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7"/>
  </p:notesMasterIdLst>
  <p:handoutMasterIdLst>
    <p:handoutMasterId r:id="rId58"/>
  </p:handoutMasterIdLst>
  <p:sldIdLst>
    <p:sldId id="305" r:id="rId2"/>
    <p:sldId id="418" r:id="rId3"/>
    <p:sldId id="389" r:id="rId4"/>
    <p:sldId id="1963" r:id="rId5"/>
    <p:sldId id="1964" r:id="rId6"/>
    <p:sldId id="1965" r:id="rId7"/>
    <p:sldId id="1966" r:id="rId8"/>
    <p:sldId id="1967" r:id="rId9"/>
    <p:sldId id="1973" r:id="rId10"/>
    <p:sldId id="1974" r:id="rId11"/>
    <p:sldId id="1975" r:id="rId12"/>
    <p:sldId id="1976" r:id="rId13"/>
    <p:sldId id="1977" r:id="rId14"/>
    <p:sldId id="1978" r:id="rId15"/>
    <p:sldId id="1979" r:id="rId16"/>
    <p:sldId id="1980" r:id="rId17"/>
    <p:sldId id="1981" r:id="rId18"/>
    <p:sldId id="1982" r:id="rId19"/>
    <p:sldId id="1983" r:id="rId20"/>
    <p:sldId id="1984" r:id="rId21"/>
    <p:sldId id="1985" r:id="rId22"/>
    <p:sldId id="1986" r:id="rId23"/>
    <p:sldId id="1987" r:id="rId24"/>
    <p:sldId id="1988" r:id="rId25"/>
    <p:sldId id="1989" r:id="rId26"/>
    <p:sldId id="1990" r:id="rId27"/>
    <p:sldId id="1991" r:id="rId28"/>
    <p:sldId id="1992" r:id="rId29"/>
    <p:sldId id="1993" r:id="rId30"/>
    <p:sldId id="1994" r:id="rId31"/>
    <p:sldId id="1995" r:id="rId32"/>
    <p:sldId id="1944" r:id="rId33"/>
    <p:sldId id="1968" r:id="rId34"/>
    <p:sldId id="1935" r:id="rId35"/>
    <p:sldId id="1945" r:id="rId36"/>
    <p:sldId id="1946" r:id="rId37"/>
    <p:sldId id="1947" r:id="rId38"/>
    <p:sldId id="1962" r:id="rId39"/>
    <p:sldId id="1960" r:id="rId40"/>
    <p:sldId id="1961" r:id="rId41"/>
    <p:sldId id="1948" r:id="rId42"/>
    <p:sldId id="1956" r:id="rId43"/>
    <p:sldId id="1958" r:id="rId44"/>
    <p:sldId id="1959" r:id="rId45"/>
    <p:sldId id="1954" r:id="rId46"/>
    <p:sldId id="1955" r:id="rId47"/>
    <p:sldId id="1943" r:id="rId48"/>
    <p:sldId id="1247" r:id="rId49"/>
    <p:sldId id="1969" r:id="rId50"/>
    <p:sldId id="1970" r:id="rId51"/>
    <p:sldId id="1971" r:id="rId52"/>
    <p:sldId id="1972" r:id="rId53"/>
    <p:sldId id="1996" r:id="rId54"/>
    <p:sldId id="1997" r:id="rId55"/>
    <p:sldId id="379" r:id="rId5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stry, Zuleiga" initials="MZ" lastIdx="3" clrIdx="0">
    <p:extLst>
      <p:ext uri="{19B8F6BF-5375-455C-9EA6-DF929625EA0E}">
        <p15:presenceInfo xmlns:p15="http://schemas.microsoft.com/office/powerpoint/2012/main" xmlns="" userId="Maistry, Zuleiga" providerId="None"/>
      </p:ext>
    </p:extLst>
  </p:cmAuthor>
  <p:cmAuthor id="2" name="Khoza, Tengani" initials="KT" lastIdx="3" clrIdx="1">
    <p:extLst>
      <p:ext uri="{19B8F6BF-5375-455C-9EA6-DF929625EA0E}">
        <p15:presenceInfo xmlns:p15="http://schemas.microsoft.com/office/powerpoint/2012/main" xmlns="" userId="S-1-5-21-3549663268-1688487351-803038336-90076" providerId="AD"/>
      </p:ext>
    </p:extLst>
  </p:cmAuthor>
  <p:cmAuthor id="3" name="NTULI, NJABULO" initials="NN" lastIdx="1" clrIdx="2">
    <p:extLst>
      <p:ext uri="{19B8F6BF-5375-455C-9EA6-DF929625EA0E}">
        <p15:presenceInfo xmlns:p15="http://schemas.microsoft.com/office/powerpoint/2012/main" xmlns="" userId="S-1-5-21-3549663268-1688487351-803038336-486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5050"/>
    <a:srgbClr val="1E50EE"/>
    <a:srgbClr val="FF3300"/>
    <a:srgbClr val="3467D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265" autoAdjust="0"/>
    <p:restoredTop sz="87304" autoAdjust="0"/>
  </p:normalViewPr>
  <p:slideViewPr>
    <p:cSldViewPr snapToGrid="0" snapToObjects="1">
      <p:cViewPr varScale="1">
        <p:scale>
          <a:sx n="79" d="100"/>
          <a:sy n="79" d="100"/>
        </p:scale>
        <p:origin x="-8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49" d="100"/>
          <a:sy n="49" d="100"/>
        </p:scale>
        <p:origin x="2712" y="6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578355-89C2-41C9-BE01-9EF0EB1D7AB2}"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n-ZA"/>
        </a:p>
      </dgm:t>
    </dgm:pt>
    <dgm:pt modelId="{905C00DB-C7ED-4F28-8008-73AF3545AED3}">
      <dgm:prSet custT="1"/>
      <dgm:spPr>
        <a:solidFill>
          <a:schemeClr val="accent1"/>
        </a:solidFill>
      </dgm:spPr>
      <dgm:t>
        <a:bodyPr/>
        <a:lstStyle/>
        <a:p>
          <a:pPr algn="l" rtl="0"/>
          <a:r>
            <a:rPr lang="en-ZA" sz="2400" b="1" dirty="0">
              <a:latin typeface="Arial" panose="020B0604020202020204" pitchFamily="34" charset="0"/>
              <a:cs typeface="Arial" panose="020B0604020202020204" pitchFamily="34" charset="0"/>
            </a:rPr>
            <a:t>Purpose</a:t>
          </a:r>
        </a:p>
      </dgm:t>
    </dgm:pt>
    <dgm:pt modelId="{70BBDC5D-CC94-48D3-B406-49D3ABC03D6E}" type="parTrans" cxnId="{1D402469-7BAF-41A9-B9FD-D466F30801DA}">
      <dgm:prSet/>
      <dgm:spPr/>
      <dgm:t>
        <a:bodyPr/>
        <a:lstStyle/>
        <a:p>
          <a:endParaRPr lang="en-US" sz="2000" b="0"/>
        </a:p>
      </dgm:t>
    </dgm:pt>
    <dgm:pt modelId="{D184366F-AFB5-43AD-8D11-5BAF30BF55B9}" type="sibTrans" cxnId="{1D402469-7BAF-41A9-B9FD-D466F30801DA}">
      <dgm:prSet/>
      <dgm:spPr/>
      <dgm:t>
        <a:bodyPr/>
        <a:lstStyle/>
        <a:p>
          <a:endParaRPr lang="en-US" sz="2000" b="0"/>
        </a:p>
      </dgm:t>
    </dgm:pt>
    <dgm:pt modelId="{ED8C0D1C-01E9-4BF9-9CE7-64702F6100DA}">
      <dgm:prSet custT="1"/>
      <dgm:spPr>
        <a:solidFill>
          <a:schemeClr val="accent1"/>
        </a:solidFill>
      </dgm:spPr>
      <dgm:t>
        <a:bodyPr/>
        <a:lstStyle/>
        <a:p>
          <a:pPr algn="l" rtl="0"/>
          <a:endParaRPr lang="fr-FR" sz="2000" b="1" dirty="0">
            <a:solidFill>
              <a:schemeClr val="tx1"/>
            </a:solidFill>
            <a:latin typeface="Arial" panose="020B0604020202020204" pitchFamily="34" charset="0"/>
            <a:cs typeface="Arial" panose="020B0604020202020204" pitchFamily="34" charset="0"/>
          </a:endParaRPr>
        </a:p>
        <a:p>
          <a:pPr algn="l" rtl="0"/>
          <a:r>
            <a:rPr lang="en-US" sz="2400" b="1" dirty="0">
              <a:solidFill>
                <a:schemeClr val="tx1"/>
              </a:solidFill>
              <a:latin typeface="Arial" panose="020B0604020202020204" pitchFamily="34" charset="0"/>
              <a:cs typeface="Arial" panose="020B0604020202020204" pitchFamily="34" charset="0"/>
            </a:rPr>
            <a:t>Gauteng CoGTA’s strategic posture</a:t>
          </a:r>
          <a:r>
            <a:rPr lang="en-US" sz="2000" b="1" dirty="0">
              <a:solidFill>
                <a:schemeClr val="tx1"/>
              </a:solidFill>
              <a:latin typeface="Arial" panose="020B0604020202020204" pitchFamily="34" charset="0"/>
              <a:cs typeface="Arial" panose="020B0604020202020204" pitchFamily="34" charset="0"/>
            </a:rPr>
            <a:t> </a:t>
          </a:r>
        </a:p>
        <a:p>
          <a:pPr algn="l" rtl="0"/>
          <a:endParaRPr lang="en-ZA" sz="2000" b="1" dirty="0">
            <a:solidFill>
              <a:schemeClr val="tx1"/>
            </a:solidFill>
            <a:latin typeface="Arial" panose="020B0604020202020204" pitchFamily="34" charset="0"/>
            <a:cs typeface="Arial" panose="020B0604020202020204" pitchFamily="34" charset="0"/>
          </a:endParaRPr>
        </a:p>
      </dgm:t>
    </dgm:pt>
    <dgm:pt modelId="{C5423B7B-E045-4EDD-B704-35D0BD20320A}" type="sibTrans" cxnId="{E0A325DE-DC3D-49BC-950D-463D6E17BFD2}">
      <dgm:prSet/>
      <dgm:spPr/>
      <dgm:t>
        <a:bodyPr/>
        <a:lstStyle/>
        <a:p>
          <a:endParaRPr lang="en-ZA"/>
        </a:p>
      </dgm:t>
    </dgm:pt>
    <dgm:pt modelId="{8B310AA1-861B-4169-AB87-A218092052A8}" type="parTrans" cxnId="{E0A325DE-DC3D-49BC-950D-463D6E17BFD2}">
      <dgm:prSet/>
      <dgm:spPr/>
      <dgm:t>
        <a:bodyPr/>
        <a:lstStyle/>
        <a:p>
          <a:endParaRPr lang="en-ZA"/>
        </a:p>
      </dgm:t>
    </dgm:pt>
    <dgm:pt modelId="{50BF9FD3-F276-4106-A386-244FB3BC731B}">
      <dgm:prSet custT="1"/>
      <dgm:spPr>
        <a:solidFill>
          <a:schemeClr val="accent1"/>
        </a:solidFill>
      </dgm:spPr>
      <dgm:t>
        <a:bodyPr/>
        <a:lstStyle/>
        <a:p>
          <a:pPr rtl="0"/>
          <a:r>
            <a:rPr lang="en-US" sz="2400" b="1" dirty="0">
              <a:solidFill>
                <a:schemeClr val="tx1"/>
              </a:solidFill>
              <a:latin typeface="Arial" panose="020B0604020202020204" pitchFamily="34" charset="0"/>
              <a:cs typeface="Arial" panose="020B0604020202020204" pitchFamily="34" charset="0"/>
            </a:rPr>
            <a:t>Gauteng CoGTA support to WRDM</a:t>
          </a:r>
          <a:r>
            <a:rPr lang="en-US" sz="2000" b="1" dirty="0">
              <a:solidFill>
                <a:schemeClr val="tx1"/>
              </a:solidFill>
              <a:latin typeface="Arial" panose="020B0604020202020204" pitchFamily="34" charset="0"/>
              <a:cs typeface="Arial" panose="020B0604020202020204" pitchFamily="34" charset="0"/>
            </a:rPr>
            <a:t> </a:t>
          </a:r>
        </a:p>
      </dgm:t>
    </dgm:pt>
    <dgm:pt modelId="{537B641D-5E40-4CD0-ACA5-CA904E684D67}" type="parTrans" cxnId="{D7D46CD5-F20F-42D9-BE05-06BF0820E404}">
      <dgm:prSet/>
      <dgm:spPr/>
      <dgm:t>
        <a:bodyPr/>
        <a:lstStyle/>
        <a:p>
          <a:endParaRPr lang="en-US"/>
        </a:p>
      </dgm:t>
    </dgm:pt>
    <dgm:pt modelId="{465B998F-2A6F-4B77-A124-040A1528D4A0}" type="sibTrans" cxnId="{D7D46CD5-F20F-42D9-BE05-06BF0820E404}">
      <dgm:prSet/>
      <dgm:spPr/>
      <dgm:t>
        <a:bodyPr/>
        <a:lstStyle/>
        <a:p>
          <a:endParaRPr lang="en-US"/>
        </a:p>
      </dgm:t>
    </dgm:pt>
    <dgm:pt modelId="{559BD008-1CE5-4FE6-8CD2-DBBEE6C876F5}">
      <dgm:prSet custT="1"/>
      <dgm:spPr>
        <a:solidFill>
          <a:schemeClr val="accent1"/>
        </a:solidFill>
      </dgm:spPr>
      <dgm:t>
        <a:bodyPr/>
        <a:lstStyle/>
        <a:p>
          <a:r>
            <a:rPr lang="en-US" sz="2400" b="1" dirty="0">
              <a:latin typeface="Arial" panose="020B0604020202020204" pitchFamily="34" charset="0"/>
              <a:cs typeface="Arial" panose="020B0604020202020204" pitchFamily="34" charset="0"/>
            </a:rPr>
            <a:t>Recommendation</a:t>
          </a:r>
        </a:p>
      </dgm:t>
    </dgm:pt>
    <dgm:pt modelId="{6F833CB3-DD7D-47EF-8BEB-D33B94698BF6}" type="parTrans" cxnId="{9CD28B49-5483-4E85-9AB5-9A1D4AFF307A}">
      <dgm:prSet/>
      <dgm:spPr/>
      <dgm:t>
        <a:bodyPr/>
        <a:lstStyle/>
        <a:p>
          <a:endParaRPr lang="en-US"/>
        </a:p>
      </dgm:t>
    </dgm:pt>
    <dgm:pt modelId="{F7FDFF00-21A0-48B9-BB78-73F4D80CBAD3}" type="sibTrans" cxnId="{9CD28B49-5483-4E85-9AB5-9A1D4AFF307A}">
      <dgm:prSet/>
      <dgm:spPr/>
      <dgm:t>
        <a:bodyPr/>
        <a:lstStyle/>
        <a:p>
          <a:endParaRPr lang="en-US"/>
        </a:p>
      </dgm:t>
    </dgm:pt>
    <dgm:pt modelId="{6ED99C3A-A899-430B-AD6F-1CD15F478D51}">
      <dgm:prSet/>
      <dgm:spPr>
        <a:solidFill>
          <a:schemeClr val="accent1"/>
        </a:solidFill>
      </dgm:spPr>
      <dgm:t>
        <a:bodyPr/>
        <a:lstStyle/>
        <a:p>
          <a:pPr rtl="0"/>
          <a:endParaRPr lang="en-US" b="1" dirty="0" smtClean="0">
            <a:solidFill>
              <a:schemeClr val="tx1"/>
            </a:solidFill>
            <a:latin typeface="Arial" panose="020B0604020202020204" pitchFamily="34" charset="0"/>
            <a:cs typeface="Arial" panose="020B0604020202020204" pitchFamily="34" charset="0"/>
          </a:endParaRPr>
        </a:p>
        <a:p>
          <a:pPr rtl="0"/>
          <a:r>
            <a:rPr lang="en-US" b="1" dirty="0" smtClean="0">
              <a:solidFill>
                <a:schemeClr val="tx1"/>
              </a:solidFill>
              <a:latin typeface="Arial" panose="020B0604020202020204" pitchFamily="34" charset="0"/>
              <a:cs typeface="Arial" panose="020B0604020202020204" pitchFamily="34" charset="0"/>
            </a:rPr>
            <a:t>FRP  PROGRESS REPORT</a:t>
          </a:r>
          <a:endParaRPr lang="en-US" b="1" dirty="0">
            <a:solidFill>
              <a:schemeClr val="tx1"/>
            </a:solidFill>
            <a:latin typeface="Arial" panose="020B0604020202020204" pitchFamily="34" charset="0"/>
            <a:cs typeface="Arial" panose="020B0604020202020204" pitchFamily="34" charset="0"/>
          </a:endParaRPr>
        </a:p>
        <a:p>
          <a:pPr rtl="0"/>
          <a:endParaRPr lang="en-ZA" b="1" dirty="0">
            <a:solidFill>
              <a:schemeClr val="tx1"/>
            </a:solidFill>
            <a:latin typeface="Arial" panose="020B0604020202020204" pitchFamily="34" charset="0"/>
            <a:cs typeface="Arial" panose="020B0604020202020204" pitchFamily="34" charset="0"/>
          </a:endParaRPr>
        </a:p>
      </dgm:t>
    </dgm:pt>
    <dgm:pt modelId="{49218E5C-CD06-4FB0-BC95-DEF8C21B2DF0}" type="parTrans" cxnId="{5B13DC7D-5A9F-4C80-A2AA-81CFD2F70ED4}">
      <dgm:prSet/>
      <dgm:spPr/>
      <dgm:t>
        <a:bodyPr/>
        <a:lstStyle/>
        <a:p>
          <a:endParaRPr lang="en-ZA"/>
        </a:p>
      </dgm:t>
    </dgm:pt>
    <dgm:pt modelId="{6A60FE66-C34F-40FB-B42B-30705B1DAD85}" type="sibTrans" cxnId="{5B13DC7D-5A9F-4C80-A2AA-81CFD2F70ED4}">
      <dgm:prSet/>
      <dgm:spPr/>
      <dgm:t>
        <a:bodyPr/>
        <a:lstStyle/>
        <a:p>
          <a:endParaRPr lang="en-ZA"/>
        </a:p>
      </dgm:t>
    </dgm:pt>
    <dgm:pt modelId="{B272D1E2-DF91-4945-850D-4B1A203EA610}" type="pres">
      <dgm:prSet presAssocID="{40578355-89C2-41C9-BE01-9EF0EB1D7AB2}" presName="linear" presStyleCnt="0">
        <dgm:presLayoutVars>
          <dgm:dir/>
          <dgm:animLvl val="lvl"/>
          <dgm:resizeHandles val="exact"/>
        </dgm:presLayoutVars>
      </dgm:prSet>
      <dgm:spPr/>
      <dgm:t>
        <a:bodyPr/>
        <a:lstStyle/>
        <a:p>
          <a:endParaRPr lang="en-ZA"/>
        </a:p>
      </dgm:t>
    </dgm:pt>
    <dgm:pt modelId="{23483B28-45DD-420A-AC39-BEED0C704013}" type="pres">
      <dgm:prSet presAssocID="{905C00DB-C7ED-4F28-8008-73AF3545AED3}" presName="parentLin" presStyleCnt="0"/>
      <dgm:spPr/>
    </dgm:pt>
    <dgm:pt modelId="{4F45FBA8-B966-4C3B-944D-35E7CC380D91}" type="pres">
      <dgm:prSet presAssocID="{905C00DB-C7ED-4F28-8008-73AF3545AED3}" presName="parentLeftMargin" presStyleLbl="node1" presStyleIdx="0" presStyleCnt="5"/>
      <dgm:spPr/>
      <dgm:t>
        <a:bodyPr/>
        <a:lstStyle/>
        <a:p>
          <a:endParaRPr lang="en-ZA"/>
        </a:p>
      </dgm:t>
    </dgm:pt>
    <dgm:pt modelId="{4C4C8075-8C79-4B78-A47F-09D4911B0BD1}" type="pres">
      <dgm:prSet presAssocID="{905C00DB-C7ED-4F28-8008-73AF3545AED3}" presName="parentText" presStyleLbl="node1" presStyleIdx="0" presStyleCnt="5" custScaleX="111783">
        <dgm:presLayoutVars>
          <dgm:chMax val="0"/>
          <dgm:bulletEnabled val="1"/>
        </dgm:presLayoutVars>
      </dgm:prSet>
      <dgm:spPr/>
      <dgm:t>
        <a:bodyPr/>
        <a:lstStyle/>
        <a:p>
          <a:endParaRPr lang="en-ZA"/>
        </a:p>
      </dgm:t>
    </dgm:pt>
    <dgm:pt modelId="{4B7D49B7-B08E-458D-A34D-6F84946F7E7C}" type="pres">
      <dgm:prSet presAssocID="{905C00DB-C7ED-4F28-8008-73AF3545AED3}" presName="negativeSpace" presStyleCnt="0"/>
      <dgm:spPr/>
    </dgm:pt>
    <dgm:pt modelId="{2B56A000-2D49-45C9-B919-4D08EBE3C676}" type="pres">
      <dgm:prSet presAssocID="{905C00DB-C7ED-4F28-8008-73AF3545AED3}" presName="childText" presStyleLbl="conFgAcc1" presStyleIdx="0" presStyleCnt="5">
        <dgm:presLayoutVars>
          <dgm:bulletEnabled val="1"/>
        </dgm:presLayoutVars>
      </dgm:prSet>
      <dgm:spPr/>
    </dgm:pt>
    <dgm:pt modelId="{7A8B23E7-DEB2-417D-84FC-DCC681391483}" type="pres">
      <dgm:prSet presAssocID="{D184366F-AFB5-43AD-8D11-5BAF30BF55B9}" presName="spaceBetweenRectangles" presStyleCnt="0"/>
      <dgm:spPr/>
    </dgm:pt>
    <dgm:pt modelId="{9828934E-0D81-41DA-BD7C-D10F103579EC}" type="pres">
      <dgm:prSet presAssocID="{ED8C0D1C-01E9-4BF9-9CE7-64702F6100DA}" presName="parentLin" presStyleCnt="0"/>
      <dgm:spPr/>
    </dgm:pt>
    <dgm:pt modelId="{F2B00E2D-15F6-4783-91E5-28CE7D41F49A}" type="pres">
      <dgm:prSet presAssocID="{ED8C0D1C-01E9-4BF9-9CE7-64702F6100DA}" presName="parentLeftMargin" presStyleLbl="node1" presStyleIdx="0" presStyleCnt="5"/>
      <dgm:spPr/>
      <dgm:t>
        <a:bodyPr/>
        <a:lstStyle/>
        <a:p>
          <a:endParaRPr lang="en-ZA"/>
        </a:p>
      </dgm:t>
    </dgm:pt>
    <dgm:pt modelId="{79A675B6-1581-4503-ABA6-54AE162184F2}" type="pres">
      <dgm:prSet presAssocID="{ED8C0D1C-01E9-4BF9-9CE7-64702F6100DA}" presName="parentText" presStyleLbl="node1" presStyleIdx="1" presStyleCnt="5" custScaleX="111668">
        <dgm:presLayoutVars>
          <dgm:chMax val="0"/>
          <dgm:bulletEnabled val="1"/>
        </dgm:presLayoutVars>
      </dgm:prSet>
      <dgm:spPr/>
      <dgm:t>
        <a:bodyPr/>
        <a:lstStyle/>
        <a:p>
          <a:endParaRPr lang="en-ZA"/>
        </a:p>
      </dgm:t>
    </dgm:pt>
    <dgm:pt modelId="{18AFC9B5-B5EA-41F6-A3BB-029456A20E01}" type="pres">
      <dgm:prSet presAssocID="{ED8C0D1C-01E9-4BF9-9CE7-64702F6100DA}" presName="negativeSpace" presStyleCnt="0"/>
      <dgm:spPr/>
    </dgm:pt>
    <dgm:pt modelId="{33A93659-D58B-40D9-925C-E53345A5B580}" type="pres">
      <dgm:prSet presAssocID="{ED8C0D1C-01E9-4BF9-9CE7-64702F6100DA}" presName="childText" presStyleLbl="conFgAcc1" presStyleIdx="1" presStyleCnt="5" custLinFactNeighborY="24541">
        <dgm:presLayoutVars>
          <dgm:bulletEnabled val="1"/>
        </dgm:presLayoutVars>
      </dgm:prSet>
      <dgm:spPr/>
    </dgm:pt>
    <dgm:pt modelId="{3DB4DC8C-5D94-4C58-BE71-774DD5150A58}" type="pres">
      <dgm:prSet presAssocID="{C5423B7B-E045-4EDD-B704-35D0BD20320A}" presName="spaceBetweenRectangles" presStyleCnt="0"/>
      <dgm:spPr/>
    </dgm:pt>
    <dgm:pt modelId="{E3EDBE71-36CB-445F-84D7-2FA137AF24CE}" type="pres">
      <dgm:prSet presAssocID="{6ED99C3A-A899-430B-AD6F-1CD15F478D51}" presName="parentLin" presStyleCnt="0"/>
      <dgm:spPr/>
    </dgm:pt>
    <dgm:pt modelId="{2DCA14DD-F615-4AD3-9A16-AC9BC9B1199E}" type="pres">
      <dgm:prSet presAssocID="{6ED99C3A-A899-430B-AD6F-1CD15F478D51}" presName="parentLeftMargin" presStyleLbl="node1" presStyleIdx="1" presStyleCnt="5" custScaleX="111668"/>
      <dgm:spPr/>
      <dgm:t>
        <a:bodyPr/>
        <a:lstStyle/>
        <a:p>
          <a:endParaRPr lang="en-ZA"/>
        </a:p>
      </dgm:t>
    </dgm:pt>
    <dgm:pt modelId="{C3F5275B-F18C-44C5-B793-885D22BE2747}" type="pres">
      <dgm:prSet presAssocID="{6ED99C3A-A899-430B-AD6F-1CD15F478D51}" presName="parentText" presStyleLbl="node1" presStyleIdx="2" presStyleCnt="5">
        <dgm:presLayoutVars>
          <dgm:chMax val="0"/>
          <dgm:bulletEnabled val="1"/>
        </dgm:presLayoutVars>
      </dgm:prSet>
      <dgm:spPr/>
      <dgm:t>
        <a:bodyPr/>
        <a:lstStyle/>
        <a:p>
          <a:endParaRPr lang="en-ZA"/>
        </a:p>
      </dgm:t>
    </dgm:pt>
    <dgm:pt modelId="{6334BE9B-DBBF-4F3F-AD19-F3B6D8ED6331}" type="pres">
      <dgm:prSet presAssocID="{6ED99C3A-A899-430B-AD6F-1CD15F478D51}" presName="negativeSpace" presStyleCnt="0"/>
      <dgm:spPr/>
    </dgm:pt>
    <dgm:pt modelId="{2B70B8AB-3DA5-48B9-9E58-AB1561DEB262}" type="pres">
      <dgm:prSet presAssocID="{6ED99C3A-A899-430B-AD6F-1CD15F478D51}" presName="childText" presStyleLbl="conFgAcc1" presStyleIdx="2" presStyleCnt="5">
        <dgm:presLayoutVars>
          <dgm:bulletEnabled val="1"/>
        </dgm:presLayoutVars>
      </dgm:prSet>
      <dgm:spPr/>
    </dgm:pt>
    <dgm:pt modelId="{5A6DA08E-64B6-4E48-9C2A-EEA75A70D528}" type="pres">
      <dgm:prSet presAssocID="{6A60FE66-C34F-40FB-B42B-30705B1DAD85}" presName="spaceBetweenRectangles" presStyleCnt="0"/>
      <dgm:spPr/>
    </dgm:pt>
    <dgm:pt modelId="{8AE9BBAF-8CE3-43CD-A075-5E04177669F0}" type="pres">
      <dgm:prSet presAssocID="{50BF9FD3-F276-4106-A386-244FB3BC731B}" presName="parentLin" presStyleCnt="0"/>
      <dgm:spPr/>
    </dgm:pt>
    <dgm:pt modelId="{188C2D85-BCAE-443E-94B2-D2F2C5A358A3}" type="pres">
      <dgm:prSet presAssocID="{50BF9FD3-F276-4106-A386-244FB3BC731B}" presName="parentLeftMargin" presStyleLbl="node1" presStyleIdx="2" presStyleCnt="5"/>
      <dgm:spPr/>
      <dgm:t>
        <a:bodyPr/>
        <a:lstStyle/>
        <a:p>
          <a:endParaRPr lang="en-ZA"/>
        </a:p>
      </dgm:t>
    </dgm:pt>
    <dgm:pt modelId="{9463B8B0-56D4-464E-B7F8-F813FC656368}" type="pres">
      <dgm:prSet presAssocID="{50BF9FD3-F276-4106-A386-244FB3BC731B}" presName="parentText" presStyleLbl="node1" presStyleIdx="3" presStyleCnt="5" custScaleX="112181">
        <dgm:presLayoutVars>
          <dgm:chMax val="0"/>
          <dgm:bulletEnabled val="1"/>
        </dgm:presLayoutVars>
      </dgm:prSet>
      <dgm:spPr/>
      <dgm:t>
        <a:bodyPr/>
        <a:lstStyle/>
        <a:p>
          <a:endParaRPr lang="en-ZA"/>
        </a:p>
      </dgm:t>
    </dgm:pt>
    <dgm:pt modelId="{D67B5B93-E42F-46BE-A5CA-2D0EA5BFE7E0}" type="pres">
      <dgm:prSet presAssocID="{50BF9FD3-F276-4106-A386-244FB3BC731B}" presName="negativeSpace" presStyleCnt="0"/>
      <dgm:spPr/>
    </dgm:pt>
    <dgm:pt modelId="{2ED887F1-F8DB-430B-9004-48BB6E34B97C}" type="pres">
      <dgm:prSet presAssocID="{50BF9FD3-F276-4106-A386-244FB3BC731B}" presName="childText" presStyleLbl="conFgAcc1" presStyleIdx="3" presStyleCnt="5">
        <dgm:presLayoutVars>
          <dgm:bulletEnabled val="1"/>
        </dgm:presLayoutVars>
      </dgm:prSet>
      <dgm:spPr/>
    </dgm:pt>
    <dgm:pt modelId="{DE4D831A-34A5-44BF-8BD5-A4CC7A4160F1}" type="pres">
      <dgm:prSet presAssocID="{465B998F-2A6F-4B77-A124-040A1528D4A0}" presName="spaceBetweenRectangles" presStyleCnt="0"/>
      <dgm:spPr/>
    </dgm:pt>
    <dgm:pt modelId="{F62459DF-2767-4EB0-82DB-AFE58DBBDFA4}" type="pres">
      <dgm:prSet presAssocID="{559BD008-1CE5-4FE6-8CD2-DBBEE6C876F5}" presName="parentLin" presStyleCnt="0"/>
      <dgm:spPr/>
    </dgm:pt>
    <dgm:pt modelId="{971A1016-09D4-406A-9A87-52979EADF58D}" type="pres">
      <dgm:prSet presAssocID="{559BD008-1CE5-4FE6-8CD2-DBBEE6C876F5}" presName="parentLeftMargin" presStyleLbl="node1" presStyleIdx="3" presStyleCnt="5"/>
      <dgm:spPr/>
      <dgm:t>
        <a:bodyPr/>
        <a:lstStyle/>
        <a:p>
          <a:endParaRPr lang="en-ZA"/>
        </a:p>
      </dgm:t>
    </dgm:pt>
    <dgm:pt modelId="{74C6ED0B-6A1C-44DA-AF27-67FD7914BA4B}" type="pres">
      <dgm:prSet presAssocID="{559BD008-1CE5-4FE6-8CD2-DBBEE6C876F5}" presName="parentText" presStyleLbl="node1" presStyleIdx="4" presStyleCnt="5" custScaleX="100567">
        <dgm:presLayoutVars>
          <dgm:chMax val="0"/>
          <dgm:bulletEnabled val="1"/>
        </dgm:presLayoutVars>
      </dgm:prSet>
      <dgm:spPr/>
      <dgm:t>
        <a:bodyPr/>
        <a:lstStyle/>
        <a:p>
          <a:endParaRPr lang="en-ZA"/>
        </a:p>
      </dgm:t>
    </dgm:pt>
    <dgm:pt modelId="{E2521672-8BE6-477F-A215-026DB81248D2}" type="pres">
      <dgm:prSet presAssocID="{559BD008-1CE5-4FE6-8CD2-DBBEE6C876F5}" presName="negativeSpace" presStyleCnt="0"/>
      <dgm:spPr/>
    </dgm:pt>
    <dgm:pt modelId="{D1105C8D-0F8F-4FDF-9442-49571CED1F2B}" type="pres">
      <dgm:prSet presAssocID="{559BD008-1CE5-4FE6-8CD2-DBBEE6C876F5}" presName="childText" presStyleLbl="conFgAcc1" presStyleIdx="4" presStyleCnt="5">
        <dgm:presLayoutVars>
          <dgm:bulletEnabled val="1"/>
        </dgm:presLayoutVars>
      </dgm:prSet>
      <dgm:spPr/>
    </dgm:pt>
  </dgm:ptLst>
  <dgm:cxnLst>
    <dgm:cxn modelId="{30F79080-9973-4960-A21F-6799B49A34E3}" type="presOf" srcId="{6ED99C3A-A899-430B-AD6F-1CD15F478D51}" destId="{2DCA14DD-F615-4AD3-9A16-AC9BC9B1199E}" srcOrd="0" destOrd="0" presId="urn:microsoft.com/office/officeart/2005/8/layout/list1"/>
    <dgm:cxn modelId="{D7D46CD5-F20F-42D9-BE05-06BF0820E404}" srcId="{40578355-89C2-41C9-BE01-9EF0EB1D7AB2}" destId="{50BF9FD3-F276-4106-A386-244FB3BC731B}" srcOrd="3" destOrd="0" parTransId="{537B641D-5E40-4CD0-ACA5-CA904E684D67}" sibTransId="{465B998F-2A6F-4B77-A124-040A1528D4A0}"/>
    <dgm:cxn modelId="{1D402469-7BAF-41A9-B9FD-D466F30801DA}" srcId="{40578355-89C2-41C9-BE01-9EF0EB1D7AB2}" destId="{905C00DB-C7ED-4F28-8008-73AF3545AED3}" srcOrd="0" destOrd="0" parTransId="{70BBDC5D-CC94-48D3-B406-49D3ABC03D6E}" sibTransId="{D184366F-AFB5-43AD-8D11-5BAF30BF55B9}"/>
    <dgm:cxn modelId="{071FDA34-CB0C-40B1-B2E7-80A0FD9138B3}" type="presOf" srcId="{6ED99C3A-A899-430B-AD6F-1CD15F478D51}" destId="{C3F5275B-F18C-44C5-B793-885D22BE2747}" srcOrd="1" destOrd="0" presId="urn:microsoft.com/office/officeart/2005/8/layout/list1"/>
    <dgm:cxn modelId="{C6887838-3F96-4A14-83E5-C131631E1D7A}" type="presOf" srcId="{50BF9FD3-F276-4106-A386-244FB3BC731B}" destId="{9463B8B0-56D4-464E-B7F8-F813FC656368}" srcOrd="1" destOrd="0" presId="urn:microsoft.com/office/officeart/2005/8/layout/list1"/>
    <dgm:cxn modelId="{E0A325DE-DC3D-49BC-950D-463D6E17BFD2}" srcId="{40578355-89C2-41C9-BE01-9EF0EB1D7AB2}" destId="{ED8C0D1C-01E9-4BF9-9CE7-64702F6100DA}" srcOrd="1" destOrd="0" parTransId="{8B310AA1-861B-4169-AB87-A218092052A8}" sibTransId="{C5423B7B-E045-4EDD-B704-35D0BD20320A}"/>
    <dgm:cxn modelId="{B345A814-C730-42B2-B170-744478F8220F}" type="presOf" srcId="{559BD008-1CE5-4FE6-8CD2-DBBEE6C876F5}" destId="{971A1016-09D4-406A-9A87-52979EADF58D}" srcOrd="0" destOrd="0" presId="urn:microsoft.com/office/officeart/2005/8/layout/list1"/>
    <dgm:cxn modelId="{A6D6BA36-788B-45A7-A4B9-53B1CA198437}" type="presOf" srcId="{50BF9FD3-F276-4106-A386-244FB3BC731B}" destId="{188C2D85-BCAE-443E-94B2-D2F2C5A358A3}" srcOrd="0" destOrd="0" presId="urn:microsoft.com/office/officeart/2005/8/layout/list1"/>
    <dgm:cxn modelId="{C391531F-CAEE-468E-8CBD-F2AD6F43AAC8}" type="presOf" srcId="{905C00DB-C7ED-4F28-8008-73AF3545AED3}" destId="{4F45FBA8-B966-4C3B-944D-35E7CC380D91}" srcOrd="0" destOrd="0" presId="urn:microsoft.com/office/officeart/2005/8/layout/list1"/>
    <dgm:cxn modelId="{AA4F3A89-61BF-4F8C-AF8C-CA88C01D058D}" type="presOf" srcId="{40578355-89C2-41C9-BE01-9EF0EB1D7AB2}" destId="{B272D1E2-DF91-4945-850D-4B1A203EA610}" srcOrd="0" destOrd="0" presId="urn:microsoft.com/office/officeart/2005/8/layout/list1"/>
    <dgm:cxn modelId="{1509D82E-059B-418A-92A2-B1BC31958653}" type="presOf" srcId="{ED8C0D1C-01E9-4BF9-9CE7-64702F6100DA}" destId="{F2B00E2D-15F6-4783-91E5-28CE7D41F49A}" srcOrd="0" destOrd="0" presId="urn:microsoft.com/office/officeart/2005/8/layout/list1"/>
    <dgm:cxn modelId="{5B13DC7D-5A9F-4C80-A2AA-81CFD2F70ED4}" srcId="{40578355-89C2-41C9-BE01-9EF0EB1D7AB2}" destId="{6ED99C3A-A899-430B-AD6F-1CD15F478D51}" srcOrd="2" destOrd="0" parTransId="{49218E5C-CD06-4FB0-BC95-DEF8C21B2DF0}" sibTransId="{6A60FE66-C34F-40FB-B42B-30705B1DAD85}"/>
    <dgm:cxn modelId="{93FE850D-5B0B-4979-B432-53050F2EBD87}" type="presOf" srcId="{ED8C0D1C-01E9-4BF9-9CE7-64702F6100DA}" destId="{79A675B6-1581-4503-ABA6-54AE162184F2}" srcOrd="1" destOrd="0" presId="urn:microsoft.com/office/officeart/2005/8/layout/list1"/>
    <dgm:cxn modelId="{9CD28B49-5483-4E85-9AB5-9A1D4AFF307A}" srcId="{40578355-89C2-41C9-BE01-9EF0EB1D7AB2}" destId="{559BD008-1CE5-4FE6-8CD2-DBBEE6C876F5}" srcOrd="4" destOrd="0" parTransId="{6F833CB3-DD7D-47EF-8BEB-D33B94698BF6}" sibTransId="{F7FDFF00-21A0-48B9-BB78-73F4D80CBAD3}"/>
    <dgm:cxn modelId="{FAA4C8AF-2B26-41E1-B0F2-81790D0E27FE}" type="presOf" srcId="{905C00DB-C7ED-4F28-8008-73AF3545AED3}" destId="{4C4C8075-8C79-4B78-A47F-09D4911B0BD1}" srcOrd="1" destOrd="0" presId="urn:microsoft.com/office/officeart/2005/8/layout/list1"/>
    <dgm:cxn modelId="{EDBEBD44-17AD-44C0-9FE6-FEE944C8248F}" type="presOf" srcId="{559BD008-1CE5-4FE6-8CD2-DBBEE6C876F5}" destId="{74C6ED0B-6A1C-44DA-AF27-67FD7914BA4B}" srcOrd="1" destOrd="0" presId="urn:microsoft.com/office/officeart/2005/8/layout/list1"/>
    <dgm:cxn modelId="{37A35806-13C6-4862-81C1-814028DBD39F}" type="presParOf" srcId="{B272D1E2-DF91-4945-850D-4B1A203EA610}" destId="{23483B28-45DD-420A-AC39-BEED0C704013}" srcOrd="0" destOrd="0" presId="urn:microsoft.com/office/officeart/2005/8/layout/list1"/>
    <dgm:cxn modelId="{52E61F06-BCC8-4992-A40B-062B1736632B}" type="presParOf" srcId="{23483B28-45DD-420A-AC39-BEED0C704013}" destId="{4F45FBA8-B966-4C3B-944D-35E7CC380D91}" srcOrd="0" destOrd="0" presId="urn:microsoft.com/office/officeart/2005/8/layout/list1"/>
    <dgm:cxn modelId="{B8730B34-42B6-4B4C-A663-1C9CE0253414}" type="presParOf" srcId="{23483B28-45DD-420A-AC39-BEED0C704013}" destId="{4C4C8075-8C79-4B78-A47F-09D4911B0BD1}" srcOrd="1" destOrd="0" presId="urn:microsoft.com/office/officeart/2005/8/layout/list1"/>
    <dgm:cxn modelId="{0E73DF42-51BC-4276-BE21-089AE6E32B80}" type="presParOf" srcId="{B272D1E2-DF91-4945-850D-4B1A203EA610}" destId="{4B7D49B7-B08E-458D-A34D-6F84946F7E7C}" srcOrd="1" destOrd="0" presId="urn:microsoft.com/office/officeart/2005/8/layout/list1"/>
    <dgm:cxn modelId="{EB882924-820F-4A00-BC93-71F66BE638EA}" type="presParOf" srcId="{B272D1E2-DF91-4945-850D-4B1A203EA610}" destId="{2B56A000-2D49-45C9-B919-4D08EBE3C676}" srcOrd="2" destOrd="0" presId="urn:microsoft.com/office/officeart/2005/8/layout/list1"/>
    <dgm:cxn modelId="{8A4C982B-A03F-42F4-BCFD-D1F10016ABBC}" type="presParOf" srcId="{B272D1E2-DF91-4945-850D-4B1A203EA610}" destId="{7A8B23E7-DEB2-417D-84FC-DCC681391483}" srcOrd="3" destOrd="0" presId="urn:microsoft.com/office/officeart/2005/8/layout/list1"/>
    <dgm:cxn modelId="{5F3A488B-B207-4971-B7AD-264BEBB2CF46}" type="presParOf" srcId="{B272D1E2-DF91-4945-850D-4B1A203EA610}" destId="{9828934E-0D81-41DA-BD7C-D10F103579EC}" srcOrd="4" destOrd="0" presId="urn:microsoft.com/office/officeart/2005/8/layout/list1"/>
    <dgm:cxn modelId="{D3BED988-E447-4DBD-AE47-3DCB0C1C48E5}" type="presParOf" srcId="{9828934E-0D81-41DA-BD7C-D10F103579EC}" destId="{F2B00E2D-15F6-4783-91E5-28CE7D41F49A}" srcOrd="0" destOrd="0" presId="urn:microsoft.com/office/officeart/2005/8/layout/list1"/>
    <dgm:cxn modelId="{E75C2712-FDC8-43CC-92CD-1D25DE099E7C}" type="presParOf" srcId="{9828934E-0D81-41DA-BD7C-D10F103579EC}" destId="{79A675B6-1581-4503-ABA6-54AE162184F2}" srcOrd="1" destOrd="0" presId="urn:microsoft.com/office/officeart/2005/8/layout/list1"/>
    <dgm:cxn modelId="{9E602BAB-B72D-4393-81EC-535276A9A9D7}" type="presParOf" srcId="{B272D1E2-DF91-4945-850D-4B1A203EA610}" destId="{18AFC9B5-B5EA-41F6-A3BB-029456A20E01}" srcOrd="5" destOrd="0" presId="urn:microsoft.com/office/officeart/2005/8/layout/list1"/>
    <dgm:cxn modelId="{72D0A71C-49CA-45AF-87DE-FB4F4A5803ED}" type="presParOf" srcId="{B272D1E2-DF91-4945-850D-4B1A203EA610}" destId="{33A93659-D58B-40D9-925C-E53345A5B580}" srcOrd="6" destOrd="0" presId="urn:microsoft.com/office/officeart/2005/8/layout/list1"/>
    <dgm:cxn modelId="{EABA1EDE-C9F3-4135-B6B4-4DFC803914BC}" type="presParOf" srcId="{B272D1E2-DF91-4945-850D-4B1A203EA610}" destId="{3DB4DC8C-5D94-4C58-BE71-774DD5150A58}" srcOrd="7" destOrd="0" presId="urn:microsoft.com/office/officeart/2005/8/layout/list1"/>
    <dgm:cxn modelId="{07EF6455-67EE-43D6-8A0F-057F75B56D60}" type="presParOf" srcId="{B272D1E2-DF91-4945-850D-4B1A203EA610}" destId="{E3EDBE71-36CB-445F-84D7-2FA137AF24CE}" srcOrd="8" destOrd="0" presId="urn:microsoft.com/office/officeart/2005/8/layout/list1"/>
    <dgm:cxn modelId="{DF67FBD2-4B75-4EAF-B6E2-6A684C153BB0}" type="presParOf" srcId="{E3EDBE71-36CB-445F-84D7-2FA137AF24CE}" destId="{2DCA14DD-F615-4AD3-9A16-AC9BC9B1199E}" srcOrd="0" destOrd="0" presId="urn:microsoft.com/office/officeart/2005/8/layout/list1"/>
    <dgm:cxn modelId="{7B34E5DF-EF38-4D13-8DED-338DDD8F9F77}" type="presParOf" srcId="{E3EDBE71-36CB-445F-84D7-2FA137AF24CE}" destId="{C3F5275B-F18C-44C5-B793-885D22BE2747}" srcOrd="1" destOrd="0" presId="urn:microsoft.com/office/officeart/2005/8/layout/list1"/>
    <dgm:cxn modelId="{EDA5F538-DD13-4B8A-B773-348ABC8F32B9}" type="presParOf" srcId="{B272D1E2-DF91-4945-850D-4B1A203EA610}" destId="{6334BE9B-DBBF-4F3F-AD19-F3B6D8ED6331}" srcOrd="9" destOrd="0" presId="urn:microsoft.com/office/officeart/2005/8/layout/list1"/>
    <dgm:cxn modelId="{70A5F63F-CE6F-4CFF-9367-397299B2A121}" type="presParOf" srcId="{B272D1E2-DF91-4945-850D-4B1A203EA610}" destId="{2B70B8AB-3DA5-48B9-9E58-AB1561DEB262}" srcOrd="10" destOrd="0" presId="urn:microsoft.com/office/officeart/2005/8/layout/list1"/>
    <dgm:cxn modelId="{AB18B423-C6F2-4BA5-982C-159FC61BD433}" type="presParOf" srcId="{B272D1E2-DF91-4945-850D-4B1A203EA610}" destId="{5A6DA08E-64B6-4E48-9C2A-EEA75A70D528}" srcOrd="11" destOrd="0" presId="urn:microsoft.com/office/officeart/2005/8/layout/list1"/>
    <dgm:cxn modelId="{52AAE360-3BCC-46AE-B2C7-B0E71EC82BEA}" type="presParOf" srcId="{B272D1E2-DF91-4945-850D-4B1A203EA610}" destId="{8AE9BBAF-8CE3-43CD-A075-5E04177669F0}" srcOrd="12" destOrd="0" presId="urn:microsoft.com/office/officeart/2005/8/layout/list1"/>
    <dgm:cxn modelId="{3B9EAEE1-FC8A-4BBD-A29C-E551DC901684}" type="presParOf" srcId="{8AE9BBAF-8CE3-43CD-A075-5E04177669F0}" destId="{188C2D85-BCAE-443E-94B2-D2F2C5A358A3}" srcOrd="0" destOrd="0" presId="urn:microsoft.com/office/officeart/2005/8/layout/list1"/>
    <dgm:cxn modelId="{12D5401A-E798-40F1-9A9F-6403C6148FA9}" type="presParOf" srcId="{8AE9BBAF-8CE3-43CD-A075-5E04177669F0}" destId="{9463B8B0-56D4-464E-B7F8-F813FC656368}" srcOrd="1" destOrd="0" presId="urn:microsoft.com/office/officeart/2005/8/layout/list1"/>
    <dgm:cxn modelId="{B1A52008-3E48-41AF-9C20-ABD7B9B6C86A}" type="presParOf" srcId="{B272D1E2-DF91-4945-850D-4B1A203EA610}" destId="{D67B5B93-E42F-46BE-A5CA-2D0EA5BFE7E0}" srcOrd="13" destOrd="0" presId="urn:microsoft.com/office/officeart/2005/8/layout/list1"/>
    <dgm:cxn modelId="{022B2720-EF66-4060-AC29-46DCD816D56D}" type="presParOf" srcId="{B272D1E2-DF91-4945-850D-4B1A203EA610}" destId="{2ED887F1-F8DB-430B-9004-48BB6E34B97C}" srcOrd="14" destOrd="0" presId="urn:microsoft.com/office/officeart/2005/8/layout/list1"/>
    <dgm:cxn modelId="{C2DB4843-E96A-49C0-ADC4-FAB8F00C9AC0}" type="presParOf" srcId="{B272D1E2-DF91-4945-850D-4B1A203EA610}" destId="{DE4D831A-34A5-44BF-8BD5-A4CC7A4160F1}" srcOrd="15" destOrd="0" presId="urn:microsoft.com/office/officeart/2005/8/layout/list1"/>
    <dgm:cxn modelId="{BA7E60F6-99AF-455E-947F-191E19C49CA6}" type="presParOf" srcId="{B272D1E2-DF91-4945-850D-4B1A203EA610}" destId="{F62459DF-2767-4EB0-82DB-AFE58DBBDFA4}" srcOrd="16" destOrd="0" presId="urn:microsoft.com/office/officeart/2005/8/layout/list1"/>
    <dgm:cxn modelId="{375DA480-9A89-42DA-8280-F18BF23DF0AA}" type="presParOf" srcId="{F62459DF-2767-4EB0-82DB-AFE58DBBDFA4}" destId="{971A1016-09D4-406A-9A87-52979EADF58D}" srcOrd="0" destOrd="0" presId="urn:microsoft.com/office/officeart/2005/8/layout/list1"/>
    <dgm:cxn modelId="{34BAB403-6D25-449C-BA2B-6EF828C3579D}" type="presParOf" srcId="{F62459DF-2767-4EB0-82DB-AFE58DBBDFA4}" destId="{74C6ED0B-6A1C-44DA-AF27-67FD7914BA4B}" srcOrd="1" destOrd="0" presId="urn:microsoft.com/office/officeart/2005/8/layout/list1"/>
    <dgm:cxn modelId="{30660822-135A-43DC-8A57-89D839997038}" type="presParOf" srcId="{B272D1E2-DF91-4945-850D-4B1A203EA610}" destId="{E2521672-8BE6-477F-A215-026DB81248D2}" srcOrd="17" destOrd="0" presId="urn:microsoft.com/office/officeart/2005/8/layout/list1"/>
    <dgm:cxn modelId="{A721FA4C-50A5-4B93-B56B-182156F132C4}" type="presParOf" srcId="{B272D1E2-DF91-4945-850D-4B1A203EA610}" destId="{D1105C8D-0F8F-4FDF-9442-49571CED1F2B}"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00725F-BDA2-47D0-AD2D-C5F5731FDA73}" type="doc">
      <dgm:prSet loTypeId="urn:microsoft.com/office/officeart/2009/3/layout/StepUpProcess" loCatId="process" qsTypeId="urn:microsoft.com/office/officeart/2005/8/quickstyle/simple5" qsCatId="simple" csTypeId="urn:microsoft.com/office/officeart/2005/8/colors/colorful2" csCatId="colorful" phldr="1"/>
      <dgm:spPr/>
      <dgm:t>
        <a:bodyPr/>
        <a:lstStyle/>
        <a:p>
          <a:endParaRPr lang="en-US"/>
        </a:p>
      </dgm:t>
    </dgm:pt>
    <dgm:pt modelId="{B014AC0B-6155-4EDE-8971-A4F6CDD65D1F}">
      <dgm:prSet custT="1"/>
      <dgm:spPr>
        <a:solidFill>
          <a:schemeClr val="accent3">
            <a:lumMod val="75000"/>
          </a:schemeClr>
        </a:solidFill>
      </dgm:spPr>
      <dgm:t>
        <a:bodyPr/>
        <a:lstStyle/>
        <a:p>
          <a:pPr marL="0" indent="0" algn="ctr" defTabSz="914400">
            <a:lnSpc>
              <a:spcPct val="100000"/>
            </a:lnSpc>
            <a:spcBef>
              <a:spcPts val="0"/>
            </a:spcBef>
            <a:spcAft>
              <a:spcPts val="0"/>
            </a:spcAft>
          </a:pPr>
          <a:r>
            <a:rPr lang="en-US" sz="3600" b="1" dirty="0" smtClean="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COGTA </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STRATEGIC FOCUS AND POSTURE</a:t>
          </a:r>
        </a:p>
      </dgm:t>
    </dgm:pt>
    <dgm:pt modelId="{DA65DD7C-CD32-4260-BDCE-27A897664AC7}" type="parTrans" cxnId="{A32C5A11-4B44-485D-87BB-CB37B773B29F}">
      <dgm:prSet/>
      <dgm:spPr/>
      <dgm:t>
        <a:bodyPr/>
        <a:lstStyle/>
        <a:p>
          <a:endParaRPr lang="en-US"/>
        </a:p>
      </dgm:t>
    </dgm:pt>
    <dgm:pt modelId="{0C2CA60F-F0AA-47C8-BE4A-A5FAE065AE01}" type="sibTrans" cxnId="{A32C5A11-4B44-485D-87BB-CB37B773B29F}">
      <dgm:prSet/>
      <dgm:spPr/>
      <dgm:t>
        <a:bodyPr/>
        <a:lstStyle/>
        <a:p>
          <a:endParaRPr lang="en-US"/>
        </a:p>
      </dgm:t>
    </dgm:pt>
    <dgm:pt modelId="{725678AA-6553-4169-AEB5-B253ADED0DFE}" type="pres">
      <dgm:prSet presAssocID="{0B00725F-BDA2-47D0-AD2D-C5F5731FDA73}" presName="rootnode" presStyleCnt="0">
        <dgm:presLayoutVars>
          <dgm:chMax/>
          <dgm:chPref/>
          <dgm:dir/>
          <dgm:animLvl val="lvl"/>
        </dgm:presLayoutVars>
      </dgm:prSet>
      <dgm:spPr/>
      <dgm:t>
        <a:bodyPr/>
        <a:lstStyle/>
        <a:p>
          <a:endParaRPr lang="en-ZA"/>
        </a:p>
      </dgm:t>
    </dgm:pt>
    <dgm:pt modelId="{B699F1CB-EEC2-4872-9D6A-847BE65CE969}" type="pres">
      <dgm:prSet presAssocID="{B014AC0B-6155-4EDE-8971-A4F6CDD65D1F}" presName="composite" presStyleCnt="0"/>
      <dgm:spPr/>
    </dgm:pt>
    <dgm:pt modelId="{C03EB157-0086-4C8A-9E20-0F61332268A9}" type="pres">
      <dgm:prSet presAssocID="{B014AC0B-6155-4EDE-8971-A4F6CDD65D1F}" presName="LShape" presStyleLbl="alignNode1" presStyleIdx="0" presStyleCnt="1" custScaleX="174281" custScaleY="129958"/>
      <dgm:spPr>
        <a:solidFill>
          <a:srgbClr val="FFFF00"/>
        </a:solidFill>
      </dgm:spPr>
    </dgm:pt>
    <dgm:pt modelId="{6DE2F459-A34B-4790-A6EA-6190A436CE26}" type="pres">
      <dgm:prSet presAssocID="{B014AC0B-6155-4EDE-8971-A4F6CDD65D1F}" presName="ParentText" presStyleLbl="revTx" presStyleIdx="0" presStyleCnt="1" custScaleX="172351" custScaleY="73890" custLinFactNeighborX="22125" custLinFactNeighborY="-12304">
        <dgm:presLayoutVars>
          <dgm:chMax val="0"/>
          <dgm:chPref val="0"/>
          <dgm:bulletEnabled val="1"/>
        </dgm:presLayoutVars>
      </dgm:prSet>
      <dgm:spPr/>
      <dgm:t>
        <a:bodyPr/>
        <a:lstStyle/>
        <a:p>
          <a:endParaRPr lang="en-ZA"/>
        </a:p>
      </dgm:t>
    </dgm:pt>
  </dgm:ptLst>
  <dgm:cxnLst>
    <dgm:cxn modelId="{3F0A8F3F-5D23-4934-AA7E-BB60DE747A31}" type="presOf" srcId="{0B00725F-BDA2-47D0-AD2D-C5F5731FDA73}" destId="{725678AA-6553-4169-AEB5-B253ADED0DFE}" srcOrd="0" destOrd="0" presId="urn:microsoft.com/office/officeart/2009/3/layout/StepUpProcess"/>
    <dgm:cxn modelId="{A32C5A11-4B44-485D-87BB-CB37B773B29F}" srcId="{0B00725F-BDA2-47D0-AD2D-C5F5731FDA73}" destId="{B014AC0B-6155-4EDE-8971-A4F6CDD65D1F}" srcOrd="0" destOrd="0" parTransId="{DA65DD7C-CD32-4260-BDCE-27A897664AC7}" sibTransId="{0C2CA60F-F0AA-47C8-BE4A-A5FAE065AE01}"/>
    <dgm:cxn modelId="{DE09F6ED-A8E0-4D33-BF5B-8761C28928F3}" type="presOf" srcId="{B014AC0B-6155-4EDE-8971-A4F6CDD65D1F}" destId="{6DE2F459-A34B-4790-A6EA-6190A436CE26}" srcOrd="0" destOrd="0" presId="urn:microsoft.com/office/officeart/2009/3/layout/StepUpProcess"/>
    <dgm:cxn modelId="{A08B616B-3AFA-4293-B00F-D95ADBDE9273}" type="presParOf" srcId="{725678AA-6553-4169-AEB5-B253ADED0DFE}" destId="{B699F1CB-EEC2-4872-9D6A-847BE65CE969}" srcOrd="0" destOrd="0" presId="urn:microsoft.com/office/officeart/2009/3/layout/StepUpProcess"/>
    <dgm:cxn modelId="{1712B5F0-4C8B-4281-ACEF-5A3A465144B8}" type="presParOf" srcId="{B699F1CB-EEC2-4872-9D6A-847BE65CE969}" destId="{C03EB157-0086-4C8A-9E20-0F61332268A9}" srcOrd="0" destOrd="0" presId="urn:microsoft.com/office/officeart/2009/3/layout/StepUpProcess"/>
    <dgm:cxn modelId="{C5FA1D8B-255B-4F14-947D-BF75DBF3BF69}" type="presParOf" srcId="{B699F1CB-EEC2-4872-9D6A-847BE65CE969}" destId="{6DE2F459-A34B-4790-A6EA-6190A436CE26}"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EC5E59-FDFD-4EE6-B2BB-8C69E45B964A}" type="doc">
      <dgm:prSet loTypeId="urn:microsoft.com/office/officeart/2005/8/layout/radial6" loCatId="relationship" qsTypeId="urn:microsoft.com/office/officeart/2005/8/quickstyle/3d2" qsCatId="3D" csTypeId="urn:microsoft.com/office/officeart/2005/8/colors/accent1_2" csCatId="accent1" phldr="1"/>
      <dgm:spPr/>
      <dgm:t>
        <a:bodyPr/>
        <a:lstStyle/>
        <a:p>
          <a:endParaRPr lang="en-US"/>
        </a:p>
      </dgm:t>
    </dgm:pt>
    <dgm:pt modelId="{006E60EC-B9F0-4E6B-AA10-7355CFC26A53}">
      <dgm:prSet phldrT="[Text]"/>
      <dgm:spPr>
        <a:solidFill>
          <a:schemeClr val="tx2"/>
        </a:solidFill>
      </dgm:spPr>
      <dgm:t>
        <a:bodyPr/>
        <a:lstStyle/>
        <a:p>
          <a:r>
            <a:rPr lang="en-US" dirty="0"/>
            <a:t>COVID-19 PILLARS</a:t>
          </a:r>
        </a:p>
      </dgm:t>
    </dgm:pt>
    <dgm:pt modelId="{849A0A2F-08A2-45DA-8C86-D2F247DB2D6A}" type="parTrans" cxnId="{9E407CB8-BA97-4E53-8B0F-9AA05A3559A6}">
      <dgm:prSet/>
      <dgm:spPr/>
      <dgm:t>
        <a:bodyPr/>
        <a:lstStyle/>
        <a:p>
          <a:endParaRPr lang="en-US"/>
        </a:p>
      </dgm:t>
    </dgm:pt>
    <dgm:pt modelId="{7B852AED-9B67-4A73-A000-CF0581912E97}" type="sibTrans" cxnId="{9E407CB8-BA97-4E53-8B0F-9AA05A3559A6}">
      <dgm:prSet/>
      <dgm:spPr/>
      <dgm:t>
        <a:bodyPr/>
        <a:lstStyle/>
        <a:p>
          <a:endParaRPr lang="en-US"/>
        </a:p>
      </dgm:t>
    </dgm:pt>
    <dgm:pt modelId="{EFCEF2C0-5B09-4E05-A52B-D266EE8CAFF9}">
      <dgm:prSet phldrT="[Text]" custT="1"/>
      <dgm:spPr>
        <a:solidFill>
          <a:schemeClr val="accent4"/>
        </a:solidFill>
      </dgm:spPr>
      <dgm:t>
        <a:bodyPr/>
        <a:lstStyle/>
        <a:p>
          <a:r>
            <a:rPr lang="en-US" sz="1600" b="1" dirty="0">
              <a:solidFill>
                <a:schemeClr val="bg1"/>
              </a:solidFill>
            </a:rPr>
            <a:t>Health Response</a:t>
          </a:r>
        </a:p>
      </dgm:t>
    </dgm:pt>
    <dgm:pt modelId="{F886DA97-CD10-42F7-B702-F8ACAD7494FD}" type="parTrans" cxnId="{597686E3-C07B-4D3A-AEFF-0E182CF54CB8}">
      <dgm:prSet/>
      <dgm:spPr/>
      <dgm:t>
        <a:bodyPr/>
        <a:lstStyle/>
        <a:p>
          <a:endParaRPr lang="en-US"/>
        </a:p>
      </dgm:t>
    </dgm:pt>
    <dgm:pt modelId="{6B55B878-203F-4D33-959F-289A58D08E81}" type="sibTrans" cxnId="{597686E3-C07B-4D3A-AEFF-0E182CF54CB8}">
      <dgm:prSet/>
      <dgm:spPr/>
      <dgm:t>
        <a:bodyPr/>
        <a:lstStyle/>
        <a:p>
          <a:endParaRPr lang="en-US"/>
        </a:p>
      </dgm:t>
    </dgm:pt>
    <dgm:pt modelId="{5FA48F42-2B7B-43B0-836C-C1611E85694C}">
      <dgm:prSet phldrT="[Text]" custT="1"/>
      <dgm:spPr>
        <a:solidFill>
          <a:schemeClr val="accent6">
            <a:lumMod val="75000"/>
          </a:schemeClr>
        </a:solidFill>
      </dgm:spPr>
      <dgm:t>
        <a:bodyPr/>
        <a:lstStyle/>
        <a:p>
          <a:r>
            <a:rPr lang="en-US" sz="1400" b="1" dirty="0">
              <a:solidFill>
                <a:schemeClr val="bg1"/>
              </a:solidFill>
            </a:rPr>
            <a:t>Economic Response</a:t>
          </a:r>
        </a:p>
      </dgm:t>
    </dgm:pt>
    <dgm:pt modelId="{B3A023B7-3CFB-417E-B0CD-508FF6AC83AE}" type="parTrans" cxnId="{442FE358-D70F-4777-8708-9FB6EADB41D4}">
      <dgm:prSet/>
      <dgm:spPr/>
      <dgm:t>
        <a:bodyPr/>
        <a:lstStyle/>
        <a:p>
          <a:endParaRPr lang="en-US"/>
        </a:p>
      </dgm:t>
    </dgm:pt>
    <dgm:pt modelId="{ACCB3835-EA3A-427C-8C09-849151ED2AB2}" type="sibTrans" cxnId="{442FE358-D70F-4777-8708-9FB6EADB41D4}">
      <dgm:prSet/>
      <dgm:spPr/>
      <dgm:t>
        <a:bodyPr/>
        <a:lstStyle/>
        <a:p>
          <a:endParaRPr lang="en-US"/>
        </a:p>
      </dgm:t>
    </dgm:pt>
    <dgm:pt modelId="{FBD2AD8C-EC3C-4FBF-A054-90B08D26110B}">
      <dgm:prSet phldrT="[Text]" custT="1"/>
      <dgm:spPr/>
      <dgm:t>
        <a:bodyPr/>
        <a:lstStyle/>
        <a:p>
          <a:r>
            <a:rPr lang="en-ZA" sz="1400" dirty="0">
              <a:solidFill>
                <a:prstClr val="white"/>
              </a:solidFill>
              <a:latin typeface="Arial Black" panose="020B0A04020102020204" pitchFamily="34" charset="0"/>
            </a:rPr>
            <a:t>Law Enforcement and Compliance</a:t>
          </a:r>
          <a:endParaRPr lang="en-US" sz="1400" b="1" dirty="0">
            <a:solidFill>
              <a:schemeClr val="tx2"/>
            </a:solidFill>
          </a:endParaRPr>
        </a:p>
      </dgm:t>
    </dgm:pt>
    <dgm:pt modelId="{8D65D2BE-E155-42EA-BA97-DDC158A934FA}" type="parTrans" cxnId="{F10078CF-3E03-4A39-9E84-F8CB201DA85D}">
      <dgm:prSet/>
      <dgm:spPr/>
      <dgm:t>
        <a:bodyPr/>
        <a:lstStyle/>
        <a:p>
          <a:endParaRPr lang="en-US"/>
        </a:p>
      </dgm:t>
    </dgm:pt>
    <dgm:pt modelId="{39C14C25-5CED-427E-8E05-8106A5BB423C}" type="sibTrans" cxnId="{F10078CF-3E03-4A39-9E84-F8CB201DA85D}">
      <dgm:prSet/>
      <dgm:spPr/>
      <dgm:t>
        <a:bodyPr/>
        <a:lstStyle/>
        <a:p>
          <a:endParaRPr lang="en-US"/>
        </a:p>
      </dgm:t>
    </dgm:pt>
    <dgm:pt modelId="{9A3E8E5C-490E-4448-A366-3052D2764B63}">
      <dgm:prSet custT="1"/>
      <dgm:spPr>
        <a:solidFill>
          <a:srgbClr val="FFC000"/>
        </a:solidFill>
      </dgm:spPr>
      <dgm:t>
        <a:bodyPr/>
        <a:lstStyle/>
        <a:p>
          <a:r>
            <a:rPr lang="en-ZA" sz="1400" dirty="0">
              <a:solidFill>
                <a:prstClr val="white"/>
              </a:solidFill>
              <a:latin typeface="Arial Black" panose="020B0A04020102020204" pitchFamily="34" charset="0"/>
            </a:rPr>
            <a:t>State Capacity and Adaptability</a:t>
          </a:r>
          <a:endParaRPr lang="en-US" sz="1400" b="1" dirty="0">
            <a:solidFill>
              <a:schemeClr val="tx2"/>
            </a:solidFill>
          </a:endParaRPr>
        </a:p>
      </dgm:t>
    </dgm:pt>
    <dgm:pt modelId="{7C32A085-B369-4439-A93C-24D72F723DE9}" type="parTrans" cxnId="{D19D3AA0-C878-4ABB-B806-D4E368F3E656}">
      <dgm:prSet/>
      <dgm:spPr/>
      <dgm:t>
        <a:bodyPr/>
        <a:lstStyle/>
        <a:p>
          <a:endParaRPr lang="en-US"/>
        </a:p>
      </dgm:t>
    </dgm:pt>
    <dgm:pt modelId="{6814D9E7-3563-4180-B9F9-B71B958FAAF6}" type="sibTrans" cxnId="{D19D3AA0-C878-4ABB-B806-D4E368F3E656}">
      <dgm:prSet/>
      <dgm:spPr/>
      <dgm:t>
        <a:bodyPr/>
        <a:lstStyle/>
        <a:p>
          <a:endParaRPr lang="en-US"/>
        </a:p>
      </dgm:t>
    </dgm:pt>
    <dgm:pt modelId="{51947D81-0299-4E60-9B8F-D3CDC8B05E5F}">
      <dgm:prSet custT="1"/>
      <dgm:spPr>
        <a:solidFill>
          <a:schemeClr val="tx1">
            <a:lumMod val="50000"/>
            <a:lumOff val="50000"/>
          </a:schemeClr>
        </a:solidFill>
      </dgm:spPr>
      <dgm:t>
        <a:bodyPr/>
        <a:lstStyle/>
        <a:p>
          <a:r>
            <a:rPr lang="en-ZA" sz="1400" b="1" dirty="0">
              <a:solidFill>
                <a:prstClr val="white"/>
              </a:solidFill>
              <a:latin typeface="Arial Black" panose="020B0A04020102020204" pitchFamily="34" charset="0"/>
            </a:rPr>
            <a:t>Food Security and Social</a:t>
          </a:r>
        </a:p>
        <a:p>
          <a:r>
            <a:rPr lang="en-ZA" sz="1400" b="1" dirty="0">
              <a:solidFill>
                <a:prstClr val="white"/>
              </a:solidFill>
              <a:latin typeface="Arial Black" panose="020B0A04020102020204" pitchFamily="34" charset="0"/>
            </a:rPr>
            <a:t>Relief</a:t>
          </a:r>
          <a:endParaRPr lang="en-US" sz="1400" b="1" dirty="0">
            <a:solidFill>
              <a:schemeClr val="tx2"/>
            </a:solidFill>
          </a:endParaRPr>
        </a:p>
      </dgm:t>
    </dgm:pt>
    <dgm:pt modelId="{878240A2-98C1-4044-80A8-D5CB3FDBACC9}" type="parTrans" cxnId="{0E6A84DF-D893-4A03-8506-74BA809CE2CB}">
      <dgm:prSet/>
      <dgm:spPr/>
      <dgm:t>
        <a:bodyPr/>
        <a:lstStyle/>
        <a:p>
          <a:endParaRPr lang="en-US"/>
        </a:p>
      </dgm:t>
    </dgm:pt>
    <dgm:pt modelId="{28579A79-9CEE-4C61-820D-A161DC9F6FDF}" type="sibTrans" cxnId="{0E6A84DF-D893-4A03-8506-74BA809CE2CB}">
      <dgm:prSet/>
      <dgm:spPr/>
      <dgm:t>
        <a:bodyPr/>
        <a:lstStyle/>
        <a:p>
          <a:endParaRPr lang="en-US"/>
        </a:p>
      </dgm:t>
    </dgm:pt>
    <dgm:pt modelId="{390B796E-A41C-477D-9137-A059105EA685}">
      <dgm:prSet phldrT="[Text]" custT="1"/>
      <dgm:spPr>
        <a:solidFill>
          <a:srgbClr val="00B050"/>
        </a:solidFill>
      </dgm:spPr>
      <dgm:t>
        <a:bodyPr/>
        <a:lstStyle/>
        <a:p>
          <a:r>
            <a:rPr lang="en-ZA" sz="1400" dirty="0">
              <a:solidFill>
                <a:prstClr val="white"/>
              </a:solidFill>
              <a:latin typeface="Arial Black" panose="020B0A04020102020204" pitchFamily="34" charset="0"/>
            </a:rPr>
            <a:t>Social mobilisation</a:t>
          </a:r>
          <a:endParaRPr lang="en-US" sz="1400" b="1" dirty="0">
            <a:solidFill>
              <a:schemeClr val="tx2"/>
            </a:solidFill>
          </a:endParaRPr>
        </a:p>
      </dgm:t>
    </dgm:pt>
    <dgm:pt modelId="{E2775487-A0B1-45C9-8D19-4F613CA1B41D}" type="sibTrans" cxnId="{06D4CF58-BE1B-4E08-A018-2F2B1D5C9692}">
      <dgm:prSet/>
      <dgm:spPr/>
      <dgm:t>
        <a:bodyPr/>
        <a:lstStyle/>
        <a:p>
          <a:endParaRPr lang="en-US"/>
        </a:p>
      </dgm:t>
    </dgm:pt>
    <dgm:pt modelId="{4F9AC5C3-6AFC-432A-8579-91FEAAB0AA2E}" type="parTrans" cxnId="{06D4CF58-BE1B-4E08-A018-2F2B1D5C9692}">
      <dgm:prSet/>
      <dgm:spPr/>
      <dgm:t>
        <a:bodyPr/>
        <a:lstStyle/>
        <a:p>
          <a:endParaRPr lang="en-US"/>
        </a:p>
      </dgm:t>
    </dgm:pt>
    <dgm:pt modelId="{5BFE5B1A-A18B-43BC-8C7D-B4A1F6DB3656}" type="pres">
      <dgm:prSet presAssocID="{A9EC5E59-FDFD-4EE6-B2BB-8C69E45B964A}" presName="Name0" presStyleCnt="0">
        <dgm:presLayoutVars>
          <dgm:chMax val="1"/>
          <dgm:dir/>
          <dgm:animLvl val="ctr"/>
          <dgm:resizeHandles val="exact"/>
        </dgm:presLayoutVars>
      </dgm:prSet>
      <dgm:spPr/>
      <dgm:t>
        <a:bodyPr/>
        <a:lstStyle/>
        <a:p>
          <a:endParaRPr lang="en-ZA"/>
        </a:p>
      </dgm:t>
    </dgm:pt>
    <dgm:pt modelId="{133D5531-6015-488C-A0C8-E26B13500480}" type="pres">
      <dgm:prSet presAssocID="{006E60EC-B9F0-4E6B-AA10-7355CFC26A53}" presName="centerShape" presStyleLbl="node0" presStyleIdx="0" presStyleCnt="1" custScaleX="91235" custScaleY="77082" custLinFactNeighborX="3933" custLinFactNeighborY="874"/>
      <dgm:spPr/>
      <dgm:t>
        <a:bodyPr/>
        <a:lstStyle/>
        <a:p>
          <a:endParaRPr lang="en-ZA"/>
        </a:p>
      </dgm:t>
    </dgm:pt>
    <dgm:pt modelId="{28B30DEA-E2AC-4A24-BAAF-19E38335C3AE}" type="pres">
      <dgm:prSet presAssocID="{EFCEF2C0-5B09-4E05-A52B-D266EE8CAFF9}" presName="node" presStyleLbl="node1" presStyleIdx="0" presStyleCnt="6" custScaleX="181396">
        <dgm:presLayoutVars>
          <dgm:bulletEnabled val="1"/>
        </dgm:presLayoutVars>
      </dgm:prSet>
      <dgm:spPr/>
      <dgm:t>
        <a:bodyPr/>
        <a:lstStyle/>
        <a:p>
          <a:endParaRPr lang="en-ZA"/>
        </a:p>
      </dgm:t>
    </dgm:pt>
    <dgm:pt modelId="{3BEB73BA-FE6C-46E4-A200-CCA61BA8F952}" type="pres">
      <dgm:prSet presAssocID="{EFCEF2C0-5B09-4E05-A52B-D266EE8CAFF9}" presName="dummy" presStyleCnt="0"/>
      <dgm:spPr/>
    </dgm:pt>
    <dgm:pt modelId="{5B405E40-D9B9-489C-A127-02E40D63DE8D}" type="pres">
      <dgm:prSet presAssocID="{6B55B878-203F-4D33-959F-289A58D08E81}" presName="sibTrans" presStyleLbl="sibTrans2D1" presStyleIdx="0" presStyleCnt="6"/>
      <dgm:spPr/>
      <dgm:t>
        <a:bodyPr/>
        <a:lstStyle/>
        <a:p>
          <a:endParaRPr lang="en-ZA"/>
        </a:p>
      </dgm:t>
    </dgm:pt>
    <dgm:pt modelId="{58B2E268-C95E-4730-9641-61187FE9D88F}" type="pres">
      <dgm:prSet presAssocID="{51947D81-0299-4E60-9B8F-D3CDC8B05E5F}" presName="node" presStyleLbl="node1" presStyleIdx="1" presStyleCnt="6" custScaleX="156716">
        <dgm:presLayoutVars>
          <dgm:bulletEnabled val="1"/>
        </dgm:presLayoutVars>
      </dgm:prSet>
      <dgm:spPr/>
      <dgm:t>
        <a:bodyPr/>
        <a:lstStyle/>
        <a:p>
          <a:endParaRPr lang="en-ZA"/>
        </a:p>
      </dgm:t>
    </dgm:pt>
    <dgm:pt modelId="{33B693D9-F94A-4029-9925-AB71620AB6DF}" type="pres">
      <dgm:prSet presAssocID="{51947D81-0299-4E60-9B8F-D3CDC8B05E5F}" presName="dummy" presStyleCnt="0"/>
      <dgm:spPr/>
    </dgm:pt>
    <dgm:pt modelId="{C15CCBF5-E2A4-4637-BB97-8F76CA3CC9CB}" type="pres">
      <dgm:prSet presAssocID="{28579A79-9CEE-4C61-820D-A161DC9F6FDF}" presName="sibTrans" presStyleLbl="sibTrans2D1" presStyleIdx="1" presStyleCnt="6"/>
      <dgm:spPr/>
      <dgm:t>
        <a:bodyPr/>
        <a:lstStyle/>
        <a:p>
          <a:endParaRPr lang="en-ZA"/>
        </a:p>
      </dgm:t>
    </dgm:pt>
    <dgm:pt modelId="{9AC250FA-6F52-477A-B4B0-EF94B3065BEC}" type="pres">
      <dgm:prSet presAssocID="{9A3E8E5C-490E-4448-A366-3052D2764B63}" presName="node" presStyleLbl="node1" presStyleIdx="2" presStyleCnt="6" custScaleX="171988">
        <dgm:presLayoutVars>
          <dgm:bulletEnabled val="1"/>
        </dgm:presLayoutVars>
      </dgm:prSet>
      <dgm:spPr/>
      <dgm:t>
        <a:bodyPr/>
        <a:lstStyle/>
        <a:p>
          <a:endParaRPr lang="en-ZA"/>
        </a:p>
      </dgm:t>
    </dgm:pt>
    <dgm:pt modelId="{E6CA58AF-E9A6-444F-B5D1-20F6CD07611B}" type="pres">
      <dgm:prSet presAssocID="{9A3E8E5C-490E-4448-A366-3052D2764B63}" presName="dummy" presStyleCnt="0"/>
      <dgm:spPr/>
    </dgm:pt>
    <dgm:pt modelId="{2DF4D8D7-7901-440D-B522-860921CA1736}" type="pres">
      <dgm:prSet presAssocID="{6814D9E7-3563-4180-B9F9-B71B958FAAF6}" presName="sibTrans" presStyleLbl="sibTrans2D1" presStyleIdx="2" presStyleCnt="6"/>
      <dgm:spPr/>
      <dgm:t>
        <a:bodyPr/>
        <a:lstStyle/>
        <a:p>
          <a:endParaRPr lang="en-ZA"/>
        </a:p>
      </dgm:t>
    </dgm:pt>
    <dgm:pt modelId="{20AE121A-2563-4765-BC19-6790FAFC18FE}" type="pres">
      <dgm:prSet presAssocID="{5FA48F42-2B7B-43B0-836C-C1611E85694C}" presName="node" presStyleLbl="node1" presStyleIdx="3" presStyleCnt="6" custScaleX="134709">
        <dgm:presLayoutVars>
          <dgm:bulletEnabled val="1"/>
        </dgm:presLayoutVars>
      </dgm:prSet>
      <dgm:spPr/>
      <dgm:t>
        <a:bodyPr/>
        <a:lstStyle/>
        <a:p>
          <a:endParaRPr lang="en-ZA"/>
        </a:p>
      </dgm:t>
    </dgm:pt>
    <dgm:pt modelId="{1C84CC3B-C1C2-4BD4-A085-252933BDA87B}" type="pres">
      <dgm:prSet presAssocID="{5FA48F42-2B7B-43B0-836C-C1611E85694C}" presName="dummy" presStyleCnt="0"/>
      <dgm:spPr/>
    </dgm:pt>
    <dgm:pt modelId="{81F43AA5-780B-4F90-B090-4848623A4C02}" type="pres">
      <dgm:prSet presAssocID="{ACCB3835-EA3A-427C-8C09-849151ED2AB2}" presName="sibTrans" presStyleLbl="sibTrans2D1" presStyleIdx="3" presStyleCnt="6"/>
      <dgm:spPr/>
      <dgm:t>
        <a:bodyPr/>
        <a:lstStyle/>
        <a:p>
          <a:endParaRPr lang="en-ZA"/>
        </a:p>
      </dgm:t>
    </dgm:pt>
    <dgm:pt modelId="{6C83CC28-1206-4C36-8B6C-8222346619DE}" type="pres">
      <dgm:prSet presAssocID="{390B796E-A41C-477D-9137-A059105EA685}" presName="node" presStyleLbl="node1" presStyleIdx="4" presStyleCnt="6" custScaleX="171123" custRadScaleRad="90881" custRadScaleInc="-10642">
        <dgm:presLayoutVars>
          <dgm:bulletEnabled val="1"/>
        </dgm:presLayoutVars>
      </dgm:prSet>
      <dgm:spPr/>
      <dgm:t>
        <a:bodyPr/>
        <a:lstStyle/>
        <a:p>
          <a:endParaRPr lang="en-ZA"/>
        </a:p>
      </dgm:t>
    </dgm:pt>
    <dgm:pt modelId="{CEF2C8EF-AB01-48B2-AA14-ADD4D1438E90}" type="pres">
      <dgm:prSet presAssocID="{390B796E-A41C-477D-9137-A059105EA685}" presName="dummy" presStyleCnt="0"/>
      <dgm:spPr/>
    </dgm:pt>
    <dgm:pt modelId="{D2BEC909-F265-4F71-B7AB-F97B57D6FEF6}" type="pres">
      <dgm:prSet presAssocID="{E2775487-A0B1-45C9-8D19-4F613CA1B41D}" presName="sibTrans" presStyleLbl="sibTrans2D1" presStyleIdx="4" presStyleCnt="6"/>
      <dgm:spPr/>
      <dgm:t>
        <a:bodyPr/>
        <a:lstStyle/>
        <a:p>
          <a:endParaRPr lang="en-ZA"/>
        </a:p>
      </dgm:t>
    </dgm:pt>
    <dgm:pt modelId="{3AEEE974-CEC2-47E3-A55E-2896111D2D58}" type="pres">
      <dgm:prSet presAssocID="{FBD2AD8C-EC3C-4FBF-A054-90B08D26110B}" presName="node" presStyleLbl="node1" presStyleIdx="5" presStyleCnt="6" custScaleX="166522" custRadScaleRad="85032" custRadScaleInc="-21876">
        <dgm:presLayoutVars>
          <dgm:bulletEnabled val="1"/>
        </dgm:presLayoutVars>
      </dgm:prSet>
      <dgm:spPr/>
      <dgm:t>
        <a:bodyPr/>
        <a:lstStyle/>
        <a:p>
          <a:endParaRPr lang="en-ZA"/>
        </a:p>
      </dgm:t>
    </dgm:pt>
    <dgm:pt modelId="{CFE03A6C-4242-48AE-AB4A-19857A879073}" type="pres">
      <dgm:prSet presAssocID="{FBD2AD8C-EC3C-4FBF-A054-90B08D26110B}" presName="dummy" presStyleCnt="0"/>
      <dgm:spPr/>
    </dgm:pt>
    <dgm:pt modelId="{681717D9-083D-4D24-9D6C-2AD7A0BF202A}" type="pres">
      <dgm:prSet presAssocID="{39C14C25-5CED-427E-8E05-8106A5BB423C}" presName="sibTrans" presStyleLbl="sibTrans2D1" presStyleIdx="5" presStyleCnt="6"/>
      <dgm:spPr/>
      <dgm:t>
        <a:bodyPr/>
        <a:lstStyle/>
        <a:p>
          <a:endParaRPr lang="en-ZA"/>
        </a:p>
      </dgm:t>
    </dgm:pt>
  </dgm:ptLst>
  <dgm:cxnLst>
    <dgm:cxn modelId="{EA592942-5861-43A9-AE71-F1F782D4B84C}" type="presOf" srcId="{ACCB3835-EA3A-427C-8C09-849151ED2AB2}" destId="{81F43AA5-780B-4F90-B090-4848623A4C02}" srcOrd="0" destOrd="0" presId="urn:microsoft.com/office/officeart/2005/8/layout/radial6"/>
    <dgm:cxn modelId="{06D4CF58-BE1B-4E08-A018-2F2B1D5C9692}" srcId="{006E60EC-B9F0-4E6B-AA10-7355CFC26A53}" destId="{390B796E-A41C-477D-9137-A059105EA685}" srcOrd="4" destOrd="0" parTransId="{4F9AC5C3-6AFC-432A-8579-91FEAAB0AA2E}" sibTransId="{E2775487-A0B1-45C9-8D19-4F613CA1B41D}"/>
    <dgm:cxn modelId="{613EB804-D601-498E-8B76-E12F65FC3770}" type="presOf" srcId="{A9EC5E59-FDFD-4EE6-B2BB-8C69E45B964A}" destId="{5BFE5B1A-A18B-43BC-8C7D-B4A1F6DB3656}" srcOrd="0" destOrd="0" presId="urn:microsoft.com/office/officeart/2005/8/layout/radial6"/>
    <dgm:cxn modelId="{82932334-9A99-469A-A0FC-6A0077832D5C}" type="presOf" srcId="{390B796E-A41C-477D-9137-A059105EA685}" destId="{6C83CC28-1206-4C36-8B6C-8222346619DE}" srcOrd="0" destOrd="0" presId="urn:microsoft.com/office/officeart/2005/8/layout/radial6"/>
    <dgm:cxn modelId="{19EDB9FF-1EBD-4192-9CF9-EA4A9F8FDE79}" type="presOf" srcId="{5FA48F42-2B7B-43B0-836C-C1611E85694C}" destId="{20AE121A-2563-4765-BC19-6790FAFC18FE}" srcOrd="0" destOrd="0" presId="urn:microsoft.com/office/officeart/2005/8/layout/radial6"/>
    <dgm:cxn modelId="{884F301F-D3FD-4704-9219-A74CF439900D}" type="presOf" srcId="{006E60EC-B9F0-4E6B-AA10-7355CFC26A53}" destId="{133D5531-6015-488C-A0C8-E26B13500480}" srcOrd="0" destOrd="0" presId="urn:microsoft.com/office/officeart/2005/8/layout/radial6"/>
    <dgm:cxn modelId="{795485EC-0F94-4A34-970A-BF0045DC9D23}" type="presOf" srcId="{9A3E8E5C-490E-4448-A366-3052D2764B63}" destId="{9AC250FA-6F52-477A-B4B0-EF94B3065BEC}" srcOrd="0" destOrd="0" presId="urn:microsoft.com/office/officeart/2005/8/layout/radial6"/>
    <dgm:cxn modelId="{C58E5F78-FD20-4EA5-8304-3CC85F50920B}" type="presOf" srcId="{39C14C25-5CED-427E-8E05-8106A5BB423C}" destId="{681717D9-083D-4D24-9D6C-2AD7A0BF202A}" srcOrd="0" destOrd="0" presId="urn:microsoft.com/office/officeart/2005/8/layout/radial6"/>
    <dgm:cxn modelId="{C94AC938-FC0D-49CA-9A2D-BD3692ECFABF}" type="presOf" srcId="{28579A79-9CEE-4C61-820D-A161DC9F6FDF}" destId="{C15CCBF5-E2A4-4637-BB97-8F76CA3CC9CB}" srcOrd="0" destOrd="0" presId="urn:microsoft.com/office/officeart/2005/8/layout/radial6"/>
    <dgm:cxn modelId="{F10078CF-3E03-4A39-9E84-F8CB201DA85D}" srcId="{006E60EC-B9F0-4E6B-AA10-7355CFC26A53}" destId="{FBD2AD8C-EC3C-4FBF-A054-90B08D26110B}" srcOrd="5" destOrd="0" parTransId="{8D65D2BE-E155-42EA-BA97-DDC158A934FA}" sibTransId="{39C14C25-5CED-427E-8E05-8106A5BB423C}"/>
    <dgm:cxn modelId="{18E9F100-DDDF-4DC9-8504-978356768CA0}" type="presOf" srcId="{6B55B878-203F-4D33-959F-289A58D08E81}" destId="{5B405E40-D9B9-489C-A127-02E40D63DE8D}" srcOrd="0" destOrd="0" presId="urn:microsoft.com/office/officeart/2005/8/layout/radial6"/>
    <dgm:cxn modelId="{9E407CB8-BA97-4E53-8B0F-9AA05A3559A6}" srcId="{A9EC5E59-FDFD-4EE6-B2BB-8C69E45B964A}" destId="{006E60EC-B9F0-4E6B-AA10-7355CFC26A53}" srcOrd="0" destOrd="0" parTransId="{849A0A2F-08A2-45DA-8C86-D2F247DB2D6A}" sibTransId="{7B852AED-9B67-4A73-A000-CF0581912E97}"/>
    <dgm:cxn modelId="{62FA5EE5-BFE0-4375-B35D-AF78A4C8FA5E}" type="presOf" srcId="{FBD2AD8C-EC3C-4FBF-A054-90B08D26110B}" destId="{3AEEE974-CEC2-47E3-A55E-2896111D2D58}" srcOrd="0" destOrd="0" presId="urn:microsoft.com/office/officeart/2005/8/layout/radial6"/>
    <dgm:cxn modelId="{D19D3AA0-C878-4ABB-B806-D4E368F3E656}" srcId="{006E60EC-B9F0-4E6B-AA10-7355CFC26A53}" destId="{9A3E8E5C-490E-4448-A366-3052D2764B63}" srcOrd="2" destOrd="0" parTransId="{7C32A085-B369-4439-A93C-24D72F723DE9}" sibTransId="{6814D9E7-3563-4180-B9F9-B71B958FAAF6}"/>
    <dgm:cxn modelId="{B705CE45-BF72-4DB5-9338-006570679360}" type="presOf" srcId="{51947D81-0299-4E60-9B8F-D3CDC8B05E5F}" destId="{58B2E268-C95E-4730-9641-61187FE9D88F}" srcOrd="0" destOrd="0" presId="urn:microsoft.com/office/officeart/2005/8/layout/radial6"/>
    <dgm:cxn modelId="{0E6A84DF-D893-4A03-8506-74BA809CE2CB}" srcId="{006E60EC-B9F0-4E6B-AA10-7355CFC26A53}" destId="{51947D81-0299-4E60-9B8F-D3CDC8B05E5F}" srcOrd="1" destOrd="0" parTransId="{878240A2-98C1-4044-80A8-D5CB3FDBACC9}" sibTransId="{28579A79-9CEE-4C61-820D-A161DC9F6FDF}"/>
    <dgm:cxn modelId="{8B3B7D52-B7E4-48F3-B9DB-4326CCF42C12}" type="presOf" srcId="{6814D9E7-3563-4180-B9F9-B71B958FAAF6}" destId="{2DF4D8D7-7901-440D-B522-860921CA1736}" srcOrd="0" destOrd="0" presId="urn:microsoft.com/office/officeart/2005/8/layout/radial6"/>
    <dgm:cxn modelId="{442FE358-D70F-4777-8708-9FB6EADB41D4}" srcId="{006E60EC-B9F0-4E6B-AA10-7355CFC26A53}" destId="{5FA48F42-2B7B-43B0-836C-C1611E85694C}" srcOrd="3" destOrd="0" parTransId="{B3A023B7-3CFB-417E-B0CD-508FF6AC83AE}" sibTransId="{ACCB3835-EA3A-427C-8C09-849151ED2AB2}"/>
    <dgm:cxn modelId="{E5CDCED1-39BE-4B6A-A1D5-FFF74637DC47}" type="presOf" srcId="{E2775487-A0B1-45C9-8D19-4F613CA1B41D}" destId="{D2BEC909-F265-4F71-B7AB-F97B57D6FEF6}" srcOrd="0" destOrd="0" presId="urn:microsoft.com/office/officeart/2005/8/layout/radial6"/>
    <dgm:cxn modelId="{DE8FF5E4-9576-47C8-917F-D2C5347EDC29}" type="presOf" srcId="{EFCEF2C0-5B09-4E05-A52B-D266EE8CAFF9}" destId="{28B30DEA-E2AC-4A24-BAAF-19E38335C3AE}" srcOrd="0" destOrd="0" presId="urn:microsoft.com/office/officeart/2005/8/layout/radial6"/>
    <dgm:cxn modelId="{597686E3-C07B-4D3A-AEFF-0E182CF54CB8}" srcId="{006E60EC-B9F0-4E6B-AA10-7355CFC26A53}" destId="{EFCEF2C0-5B09-4E05-A52B-D266EE8CAFF9}" srcOrd="0" destOrd="0" parTransId="{F886DA97-CD10-42F7-B702-F8ACAD7494FD}" sibTransId="{6B55B878-203F-4D33-959F-289A58D08E81}"/>
    <dgm:cxn modelId="{EC7914BA-7186-45CB-AF3C-99B3BA019536}" type="presParOf" srcId="{5BFE5B1A-A18B-43BC-8C7D-B4A1F6DB3656}" destId="{133D5531-6015-488C-A0C8-E26B13500480}" srcOrd="0" destOrd="0" presId="urn:microsoft.com/office/officeart/2005/8/layout/radial6"/>
    <dgm:cxn modelId="{D51FBCB8-681A-4F60-A295-04D03A249C50}" type="presParOf" srcId="{5BFE5B1A-A18B-43BC-8C7D-B4A1F6DB3656}" destId="{28B30DEA-E2AC-4A24-BAAF-19E38335C3AE}" srcOrd="1" destOrd="0" presId="urn:microsoft.com/office/officeart/2005/8/layout/radial6"/>
    <dgm:cxn modelId="{46C23BD4-293C-4900-ABBC-7C46ED58A49A}" type="presParOf" srcId="{5BFE5B1A-A18B-43BC-8C7D-B4A1F6DB3656}" destId="{3BEB73BA-FE6C-46E4-A200-CCA61BA8F952}" srcOrd="2" destOrd="0" presId="urn:microsoft.com/office/officeart/2005/8/layout/radial6"/>
    <dgm:cxn modelId="{2B749BEC-B526-4EC9-AE2A-7094D8B8279F}" type="presParOf" srcId="{5BFE5B1A-A18B-43BC-8C7D-B4A1F6DB3656}" destId="{5B405E40-D9B9-489C-A127-02E40D63DE8D}" srcOrd="3" destOrd="0" presId="urn:microsoft.com/office/officeart/2005/8/layout/radial6"/>
    <dgm:cxn modelId="{58C2754B-16EB-49BF-A479-7FB562EEDCDA}" type="presParOf" srcId="{5BFE5B1A-A18B-43BC-8C7D-B4A1F6DB3656}" destId="{58B2E268-C95E-4730-9641-61187FE9D88F}" srcOrd="4" destOrd="0" presId="urn:microsoft.com/office/officeart/2005/8/layout/radial6"/>
    <dgm:cxn modelId="{782FF8AA-9BF6-4C8B-A5B4-33D9E2AF94C8}" type="presParOf" srcId="{5BFE5B1A-A18B-43BC-8C7D-B4A1F6DB3656}" destId="{33B693D9-F94A-4029-9925-AB71620AB6DF}" srcOrd="5" destOrd="0" presId="urn:microsoft.com/office/officeart/2005/8/layout/radial6"/>
    <dgm:cxn modelId="{E31B63DC-63CE-4144-8BD5-B8F26E48B7A7}" type="presParOf" srcId="{5BFE5B1A-A18B-43BC-8C7D-B4A1F6DB3656}" destId="{C15CCBF5-E2A4-4637-BB97-8F76CA3CC9CB}" srcOrd="6" destOrd="0" presId="urn:microsoft.com/office/officeart/2005/8/layout/radial6"/>
    <dgm:cxn modelId="{5B1189BA-0DD0-4953-8860-4D2D9E1D2860}" type="presParOf" srcId="{5BFE5B1A-A18B-43BC-8C7D-B4A1F6DB3656}" destId="{9AC250FA-6F52-477A-B4B0-EF94B3065BEC}" srcOrd="7" destOrd="0" presId="urn:microsoft.com/office/officeart/2005/8/layout/radial6"/>
    <dgm:cxn modelId="{6C431F06-F758-45EC-81D6-E6369C1BB890}" type="presParOf" srcId="{5BFE5B1A-A18B-43BC-8C7D-B4A1F6DB3656}" destId="{E6CA58AF-E9A6-444F-B5D1-20F6CD07611B}" srcOrd="8" destOrd="0" presId="urn:microsoft.com/office/officeart/2005/8/layout/radial6"/>
    <dgm:cxn modelId="{B1C91C83-B965-4B24-B0FC-3251655D6249}" type="presParOf" srcId="{5BFE5B1A-A18B-43BC-8C7D-B4A1F6DB3656}" destId="{2DF4D8D7-7901-440D-B522-860921CA1736}" srcOrd="9" destOrd="0" presId="urn:microsoft.com/office/officeart/2005/8/layout/radial6"/>
    <dgm:cxn modelId="{35C31443-0D66-4C98-8337-41BBB73687D0}" type="presParOf" srcId="{5BFE5B1A-A18B-43BC-8C7D-B4A1F6DB3656}" destId="{20AE121A-2563-4765-BC19-6790FAFC18FE}" srcOrd="10" destOrd="0" presId="urn:microsoft.com/office/officeart/2005/8/layout/radial6"/>
    <dgm:cxn modelId="{737522F0-E35D-414C-AB8B-E38BA41B6EC2}" type="presParOf" srcId="{5BFE5B1A-A18B-43BC-8C7D-B4A1F6DB3656}" destId="{1C84CC3B-C1C2-4BD4-A085-252933BDA87B}" srcOrd="11" destOrd="0" presId="urn:microsoft.com/office/officeart/2005/8/layout/radial6"/>
    <dgm:cxn modelId="{87623037-C777-4E33-A307-E35C355C0311}" type="presParOf" srcId="{5BFE5B1A-A18B-43BC-8C7D-B4A1F6DB3656}" destId="{81F43AA5-780B-4F90-B090-4848623A4C02}" srcOrd="12" destOrd="0" presId="urn:microsoft.com/office/officeart/2005/8/layout/radial6"/>
    <dgm:cxn modelId="{FE9B2F37-CD64-42A1-9D65-D26E6ED257DA}" type="presParOf" srcId="{5BFE5B1A-A18B-43BC-8C7D-B4A1F6DB3656}" destId="{6C83CC28-1206-4C36-8B6C-8222346619DE}" srcOrd="13" destOrd="0" presId="urn:microsoft.com/office/officeart/2005/8/layout/radial6"/>
    <dgm:cxn modelId="{222D00F8-293B-4732-BD93-6684C6273797}" type="presParOf" srcId="{5BFE5B1A-A18B-43BC-8C7D-B4A1F6DB3656}" destId="{CEF2C8EF-AB01-48B2-AA14-ADD4D1438E90}" srcOrd="14" destOrd="0" presId="urn:microsoft.com/office/officeart/2005/8/layout/radial6"/>
    <dgm:cxn modelId="{D5D9730E-3E9A-4CFC-9E6C-003C014B2A0A}" type="presParOf" srcId="{5BFE5B1A-A18B-43BC-8C7D-B4A1F6DB3656}" destId="{D2BEC909-F265-4F71-B7AB-F97B57D6FEF6}" srcOrd="15" destOrd="0" presId="urn:microsoft.com/office/officeart/2005/8/layout/radial6"/>
    <dgm:cxn modelId="{4A23DC35-7CEA-4394-876F-F854A9DB80EF}" type="presParOf" srcId="{5BFE5B1A-A18B-43BC-8C7D-B4A1F6DB3656}" destId="{3AEEE974-CEC2-47E3-A55E-2896111D2D58}" srcOrd="16" destOrd="0" presId="urn:microsoft.com/office/officeart/2005/8/layout/radial6"/>
    <dgm:cxn modelId="{E24FA41F-8E47-47F1-8B1C-CC74BF48B195}" type="presParOf" srcId="{5BFE5B1A-A18B-43BC-8C7D-B4A1F6DB3656}" destId="{CFE03A6C-4242-48AE-AB4A-19857A879073}" srcOrd="17" destOrd="0" presId="urn:microsoft.com/office/officeart/2005/8/layout/radial6"/>
    <dgm:cxn modelId="{6FA07941-69B4-4917-B5F3-9A23378B4B13}" type="presParOf" srcId="{5BFE5B1A-A18B-43BC-8C7D-B4A1F6DB3656}" destId="{681717D9-083D-4D24-9D6C-2AD7A0BF202A}" srcOrd="18"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a:ext uri="{C62137D5-CB1D-491B-B009-E17868A290BF}">
      <dgm14:recolorImg xmlns:dgm14="http://schemas.microsoft.com/office/drawing/2010/diagram" xmlns=""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6A000-2D49-45C9-B919-4D08EBE3C676}">
      <dsp:nvSpPr>
        <dsp:cNvPr id="0" name=""/>
        <dsp:cNvSpPr/>
      </dsp:nvSpPr>
      <dsp:spPr>
        <a:xfrm>
          <a:off x="0" y="421071"/>
          <a:ext cx="8225192" cy="579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C4C8075-8C79-4B78-A47F-09D4911B0BD1}">
      <dsp:nvSpPr>
        <dsp:cNvPr id="0" name=""/>
        <dsp:cNvSpPr/>
      </dsp:nvSpPr>
      <dsp:spPr>
        <a:xfrm>
          <a:off x="411259" y="81591"/>
          <a:ext cx="6436056" cy="678960"/>
        </a:xfrm>
        <a:prstGeom prst="roundRect">
          <a:avLst/>
        </a:prstGeom>
        <a:solidFill>
          <a:schemeClr val="accen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625" tIns="0" rIns="217625" bIns="0" numCol="1" spcCol="1270" anchor="ctr" anchorCtr="0">
          <a:noAutofit/>
        </a:bodyPr>
        <a:lstStyle/>
        <a:p>
          <a:pPr lvl="0" algn="l" defTabSz="1066800" rtl="0">
            <a:lnSpc>
              <a:spcPct val="90000"/>
            </a:lnSpc>
            <a:spcBef>
              <a:spcPct val="0"/>
            </a:spcBef>
            <a:spcAft>
              <a:spcPct val="35000"/>
            </a:spcAft>
          </a:pPr>
          <a:r>
            <a:rPr lang="en-ZA" sz="2400" b="1" kern="1200" dirty="0">
              <a:latin typeface="Arial" panose="020B0604020202020204" pitchFamily="34" charset="0"/>
              <a:cs typeface="Arial" panose="020B0604020202020204" pitchFamily="34" charset="0"/>
            </a:rPr>
            <a:t>Purpose</a:t>
          </a:r>
        </a:p>
      </dsp:txBody>
      <dsp:txXfrm>
        <a:off x="444403" y="114735"/>
        <a:ext cx="6369768" cy="612672"/>
      </dsp:txXfrm>
    </dsp:sp>
    <dsp:sp modelId="{33A93659-D58B-40D9-925C-E53345A5B580}">
      <dsp:nvSpPr>
        <dsp:cNvPr id="0" name=""/>
        <dsp:cNvSpPr/>
      </dsp:nvSpPr>
      <dsp:spPr>
        <a:xfrm>
          <a:off x="0" y="1494830"/>
          <a:ext cx="8225192" cy="579600"/>
        </a:xfrm>
        <a:prstGeom prst="rect">
          <a:avLst/>
        </a:prstGeom>
        <a:solidFill>
          <a:schemeClr val="lt1">
            <a:alpha val="90000"/>
            <a:hueOff val="0"/>
            <a:satOff val="0"/>
            <a:lumOff val="0"/>
            <a:alphaOff val="0"/>
          </a:schemeClr>
        </a:solidFill>
        <a:ln w="9525" cap="flat" cmpd="sng" algn="ctr">
          <a:solidFill>
            <a:schemeClr val="accent4">
              <a:hueOff val="-1116192"/>
              <a:satOff val="6725"/>
              <a:lumOff val="539"/>
              <a:alphaOff val="0"/>
            </a:schemeClr>
          </a:solidFill>
          <a:prstDash val="solid"/>
        </a:ln>
        <a:effectLst/>
      </dsp:spPr>
      <dsp:style>
        <a:lnRef idx="1">
          <a:scrgbClr r="0" g="0" b="0"/>
        </a:lnRef>
        <a:fillRef idx="1">
          <a:scrgbClr r="0" g="0" b="0"/>
        </a:fillRef>
        <a:effectRef idx="0">
          <a:scrgbClr r="0" g="0" b="0"/>
        </a:effectRef>
        <a:fontRef idx="minor"/>
      </dsp:style>
    </dsp:sp>
    <dsp:sp modelId="{79A675B6-1581-4503-ABA6-54AE162184F2}">
      <dsp:nvSpPr>
        <dsp:cNvPr id="0" name=""/>
        <dsp:cNvSpPr/>
      </dsp:nvSpPr>
      <dsp:spPr>
        <a:xfrm>
          <a:off x="411259" y="1124871"/>
          <a:ext cx="6429435" cy="678960"/>
        </a:xfrm>
        <a:prstGeom prst="roundRect">
          <a:avLst/>
        </a:prstGeom>
        <a:solidFill>
          <a:schemeClr val="accen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625" tIns="0" rIns="217625" bIns="0" numCol="1" spcCol="1270" anchor="ctr" anchorCtr="0">
          <a:noAutofit/>
        </a:bodyPr>
        <a:lstStyle/>
        <a:p>
          <a:pPr lvl="0" algn="l" defTabSz="889000" rtl="0">
            <a:lnSpc>
              <a:spcPct val="90000"/>
            </a:lnSpc>
            <a:spcBef>
              <a:spcPct val="0"/>
            </a:spcBef>
            <a:spcAft>
              <a:spcPct val="35000"/>
            </a:spcAft>
          </a:pPr>
          <a:endParaRPr lang="fr-FR" sz="2000" b="1" kern="1200" dirty="0">
            <a:solidFill>
              <a:schemeClr val="tx1"/>
            </a:solidFill>
            <a:latin typeface="Arial" panose="020B0604020202020204" pitchFamily="34" charset="0"/>
            <a:cs typeface="Arial" panose="020B0604020202020204" pitchFamily="34" charset="0"/>
          </a:endParaRPr>
        </a:p>
        <a:p>
          <a:pPr lvl="0" algn="l" defTabSz="889000" rtl="0">
            <a:lnSpc>
              <a:spcPct val="90000"/>
            </a:lnSpc>
            <a:spcBef>
              <a:spcPct val="0"/>
            </a:spcBef>
            <a:spcAft>
              <a:spcPct val="35000"/>
            </a:spcAft>
          </a:pPr>
          <a:r>
            <a:rPr lang="en-US" sz="2400" b="1" kern="1200" dirty="0">
              <a:solidFill>
                <a:schemeClr val="tx1"/>
              </a:solidFill>
              <a:latin typeface="Arial" panose="020B0604020202020204" pitchFamily="34" charset="0"/>
              <a:cs typeface="Arial" panose="020B0604020202020204" pitchFamily="34" charset="0"/>
            </a:rPr>
            <a:t>Gauteng CoGTA’s strategic posture</a:t>
          </a:r>
          <a:r>
            <a:rPr lang="en-US" sz="2000" b="1" kern="1200" dirty="0">
              <a:solidFill>
                <a:schemeClr val="tx1"/>
              </a:solidFill>
              <a:latin typeface="Arial" panose="020B0604020202020204" pitchFamily="34" charset="0"/>
              <a:cs typeface="Arial" panose="020B0604020202020204" pitchFamily="34" charset="0"/>
            </a:rPr>
            <a:t> </a:t>
          </a:r>
        </a:p>
        <a:p>
          <a:pPr lvl="0" algn="l" defTabSz="889000" rtl="0">
            <a:lnSpc>
              <a:spcPct val="90000"/>
            </a:lnSpc>
            <a:spcBef>
              <a:spcPct val="0"/>
            </a:spcBef>
            <a:spcAft>
              <a:spcPct val="35000"/>
            </a:spcAft>
          </a:pPr>
          <a:endParaRPr lang="en-ZA" sz="2000" b="1" kern="1200" dirty="0">
            <a:solidFill>
              <a:schemeClr val="tx1"/>
            </a:solidFill>
            <a:latin typeface="Arial" panose="020B0604020202020204" pitchFamily="34" charset="0"/>
            <a:cs typeface="Arial" panose="020B0604020202020204" pitchFamily="34" charset="0"/>
          </a:endParaRPr>
        </a:p>
      </dsp:txBody>
      <dsp:txXfrm>
        <a:off x="444403" y="1158015"/>
        <a:ext cx="6363147" cy="612672"/>
      </dsp:txXfrm>
    </dsp:sp>
    <dsp:sp modelId="{2B70B8AB-3DA5-48B9-9E58-AB1561DEB262}">
      <dsp:nvSpPr>
        <dsp:cNvPr id="0" name=""/>
        <dsp:cNvSpPr/>
      </dsp:nvSpPr>
      <dsp:spPr>
        <a:xfrm>
          <a:off x="0" y="2507631"/>
          <a:ext cx="8225192" cy="579600"/>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sp>
    <dsp:sp modelId="{C3F5275B-F18C-44C5-B793-885D22BE2747}">
      <dsp:nvSpPr>
        <dsp:cNvPr id="0" name=""/>
        <dsp:cNvSpPr/>
      </dsp:nvSpPr>
      <dsp:spPr>
        <a:xfrm>
          <a:off x="459245" y="2168151"/>
          <a:ext cx="5757634" cy="678960"/>
        </a:xfrm>
        <a:prstGeom prst="roundRect">
          <a:avLst/>
        </a:prstGeom>
        <a:solidFill>
          <a:schemeClr val="accen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625" tIns="0" rIns="217625" bIns="0" numCol="1" spcCol="1270" anchor="ctr" anchorCtr="0">
          <a:noAutofit/>
        </a:bodyPr>
        <a:lstStyle/>
        <a:p>
          <a:pPr lvl="0" algn="l" defTabSz="1022350" rtl="0">
            <a:lnSpc>
              <a:spcPct val="90000"/>
            </a:lnSpc>
            <a:spcBef>
              <a:spcPct val="0"/>
            </a:spcBef>
            <a:spcAft>
              <a:spcPct val="35000"/>
            </a:spcAft>
          </a:pPr>
          <a:endParaRPr lang="en-US" sz="2300" b="1" kern="1200" dirty="0" smtClean="0">
            <a:solidFill>
              <a:schemeClr val="tx1"/>
            </a:solidFill>
            <a:latin typeface="Arial" panose="020B0604020202020204" pitchFamily="34" charset="0"/>
            <a:cs typeface="Arial" panose="020B0604020202020204" pitchFamily="34" charset="0"/>
          </a:endParaRPr>
        </a:p>
        <a:p>
          <a:pPr lvl="0" algn="l" defTabSz="1022350" rtl="0">
            <a:lnSpc>
              <a:spcPct val="90000"/>
            </a:lnSpc>
            <a:spcBef>
              <a:spcPct val="0"/>
            </a:spcBef>
            <a:spcAft>
              <a:spcPct val="35000"/>
            </a:spcAft>
          </a:pPr>
          <a:r>
            <a:rPr lang="en-US" sz="2300" b="1" kern="1200" dirty="0" smtClean="0">
              <a:solidFill>
                <a:schemeClr val="tx1"/>
              </a:solidFill>
              <a:latin typeface="Arial" panose="020B0604020202020204" pitchFamily="34" charset="0"/>
              <a:cs typeface="Arial" panose="020B0604020202020204" pitchFamily="34" charset="0"/>
            </a:rPr>
            <a:t>FRP  PROGRESS REPORT</a:t>
          </a:r>
          <a:endParaRPr lang="en-US" sz="2300" b="1" kern="1200" dirty="0">
            <a:solidFill>
              <a:schemeClr val="tx1"/>
            </a:solidFill>
            <a:latin typeface="Arial" panose="020B0604020202020204" pitchFamily="34" charset="0"/>
            <a:cs typeface="Arial" panose="020B0604020202020204" pitchFamily="34" charset="0"/>
          </a:endParaRPr>
        </a:p>
        <a:p>
          <a:pPr lvl="0" algn="l" defTabSz="1022350" rtl="0">
            <a:lnSpc>
              <a:spcPct val="90000"/>
            </a:lnSpc>
            <a:spcBef>
              <a:spcPct val="0"/>
            </a:spcBef>
            <a:spcAft>
              <a:spcPct val="35000"/>
            </a:spcAft>
          </a:pPr>
          <a:endParaRPr lang="en-ZA" sz="2300" b="1" kern="1200" dirty="0">
            <a:solidFill>
              <a:schemeClr val="tx1"/>
            </a:solidFill>
            <a:latin typeface="Arial" panose="020B0604020202020204" pitchFamily="34" charset="0"/>
            <a:cs typeface="Arial" panose="020B0604020202020204" pitchFamily="34" charset="0"/>
          </a:endParaRPr>
        </a:p>
      </dsp:txBody>
      <dsp:txXfrm>
        <a:off x="492389" y="2201295"/>
        <a:ext cx="5691346" cy="612672"/>
      </dsp:txXfrm>
    </dsp:sp>
    <dsp:sp modelId="{2ED887F1-F8DB-430B-9004-48BB6E34B97C}">
      <dsp:nvSpPr>
        <dsp:cNvPr id="0" name=""/>
        <dsp:cNvSpPr/>
      </dsp:nvSpPr>
      <dsp:spPr>
        <a:xfrm>
          <a:off x="0" y="3550911"/>
          <a:ext cx="8225192" cy="579600"/>
        </a:xfrm>
        <a:prstGeom prst="rect">
          <a:avLst/>
        </a:prstGeom>
        <a:solidFill>
          <a:schemeClr val="lt1">
            <a:alpha val="90000"/>
            <a:hueOff val="0"/>
            <a:satOff val="0"/>
            <a:lumOff val="0"/>
            <a:alphaOff val="0"/>
          </a:schemeClr>
        </a:solidFill>
        <a:ln w="9525" cap="flat" cmpd="sng" algn="ctr">
          <a:solidFill>
            <a:schemeClr val="accent4">
              <a:hueOff val="-3348577"/>
              <a:satOff val="20174"/>
              <a:lumOff val="1617"/>
              <a:alphaOff val="0"/>
            </a:schemeClr>
          </a:solidFill>
          <a:prstDash val="solid"/>
        </a:ln>
        <a:effectLst/>
      </dsp:spPr>
      <dsp:style>
        <a:lnRef idx="1">
          <a:scrgbClr r="0" g="0" b="0"/>
        </a:lnRef>
        <a:fillRef idx="1">
          <a:scrgbClr r="0" g="0" b="0"/>
        </a:fillRef>
        <a:effectRef idx="0">
          <a:scrgbClr r="0" g="0" b="0"/>
        </a:effectRef>
        <a:fontRef idx="minor"/>
      </dsp:style>
    </dsp:sp>
    <dsp:sp modelId="{9463B8B0-56D4-464E-B7F8-F813FC656368}">
      <dsp:nvSpPr>
        <dsp:cNvPr id="0" name=""/>
        <dsp:cNvSpPr/>
      </dsp:nvSpPr>
      <dsp:spPr>
        <a:xfrm>
          <a:off x="411259" y="3211431"/>
          <a:ext cx="6458971" cy="678960"/>
        </a:xfrm>
        <a:prstGeom prst="roundRect">
          <a:avLst/>
        </a:prstGeom>
        <a:solidFill>
          <a:schemeClr val="accen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625" tIns="0" rIns="217625" bIns="0" numCol="1" spcCol="1270" anchor="ctr" anchorCtr="0">
          <a:noAutofit/>
        </a:bodyPr>
        <a:lstStyle/>
        <a:p>
          <a:pPr lvl="0" algn="l" defTabSz="1066800" rtl="0">
            <a:lnSpc>
              <a:spcPct val="90000"/>
            </a:lnSpc>
            <a:spcBef>
              <a:spcPct val="0"/>
            </a:spcBef>
            <a:spcAft>
              <a:spcPct val="35000"/>
            </a:spcAft>
          </a:pPr>
          <a:r>
            <a:rPr lang="en-US" sz="2400" b="1" kern="1200" dirty="0">
              <a:solidFill>
                <a:schemeClr val="tx1"/>
              </a:solidFill>
              <a:latin typeface="Arial" panose="020B0604020202020204" pitchFamily="34" charset="0"/>
              <a:cs typeface="Arial" panose="020B0604020202020204" pitchFamily="34" charset="0"/>
            </a:rPr>
            <a:t>Gauteng CoGTA support to WRDM</a:t>
          </a:r>
          <a:r>
            <a:rPr lang="en-US" sz="2000" b="1" kern="1200" dirty="0">
              <a:solidFill>
                <a:schemeClr val="tx1"/>
              </a:solidFill>
              <a:latin typeface="Arial" panose="020B0604020202020204" pitchFamily="34" charset="0"/>
              <a:cs typeface="Arial" panose="020B0604020202020204" pitchFamily="34" charset="0"/>
            </a:rPr>
            <a:t> </a:t>
          </a:r>
        </a:p>
      </dsp:txBody>
      <dsp:txXfrm>
        <a:off x="444403" y="3244575"/>
        <a:ext cx="6392683" cy="612672"/>
      </dsp:txXfrm>
    </dsp:sp>
    <dsp:sp modelId="{D1105C8D-0F8F-4FDF-9442-49571CED1F2B}">
      <dsp:nvSpPr>
        <dsp:cNvPr id="0" name=""/>
        <dsp:cNvSpPr/>
      </dsp:nvSpPr>
      <dsp:spPr>
        <a:xfrm>
          <a:off x="0" y="4594191"/>
          <a:ext cx="8225192" cy="5796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 modelId="{74C6ED0B-6A1C-44DA-AF27-67FD7914BA4B}">
      <dsp:nvSpPr>
        <dsp:cNvPr id="0" name=""/>
        <dsp:cNvSpPr/>
      </dsp:nvSpPr>
      <dsp:spPr>
        <a:xfrm>
          <a:off x="411259" y="4254711"/>
          <a:ext cx="5790280" cy="678960"/>
        </a:xfrm>
        <a:prstGeom prst="roundRect">
          <a:avLst/>
        </a:prstGeom>
        <a:solidFill>
          <a:schemeClr val="accen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625" tIns="0" rIns="217625" bIns="0" numCol="1" spcCol="1270" anchor="ctr" anchorCtr="0">
          <a:noAutofit/>
        </a:bodyPr>
        <a:lstStyle/>
        <a:p>
          <a:pPr lvl="0" algn="l" defTabSz="1066800">
            <a:lnSpc>
              <a:spcPct val="90000"/>
            </a:lnSpc>
            <a:spcBef>
              <a:spcPct val="0"/>
            </a:spcBef>
            <a:spcAft>
              <a:spcPct val="35000"/>
            </a:spcAft>
          </a:pPr>
          <a:r>
            <a:rPr lang="en-US" sz="2400" b="1" kern="1200" dirty="0">
              <a:latin typeface="Arial" panose="020B0604020202020204" pitchFamily="34" charset="0"/>
              <a:cs typeface="Arial" panose="020B0604020202020204" pitchFamily="34" charset="0"/>
            </a:rPr>
            <a:t>Recommendation</a:t>
          </a:r>
        </a:p>
      </dsp:txBody>
      <dsp:txXfrm>
        <a:off x="444403" y="4287855"/>
        <a:ext cx="572399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EB157-0086-4C8A-9E20-0F61332268A9}">
      <dsp:nvSpPr>
        <dsp:cNvPr id="0" name=""/>
        <dsp:cNvSpPr/>
      </dsp:nvSpPr>
      <dsp:spPr>
        <a:xfrm rot="5400000">
          <a:off x="1682739" y="-1143536"/>
          <a:ext cx="2644796" cy="5901830"/>
        </a:xfrm>
        <a:prstGeom prst="corner">
          <a:avLst>
            <a:gd name="adj1" fmla="val 16120"/>
            <a:gd name="adj2" fmla="val 16110"/>
          </a:avLst>
        </a:prstGeom>
        <a:solidFill>
          <a:srgbClr val="FFFF00"/>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DE2F459-A34B-4790-A6EA-6190A436CE26}">
      <dsp:nvSpPr>
        <dsp:cNvPr id="0" name=""/>
        <dsp:cNvSpPr/>
      </dsp:nvSpPr>
      <dsp:spPr>
        <a:xfrm>
          <a:off x="741073" y="1146110"/>
          <a:ext cx="5269201" cy="1980147"/>
        </a:xfrm>
        <a:prstGeom prst="rect">
          <a:avLst/>
        </a:prstGeom>
        <a:solidFill>
          <a:schemeClr val="accent3">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ctr" defTabSz="914400">
            <a:lnSpc>
              <a:spcPct val="100000"/>
            </a:lnSpc>
            <a:spcBef>
              <a:spcPct val="0"/>
            </a:spcBef>
            <a:spcAft>
              <a:spcPts val="0"/>
            </a:spcAft>
          </a:pPr>
          <a:r>
            <a:rPr lang="en-US" sz="3600" b="1"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COGTA </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STRATEGIC FOCUS AND POSTURE</a:t>
          </a:r>
        </a:p>
      </dsp:txBody>
      <dsp:txXfrm>
        <a:off x="741073" y="1146110"/>
        <a:ext cx="5269201" cy="19801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717D9-083D-4D24-9D6C-2AD7A0BF202A}">
      <dsp:nvSpPr>
        <dsp:cNvPr id="0" name=""/>
        <dsp:cNvSpPr/>
      </dsp:nvSpPr>
      <dsp:spPr>
        <a:xfrm>
          <a:off x="1126670" y="377358"/>
          <a:ext cx="2723642" cy="2723642"/>
        </a:xfrm>
        <a:prstGeom prst="blockArc">
          <a:avLst>
            <a:gd name="adj1" fmla="val 12041709"/>
            <a:gd name="adj2" fmla="val 15616963"/>
            <a:gd name="adj3" fmla="val 4504"/>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2BEC909-F265-4F71-B7AB-F97B57D6FEF6}">
      <dsp:nvSpPr>
        <dsp:cNvPr id="0" name=""/>
        <dsp:cNvSpPr/>
      </dsp:nvSpPr>
      <dsp:spPr>
        <a:xfrm>
          <a:off x="1084059" y="477553"/>
          <a:ext cx="2723642" cy="2723642"/>
        </a:xfrm>
        <a:prstGeom prst="blockArc">
          <a:avLst>
            <a:gd name="adj1" fmla="val 9300829"/>
            <a:gd name="adj2" fmla="val 12322973"/>
            <a:gd name="adj3" fmla="val 4504"/>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1F43AA5-780B-4F90-B090-4848623A4C02}">
      <dsp:nvSpPr>
        <dsp:cNvPr id="0" name=""/>
        <dsp:cNvSpPr/>
      </dsp:nvSpPr>
      <dsp:spPr>
        <a:xfrm>
          <a:off x="1047187" y="404399"/>
          <a:ext cx="2723642" cy="2723642"/>
        </a:xfrm>
        <a:prstGeom prst="blockArc">
          <a:avLst>
            <a:gd name="adj1" fmla="val 5775727"/>
            <a:gd name="adj2" fmla="val 9089232"/>
            <a:gd name="adj3" fmla="val 4504"/>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DF4D8D7-7901-440D-B522-860921CA1736}">
      <dsp:nvSpPr>
        <dsp:cNvPr id="0" name=""/>
        <dsp:cNvSpPr/>
      </dsp:nvSpPr>
      <dsp:spPr>
        <a:xfrm>
          <a:off x="901988" y="396456"/>
          <a:ext cx="2723642" cy="2723642"/>
        </a:xfrm>
        <a:prstGeom prst="blockArc">
          <a:avLst>
            <a:gd name="adj1" fmla="val 1800000"/>
            <a:gd name="adj2" fmla="val 5400000"/>
            <a:gd name="adj3" fmla="val 4504"/>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15CCBF5-E2A4-4637-BB97-8F76CA3CC9CB}">
      <dsp:nvSpPr>
        <dsp:cNvPr id="0" name=""/>
        <dsp:cNvSpPr/>
      </dsp:nvSpPr>
      <dsp:spPr>
        <a:xfrm>
          <a:off x="901988" y="396456"/>
          <a:ext cx="2723642" cy="2723642"/>
        </a:xfrm>
        <a:prstGeom prst="blockArc">
          <a:avLst>
            <a:gd name="adj1" fmla="val 19800000"/>
            <a:gd name="adj2" fmla="val 1800000"/>
            <a:gd name="adj3" fmla="val 4504"/>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B405E40-D9B9-489C-A127-02E40D63DE8D}">
      <dsp:nvSpPr>
        <dsp:cNvPr id="0" name=""/>
        <dsp:cNvSpPr/>
      </dsp:nvSpPr>
      <dsp:spPr>
        <a:xfrm>
          <a:off x="901988" y="396456"/>
          <a:ext cx="2723642" cy="2723642"/>
        </a:xfrm>
        <a:prstGeom prst="blockArc">
          <a:avLst>
            <a:gd name="adj1" fmla="val 16200000"/>
            <a:gd name="adj2" fmla="val 19800000"/>
            <a:gd name="adj3" fmla="val 4504"/>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33D5531-6015-488C-A0C8-E26B13500480}">
      <dsp:nvSpPr>
        <dsp:cNvPr id="0" name=""/>
        <dsp:cNvSpPr/>
      </dsp:nvSpPr>
      <dsp:spPr>
        <a:xfrm>
          <a:off x="1813397" y="1312540"/>
          <a:ext cx="1110241" cy="938013"/>
        </a:xfrm>
        <a:prstGeom prst="ellipse">
          <a:avLst/>
        </a:prstGeom>
        <a:solidFill>
          <a:schemeClr val="tx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COVID-19 PILLARS</a:t>
          </a:r>
        </a:p>
      </dsp:txBody>
      <dsp:txXfrm>
        <a:off x="1975988" y="1449909"/>
        <a:ext cx="785059" cy="663275"/>
      </dsp:txXfrm>
    </dsp:sp>
    <dsp:sp modelId="{28B30DEA-E2AC-4A24-BAAF-19E38335C3AE}">
      <dsp:nvSpPr>
        <dsp:cNvPr id="0" name=""/>
        <dsp:cNvSpPr/>
      </dsp:nvSpPr>
      <dsp:spPr>
        <a:xfrm>
          <a:off x="1491215" y="1206"/>
          <a:ext cx="1545189" cy="851832"/>
        </a:xfrm>
        <a:prstGeom prst="ellipse">
          <a:avLst/>
        </a:prstGeom>
        <a:solidFill>
          <a:schemeClr val="accent4"/>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rPr>
            <a:t>Health Response</a:t>
          </a:r>
        </a:p>
      </dsp:txBody>
      <dsp:txXfrm>
        <a:off x="1717503" y="125954"/>
        <a:ext cx="1092613" cy="602336"/>
      </dsp:txXfrm>
    </dsp:sp>
    <dsp:sp modelId="{58B2E268-C95E-4730-9641-61187FE9D88F}">
      <dsp:nvSpPr>
        <dsp:cNvPr id="0" name=""/>
        <dsp:cNvSpPr/>
      </dsp:nvSpPr>
      <dsp:spPr>
        <a:xfrm>
          <a:off x="2749145" y="666784"/>
          <a:ext cx="1334957" cy="851832"/>
        </a:xfrm>
        <a:prstGeom prst="ellipse">
          <a:avLst/>
        </a:prstGeom>
        <a:solidFill>
          <a:schemeClr val="tx1">
            <a:lumMod val="50000"/>
            <a:lumOff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b="1" kern="1200" dirty="0">
              <a:solidFill>
                <a:prstClr val="white"/>
              </a:solidFill>
              <a:latin typeface="Arial Black" panose="020B0A04020102020204" pitchFamily="34" charset="0"/>
            </a:rPr>
            <a:t>Food Security and Social</a:t>
          </a:r>
        </a:p>
        <a:p>
          <a:pPr lvl="0" algn="ctr" defTabSz="622300">
            <a:lnSpc>
              <a:spcPct val="90000"/>
            </a:lnSpc>
            <a:spcBef>
              <a:spcPct val="0"/>
            </a:spcBef>
            <a:spcAft>
              <a:spcPct val="35000"/>
            </a:spcAft>
          </a:pPr>
          <a:r>
            <a:rPr lang="en-ZA" sz="1400" b="1" kern="1200" dirty="0">
              <a:solidFill>
                <a:prstClr val="white"/>
              </a:solidFill>
              <a:latin typeface="Arial Black" panose="020B0A04020102020204" pitchFamily="34" charset="0"/>
            </a:rPr>
            <a:t>Relief</a:t>
          </a:r>
          <a:endParaRPr lang="en-US" sz="1400" b="1" kern="1200" dirty="0">
            <a:solidFill>
              <a:schemeClr val="tx2"/>
            </a:solidFill>
          </a:endParaRPr>
        </a:p>
      </dsp:txBody>
      <dsp:txXfrm>
        <a:off x="2944645" y="791532"/>
        <a:ext cx="943957" cy="602336"/>
      </dsp:txXfrm>
    </dsp:sp>
    <dsp:sp modelId="{9AC250FA-6F52-477A-B4B0-EF94B3065BEC}">
      <dsp:nvSpPr>
        <dsp:cNvPr id="0" name=""/>
        <dsp:cNvSpPr/>
      </dsp:nvSpPr>
      <dsp:spPr>
        <a:xfrm>
          <a:off x="2684099" y="1997939"/>
          <a:ext cx="1465048" cy="851832"/>
        </a:xfrm>
        <a:prstGeom prst="ellipse">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kern="1200" dirty="0">
              <a:solidFill>
                <a:prstClr val="white"/>
              </a:solidFill>
              <a:latin typeface="Arial Black" panose="020B0A04020102020204" pitchFamily="34" charset="0"/>
            </a:rPr>
            <a:t>State Capacity and Adaptability</a:t>
          </a:r>
          <a:endParaRPr lang="en-US" sz="1400" b="1" kern="1200" dirty="0">
            <a:solidFill>
              <a:schemeClr val="tx2"/>
            </a:solidFill>
          </a:endParaRPr>
        </a:p>
      </dsp:txBody>
      <dsp:txXfrm>
        <a:off x="2898650" y="2122687"/>
        <a:ext cx="1035946" cy="602336"/>
      </dsp:txXfrm>
    </dsp:sp>
    <dsp:sp modelId="{20AE121A-2563-4765-BC19-6790FAFC18FE}">
      <dsp:nvSpPr>
        <dsp:cNvPr id="0" name=""/>
        <dsp:cNvSpPr/>
      </dsp:nvSpPr>
      <dsp:spPr>
        <a:xfrm>
          <a:off x="1690062" y="2663517"/>
          <a:ext cx="1147494" cy="851832"/>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Economic Response</a:t>
          </a:r>
        </a:p>
      </dsp:txBody>
      <dsp:txXfrm>
        <a:off x="1858109" y="2788265"/>
        <a:ext cx="811400" cy="602336"/>
      </dsp:txXfrm>
    </dsp:sp>
    <dsp:sp modelId="{6C83CC28-1206-4C36-8B6C-8222346619DE}">
      <dsp:nvSpPr>
        <dsp:cNvPr id="0" name=""/>
        <dsp:cNvSpPr/>
      </dsp:nvSpPr>
      <dsp:spPr>
        <a:xfrm>
          <a:off x="510467" y="1975738"/>
          <a:ext cx="1457680" cy="85183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kern="1200" dirty="0">
              <a:solidFill>
                <a:prstClr val="white"/>
              </a:solidFill>
              <a:latin typeface="Arial Black" panose="020B0A04020102020204" pitchFamily="34" charset="0"/>
            </a:rPr>
            <a:t>Social mobilisation</a:t>
          </a:r>
          <a:endParaRPr lang="en-US" sz="1400" b="1" kern="1200" dirty="0">
            <a:solidFill>
              <a:schemeClr val="tx2"/>
            </a:solidFill>
          </a:endParaRPr>
        </a:p>
      </dsp:txBody>
      <dsp:txXfrm>
        <a:off x="723939" y="2100486"/>
        <a:ext cx="1030736" cy="602336"/>
      </dsp:txXfrm>
    </dsp:sp>
    <dsp:sp modelId="{3AEEE974-CEC2-47E3-A55E-2896111D2D58}">
      <dsp:nvSpPr>
        <dsp:cNvPr id="0" name=""/>
        <dsp:cNvSpPr/>
      </dsp:nvSpPr>
      <dsp:spPr>
        <a:xfrm>
          <a:off x="533986" y="842838"/>
          <a:ext cx="1418487" cy="85183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kern="1200" dirty="0">
              <a:solidFill>
                <a:prstClr val="white"/>
              </a:solidFill>
              <a:latin typeface="Arial Black" panose="020B0A04020102020204" pitchFamily="34" charset="0"/>
            </a:rPr>
            <a:t>Law Enforcement and Compliance</a:t>
          </a:r>
          <a:endParaRPr lang="en-US" sz="1400" b="1" kern="1200" dirty="0">
            <a:solidFill>
              <a:schemeClr val="tx2"/>
            </a:solidFill>
          </a:endParaRPr>
        </a:p>
      </dsp:txBody>
      <dsp:txXfrm>
        <a:off x="741719" y="967586"/>
        <a:ext cx="1003021" cy="60233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sz="quarter" idx="1"/>
          </p:nvPr>
        </p:nvSpPr>
        <p:spPr>
          <a:xfrm>
            <a:off x="3850443" y="0"/>
            <a:ext cx="2945659" cy="498055"/>
          </a:xfrm>
          <a:prstGeom prst="rect">
            <a:avLst/>
          </a:prstGeom>
        </p:spPr>
        <p:txBody>
          <a:bodyPr vert="horz" lIns="93177" tIns="46589" rIns="93177" bIns="46589" rtlCol="0"/>
          <a:lstStyle>
            <a:lvl1pPr algn="r">
              <a:defRPr sz="1200"/>
            </a:lvl1pPr>
          </a:lstStyle>
          <a:p>
            <a:fld id="{7F5EFBC4-6AB8-4E30-AB40-F963EB45226F}" type="datetimeFigureOut">
              <a:rPr lang="en-ZA" smtClean="0"/>
              <a:pPr/>
              <a:t>2020/10/26</a:t>
            </a:fld>
            <a:endParaRPr lang="en-ZA" dirty="0"/>
          </a:p>
        </p:txBody>
      </p:sp>
      <p:sp>
        <p:nvSpPr>
          <p:cNvPr id="4" name="Footer Placeholder 3"/>
          <p:cNvSpPr>
            <a:spLocks noGrp="1"/>
          </p:cNvSpPr>
          <p:nvPr>
            <p:ph type="ftr" sz="quarter" idx="2"/>
          </p:nvPr>
        </p:nvSpPr>
        <p:spPr>
          <a:xfrm>
            <a:off x="0" y="9428584"/>
            <a:ext cx="2945659" cy="498054"/>
          </a:xfrm>
          <a:prstGeom prst="rect">
            <a:avLst/>
          </a:prstGeom>
        </p:spPr>
        <p:txBody>
          <a:bodyPr vert="horz" lIns="93177" tIns="46589" rIns="93177" bIns="46589"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4"/>
            <a:ext cx="2945659" cy="498054"/>
          </a:xfrm>
          <a:prstGeom prst="rect">
            <a:avLst/>
          </a:prstGeom>
        </p:spPr>
        <p:txBody>
          <a:bodyPr vert="horz" lIns="93177" tIns="46589" rIns="93177" bIns="46589" rtlCol="0" anchor="b"/>
          <a:lstStyle>
            <a:lvl1pPr algn="r">
              <a:defRPr sz="1200"/>
            </a:lvl1pPr>
          </a:lstStyle>
          <a:p>
            <a:fld id="{80352FD8-0989-4D1C-A823-CC2D52AAE8E4}" type="slidenum">
              <a:rPr lang="en-ZA" smtClean="0"/>
              <a:pPr/>
              <a:t>‹#›</a:t>
            </a:fld>
            <a:endParaRPr lang="en-ZA" dirty="0"/>
          </a:p>
        </p:txBody>
      </p:sp>
    </p:spTree>
    <p:extLst>
      <p:ext uri="{BB962C8B-B14F-4D97-AF65-F5344CB8AC3E}">
        <p14:creationId xmlns:p14="http://schemas.microsoft.com/office/powerpoint/2010/main" xmlns="" val="1086298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3177" tIns="46589" rIns="93177" bIns="46589" rtlCol="0"/>
          <a:lstStyle>
            <a:lvl1pPr algn="r">
              <a:defRPr sz="1200"/>
            </a:lvl1pPr>
          </a:lstStyle>
          <a:p>
            <a:fld id="{7389DA39-2DBE-4FF1-A410-94986644C6A9}" type="datetimeFigureOut">
              <a:rPr lang="en-US" smtClean="0"/>
              <a:pPr/>
              <a:t>10/26/2020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6332"/>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3177" tIns="46589" rIns="93177" bIns="46589" rtlCol="0" anchor="b"/>
          <a:lstStyle>
            <a:lvl1pPr algn="r">
              <a:defRPr sz="1200"/>
            </a:lvl1pPr>
          </a:lstStyle>
          <a:p>
            <a:fld id="{CF275B5A-3040-4CFF-8A40-A5DAA6D1A11F}" type="slidenum">
              <a:rPr lang="en-US" smtClean="0"/>
              <a:pPr/>
              <a:t>‹#›</a:t>
            </a:fld>
            <a:endParaRPr lang="en-US" dirty="0"/>
          </a:p>
        </p:txBody>
      </p:sp>
    </p:spTree>
    <p:extLst>
      <p:ext uri="{BB962C8B-B14F-4D97-AF65-F5344CB8AC3E}">
        <p14:creationId xmlns:p14="http://schemas.microsoft.com/office/powerpoint/2010/main" xmlns="" val="14838135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F3276CB9-397F-430E-BCA8-8709421FA1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a:extLst>
              <a:ext uri="{FF2B5EF4-FFF2-40B4-BE49-F238E27FC236}">
                <a16:creationId xmlns:a16="http://schemas.microsoft.com/office/drawing/2014/main" xmlns="" id="{74437010-C844-4239-81BE-CE6CEA5AA53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xmlns="" id="{BF1CD7F4-7A35-453E-A5D6-43211BE99EF1}"/>
              </a:ext>
            </a:extLst>
          </p:cNvPr>
          <p:cNvSpPr>
            <a:spLocks noGrp="1"/>
          </p:cNvSpPr>
          <p:nvPr>
            <p:ph type="sldNum" sz="quarter" idx="5"/>
          </p:nvPr>
        </p:nvSpPr>
        <p:spPr/>
        <p:txBody>
          <a:bodyPr/>
          <a:lstStyle/>
          <a:p>
            <a:pPr>
              <a:defRPr/>
            </a:pPr>
            <a:fld id="{9D0A3DBF-EE94-4231-94CC-1E3BFB7C047B}" type="slidenum">
              <a:rPr lang="en-US" smtClean="0"/>
              <a:pPr>
                <a:defRPr/>
              </a:pPr>
              <a:t>2</a:t>
            </a:fld>
            <a:endParaRPr lang="en-US" dirty="0"/>
          </a:p>
        </p:txBody>
      </p:sp>
    </p:spTree>
    <p:extLst>
      <p:ext uri="{BB962C8B-B14F-4D97-AF65-F5344CB8AC3E}">
        <p14:creationId xmlns:p14="http://schemas.microsoft.com/office/powerpoint/2010/main" xmlns="" val="2160726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75B5A-3040-4CFF-8A40-A5DAA6D1A11F}" type="slidenum">
              <a:rPr lang="en-US" smtClean="0"/>
              <a:pPr/>
              <a:t>5</a:t>
            </a:fld>
            <a:endParaRPr lang="en-US" dirty="0"/>
          </a:p>
        </p:txBody>
      </p:sp>
    </p:spTree>
    <p:extLst>
      <p:ext uri="{BB962C8B-B14F-4D97-AF65-F5344CB8AC3E}">
        <p14:creationId xmlns:p14="http://schemas.microsoft.com/office/powerpoint/2010/main" xmlns="" val="4180691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75B5A-3040-4CFF-8A40-A5DAA6D1A11F}" type="slidenum">
              <a:rPr lang="en-US" smtClean="0"/>
              <a:pPr/>
              <a:t>6</a:t>
            </a:fld>
            <a:endParaRPr lang="en-US" dirty="0"/>
          </a:p>
        </p:txBody>
      </p:sp>
    </p:spTree>
    <p:extLst>
      <p:ext uri="{BB962C8B-B14F-4D97-AF65-F5344CB8AC3E}">
        <p14:creationId xmlns:p14="http://schemas.microsoft.com/office/powerpoint/2010/main" xmlns="" val="3231513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275B5A-3040-4CFF-8A40-A5DAA6D1A11F}" type="slidenum">
              <a:rPr lang="en-US" smtClean="0"/>
              <a:pPr/>
              <a:t>48</a:t>
            </a:fld>
            <a:endParaRPr lang="en-US" dirty="0"/>
          </a:p>
        </p:txBody>
      </p:sp>
    </p:spTree>
    <p:extLst>
      <p:ext uri="{BB962C8B-B14F-4D97-AF65-F5344CB8AC3E}">
        <p14:creationId xmlns:p14="http://schemas.microsoft.com/office/powerpoint/2010/main" xmlns="" val="970398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75B5A-3040-4CFF-8A40-A5DAA6D1A11F}" type="slidenum">
              <a:rPr lang="en-US" smtClean="0"/>
              <a:pPr/>
              <a:t>55</a:t>
            </a:fld>
            <a:endParaRPr lang="en-US" dirty="0"/>
          </a:p>
        </p:txBody>
      </p:sp>
    </p:spTree>
    <p:extLst>
      <p:ext uri="{BB962C8B-B14F-4D97-AF65-F5344CB8AC3E}">
        <p14:creationId xmlns:p14="http://schemas.microsoft.com/office/powerpoint/2010/main" xmlns="" val="931459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xmlns="" val="217146006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1"/>
            <a:ext cx="8013659" cy="33431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xmlns="" val="23653698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3164"/>
            <a:ext cx="2057400" cy="4712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6354" y="1413164"/>
            <a:ext cx="5510645" cy="47129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
        <p:nvSpPr>
          <p:cNvPr id="7" name="Title 1">
            <a:extLst>
              <a:ext uri="{FF2B5EF4-FFF2-40B4-BE49-F238E27FC236}">
                <a16:creationId xmlns:a16="http://schemas.microsoft.com/office/drawing/2014/main" xmlns="" id="{225ACE83-0F60-CC47-802A-4D891EAD32D2}"/>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xmlns="" val="74519820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637C1-0809-7247-99D9-8195A8917FC1}"/>
              </a:ext>
            </a:extLst>
          </p:cNvPr>
          <p:cNvSpPr>
            <a:spLocks noGrp="1"/>
          </p:cNvSpPr>
          <p:nvPr>
            <p:ph type="title"/>
          </p:nvPr>
        </p:nvSpPr>
        <p:spPr>
          <a:xfrm>
            <a:off x="1000897" y="1087396"/>
            <a:ext cx="7938995" cy="414834"/>
          </a:xfrm>
        </p:spPr>
        <p:txBody>
          <a:bodyPr>
            <a:noAutofit/>
          </a:bodyPr>
          <a:lstStyle>
            <a:lvl1pPr algn="l">
              <a:defRPr sz="21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xmlns="" id="{2F5CA25E-CF18-C245-9BB5-8E40FBF338D7}"/>
              </a:ext>
            </a:extLst>
          </p:cNvPr>
          <p:cNvSpPr>
            <a:spLocks noGrp="1"/>
          </p:cNvSpPr>
          <p:nvPr>
            <p:ph idx="1" hasCustomPrompt="1"/>
          </p:nvPr>
        </p:nvSpPr>
        <p:spPr>
          <a:xfrm>
            <a:off x="1000897" y="1567547"/>
            <a:ext cx="7938995" cy="4838018"/>
          </a:xfrm>
        </p:spPr>
        <p:txBody>
          <a:bodyPr>
            <a:normAutofit/>
          </a:bodyPr>
          <a:lstStyle>
            <a:lvl1pPr marL="257175" indent="-257175" algn="l">
              <a:buFont typeface="Arial" panose="020B0604020202020204" pitchFamily="34" charset="0"/>
              <a:buChar char="•"/>
              <a:defRPr sz="180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xmlns="" val="143389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7180" y="935182"/>
            <a:ext cx="8013659" cy="325577"/>
          </a:xfrm>
        </p:spPr>
        <p:txBody>
          <a:bodyPr/>
          <a:lstStyle/>
          <a:p>
            <a:r>
              <a:rPr lang="en-US" dirty="0"/>
              <a:t>Click to edit Master title style</a:t>
            </a:r>
          </a:p>
        </p:txBody>
      </p:sp>
      <p:sp>
        <p:nvSpPr>
          <p:cNvPr id="3" name="Content Placeholder 2"/>
          <p:cNvSpPr>
            <a:spLocks noGrp="1"/>
          </p:cNvSpPr>
          <p:nvPr>
            <p:ph idx="1"/>
          </p:nvPr>
        </p:nvSpPr>
        <p:spPr>
          <a:xfrm>
            <a:off x="1007180" y="1412384"/>
            <a:ext cx="8013659" cy="51208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538912"/>
            <a:ext cx="2133600" cy="365125"/>
          </a:xfrm>
          <a:prstGeom prst="rect">
            <a:avLst/>
          </a:prstGeom>
        </p:spPr>
        <p:txBody>
          <a:bodyPr/>
          <a:lstStyle>
            <a:lvl1pPr>
              <a:defRPr sz="1400"/>
            </a:lvl1pPr>
          </a:lstStyle>
          <a:p>
            <a:r>
              <a:rPr lang="en-US" dirty="0"/>
              <a:t>13th June 2014</a:t>
            </a:r>
          </a:p>
        </p:txBody>
      </p:sp>
      <p:sp>
        <p:nvSpPr>
          <p:cNvPr id="5" name="Footer Placeholder 4"/>
          <p:cNvSpPr>
            <a:spLocks noGrp="1"/>
          </p:cNvSpPr>
          <p:nvPr>
            <p:ph type="ftr" sz="quarter" idx="11"/>
          </p:nvPr>
        </p:nvSpPr>
        <p:spPr>
          <a:xfrm>
            <a:off x="3514163" y="6533216"/>
            <a:ext cx="2895600" cy="365125"/>
          </a:xfrm>
          <a:prstGeom prst="rect">
            <a:avLst/>
          </a:prstGeom>
        </p:spPr>
        <p:txBody>
          <a:bodyPr/>
          <a:lstStyle>
            <a:lvl1pPr algn="ctr">
              <a:defRPr sz="1400"/>
            </a:lvl1pPr>
          </a:lstStyle>
          <a:p>
            <a:r>
              <a:rPr lang="en-US" dirty="0"/>
              <a:t>OoP SOPA input</a:t>
            </a:r>
          </a:p>
        </p:txBody>
      </p:sp>
      <p:sp>
        <p:nvSpPr>
          <p:cNvPr id="6" name="Slide Number Placeholder 5"/>
          <p:cNvSpPr>
            <a:spLocks noGrp="1"/>
          </p:cNvSpPr>
          <p:nvPr>
            <p:ph type="sldNum" sz="quarter" idx="12"/>
          </p:nvPr>
        </p:nvSpPr>
        <p:spPr>
          <a:xfrm>
            <a:off x="8646459" y="6546663"/>
            <a:ext cx="455062" cy="365125"/>
          </a:xfrm>
          <a:prstGeom prst="rect">
            <a:avLst/>
          </a:prstGeom>
        </p:spPr>
        <p:txBody>
          <a:bodyPr/>
          <a:lstStyle>
            <a:lvl1pPr>
              <a:defRPr sz="1400"/>
            </a:lvl1pPr>
          </a:lstStyle>
          <a:p>
            <a:fld id="{093862CD-2CE4-D846-9F15-15300DCE1BBC}" type="slidenum">
              <a:rPr lang="en-US" smtClean="0"/>
              <a:pPr/>
              <a:t>‹#›</a:t>
            </a:fld>
            <a:endParaRPr lang="en-US" dirty="0"/>
          </a:p>
        </p:txBody>
      </p:sp>
    </p:spTree>
    <p:extLst>
      <p:ext uri="{BB962C8B-B14F-4D97-AF65-F5344CB8AC3E}">
        <p14:creationId xmlns:p14="http://schemas.microsoft.com/office/powerpoint/2010/main" xmlns="" val="205579040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7136" y="353406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87136" y="170100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
        <p:nvSpPr>
          <p:cNvPr id="7" name="Title 1">
            <a:extLst>
              <a:ext uri="{FF2B5EF4-FFF2-40B4-BE49-F238E27FC236}">
                <a16:creationId xmlns:a16="http://schemas.microsoft.com/office/drawing/2014/main" xmlns="" id="{B63C3B79-85AB-484C-B635-28E848BDA4E5}"/>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xmlns="" val="350582160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180" y="914758"/>
            <a:ext cx="8013659" cy="365125"/>
          </a:xfrm>
        </p:spPr>
        <p:txBody>
          <a:bodyPr/>
          <a:lstStyle/>
          <a:p>
            <a:r>
              <a:rPr lang="en-US" dirty="0"/>
              <a:t>Click to edit Master title style</a:t>
            </a:r>
          </a:p>
        </p:txBody>
      </p:sp>
      <p:sp>
        <p:nvSpPr>
          <p:cNvPr id="3" name="Content Placeholder 2"/>
          <p:cNvSpPr>
            <a:spLocks noGrp="1"/>
          </p:cNvSpPr>
          <p:nvPr>
            <p:ph sz="half" idx="1"/>
          </p:nvPr>
        </p:nvSpPr>
        <p:spPr>
          <a:xfrm>
            <a:off x="1007179" y="1600199"/>
            <a:ext cx="3834985"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98069" y="1600199"/>
            <a:ext cx="392277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xmlns="" val="110853928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0"/>
            <a:ext cx="8013659" cy="3651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7179" y="1724891"/>
            <a:ext cx="3866157" cy="449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07179" y="2174875"/>
            <a:ext cx="38661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29200" y="1724889"/>
            <a:ext cx="3983124" cy="44998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29200" y="2174875"/>
            <a:ext cx="39831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xmlns="" val="192576869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7180" y="925149"/>
            <a:ext cx="8013659" cy="365125"/>
          </a:xfrm>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xmlns="" val="395291177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
        <p:nvSpPr>
          <p:cNvPr id="5" name="Title 1">
            <a:extLst>
              <a:ext uri="{FF2B5EF4-FFF2-40B4-BE49-F238E27FC236}">
                <a16:creationId xmlns:a16="http://schemas.microsoft.com/office/drawing/2014/main" xmlns="" id="{45CE6F17-BA95-494B-91A3-DCBD76065520}"/>
              </a:ext>
            </a:extLst>
          </p:cNvPr>
          <p:cNvSpPr>
            <a:spLocks noGrp="1"/>
          </p:cNvSpPr>
          <p:nvPr>
            <p:ph type="title"/>
          </p:nvPr>
        </p:nvSpPr>
        <p:spPr>
          <a:xfrm>
            <a:off x="1007180" y="935182"/>
            <a:ext cx="8013659" cy="325577"/>
          </a:xfrm>
        </p:spPr>
        <p:txBody>
          <a:bodyPr/>
          <a:lstStyle/>
          <a:p>
            <a:r>
              <a:rPr lang="en-US" dirty="0"/>
              <a:t>Click to edit Master title style</a:t>
            </a:r>
          </a:p>
        </p:txBody>
      </p:sp>
    </p:spTree>
    <p:extLst>
      <p:ext uri="{BB962C8B-B14F-4D97-AF65-F5344CB8AC3E}">
        <p14:creationId xmlns:p14="http://schemas.microsoft.com/office/powerpoint/2010/main" xmlns="" val="319031529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6355" y="1435100"/>
            <a:ext cx="3699163" cy="365125"/>
          </a:xfrm>
        </p:spPr>
        <p:txBody>
          <a:bodyPr anchor="b"/>
          <a:lstStyle>
            <a:lvl1pPr algn="l">
              <a:defRPr sz="2000"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748649" y="1435100"/>
            <a:ext cx="4260268" cy="469106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66355" y="1800226"/>
            <a:ext cx="3699162" cy="43259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
        <p:nvSpPr>
          <p:cNvPr id="8" name="Title 1">
            <a:extLst>
              <a:ext uri="{FF2B5EF4-FFF2-40B4-BE49-F238E27FC236}">
                <a16:creationId xmlns:a16="http://schemas.microsoft.com/office/drawing/2014/main" xmlns="" id="{FDB4AA36-669E-864D-BF7E-6DED31BC9FB0}"/>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xmlns="" val="264791900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135" y="4800600"/>
            <a:ext cx="80321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135" y="1350817"/>
            <a:ext cx="8032173" cy="3376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87135" y="5367338"/>
            <a:ext cx="80321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
        <p:nvSpPr>
          <p:cNvPr id="8" name="Title 1">
            <a:extLst>
              <a:ext uri="{FF2B5EF4-FFF2-40B4-BE49-F238E27FC236}">
                <a16:creationId xmlns:a16="http://schemas.microsoft.com/office/drawing/2014/main" xmlns="" id="{D7581F9D-C64A-BB4C-8033-7795EA41917D}"/>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xmlns="" val="249033030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180" y="955964"/>
            <a:ext cx="8013659" cy="30313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007180" y="1412384"/>
            <a:ext cx="8013659" cy="5255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671732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hf hdr="0" ftr="0" dt="0"/>
  <p:txStyles>
    <p:title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bwMode="auto">
          <a:xfrm>
            <a:off x="477837" y="627322"/>
            <a:ext cx="8494713" cy="190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defRPr/>
            </a:pPr>
            <a:r>
              <a:rPr lang="en-US" sz="4000" b="1" kern="0" dirty="0">
                <a:solidFill>
                  <a:schemeClr val="bg1"/>
                </a:solidFill>
                <a:latin typeface="Arial" panose="020B0604020202020204" pitchFamily="34" charset="0"/>
                <a:cs typeface="Arial" panose="020B0604020202020204" pitchFamily="34" charset="0"/>
                <a:sym typeface="Exo"/>
              </a:rPr>
              <a:t>Department of </a:t>
            </a:r>
            <a:r>
              <a:rPr lang="en-US" sz="4000" b="1" kern="0" dirty="0">
                <a:solidFill>
                  <a:schemeClr val="bg1"/>
                </a:solidFill>
                <a:latin typeface="Arial" panose="020B0604020202020204" pitchFamily="34" charset="0"/>
                <a:cs typeface="Arial" panose="020B0604020202020204" pitchFamily="34" charset="0"/>
                <a:sym typeface="Arial"/>
              </a:rPr>
              <a:t>Urban Planning, Cooperative Governance and Traditional Affairs</a:t>
            </a:r>
            <a:endParaRPr lang="en-US" sz="4000" kern="0" dirty="0">
              <a:solidFill>
                <a:schemeClr val="bg1"/>
              </a:solidFill>
              <a:latin typeface="Arial" panose="020B0604020202020204" pitchFamily="34" charset="0"/>
              <a:ea typeface="Exo"/>
              <a:cs typeface="Arial" panose="020B0604020202020204" pitchFamily="34" charset="0"/>
              <a:sym typeface="Exo"/>
            </a:endParaRPr>
          </a:p>
        </p:txBody>
      </p:sp>
      <p:sp>
        <p:nvSpPr>
          <p:cNvPr id="6" name="Rectangle 3"/>
          <p:cNvSpPr txBox="1">
            <a:spLocks noChangeArrowheads="1"/>
          </p:cNvSpPr>
          <p:nvPr/>
        </p:nvSpPr>
        <p:spPr bwMode="auto">
          <a:xfrm>
            <a:off x="1444594" y="2750773"/>
            <a:ext cx="6254811" cy="3528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2800" b="1" dirty="0">
                <a:solidFill>
                  <a:srgbClr val="FFC000"/>
                </a:solidFill>
                <a:latin typeface="Arial" panose="020B0604020202020204" pitchFamily="34" charset="0"/>
                <a:cs typeface="Arial" panose="020B0604020202020204" pitchFamily="34" charset="0"/>
                <a:sym typeface="Exo" charset="0"/>
              </a:rPr>
              <a:t>Gauteng CoGTA Support to WRDM </a:t>
            </a:r>
          </a:p>
          <a:p>
            <a:pPr marL="0" indent="0" algn="ctr">
              <a:buNone/>
            </a:pPr>
            <a:endParaRPr lang="en-US" altLang="en-US" sz="2800" b="1" dirty="0">
              <a:solidFill>
                <a:srgbClr val="FFC000"/>
              </a:solidFill>
              <a:latin typeface="Arial" panose="020B0604020202020204" pitchFamily="34" charset="0"/>
              <a:cs typeface="Arial" panose="020B0604020202020204" pitchFamily="34" charset="0"/>
              <a:sym typeface="Exo" charset="0"/>
            </a:endParaRPr>
          </a:p>
          <a:p>
            <a:pPr marL="0" indent="0" algn="ctr">
              <a:buNone/>
            </a:pPr>
            <a:r>
              <a:rPr lang="en-US" altLang="en-US" sz="2800" b="1" dirty="0">
                <a:solidFill>
                  <a:srgbClr val="FFC000"/>
                </a:solidFill>
                <a:latin typeface="Arial" panose="020B0604020202020204" pitchFamily="34" charset="0"/>
                <a:cs typeface="Arial" panose="020B0604020202020204" pitchFamily="34" charset="0"/>
                <a:sym typeface="Exo" charset="0"/>
              </a:rPr>
              <a:t>CoGTA Portfolio Committee</a:t>
            </a:r>
          </a:p>
          <a:p>
            <a:pPr marL="0" indent="0" algn="ctr">
              <a:buNone/>
            </a:pPr>
            <a:endParaRPr lang="en-US" altLang="en-US" sz="2800" b="1" dirty="0">
              <a:solidFill>
                <a:srgbClr val="FFC000"/>
              </a:solidFill>
              <a:latin typeface="Arial" panose="020B0604020202020204" pitchFamily="34" charset="0"/>
              <a:cs typeface="Arial" panose="020B0604020202020204" pitchFamily="34" charset="0"/>
              <a:sym typeface="Exo" charset="0"/>
            </a:endParaRPr>
          </a:p>
          <a:p>
            <a:pPr marL="0" indent="0" algn="ctr">
              <a:buNone/>
            </a:pPr>
            <a:r>
              <a:rPr lang="en-US" altLang="en-US" sz="2800" b="1" dirty="0">
                <a:solidFill>
                  <a:srgbClr val="FFC000"/>
                </a:solidFill>
                <a:latin typeface="Arial" panose="020B0604020202020204" pitchFamily="34" charset="0"/>
                <a:cs typeface="Arial" panose="020B0604020202020204" pitchFamily="34" charset="0"/>
                <a:sym typeface="Exo" charset="0"/>
              </a:rPr>
              <a:t>27 October 2020</a:t>
            </a:r>
          </a:p>
        </p:txBody>
      </p:sp>
      <p:sp>
        <p:nvSpPr>
          <p:cNvPr id="2" name="Slide Number Placeholder 1">
            <a:extLst>
              <a:ext uri="{FF2B5EF4-FFF2-40B4-BE49-F238E27FC236}">
                <a16:creationId xmlns:a16="http://schemas.microsoft.com/office/drawing/2014/main" xmlns="" id="{444A98A6-3C1C-4C8A-BFF8-BCF9B717160F}"/>
              </a:ext>
            </a:extLst>
          </p:cNvPr>
          <p:cNvSpPr>
            <a:spLocks noGrp="1"/>
          </p:cNvSpPr>
          <p:nvPr>
            <p:ph type="sldNum" sz="quarter" idx="12"/>
          </p:nvPr>
        </p:nvSpPr>
        <p:spPr/>
        <p:txBody>
          <a:bodyPr/>
          <a:lstStyle/>
          <a:p>
            <a:pPr algn="r"/>
            <a:fld id="{093862CD-2CE4-D846-9F15-15300DCE1BBC}" type="slidenum">
              <a:rPr lang="en-US" smtClean="0"/>
              <a:pPr algn="r"/>
              <a:t>1</a:t>
            </a:fld>
            <a:endParaRPr lang="en-US" dirty="0"/>
          </a:p>
        </p:txBody>
      </p:sp>
    </p:spTree>
    <p:extLst>
      <p:ext uri="{BB962C8B-B14F-4D97-AF65-F5344CB8AC3E}">
        <p14:creationId xmlns:p14="http://schemas.microsoft.com/office/powerpoint/2010/main" xmlns="" val="394515338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ED6000-DB23-4028-9578-7677A754BD21}"/>
              </a:ext>
            </a:extLst>
          </p:cNvPr>
          <p:cNvSpPr>
            <a:spLocks noGrp="1"/>
          </p:cNvSpPr>
          <p:nvPr>
            <p:ph type="title"/>
          </p:nvPr>
        </p:nvSpPr>
        <p:spPr/>
        <p:txBody>
          <a:bodyPr/>
          <a:lstStyle/>
          <a:p>
            <a:r>
              <a:rPr lang="en-US" dirty="0"/>
              <a:t>BACKGROUND </a:t>
            </a:r>
          </a:p>
        </p:txBody>
      </p:sp>
      <p:sp>
        <p:nvSpPr>
          <p:cNvPr id="3" name="Content Placeholder 2">
            <a:extLst>
              <a:ext uri="{FF2B5EF4-FFF2-40B4-BE49-F238E27FC236}">
                <a16:creationId xmlns:a16="http://schemas.microsoft.com/office/drawing/2014/main" xmlns="" id="{B987AB6A-8335-4DCA-93CB-6A62215955D4}"/>
              </a:ext>
            </a:extLst>
          </p:cNvPr>
          <p:cNvSpPr>
            <a:spLocks noGrp="1"/>
          </p:cNvSpPr>
          <p:nvPr>
            <p:ph idx="1"/>
          </p:nvPr>
        </p:nvSpPr>
        <p:spPr/>
        <p:txBody>
          <a:bodyPr>
            <a:normAutofit fontScale="92500" lnSpcReduction="20000"/>
          </a:bodyPr>
          <a:lstStyle/>
          <a:p>
            <a:pPr algn="just"/>
            <a:r>
              <a:rPr lang="en-US" sz="2200" dirty="0"/>
              <a:t>On 31 January 2018, West Rand District Municipality (WRDM) invoked Section 135 of the MFMA  (Act No. 56 of 2003).</a:t>
            </a:r>
          </a:p>
          <a:p>
            <a:pPr algn="just"/>
            <a:r>
              <a:rPr lang="en-US" sz="2200" dirty="0"/>
              <a:t>On 22 November 2018, the Gauteng Provincial Executive resolved to intervene in the WRDM in terms of Section 139(5)(a) of the Constitution read in conjunction with Section 139 of the MFMA.</a:t>
            </a:r>
          </a:p>
          <a:p>
            <a:pPr algn="just"/>
            <a:r>
              <a:rPr lang="en-US" sz="2200" dirty="0">
                <a:ea typeface="Times New Roman" panose="02020603050405020304" pitchFamily="18" charset="0"/>
              </a:rPr>
              <a:t>On 10 April 2019, the Municipal Finance Recovery Service (MFRS) briefed the then Executive Mayor and Mayoral Committee that the Minister of Finance had approved and sanctioned the MFRS team of National Treasury to prepare and finalise the FRP for WRDM within a period of 90 days. </a:t>
            </a:r>
          </a:p>
          <a:p>
            <a:pPr algn="just"/>
            <a:r>
              <a:rPr lang="en-US" sz="2200" dirty="0"/>
              <a:t>Working sessions were held on 10 and 11 April 2019. Working sessions were attended by MFRS, WRDM Management, Gauteng COGTA, Gauteng Provincial Treasury, SALGA and the National Department of Cooperative Governance (DCOG).</a:t>
            </a:r>
          </a:p>
          <a:p>
            <a:pPr algn="just"/>
            <a:r>
              <a:rPr lang="en-US" sz="2200" dirty="0"/>
              <a:t>On 16 August 2019, the municipality received correspondence from the Office of the MEC Finance, dated 10 August 2019 regarding the approval of the FRP. </a:t>
            </a:r>
          </a:p>
          <a:p>
            <a:pPr algn="just"/>
            <a:r>
              <a:rPr lang="en-US" sz="2200" dirty="0"/>
              <a:t>On the 28 August 2019, WRDM Council adopted the Financial Recovery Plan.</a:t>
            </a:r>
          </a:p>
          <a:p>
            <a:pPr algn="just"/>
            <a:endParaRPr lang="en-US" sz="2000" dirty="0"/>
          </a:p>
          <a:p>
            <a:pPr algn="just"/>
            <a:endParaRPr lang="en-US" sz="2000" dirty="0"/>
          </a:p>
        </p:txBody>
      </p:sp>
    </p:spTree>
    <p:extLst>
      <p:ext uri="{BB962C8B-B14F-4D97-AF65-F5344CB8AC3E}">
        <p14:creationId xmlns:p14="http://schemas.microsoft.com/office/powerpoint/2010/main" xmlns="" val="66480168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A94AD2-988A-439B-A2AF-F6B73319577E}"/>
              </a:ext>
            </a:extLst>
          </p:cNvPr>
          <p:cNvSpPr>
            <a:spLocks noGrp="1"/>
          </p:cNvSpPr>
          <p:nvPr>
            <p:ph type="title"/>
          </p:nvPr>
        </p:nvSpPr>
        <p:spPr/>
        <p:txBody>
          <a:bodyPr/>
          <a:lstStyle/>
          <a:p>
            <a:r>
              <a:rPr lang="en-US" dirty="0"/>
              <a:t>DISCUSSION </a:t>
            </a:r>
          </a:p>
        </p:txBody>
      </p:sp>
      <p:sp>
        <p:nvSpPr>
          <p:cNvPr id="3" name="Content Placeholder 2">
            <a:extLst>
              <a:ext uri="{FF2B5EF4-FFF2-40B4-BE49-F238E27FC236}">
                <a16:creationId xmlns:a16="http://schemas.microsoft.com/office/drawing/2014/main" xmlns="" id="{93EAC3BC-0731-4E2E-BC63-DAEDD6275495}"/>
              </a:ext>
            </a:extLst>
          </p:cNvPr>
          <p:cNvSpPr>
            <a:spLocks noGrp="1"/>
          </p:cNvSpPr>
          <p:nvPr>
            <p:ph idx="1"/>
          </p:nvPr>
        </p:nvSpPr>
        <p:spPr/>
        <p:txBody>
          <a:bodyPr>
            <a:normAutofit lnSpcReduction="10000"/>
          </a:bodyPr>
          <a:lstStyle/>
          <a:p>
            <a:pPr algn="just"/>
            <a:r>
              <a:rPr lang="en-US" sz="2000" dirty="0"/>
              <a:t>The outcomes of the status quo assessment revealed that WRDM is facing challenges concerning the organisational structure’s employee costs which are very high and far outside the norm. </a:t>
            </a:r>
          </a:p>
          <a:p>
            <a:pPr algn="just"/>
            <a:r>
              <a:rPr lang="en-US" sz="2000" dirty="0"/>
              <a:t>Furthermore, institutional matters including financial management challenges also added to the current financial crisis. </a:t>
            </a:r>
          </a:p>
          <a:p>
            <a:pPr algn="just"/>
            <a:r>
              <a:rPr lang="en-US" sz="2000" dirty="0"/>
              <a:t>In order to address these challenges, the municipality has developed the following seven key strategies for implementation of the Financial Recovery Plan in the immediate, short, medium and long term: </a:t>
            </a:r>
          </a:p>
          <a:p>
            <a:pPr marL="1208088" indent="-457200" algn="just" defTabSz="571500">
              <a:buFont typeface="+mj-lt"/>
              <a:buAutoNum type="arabicPeriod"/>
            </a:pPr>
            <a:r>
              <a:rPr lang="en-US" sz="1800" dirty="0"/>
              <a:t>Strategy 1: Strengthening Governance</a:t>
            </a:r>
          </a:p>
          <a:p>
            <a:pPr marL="1208088" indent="-457200" algn="just" defTabSz="571500">
              <a:buFont typeface="+mj-lt"/>
              <a:buAutoNum type="arabicPeriod"/>
            </a:pPr>
            <a:r>
              <a:rPr lang="en-US" sz="1800" dirty="0"/>
              <a:t>Strategy 2: Organisational Restructuring </a:t>
            </a:r>
          </a:p>
          <a:p>
            <a:pPr marL="1208088" indent="-457200" algn="just" defTabSz="571500">
              <a:buFont typeface="+mj-lt"/>
              <a:buAutoNum type="arabicPeriod"/>
            </a:pPr>
            <a:r>
              <a:rPr lang="en-US" sz="1800" dirty="0"/>
              <a:t>Strategy 3: Effective Human Resource Management </a:t>
            </a:r>
          </a:p>
          <a:p>
            <a:pPr marL="1208088" indent="-457200" algn="just" defTabSz="571500">
              <a:buFont typeface="+mj-lt"/>
              <a:buAutoNum type="arabicPeriod"/>
            </a:pPr>
            <a:r>
              <a:rPr lang="en-US" sz="1800" dirty="0"/>
              <a:t>Strategy 4: Infrastructure and Service Delivery Improvements </a:t>
            </a:r>
          </a:p>
          <a:p>
            <a:pPr marL="1208088" indent="-457200" algn="just" defTabSz="571500">
              <a:buFont typeface="+mj-lt"/>
              <a:buAutoNum type="arabicPeriod"/>
            </a:pPr>
            <a:r>
              <a:rPr lang="en-US" sz="1800" dirty="0"/>
              <a:t>Strategy 5: Improve Financial Sustainability, Administration and Control </a:t>
            </a:r>
          </a:p>
          <a:p>
            <a:pPr marL="1208088" indent="-457200" algn="just" defTabSz="571500">
              <a:buFont typeface="+mj-lt"/>
              <a:buAutoNum type="arabicPeriod"/>
            </a:pPr>
            <a:r>
              <a:rPr lang="en-US" sz="1800" dirty="0"/>
              <a:t>Strategy 6: Restructuring of the Budget </a:t>
            </a:r>
          </a:p>
          <a:p>
            <a:pPr marL="1208088" indent="-457200" algn="just" defTabSz="571500">
              <a:buFont typeface="+mj-lt"/>
              <a:buAutoNum type="arabicPeriod"/>
            </a:pPr>
            <a:r>
              <a:rPr lang="en-US" sz="1800" dirty="0"/>
              <a:t>Strategy 7: Improve Cashflow Management</a:t>
            </a:r>
          </a:p>
          <a:p>
            <a:pPr marL="865188" indent="-457200" algn="just" defTabSz="571500">
              <a:buFont typeface="+mj-lt"/>
              <a:buAutoNum type="arabicPeriod"/>
            </a:pPr>
            <a:endParaRPr lang="en-US" sz="2000" dirty="0"/>
          </a:p>
          <a:p>
            <a:endParaRPr lang="en-US" dirty="0"/>
          </a:p>
        </p:txBody>
      </p:sp>
    </p:spTree>
    <p:extLst>
      <p:ext uri="{BB962C8B-B14F-4D97-AF65-F5344CB8AC3E}">
        <p14:creationId xmlns:p14="http://schemas.microsoft.com/office/powerpoint/2010/main" xmlns="" val="215405204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6591" y="1412875"/>
            <a:ext cx="8463584" cy="4987925"/>
          </a:xfrm>
        </p:spPr>
        <p:txBody>
          <a:bodyPr>
            <a:normAutofit/>
          </a:bodyPr>
          <a:lstStyle/>
          <a:p>
            <a:pPr algn="just"/>
            <a:endParaRPr lang="en-ZA" dirty="0"/>
          </a:p>
          <a:p>
            <a:pPr algn="just"/>
            <a:endParaRPr lang="en-US" dirty="0"/>
          </a:p>
        </p:txBody>
      </p:sp>
      <p:sp>
        <p:nvSpPr>
          <p:cNvPr id="4" name="Flowchart: Punched Tape 3">
            <a:extLst>
              <a:ext uri="{FF2B5EF4-FFF2-40B4-BE49-F238E27FC236}">
                <a16:creationId xmlns:a16="http://schemas.microsoft.com/office/drawing/2014/main" xmlns="" id="{D682654D-89BB-4DEC-A805-9D525D53AC8B}"/>
              </a:ext>
            </a:extLst>
          </p:cNvPr>
          <p:cNvSpPr/>
          <p:nvPr/>
        </p:nvSpPr>
        <p:spPr>
          <a:xfrm>
            <a:off x="1463292" y="2279605"/>
            <a:ext cx="6650182" cy="2896552"/>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2800" b="1" dirty="0">
                <a:solidFill>
                  <a:prstClr val="white"/>
                </a:solidFill>
              </a:rPr>
              <a:t>PROGRESS ON THE IMPLEMENTATION OF THE FINANCIAL RECOVERY PLAN </a:t>
            </a: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xmlns="" val="84050583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DACD1-ECDA-44DD-B37E-6ED2C0E95827}"/>
              </a:ext>
            </a:extLst>
          </p:cNvPr>
          <p:cNvSpPr>
            <a:spLocks noGrp="1"/>
          </p:cNvSpPr>
          <p:nvPr>
            <p:ph type="title"/>
          </p:nvPr>
        </p:nvSpPr>
        <p:spPr/>
        <p:txBody>
          <a:bodyPr/>
          <a:lstStyle/>
          <a:p>
            <a:r>
              <a:rPr lang="en-US" sz="1800" dirty="0"/>
              <a:t>PROGRESS ON THE IMPLEMENTATION OF THE FRP STRATEGIES </a:t>
            </a:r>
          </a:p>
        </p:txBody>
      </p:sp>
      <p:graphicFrame>
        <p:nvGraphicFramePr>
          <p:cNvPr id="4" name="Table 4">
            <a:extLst>
              <a:ext uri="{FF2B5EF4-FFF2-40B4-BE49-F238E27FC236}">
                <a16:creationId xmlns:a16="http://schemas.microsoft.com/office/drawing/2014/main" xmlns="" id="{7B812A73-15EA-410B-904E-8A5337B34980}"/>
              </a:ext>
            </a:extLst>
          </p:cNvPr>
          <p:cNvGraphicFramePr>
            <a:graphicFrameLocks noGrp="1"/>
          </p:cNvGraphicFramePr>
          <p:nvPr>
            <p:ph idx="1"/>
            <p:extLst/>
          </p:nvPr>
        </p:nvGraphicFramePr>
        <p:xfrm>
          <a:off x="1006475" y="1412875"/>
          <a:ext cx="8013700" cy="5486406"/>
        </p:xfrm>
        <a:graphic>
          <a:graphicData uri="http://schemas.openxmlformats.org/drawingml/2006/table">
            <a:tbl>
              <a:tblPr firstRow="1" bandRow="1">
                <a:tableStyleId>{5C22544A-7EE6-4342-B048-85BDC9FD1C3A}</a:tableStyleId>
              </a:tblPr>
              <a:tblGrid>
                <a:gridCol w="4006850">
                  <a:extLst>
                    <a:ext uri="{9D8B030D-6E8A-4147-A177-3AD203B41FA5}">
                      <a16:colId xmlns:a16="http://schemas.microsoft.com/office/drawing/2014/main" xmlns="" val="2707389998"/>
                    </a:ext>
                  </a:extLst>
                </a:gridCol>
                <a:gridCol w="4006850">
                  <a:extLst>
                    <a:ext uri="{9D8B030D-6E8A-4147-A177-3AD203B41FA5}">
                      <a16:colId xmlns:a16="http://schemas.microsoft.com/office/drawing/2014/main" xmlns="" val="1469597984"/>
                    </a:ext>
                  </a:extLst>
                </a:gridCol>
              </a:tblGrid>
              <a:tr h="356047">
                <a:tc gridSpan="2">
                  <a:txBody>
                    <a:bodyPr/>
                    <a:lstStyle/>
                    <a:p>
                      <a:r>
                        <a:rPr lang="en-US" dirty="0"/>
                        <a:t>STRATEGY 1: STRENGTHENING GOVERNANCE</a:t>
                      </a:r>
                    </a:p>
                  </a:txBody>
                  <a:tcPr/>
                </a:tc>
                <a:tc hMerge="1">
                  <a:txBody>
                    <a:bodyPr/>
                    <a:lstStyle/>
                    <a:p>
                      <a:endParaRPr lang="en-US" dirty="0"/>
                    </a:p>
                  </a:txBody>
                  <a:tcPr/>
                </a:tc>
                <a:extLst>
                  <a:ext uri="{0D108BD9-81ED-4DB2-BD59-A6C34878D82A}">
                    <a16:rowId xmlns:a16="http://schemas.microsoft.com/office/drawing/2014/main" xmlns="" val="4211000324"/>
                  </a:ext>
                </a:extLst>
              </a:tr>
              <a:tr h="1157152">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 focus areas: </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Contract Management / Litigation / Systems of Delegations / By – Laws/ Forensic Investigations / Enterprise Risk Management / Oversight Committees / Immovable Property Management / Powers and Functions</a:t>
                      </a:r>
                      <a:endParaRPr lang="en-US" dirty="0"/>
                    </a:p>
                  </a:txBody>
                  <a:tcPr/>
                </a:tc>
                <a:tc hMerge="1">
                  <a:txBody>
                    <a:bodyPr/>
                    <a:lstStyle/>
                    <a:p>
                      <a:endParaRPr lang="en-US"/>
                    </a:p>
                  </a:txBody>
                  <a:tcPr/>
                </a:tc>
                <a:extLst>
                  <a:ext uri="{0D108BD9-81ED-4DB2-BD59-A6C34878D82A}">
                    <a16:rowId xmlns:a16="http://schemas.microsoft.com/office/drawing/2014/main" xmlns="" val="1319733730"/>
                  </a:ext>
                </a:extLst>
              </a:tr>
              <a:tr h="3931926">
                <a:tc>
                  <a:txBody>
                    <a:bodyPr/>
                    <a:lstStyle/>
                    <a:p>
                      <a:r>
                        <a:rPr lang="en-US" b="1" dirty="0"/>
                        <a:t>Municipal Progress</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Contract Management Framework developed and municipality monitors service providers monthly</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Contract cost versus benefit assessment concluded</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The municipality has identified different contracts to be terminated, scaled down and those that will not be renewed in order to cut costs</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MPAC investigation report on unauthorized, irregular, fruitless and wasteful expenditure (UIFW) tabled to Council. </a:t>
                      </a:r>
                      <a:endParaRPr lang="en-US" b="1" dirty="0"/>
                    </a:p>
                  </a:txBody>
                  <a:tcPr/>
                </a:tc>
                <a:tc>
                  <a:txBody>
                    <a:bodyPr/>
                    <a:lstStyle/>
                    <a:p>
                      <a:r>
                        <a:rPr lang="en-US" b="1" dirty="0"/>
                        <a:t>Provincial Support</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In July 2020, MEC wrote to the Mayor for a progress report and a plan on finalisation of the UIFW expenditure and the municipality responded in August 2020.</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An Ethics Risk Assessment was finalized with the municipality; </a:t>
                      </a:r>
                    </a:p>
                    <a:p>
                      <a:pPr marL="285750" lvl="0" indent="-285750" algn="just" fontAlgn="auto" hangingPunct="1">
                        <a:buFont typeface="Arial" panose="020B0604020202020204" pitchFamily="34" charset="0"/>
                        <a:buChar char="•"/>
                      </a:pPr>
                      <a:r>
                        <a:rPr lang="en-ZA" sz="1800" kern="1200" dirty="0">
                          <a:solidFill>
                            <a:schemeClr val="dk1"/>
                          </a:solidFill>
                          <a:effectLst/>
                          <a:latin typeface="+mn-lt"/>
                          <a:ea typeface="+mn-ea"/>
                          <a:cs typeface="+mn-cs"/>
                        </a:rPr>
                        <a:t>A workshop was held by COGTA, GPT and municipalities with oversight structures including MPACs to strengthen their roles and responsibilities on UIFW expenditure and consequence management. </a:t>
                      </a:r>
                      <a:endParaRPr lang="en-US" b="1" dirty="0"/>
                    </a:p>
                  </a:txBody>
                  <a:tcPr/>
                </a:tc>
                <a:extLst>
                  <a:ext uri="{0D108BD9-81ED-4DB2-BD59-A6C34878D82A}">
                    <a16:rowId xmlns:a16="http://schemas.microsoft.com/office/drawing/2014/main" xmlns="" val="280261021"/>
                  </a:ext>
                </a:extLst>
              </a:tr>
            </a:tbl>
          </a:graphicData>
        </a:graphic>
      </p:graphicFrame>
    </p:spTree>
    <p:extLst>
      <p:ext uri="{BB962C8B-B14F-4D97-AF65-F5344CB8AC3E}">
        <p14:creationId xmlns:p14="http://schemas.microsoft.com/office/powerpoint/2010/main" xmlns="" val="206897309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DACD1-ECDA-44DD-B37E-6ED2C0E95827}"/>
              </a:ext>
            </a:extLst>
          </p:cNvPr>
          <p:cNvSpPr>
            <a:spLocks noGrp="1"/>
          </p:cNvSpPr>
          <p:nvPr>
            <p:ph type="title"/>
          </p:nvPr>
        </p:nvSpPr>
        <p:spPr/>
        <p:txBody>
          <a:bodyPr/>
          <a:lstStyle/>
          <a:p>
            <a:r>
              <a:rPr lang="en-US" sz="1800" dirty="0"/>
              <a:t>PROGRESS ON THE IMPLEMENTATION OF THE FRP STRATEGIES </a:t>
            </a:r>
          </a:p>
        </p:txBody>
      </p:sp>
      <p:graphicFrame>
        <p:nvGraphicFramePr>
          <p:cNvPr id="4" name="Table 4">
            <a:extLst>
              <a:ext uri="{FF2B5EF4-FFF2-40B4-BE49-F238E27FC236}">
                <a16:creationId xmlns:a16="http://schemas.microsoft.com/office/drawing/2014/main" xmlns="" id="{7B812A73-15EA-410B-904E-8A5337B34980}"/>
              </a:ext>
            </a:extLst>
          </p:cNvPr>
          <p:cNvGraphicFramePr>
            <a:graphicFrameLocks noGrp="1"/>
          </p:cNvGraphicFramePr>
          <p:nvPr>
            <p:ph idx="1"/>
            <p:extLst/>
          </p:nvPr>
        </p:nvGraphicFramePr>
        <p:xfrm>
          <a:off x="1007180" y="1412875"/>
          <a:ext cx="8013700" cy="5491480"/>
        </p:xfrm>
        <a:graphic>
          <a:graphicData uri="http://schemas.openxmlformats.org/drawingml/2006/table">
            <a:tbl>
              <a:tblPr firstRow="1" bandRow="1">
                <a:tableStyleId>{5C22544A-7EE6-4342-B048-85BDC9FD1C3A}</a:tableStyleId>
              </a:tblPr>
              <a:tblGrid>
                <a:gridCol w="4006850">
                  <a:extLst>
                    <a:ext uri="{9D8B030D-6E8A-4147-A177-3AD203B41FA5}">
                      <a16:colId xmlns:a16="http://schemas.microsoft.com/office/drawing/2014/main" xmlns="" val="2707389998"/>
                    </a:ext>
                  </a:extLst>
                </a:gridCol>
                <a:gridCol w="4006850">
                  <a:extLst>
                    <a:ext uri="{9D8B030D-6E8A-4147-A177-3AD203B41FA5}">
                      <a16:colId xmlns:a16="http://schemas.microsoft.com/office/drawing/2014/main" xmlns="" val="1469597984"/>
                    </a:ext>
                  </a:extLst>
                </a:gridCol>
              </a:tblGrid>
              <a:tr h="370840">
                <a:tc gridSpan="2">
                  <a:txBody>
                    <a:bodyPr/>
                    <a:lstStyle/>
                    <a:p>
                      <a:r>
                        <a:rPr lang="en-US" dirty="0"/>
                        <a:t>STRATEGY 1: STRENGTHENING GOVERNANCE </a:t>
                      </a:r>
                    </a:p>
                  </a:txBody>
                  <a:tcPr/>
                </a:tc>
                <a:tc hMerge="1">
                  <a:txBody>
                    <a:bodyPr/>
                    <a:lstStyle/>
                    <a:p>
                      <a:endParaRPr lang="en-US" dirty="0"/>
                    </a:p>
                  </a:txBody>
                  <a:tcPr/>
                </a:tc>
                <a:extLst>
                  <a:ext uri="{0D108BD9-81ED-4DB2-BD59-A6C34878D82A}">
                    <a16:rowId xmlns:a16="http://schemas.microsoft.com/office/drawing/2014/main" xmlns="" val="4211000324"/>
                  </a:ext>
                </a:extLst>
              </a:tr>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 focus areas: </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Contract Management / Litigation / Systems of Delegations / By – Laws/ Forensic Investigations / Enterprise Risk Management / Oversight Committees / Immovable Property Management / Powers and Functions</a:t>
                      </a:r>
                      <a:endParaRPr lang="en-US" dirty="0"/>
                    </a:p>
                  </a:txBody>
                  <a:tcPr/>
                </a:tc>
                <a:tc hMerge="1">
                  <a:txBody>
                    <a:bodyPr/>
                    <a:lstStyle/>
                    <a:p>
                      <a:endParaRPr lang="en-US"/>
                    </a:p>
                  </a:txBody>
                  <a:tcPr/>
                </a:tc>
                <a:extLst>
                  <a:ext uri="{0D108BD9-81ED-4DB2-BD59-A6C34878D82A}">
                    <a16:rowId xmlns:a16="http://schemas.microsoft.com/office/drawing/2014/main" xmlns="" val="1319733730"/>
                  </a:ext>
                </a:extLst>
              </a:tr>
              <a:tr h="0">
                <a:tc>
                  <a:txBody>
                    <a:bodyPr/>
                    <a:lstStyle/>
                    <a:p>
                      <a:r>
                        <a:rPr lang="en-US" b="1" dirty="0"/>
                        <a:t>Municipal Progress</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MPAC further recommended the establishment of the Disciplinary Board.</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Consequence management framework developed</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Forensic Investigation Implementation task team established by Council.</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Payment arrangement established with all creditors with payment terms linked to receipt of equitable share.</a:t>
                      </a:r>
                    </a:p>
                    <a:p>
                      <a:pPr marL="285750" lvl="0" indent="-285750" algn="just" fontAlgn="auto" hangingPunct="1">
                        <a:buFont typeface="Arial" panose="020B0604020202020204" pitchFamily="34" charset="0"/>
                        <a:buChar char="•"/>
                      </a:pPr>
                      <a:endParaRPr lang="en-US" sz="1800" kern="1200" dirty="0">
                        <a:solidFill>
                          <a:schemeClr val="dk1"/>
                        </a:solidFill>
                        <a:effectLst/>
                        <a:latin typeface="+mn-lt"/>
                        <a:ea typeface="+mn-ea"/>
                        <a:cs typeface="+mn-cs"/>
                      </a:endParaRPr>
                    </a:p>
                    <a:p>
                      <a:endParaRPr lang="en-US" b="1" dirty="0"/>
                    </a:p>
                  </a:txBody>
                  <a:tcPr/>
                </a:tc>
                <a:tc>
                  <a:txBody>
                    <a:bodyPr/>
                    <a:lstStyle/>
                    <a:p>
                      <a:r>
                        <a:rPr lang="en-US" b="1" dirty="0"/>
                        <a:t>Provincial Support</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In the short term, CoGTA has provided R20 million funding in the current 2020/21 financial year to WRDM for fire and rescue services / functions. However, long-term district funding model requires provincial and national policy decisions.</a:t>
                      </a:r>
                    </a:p>
                    <a:p>
                      <a:endParaRPr lang="en-US" b="1" dirty="0"/>
                    </a:p>
                  </a:txBody>
                  <a:tcPr/>
                </a:tc>
                <a:extLst>
                  <a:ext uri="{0D108BD9-81ED-4DB2-BD59-A6C34878D82A}">
                    <a16:rowId xmlns:a16="http://schemas.microsoft.com/office/drawing/2014/main" xmlns="" val="280261021"/>
                  </a:ext>
                </a:extLst>
              </a:tr>
            </a:tbl>
          </a:graphicData>
        </a:graphic>
      </p:graphicFrame>
    </p:spTree>
    <p:extLst>
      <p:ext uri="{BB962C8B-B14F-4D97-AF65-F5344CB8AC3E}">
        <p14:creationId xmlns:p14="http://schemas.microsoft.com/office/powerpoint/2010/main" xmlns="" val="406160684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DACD1-ECDA-44DD-B37E-6ED2C0E95827}"/>
              </a:ext>
            </a:extLst>
          </p:cNvPr>
          <p:cNvSpPr>
            <a:spLocks noGrp="1"/>
          </p:cNvSpPr>
          <p:nvPr>
            <p:ph type="title"/>
          </p:nvPr>
        </p:nvSpPr>
        <p:spPr/>
        <p:txBody>
          <a:bodyPr/>
          <a:lstStyle/>
          <a:p>
            <a:r>
              <a:rPr lang="en-US" sz="1800" dirty="0"/>
              <a:t>PROGRESS ON THE IMPLEMENTATION OF THE FRP STRATEGIES </a:t>
            </a:r>
          </a:p>
        </p:txBody>
      </p:sp>
      <p:graphicFrame>
        <p:nvGraphicFramePr>
          <p:cNvPr id="4" name="Table 4">
            <a:extLst>
              <a:ext uri="{FF2B5EF4-FFF2-40B4-BE49-F238E27FC236}">
                <a16:creationId xmlns:a16="http://schemas.microsoft.com/office/drawing/2014/main" xmlns="" id="{7B812A73-15EA-410B-904E-8A5337B34980}"/>
              </a:ext>
            </a:extLst>
          </p:cNvPr>
          <p:cNvGraphicFramePr>
            <a:graphicFrameLocks noGrp="1"/>
          </p:cNvGraphicFramePr>
          <p:nvPr>
            <p:ph idx="1"/>
            <p:extLst/>
          </p:nvPr>
        </p:nvGraphicFramePr>
        <p:xfrm>
          <a:off x="1006475" y="1412875"/>
          <a:ext cx="8013700" cy="5765800"/>
        </p:xfrm>
        <a:graphic>
          <a:graphicData uri="http://schemas.openxmlformats.org/drawingml/2006/table">
            <a:tbl>
              <a:tblPr firstRow="1" bandRow="1">
                <a:tableStyleId>{5C22544A-7EE6-4342-B048-85BDC9FD1C3A}</a:tableStyleId>
              </a:tblPr>
              <a:tblGrid>
                <a:gridCol w="4006850">
                  <a:extLst>
                    <a:ext uri="{9D8B030D-6E8A-4147-A177-3AD203B41FA5}">
                      <a16:colId xmlns:a16="http://schemas.microsoft.com/office/drawing/2014/main" xmlns="" val="2707389998"/>
                    </a:ext>
                  </a:extLst>
                </a:gridCol>
                <a:gridCol w="4006850">
                  <a:extLst>
                    <a:ext uri="{9D8B030D-6E8A-4147-A177-3AD203B41FA5}">
                      <a16:colId xmlns:a16="http://schemas.microsoft.com/office/drawing/2014/main" xmlns="" val="1469597984"/>
                    </a:ext>
                  </a:extLst>
                </a:gridCol>
              </a:tblGrid>
              <a:tr h="370840">
                <a:tc gridSpan="2">
                  <a:txBody>
                    <a:bodyPr/>
                    <a:lstStyle/>
                    <a:p>
                      <a:r>
                        <a:rPr lang="en-US" dirty="0"/>
                        <a:t>STRATEGY 1: STRENGTHENING GOVERNANCE </a:t>
                      </a:r>
                    </a:p>
                  </a:txBody>
                  <a:tcPr/>
                </a:tc>
                <a:tc hMerge="1">
                  <a:txBody>
                    <a:bodyPr/>
                    <a:lstStyle/>
                    <a:p>
                      <a:endParaRPr lang="en-US" dirty="0"/>
                    </a:p>
                  </a:txBody>
                  <a:tcPr/>
                </a:tc>
                <a:extLst>
                  <a:ext uri="{0D108BD9-81ED-4DB2-BD59-A6C34878D82A}">
                    <a16:rowId xmlns:a16="http://schemas.microsoft.com/office/drawing/2014/main" xmlns="" val="4211000324"/>
                  </a:ext>
                </a:extLst>
              </a:tr>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 focus areas: </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Contract Management / Litigation / Systems of Delegations / By – Laws/ Forensic Investigations / Enterprise Risk Management / Oversight Committees / Immovable Property Management / Powers and Functions</a:t>
                      </a:r>
                      <a:endParaRPr lang="en-US" dirty="0"/>
                    </a:p>
                  </a:txBody>
                  <a:tcPr/>
                </a:tc>
                <a:tc hMerge="1">
                  <a:txBody>
                    <a:bodyPr/>
                    <a:lstStyle/>
                    <a:p>
                      <a:endParaRPr lang="en-US"/>
                    </a:p>
                  </a:txBody>
                  <a:tcPr/>
                </a:tc>
                <a:extLst>
                  <a:ext uri="{0D108BD9-81ED-4DB2-BD59-A6C34878D82A}">
                    <a16:rowId xmlns:a16="http://schemas.microsoft.com/office/drawing/2014/main" xmlns="" val="1319733730"/>
                  </a:ext>
                </a:extLst>
              </a:tr>
              <a:tr h="0">
                <a:tc>
                  <a:txBody>
                    <a:bodyPr/>
                    <a:lstStyle/>
                    <a:p>
                      <a:r>
                        <a:rPr lang="en-US" b="1" dirty="0"/>
                        <a:t>Municipal Progress</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Reviewed system of delegation in line with recommendations of the MFRS.</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Review of risk register for 2019/20 complete and tabled in Audit Committee on 26 September 2019</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Audit of immovable property concluded with finalization of Fixed Asset Register. </a:t>
                      </a:r>
                    </a:p>
                    <a:p>
                      <a:pPr marL="285750" indent="-285750" algn="just">
                        <a:buFont typeface="Arial" panose="020B0604020202020204" pitchFamily="34" charset="0"/>
                        <a:buChar char="•"/>
                      </a:pPr>
                      <a:r>
                        <a:rPr lang="en-US" sz="1800" kern="1200" dirty="0">
                          <a:solidFill>
                            <a:schemeClr val="dk1"/>
                          </a:solidFill>
                          <a:effectLst/>
                          <a:latin typeface="+mn-lt"/>
                          <a:ea typeface="+mn-ea"/>
                          <a:cs typeface="+mn-cs"/>
                        </a:rPr>
                        <a:t>Council has resolved to disestablish or unwind the WRDA. The board members have been reduced from 10 to 4 to oversee the unwinding down of WRDA.</a:t>
                      </a:r>
                      <a:endParaRPr lang="en-US" b="1" dirty="0"/>
                    </a:p>
                    <a:p>
                      <a:endParaRPr lang="en-US" b="1" dirty="0"/>
                    </a:p>
                  </a:txBody>
                  <a:tcPr/>
                </a:tc>
                <a:tc>
                  <a:txBody>
                    <a:bodyPr/>
                    <a:lstStyle/>
                    <a:p>
                      <a:r>
                        <a:rPr lang="en-US" b="1" dirty="0"/>
                        <a:t>Provincial Support</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CoGTA is currently looking at various options to address powers and functions including WRDM’s fire and rescue services.  </a:t>
                      </a:r>
                    </a:p>
                    <a:p>
                      <a:endParaRPr lang="en-US" b="1" dirty="0"/>
                    </a:p>
                  </a:txBody>
                  <a:tcPr/>
                </a:tc>
                <a:extLst>
                  <a:ext uri="{0D108BD9-81ED-4DB2-BD59-A6C34878D82A}">
                    <a16:rowId xmlns:a16="http://schemas.microsoft.com/office/drawing/2014/main" xmlns="" val="280261021"/>
                  </a:ext>
                </a:extLst>
              </a:tr>
            </a:tbl>
          </a:graphicData>
        </a:graphic>
      </p:graphicFrame>
    </p:spTree>
    <p:extLst>
      <p:ext uri="{BB962C8B-B14F-4D97-AF65-F5344CB8AC3E}">
        <p14:creationId xmlns:p14="http://schemas.microsoft.com/office/powerpoint/2010/main" xmlns="" val="234710633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DACD1-ECDA-44DD-B37E-6ED2C0E95827}"/>
              </a:ext>
            </a:extLst>
          </p:cNvPr>
          <p:cNvSpPr>
            <a:spLocks noGrp="1"/>
          </p:cNvSpPr>
          <p:nvPr>
            <p:ph type="title"/>
          </p:nvPr>
        </p:nvSpPr>
        <p:spPr/>
        <p:txBody>
          <a:bodyPr/>
          <a:lstStyle/>
          <a:p>
            <a:r>
              <a:rPr lang="en-US" sz="1800" dirty="0"/>
              <a:t>PROGRESS ON THE IMPLEMENTATION OF THE FRP STRATEGIES </a:t>
            </a:r>
          </a:p>
        </p:txBody>
      </p:sp>
      <p:graphicFrame>
        <p:nvGraphicFramePr>
          <p:cNvPr id="4" name="Table 4">
            <a:extLst>
              <a:ext uri="{FF2B5EF4-FFF2-40B4-BE49-F238E27FC236}">
                <a16:creationId xmlns:a16="http://schemas.microsoft.com/office/drawing/2014/main" xmlns="" id="{7B812A73-15EA-410B-904E-8A5337B34980}"/>
              </a:ext>
            </a:extLst>
          </p:cNvPr>
          <p:cNvGraphicFramePr>
            <a:graphicFrameLocks noGrp="1"/>
          </p:cNvGraphicFramePr>
          <p:nvPr>
            <p:ph idx="1"/>
            <p:extLst/>
          </p:nvPr>
        </p:nvGraphicFramePr>
        <p:xfrm>
          <a:off x="1006475" y="1412875"/>
          <a:ext cx="8013700" cy="5217160"/>
        </p:xfrm>
        <a:graphic>
          <a:graphicData uri="http://schemas.openxmlformats.org/drawingml/2006/table">
            <a:tbl>
              <a:tblPr firstRow="1" bandRow="1">
                <a:tableStyleId>{5C22544A-7EE6-4342-B048-85BDC9FD1C3A}</a:tableStyleId>
              </a:tblPr>
              <a:tblGrid>
                <a:gridCol w="4479925">
                  <a:extLst>
                    <a:ext uri="{9D8B030D-6E8A-4147-A177-3AD203B41FA5}">
                      <a16:colId xmlns:a16="http://schemas.microsoft.com/office/drawing/2014/main" xmlns="" val="2707389998"/>
                    </a:ext>
                  </a:extLst>
                </a:gridCol>
                <a:gridCol w="3533775">
                  <a:extLst>
                    <a:ext uri="{9D8B030D-6E8A-4147-A177-3AD203B41FA5}">
                      <a16:colId xmlns:a16="http://schemas.microsoft.com/office/drawing/2014/main" xmlns="" val="1469597984"/>
                    </a:ext>
                  </a:extLst>
                </a:gridCol>
              </a:tblGrid>
              <a:tr h="370840">
                <a:tc gridSpan="2">
                  <a:txBody>
                    <a:bodyPr/>
                    <a:lstStyle/>
                    <a:p>
                      <a:r>
                        <a:rPr lang="en-US" dirty="0"/>
                        <a:t>STRATEGY 2: ORGANISATIONAL RESTRUCTURING </a:t>
                      </a:r>
                    </a:p>
                  </a:txBody>
                  <a:tcPr/>
                </a:tc>
                <a:tc hMerge="1">
                  <a:txBody>
                    <a:bodyPr/>
                    <a:lstStyle/>
                    <a:p>
                      <a:endParaRPr lang="en-US" dirty="0"/>
                    </a:p>
                  </a:txBody>
                  <a:tcPr/>
                </a:tc>
                <a:extLst>
                  <a:ext uri="{0D108BD9-81ED-4DB2-BD59-A6C34878D82A}">
                    <a16:rowId xmlns:a16="http://schemas.microsoft.com/office/drawing/2014/main" xmlns="" val="4211000324"/>
                  </a:ext>
                </a:extLst>
              </a:tr>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 focus areas: </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Review the Organisational Structure / Employee Costs / Filing of Critical Positions </a:t>
                      </a:r>
                      <a:endParaRPr lang="en-US" b="1" dirty="0"/>
                    </a:p>
                  </a:txBody>
                  <a:tcPr/>
                </a:tc>
                <a:tc hMerge="1">
                  <a:txBody>
                    <a:bodyPr/>
                    <a:lstStyle/>
                    <a:p>
                      <a:endParaRPr lang="en-US"/>
                    </a:p>
                  </a:txBody>
                  <a:tcPr/>
                </a:tc>
                <a:extLst>
                  <a:ext uri="{0D108BD9-81ED-4DB2-BD59-A6C34878D82A}">
                    <a16:rowId xmlns:a16="http://schemas.microsoft.com/office/drawing/2014/main" xmlns="" val="1319733730"/>
                  </a:ext>
                </a:extLst>
              </a:tr>
              <a:tr h="370840">
                <a:tc>
                  <a:txBody>
                    <a:bodyPr/>
                    <a:lstStyle/>
                    <a:p>
                      <a:r>
                        <a:rPr lang="en-US" b="1" dirty="0"/>
                        <a:t>Municipal Progress</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Reviewed Organisational Structure and aligned to current district powers and function. </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Revised structure approved by Council on 22 October 2019</a:t>
                      </a:r>
                    </a:p>
                    <a:p>
                      <a:pPr marL="285750" lvl="0" indent="-285750" algn="just" hangingPunct="0">
                        <a:buFont typeface="Arial" panose="020B0604020202020204" pitchFamily="34" charset="0"/>
                        <a:buChar char="•"/>
                      </a:pPr>
                      <a:r>
                        <a:rPr lang="en-US" sz="1800" kern="1200" dirty="0">
                          <a:solidFill>
                            <a:schemeClr val="dk1"/>
                          </a:solidFill>
                          <a:effectLst/>
                          <a:latin typeface="+mn-lt"/>
                          <a:ea typeface="+mn-ea"/>
                          <a:cs typeface="+mn-cs"/>
                        </a:rPr>
                        <a:t>100 positions removed and 2 departments were merged during the review.</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Migration and placement policy approved by Council  </a:t>
                      </a:r>
                    </a:p>
                    <a:p>
                      <a:pPr marL="285750" indent="-285750" algn="just">
                        <a:buFont typeface="Arial" panose="020B0604020202020204" pitchFamily="34" charset="0"/>
                        <a:buChar char="•"/>
                      </a:pPr>
                      <a:r>
                        <a:rPr lang="en-US" sz="1800" kern="1200" dirty="0">
                          <a:solidFill>
                            <a:schemeClr val="dk1"/>
                          </a:solidFill>
                          <a:effectLst/>
                          <a:latin typeface="+mn-lt"/>
                          <a:ea typeface="+mn-ea"/>
                          <a:cs typeface="+mn-cs"/>
                        </a:rPr>
                        <a:t>Established a Shared Service Unit as part of the organizational structure review in line with the recommendations of the MFRS to drive implementation of the shared service across the region.</a:t>
                      </a:r>
                      <a:r>
                        <a:rPr lang="en-US" b="1" dirty="0"/>
                        <a:t> </a:t>
                      </a:r>
                    </a:p>
                  </a:txBody>
                  <a:tcPr/>
                </a:tc>
                <a:tc>
                  <a:txBody>
                    <a:bodyPr/>
                    <a:lstStyle/>
                    <a:p>
                      <a:r>
                        <a:rPr lang="en-US" b="1" dirty="0"/>
                        <a:t>Provincial Support</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CoGTA supported the municipality with the review of the organizational structure – however, issues of powers and functions also affect this review process.</a:t>
                      </a:r>
                    </a:p>
                    <a:p>
                      <a:endParaRPr lang="en-US" b="1" dirty="0"/>
                    </a:p>
                  </a:txBody>
                  <a:tcPr/>
                </a:tc>
                <a:extLst>
                  <a:ext uri="{0D108BD9-81ED-4DB2-BD59-A6C34878D82A}">
                    <a16:rowId xmlns:a16="http://schemas.microsoft.com/office/drawing/2014/main" xmlns="" val="280261021"/>
                  </a:ext>
                </a:extLst>
              </a:tr>
            </a:tbl>
          </a:graphicData>
        </a:graphic>
      </p:graphicFrame>
    </p:spTree>
    <p:extLst>
      <p:ext uri="{BB962C8B-B14F-4D97-AF65-F5344CB8AC3E}">
        <p14:creationId xmlns:p14="http://schemas.microsoft.com/office/powerpoint/2010/main" xmlns="" val="75040162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DACD1-ECDA-44DD-B37E-6ED2C0E95827}"/>
              </a:ext>
            </a:extLst>
          </p:cNvPr>
          <p:cNvSpPr>
            <a:spLocks noGrp="1"/>
          </p:cNvSpPr>
          <p:nvPr>
            <p:ph type="title"/>
          </p:nvPr>
        </p:nvSpPr>
        <p:spPr/>
        <p:txBody>
          <a:bodyPr/>
          <a:lstStyle/>
          <a:p>
            <a:r>
              <a:rPr lang="en-US" sz="1800" dirty="0"/>
              <a:t>PROGRESS ON THE IMPLEMENTATION OF THE FRP STRATEGIES </a:t>
            </a:r>
          </a:p>
        </p:txBody>
      </p:sp>
      <p:graphicFrame>
        <p:nvGraphicFramePr>
          <p:cNvPr id="4" name="Table 4">
            <a:extLst>
              <a:ext uri="{FF2B5EF4-FFF2-40B4-BE49-F238E27FC236}">
                <a16:creationId xmlns:a16="http://schemas.microsoft.com/office/drawing/2014/main" xmlns="" id="{7B812A73-15EA-410B-904E-8A5337B34980}"/>
              </a:ext>
            </a:extLst>
          </p:cNvPr>
          <p:cNvGraphicFramePr>
            <a:graphicFrameLocks noGrp="1"/>
          </p:cNvGraphicFramePr>
          <p:nvPr>
            <p:ph idx="1"/>
            <p:extLst/>
          </p:nvPr>
        </p:nvGraphicFramePr>
        <p:xfrm>
          <a:off x="1006475" y="1412875"/>
          <a:ext cx="8013700" cy="4668520"/>
        </p:xfrm>
        <a:graphic>
          <a:graphicData uri="http://schemas.openxmlformats.org/drawingml/2006/table">
            <a:tbl>
              <a:tblPr firstRow="1" bandRow="1">
                <a:tableStyleId>{5C22544A-7EE6-4342-B048-85BDC9FD1C3A}</a:tableStyleId>
              </a:tblPr>
              <a:tblGrid>
                <a:gridCol w="4006850">
                  <a:extLst>
                    <a:ext uri="{9D8B030D-6E8A-4147-A177-3AD203B41FA5}">
                      <a16:colId xmlns:a16="http://schemas.microsoft.com/office/drawing/2014/main" xmlns="" val="2707389998"/>
                    </a:ext>
                  </a:extLst>
                </a:gridCol>
                <a:gridCol w="4006850">
                  <a:extLst>
                    <a:ext uri="{9D8B030D-6E8A-4147-A177-3AD203B41FA5}">
                      <a16:colId xmlns:a16="http://schemas.microsoft.com/office/drawing/2014/main" xmlns="" val="1469597984"/>
                    </a:ext>
                  </a:extLst>
                </a:gridCol>
              </a:tblGrid>
              <a:tr h="370840">
                <a:tc gridSpan="2">
                  <a:txBody>
                    <a:bodyPr/>
                    <a:lstStyle/>
                    <a:p>
                      <a:r>
                        <a:rPr lang="en-US" dirty="0"/>
                        <a:t>STRATEGY 2: ORGANISATIONAL RESTRUCTURING </a:t>
                      </a:r>
                    </a:p>
                  </a:txBody>
                  <a:tcPr/>
                </a:tc>
                <a:tc hMerge="1">
                  <a:txBody>
                    <a:bodyPr/>
                    <a:lstStyle/>
                    <a:p>
                      <a:endParaRPr lang="en-US" dirty="0"/>
                    </a:p>
                  </a:txBody>
                  <a:tcPr/>
                </a:tc>
                <a:extLst>
                  <a:ext uri="{0D108BD9-81ED-4DB2-BD59-A6C34878D82A}">
                    <a16:rowId xmlns:a16="http://schemas.microsoft.com/office/drawing/2014/main" xmlns="" val="4211000324"/>
                  </a:ext>
                </a:extLst>
              </a:tr>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 focus areas: </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Review the Organisational Structure / Employee Costs / Filing of Critical Positions </a:t>
                      </a:r>
                      <a:endParaRPr lang="en-US" b="1" dirty="0"/>
                    </a:p>
                  </a:txBody>
                  <a:tcPr/>
                </a:tc>
                <a:tc hMerge="1">
                  <a:txBody>
                    <a:bodyPr/>
                    <a:lstStyle/>
                    <a:p>
                      <a:endParaRPr lang="en-US"/>
                    </a:p>
                  </a:txBody>
                  <a:tcPr/>
                </a:tc>
                <a:extLst>
                  <a:ext uri="{0D108BD9-81ED-4DB2-BD59-A6C34878D82A}">
                    <a16:rowId xmlns:a16="http://schemas.microsoft.com/office/drawing/2014/main" xmlns="" val="1319733730"/>
                  </a:ext>
                </a:extLst>
              </a:tr>
              <a:tr h="370840">
                <a:tc>
                  <a:txBody>
                    <a:bodyPr/>
                    <a:lstStyle/>
                    <a:p>
                      <a:r>
                        <a:rPr lang="en-US" b="1" dirty="0"/>
                        <a:t>Municipal Progress</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Overtime expenditure reduced</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Moratorium on filling of vacancies, only critical posts are filled. </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CFO position filled on the 01</a:t>
                      </a:r>
                      <a:r>
                        <a:rPr lang="en-US" sz="1800" kern="1200" baseline="30000" dirty="0">
                          <a:solidFill>
                            <a:schemeClr val="dk1"/>
                          </a:solidFill>
                          <a:effectLst/>
                          <a:latin typeface="+mn-lt"/>
                          <a:ea typeface="+mn-ea"/>
                          <a:cs typeface="+mn-cs"/>
                        </a:rPr>
                        <a:t>st</a:t>
                      </a:r>
                      <a:r>
                        <a:rPr lang="en-US" sz="1800" kern="1200" dirty="0">
                          <a:solidFill>
                            <a:schemeClr val="dk1"/>
                          </a:solidFill>
                          <a:effectLst/>
                          <a:latin typeface="+mn-lt"/>
                          <a:ea typeface="+mn-ea"/>
                          <a:cs typeface="+mn-cs"/>
                        </a:rPr>
                        <a:t> March 2020</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Positions of Municipal Manager and EM: Regional Planning and Re-industrialization are currently vacant and not yet advertised</a:t>
                      </a:r>
                    </a:p>
                    <a:p>
                      <a:pPr marL="285750" indent="-285750" algn="just">
                        <a:buFont typeface="Arial" panose="020B0604020202020204" pitchFamily="34" charset="0"/>
                        <a:buChar char="•"/>
                      </a:pPr>
                      <a:r>
                        <a:rPr lang="en-US" sz="1800" kern="1200" dirty="0">
                          <a:solidFill>
                            <a:schemeClr val="dk1"/>
                          </a:solidFill>
                          <a:effectLst/>
                          <a:latin typeface="+mn-lt"/>
                          <a:ea typeface="+mn-ea"/>
                          <a:cs typeface="+mn-cs"/>
                        </a:rPr>
                        <a:t>Position of EM: Regional Planning and Re-industrialization not filled due to financial constraints</a:t>
                      </a:r>
                      <a:endParaRPr lang="en-US" b="1" dirty="0"/>
                    </a:p>
                  </a:txBody>
                  <a:tcPr/>
                </a:tc>
                <a:tc>
                  <a:txBody>
                    <a:bodyPr/>
                    <a:lstStyle/>
                    <a:p>
                      <a:endParaRPr lang="en-US" b="1" dirty="0"/>
                    </a:p>
                  </a:txBody>
                  <a:tcPr/>
                </a:tc>
                <a:extLst>
                  <a:ext uri="{0D108BD9-81ED-4DB2-BD59-A6C34878D82A}">
                    <a16:rowId xmlns:a16="http://schemas.microsoft.com/office/drawing/2014/main" xmlns="" val="280261021"/>
                  </a:ext>
                </a:extLst>
              </a:tr>
            </a:tbl>
          </a:graphicData>
        </a:graphic>
      </p:graphicFrame>
    </p:spTree>
    <p:extLst>
      <p:ext uri="{BB962C8B-B14F-4D97-AF65-F5344CB8AC3E}">
        <p14:creationId xmlns:p14="http://schemas.microsoft.com/office/powerpoint/2010/main" xmlns="" val="281013799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DACD1-ECDA-44DD-B37E-6ED2C0E95827}"/>
              </a:ext>
            </a:extLst>
          </p:cNvPr>
          <p:cNvSpPr>
            <a:spLocks noGrp="1"/>
          </p:cNvSpPr>
          <p:nvPr>
            <p:ph type="title"/>
          </p:nvPr>
        </p:nvSpPr>
        <p:spPr/>
        <p:txBody>
          <a:bodyPr/>
          <a:lstStyle/>
          <a:p>
            <a:r>
              <a:rPr lang="en-US" sz="1800" dirty="0"/>
              <a:t>PROGRESS ON THE IMPLEMENTATION OF THE FRP STRATEGIES </a:t>
            </a:r>
          </a:p>
        </p:txBody>
      </p:sp>
      <p:graphicFrame>
        <p:nvGraphicFramePr>
          <p:cNvPr id="4" name="Table 4">
            <a:extLst>
              <a:ext uri="{FF2B5EF4-FFF2-40B4-BE49-F238E27FC236}">
                <a16:creationId xmlns:a16="http://schemas.microsoft.com/office/drawing/2014/main" xmlns="" id="{7B812A73-15EA-410B-904E-8A5337B34980}"/>
              </a:ext>
            </a:extLst>
          </p:cNvPr>
          <p:cNvGraphicFramePr>
            <a:graphicFrameLocks noGrp="1"/>
          </p:cNvGraphicFramePr>
          <p:nvPr>
            <p:ph idx="1"/>
            <p:extLst/>
          </p:nvPr>
        </p:nvGraphicFramePr>
        <p:xfrm>
          <a:off x="985660" y="1412875"/>
          <a:ext cx="8013700" cy="5217160"/>
        </p:xfrm>
        <a:graphic>
          <a:graphicData uri="http://schemas.openxmlformats.org/drawingml/2006/table">
            <a:tbl>
              <a:tblPr firstRow="1" bandRow="1">
                <a:tableStyleId>{5C22544A-7EE6-4342-B048-85BDC9FD1C3A}</a:tableStyleId>
              </a:tblPr>
              <a:tblGrid>
                <a:gridCol w="3814940">
                  <a:extLst>
                    <a:ext uri="{9D8B030D-6E8A-4147-A177-3AD203B41FA5}">
                      <a16:colId xmlns:a16="http://schemas.microsoft.com/office/drawing/2014/main" xmlns="" val="2707389998"/>
                    </a:ext>
                  </a:extLst>
                </a:gridCol>
                <a:gridCol w="4198760">
                  <a:extLst>
                    <a:ext uri="{9D8B030D-6E8A-4147-A177-3AD203B41FA5}">
                      <a16:colId xmlns:a16="http://schemas.microsoft.com/office/drawing/2014/main" xmlns="" val="1469597984"/>
                    </a:ext>
                  </a:extLst>
                </a:gridCol>
              </a:tblGrid>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STRATEGY 3: EFFECTIVE HUMAN RESOURCE MANAGEMENT </a:t>
                      </a:r>
                      <a:endParaRPr lang="en-US" dirty="0"/>
                    </a:p>
                  </a:txBody>
                  <a:tcPr/>
                </a:tc>
                <a:tc hMerge="1">
                  <a:txBody>
                    <a:bodyPr/>
                    <a:lstStyle/>
                    <a:p>
                      <a:endParaRPr lang="en-US" dirty="0"/>
                    </a:p>
                  </a:txBody>
                  <a:tcPr/>
                </a:tc>
                <a:extLst>
                  <a:ext uri="{0D108BD9-81ED-4DB2-BD59-A6C34878D82A}">
                    <a16:rowId xmlns:a16="http://schemas.microsoft.com/office/drawing/2014/main" xmlns="" val="4211000324"/>
                  </a:ext>
                </a:extLst>
              </a:tr>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 focus areas: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Performance Management / Disciplinary Board / Labour Relations / Information and Communication Technology / Skills Development</a:t>
                      </a:r>
                      <a:endParaRPr lang="en-US" b="1" dirty="0"/>
                    </a:p>
                  </a:txBody>
                  <a:tcPr/>
                </a:tc>
                <a:tc hMerge="1">
                  <a:txBody>
                    <a:bodyPr/>
                    <a:lstStyle/>
                    <a:p>
                      <a:endParaRPr lang="en-US"/>
                    </a:p>
                  </a:txBody>
                  <a:tcPr/>
                </a:tc>
                <a:extLst>
                  <a:ext uri="{0D108BD9-81ED-4DB2-BD59-A6C34878D82A}">
                    <a16:rowId xmlns:a16="http://schemas.microsoft.com/office/drawing/2014/main" xmlns="" val="1319733730"/>
                  </a:ext>
                </a:extLst>
              </a:tr>
              <a:tr h="370840">
                <a:tc>
                  <a:txBody>
                    <a:bodyPr/>
                    <a:lstStyle/>
                    <a:p>
                      <a:r>
                        <a:rPr lang="en-US" b="1" dirty="0"/>
                        <a:t>Municipal Progress</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Quarterly performance assessments concluded for Section 56/57</a:t>
                      </a:r>
                      <a:r>
                        <a:rPr lang="en-US" sz="1800" b="1" kern="120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managers. </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Performance Management System cascaded to levels 3 to 6 of the existing organizational structure.</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Council resolved to implement the SALGBC Salary &amp; Wage Collective Agreement (multi-year)</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Workplace Skills Plan developed and approved.</a:t>
                      </a:r>
                    </a:p>
                    <a:p>
                      <a:endParaRPr lang="en-US" b="1" dirty="0"/>
                    </a:p>
                    <a:p>
                      <a:r>
                        <a:rPr lang="en-US" b="1" dirty="0"/>
                        <a:t> </a:t>
                      </a:r>
                    </a:p>
                  </a:txBody>
                  <a:tcPr/>
                </a:tc>
                <a:tc>
                  <a:txBody>
                    <a:bodyPr/>
                    <a:lstStyle/>
                    <a:p>
                      <a:r>
                        <a:rPr lang="en-US" b="1" dirty="0"/>
                        <a:t>Provincial Support</a:t>
                      </a:r>
                    </a:p>
                    <a:p>
                      <a:pPr marL="285750" lvl="0" indent="-285750" algn="just" hangingPunct="0">
                        <a:buFont typeface="Arial" panose="020B0604020202020204" pitchFamily="34" charset="0"/>
                        <a:buChar char="•"/>
                      </a:pPr>
                      <a:r>
                        <a:rPr lang="en-US" sz="1800" kern="1200" dirty="0">
                          <a:solidFill>
                            <a:schemeClr val="dk1"/>
                          </a:solidFill>
                          <a:effectLst/>
                          <a:latin typeface="+mn-lt"/>
                          <a:ea typeface="+mn-ea"/>
                          <a:cs typeface="+mn-cs"/>
                        </a:rPr>
                        <a:t>Gauteng CoGTA provided support to municipal BCP including ICT </a:t>
                      </a:r>
                    </a:p>
                    <a:p>
                      <a:pPr marL="285750" lvl="0" indent="-285750" algn="just" hangingPunct="0">
                        <a:buFont typeface="Arial" panose="020B0604020202020204" pitchFamily="34" charset="0"/>
                        <a:buChar char="•"/>
                      </a:pPr>
                      <a:r>
                        <a:rPr lang="en-US" sz="1800" kern="1200" dirty="0">
                          <a:solidFill>
                            <a:schemeClr val="dk1"/>
                          </a:solidFill>
                          <a:effectLst/>
                          <a:latin typeface="+mn-lt"/>
                          <a:ea typeface="+mn-ea"/>
                          <a:cs typeface="+mn-cs"/>
                        </a:rPr>
                        <a:t>CoGTA supported the municipality with the necessary tools on how to conduct a skills audit.</a:t>
                      </a:r>
                    </a:p>
                    <a:p>
                      <a:pPr marL="285750" lvl="0" indent="-285750" algn="just" hangingPunct="0">
                        <a:buFont typeface="Arial" panose="020B0604020202020204" pitchFamily="34" charset="0"/>
                        <a:buChar char="•"/>
                      </a:pPr>
                      <a:r>
                        <a:rPr lang="en-US" sz="1800" kern="1200" dirty="0">
                          <a:solidFill>
                            <a:schemeClr val="tx1"/>
                          </a:solidFill>
                          <a:effectLst/>
                          <a:latin typeface="+mn-lt"/>
                          <a:ea typeface="+mn-ea"/>
                          <a:cs typeface="+mn-cs"/>
                        </a:rPr>
                        <a:t>CoGTA supported the municipality with institutionalizing and cascading of PMS   </a:t>
                      </a:r>
                    </a:p>
                    <a:p>
                      <a:endParaRPr lang="en-US" b="1" dirty="0"/>
                    </a:p>
                  </a:txBody>
                  <a:tcPr/>
                </a:tc>
                <a:extLst>
                  <a:ext uri="{0D108BD9-81ED-4DB2-BD59-A6C34878D82A}">
                    <a16:rowId xmlns:a16="http://schemas.microsoft.com/office/drawing/2014/main" xmlns="" val="280261021"/>
                  </a:ext>
                </a:extLst>
              </a:tr>
            </a:tbl>
          </a:graphicData>
        </a:graphic>
      </p:graphicFrame>
    </p:spTree>
    <p:extLst>
      <p:ext uri="{BB962C8B-B14F-4D97-AF65-F5344CB8AC3E}">
        <p14:creationId xmlns:p14="http://schemas.microsoft.com/office/powerpoint/2010/main" xmlns="" val="271552284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DACD1-ECDA-44DD-B37E-6ED2C0E95827}"/>
              </a:ext>
            </a:extLst>
          </p:cNvPr>
          <p:cNvSpPr>
            <a:spLocks noGrp="1"/>
          </p:cNvSpPr>
          <p:nvPr>
            <p:ph type="title"/>
          </p:nvPr>
        </p:nvSpPr>
        <p:spPr/>
        <p:txBody>
          <a:bodyPr/>
          <a:lstStyle/>
          <a:p>
            <a:r>
              <a:rPr lang="en-US" sz="1800" dirty="0"/>
              <a:t>PROGRESS ON THE IMPLEMENTATION OF THE FRP STRATEGIES </a:t>
            </a:r>
          </a:p>
        </p:txBody>
      </p:sp>
      <p:graphicFrame>
        <p:nvGraphicFramePr>
          <p:cNvPr id="4" name="Table 4">
            <a:extLst>
              <a:ext uri="{FF2B5EF4-FFF2-40B4-BE49-F238E27FC236}">
                <a16:creationId xmlns:a16="http://schemas.microsoft.com/office/drawing/2014/main" xmlns="" id="{7B812A73-15EA-410B-904E-8A5337B34980}"/>
              </a:ext>
            </a:extLst>
          </p:cNvPr>
          <p:cNvGraphicFramePr>
            <a:graphicFrameLocks noGrp="1"/>
          </p:cNvGraphicFramePr>
          <p:nvPr>
            <p:ph idx="1"/>
            <p:extLst/>
          </p:nvPr>
        </p:nvGraphicFramePr>
        <p:xfrm>
          <a:off x="1007139" y="1366520"/>
          <a:ext cx="8013700" cy="5760720"/>
        </p:xfrm>
        <a:graphic>
          <a:graphicData uri="http://schemas.openxmlformats.org/drawingml/2006/table">
            <a:tbl>
              <a:tblPr firstRow="1" bandRow="1">
                <a:tableStyleId>{5C22544A-7EE6-4342-B048-85BDC9FD1C3A}</a:tableStyleId>
              </a:tblPr>
              <a:tblGrid>
                <a:gridCol w="4332304">
                  <a:extLst>
                    <a:ext uri="{9D8B030D-6E8A-4147-A177-3AD203B41FA5}">
                      <a16:colId xmlns:a16="http://schemas.microsoft.com/office/drawing/2014/main" xmlns="" val="2707389998"/>
                    </a:ext>
                  </a:extLst>
                </a:gridCol>
                <a:gridCol w="3681396">
                  <a:extLst>
                    <a:ext uri="{9D8B030D-6E8A-4147-A177-3AD203B41FA5}">
                      <a16:colId xmlns:a16="http://schemas.microsoft.com/office/drawing/2014/main" xmlns="" val="1469597984"/>
                    </a:ext>
                  </a:extLst>
                </a:gridCol>
              </a:tblGrid>
              <a:tr h="353197">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STRATEGY 4: INFRASTRUCTURE AND SERVICE DELIVERY IMPROVEMENTS </a:t>
                      </a:r>
                      <a:endParaRPr lang="en-US" dirty="0"/>
                    </a:p>
                  </a:txBody>
                  <a:tcPr/>
                </a:tc>
                <a:tc hMerge="1">
                  <a:txBody>
                    <a:bodyPr/>
                    <a:lstStyle/>
                    <a:p>
                      <a:endParaRPr lang="en-US" dirty="0"/>
                    </a:p>
                  </a:txBody>
                  <a:tcPr/>
                </a:tc>
                <a:extLst>
                  <a:ext uri="{0D108BD9-81ED-4DB2-BD59-A6C34878D82A}">
                    <a16:rowId xmlns:a16="http://schemas.microsoft.com/office/drawing/2014/main" xmlns="" val="4211000324"/>
                  </a:ext>
                </a:extLst>
              </a:tr>
              <a:tr h="1393433">
                <a:tc gridSpan="2">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dirty="0"/>
                        <a:t>Key focus areas: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Fire Fighting Services / Municipal Health Services / Disaster Management / Community Safety Services / Environmental Management / Development of a District Wide Integrated Infrastructure Master Plan / Establishment of a Municipal Planning Tribunal / Fleet Management</a:t>
                      </a:r>
                      <a:endParaRPr lang="en-US" b="1" dirty="0"/>
                    </a:p>
                  </a:txBody>
                  <a:tcPr/>
                </a:tc>
                <a:tc hMerge="1">
                  <a:txBody>
                    <a:bodyPr/>
                    <a:lstStyle/>
                    <a:p>
                      <a:endParaRPr lang="en-US"/>
                    </a:p>
                  </a:txBody>
                  <a:tcPr/>
                </a:tc>
                <a:extLst>
                  <a:ext uri="{0D108BD9-81ED-4DB2-BD59-A6C34878D82A}">
                    <a16:rowId xmlns:a16="http://schemas.microsoft.com/office/drawing/2014/main" xmlns="" val="1319733730"/>
                  </a:ext>
                </a:extLst>
              </a:tr>
              <a:tr h="3744851">
                <a:tc>
                  <a:txBody>
                    <a:bodyPr/>
                    <a:lstStyle/>
                    <a:p>
                      <a:r>
                        <a:rPr lang="en-US" b="1" dirty="0"/>
                        <a:t>Municipal Progress</a:t>
                      </a:r>
                    </a:p>
                    <a:p>
                      <a:pPr marL="285750" lvl="0" indent="-285750" algn="just" hangingPunct="0">
                        <a:buFont typeface="Arial" panose="020B0604020202020204" pitchFamily="34" charset="0"/>
                        <a:buChar char="•"/>
                      </a:pPr>
                      <a:r>
                        <a:rPr lang="en-US" sz="1800" kern="1200" dirty="0">
                          <a:solidFill>
                            <a:schemeClr val="dk1"/>
                          </a:solidFill>
                          <a:effectLst/>
                          <a:latin typeface="+mn-lt"/>
                          <a:ea typeface="+mn-ea"/>
                          <a:cs typeface="+mn-cs"/>
                        </a:rPr>
                        <a:t>Disaster Management Policy Framework developed and approved by Council. </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Engagement with the Provincial CoGTA on the costs of providing Municipal Disaster Management function, Operational Model and related funding.</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Emergency funding provided, but the model remains underfunded or unfunded</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Municipal- wide fleet and equipment needs assessment, including fleet cost-benefit analysis, has been concluded.</a:t>
                      </a:r>
                      <a:endParaRPr lang="en-US" b="1" dirty="0"/>
                    </a:p>
                  </a:txBody>
                  <a:tcPr/>
                </a:tc>
                <a:tc>
                  <a:txBody>
                    <a:bodyPr/>
                    <a:lstStyle/>
                    <a:p>
                      <a:r>
                        <a:rPr lang="en-US" b="1" dirty="0"/>
                        <a:t>Provincial Support</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Since 2018 to date, CoGTA has transferred a total of R 122, 5 million to WRDM for improvement of fire and rescue services as well as disaster management services. Disaster management activities and state of readiness of Fire and Rescue Services are monitored on a quarterly basis. The review and a report on transfer of the fire service function are still a work in progress. </a:t>
                      </a:r>
                      <a:endParaRPr lang="en-US" b="1" dirty="0"/>
                    </a:p>
                  </a:txBody>
                  <a:tcPr/>
                </a:tc>
                <a:extLst>
                  <a:ext uri="{0D108BD9-81ED-4DB2-BD59-A6C34878D82A}">
                    <a16:rowId xmlns:a16="http://schemas.microsoft.com/office/drawing/2014/main" xmlns="" val="280261021"/>
                  </a:ext>
                </a:extLst>
              </a:tr>
            </a:tbl>
          </a:graphicData>
        </a:graphic>
      </p:graphicFrame>
    </p:spTree>
    <p:extLst>
      <p:ext uri="{BB962C8B-B14F-4D97-AF65-F5344CB8AC3E}">
        <p14:creationId xmlns:p14="http://schemas.microsoft.com/office/powerpoint/2010/main" xmlns="" val="152166880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BCF5F5DE-6B01-4243-BC57-81452A347C63}"/>
              </a:ext>
            </a:extLst>
          </p:cNvPr>
          <p:cNvSpPr>
            <a:spLocks noGrp="1"/>
          </p:cNvSpPr>
          <p:nvPr>
            <p:ph type="title"/>
          </p:nvPr>
        </p:nvSpPr>
        <p:spPr>
          <a:xfrm>
            <a:off x="914400" y="831850"/>
            <a:ext cx="8105775" cy="581025"/>
          </a:xfrm>
        </p:spPr>
        <p:txBody>
          <a:bodyPr/>
          <a:lstStyle/>
          <a:p>
            <a:r>
              <a:rPr lang="en-US" altLang="en-US" sz="2800" b="1" dirty="0">
                <a:solidFill>
                  <a:schemeClr val="bg1"/>
                </a:solidFill>
                <a:latin typeface="Arial" panose="020B0604020202020204" pitchFamily="34" charset="0"/>
                <a:cs typeface="Arial" panose="020B0604020202020204" pitchFamily="34" charset="0"/>
              </a:rPr>
              <a:t>TABLE OF CONTENTS</a:t>
            </a:r>
          </a:p>
        </p:txBody>
      </p:sp>
      <p:graphicFrame>
        <p:nvGraphicFramePr>
          <p:cNvPr id="4" name="Content Placeholder 3">
            <a:extLst>
              <a:ext uri="{FF2B5EF4-FFF2-40B4-BE49-F238E27FC236}">
                <a16:creationId xmlns:a16="http://schemas.microsoft.com/office/drawing/2014/main" xmlns="" id="{E98C72BB-E5A4-4977-8717-AD10107C53C4}"/>
              </a:ext>
            </a:extLst>
          </p:cNvPr>
          <p:cNvGraphicFramePr>
            <a:graphicFrameLocks noGrp="1"/>
          </p:cNvGraphicFramePr>
          <p:nvPr>
            <p:ph idx="1"/>
            <p:extLst>
              <p:ext uri="{D42A27DB-BD31-4B8C-83A1-F6EECF244321}">
                <p14:modId xmlns:p14="http://schemas.microsoft.com/office/powerpoint/2010/main" xmlns="" val="2123897896"/>
              </p:ext>
            </p:extLst>
          </p:nvPr>
        </p:nvGraphicFramePr>
        <p:xfrm>
          <a:off x="795648" y="1412384"/>
          <a:ext cx="8225192" cy="5255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76426634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DACD1-ECDA-44DD-B37E-6ED2C0E95827}"/>
              </a:ext>
            </a:extLst>
          </p:cNvPr>
          <p:cNvSpPr>
            <a:spLocks noGrp="1"/>
          </p:cNvSpPr>
          <p:nvPr>
            <p:ph type="title"/>
          </p:nvPr>
        </p:nvSpPr>
        <p:spPr/>
        <p:txBody>
          <a:bodyPr/>
          <a:lstStyle/>
          <a:p>
            <a:r>
              <a:rPr lang="en-US" sz="1800" dirty="0"/>
              <a:t>PROGRESS ON THE IMPLEMENTATION OF THE FRP STRATEGIES </a:t>
            </a:r>
          </a:p>
        </p:txBody>
      </p:sp>
      <p:graphicFrame>
        <p:nvGraphicFramePr>
          <p:cNvPr id="4" name="Table 4">
            <a:extLst>
              <a:ext uri="{FF2B5EF4-FFF2-40B4-BE49-F238E27FC236}">
                <a16:creationId xmlns:a16="http://schemas.microsoft.com/office/drawing/2014/main" xmlns="" id="{7B812A73-15EA-410B-904E-8A5337B34980}"/>
              </a:ext>
            </a:extLst>
          </p:cNvPr>
          <p:cNvGraphicFramePr>
            <a:graphicFrameLocks noGrp="1"/>
          </p:cNvGraphicFramePr>
          <p:nvPr>
            <p:ph idx="1"/>
            <p:extLst/>
          </p:nvPr>
        </p:nvGraphicFramePr>
        <p:xfrm>
          <a:off x="1007180" y="1366520"/>
          <a:ext cx="8013700" cy="4119880"/>
        </p:xfrm>
        <a:graphic>
          <a:graphicData uri="http://schemas.openxmlformats.org/drawingml/2006/table">
            <a:tbl>
              <a:tblPr firstRow="1" bandRow="1">
                <a:tableStyleId>{5C22544A-7EE6-4342-B048-85BDC9FD1C3A}</a:tableStyleId>
              </a:tblPr>
              <a:tblGrid>
                <a:gridCol w="4413906">
                  <a:extLst>
                    <a:ext uri="{9D8B030D-6E8A-4147-A177-3AD203B41FA5}">
                      <a16:colId xmlns:a16="http://schemas.microsoft.com/office/drawing/2014/main" xmlns="" val="2707389998"/>
                    </a:ext>
                  </a:extLst>
                </a:gridCol>
                <a:gridCol w="3599794">
                  <a:extLst>
                    <a:ext uri="{9D8B030D-6E8A-4147-A177-3AD203B41FA5}">
                      <a16:colId xmlns:a16="http://schemas.microsoft.com/office/drawing/2014/main" xmlns="" val="1469597984"/>
                    </a:ext>
                  </a:extLst>
                </a:gridCol>
              </a:tblGrid>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STRATEGY 4: INFRASTRUCTURE AND SERVICE DELIVERY IMPROVEMENTS</a:t>
                      </a:r>
                      <a:endParaRPr lang="en-US" dirty="0"/>
                    </a:p>
                  </a:txBody>
                  <a:tcPr/>
                </a:tc>
                <a:tc hMerge="1">
                  <a:txBody>
                    <a:bodyPr/>
                    <a:lstStyle/>
                    <a:p>
                      <a:endParaRPr lang="en-US" dirty="0"/>
                    </a:p>
                  </a:txBody>
                  <a:tcPr/>
                </a:tc>
                <a:extLst>
                  <a:ext uri="{0D108BD9-81ED-4DB2-BD59-A6C34878D82A}">
                    <a16:rowId xmlns:a16="http://schemas.microsoft.com/office/drawing/2014/main" xmlns="" val="4211000324"/>
                  </a:ext>
                </a:extLst>
              </a:tr>
              <a:tr h="370840">
                <a:tc gridSpan="2">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dirty="0"/>
                        <a:t>Key focus areas: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Fire Fighting Services / Municipal Health Services / Disaster Management / Community Safety Services/ Environmental Management / Development of a District Wide Integrated Infrastructure Master Plan / Establishment of a Municipal Planning Tribunal / Fleet Management</a:t>
                      </a:r>
                      <a:endParaRPr lang="en-US" b="1" dirty="0"/>
                    </a:p>
                  </a:txBody>
                  <a:tcPr/>
                </a:tc>
                <a:tc hMerge="1">
                  <a:txBody>
                    <a:bodyPr/>
                    <a:lstStyle/>
                    <a:p>
                      <a:endParaRPr lang="en-US"/>
                    </a:p>
                  </a:txBody>
                  <a:tcPr/>
                </a:tc>
                <a:extLst>
                  <a:ext uri="{0D108BD9-81ED-4DB2-BD59-A6C34878D82A}">
                    <a16:rowId xmlns:a16="http://schemas.microsoft.com/office/drawing/2014/main" xmlns="" val="1319733730"/>
                  </a:ext>
                </a:extLst>
              </a:tr>
              <a:tr h="370840">
                <a:tc>
                  <a:txBody>
                    <a:bodyPr/>
                    <a:lstStyle/>
                    <a:p>
                      <a:r>
                        <a:rPr lang="en-US" b="1" dirty="0"/>
                        <a:t>Municipal Progress</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Letters submitted to Department of Community Safety in Gauteng and COGTA to facilitate a process of reviewing the service model for community safety.</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Downscaling of fleet management and equipment has been implemented as part of de-fleeting plan. </a:t>
                      </a:r>
                    </a:p>
                  </a:txBody>
                  <a:tcPr/>
                </a:tc>
                <a:tc>
                  <a:txBody>
                    <a:bodyPr/>
                    <a:lstStyle/>
                    <a:p>
                      <a:endParaRPr lang="en-US" b="1" dirty="0"/>
                    </a:p>
                  </a:txBody>
                  <a:tcPr/>
                </a:tc>
                <a:extLst>
                  <a:ext uri="{0D108BD9-81ED-4DB2-BD59-A6C34878D82A}">
                    <a16:rowId xmlns:a16="http://schemas.microsoft.com/office/drawing/2014/main" xmlns="" val="280261021"/>
                  </a:ext>
                </a:extLst>
              </a:tr>
            </a:tbl>
          </a:graphicData>
        </a:graphic>
      </p:graphicFrame>
    </p:spTree>
    <p:extLst>
      <p:ext uri="{BB962C8B-B14F-4D97-AF65-F5344CB8AC3E}">
        <p14:creationId xmlns:p14="http://schemas.microsoft.com/office/powerpoint/2010/main" xmlns="" val="15055100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DACD1-ECDA-44DD-B37E-6ED2C0E95827}"/>
              </a:ext>
            </a:extLst>
          </p:cNvPr>
          <p:cNvSpPr>
            <a:spLocks noGrp="1"/>
          </p:cNvSpPr>
          <p:nvPr>
            <p:ph type="title"/>
          </p:nvPr>
        </p:nvSpPr>
        <p:spPr/>
        <p:txBody>
          <a:bodyPr/>
          <a:lstStyle/>
          <a:p>
            <a:r>
              <a:rPr lang="en-US" sz="1800" dirty="0"/>
              <a:t>PROGRESS ON THE IMPLEMENTATION OF THE FRP STRATEGIES </a:t>
            </a:r>
          </a:p>
        </p:txBody>
      </p:sp>
      <p:graphicFrame>
        <p:nvGraphicFramePr>
          <p:cNvPr id="4" name="Table 4">
            <a:extLst>
              <a:ext uri="{FF2B5EF4-FFF2-40B4-BE49-F238E27FC236}">
                <a16:creationId xmlns:a16="http://schemas.microsoft.com/office/drawing/2014/main" xmlns="" id="{7B812A73-15EA-410B-904E-8A5337B34980}"/>
              </a:ext>
            </a:extLst>
          </p:cNvPr>
          <p:cNvGraphicFramePr>
            <a:graphicFrameLocks noGrp="1"/>
          </p:cNvGraphicFramePr>
          <p:nvPr>
            <p:ph idx="1"/>
            <p:extLst/>
          </p:nvPr>
        </p:nvGraphicFramePr>
        <p:xfrm>
          <a:off x="1007180" y="1366520"/>
          <a:ext cx="8013700" cy="3296920"/>
        </p:xfrm>
        <a:graphic>
          <a:graphicData uri="http://schemas.openxmlformats.org/drawingml/2006/table">
            <a:tbl>
              <a:tblPr firstRow="1" bandRow="1">
                <a:tableStyleId>{5C22544A-7EE6-4342-B048-85BDC9FD1C3A}</a:tableStyleId>
              </a:tblPr>
              <a:tblGrid>
                <a:gridCol w="4413906">
                  <a:extLst>
                    <a:ext uri="{9D8B030D-6E8A-4147-A177-3AD203B41FA5}">
                      <a16:colId xmlns:a16="http://schemas.microsoft.com/office/drawing/2014/main" xmlns="" val="2707389998"/>
                    </a:ext>
                  </a:extLst>
                </a:gridCol>
                <a:gridCol w="3599794">
                  <a:extLst>
                    <a:ext uri="{9D8B030D-6E8A-4147-A177-3AD203B41FA5}">
                      <a16:colId xmlns:a16="http://schemas.microsoft.com/office/drawing/2014/main" xmlns="" val="1469597984"/>
                    </a:ext>
                  </a:extLst>
                </a:gridCol>
              </a:tblGrid>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STRATEGY 4: INFRASTRUCTURE AND SERVICE DELIVERY IMPROVEMENTS</a:t>
                      </a:r>
                      <a:endParaRPr lang="en-US" dirty="0"/>
                    </a:p>
                  </a:txBody>
                  <a:tcPr/>
                </a:tc>
                <a:tc hMerge="1">
                  <a:txBody>
                    <a:bodyPr/>
                    <a:lstStyle/>
                    <a:p>
                      <a:endParaRPr lang="en-US" dirty="0"/>
                    </a:p>
                  </a:txBody>
                  <a:tcPr/>
                </a:tc>
                <a:extLst>
                  <a:ext uri="{0D108BD9-81ED-4DB2-BD59-A6C34878D82A}">
                    <a16:rowId xmlns:a16="http://schemas.microsoft.com/office/drawing/2014/main" xmlns="" val="4211000324"/>
                  </a:ext>
                </a:extLst>
              </a:tr>
              <a:tr h="370840">
                <a:tc gridSpan="2">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dirty="0"/>
                        <a:t>Key focus areas: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Fire Fighting Services / Municipal Health Services / Disaster Management / Community Safety Services/ Environmental Management / Development of a District Wide Integrated Infrastructure Master Plan / Establishment of a Municipal Planning Tribunal / Fleet Management</a:t>
                      </a:r>
                      <a:endParaRPr lang="en-US" b="1" dirty="0"/>
                    </a:p>
                  </a:txBody>
                  <a:tcPr/>
                </a:tc>
                <a:tc hMerge="1">
                  <a:txBody>
                    <a:bodyPr/>
                    <a:lstStyle/>
                    <a:p>
                      <a:endParaRPr lang="en-US"/>
                    </a:p>
                  </a:txBody>
                  <a:tcPr/>
                </a:tc>
                <a:extLst>
                  <a:ext uri="{0D108BD9-81ED-4DB2-BD59-A6C34878D82A}">
                    <a16:rowId xmlns:a16="http://schemas.microsoft.com/office/drawing/2014/main" xmlns="" val="1319733730"/>
                  </a:ext>
                </a:extLst>
              </a:tr>
              <a:tr h="370840">
                <a:tc>
                  <a:txBody>
                    <a:bodyPr/>
                    <a:lstStyle/>
                    <a:p>
                      <a:r>
                        <a:rPr lang="en-US" b="1" dirty="0"/>
                        <a:t>Municipal Progress</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Out of 49 vehicles, 20 vehicles have been returned and the municipality is also moving from lease to outright purchase e.g. fire engines. </a:t>
                      </a:r>
                      <a:endParaRPr lang="en-US" b="1" dirty="0"/>
                    </a:p>
                  </a:txBody>
                  <a:tcPr/>
                </a:tc>
                <a:tc>
                  <a:txBody>
                    <a:bodyPr/>
                    <a:lstStyle/>
                    <a:p>
                      <a:endParaRPr lang="en-US" b="1" dirty="0"/>
                    </a:p>
                  </a:txBody>
                  <a:tcPr/>
                </a:tc>
                <a:extLst>
                  <a:ext uri="{0D108BD9-81ED-4DB2-BD59-A6C34878D82A}">
                    <a16:rowId xmlns:a16="http://schemas.microsoft.com/office/drawing/2014/main" xmlns="" val="280261021"/>
                  </a:ext>
                </a:extLst>
              </a:tr>
            </a:tbl>
          </a:graphicData>
        </a:graphic>
      </p:graphicFrame>
    </p:spTree>
    <p:extLst>
      <p:ext uri="{BB962C8B-B14F-4D97-AF65-F5344CB8AC3E}">
        <p14:creationId xmlns:p14="http://schemas.microsoft.com/office/powerpoint/2010/main" xmlns="" val="60665121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DACD1-ECDA-44DD-B37E-6ED2C0E95827}"/>
              </a:ext>
            </a:extLst>
          </p:cNvPr>
          <p:cNvSpPr>
            <a:spLocks noGrp="1"/>
          </p:cNvSpPr>
          <p:nvPr>
            <p:ph type="title"/>
          </p:nvPr>
        </p:nvSpPr>
        <p:spPr/>
        <p:txBody>
          <a:bodyPr/>
          <a:lstStyle/>
          <a:p>
            <a:r>
              <a:rPr lang="en-US" sz="1800" dirty="0"/>
              <a:t>PROGRESS ON THE IMPLEMENTATION OF THE FRP STRATEGIES </a:t>
            </a:r>
          </a:p>
        </p:txBody>
      </p:sp>
      <p:graphicFrame>
        <p:nvGraphicFramePr>
          <p:cNvPr id="4" name="Table 4">
            <a:extLst>
              <a:ext uri="{FF2B5EF4-FFF2-40B4-BE49-F238E27FC236}">
                <a16:creationId xmlns:a16="http://schemas.microsoft.com/office/drawing/2014/main" xmlns="" id="{7B812A73-15EA-410B-904E-8A5337B34980}"/>
              </a:ext>
            </a:extLst>
          </p:cNvPr>
          <p:cNvGraphicFramePr>
            <a:graphicFrameLocks noGrp="1"/>
          </p:cNvGraphicFramePr>
          <p:nvPr>
            <p:ph idx="1"/>
            <p:extLst/>
          </p:nvPr>
        </p:nvGraphicFramePr>
        <p:xfrm>
          <a:off x="1006475" y="1412875"/>
          <a:ext cx="8013700" cy="5491480"/>
        </p:xfrm>
        <a:graphic>
          <a:graphicData uri="http://schemas.openxmlformats.org/drawingml/2006/table">
            <a:tbl>
              <a:tblPr firstRow="1" bandRow="1">
                <a:tableStyleId>{5C22544A-7EE6-4342-B048-85BDC9FD1C3A}</a:tableStyleId>
              </a:tblPr>
              <a:tblGrid>
                <a:gridCol w="4006850">
                  <a:extLst>
                    <a:ext uri="{9D8B030D-6E8A-4147-A177-3AD203B41FA5}">
                      <a16:colId xmlns:a16="http://schemas.microsoft.com/office/drawing/2014/main" xmlns="" val="2707389998"/>
                    </a:ext>
                  </a:extLst>
                </a:gridCol>
                <a:gridCol w="4006850">
                  <a:extLst>
                    <a:ext uri="{9D8B030D-6E8A-4147-A177-3AD203B41FA5}">
                      <a16:colId xmlns:a16="http://schemas.microsoft.com/office/drawing/2014/main" xmlns="" val="1469597984"/>
                    </a:ext>
                  </a:extLst>
                </a:gridCol>
              </a:tblGrid>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STRATEGY 5: IMPROVE FINANCIAL STABILITY, ADMINISTRATION AND CONTROL </a:t>
                      </a:r>
                    </a:p>
                  </a:txBody>
                  <a:tcPr/>
                </a:tc>
                <a:tc hMerge="1">
                  <a:txBody>
                    <a:bodyPr/>
                    <a:lstStyle/>
                    <a:p>
                      <a:endParaRPr lang="en-US" dirty="0"/>
                    </a:p>
                  </a:txBody>
                  <a:tcPr/>
                </a:tc>
                <a:extLst>
                  <a:ext uri="{0D108BD9-81ED-4DB2-BD59-A6C34878D82A}">
                    <a16:rowId xmlns:a16="http://schemas.microsoft.com/office/drawing/2014/main" xmlns="" val="4211000324"/>
                  </a:ext>
                </a:extLst>
              </a:tr>
              <a:tr h="370840">
                <a:tc gridSpan="2">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dirty="0"/>
                        <a:t>Key focus areas: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Revenue Management / Collection / Costing and Tariff Setting / Payroll / Supply Chain and Expenditure Management / FMCMM / Audit Action Plan</a:t>
                      </a:r>
                      <a:endParaRPr lang="en-US" b="1" dirty="0"/>
                    </a:p>
                  </a:txBody>
                  <a:tcPr/>
                </a:tc>
                <a:tc hMerge="1">
                  <a:txBody>
                    <a:bodyPr/>
                    <a:lstStyle/>
                    <a:p>
                      <a:endParaRPr lang="en-US"/>
                    </a:p>
                  </a:txBody>
                  <a:tcPr/>
                </a:tc>
                <a:extLst>
                  <a:ext uri="{0D108BD9-81ED-4DB2-BD59-A6C34878D82A}">
                    <a16:rowId xmlns:a16="http://schemas.microsoft.com/office/drawing/2014/main" xmlns="" val="1319733730"/>
                  </a:ext>
                </a:extLst>
              </a:tr>
              <a:tr h="370840">
                <a:tc>
                  <a:txBody>
                    <a:bodyPr/>
                    <a:lstStyle/>
                    <a:p>
                      <a:r>
                        <a:rPr lang="en-US" b="1" dirty="0"/>
                        <a:t>Municipal Progress</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Review of the revenue enhancement strategy done in consultation with GPT MFMA advisor and the NT MFRS team.</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Tariffs have been reconciled to approved tariff book and  loaded onto financial management system.</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Top debtors identified as constituent local municipalities. There is a commitment from the Locals to settled outstanding debt</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Credit and debt collection policy reviewed taking into account inputs of GPT MFMA Advisor.</a:t>
                      </a:r>
                      <a:endParaRPr lang="en-US" b="1" dirty="0"/>
                    </a:p>
                  </a:txBody>
                  <a:tcPr/>
                </a:tc>
                <a:tc>
                  <a:txBody>
                    <a:bodyPr/>
                    <a:lstStyle/>
                    <a:p>
                      <a:r>
                        <a:rPr lang="en-US" b="1" dirty="0"/>
                        <a:t>Provincial Support</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Using municipal oversight instruments to promote cost containment, financial stabilisation and sustainability of the municipality, the MEC: CoGTA did not provide concurrence to the salary increases for WRDM councilors for 2019/20 financial year.</a:t>
                      </a:r>
                    </a:p>
                  </a:txBody>
                  <a:tcPr/>
                </a:tc>
                <a:extLst>
                  <a:ext uri="{0D108BD9-81ED-4DB2-BD59-A6C34878D82A}">
                    <a16:rowId xmlns:a16="http://schemas.microsoft.com/office/drawing/2014/main" xmlns="" val="280261021"/>
                  </a:ext>
                </a:extLst>
              </a:tr>
            </a:tbl>
          </a:graphicData>
        </a:graphic>
      </p:graphicFrame>
    </p:spTree>
    <p:extLst>
      <p:ext uri="{BB962C8B-B14F-4D97-AF65-F5344CB8AC3E}">
        <p14:creationId xmlns:p14="http://schemas.microsoft.com/office/powerpoint/2010/main" xmlns="" val="83961898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DACD1-ECDA-44DD-B37E-6ED2C0E95827}"/>
              </a:ext>
            </a:extLst>
          </p:cNvPr>
          <p:cNvSpPr>
            <a:spLocks noGrp="1"/>
          </p:cNvSpPr>
          <p:nvPr>
            <p:ph type="title"/>
          </p:nvPr>
        </p:nvSpPr>
        <p:spPr/>
        <p:txBody>
          <a:bodyPr/>
          <a:lstStyle/>
          <a:p>
            <a:r>
              <a:rPr lang="en-US" sz="1800" dirty="0"/>
              <a:t>PROGRESS ON THE IMPLEMENTATION OF THE FRP STRATEGIES </a:t>
            </a:r>
          </a:p>
        </p:txBody>
      </p:sp>
      <p:graphicFrame>
        <p:nvGraphicFramePr>
          <p:cNvPr id="4" name="Table 4">
            <a:extLst>
              <a:ext uri="{FF2B5EF4-FFF2-40B4-BE49-F238E27FC236}">
                <a16:creationId xmlns:a16="http://schemas.microsoft.com/office/drawing/2014/main" xmlns="" id="{7B812A73-15EA-410B-904E-8A5337B34980}"/>
              </a:ext>
            </a:extLst>
          </p:cNvPr>
          <p:cNvGraphicFramePr>
            <a:graphicFrameLocks noGrp="1"/>
          </p:cNvGraphicFramePr>
          <p:nvPr>
            <p:ph idx="1"/>
            <p:extLst/>
          </p:nvPr>
        </p:nvGraphicFramePr>
        <p:xfrm>
          <a:off x="1006475" y="1412875"/>
          <a:ext cx="8013700" cy="4942840"/>
        </p:xfrm>
        <a:graphic>
          <a:graphicData uri="http://schemas.openxmlformats.org/drawingml/2006/table">
            <a:tbl>
              <a:tblPr firstRow="1" bandRow="1">
                <a:tableStyleId>{5C22544A-7EE6-4342-B048-85BDC9FD1C3A}</a:tableStyleId>
              </a:tblPr>
              <a:tblGrid>
                <a:gridCol w="4006850">
                  <a:extLst>
                    <a:ext uri="{9D8B030D-6E8A-4147-A177-3AD203B41FA5}">
                      <a16:colId xmlns:a16="http://schemas.microsoft.com/office/drawing/2014/main" xmlns="" val="2707389998"/>
                    </a:ext>
                  </a:extLst>
                </a:gridCol>
                <a:gridCol w="4006850">
                  <a:extLst>
                    <a:ext uri="{9D8B030D-6E8A-4147-A177-3AD203B41FA5}">
                      <a16:colId xmlns:a16="http://schemas.microsoft.com/office/drawing/2014/main" xmlns="" val="1469597984"/>
                    </a:ext>
                  </a:extLst>
                </a:gridCol>
              </a:tblGrid>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STRATEGY 5: IMPROVE FINANCIAL STABILITY, ADMINISTRATION AND CONTROL </a:t>
                      </a:r>
                    </a:p>
                  </a:txBody>
                  <a:tcPr/>
                </a:tc>
                <a:tc hMerge="1">
                  <a:txBody>
                    <a:bodyPr/>
                    <a:lstStyle/>
                    <a:p>
                      <a:endParaRPr lang="en-US" dirty="0"/>
                    </a:p>
                  </a:txBody>
                  <a:tcPr/>
                </a:tc>
                <a:extLst>
                  <a:ext uri="{0D108BD9-81ED-4DB2-BD59-A6C34878D82A}">
                    <a16:rowId xmlns:a16="http://schemas.microsoft.com/office/drawing/2014/main" xmlns="" val="4211000324"/>
                  </a:ext>
                </a:extLst>
              </a:tr>
              <a:tr h="370840">
                <a:tc gridSpan="2">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dirty="0"/>
                        <a:t>Key focus areas: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Revenue Management / Collection / Costing and Tariff Setting / Payroll / Supply Chain and Expenditure Management / FMCMM / Audit Action Plan</a:t>
                      </a:r>
                      <a:endParaRPr lang="en-US" b="1" dirty="0"/>
                    </a:p>
                  </a:txBody>
                  <a:tcPr/>
                </a:tc>
                <a:tc hMerge="1">
                  <a:txBody>
                    <a:bodyPr/>
                    <a:lstStyle/>
                    <a:p>
                      <a:endParaRPr lang="en-US"/>
                    </a:p>
                  </a:txBody>
                  <a:tcPr/>
                </a:tc>
                <a:extLst>
                  <a:ext uri="{0D108BD9-81ED-4DB2-BD59-A6C34878D82A}">
                    <a16:rowId xmlns:a16="http://schemas.microsoft.com/office/drawing/2014/main" xmlns="" val="1319733730"/>
                  </a:ext>
                </a:extLst>
              </a:tr>
              <a:tr h="370840">
                <a:tc>
                  <a:txBody>
                    <a:bodyPr/>
                    <a:lstStyle/>
                    <a:p>
                      <a:r>
                        <a:rPr lang="en-US" b="1" dirty="0"/>
                        <a:t>Municipal Progress</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Budget Steering Committee Established.</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Council approved a Cost Containment Policy and cost-cutting measures being implemented, including moratorium on filling of vacancies and management of staff overtime. </a:t>
                      </a:r>
                    </a:p>
                    <a:p>
                      <a:pPr marL="285750" indent="-285750" algn="just">
                        <a:buFont typeface="Arial" panose="020B0604020202020204" pitchFamily="34" charset="0"/>
                        <a:buChar char="•"/>
                      </a:pPr>
                      <a:r>
                        <a:rPr lang="en-US" sz="1800" kern="1200" dirty="0">
                          <a:solidFill>
                            <a:schemeClr val="dk1"/>
                          </a:solidFill>
                          <a:effectLst/>
                          <a:latin typeface="+mn-lt"/>
                          <a:ea typeface="+mn-ea"/>
                          <a:cs typeface="+mn-cs"/>
                        </a:rPr>
                        <a:t>All internal and external audit action plan developed and implemented.</a:t>
                      </a:r>
                    </a:p>
                    <a:p>
                      <a:pPr marL="285750" indent="-285750" algn="just">
                        <a:buFont typeface="Arial" panose="020B0604020202020204" pitchFamily="34" charset="0"/>
                        <a:buChar char="•"/>
                      </a:pPr>
                      <a:r>
                        <a:rPr lang="en-US" sz="1800" kern="1200" dirty="0">
                          <a:solidFill>
                            <a:schemeClr val="dk1"/>
                          </a:solidFill>
                          <a:effectLst/>
                          <a:latin typeface="+mn-lt"/>
                          <a:ea typeface="+mn-ea"/>
                          <a:cs typeface="+mn-cs"/>
                        </a:rPr>
                        <a:t>The municipality exploring other potential revenue streams / sources e.g. fire levy </a:t>
                      </a:r>
                      <a:endParaRPr lang="en-US" b="1" dirty="0"/>
                    </a:p>
                  </a:txBody>
                  <a:tcPr/>
                </a:tc>
                <a:tc>
                  <a:txBody>
                    <a:bodyPr/>
                    <a:lstStyle/>
                    <a:p>
                      <a:r>
                        <a:rPr lang="en-US" b="1" dirty="0"/>
                        <a:t>Provincial Support</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The province supported the municipality on addressing AG findings through the provincial OPCA PCC as well as municipal OPCA steering committee meeting. OPCA PCC includes all stakeholders involved in municipal finance such as AG, GPT, SALGA, National DCoG and CIGFARO</a:t>
                      </a:r>
                      <a:endParaRPr lang="en-US" b="1" dirty="0">
                        <a:solidFill>
                          <a:schemeClr val="tx1"/>
                        </a:solidFill>
                      </a:endParaRPr>
                    </a:p>
                    <a:p>
                      <a:endParaRPr lang="en-US" b="1" dirty="0"/>
                    </a:p>
                  </a:txBody>
                  <a:tcPr/>
                </a:tc>
                <a:extLst>
                  <a:ext uri="{0D108BD9-81ED-4DB2-BD59-A6C34878D82A}">
                    <a16:rowId xmlns:a16="http://schemas.microsoft.com/office/drawing/2014/main" xmlns="" val="280261021"/>
                  </a:ext>
                </a:extLst>
              </a:tr>
            </a:tbl>
          </a:graphicData>
        </a:graphic>
      </p:graphicFrame>
    </p:spTree>
    <p:extLst>
      <p:ext uri="{BB962C8B-B14F-4D97-AF65-F5344CB8AC3E}">
        <p14:creationId xmlns:p14="http://schemas.microsoft.com/office/powerpoint/2010/main" xmlns="" val="159796908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DACD1-ECDA-44DD-B37E-6ED2C0E95827}"/>
              </a:ext>
            </a:extLst>
          </p:cNvPr>
          <p:cNvSpPr>
            <a:spLocks noGrp="1"/>
          </p:cNvSpPr>
          <p:nvPr>
            <p:ph type="title"/>
          </p:nvPr>
        </p:nvSpPr>
        <p:spPr/>
        <p:txBody>
          <a:bodyPr/>
          <a:lstStyle/>
          <a:p>
            <a:r>
              <a:rPr lang="en-US" sz="1800" dirty="0"/>
              <a:t>PROGRESS ON THE IMPLEMENTATION OF THE FRP STRATEGIES </a:t>
            </a:r>
          </a:p>
        </p:txBody>
      </p:sp>
      <p:graphicFrame>
        <p:nvGraphicFramePr>
          <p:cNvPr id="4" name="Table 4">
            <a:extLst>
              <a:ext uri="{FF2B5EF4-FFF2-40B4-BE49-F238E27FC236}">
                <a16:creationId xmlns:a16="http://schemas.microsoft.com/office/drawing/2014/main" xmlns="" id="{7B812A73-15EA-410B-904E-8A5337B34980}"/>
              </a:ext>
            </a:extLst>
          </p:cNvPr>
          <p:cNvGraphicFramePr>
            <a:graphicFrameLocks noGrp="1"/>
          </p:cNvGraphicFramePr>
          <p:nvPr>
            <p:ph idx="1"/>
            <p:extLst/>
          </p:nvPr>
        </p:nvGraphicFramePr>
        <p:xfrm>
          <a:off x="1007180" y="1366520"/>
          <a:ext cx="8013700" cy="5217160"/>
        </p:xfrm>
        <a:graphic>
          <a:graphicData uri="http://schemas.openxmlformats.org/drawingml/2006/table">
            <a:tbl>
              <a:tblPr firstRow="1" bandRow="1">
                <a:tableStyleId>{5C22544A-7EE6-4342-B048-85BDC9FD1C3A}</a:tableStyleId>
              </a:tblPr>
              <a:tblGrid>
                <a:gridCol w="4005691">
                  <a:extLst>
                    <a:ext uri="{9D8B030D-6E8A-4147-A177-3AD203B41FA5}">
                      <a16:colId xmlns:a16="http://schemas.microsoft.com/office/drawing/2014/main" xmlns="" val="2707389998"/>
                    </a:ext>
                  </a:extLst>
                </a:gridCol>
                <a:gridCol w="4008009">
                  <a:extLst>
                    <a:ext uri="{9D8B030D-6E8A-4147-A177-3AD203B41FA5}">
                      <a16:colId xmlns:a16="http://schemas.microsoft.com/office/drawing/2014/main" xmlns="" val="1469597984"/>
                    </a:ext>
                  </a:extLst>
                </a:gridCol>
              </a:tblGrid>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STRATEGY 6: RESTRUCTURING OF THE BUDGET </a:t>
                      </a:r>
                    </a:p>
                  </a:txBody>
                  <a:tcPr/>
                </a:tc>
                <a:tc hMerge="1">
                  <a:txBody>
                    <a:bodyPr/>
                    <a:lstStyle/>
                    <a:p>
                      <a:endParaRPr lang="en-US" dirty="0"/>
                    </a:p>
                  </a:txBody>
                  <a:tcPr/>
                </a:tc>
                <a:extLst>
                  <a:ext uri="{0D108BD9-81ED-4DB2-BD59-A6C34878D82A}">
                    <a16:rowId xmlns:a16="http://schemas.microsoft.com/office/drawing/2014/main" xmlns="" val="4211000324"/>
                  </a:ext>
                </a:extLst>
              </a:tr>
              <a:tr h="370840">
                <a:tc gridSpan="2">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dirty="0"/>
                        <a:t>Key focus areas: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b="0" dirty="0"/>
                        <a:t>Restructuring the budget / compilation of a credible and cash funded MTREF budget </a:t>
                      </a:r>
                    </a:p>
                  </a:txBody>
                  <a:tcPr/>
                </a:tc>
                <a:tc hMerge="1">
                  <a:txBody>
                    <a:bodyPr/>
                    <a:lstStyle/>
                    <a:p>
                      <a:endParaRPr lang="en-US"/>
                    </a:p>
                  </a:txBody>
                  <a:tcPr/>
                </a:tc>
                <a:extLst>
                  <a:ext uri="{0D108BD9-81ED-4DB2-BD59-A6C34878D82A}">
                    <a16:rowId xmlns:a16="http://schemas.microsoft.com/office/drawing/2014/main" xmlns="" val="1319733730"/>
                  </a:ext>
                </a:extLst>
              </a:tr>
              <a:tr h="0">
                <a:tc>
                  <a:txBody>
                    <a:bodyPr/>
                    <a:lstStyle/>
                    <a:p>
                      <a:r>
                        <a:rPr lang="en-US" b="1" dirty="0"/>
                        <a:t>Municipal Progress</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Detailed budget line item assessment concluded. </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Cost - benefit analysis also completed during budget restructuring exercise.</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The municipality has identified different contracts to be terminated, scaled down and those that will not be renewed in order to contain / cut costs</a:t>
                      </a:r>
                    </a:p>
                    <a:p>
                      <a:pPr marL="285750" indent="-285750" algn="just">
                        <a:buFont typeface="Arial" panose="020B0604020202020204" pitchFamily="34" charset="0"/>
                        <a:buChar char="•"/>
                      </a:pPr>
                      <a:r>
                        <a:rPr lang="en-US" sz="1800" kern="1200" dirty="0">
                          <a:solidFill>
                            <a:schemeClr val="dk1"/>
                          </a:solidFill>
                          <a:effectLst/>
                          <a:latin typeface="+mn-lt"/>
                          <a:ea typeface="+mn-ea"/>
                          <a:cs typeface="+mn-cs"/>
                        </a:rPr>
                        <a:t>The budget remains unfunded with implementation of the unfunded functions, pending approval of section 87 application which has been made to MEC of Local Government.</a:t>
                      </a:r>
                      <a:endParaRPr lang="en-US" b="1" dirty="0"/>
                    </a:p>
                  </a:txBody>
                  <a:tcPr/>
                </a:tc>
                <a:tc>
                  <a:txBody>
                    <a:bodyPr/>
                    <a:lstStyle/>
                    <a:p>
                      <a:r>
                        <a:rPr lang="en-US" b="1" dirty="0"/>
                        <a:t>Provincial Support</a:t>
                      </a:r>
                    </a:p>
                    <a:p>
                      <a:pPr marL="285750" lvl="0" indent="-285750" algn="just" fontAlgn="auto" hangingPunct="1">
                        <a:buFont typeface="Arial" panose="020B0604020202020204" pitchFamily="34" charset="0"/>
                        <a:buChar char="•"/>
                      </a:pPr>
                      <a:r>
                        <a:rPr lang="en-US" sz="1800" b="0" kern="1200" dirty="0">
                          <a:solidFill>
                            <a:schemeClr val="tx1"/>
                          </a:solidFill>
                          <a:effectLst/>
                          <a:latin typeface="+mn-lt"/>
                          <a:ea typeface="+mn-ea"/>
                          <a:cs typeface="+mn-cs"/>
                        </a:rPr>
                        <a:t>The province is working with the municipality to move from unfunded toward credible, sustainable and funded budget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tx1"/>
                          </a:solidFill>
                          <a:effectLst/>
                          <a:latin typeface="+mn-lt"/>
                          <a:ea typeface="+mn-ea"/>
                          <a:cs typeface="+mn-cs"/>
                        </a:rPr>
                        <a:t>As a short term budget support measure, the province has provided funding to the WRDM to support fire and rescue services, while exploring appropriate medium to long-term options relating to the district powers and functions </a:t>
                      </a:r>
                      <a:endParaRPr lang="en-US" b="0" dirty="0">
                        <a:solidFill>
                          <a:schemeClr val="tx1"/>
                        </a:solidFill>
                      </a:endParaRPr>
                    </a:p>
                  </a:txBody>
                  <a:tcPr/>
                </a:tc>
                <a:extLst>
                  <a:ext uri="{0D108BD9-81ED-4DB2-BD59-A6C34878D82A}">
                    <a16:rowId xmlns:a16="http://schemas.microsoft.com/office/drawing/2014/main" xmlns="" val="280261021"/>
                  </a:ext>
                </a:extLst>
              </a:tr>
            </a:tbl>
          </a:graphicData>
        </a:graphic>
      </p:graphicFrame>
    </p:spTree>
    <p:extLst>
      <p:ext uri="{BB962C8B-B14F-4D97-AF65-F5344CB8AC3E}">
        <p14:creationId xmlns:p14="http://schemas.microsoft.com/office/powerpoint/2010/main" xmlns="" val="34080344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DACD1-ECDA-44DD-B37E-6ED2C0E95827}"/>
              </a:ext>
            </a:extLst>
          </p:cNvPr>
          <p:cNvSpPr>
            <a:spLocks noGrp="1"/>
          </p:cNvSpPr>
          <p:nvPr>
            <p:ph type="title"/>
          </p:nvPr>
        </p:nvSpPr>
        <p:spPr/>
        <p:txBody>
          <a:bodyPr/>
          <a:lstStyle/>
          <a:p>
            <a:r>
              <a:rPr lang="en-US" sz="1800" dirty="0"/>
              <a:t>PROGRESS ON THE IMPLEMENTATION OF THE FRP STRATEGIES </a:t>
            </a:r>
          </a:p>
        </p:txBody>
      </p:sp>
      <p:graphicFrame>
        <p:nvGraphicFramePr>
          <p:cNvPr id="4" name="Table 4">
            <a:extLst>
              <a:ext uri="{FF2B5EF4-FFF2-40B4-BE49-F238E27FC236}">
                <a16:creationId xmlns:a16="http://schemas.microsoft.com/office/drawing/2014/main" xmlns="" id="{7B812A73-15EA-410B-904E-8A5337B34980}"/>
              </a:ext>
            </a:extLst>
          </p:cNvPr>
          <p:cNvGraphicFramePr>
            <a:graphicFrameLocks noGrp="1"/>
          </p:cNvGraphicFramePr>
          <p:nvPr>
            <p:ph idx="1"/>
            <p:extLst/>
          </p:nvPr>
        </p:nvGraphicFramePr>
        <p:xfrm>
          <a:off x="1006475" y="1412875"/>
          <a:ext cx="8013700" cy="5217160"/>
        </p:xfrm>
        <a:graphic>
          <a:graphicData uri="http://schemas.openxmlformats.org/drawingml/2006/table">
            <a:tbl>
              <a:tblPr firstRow="1" bandRow="1">
                <a:tableStyleId>{5C22544A-7EE6-4342-B048-85BDC9FD1C3A}</a:tableStyleId>
              </a:tblPr>
              <a:tblGrid>
                <a:gridCol w="3957411">
                  <a:extLst>
                    <a:ext uri="{9D8B030D-6E8A-4147-A177-3AD203B41FA5}">
                      <a16:colId xmlns:a16="http://schemas.microsoft.com/office/drawing/2014/main" xmlns="" val="2707389998"/>
                    </a:ext>
                  </a:extLst>
                </a:gridCol>
                <a:gridCol w="4056289">
                  <a:extLst>
                    <a:ext uri="{9D8B030D-6E8A-4147-A177-3AD203B41FA5}">
                      <a16:colId xmlns:a16="http://schemas.microsoft.com/office/drawing/2014/main" xmlns="" val="1469597984"/>
                    </a:ext>
                  </a:extLst>
                </a:gridCol>
              </a:tblGrid>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STRATEGY 7: IMPROVE CASHFLOW MANAGEMENT</a:t>
                      </a:r>
                    </a:p>
                  </a:txBody>
                  <a:tcPr/>
                </a:tc>
                <a:tc hMerge="1">
                  <a:txBody>
                    <a:bodyPr/>
                    <a:lstStyle/>
                    <a:p>
                      <a:endParaRPr lang="en-US" dirty="0"/>
                    </a:p>
                  </a:txBody>
                  <a:tcPr/>
                </a:tc>
                <a:extLst>
                  <a:ext uri="{0D108BD9-81ED-4DB2-BD59-A6C34878D82A}">
                    <a16:rowId xmlns:a16="http://schemas.microsoft.com/office/drawing/2014/main" xmlns="" val="4211000324"/>
                  </a:ext>
                </a:extLst>
              </a:tr>
              <a:tr h="370840">
                <a:tc gridSpan="2">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dirty="0"/>
                        <a:t>Key focus areas: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Manage Financial Commitments and Cash Flow</a:t>
                      </a:r>
                      <a:endParaRPr lang="en-US" b="1" dirty="0"/>
                    </a:p>
                  </a:txBody>
                  <a:tcPr/>
                </a:tc>
                <a:tc hMerge="1">
                  <a:txBody>
                    <a:bodyPr/>
                    <a:lstStyle/>
                    <a:p>
                      <a:endParaRPr lang="en-US"/>
                    </a:p>
                  </a:txBody>
                  <a:tcPr/>
                </a:tc>
                <a:extLst>
                  <a:ext uri="{0D108BD9-81ED-4DB2-BD59-A6C34878D82A}">
                    <a16:rowId xmlns:a16="http://schemas.microsoft.com/office/drawing/2014/main" xmlns="" val="1319733730"/>
                  </a:ext>
                </a:extLst>
              </a:tr>
              <a:tr h="370840">
                <a:tc>
                  <a:txBody>
                    <a:bodyPr/>
                    <a:lstStyle/>
                    <a:p>
                      <a:r>
                        <a:rPr lang="en-US" b="1" dirty="0"/>
                        <a:t>Municipal Progress</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Cash flow reconciliations performed on a weekly in line with MFRS recommendations.</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Cost containment policy approved by Council on 30 September 2019 in line with promulgated regulations and NT Guidance.</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Cash flow projections are presented to SMT and expenditure is prioritised in consultation with SMT.</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Repayment plans and arrangement concluded with all creditors.</a:t>
                      </a:r>
                    </a:p>
                    <a:p>
                      <a:pPr marL="285750" lvl="0" indent="-285750" algn="just" fontAlgn="auto" hangingPunct="1">
                        <a:buFont typeface="Arial" panose="020B0604020202020204" pitchFamily="34" charset="0"/>
                        <a:buChar char="•"/>
                      </a:pPr>
                      <a:endParaRPr lang="en-US" sz="1800" kern="1200" dirty="0">
                        <a:solidFill>
                          <a:schemeClr val="dk1"/>
                        </a:solidFill>
                        <a:effectLst/>
                        <a:latin typeface="+mn-lt"/>
                        <a:ea typeface="+mn-ea"/>
                        <a:cs typeface="+mn-cs"/>
                      </a:endParaRPr>
                    </a:p>
                    <a:p>
                      <a:endParaRPr lang="en-US" b="1" dirty="0"/>
                    </a:p>
                  </a:txBody>
                  <a:tcPr/>
                </a:tc>
                <a:tc>
                  <a:txBody>
                    <a:bodyPr/>
                    <a:lstStyle/>
                    <a:p>
                      <a:r>
                        <a:rPr lang="en-US" b="1" dirty="0"/>
                        <a:t>Provincial Support</a:t>
                      </a:r>
                    </a:p>
                    <a:p>
                      <a:pPr marL="285750" lvl="0" indent="-285750" algn="just" fontAlgn="auto" hangingPunct="1">
                        <a:buFont typeface="Arial" panose="020B0604020202020204" pitchFamily="34" charset="0"/>
                        <a:buChar char="•"/>
                      </a:pPr>
                      <a:r>
                        <a:rPr lang="en-US" sz="1800" b="0" kern="1200" dirty="0">
                          <a:solidFill>
                            <a:schemeClr val="tx1"/>
                          </a:solidFill>
                          <a:effectLst/>
                          <a:latin typeface="+mn-lt"/>
                          <a:ea typeface="+mn-ea"/>
                          <a:cs typeface="+mn-cs"/>
                        </a:rPr>
                        <a:t>The province is working with the municipality to move from unfunded toward credible, sustainable and funded budget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tx1"/>
                          </a:solidFill>
                          <a:effectLst/>
                          <a:latin typeface="+mn-lt"/>
                          <a:ea typeface="+mn-ea"/>
                          <a:cs typeface="+mn-cs"/>
                        </a:rPr>
                        <a:t>As a short term budget support measure, the province has provided funding to the WRDM to support fire and rescue services, while exploring appropriate medium to long-term options relating to the district powers and functions </a:t>
                      </a:r>
                      <a:endParaRPr lang="en-US" b="0" dirty="0">
                        <a:solidFill>
                          <a:schemeClr val="tx1"/>
                        </a:solidFill>
                      </a:endParaRPr>
                    </a:p>
                    <a:p>
                      <a:endParaRPr lang="en-US" b="1" dirty="0"/>
                    </a:p>
                  </a:txBody>
                  <a:tcPr/>
                </a:tc>
                <a:extLst>
                  <a:ext uri="{0D108BD9-81ED-4DB2-BD59-A6C34878D82A}">
                    <a16:rowId xmlns:a16="http://schemas.microsoft.com/office/drawing/2014/main" xmlns="" val="280261021"/>
                  </a:ext>
                </a:extLst>
              </a:tr>
            </a:tbl>
          </a:graphicData>
        </a:graphic>
      </p:graphicFrame>
    </p:spTree>
    <p:extLst>
      <p:ext uri="{BB962C8B-B14F-4D97-AF65-F5344CB8AC3E}">
        <p14:creationId xmlns:p14="http://schemas.microsoft.com/office/powerpoint/2010/main" xmlns="" val="38616177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DACD1-ECDA-44DD-B37E-6ED2C0E95827}"/>
              </a:ext>
            </a:extLst>
          </p:cNvPr>
          <p:cNvSpPr>
            <a:spLocks noGrp="1"/>
          </p:cNvSpPr>
          <p:nvPr>
            <p:ph type="title"/>
          </p:nvPr>
        </p:nvSpPr>
        <p:spPr/>
        <p:txBody>
          <a:bodyPr/>
          <a:lstStyle/>
          <a:p>
            <a:r>
              <a:rPr lang="en-US" sz="1800" dirty="0"/>
              <a:t>PROGRESS ON IMPLEMENTATION OF THE FRP KEY STRATEGIES </a:t>
            </a:r>
          </a:p>
        </p:txBody>
      </p:sp>
      <p:graphicFrame>
        <p:nvGraphicFramePr>
          <p:cNvPr id="4" name="Table 4">
            <a:extLst>
              <a:ext uri="{FF2B5EF4-FFF2-40B4-BE49-F238E27FC236}">
                <a16:creationId xmlns:a16="http://schemas.microsoft.com/office/drawing/2014/main" xmlns="" id="{7B812A73-15EA-410B-904E-8A5337B34980}"/>
              </a:ext>
            </a:extLst>
          </p:cNvPr>
          <p:cNvGraphicFramePr>
            <a:graphicFrameLocks noGrp="1"/>
          </p:cNvGraphicFramePr>
          <p:nvPr>
            <p:ph idx="1"/>
            <p:extLst/>
          </p:nvPr>
        </p:nvGraphicFramePr>
        <p:xfrm>
          <a:off x="1006475" y="1412875"/>
          <a:ext cx="8013700" cy="5217160"/>
        </p:xfrm>
        <a:graphic>
          <a:graphicData uri="http://schemas.openxmlformats.org/drawingml/2006/table">
            <a:tbl>
              <a:tblPr firstRow="1" bandRow="1">
                <a:tableStyleId>{5C22544A-7EE6-4342-B048-85BDC9FD1C3A}</a:tableStyleId>
              </a:tblPr>
              <a:tblGrid>
                <a:gridCol w="3957411">
                  <a:extLst>
                    <a:ext uri="{9D8B030D-6E8A-4147-A177-3AD203B41FA5}">
                      <a16:colId xmlns:a16="http://schemas.microsoft.com/office/drawing/2014/main" xmlns="" val="2707389998"/>
                    </a:ext>
                  </a:extLst>
                </a:gridCol>
                <a:gridCol w="4056289">
                  <a:extLst>
                    <a:ext uri="{9D8B030D-6E8A-4147-A177-3AD203B41FA5}">
                      <a16:colId xmlns:a16="http://schemas.microsoft.com/office/drawing/2014/main" xmlns="" val="1469597984"/>
                    </a:ext>
                  </a:extLst>
                </a:gridCol>
              </a:tblGrid>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STRATEGY 07: IMPROVE CASHFLOW MANAGEMENT (CONT…)</a:t>
                      </a:r>
                    </a:p>
                  </a:txBody>
                  <a:tcPr/>
                </a:tc>
                <a:tc hMerge="1">
                  <a:txBody>
                    <a:bodyPr/>
                    <a:lstStyle/>
                    <a:p>
                      <a:endParaRPr lang="en-US" dirty="0"/>
                    </a:p>
                  </a:txBody>
                  <a:tcPr/>
                </a:tc>
                <a:extLst>
                  <a:ext uri="{0D108BD9-81ED-4DB2-BD59-A6C34878D82A}">
                    <a16:rowId xmlns:a16="http://schemas.microsoft.com/office/drawing/2014/main" xmlns="" val="4211000324"/>
                  </a:ext>
                </a:extLst>
              </a:tr>
              <a:tr h="370840">
                <a:tc gridSpan="2">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dirty="0"/>
                        <a:t>Key Focus areas: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Manage Financial Commitments and Cash Flow</a:t>
                      </a:r>
                      <a:endParaRPr lang="en-US" b="1" dirty="0"/>
                    </a:p>
                  </a:txBody>
                  <a:tcPr/>
                </a:tc>
                <a:tc hMerge="1">
                  <a:txBody>
                    <a:bodyPr/>
                    <a:lstStyle/>
                    <a:p>
                      <a:endParaRPr lang="en-US"/>
                    </a:p>
                  </a:txBody>
                  <a:tcPr/>
                </a:tc>
                <a:extLst>
                  <a:ext uri="{0D108BD9-81ED-4DB2-BD59-A6C34878D82A}">
                    <a16:rowId xmlns:a16="http://schemas.microsoft.com/office/drawing/2014/main" xmlns="" val="1319733730"/>
                  </a:ext>
                </a:extLst>
              </a:tr>
              <a:tr h="370840">
                <a:tc>
                  <a:txBody>
                    <a:bodyPr/>
                    <a:lstStyle/>
                    <a:p>
                      <a:r>
                        <a:rPr lang="en-US" b="1" dirty="0"/>
                        <a:t>Municipal Progress</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The municipality has identified different contracts to be terminated, scaled down and those that will not be renewed in order to cut costs</a:t>
                      </a:r>
                    </a:p>
                    <a:p>
                      <a:pPr marL="285750" lvl="0" indent="-285750" algn="just" fontAlgn="auto" hangingPunct="1">
                        <a:buFont typeface="Arial" panose="020B0604020202020204" pitchFamily="34" charset="0"/>
                        <a:buChar char="•"/>
                      </a:pPr>
                      <a:r>
                        <a:rPr lang="en-US" sz="1800" kern="1200" dirty="0">
                          <a:solidFill>
                            <a:schemeClr val="dk1"/>
                          </a:solidFill>
                          <a:effectLst/>
                          <a:latin typeface="+mn-lt"/>
                          <a:ea typeface="+mn-ea"/>
                          <a:cs typeface="+mn-cs"/>
                        </a:rPr>
                        <a:t>All conditional grants are ring-fenced for the specific grant purposes.</a:t>
                      </a:r>
                    </a:p>
                    <a:p>
                      <a:pPr marL="285750" indent="-285750" algn="just">
                        <a:buFont typeface="Arial" panose="020B0604020202020204" pitchFamily="34" charset="0"/>
                        <a:buChar char="•"/>
                      </a:pPr>
                      <a:r>
                        <a:rPr lang="en-US" sz="1800" kern="1200" dirty="0">
                          <a:solidFill>
                            <a:schemeClr val="dk1"/>
                          </a:solidFill>
                          <a:effectLst/>
                          <a:latin typeface="+mn-lt"/>
                          <a:ea typeface="+mn-ea"/>
                          <a:cs typeface="+mn-cs"/>
                        </a:rPr>
                        <a:t>The municipality completed the compilation of cash flow management plan. Should the funds not be injected to the municipality, the anticipated cash flow shortfall is R96.5 million by the end of June 2021.</a:t>
                      </a:r>
                      <a:endParaRPr lang="en-US" b="1" dirty="0"/>
                    </a:p>
                    <a:p>
                      <a:endParaRPr lang="en-US" b="1" dirty="0"/>
                    </a:p>
                  </a:txBody>
                  <a:tcPr/>
                </a:tc>
                <a:tc>
                  <a:txBody>
                    <a:bodyPr/>
                    <a:lstStyle/>
                    <a:p>
                      <a:endParaRPr lang="en-US" b="1" dirty="0"/>
                    </a:p>
                  </a:txBody>
                  <a:tcPr/>
                </a:tc>
                <a:extLst>
                  <a:ext uri="{0D108BD9-81ED-4DB2-BD59-A6C34878D82A}">
                    <a16:rowId xmlns:a16="http://schemas.microsoft.com/office/drawing/2014/main" xmlns="" val="280261021"/>
                  </a:ext>
                </a:extLst>
              </a:tr>
            </a:tbl>
          </a:graphicData>
        </a:graphic>
      </p:graphicFrame>
    </p:spTree>
    <p:extLst>
      <p:ext uri="{BB962C8B-B14F-4D97-AF65-F5344CB8AC3E}">
        <p14:creationId xmlns:p14="http://schemas.microsoft.com/office/powerpoint/2010/main" xmlns="" val="38769640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78A39A-6EE0-4353-B89F-1738A01598FC}"/>
              </a:ext>
            </a:extLst>
          </p:cNvPr>
          <p:cNvSpPr>
            <a:spLocks noGrp="1"/>
          </p:cNvSpPr>
          <p:nvPr>
            <p:ph type="title"/>
          </p:nvPr>
        </p:nvSpPr>
        <p:spPr/>
        <p:txBody>
          <a:bodyPr/>
          <a:lstStyle/>
          <a:p>
            <a:r>
              <a:rPr lang="en-US" dirty="0"/>
              <a:t>KEY FOCUS AREAS STILL TO BE FINALIZED</a:t>
            </a:r>
          </a:p>
        </p:txBody>
      </p:sp>
      <p:graphicFrame>
        <p:nvGraphicFramePr>
          <p:cNvPr id="4" name="Table 4">
            <a:extLst>
              <a:ext uri="{FF2B5EF4-FFF2-40B4-BE49-F238E27FC236}">
                <a16:creationId xmlns:a16="http://schemas.microsoft.com/office/drawing/2014/main" xmlns="" id="{7CCFB373-8932-4446-A545-1F8BF4273E4F}"/>
              </a:ext>
            </a:extLst>
          </p:cNvPr>
          <p:cNvGraphicFramePr>
            <a:graphicFrameLocks noGrp="1"/>
          </p:cNvGraphicFramePr>
          <p:nvPr>
            <p:ph idx="1"/>
            <p:extLst>
              <p:ext uri="{D42A27DB-BD31-4B8C-83A1-F6EECF244321}">
                <p14:modId xmlns:p14="http://schemas.microsoft.com/office/powerpoint/2010/main" xmlns="" val="1260397000"/>
              </p:ext>
            </p:extLst>
          </p:nvPr>
        </p:nvGraphicFramePr>
        <p:xfrm>
          <a:off x="1006475" y="1412875"/>
          <a:ext cx="8013699" cy="4389120"/>
        </p:xfrm>
        <a:graphic>
          <a:graphicData uri="http://schemas.openxmlformats.org/drawingml/2006/table">
            <a:tbl>
              <a:tblPr firstRow="1" bandRow="1">
                <a:tableStyleId>{5C22544A-7EE6-4342-B048-85BDC9FD1C3A}</a:tableStyleId>
              </a:tblPr>
              <a:tblGrid>
                <a:gridCol w="1557111">
                  <a:extLst>
                    <a:ext uri="{9D8B030D-6E8A-4147-A177-3AD203B41FA5}">
                      <a16:colId xmlns:a16="http://schemas.microsoft.com/office/drawing/2014/main" xmlns="" val="526192139"/>
                    </a:ext>
                  </a:extLst>
                </a:gridCol>
                <a:gridCol w="2432957">
                  <a:extLst>
                    <a:ext uri="{9D8B030D-6E8A-4147-A177-3AD203B41FA5}">
                      <a16:colId xmlns:a16="http://schemas.microsoft.com/office/drawing/2014/main" xmlns="" val="3811392316"/>
                    </a:ext>
                  </a:extLst>
                </a:gridCol>
                <a:gridCol w="4023631">
                  <a:extLst>
                    <a:ext uri="{9D8B030D-6E8A-4147-A177-3AD203B41FA5}">
                      <a16:colId xmlns:a16="http://schemas.microsoft.com/office/drawing/2014/main" xmlns="" val="3071970158"/>
                    </a:ext>
                  </a:extLst>
                </a:gridCol>
              </a:tblGrid>
              <a:tr h="370840">
                <a:tc>
                  <a:txBody>
                    <a:bodyPr/>
                    <a:lstStyle/>
                    <a:p>
                      <a:pPr fontAlgn="auto" hangingPunct="1">
                        <a:lnSpc>
                          <a:spcPct val="100000"/>
                        </a:lnSpc>
                        <a:spcAft>
                          <a:spcPts val="1000"/>
                        </a:spcAft>
                      </a:pPr>
                      <a:r>
                        <a:rPr lang="en-US" sz="1800" b="1" dirty="0">
                          <a:effectLst/>
                          <a:latin typeface="+mn-lt"/>
                        </a:rPr>
                        <a:t>STRATEGY </a:t>
                      </a:r>
                      <a:endParaRPr lang="en-US" sz="1800" dirty="0">
                        <a:effectLst/>
                        <a:latin typeface="+mn-lt"/>
                      </a:endParaRPr>
                    </a:p>
                  </a:txBody>
                  <a:tcPr marL="68580" marR="68580" marT="0" marB="0"/>
                </a:tc>
                <a:tc>
                  <a:txBody>
                    <a:bodyPr/>
                    <a:lstStyle/>
                    <a:p>
                      <a:pPr algn="just" fontAlgn="auto" hangingPunct="1">
                        <a:lnSpc>
                          <a:spcPct val="100000"/>
                        </a:lnSpc>
                        <a:spcAft>
                          <a:spcPts val="1000"/>
                        </a:spcAft>
                      </a:pPr>
                      <a:r>
                        <a:rPr lang="en-US" sz="1800" b="1" dirty="0">
                          <a:effectLst/>
                          <a:latin typeface="+mn-lt"/>
                        </a:rPr>
                        <a:t>KEY FOCUS AREA </a:t>
                      </a:r>
                      <a:endParaRPr lang="en-US" sz="1800" dirty="0">
                        <a:effectLst/>
                        <a:latin typeface="+mn-lt"/>
                      </a:endParaRPr>
                    </a:p>
                  </a:txBody>
                  <a:tcPr marL="68580" marR="68580" marT="0" marB="0"/>
                </a:tc>
                <a:tc>
                  <a:txBody>
                    <a:bodyPr/>
                    <a:lstStyle/>
                    <a:p>
                      <a:pPr algn="just" fontAlgn="auto" hangingPunct="1">
                        <a:lnSpc>
                          <a:spcPct val="100000"/>
                        </a:lnSpc>
                        <a:spcAft>
                          <a:spcPts val="1000"/>
                        </a:spcAft>
                      </a:pPr>
                      <a:r>
                        <a:rPr lang="en-US" sz="1800" b="1" dirty="0">
                          <a:effectLst/>
                          <a:latin typeface="+mn-lt"/>
                        </a:rPr>
                        <a:t>AREAS TO BE FINALIZED / PROGRESS THUS FAR </a:t>
                      </a:r>
                      <a:endParaRPr lang="en-US" sz="1800" dirty="0">
                        <a:effectLst/>
                        <a:latin typeface="+mn-lt"/>
                      </a:endParaRPr>
                    </a:p>
                  </a:txBody>
                  <a:tcPr marL="68580" marR="68580" marT="0" marB="0"/>
                </a:tc>
                <a:extLst>
                  <a:ext uri="{0D108BD9-81ED-4DB2-BD59-A6C34878D82A}">
                    <a16:rowId xmlns:a16="http://schemas.microsoft.com/office/drawing/2014/main" xmlns="" val="3661435051"/>
                  </a:ext>
                </a:extLst>
              </a:tr>
              <a:tr h="370840">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Strategy 1: </a:t>
                      </a:r>
                      <a:r>
                        <a:rPr lang="en-ZA" sz="1800" b="1" kern="1200" dirty="0">
                          <a:solidFill>
                            <a:schemeClr val="dk1"/>
                          </a:solidFill>
                          <a:effectLst/>
                          <a:latin typeface="+mn-lt"/>
                          <a:ea typeface="+mn-ea"/>
                          <a:cs typeface="+mn-cs"/>
                        </a:rPr>
                        <a:t>Strengthening Governance</a:t>
                      </a:r>
                      <a:endParaRPr lang="en-US" dirty="0">
                        <a:effectLst/>
                        <a:latin typeface="+mn-lt"/>
                      </a:endParaRPr>
                    </a:p>
                    <a:p>
                      <a:endParaRPr lang="en-US" dirty="0">
                        <a:latin typeface="+mn-lt"/>
                      </a:endParaRPr>
                    </a:p>
                  </a:txBody>
                  <a:tcPr/>
                </a:tc>
                <a:tc>
                  <a:txBody>
                    <a:bodyPr/>
                    <a:lstStyle/>
                    <a:p>
                      <a:pPr algn="just" fontAlgn="auto" hangingPunct="1">
                        <a:spcAft>
                          <a:spcPts val="1000"/>
                        </a:spcAft>
                      </a:pPr>
                      <a:r>
                        <a:rPr lang="en-US" sz="1800" dirty="0">
                          <a:effectLst/>
                          <a:latin typeface="+mn-lt"/>
                        </a:rPr>
                        <a:t>Institute Consequence Management for non-compliance with SCM</a:t>
                      </a:r>
                    </a:p>
                  </a:txBody>
                  <a:tcPr marL="68580" marR="68580" marT="0" marB="0"/>
                </a:tc>
                <a:tc>
                  <a:txBody>
                    <a:bodyPr/>
                    <a:lstStyle/>
                    <a:p>
                      <a:pPr algn="just" fontAlgn="auto" hangingPunct="1">
                        <a:spcAft>
                          <a:spcPts val="1000"/>
                        </a:spcAft>
                      </a:pPr>
                      <a:r>
                        <a:rPr lang="en-US" sz="1800" dirty="0">
                          <a:effectLst/>
                          <a:latin typeface="+mn-lt"/>
                        </a:rPr>
                        <a:t>Consequence Management Framework Developed in consultation with GPT MFMA Advisor (Hand-over of document still pending from GPT)</a:t>
                      </a:r>
                    </a:p>
                  </a:txBody>
                  <a:tcPr marL="68580" marR="68580" marT="0" marB="0"/>
                </a:tc>
                <a:extLst>
                  <a:ext uri="{0D108BD9-81ED-4DB2-BD59-A6C34878D82A}">
                    <a16:rowId xmlns:a16="http://schemas.microsoft.com/office/drawing/2014/main" xmlns="" val="779365471"/>
                  </a:ext>
                </a:extLst>
              </a:tr>
              <a:tr h="370840">
                <a:tc vMerge="1">
                  <a:txBody>
                    <a:bodyPr/>
                    <a:lstStyle/>
                    <a:p>
                      <a:endParaRPr lang="en-US" dirty="0"/>
                    </a:p>
                  </a:txBody>
                  <a:tcPr/>
                </a:tc>
                <a:tc>
                  <a:txBody>
                    <a:bodyPr/>
                    <a:lstStyle/>
                    <a:p>
                      <a:pPr algn="just" fontAlgn="auto" hangingPunct="1">
                        <a:lnSpc>
                          <a:spcPct val="150000"/>
                        </a:lnSpc>
                        <a:spcAft>
                          <a:spcPts val="1000"/>
                        </a:spcAft>
                      </a:pPr>
                      <a:r>
                        <a:rPr lang="en-US" sz="1800" dirty="0">
                          <a:effectLst/>
                          <a:latin typeface="+mn-lt"/>
                        </a:rPr>
                        <a:t>Litigation </a:t>
                      </a:r>
                    </a:p>
                  </a:txBody>
                  <a:tcPr marL="68580" marR="68580" marT="0" marB="0"/>
                </a:tc>
                <a:tc>
                  <a:txBody>
                    <a:bodyPr/>
                    <a:lstStyle/>
                    <a:p>
                      <a:pPr algn="just" fontAlgn="auto" hangingPunct="1"/>
                      <a:r>
                        <a:rPr lang="en-US" sz="1800" dirty="0">
                          <a:effectLst/>
                          <a:latin typeface="+mn-lt"/>
                        </a:rPr>
                        <a:t>Application for Section 152 and/or 153 of the MFMA (Municipality is preserving the use of the relief for matters that cannot be resolved with litigants)</a:t>
                      </a:r>
                    </a:p>
                  </a:txBody>
                  <a:tcPr marL="68580" marR="68580" marT="0" marB="0"/>
                </a:tc>
                <a:extLst>
                  <a:ext uri="{0D108BD9-81ED-4DB2-BD59-A6C34878D82A}">
                    <a16:rowId xmlns:a16="http://schemas.microsoft.com/office/drawing/2014/main" xmlns="" val="1492984581"/>
                  </a:ext>
                </a:extLst>
              </a:tr>
              <a:tr h="370840">
                <a:tc vMerge="1">
                  <a:txBody>
                    <a:bodyPr/>
                    <a:lstStyle/>
                    <a:p>
                      <a:endParaRPr lang="en-US" dirty="0"/>
                    </a:p>
                  </a:txBody>
                  <a:tcPr/>
                </a:tc>
                <a:tc>
                  <a:txBody>
                    <a:bodyPr/>
                    <a:lstStyle/>
                    <a:p>
                      <a:pPr algn="just" fontAlgn="auto" hangingPunct="1">
                        <a:lnSpc>
                          <a:spcPct val="100000"/>
                        </a:lnSpc>
                        <a:spcAft>
                          <a:spcPts val="1000"/>
                        </a:spcAft>
                      </a:pPr>
                      <a:r>
                        <a:rPr lang="en-US" sz="1800" dirty="0">
                          <a:effectLst/>
                          <a:latin typeface="+mn-lt"/>
                        </a:rPr>
                        <a:t>Review, promulgate and rationalize By-Laws</a:t>
                      </a:r>
                    </a:p>
                  </a:txBody>
                  <a:tcPr marL="68580" marR="68580" marT="0" marB="0"/>
                </a:tc>
                <a:tc>
                  <a:txBody>
                    <a:bodyPr/>
                    <a:lstStyle/>
                    <a:p>
                      <a:pPr algn="just" fontAlgn="auto" hangingPunct="1">
                        <a:lnSpc>
                          <a:spcPct val="100000"/>
                        </a:lnSpc>
                      </a:pPr>
                      <a:r>
                        <a:rPr lang="en-US" sz="1800" dirty="0">
                          <a:effectLst/>
                          <a:latin typeface="+mn-lt"/>
                        </a:rPr>
                        <a:t>Promulgation of By-Laws is still pending </a:t>
                      </a:r>
                    </a:p>
                  </a:txBody>
                  <a:tcPr marL="68580" marR="68580" marT="0" marB="0"/>
                </a:tc>
                <a:extLst>
                  <a:ext uri="{0D108BD9-81ED-4DB2-BD59-A6C34878D82A}">
                    <a16:rowId xmlns:a16="http://schemas.microsoft.com/office/drawing/2014/main" xmlns="" val="435691884"/>
                  </a:ext>
                </a:extLst>
              </a:tr>
              <a:tr h="370840">
                <a:tc vMerge="1">
                  <a:txBody>
                    <a:bodyPr/>
                    <a:lstStyle/>
                    <a:p>
                      <a:endParaRPr lang="en-US" dirty="0"/>
                    </a:p>
                  </a:txBody>
                  <a:tcPr/>
                </a:tc>
                <a:tc>
                  <a:txBody>
                    <a:bodyPr/>
                    <a:lstStyle/>
                    <a:p>
                      <a:pPr algn="just" fontAlgn="auto" hangingPunct="1">
                        <a:lnSpc>
                          <a:spcPct val="150000"/>
                        </a:lnSpc>
                        <a:spcAft>
                          <a:spcPts val="1000"/>
                        </a:spcAft>
                      </a:pPr>
                      <a:r>
                        <a:rPr lang="en-US" sz="1800" dirty="0">
                          <a:effectLst/>
                          <a:latin typeface="+mn-lt"/>
                        </a:rPr>
                        <a:t>Powers and Functions </a:t>
                      </a:r>
                    </a:p>
                  </a:txBody>
                  <a:tcPr marL="68580" marR="68580" marT="0" marB="0"/>
                </a:tc>
                <a:tc>
                  <a:txBody>
                    <a:bodyPr/>
                    <a:lstStyle/>
                    <a:p>
                      <a:pPr algn="just" fontAlgn="auto" hangingPunct="1"/>
                      <a:r>
                        <a:rPr lang="en-US" sz="1800" dirty="0" smtClean="0">
                          <a:effectLst/>
                          <a:latin typeface="+mn-lt"/>
                        </a:rPr>
                        <a:t>The Department is currently working on a business case to assess the feasibility the re-assignment of</a:t>
                      </a:r>
                      <a:r>
                        <a:rPr lang="en-US" sz="1800" baseline="0" dirty="0" smtClean="0">
                          <a:effectLst/>
                          <a:latin typeface="+mn-lt"/>
                        </a:rPr>
                        <a:t> fire and rescue services function. </a:t>
                      </a:r>
                      <a:endParaRPr lang="en-US" sz="1800" dirty="0">
                        <a:effectLst/>
                        <a:latin typeface="+mn-lt"/>
                      </a:endParaRPr>
                    </a:p>
                  </a:txBody>
                  <a:tcPr marL="68580" marR="68580" marT="0" marB="0"/>
                </a:tc>
                <a:extLst>
                  <a:ext uri="{0D108BD9-81ED-4DB2-BD59-A6C34878D82A}">
                    <a16:rowId xmlns:a16="http://schemas.microsoft.com/office/drawing/2014/main" xmlns="" val="3753464725"/>
                  </a:ext>
                </a:extLst>
              </a:tr>
            </a:tbl>
          </a:graphicData>
        </a:graphic>
      </p:graphicFrame>
    </p:spTree>
    <p:extLst>
      <p:ext uri="{BB962C8B-B14F-4D97-AF65-F5344CB8AC3E}">
        <p14:creationId xmlns:p14="http://schemas.microsoft.com/office/powerpoint/2010/main" xmlns="" val="335448313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78A39A-6EE0-4353-B89F-1738A01598FC}"/>
              </a:ext>
            </a:extLst>
          </p:cNvPr>
          <p:cNvSpPr>
            <a:spLocks noGrp="1"/>
          </p:cNvSpPr>
          <p:nvPr>
            <p:ph type="title"/>
          </p:nvPr>
        </p:nvSpPr>
        <p:spPr/>
        <p:txBody>
          <a:bodyPr/>
          <a:lstStyle/>
          <a:p>
            <a:r>
              <a:rPr lang="en-US" dirty="0"/>
              <a:t>KEY FOCUS AREAS STILL TO BE FINALIZED</a:t>
            </a:r>
          </a:p>
        </p:txBody>
      </p:sp>
      <p:graphicFrame>
        <p:nvGraphicFramePr>
          <p:cNvPr id="4" name="Table 4">
            <a:extLst>
              <a:ext uri="{FF2B5EF4-FFF2-40B4-BE49-F238E27FC236}">
                <a16:creationId xmlns:a16="http://schemas.microsoft.com/office/drawing/2014/main" xmlns="" id="{7CCFB373-8932-4446-A545-1F8BF4273E4F}"/>
              </a:ext>
            </a:extLst>
          </p:cNvPr>
          <p:cNvGraphicFramePr>
            <a:graphicFrameLocks noGrp="1"/>
          </p:cNvGraphicFramePr>
          <p:nvPr>
            <p:ph idx="1"/>
            <p:extLst/>
          </p:nvPr>
        </p:nvGraphicFramePr>
        <p:xfrm>
          <a:off x="1006475" y="1412875"/>
          <a:ext cx="8013699" cy="4114800"/>
        </p:xfrm>
        <a:graphic>
          <a:graphicData uri="http://schemas.openxmlformats.org/drawingml/2006/table">
            <a:tbl>
              <a:tblPr firstRow="1" bandRow="1">
                <a:tableStyleId>{5C22544A-7EE6-4342-B048-85BDC9FD1C3A}</a:tableStyleId>
              </a:tblPr>
              <a:tblGrid>
                <a:gridCol w="1965325">
                  <a:extLst>
                    <a:ext uri="{9D8B030D-6E8A-4147-A177-3AD203B41FA5}">
                      <a16:colId xmlns:a16="http://schemas.microsoft.com/office/drawing/2014/main" xmlns="" val="526192139"/>
                    </a:ext>
                  </a:extLst>
                </a:gridCol>
                <a:gridCol w="2024743">
                  <a:extLst>
                    <a:ext uri="{9D8B030D-6E8A-4147-A177-3AD203B41FA5}">
                      <a16:colId xmlns:a16="http://schemas.microsoft.com/office/drawing/2014/main" xmlns="" val="3811392316"/>
                    </a:ext>
                  </a:extLst>
                </a:gridCol>
                <a:gridCol w="4023631">
                  <a:extLst>
                    <a:ext uri="{9D8B030D-6E8A-4147-A177-3AD203B41FA5}">
                      <a16:colId xmlns:a16="http://schemas.microsoft.com/office/drawing/2014/main" xmlns="" val="3071970158"/>
                    </a:ext>
                  </a:extLst>
                </a:gridCol>
              </a:tblGrid>
              <a:tr h="370840">
                <a:tc>
                  <a:txBody>
                    <a:bodyPr/>
                    <a:lstStyle/>
                    <a:p>
                      <a:pPr fontAlgn="auto" hangingPunct="1">
                        <a:lnSpc>
                          <a:spcPct val="100000"/>
                        </a:lnSpc>
                        <a:spcAft>
                          <a:spcPts val="1000"/>
                        </a:spcAft>
                      </a:pPr>
                      <a:r>
                        <a:rPr lang="en-US" sz="1800" b="1" dirty="0">
                          <a:effectLst/>
                          <a:latin typeface="+mn-lt"/>
                        </a:rPr>
                        <a:t>STRATEGY </a:t>
                      </a:r>
                      <a:endParaRPr lang="en-US" sz="1800" dirty="0">
                        <a:effectLst/>
                        <a:latin typeface="+mn-lt"/>
                      </a:endParaRPr>
                    </a:p>
                  </a:txBody>
                  <a:tcPr marL="68580" marR="68580" marT="0" marB="0"/>
                </a:tc>
                <a:tc>
                  <a:txBody>
                    <a:bodyPr/>
                    <a:lstStyle/>
                    <a:p>
                      <a:pPr algn="just" fontAlgn="auto" hangingPunct="1">
                        <a:lnSpc>
                          <a:spcPct val="100000"/>
                        </a:lnSpc>
                        <a:spcAft>
                          <a:spcPts val="1000"/>
                        </a:spcAft>
                      </a:pPr>
                      <a:r>
                        <a:rPr lang="en-US" sz="1800" b="1" dirty="0">
                          <a:effectLst/>
                          <a:latin typeface="+mn-lt"/>
                        </a:rPr>
                        <a:t>KEY FOCUS AREA </a:t>
                      </a:r>
                      <a:endParaRPr lang="en-US" sz="1800" dirty="0">
                        <a:effectLst/>
                        <a:latin typeface="+mn-lt"/>
                      </a:endParaRPr>
                    </a:p>
                  </a:txBody>
                  <a:tcPr marL="68580" marR="68580" marT="0" marB="0"/>
                </a:tc>
                <a:tc>
                  <a:txBody>
                    <a:bodyPr/>
                    <a:lstStyle/>
                    <a:p>
                      <a:pPr algn="just" fontAlgn="auto" hangingPunct="1">
                        <a:lnSpc>
                          <a:spcPct val="100000"/>
                        </a:lnSpc>
                        <a:spcAft>
                          <a:spcPts val="1000"/>
                        </a:spcAft>
                      </a:pPr>
                      <a:r>
                        <a:rPr lang="en-US" sz="1800" b="1" dirty="0">
                          <a:effectLst/>
                          <a:latin typeface="+mn-lt"/>
                        </a:rPr>
                        <a:t>AREAS TO BE FINALIZED / PROGRESS THUS FAR </a:t>
                      </a:r>
                      <a:endParaRPr lang="en-US" sz="1800" dirty="0">
                        <a:effectLst/>
                        <a:latin typeface="+mn-lt"/>
                      </a:endParaRPr>
                    </a:p>
                  </a:txBody>
                  <a:tcPr marL="68580" marR="68580" marT="0" marB="0"/>
                </a:tc>
                <a:extLst>
                  <a:ext uri="{0D108BD9-81ED-4DB2-BD59-A6C34878D82A}">
                    <a16:rowId xmlns:a16="http://schemas.microsoft.com/office/drawing/2014/main" xmlns="" val="3661435051"/>
                  </a:ext>
                </a:extLst>
              </a:tr>
              <a:tr h="370840">
                <a:tc>
                  <a:txBody>
                    <a:bodyPr/>
                    <a:lstStyle/>
                    <a:p>
                      <a:pPr fontAlgn="auto" hangingPunct="1">
                        <a:lnSpc>
                          <a:spcPct val="100000"/>
                        </a:lnSpc>
                        <a:spcAft>
                          <a:spcPts val="1000"/>
                        </a:spcAft>
                      </a:pPr>
                      <a:r>
                        <a:rPr lang="en-US" sz="1800" b="1" dirty="0">
                          <a:effectLst/>
                          <a:latin typeface="+mn-lt"/>
                        </a:rPr>
                        <a:t>Strategy 2: Organisational Restructuring </a:t>
                      </a:r>
                      <a:endParaRPr lang="en-US" sz="1800" dirty="0">
                        <a:effectLst/>
                        <a:latin typeface="+mn-lt"/>
                      </a:endParaRPr>
                    </a:p>
                    <a:p>
                      <a:pPr fontAlgn="auto" hangingPunct="1">
                        <a:lnSpc>
                          <a:spcPct val="100000"/>
                        </a:lnSpc>
                        <a:spcAft>
                          <a:spcPts val="1000"/>
                        </a:spcAft>
                      </a:pPr>
                      <a:r>
                        <a:rPr lang="en-US" sz="1800" b="1" dirty="0">
                          <a:effectLst/>
                          <a:latin typeface="+mn-lt"/>
                        </a:rPr>
                        <a:t> </a:t>
                      </a:r>
                      <a:endParaRPr lang="en-US" sz="1800" dirty="0">
                        <a:effectLst/>
                        <a:latin typeface="+mn-lt"/>
                      </a:endParaRPr>
                    </a:p>
                  </a:txBody>
                  <a:tcPr marL="68580" marR="68580" marT="0" marB="0"/>
                </a:tc>
                <a:tc>
                  <a:txBody>
                    <a:bodyPr/>
                    <a:lstStyle/>
                    <a:p>
                      <a:pPr algn="just" fontAlgn="auto" hangingPunct="1">
                        <a:lnSpc>
                          <a:spcPct val="100000"/>
                        </a:lnSpc>
                        <a:spcAft>
                          <a:spcPts val="1000"/>
                        </a:spcAft>
                      </a:pPr>
                      <a:r>
                        <a:rPr lang="en-US" sz="1800" dirty="0">
                          <a:effectLst/>
                          <a:latin typeface="+mn-lt"/>
                        </a:rPr>
                        <a:t>Filling of Critical Positions</a:t>
                      </a:r>
                    </a:p>
                  </a:txBody>
                  <a:tcPr marL="68580" marR="68580" marT="0" marB="0"/>
                </a:tc>
                <a:tc>
                  <a:txBody>
                    <a:bodyPr/>
                    <a:lstStyle/>
                    <a:p>
                      <a:pPr algn="just" fontAlgn="auto" hangingPunct="1">
                        <a:lnSpc>
                          <a:spcPct val="100000"/>
                        </a:lnSpc>
                      </a:pPr>
                      <a:r>
                        <a:rPr lang="en-US" sz="1800" dirty="0">
                          <a:effectLst/>
                          <a:latin typeface="+mn-lt"/>
                        </a:rPr>
                        <a:t>Critical vacancies advertised internally in line with recruitment policy. No suitable candidate were found. Position for Manager Income &amp; Expenditure still in process to be filled. </a:t>
                      </a:r>
                    </a:p>
                  </a:txBody>
                  <a:tcPr marL="68580" marR="68580" marT="0" marB="0"/>
                </a:tc>
                <a:extLst>
                  <a:ext uri="{0D108BD9-81ED-4DB2-BD59-A6C34878D82A}">
                    <a16:rowId xmlns:a16="http://schemas.microsoft.com/office/drawing/2014/main" xmlns="" val="779365471"/>
                  </a:ext>
                </a:extLst>
              </a:tr>
              <a:tr h="370840">
                <a:tc rowSpan="2">
                  <a:txBody>
                    <a:bodyPr/>
                    <a:lstStyle/>
                    <a:p>
                      <a:r>
                        <a:rPr lang="en-US" sz="1800" b="1" kern="1200" dirty="0">
                          <a:solidFill>
                            <a:schemeClr val="dk1"/>
                          </a:solidFill>
                          <a:effectLst/>
                          <a:latin typeface="+mn-lt"/>
                          <a:ea typeface="+mn-ea"/>
                          <a:cs typeface="+mn-cs"/>
                        </a:rPr>
                        <a:t>Strategy 3: Human Resource Management </a:t>
                      </a:r>
                      <a:endParaRPr lang="en-US" dirty="0"/>
                    </a:p>
                  </a:txBody>
                  <a:tcPr/>
                </a:tc>
                <a:tc>
                  <a:txBody>
                    <a:bodyPr/>
                    <a:lstStyle/>
                    <a:p>
                      <a:pPr algn="just" fontAlgn="auto" hangingPunct="1">
                        <a:lnSpc>
                          <a:spcPct val="150000"/>
                        </a:lnSpc>
                        <a:spcAft>
                          <a:spcPts val="1000"/>
                        </a:spcAft>
                      </a:pPr>
                      <a:r>
                        <a:rPr lang="en-US" sz="1800">
                          <a:effectLst/>
                          <a:latin typeface="+mn-lt"/>
                        </a:rPr>
                        <a:t>Disciplinary Board</a:t>
                      </a:r>
                    </a:p>
                  </a:txBody>
                  <a:tcPr marL="68580" marR="68580" marT="0" marB="0"/>
                </a:tc>
                <a:tc>
                  <a:txBody>
                    <a:bodyPr/>
                    <a:lstStyle/>
                    <a:p>
                      <a:pPr algn="just" fontAlgn="auto" hangingPunct="1"/>
                      <a:r>
                        <a:rPr lang="en-US" sz="1800">
                          <a:effectLst/>
                          <a:latin typeface="+mn-lt"/>
                        </a:rPr>
                        <a:t>Item on establishment of the Disciplinary Board approved by Council on 4 December 2019. Awaiting nomination of external members</a:t>
                      </a:r>
                    </a:p>
                  </a:txBody>
                  <a:tcPr marL="68580" marR="68580" marT="0" marB="0"/>
                </a:tc>
                <a:extLst>
                  <a:ext uri="{0D108BD9-81ED-4DB2-BD59-A6C34878D82A}">
                    <a16:rowId xmlns:a16="http://schemas.microsoft.com/office/drawing/2014/main" xmlns="" val="1492984581"/>
                  </a:ext>
                </a:extLst>
              </a:tr>
              <a:tr h="370840">
                <a:tc vMerge="1">
                  <a:txBody>
                    <a:bodyPr/>
                    <a:lstStyle/>
                    <a:p>
                      <a:endParaRPr lang="en-US" dirty="0"/>
                    </a:p>
                  </a:txBody>
                  <a:tcPr/>
                </a:tc>
                <a:tc>
                  <a:txBody>
                    <a:bodyPr/>
                    <a:lstStyle/>
                    <a:p>
                      <a:pPr algn="just" fontAlgn="auto" hangingPunct="1">
                        <a:lnSpc>
                          <a:spcPct val="150000"/>
                        </a:lnSpc>
                        <a:spcAft>
                          <a:spcPts val="1000"/>
                        </a:spcAft>
                      </a:pPr>
                      <a:r>
                        <a:rPr lang="en-US" sz="1800" dirty="0">
                          <a:effectLst/>
                          <a:latin typeface="+mn-lt"/>
                        </a:rPr>
                        <a:t>Skills Development </a:t>
                      </a:r>
                    </a:p>
                  </a:txBody>
                  <a:tcPr marL="68580" marR="68580" marT="0" marB="0"/>
                </a:tc>
                <a:tc>
                  <a:txBody>
                    <a:bodyPr/>
                    <a:lstStyle/>
                    <a:p>
                      <a:pPr algn="just" fontAlgn="auto" hangingPunct="1"/>
                      <a:r>
                        <a:rPr lang="en-US" sz="1800" dirty="0">
                          <a:effectLst/>
                          <a:latin typeface="+mn-lt"/>
                        </a:rPr>
                        <a:t>Training development programme to be developed once skill audit and verification of qualifications are completed.</a:t>
                      </a:r>
                    </a:p>
                  </a:txBody>
                  <a:tcPr marL="68580" marR="68580" marT="0" marB="0"/>
                </a:tc>
                <a:extLst>
                  <a:ext uri="{0D108BD9-81ED-4DB2-BD59-A6C34878D82A}">
                    <a16:rowId xmlns:a16="http://schemas.microsoft.com/office/drawing/2014/main" xmlns="" val="435691884"/>
                  </a:ext>
                </a:extLst>
              </a:tr>
            </a:tbl>
          </a:graphicData>
        </a:graphic>
      </p:graphicFrame>
    </p:spTree>
    <p:extLst>
      <p:ext uri="{BB962C8B-B14F-4D97-AF65-F5344CB8AC3E}">
        <p14:creationId xmlns:p14="http://schemas.microsoft.com/office/powerpoint/2010/main" xmlns="" val="21518238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78A39A-6EE0-4353-B89F-1738A01598FC}"/>
              </a:ext>
            </a:extLst>
          </p:cNvPr>
          <p:cNvSpPr>
            <a:spLocks noGrp="1"/>
          </p:cNvSpPr>
          <p:nvPr>
            <p:ph type="title"/>
          </p:nvPr>
        </p:nvSpPr>
        <p:spPr/>
        <p:txBody>
          <a:bodyPr/>
          <a:lstStyle/>
          <a:p>
            <a:r>
              <a:rPr lang="en-US" dirty="0"/>
              <a:t>KEY FOCUS AREAS STILL TO BE FINALIZED</a:t>
            </a:r>
          </a:p>
        </p:txBody>
      </p:sp>
      <p:graphicFrame>
        <p:nvGraphicFramePr>
          <p:cNvPr id="4" name="Table 4">
            <a:extLst>
              <a:ext uri="{FF2B5EF4-FFF2-40B4-BE49-F238E27FC236}">
                <a16:creationId xmlns:a16="http://schemas.microsoft.com/office/drawing/2014/main" xmlns="" id="{7CCFB373-8932-4446-A545-1F8BF4273E4F}"/>
              </a:ext>
            </a:extLst>
          </p:cNvPr>
          <p:cNvGraphicFramePr>
            <a:graphicFrameLocks noGrp="1"/>
          </p:cNvGraphicFramePr>
          <p:nvPr>
            <p:ph idx="1"/>
            <p:extLst/>
          </p:nvPr>
        </p:nvGraphicFramePr>
        <p:xfrm>
          <a:off x="1006475" y="1470660"/>
          <a:ext cx="8013699" cy="4663440"/>
        </p:xfrm>
        <a:graphic>
          <a:graphicData uri="http://schemas.openxmlformats.org/drawingml/2006/table">
            <a:tbl>
              <a:tblPr firstRow="1" bandRow="1">
                <a:tableStyleId>{5C22544A-7EE6-4342-B048-85BDC9FD1C3A}</a:tableStyleId>
              </a:tblPr>
              <a:tblGrid>
                <a:gridCol w="1687739">
                  <a:extLst>
                    <a:ext uri="{9D8B030D-6E8A-4147-A177-3AD203B41FA5}">
                      <a16:colId xmlns:a16="http://schemas.microsoft.com/office/drawing/2014/main" xmlns="" val="526192139"/>
                    </a:ext>
                  </a:extLst>
                </a:gridCol>
                <a:gridCol w="1796143">
                  <a:extLst>
                    <a:ext uri="{9D8B030D-6E8A-4147-A177-3AD203B41FA5}">
                      <a16:colId xmlns:a16="http://schemas.microsoft.com/office/drawing/2014/main" xmlns="" val="3811392316"/>
                    </a:ext>
                  </a:extLst>
                </a:gridCol>
                <a:gridCol w="4529817">
                  <a:extLst>
                    <a:ext uri="{9D8B030D-6E8A-4147-A177-3AD203B41FA5}">
                      <a16:colId xmlns:a16="http://schemas.microsoft.com/office/drawing/2014/main" xmlns="" val="3071970158"/>
                    </a:ext>
                  </a:extLst>
                </a:gridCol>
              </a:tblGrid>
              <a:tr h="370840">
                <a:tc>
                  <a:txBody>
                    <a:bodyPr/>
                    <a:lstStyle/>
                    <a:p>
                      <a:pPr fontAlgn="auto" hangingPunct="1">
                        <a:lnSpc>
                          <a:spcPct val="100000"/>
                        </a:lnSpc>
                        <a:spcAft>
                          <a:spcPts val="1000"/>
                        </a:spcAft>
                      </a:pPr>
                      <a:r>
                        <a:rPr lang="en-US" sz="1800" b="1" dirty="0">
                          <a:effectLst/>
                          <a:latin typeface="+mn-lt"/>
                        </a:rPr>
                        <a:t>STRATEGY </a:t>
                      </a:r>
                      <a:endParaRPr lang="en-US" sz="1800" dirty="0">
                        <a:effectLst/>
                        <a:latin typeface="+mn-lt"/>
                      </a:endParaRPr>
                    </a:p>
                  </a:txBody>
                  <a:tcPr marL="68580" marR="68580" marT="0" marB="0"/>
                </a:tc>
                <a:tc>
                  <a:txBody>
                    <a:bodyPr/>
                    <a:lstStyle/>
                    <a:p>
                      <a:pPr algn="just" fontAlgn="auto" hangingPunct="1">
                        <a:lnSpc>
                          <a:spcPct val="100000"/>
                        </a:lnSpc>
                        <a:spcAft>
                          <a:spcPts val="1000"/>
                        </a:spcAft>
                      </a:pPr>
                      <a:r>
                        <a:rPr lang="en-US" sz="1800" b="1" dirty="0">
                          <a:effectLst/>
                          <a:latin typeface="+mn-lt"/>
                        </a:rPr>
                        <a:t>KEY FOCUS AREA </a:t>
                      </a:r>
                      <a:endParaRPr lang="en-US" sz="1800" dirty="0">
                        <a:effectLst/>
                        <a:latin typeface="+mn-lt"/>
                      </a:endParaRPr>
                    </a:p>
                  </a:txBody>
                  <a:tcPr marL="68580" marR="68580" marT="0" marB="0"/>
                </a:tc>
                <a:tc>
                  <a:txBody>
                    <a:bodyPr/>
                    <a:lstStyle/>
                    <a:p>
                      <a:pPr algn="just" fontAlgn="auto" hangingPunct="1">
                        <a:lnSpc>
                          <a:spcPct val="100000"/>
                        </a:lnSpc>
                        <a:spcAft>
                          <a:spcPts val="1000"/>
                        </a:spcAft>
                      </a:pPr>
                      <a:r>
                        <a:rPr lang="en-US" sz="1800" b="1" dirty="0">
                          <a:effectLst/>
                          <a:latin typeface="+mn-lt"/>
                        </a:rPr>
                        <a:t>AREAS TO BE FINALIZED / PROGRESS THUS FAR </a:t>
                      </a:r>
                      <a:endParaRPr lang="en-US" sz="1800" dirty="0">
                        <a:effectLst/>
                        <a:latin typeface="+mn-lt"/>
                      </a:endParaRPr>
                    </a:p>
                  </a:txBody>
                  <a:tcPr marL="68580" marR="68580" marT="0" marB="0"/>
                </a:tc>
                <a:extLst>
                  <a:ext uri="{0D108BD9-81ED-4DB2-BD59-A6C34878D82A}">
                    <a16:rowId xmlns:a16="http://schemas.microsoft.com/office/drawing/2014/main" xmlns="" val="3661435051"/>
                  </a:ext>
                </a:extLst>
              </a:tr>
              <a:tr h="370840">
                <a:tc rowSpan="4">
                  <a:txBody>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lang="en-US" sz="1800" b="1" kern="1200" dirty="0">
                          <a:solidFill>
                            <a:schemeClr val="dk1"/>
                          </a:solidFill>
                          <a:effectLst/>
                          <a:latin typeface="+mn-lt"/>
                          <a:ea typeface="+mn-ea"/>
                          <a:cs typeface="+mn-cs"/>
                        </a:rPr>
                        <a:t>Strategy 4: Infrastructure and service delivery improvements </a:t>
                      </a:r>
                      <a:endParaRPr lang="en-US" sz="1800" dirty="0">
                        <a:effectLst/>
                        <a:latin typeface="+mn-lt"/>
                      </a:endParaRPr>
                    </a:p>
                  </a:txBody>
                  <a:tcPr marL="68580" marR="68580" marT="0" marB="0"/>
                </a:tc>
                <a:tc>
                  <a:txBody>
                    <a:bodyPr/>
                    <a:lstStyle/>
                    <a:p>
                      <a:pPr algn="just" fontAlgn="auto" hangingPunct="1">
                        <a:lnSpc>
                          <a:spcPct val="100000"/>
                        </a:lnSpc>
                        <a:spcAft>
                          <a:spcPts val="1000"/>
                        </a:spcAft>
                      </a:pPr>
                      <a:r>
                        <a:rPr lang="en-US" sz="1800" dirty="0">
                          <a:effectLst/>
                          <a:latin typeface="+mn-lt"/>
                        </a:rPr>
                        <a:t>Fire Fighting Services </a:t>
                      </a:r>
                    </a:p>
                  </a:txBody>
                  <a:tcPr marL="68580" marR="68580" marT="0" marB="0"/>
                </a:tc>
                <a:tc>
                  <a:txBody>
                    <a:bodyPr/>
                    <a:lstStyle/>
                    <a:p>
                      <a:pPr algn="just" fontAlgn="auto" hangingPunct="1">
                        <a:lnSpc>
                          <a:spcPct val="100000"/>
                        </a:lnSpc>
                      </a:pPr>
                      <a:r>
                        <a:rPr lang="en-US" sz="1800" dirty="0">
                          <a:effectLst/>
                          <a:latin typeface="+mn-lt"/>
                        </a:rPr>
                        <a:t>Awaiting commitment by local municipalities and provincial COGTA.</a:t>
                      </a:r>
                    </a:p>
                  </a:txBody>
                  <a:tcPr marL="68580" marR="68580" marT="0" marB="0"/>
                </a:tc>
                <a:extLst>
                  <a:ext uri="{0D108BD9-81ED-4DB2-BD59-A6C34878D82A}">
                    <a16:rowId xmlns:a16="http://schemas.microsoft.com/office/drawing/2014/main" xmlns="" val="590695704"/>
                  </a:ext>
                </a:extLst>
              </a:tr>
              <a:tr h="370840">
                <a:tc vMerge="1">
                  <a:txBody>
                    <a:bodyPr/>
                    <a:lstStyle/>
                    <a:p>
                      <a:pPr fontAlgn="auto" hangingPunct="1">
                        <a:lnSpc>
                          <a:spcPct val="100000"/>
                        </a:lnSpc>
                        <a:spcAft>
                          <a:spcPts val="1000"/>
                        </a:spcAft>
                      </a:pPr>
                      <a:endParaRPr lang="en-US" sz="1800" dirty="0">
                        <a:effectLst/>
                        <a:latin typeface="+mn-lt"/>
                      </a:endParaRPr>
                    </a:p>
                  </a:txBody>
                  <a:tcPr marL="68580" marR="68580" marT="0" marB="0"/>
                </a:tc>
                <a:tc>
                  <a:txBody>
                    <a:bodyPr/>
                    <a:lstStyle/>
                    <a:p>
                      <a:pPr algn="just" fontAlgn="auto" hangingPunct="1">
                        <a:lnSpc>
                          <a:spcPct val="100000"/>
                        </a:lnSpc>
                        <a:spcAft>
                          <a:spcPts val="1000"/>
                        </a:spcAft>
                      </a:pPr>
                      <a:r>
                        <a:rPr lang="en-US" sz="1800" dirty="0">
                          <a:effectLst/>
                          <a:latin typeface="+mn-lt"/>
                        </a:rPr>
                        <a:t>Municipal Health Services</a:t>
                      </a:r>
                    </a:p>
                  </a:txBody>
                  <a:tcPr marL="68580" marR="68580" marT="0" marB="0"/>
                </a:tc>
                <a:tc>
                  <a:txBody>
                    <a:bodyPr/>
                    <a:lstStyle/>
                    <a:p>
                      <a:pPr algn="just" fontAlgn="auto" hangingPunct="1">
                        <a:lnSpc>
                          <a:spcPct val="100000"/>
                        </a:lnSpc>
                      </a:pPr>
                      <a:r>
                        <a:rPr lang="en-US" sz="1800" dirty="0">
                          <a:effectLst/>
                          <a:latin typeface="+mn-lt"/>
                        </a:rPr>
                        <a:t>Request for funding of municipal health services submitted to the national and provincial departments and currently awaiting feedback. </a:t>
                      </a:r>
                    </a:p>
                  </a:txBody>
                  <a:tcPr marL="68580" marR="68580" marT="0" marB="0"/>
                </a:tc>
                <a:extLst>
                  <a:ext uri="{0D108BD9-81ED-4DB2-BD59-A6C34878D82A}">
                    <a16:rowId xmlns:a16="http://schemas.microsoft.com/office/drawing/2014/main" xmlns="" val="779365471"/>
                  </a:ext>
                </a:extLst>
              </a:tr>
              <a:tr h="370840">
                <a:tc vMerge="1">
                  <a:txBody>
                    <a:bodyPr/>
                    <a:lstStyle/>
                    <a:p>
                      <a:pPr fontAlgn="auto" hangingPunct="1">
                        <a:lnSpc>
                          <a:spcPct val="100000"/>
                        </a:lnSpc>
                        <a:spcAft>
                          <a:spcPts val="1000"/>
                        </a:spcAft>
                      </a:pPr>
                      <a:endParaRPr lang="en-US" sz="1800" dirty="0">
                        <a:effectLst/>
                        <a:latin typeface="+mn-lt"/>
                      </a:endParaRPr>
                    </a:p>
                  </a:txBody>
                  <a:tcPr marL="68580" marR="68580" marT="0" marB="0"/>
                </a:tc>
                <a:tc>
                  <a:txBody>
                    <a:bodyPr/>
                    <a:lstStyle/>
                    <a:p>
                      <a:pPr algn="just" fontAlgn="auto" hangingPunct="1">
                        <a:lnSpc>
                          <a:spcPct val="100000"/>
                        </a:lnSpc>
                        <a:spcAft>
                          <a:spcPts val="1000"/>
                        </a:spcAft>
                      </a:pPr>
                      <a:r>
                        <a:rPr lang="en-US" sz="1800" dirty="0">
                          <a:effectLst/>
                          <a:latin typeface="+mn-lt"/>
                        </a:rPr>
                        <a:t>Community Safety Services</a:t>
                      </a:r>
                    </a:p>
                  </a:txBody>
                  <a:tcPr marL="68580" marR="68580" marT="0" marB="0"/>
                </a:tc>
                <a:tc>
                  <a:txBody>
                    <a:bodyPr/>
                    <a:lstStyle/>
                    <a:p>
                      <a:pPr algn="just" fontAlgn="auto" hangingPunct="1">
                        <a:lnSpc>
                          <a:spcPct val="100000"/>
                        </a:lnSpc>
                      </a:pPr>
                      <a:r>
                        <a:rPr lang="en-US" sz="1800" dirty="0">
                          <a:effectLst/>
                          <a:latin typeface="+mn-lt"/>
                        </a:rPr>
                        <a:t>Implementation of recommendations is dependent on stakeholder engagement. The municipality developed its own model whilst awaiting a response. </a:t>
                      </a:r>
                    </a:p>
                  </a:txBody>
                  <a:tcPr marL="68580" marR="68580" marT="0" marB="0"/>
                </a:tc>
                <a:extLst>
                  <a:ext uri="{0D108BD9-81ED-4DB2-BD59-A6C34878D82A}">
                    <a16:rowId xmlns:a16="http://schemas.microsoft.com/office/drawing/2014/main" xmlns="" val="1869837098"/>
                  </a:ext>
                </a:extLst>
              </a:tr>
              <a:tr h="370840">
                <a:tc vMerge="1">
                  <a:txBody>
                    <a:bodyPr/>
                    <a:lstStyle/>
                    <a:p>
                      <a:pPr marL="0" marR="0" lvl="0" indent="0" algn="l" defTabSz="457200" rtl="0" eaLnBrk="1" fontAlgn="auto" latinLnBrk="0" hangingPunct="1">
                        <a:lnSpc>
                          <a:spcPct val="100000"/>
                        </a:lnSpc>
                        <a:spcBef>
                          <a:spcPts val="0"/>
                        </a:spcBef>
                        <a:spcAft>
                          <a:spcPts val="1000"/>
                        </a:spcAft>
                        <a:buClrTx/>
                        <a:buSzTx/>
                        <a:buFontTx/>
                        <a:buNone/>
                        <a:tabLst/>
                        <a:defRPr/>
                      </a:pPr>
                      <a:endParaRPr lang="en-US" sz="1800" dirty="0">
                        <a:effectLst/>
                        <a:latin typeface="+mn-lt"/>
                      </a:endParaRPr>
                    </a:p>
                  </a:txBody>
                  <a:tcPr marL="68580" marR="68580" marT="0" marB="0"/>
                </a:tc>
                <a:tc>
                  <a:txBody>
                    <a:bodyPr/>
                    <a:lstStyle/>
                    <a:p>
                      <a:pPr algn="just" fontAlgn="auto" hangingPunct="1">
                        <a:lnSpc>
                          <a:spcPct val="100000"/>
                        </a:lnSpc>
                        <a:spcAft>
                          <a:spcPts val="1000"/>
                        </a:spcAft>
                      </a:pPr>
                      <a:r>
                        <a:rPr lang="en-US" sz="1800" dirty="0">
                          <a:effectLst/>
                          <a:latin typeface="+mn-lt"/>
                        </a:rPr>
                        <a:t>Development of a District-Wide Integrated Infrastructure Master Plan</a:t>
                      </a:r>
                    </a:p>
                  </a:txBody>
                  <a:tcPr marL="68580" marR="68580" marT="0" marB="0"/>
                </a:tc>
                <a:tc>
                  <a:txBody>
                    <a:bodyPr/>
                    <a:lstStyle/>
                    <a:p>
                      <a:pPr algn="just" fontAlgn="auto" hangingPunct="1">
                        <a:lnSpc>
                          <a:spcPct val="100000"/>
                        </a:lnSpc>
                      </a:pPr>
                      <a:r>
                        <a:rPr lang="en-US" sz="1800" dirty="0">
                          <a:effectLst/>
                          <a:latin typeface="+mn-lt"/>
                        </a:rPr>
                        <a:t>The West Rand Development Agency (WRDA) was requested to engage with various organisations to acquire the necessary funds to develop this plan.</a:t>
                      </a:r>
                    </a:p>
                  </a:txBody>
                  <a:tcPr marL="68580" marR="68580" marT="0" marB="0"/>
                </a:tc>
                <a:extLst>
                  <a:ext uri="{0D108BD9-81ED-4DB2-BD59-A6C34878D82A}">
                    <a16:rowId xmlns:a16="http://schemas.microsoft.com/office/drawing/2014/main" xmlns="" val="2351173222"/>
                  </a:ext>
                </a:extLst>
              </a:tr>
            </a:tbl>
          </a:graphicData>
        </a:graphic>
      </p:graphicFrame>
    </p:spTree>
    <p:extLst>
      <p:ext uri="{BB962C8B-B14F-4D97-AF65-F5344CB8AC3E}">
        <p14:creationId xmlns:p14="http://schemas.microsoft.com/office/powerpoint/2010/main" xmlns="" val="92263883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06475" y="885825"/>
            <a:ext cx="8013700" cy="427038"/>
          </a:xfrm>
        </p:spPr>
        <p:txBody>
          <a:bodyPr/>
          <a:lstStyle/>
          <a:p>
            <a:pPr algn="l"/>
            <a:r>
              <a:rPr lang="en-ZA" altLang="en-US" sz="2800" b="1" dirty="0"/>
              <a:t>Purpose</a:t>
            </a:r>
          </a:p>
        </p:txBody>
      </p:sp>
      <p:sp>
        <p:nvSpPr>
          <p:cNvPr id="2" name="Content Placeholder 1"/>
          <p:cNvSpPr>
            <a:spLocks noGrp="1"/>
          </p:cNvSpPr>
          <p:nvPr>
            <p:ph idx="1"/>
          </p:nvPr>
        </p:nvSpPr>
        <p:spPr>
          <a:xfrm>
            <a:off x="815926" y="1412876"/>
            <a:ext cx="7957013" cy="4232550"/>
          </a:xfrm>
        </p:spPr>
        <p:txBody>
          <a:bodyPr>
            <a:normAutofit/>
          </a:bodyPr>
          <a:lstStyle/>
          <a:p>
            <a:pPr algn="just"/>
            <a:r>
              <a:rPr lang="en-US" sz="2200" dirty="0"/>
              <a:t>To present to the National Assembly’s Portfolio Committee on Gauteng CoGTA’s support provided to the West Rand District Municipality (WRDM). </a:t>
            </a:r>
          </a:p>
          <a:p>
            <a:pPr algn="just"/>
            <a:endParaRPr lang="en-US" sz="2000" dirty="0"/>
          </a:p>
          <a:p>
            <a:pPr marL="457200" lvl="1" indent="0" algn="just">
              <a:buNone/>
            </a:pPr>
            <a:endParaRPr lang="en-US" sz="2400" b="1" dirty="0"/>
          </a:p>
          <a:p>
            <a:pPr marL="457200" lvl="1" indent="0" algn="just">
              <a:buNone/>
            </a:pPr>
            <a:endParaRPr lang="en-US" sz="2400" b="1" dirty="0"/>
          </a:p>
          <a:p>
            <a:pPr marL="457200" lvl="1" indent="0" algn="just">
              <a:buNone/>
            </a:pPr>
            <a:endParaRPr lang="en-US" sz="2400" b="1" dirty="0"/>
          </a:p>
          <a:p>
            <a:pPr marL="457200" lvl="1" indent="0" algn="just">
              <a:buNone/>
            </a:pPr>
            <a:endParaRPr lang="en-US" sz="2400" b="1" dirty="0"/>
          </a:p>
          <a:p>
            <a:pPr marL="457200" lvl="1" indent="0" algn="just">
              <a:buNone/>
            </a:pPr>
            <a:endParaRPr lang="en-US" sz="2400" b="1" dirty="0"/>
          </a:p>
          <a:p>
            <a:pPr marL="457200" lvl="1" indent="0" algn="just">
              <a:buNone/>
            </a:pPr>
            <a:endParaRPr lang="en-US" sz="2400" dirty="0"/>
          </a:p>
          <a:p>
            <a:pPr marL="457200" lvl="1" indent="0" algn="just">
              <a:buNone/>
            </a:pPr>
            <a:endParaRPr lang="en-US" sz="2400" dirty="0"/>
          </a:p>
          <a:p>
            <a:pPr marL="0" indent="0" algn="just">
              <a:buNone/>
            </a:pPr>
            <a:endParaRPr lang="en-ZA" dirty="0"/>
          </a:p>
          <a:p>
            <a:pPr marL="0" indent="0" algn="just">
              <a:buNone/>
            </a:pPr>
            <a:endParaRPr lang="en-ZA" dirty="0"/>
          </a:p>
          <a:p>
            <a:pPr marL="0" indent="0" algn="just">
              <a:buNone/>
            </a:pPr>
            <a:endParaRPr lang="en-US" dirty="0"/>
          </a:p>
          <a:p>
            <a:pPr marL="0" indent="0" algn="just">
              <a:buNone/>
            </a:pPr>
            <a:endParaRPr lang="en-ZA" dirty="0"/>
          </a:p>
          <a:p>
            <a:pPr algn="just"/>
            <a:endParaRPr lang="en-US" dirty="0"/>
          </a:p>
        </p:txBody>
      </p:sp>
    </p:spTree>
    <p:extLst>
      <p:ext uri="{BB962C8B-B14F-4D97-AF65-F5344CB8AC3E}">
        <p14:creationId xmlns:p14="http://schemas.microsoft.com/office/powerpoint/2010/main" xmlns="" val="57928810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78A39A-6EE0-4353-B89F-1738A01598FC}"/>
              </a:ext>
            </a:extLst>
          </p:cNvPr>
          <p:cNvSpPr>
            <a:spLocks noGrp="1"/>
          </p:cNvSpPr>
          <p:nvPr>
            <p:ph type="title"/>
          </p:nvPr>
        </p:nvSpPr>
        <p:spPr/>
        <p:txBody>
          <a:bodyPr/>
          <a:lstStyle/>
          <a:p>
            <a:r>
              <a:rPr lang="en-US" dirty="0"/>
              <a:t>KEY FOCUS AREAS STILL TO BE FINALIZED</a:t>
            </a:r>
          </a:p>
        </p:txBody>
      </p:sp>
      <p:graphicFrame>
        <p:nvGraphicFramePr>
          <p:cNvPr id="4" name="Table 4">
            <a:extLst>
              <a:ext uri="{FF2B5EF4-FFF2-40B4-BE49-F238E27FC236}">
                <a16:creationId xmlns:a16="http://schemas.microsoft.com/office/drawing/2014/main" xmlns="" id="{7CCFB373-8932-4446-A545-1F8BF4273E4F}"/>
              </a:ext>
            </a:extLst>
          </p:cNvPr>
          <p:cNvGraphicFramePr>
            <a:graphicFrameLocks noGrp="1"/>
          </p:cNvGraphicFramePr>
          <p:nvPr>
            <p:ph idx="1"/>
            <p:extLst/>
          </p:nvPr>
        </p:nvGraphicFramePr>
        <p:xfrm>
          <a:off x="1006475" y="1389017"/>
          <a:ext cx="8013699" cy="4937760"/>
        </p:xfrm>
        <a:graphic>
          <a:graphicData uri="http://schemas.openxmlformats.org/drawingml/2006/table">
            <a:tbl>
              <a:tblPr firstRow="1" bandRow="1">
                <a:tableStyleId>{5C22544A-7EE6-4342-B048-85BDC9FD1C3A}</a:tableStyleId>
              </a:tblPr>
              <a:tblGrid>
                <a:gridCol w="1687739">
                  <a:extLst>
                    <a:ext uri="{9D8B030D-6E8A-4147-A177-3AD203B41FA5}">
                      <a16:colId xmlns:a16="http://schemas.microsoft.com/office/drawing/2014/main" xmlns="" val="526192139"/>
                    </a:ext>
                  </a:extLst>
                </a:gridCol>
                <a:gridCol w="1796143">
                  <a:extLst>
                    <a:ext uri="{9D8B030D-6E8A-4147-A177-3AD203B41FA5}">
                      <a16:colId xmlns:a16="http://schemas.microsoft.com/office/drawing/2014/main" xmlns="" val="3811392316"/>
                    </a:ext>
                  </a:extLst>
                </a:gridCol>
                <a:gridCol w="4529817">
                  <a:extLst>
                    <a:ext uri="{9D8B030D-6E8A-4147-A177-3AD203B41FA5}">
                      <a16:colId xmlns:a16="http://schemas.microsoft.com/office/drawing/2014/main" xmlns="" val="3071970158"/>
                    </a:ext>
                  </a:extLst>
                </a:gridCol>
              </a:tblGrid>
              <a:tr h="370840">
                <a:tc>
                  <a:txBody>
                    <a:bodyPr/>
                    <a:lstStyle/>
                    <a:p>
                      <a:pPr fontAlgn="auto" hangingPunct="1">
                        <a:lnSpc>
                          <a:spcPct val="100000"/>
                        </a:lnSpc>
                        <a:spcAft>
                          <a:spcPts val="1000"/>
                        </a:spcAft>
                      </a:pPr>
                      <a:r>
                        <a:rPr lang="en-US" sz="1800" b="1" dirty="0">
                          <a:effectLst/>
                          <a:latin typeface="+mn-lt"/>
                        </a:rPr>
                        <a:t>STRATEGY </a:t>
                      </a:r>
                      <a:endParaRPr lang="en-US" sz="1800" dirty="0">
                        <a:effectLst/>
                        <a:latin typeface="+mn-lt"/>
                      </a:endParaRPr>
                    </a:p>
                  </a:txBody>
                  <a:tcPr marL="68580" marR="68580" marT="0" marB="0"/>
                </a:tc>
                <a:tc>
                  <a:txBody>
                    <a:bodyPr/>
                    <a:lstStyle/>
                    <a:p>
                      <a:pPr algn="just" fontAlgn="auto" hangingPunct="1">
                        <a:lnSpc>
                          <a:spcPct val="100000"/>
                        </a:lnSpc>
                        <a:spcAft>
                          <a:spcPts val="1000"/>
                        </a:spcAft>
                      </a:pPr>
                      <a:r>
                        <a:rPr lang="en-US" sz="1800" b="1" dirty="0">
                          <a:effectLst/>
                          <a:latin typeface="+mn-lt"/>
                        </a:rPr>
                        <a:t>KEY FOCUS AREA </a:t>
                      </a:r>
                      <a:endParaRPr lang="en-US" sz="1800" dirty="0">
                        <a:effectLst/>
                        <a:latin typeface="+mn-lt"/>
                      </a:endParaRPr>
                    </a:p>
                  </a:txBody>
                  <a:tcPr marL="68580" marR="68580" marT="0" marB="0"/>
                </a:tc>
                <a:tc>
                  <a:txBody>
                    <a:bodyPr/>
                    <a:lstStyle/>
                    <a:p>
                      <a:pPr algn="just" fontAlgn="auto" hangingPunct="1">
                        <a:lnSpc>
                          <a:spcPct val="100000"/>
                        </a:lnSpc>
                        <a:spcAft>
                          <a:spcPts val="1000"/>
                        </a:spcAft>
                      </a:pPr>
                      <a:r>
                        <a:rPr lang="en-US" sz="1800" b="1" dirty="0">
                          <a:effectLst/>
                          <a:latin typeface="+mn-lt"/>
                        </a:rPr>
                        <a:t>AREAS TO BE FINALIZED / PROGRESS THUS FAR </a:t>
                      </a:r>
                      <a:endParaRPr lang="en-US" sz="1800" dirty="0">
                        <a:effectLst/>
                        <a:latin typeface="+mn-lt"/>
                      </a:endParaRPr>
                    </a:p>
                  </a:txBody>
                  <a:tcPr marL="68580" marR="68580" marT="0" marB="0"/>
                </a:tc>
                <a:extLst>
                  <a:ext uri="{0D108BD9-81ED-4DB2-BD59-A6C34878D82A}">
                    <a16:rowId xmlns:a16="http://schemas.microsoft.com/office/drawing/2014/main" xmlns="" val="3661435051"/>
                  </a:ext>
                </a:extLst>
              </a:tr>
              <a:tr h="370840">
                <a:tc rowSpan="4">
                  <a:txBody>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lang="en-US" sz="1800" b="1" dirty="0">
                          <a:effectLst/>
                          <a:latin typeface="+mn-lt"/>
                        </a:rPr>
                        <a:t>Strategy 5: Improve Financial Sustainability, Administration and Control </a:t>
                      </a:r>
                    </a:p>
                  </a:txBody>
                  <a:tcPr marL="68580" marR="68580" marT="0" marB="0"/>
                </a:tc>
                <a:tc>
                  <a:txBody>
                    <a:bodyPr/>
                    <a:lstStyle/>
                    <a:p>
                      <a:pPr algn="just" fontAlgn="auto" hangingPunct="1">
                        <a:lnSpc>
                          <a:spcPct val="100000"/>
                        </a:lnSpc>
                        <a:spcAft>
                          <a:spcPts val="1000"/>
                        </a:spcAft>
                      </a:pPr>
                      <a:r>
                        <a:rPr lang="en-US" sz="1800" dirty="0">
                          <a:effectLst/>
                          <a:latin typeface="+mn-lt"/>
                        </a:rPr>
                        <a:t>Revenue Enhancement</a:t>
                      </a:r>
                    </a:p>
                  </a:txBody>
                  <a:tcPr marL="68580" marR="68580" marT="0" marB="0"/>
                </a:tc>
                <a:tc>
                  <a:txBody>
                    <a:bodyPr/>
                    <a:lstStyle/>
                    <a:p>
                      <a:pPr algn="just" fontAlgn="auto" hangingPunct="1">
                        <a:lnSpc>
                          <a:spcPct val="100000"/>
                        </a:lnSpc>
                      </a:pPr>
                      <a:r>
                        <a:rPr lang="en-US" sz="1800" dirty="0">
                          <a:effectLst/>
                          <a:latin typeface="+mn-lt"/>
                        </a:rPr>
                        <a:t>Valuation roll of local municipalities requested through legal section. Lease agreements to be revised considering the value of properties as per valuation rolls of local municipalities.</a:t>
                      </a:r>
                    </a:p>
                  </a:txBody>
                  <a:tcPr marL="68580" marR="68580" marT="0" marB="0"/>
                </a:tc>
                <a:extLst>
                  <a:ext uri="{0D108BD9-81ED-4DB2-BD59-A6C34878D82A}">
                    <a16:rowId xmlns:a16="http://schemas.microsoft.com/office/drawing/2014/main" xmlns="" val="590695704"/>
                  </a:ext>
                </a:extLst>
              </a:tr>
              <a:tr h="370840">
                <a:tc vMerge="1">
                  <a:txBody>
                    <a:bodyPr/>
                    <a:lstStyle/>
                    <a:p>
                      <a:pPr marL="0" marR="0" lvl="0" indent="0" algn="l" defTabSz="457200" rtl="0" eaLnBrk="1" fontAlgn="auto" latinLnBrk="0" hangingPunct="1">
                        <a:lnSpc>
                          <a:spcPct val="100000"/>
                        </a:lnSpc>
                        <a:spcBef>
                          <a:spcPts val="0"/>
                        </a:spcBef>
                        <a:spcAft>
                          <a:spcPts val="1000"/>
                        </a:spcAft>
                        <a:buClrTx/>
                        <a:buSzTx/>
                        <a:buFontTx/>
                        <a:buNone/>
                        <a:tabLst/>
                        <a:defRPr/>
                      </a:pPr>
                      <a:endParaRPr lang="en-US" sz="1800" b="1" dirty="0">
                        <a:effectLst/>
                        <a:latin typeface="+mn-lt"/>
                      </a:endParaRPr>
                    </a:p>
                  </a:txBody>
                  <a:tcPr marL="68580" marR="68580" marT="0" marB="0"/>
                </a:tc>
                <a:tc>
                  <a:txBody>
                    <a:bodyPr/>
                    <a:lstStyle/>
                    <a:p>
                      <a:pPr algn="just" fontAlgn="auto" hangingPunct="1">
                        <a:lnSpc>
                          <a:spcPct val="100000"/>
                        </a:lnSpc>
                        <a:spcAft>
                          <a:spcPts val="1000"/>
                        </a:spcAft>
                      </a:pPr>
                      <a:r>
                        <a:rPr lang="en-US" sz="1800" dirty="0">
                          <a:effectLst/>
                          <a:latin typeface="+mn-lt"/>
                        </a:rPr>
                        <a:t>Collection</a:t>
                      </a:r>
                    </a:p>
                  </a:txBody>
                  <a:tcPr marL="68580" marR="68580" marT="0" marB="0"/>
                </a:tc>
                <a:tc>
                  <a:txBody>
                    <a:bodyPr/>
                    <a:lstStyle/>
                    <a:p>
                      <a:pPr algn="just" fontAlgn="auto" hangingPunct="1">
                        <a:lnSpc>
                          <a:spcPct val="100000"/>
                        </a:lnSpc>
                      </a:pPr>
                      <a:r>
                        <a:rPr lang="en-US" sz="1800">
                          <a:effectLst/>
                          <a:latin typeface="+mn-lt"/>
                        </a:rPr>
                        <a:t>Top Debtors identified as constituent local municipalities. However, there is a commitment from local municipalities to settle outstanding debt</a:t>
                      </a:r>
                    </a:p>
                  </a:txBody>
                  <a:tcPr marL="68580" marR="68580" marT="0" marB="0"/>
                </a:tc>
                <a:extLst>
                  <a:ext uri="{0D108BD9-81ED-4DB2-BD59-A6C34878D82A}">
                    <a16:rowId xmlns:a16="http://schemas.microsoft.com/office/drawing/2014/main" xmlns="" val="2343256013"/>
                  </a:ext>
                </a:extLst>
              </a:tr>
              <a:tr h="370840">
                <a:tc vMerge="1">
                  <a:txBody>
                    <a:bodyPr/>
                    <a:lstStyle/>
                    <a:p>
                      <a:pPr marL="0" marR="0" lvl="0" indent="0" algn="l" defTabSz="457200" rtl="0" eaLnBrk="1" fontAlgn="auto" latinLnBrk="0" hangingPunct="1">
                        <a:lnSpc>
                          <a:spcPct val="100000"/>
                        </a:lnSpc>
                        <a:spcBef>
                          <a:spcPts val="0"/>
                        </a:spcBef>
                        <a:spcAft>
                          <a:spcPts val="1000"/>
                        </a:spcAft>
                        <a:buClrTx/>
                        <a:buSzTx/>
                        <a:buFontTx/>
                        <a:buNone/>
                        <a:tabLst/>
                        <a:defRPr/>
                      </a:pPr>
                      <a:endParaRPr lang="en-US" sz="1800" b="1" dirty="0">
                        <a:effectLst/>
                        <a:latin typeface="+mn-lt"/>
                      </a:endParaRPr>
                    </a:p>
                  </a:txBody>
                  <a:tcPr marL="68580" marR="68580" marT="0" marB="0"/>
                </a:tc>
                <a:tc>
                  <a:txBody>
                    <a:bodyPr/>
                    <a:lstStyle/>
                    <a:p>
                      <a:pPr algn="just" fontAlgn="auto" hangingPunct="1">
                        <a:lnSpc>
                          <a:spcPct val="100000"/>
                        </a:lnSpc>
                        <a:spcAft>
                          <a:spcPts val="1000"/>
                        </a:spcAft>
                      </a:pPr>
                      <a:r>
                        <a:rPr lang="en-US" sz="1800" dirty="0">
                          <a:effectLst/>
                          <a:latin typeface="+mn-lt"/>
                        </a:rPr>
                        <a:t>Payroll </a:t>
                      </a:r>
                    </a:p>
                  </a:txBody>
                  <a:tcPr marL="68580" marR="68580" marT="0" marB="0"/>
                </a:tc>
                <a:tc>
                  <a:txBody>
                    <a:bodyPr/>
                    <a:lstStyle/>
                    <a:p>
                      <a:pPr algn="just" fontAlgn="auto" hangingPunct="1">
                        <a:lnSpc>
                          <a:spcPct val="100000"/>
                        </a:lnSpc>
                      </a:pPr>
                      <a:r>
                        <a:rPr lang="en-US" sz="1800" dirty="0">
                          <a:effectLst/>
                          <a:latin typeface="+mn-lt"/>
                        </a:rPr>
                        <a:t>Internal Audit is currently finalizing the audit of payroll and will report on any ghost employees identified.</a:t>
                      </a:r>
                    </a:p>
                  </a:txBody>
                  <a:tcPr marL="68580" marR="68580" marT="0" marB="0"/>
                </a:tc>
                <a:extLst>
                  <a:ext uri="{0D108BD9-81ED-4DB2-BD59-A6C34878D82A}">
                    <a16:rowId xmlns:a16="http://schemas.microsoft.com/office/drawing/2014/main" xmlns="" val="2159213025"/>
                  </a:ext>
                </a:extLst>
              </a:tr>
              <a:tr h="370840">
                <a:tc vMerge="1">
                  <a:txBody>
                    <a:bodyPr/>
                    <a:lstStyle/>
                    <a:p>
                      <a:pPr marL="0" marR="0" lvl="0" indent="0" algn="l" defTabSz="457200" rtl="0" eaLnBrk="1" fontAlgn="auto" latinLnBrk="0" hangingPunct="1">
                        <a:lnSpc>
                          <a:spcPct val="100000"/>
                        </a:lnSpc>
                        <a:spcBef>
                          <a:spcPts val="0"/>
                        </a:spcBef>
                        <a:spcAft>
                          <a:spcPts val="1000"/>
                        </a:spcAft>
                        <a:buClrTx/>
                        <a:buSzTx/>
                        <a:buFontTx/>
                        <a:buNone/>
                        <a:tabLst/>
                        <a:defRPr/>
                      </a:pPr>
                      <a:endParaRPr lang="en-US" sz="1800" b="1" dirty="0">
                        <a:effectLst/>
                        <a:latin typeface="+mn-lt"/>
                      </a:endParaRPr>
                    </a:p>
                  </a:txBody>
                  <a:tcPr marL="68580" marR="68580" marT="0" marB="0"/>
                </a:tc>
                <a:tc>
                  <a:txBody>
                    <a:bodyPr/>
                    <a:lstStyle/>
                    <a:p>
                      <a:pPr algn="just" fontAlgn="auto" hangingPunct="1">
                        <a:lnSpc>
                          <a:spcPct val="100000"/>
                        </a:lnSpc>
                        <a:spcAft>
                          <a:spcPts val="1000"/>
                        </a:spcAft>
                      </a:pPr>
                      <a:r>
                        <a:rPr lang="en-US" sz="1800" dirty="0">
                          <a:effectLst/>
                          <a:latin typeface="+mn-lt"/>
                        </a:rPr>
                        <a:t>Financial Management Capability Maturity Model (FMCMM)</a:t>
                      </a:r>
                    </a:p>
                  </a:txBody>
                  <a:tcPr marL="68580" marR="68580" marT="0" marB="0"/>
                </a:tc>
                <a:tc>
                  <a:txBody>
                    <a:bodyPr/>
                    <a:lstStyle/>
                    <a:p>
                      <a:pPr algn="just" fontAlgn="auto" hangingPunct="1">
                        <a:lnSpc>
                          <a:spcPct val="100000"/>
                        </a:lnSpc>
                      </a:pPr>
                      <a:r>
                        <a:rPr lang="en-US" sz="1800" dirty="0">
                          <a:effectLst/>
                          <a:latin typeface="+mn-lt"/>
                        </a:rPr>
                        <a:t>Action plan on FMCMM assessment still in the process of being concluded.</a:t>
                      </a:r>
                    </a:p>
                  </a:txBody>
                  <a:tcPr marL="68580" marR="68580" marT="0" marB="0"/>
                </a:tc>
                <a:extLst>
                  <a:ext uri="{0D108BD9-81ED-4DB2-BD59-A6C34878D82A}">
                    <a16:rowId xmlns:a16="http://schemas.microsoft.com/office/drawing/2014/main" xmlns="" val="755288746"/>
                  </a:ext>
                </a:extLst>
              </a:tr>
            </a:tbl>
          </a:graphicData>
        </a:graphic>
      </p:graphicFrame>
    </p:spTree>
    <p:extLst>
      <p:ext uri="{BB962C8B-B14F-4D97-AF65-F5344CB8AC3E}">
        <p14:creationId xmlns:p14="http://schemas.microsoft.com/office/powerpoint/2010/main" xmlns="" val="137134460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78A39A-6EE0-4353-B89F-1738A01598FC}"/>
              </a:ext>
            </a:extLst>
          </p:cNvPr>
          <p:cNvSpPr>
            <a:spLocks noGrp="1"/>
          </p:cNvSpPr>
          <p:nvPr>
            <p:ph type="title"/>
          </p:nvPr>
        </p:nvSpPr>
        <p:spPr/>
        <p:txBody>
          <a:bodyPr/>
          <a:lstStyle/>
          <a:p>
            <a:r>
              <a:rPr lang="en-US" dirty="0"/>
              <a:t>KEY FOCUS AREAS STILL TO BE FINALIZED</a:t>
            </a:r>
          </a:p>
        </p:txBody>
      </p:sp>
      <p:graphicFrame>
        <p:nvGraphicFramePr>
          <p:cNvPr id="4" name="Table 4">
            <a:extLst>
              <a:ext uri="{FF2B5EF4-FFF2-40B4-BE49-F238E27FC236}">
                <a16:creationId xmlns:a16="http://schemas.microsoft.com/office/drawing/2014/main" xmlns="" id="{7CCFB373-8932-4446-A545-1F8BF4273E4F}"/>
              </a:ext>
            </a:extLst>
          </p:cNvPr>
          <p:cNvGraphicFramePr>
            <a:graphicFrameLocks noGrp="1"/>
          </p:cNvGraphicFramePr>
          <p:nvPr>
            <p:ph idx="1"/>
            <p:extLst/>
          </p:nvPr>
        </p:nvGraphicFramePr>
        <p:xfrm>
          <a:off x="1006475" y="1389017"/>
          <a:ext cx="8013699" cy="4389120"/>
        </p:xfrm>
        <a:graphic>
          <a:graphicData uri="http://schemas.openxmlformats.org/drawingml/2006/table">
            <a:tbl>
              <a:tblPr firstRow="1" bandRow="1">
                <a:tableStyleId>{5C22544A-7EE6-4342-B048-85BDC9FD1C3A}</a:tableStyleId>
              </a:tblPr>
              <a:tblGrid>
                <a:gridCol w="1638754">
                  <a:extLst>
                    <a:ext uri="{9D8B030D-6E8A-4147-A177-3AD203B41FA5}">
                      <a16:colId xmlns:a16="http://schemas.microsoft.com/office/drawing/2014/main" xmlns="" val="526192139"/>
                    </a:ext>
                  </a:extLst>
                </a:gridCol>
                <a:gridCol w="2090057">
                  <a:extLst>
                    <a:ext uri="{9D8B030D-6E8A-4147-A177-3AD203B41FA5}">
                      <a16:colId xmlns:a16="http://schemas.microsoft.com/office/drawing/2014/main" xmlns="" val="3811392316"/>
                    </a:ext>
                  </a:extLst>
                </a:gridCol>
                <a:gridCol w="4284888">
                  <a:extLst>
                    <a:ext uri="{9D8B030D-6E8A-4147-A177-3AD203B41FA5}">
                      <a16:colId xmlns:a16="http://schemas.microsoft.com/office/drawing/2014/main" xmlns="" val="3071970158"/>
                    </a:ext>
                  </a:extLst>
                </a:gridCol>
              </a:tblGrid>
              <a:tr h="370840">
                <a:tc>
                  <a:txBody>
                    <a:bodyPr/>
                    <a:lstStyle/>
                    <a:p>
                      <a:pPr fontAlgn="auto" hangingPunct="1">
                        <a:lnSpc>
                          <a:spcPct val="100000"/>
                        </a:lnSpc>
                        <a:spcAft>
                          <a:spcPts val="1000"/>
                        </a:spcAft>
                      </a:pPr>
                      <a:r>
                        <a:rPr lang="en-US" sz="1800" b="1" dirty="0">
                          <a:effectLst/>
                          <a:latin typeface="+mn-lt"/>
                        </a:rPr>
                        <a:t>STRATEGY </a:t>
                      </a:r>
                      <a:endParaRPr lang="en-US" sz="1800" dirty="0">
                        <a:effectLst/>
                        <a:latin typeface="+mn-lt"/>
                      </a:endParaRPr>
                    </a:p>
                  </a:txBody>
                  <a:tcPr marL="68580" marR="68580" marT="0" marB="0"/>
                </a:tc>
                <a:tc>
                  <a:txBody>
                    <a:bodyPr/>
                    <a:lstStyle/>
                    <a:p>
                      <a:pPr algn="just" fontAlgn="auto" hangingPunct="1">
                        <a:lnSpc>
                          <a:spcPct val="100000"/>
                        </a:lnSpc>
                        <a:spcAft>
                          <a:spcPts val="1000"/>
                        </a:spcAft>
                      </a:pPr>
                      <a:r>
                        <a:rPr lang="en-US" sz="1800" b="1" dirty="0">
                          <a:effectLst/>
                          <a:latin typeface="+mn-lt"/>
                        </a:rPr>
                        <a:t>KEY FOCUS AREA </a:t>
                      </a:r>
                      <a:endParaRPr lang="en-US" sz="1800" dirty="0">
                        <a:effectLst/>
                        <a:latin typeface="+mn-lt"/>
                      </a:endParaRPr>
                    </a:p>
                  </a:txBody>
                  <a:tcPr marL="68580" marR="68580" marT="0" marB="0"/>
                </a:tc>
                <a:tc>
                  <a:txBody>
                    <a:bodyPr/>
                    <a:lstStyle/>
                    <a:p>
                      <a:pPr algn="just" fontAlgn="auto" hangingPunct="1">
                        <a:lnSpc>
                          <a:spcPct val="100000"/>
                        </a:lnSpc>
                        <a:spcAft>
                          <a:spcPts val="1000"/>
                        </a:spcAft>
                      </a:pPr>
                      <a:r>
                        <a:rPr lang="en-US" sz="1800" b="1" dirty="0">
                          <a:effectLst/>
                          <a:latin typeface="+mn-lt"/>
                        </a:rPr>
                        <a:t>AREAS TO BE FINALIZED / PROGRESS THUS FAR </a:t>
                      </a:r>
                      <a:endParaRPr lang="en-US" sz="1800" dirty="0">
                        <a:effectLst/>
                        <a:latin typeface="+mn-lt"/>
                      </a:endParaRPr>
                    </a:p>
                  </a:txBody>
                  <a:tcPr marL="68580" marR="68580" marT="0" marB="0"/>
                </a:tc>
                <a:extLst>
                  <a:ext uri="{0D108BD9-81ED-4DB2-BD59-A6C34878D82A}">
                    <a16:rowId xmlns:a16="http://schemas.microsoft.com/office/drawing/2014/main" xmlns="" val="3661435051"/>
                  </a:ext>
                </a:extLst>
              </a:tr>
              <a:tr h="370840">
                <a:tc>
                  <a:txBody>
                    <a:bodyPr/>
                    <a:lstStyle/>
                    <a:p>
                      <a:pPr fontAlgn="auto" hangingPunct="1">
                        <a:spcAft>
                          <a:spcPts val="1000"/>
                        </a:spcAft>
                      </a:pPr>
                      <a:r>
                        <a:rPr lang="en-US" sz="1800" b="1">
                          <a:effectLst/>
                          <a:latin typeface="+mn-lt"/>
                        </a:rPr>
                        <a:t>Strategy 6: Restructuring of the Budget </a:t>
                      </a:r>
                      <a:endParaRPr lang="en-US" sz="1800">
                        <a:effectLst/>
                        <a:latin typeface="+mn-lt"/>
                      </a:endParaRPr>
                    </a:p>
                    <a:p>
                      <a:pPr fontAlgn="auto" hangingPunct="1">
                        <a:spcAft>
                          <a:spcPts val="1000"/>
                        </a:spcAft>
                      </a:pPr>
                      <a:r>
                        <a:rPr lang="en-US" sz="1800" b="1">
                          <a:effectLst/>
                          <a:latin typeface="+mn-lt"/>
                        </a:rPr>
                        <a:t> </a:t>
                      </a:r>
                      <a:endParaRPr lang="en-US" sz="1800">
                        <a:effectLst/>
                        <a:latin typeface="+mn-lt"/>
                      </a:endParaRPr>
                    </a:p>
                  </a:txBody>
                  <a:tcPr marL="68580" marR="68580" marT="0" marB="0"/>
                </a:tc>
                <a:tc>
                  <a:txBody>
                    <a:bodyPr/>
                    <a:lstStyle/>
                    <a:p>
                      <a:pPr fontAlgn="auto" hangingPunct="1">
                        <a:spcAft>
                          <a:spcPts val="1000"/>
                        </a:spcAft>
                      </a:pPr>
                      <a:r>
                        <a:rPr lang="en-US" sz="1800" dirty="0">
                          <a:effectLst/>
                          <a:latin typeface="+mn-lt"/>
                        </a:rPr>
                        <a:t>Budget Restructuring  </a:t>
                      </a:r>
                    </a:p>
                    <a:p>
                      <a:pPr algn="just" fontAlgn="auto" hangingPunct="1">
                        <a:lnSpc>
                          <a:spcPct val="150000"/>
                        </a:lnSpc>
                        <a:spcAft>
                          <a:spcPts val="1000"/>
                        </a:spcAft>
                      </a:pPr>
                      <a:r>
                        <a:rPr lang="en-US" sz="1800" dirty="0">
                          <a:effectLst/>
                          <a:latin typeface="+mn-lt"/>
                        </a:rPr>
                        <a:t> </a:t>
                      </a:r>
                    </a:p>
                  </a:txBody>
                  <a:tcPr marL="68580" marR="68580" marT="0" marB="0"/>
                </a:tc>
                <a:tc>
                  <a:txBody>
                    <a:bodyPr/>
                    <a:lstStyle/>
                    <a:p>
                      <a:pPr algn="just" fontAlgn="auto" hangingPunct="1"/>
                      <a:r>
                        <a:rPr lang="en-US" sz="1800" dirty="0">
                          <a:effectLst/>
                          <a:latin typeface="+mn-lt"/>
                        </a:rPr>
                        <a:t>Powers and functions re-allocation to the district municipality are central to the long-term financial strategy of the municipality. The long-term financial plan covering 15 years to be compiled once all budget restructuring reports are approved and finalized (i.e. organisational structure)</a:t>
                      </a:r>
                    </a:p>
                  </a:txBody>
                  <a:tcPr marL="68580" marR="68580" marT="0" marB="0"/>
                </a:tc>
                <a:extLst>
                  <a:ext uri="{0D108BD9-81ED-4DB2-BD59-A6C34878D82A}">
                    <a16:rowId xmlns:a16="http://schemas.microsoft.com/office/drawing/2014/main" xmlns="" val="590695704"/>
                  </a:ext>
                </a:extLst>
              </a:tr>
              <a:tr h="370840">
                <a:tc>
                  <a:txBody>
                    <a:bodyPr/>
                    <a:lstStyle/>
                    <a:p>
                      <a:pPr fontAlgn="auto" hangingPunct="1">
                        <a:spcAft>
                          <a:spcPts val="1000"/>
                        </a:spcAft>
                      </a:pPr>
                      <a:r>
                        <a:rPr lang="en-US" sz="1800" b="1">
                          <a:effectLst/>
                          <a:latin typeface="+mn-lt"/>
                        </a:rPr>
                        <a:t>Strategy 7: Improve Cashflow Management</a:t>
                      </a:r>
                      <a:endParaRPr lang="en-US" sz="1800">
                        <a:effectLst/>
                        <a:latin typeface="+mn-lt"/>
                      </a:endParaRPr>
                    </a:p>
                    <a:p>
                      <a:pPr fontAlgn="auto" hangingPunct="1">
                        <a:spcAft>
                          <a:spcPts val="1000"/>
                        </a:spcAft>
                      </a:pPr>
                      <a:r>
                        <a:rPr lang="en-US" sz="1800" b="1">
                          <a:effectLst/>
                          <a:latin typeface="+mn-lt"/>
                        </a:rPr>
                        <a:t> </a:t>
                      </a:r>
                      <a:endParaRPr lang="en-US" sz="1800">
                        <a:effectLst/>
                        <a:latin typeface="+mn-lt"/>
                      </a:endParaRPr>
                    </a:p>
                  </a:txBody>
                  <a:tcPr marL="68580" marR="68580" marT="0" marB="0"/>
                </a:tc>
                <a:tc>
                  <a:txBody>
                    <a:bodyPr/>
                    <a:lstStyle/>
                    <a:p>
                      <a:pPr fontAlgn="auto" hangingPunct="1">
                        <a:spcAft>
                          <a:spcPts val="1000"/>
                        </a:spcAft>
                      </a:pPr>
                      <a:r>
                        <a:rPr lang="en-US" sz="1800" dirty="0">
                          <a:effectLst/>
                          <a:latin typeface="+mn-lt"/>
                        </a:rPr>
                        <a:t>Manage financial commitments and cash flow and ensure unspent grants are also adequately safeguarded</a:t>
                      </a:r>
                    </a:p>
                  </a:txBody>
                  <a:tcPr marL="68580" marR="68580" marT="0" marB="0"/>
                </a:tc>
                <a:tc>
                  <a:txBody>
                    <a:bodyPr/>
                    <a:lstStyle/>
                    <a:p>
                      <a:pPr algn="just" fontAlgn="auto" hangingPunct="1"/>
                      <a:r>
                        <a:rPr lang="en-US" sz="1800" dirty="0">
                          <a:effectLst/>
                          <a:latin typeface="+mn-lt"/>
                        </a:rPr>
                        <a:t>Significant debtors comprise of debts owed by local municipalities. CoGTA to facilitate engagement with locals on establishment of SLA for the payment of regional contributions.  Work in progress. </a:t>
                      </a:r>
                    </a:p>
                  </a:txBody>
                  <a:tcPr marL="68580" marR="68580" marT="0" marB="0"/>
                </a:tc>
                <a:extLst>
                  <a:ext uri="{0D108BD9-81ED-4DB2-BD59-A6C34878D82A}">
                    <a16:rowId xmlns:a16="http://schemas.microsoft.com/office/drawing/2014/main" xmlns="" val="2343256013"/>
                  </a:ext>
                </a:extLst>
              </a:tr>
            </a:tbl>
          </a:graphicData>
        </a:graphic>
      </p:graphicFrame>
    </p:spTree>
    <p:extLst>
      <p:ext uri="{BB962C8B-B14F-4D97-AF65-F5344CB8AC3E}">
        <p14:creationId xmlns:p14="http://schemas.microsoft.com/office/powerpoint/2010/main" xmlns="" val="283735071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CAE8DC0-6D5E-4772-A5D0-76B6693E505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BF2736-F2B5-43D2-936B-FF00E03E7347}"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lowchart: Punched Tape 6">
            <a:extLst>
              <a:ext uri="{FF2B5EF4-FFF2-40B4-BE49-F238E27FC236}">
                <a16:creationId xmlns:a16="http://schemas.microsoft.com/office/drawing/2014/main" xmlns="" id="{8A092E9A-638F-403A-A161-0152688CFA6A}"/>
              </a:ext>
            </a:extLst>
          </p:cNvPr>
          <p:cNvSpPr/>
          <p:nvPr/>
        </p:nvSpPr>
        <p:spPr>
          <a:xfrm>
            <a:off x="792163" y="2346325"/>
            <a:ext cx="8169275" cy="2911475"/>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2800" b="1" dirty="0">
                <a:latin typeface="Arial" panose="020B0604020202020204" pitchFamily="34" charset="0"/>
                <a:cs typeface="Arial" panose="020B0604020202020204" pitchFamily="34" charset="0"/>
              </a:rPr>
              <a:t>GAUTENG COGTA SUPPORT TO WRDM</a:t>
            </a:r>
            <a:r>
              <a:rPr lang="en-US" sz="32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415944407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EA9B49-915E-4721-BC8D-003E590B005A}"/>
              </a:ext>
            </a:extLst>
          </p:cNvPr>
          <p:cNvSpPr>
            <a:spLocks noGrp="1"/>
          </p:cNvSpPr>
          <p:nvPr>
            <p:ph type="title"/>
          </p:nvPr>
        </p:nvSpPr>
        <p:spPr/>
        <p:txBody>
          <a:bodyPr/>
          <a:lstStyle/>
          <a:p>
            <a:r>
              <a:rPr lang="en-US" sz="2800" dirty="0"/>
              <a:t>Key Support Functions/Programmes </a:t>
            </a:r>
          </a:p>
        </p:txBody>
      </p:sp>
      <p:sp>
        <p:nvSpPr>
          <p:cNvPr id="3" name="Content Placeholder 2">
            <a:extLst>
              <a:ext uri="{FF2B5EF4-FFF2-40B4-BE49-F238E27FC236}">
                <a16:creationId xmlns:a16="http://schemas.microsoft.com/office/drawing/2014/main" xmlns="" id="{020EFA4D-89B9-4A50-9B1F-C4B96251F849}"/>
              </a:ext>
            </a:extLst>
          </p:cNvPr>
          <p:cNvSpPr>
            <a:spLocks noGrp="1"/>
          </p:cNvSpPr>
          <p:nvPr>
            <p:ph idx="1"/>
          </p:nvPr>
        </p:nvSpPr>
        <p:spPr/>
        <p:txBody>
          <a:bodyPr>
            <a:normAutofit/>
          </a:bodyPr>
          <a:lstStyle/>
          <a:p>
            <a:pPr algn="just"/>
            <a:r>
              <a:rPr lang="en-US" sz="2200" dirty="0"/>
              <a:t>Support to the WRDM relates to the following key areas:</a:t>
            </a:r>
          </a:p>
          <a:p>
            <a:pPr marL="0" indent="0" algn="just">
              <a:buNone/>
            </a:pPr>
            <a:endParaRPr lang="en-US" sz="2200" dirty="0"/>
          </a:p>
          <a:p>
            <a:pPr lvl="1" algn="just"/>
            <a:r>
              <a:rPr lang="en-US" sz="2200" dirty="0"/>
              <a:t>Municipal finance support</a:t>
            </a:r>
          </a:p>
          <a:p>
            <a:pPr lvl="1" algn="just"/>
            <a:r>
              <a:rPr lang="en-US" sz="2200" dirty="0"/>
              <a:t>Municipal institutional support</a:t>
            </a:r>
          </a:p>
          <a:p>
            <a:pPr lvl="1" algn="just"/>
            <a:r>
              <a:rPr lang="en-US" sz="2200" dirty="0"/>
              <a:t>Governance support</a:t>
            </a:r>
          </a:p>
          <a:p>
            <a:pPr lvl="1" algn="just"/>
            <a:r>
              <a:rPr lang="en-US" sz="2200" dirty="0"/>
              <a:t>Infrastructure and service delivery support</a:t>
            </a:r>
          </a:p>
          <a:p>
            <a:pPr lvl="1" algn="just"/>
            <a:r>
              <a:rPr lang="en-US" sz="2200" dirty="0"/>
              <a:t>Disaster management and fire services support</a:t>
            </a:r>
          </a:p>
          <a:p>
            <a:pPr marL="400050" lvl="1" indent="0" algn="just">
              <a:buNone/>
            </a:pPr>
            <a:r>
              <a:rPr lang="en-US" sz="2200" dirty="0"/>
              <a:t> </a:t>
            </a:r>
          </a:p>
          <a:p>
            <a:endParaRPr lang="en-US" dirty="0"/>
          </a:p>
        </p:txBody>
      </p:sp>
      <p:sp>
        <p:nvSpPr>
          <p:cNvPr id="4" name="Slide Number Placeholder 3">
            <a:extLst>
              <a:ext uri="{FF2B5EF4-FFF2-40B4-BE49-F238E27FC236}">
                <a16:creationId xmlns:a16="http://schemas.microsoft.com/office/drawing/2014/main" xmlns="" id="{8A6182E7-0495-46D3-89E3-0D33CD16561D}"/>
              </a:ext>
            </a:extLst>
          </p:cNvPr>
          <p:cNvSpPr>
            <a:spLocks noGrp="1"/>
          </p:cNvSpPr>
          <p:nvPr>
            <p:ph type="sldNum" sz="quarter" idx="12"/>
          </p:nvPr>
        </p:nvSpPr>
        <p:spPr/>
        <p:txBody>
          <a:bodyPr/>
          <a:lstStyle/>
          <a:p>
            <a:fld id="{093862CD-2CE4-D846-9F15-15300DCE1BBC}" type="slidenum">
              <a:rPr lang="en-US" smtClean="0"/>
              <a:pPr/>
              <a:t>33</a:t>
            </a:fld>
            <a:endParaRPr lang="en-US" dirty="0"/>
          </a:p>
        </p:txBody>
      </p:sp>
    </p:spTree>
    <p:extLst>
      <p:ext uri="{BB962C8B-B14F-4D97-AF65-F5344CB8AC3E}">
        <p14:creationId xmlns:p14="http://schemas.microsoft.com/office/powerpoint/2010/main" xmlns="" val="52308938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CAE8DC0-6D5E-4772-A5D0-76B6693E505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BF2736-F2B5-43D2-936B-FF00E03E7347}"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lowchart: Punched Tape 6">
            <a:extLst>
              <a:ext uri="{FF2B5EF4-FFF2-40B4-BE49-F238E27FC236}">
                <a16:creationId xmlns:a16="http://schemas.microsoft.com/office/drawing/2014/main" xmlns="" id="{8A092E9A-638F-403A-A161-0152688CFA6A}"/>
              </a:ext>
            </a:extLst>
          </p:cNvPr>
          <p:cNvSpPr/>
          <p:nvPr/>
        </p:nvSpPr>
        <p:spPr>
          <a:xfrm>
            <a:off x="792163" y="2346325"/>
            <a:ext cx="8169275" cy="2911475"/>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spcBef>
                <a:spcPct val="20000"/>
              </a:spcBef>
              <a:defRPr/>
            </a:pPr>
            <a:r>
              <a:rPr lang="en-US" sz="2800" b="1" dirty="0">
                <a:solidFill>
                  <a:schemeClr val="bg1"/>
                </a:solidFill>
                <a:latin typeface="Arial" panose="020B0604020202020204" pitchFamily="34" charset="0"/>
                <a:cs typeface="Arial" panose="020B0604020202020204" pitchFamily="34" charset="0"/>
              </a:rPr>
              <a:t>MUNICIPAL FINANCE SUPPORT </a:t>
            </a:r>
          </a:p>
        </p:txBody>
      </p:sp>
    </p:spTree>
    <p:extLst>
      <p:ext uri="{BB962C8B-B14F-4D97-AF65-F5344CB8AC3E}">
        <p14:creationId xmlns:p14="http://schemas.microsoft.com/office/powerpoint/2010/main" xmlns="" val="112498311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EA9B49-915E-4721-BC8D-003E590B005A}"/>
              </a:ext>
            </a:extLst>
          </p:cNvPr>
          <p:cNvSpPr>
            <a:spLocks noGrp="1"/>
          </p:cNvSpPr>
          <p:nvPr>
            <p:ph type="title"/>
          </p:nvPr>
        </p:nvSpPr>
        <p:spPr/>
        <p:txBody>
          <a:bodyPr/>
          <a:lstStyle/>
          <a:p>
            <a:r>
              <a:rPr lang="en-US" sz="2800" dirty="0"/>
              <a:t>Municipal Finance Support </a:t>
            </a:r>
          </a:p>
        </p:txBody>
      </p:sp>
      <p:sp>
        <p:nvSpPr>
          <p:cNvPr id="3" name="Content Placeholder 2">
            <a:extLst>
              <a:ext uri="{FF2B5EF4-FFF2-40B4-BE49-F238E27FC236}">
                <a16:creationId xmlns:a16="http://schemas.microsoft.com/office/drawing/2014/main" xmlns="" id="{020EFA4D-89B9-4A50-9B1F-C4B96251F849}"/>
              </a:ext>
            </a:extLst>
          </p:cNvPr>
          <p:cNvSpPr>
            <a:spLocks noGrp="1"/>
          </p:cNvSpPr>
          <p:nvPr>
            <p:ph idx="1"/>
          </p:nvPr>
        </p:nvSpPr>
        <p:spPr/>
        <p:txBody>
          <a:bodyPr/>
          <a:lstStyle/>
          <a:p>
            <a:pPr algn="just"/>
            <a:r>
              <a:rPr lang="en-US" sz="2200" dirty="0"/>
              <a:t>Gauteng CoGTA supported the municipality on addressing AG findings through the provincial OPCA PCC as well as municipal OPCA steering committee meetings.</a:t>
            </a:r>
          </a:p>
          <a:p>
            <a:pPr algn="just"/>
            <a:r>
              <a:rPr lang="en-US" sz="2200" dirty="0"/>
              <a:t>OPCA PCC includes all stakeholders involved in municipal finance such as the Auditor General, Gauteng Provincial Treasury, SALGA, National DCoG and </a:t>
            </a:r>
            <a:r>
              <a:rPr lang="en-ZA" sz="2200" dirty="0"/>
              <a:t>Chartered Institute of Government Finance Audit and Risk Officers (</a:t>
            </a:r>
            <a:r>
              <a:rPr lang="en-US" sz="2200" dirty="0"/>
              <a:t>CIGFARO)</a:t>
            </a:r>
          </a:p>
          <a:p>
            <a:endParaRPr lang="en-US" dirty="0"/>
          </a:p>
        </p:txBody>
      </p:sp>
      <p:sp>
        <p:nvSpPr>
          <p:cNvPr id="4" name="Slide Number Placeholder 3">
            <a:extLst>
              <a:ext uri="{FF2B5EF4-FFF2-40B4-BE49-F238E27FC236}">
                <a16:creationId xmlns:a16="http://schemas.microsoft.com/office/drawing/2014/main" xmlns="" id="{8A6182E7-0495-46D3-89E3-0D33CD16561D}"/>
              </a:ext>
            </a:extLst>
          </p:cNvPr>
          <p:cNvSpPr>
            <a:spLocks noGrp="1"/>
          </p:cNvSpPr>
          <p:nvPr>
            <p:ph type="sldNum" sz="quarter" idx="12"/>
          </p:nvPr>
        </p:nvSpPr>
        <p:spPr/>
        <p:txBody>
          <a:bodyPr/>
          <a:lstStyle/>
          <a:p>
            <a:fld id="{093862CD-2CE4-D846-9F15-15300DCE1BBC}" type="slidenum">
              <a:rPr lang="en-US" smtClean="0"/>
              <a:pPr/>
              <a:t>35</a:t>
            </a:fld>
            <a:endParaRPr lang="en-US" dirty="0"/>
          </a:p>
        </p:txBody>
      </p:sp>
    </p:spTree>
    <p:extLst>
      <p:ext uri="{BB962C8B-B14F-4D97-AF65-F5344CB8AC3E}">
        <p14:creationId xmlns:p14="http://schemas.microsoft.com/office/powerpoint/2010/main" xmlns="" val="192454418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CAE8DC0-6D5E-4772-A5D0-76B6693E505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BF2736-F2B5-43D2-936B-FF00E03E7347}"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lowchart: Punched Tape 6">
            <a:extLst>
              <a:ext uri="{FF2B5EF4-FFF2-40B4-BE49-F238E27FC236}">
                <a16:creationId xmlns:a16="http://schemas.microsoft.com/office/drawing/2014/main" xmlns="" id="{8A092E9A-638F-403A-A161-0152688CFA6A}"/>
              </a:ext>
            </a:extLst>
          </p:cNvPr>
          <p:cNvSpPr/>
          <p:nvPr/>
        </p:nvSpPr>
        <p:spPr>
          <a:xfrm>
            <a:off x="792163" y="2346325"/>
            <a:ext cx="8169275" cy="2911475"/>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spcBef>
                <a:spcPct val="20000"/>
              </a:spcBef>
              <a:defRPr/>
            </a:pPr>
            <a:r>
              <a:rPr lang="en-US" sz="2800" b="1" dirty="0">
                <a:solidFill>
                  <a:schemeClr val="bg1"/>
                </a:solidFill>
                <a:latin typeface="Arial" panose="020B0604020202020204" pitchFamily="34" charset="0"/>
                <a:cs typeface="Arial" panose="020B0604020202020204" pitchFamily="34" charset="0"/>
              </a:rPr>
              <a:t>MUNICIPAL INSTITUTIONAL SUPPORT</a:t>
            </a:r>
          </a:p>
        </p:txBody>
      </p:sp>
    </p:spTree>
    <p:extLst>
      <p:ext uri="{BB962C8B-B14F-4D97-AF65-F5344CB8AC3E}">
        <p14:creationId xmlns:p14="http://schemas.microsoft.com/office/powerpoint/2010/main" xmlns="" val="218271937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5EB7DC-4201-4749-AAEA-D38CB69F09F7}"/>
              </a:ext>
            </a:extLst>
          </p:cNvPr>
          <p:cNvSpPr>
            <a:spLocks noGrp="1"/>
          </p:cNvSpPr>
          <p:nvPr>
            <p:ph type="title"/>
          </p:nvPr>
        </p:nvSpPr>
        <p:spPr/>
        <p:txBody>
          <a:bodyPr/>
          <a:lstStyle/>
          <a:p>
            <a:r>
              <a:rPr lang="en-US" sz="2800" dirty="0"/>
              <a:t>Municipal Institutional Support </a:t>
            </a:r>
          </a:p>
        </p:txBody>
      </p:sp>
      <p:sp>
        <p:nvSpPr>
          <p:cNvPr id="3" name="Content Placeholder 2">
            <a:extLst>
              <a:ext uri="{FF2B5EF4-FFF2-40B4-BE49-F238E27FC236}">
                <a16:creationId xmlns:a16="http://schemas.microsoft.com/office/drawing/2014/main" xmlns="" id="{9D89E239-EF10-47BF-ABEF-2820880EC7C0}"/>
              </a:ext>
            </a:extLst>
          </p:cNvPr>
          <p:cNvSpPr>
            <a:spLocks noGrp="1"/>
          </p:cNvSpPr>
          <p:nvPr>
            <p:ph idx="1"/>
          </p:nvPr>
        </p:nvSpPr>
        <p:spPr/>
        <p:txBody>
          <a:bodyPr>
            <a:normAutofit fontScale="25000" lnSpcReduction="20000"/>
          </a:bodyPr>
          <a:lstStyle/>
          <a:p>
            <a:pPr lvl="0" algn="just"/>
            <a:r>
              <a:rPr lang="en-US" sz="8800" b="1" dirty="0"/>
              <a:t>Audit of Predetermined Objectives (AOPO)</a:t>
            </a:r>
            <a:r>
              <a:rPr lang="en-US" sz="8800" dirty="0"/>
              <a:t>: unqualified/clean audit opinions. </a:t>
            </a:r>
            <a:r>
              <a:rPr lang="en-GB" sz="8800" dirty="0">
                <a:solidFill>
                  <a:prstClr val="black"/>
                </a:solidFill>
              </a:rPr>
              <a:t>The  project has contributed to the municipality  maintaining the positive audit outcomes for the past five financial years.</a:t>
            </a:r>
            <a:endParaRPr lang="en-US" sz="8800" b="1" dirty="0">
              <a:solidFill>
                <a:prstClr val="black"/>
              </a:solidFill>
            </a:endParaRPr>
          </a:p>
          <a:p>
            <a:pPr algn="just"/>
            <a:r>
              <a:rPr lang="en-US" sz="8800" b="1" dirty="0"/>
              <a:t>Human Resource Audit:</a:t>
            </a:r>
            <a:r>
              <a:rPr lang="en-US" sz="8800" dirty="0"/>
              <a:t> repositioning the HR function resulted in the municipality meeting required standards in Workforce Planning, Employment Relations Management, Human Resource Technology and Human Resource Measurement.</a:t>
            </a:r>
          </a:p>
          <a:p>
            <a:pPr algn="just">
              <a:lnSpc>
                <a:spcPct val="115000"/>
              </a:lnSpc>
              <a:spcBef>
                <a:spcPts val="0"/>
              </a:spcBef>
              <a:spcAft>
                <a:spcPts val="800"/>
              </a:spcAft>
              <a:tabLst>
                <a:tab pos="180340" algn="l"/>
                <a:tab pos="360045" algn="l"/>
                <a:tab pos="540385" algn="l"/>
              </a:tabLst>
            </a:pPr>
            <a:r>
              <a:rPr lang="en-US" sz="8800" dirty="0"/>
              <a:t>West Rand District Municipality supported to institutionalize </a:t>
            </a:r>
            <a:r>
              <a:rPr lang="en-US" sz="8800" b="1" dirty="0"/>
              <a:t>Performance Management System</a:t>
            </a:r>
            <a:r>
              <a:rPr lang="en-US" sz="8800" dirty="0"/>
              <a:t>. </a:t>
            </a:r>
            <a:r>
              <a:rPr lang="en-US" sz="8800" dirty="0">
                <a:ea typeface="Calibri" panose="020F0502020204030204" pitchFamily="34" charset="0"/>
              </a:rPr>
              <a:t>The project assisted the municipality with the </a:t>
            </a:r>
            <a:r>
              <a:rPr lang="en-GB" sz="8800" dirty="0">
                <a:ea typeface="Calibri" panose="020F0502020204030204" pitchFamily="34" charset="0"/>
              </a:rPr>
              <a:t> development of  performance management systems, framework and policies aligned with Performance Remuneration link;</a:t>
            </a:r>
            <a:r>
              <a:rPr lang="en-US" sz="8800" dirty="0">
                <a:latin typeface="Times New Roman" panose="02020603050405020304" pitchFamily="18" charset="0"/>
                <a:ea typeface="Calibri" panose="020F0502020204030204" pitchFamily="34" charset="0"/>
              </a:rPr>
              <a:t> </a:t>
            </a:r>
            <a:r>
              <a:rPr lang="en-GB" sz="8800" dirty="0">
                <a:ea typeface="Calibri" panose="020F0502020204030204" pitchFamily="34" charset="0"/>
              </a:rPr>
              <a:t>Agreements and Scorecards; and</a:t>
            </a:r>
            <a:r>
              <a:rPr lang="en-US" sz="8800" dirty="0">
                <a:latin typeface="Times New Roman" panose="02020603050405020304" pitchFamily="18" charset="0"/>
                <a:ea typeface="Calibri" panose="020F0502020204030204" pitchFamily="34" charset="0"/>
              </a:rPr>
              <a:t> </a:t>
            </a:r>
            <a:r>
              <a:rPr lang="en-GB" sz="8800" dirty="0">
                <a:ea typeface="Calibri" panose="020F0502020204030204" pitchFamily="34" charset="0"/>
              </a:rPr>
              <a:t>Performance Management Reporting System. Transferred  R500 000.00   </a:t>
            </a:r>
            <a:endParaRPr lang="en-US" sz="8800" dirty="0"/>
          </a:p>
          <a:p>
            <a:pPr marL="0" indent="0">
              <a:buNone/>
            </a:pPr>
            <a:endParaRPr lang="en-US" dirty="0"/>
          </a:p>
        </p:txBody>
      </p:sp>
      <p:sp>
        <p:nvSpPr>
          <p:cNvPr id="4" name="Slide Number Placeholder 3">
            <a:extLst>
              <a:ext uri="{FF2B5EF4-FFF2-40B4-BE49-F238E27FC236}">
                <a16:creationId xmlns:a16="http://schemas.microsoft.com/office/drawing/2014/main" xmlns="" id="{B405481D-A4D3-4536-BED4-97A2989B8090}"/>
              </a:ext>
            </a:extLst>
          </p:cNvPr>
          <p:cNvSpPr>
            <a:spLocks noGrp="1"/>
          </p:cNvSpPr>
          <p:nvPr>
            <p:ph type="sldNum" sz="quarter" idx="12"/>
          </p:nvPr>
        </p:nvSpPr>
        <p:spPr/>
        <p:txBody>
          <a:bodyPr/>
          <a:lstStyle/>
          <a:p>
            <a:fld id="{093862CD-2CE4-D846-9F15-15300DCE1BBC}" type="slidenum">
              <a:rPr lang="en-US" smtClean="0"/>
              <a:pPr/>
              <a:t>37</a:t>
            </a:fld>
            <a:endParaRPr lang="en-US" dirty="0"/>
          </a:p>
        </p:txBody>
      </p:sp>
    </p:spTree>
    <p:extLst>
      <p:ext uri="{BB962C8B-B14F-4D97-AF65-F5344CB8AC3E}">
        <p14:creationId xmlns:p14="http://schemas.microsoft.com/office/powerpoint/2010/main" xmlns="" val="169057668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5EB7DC-4201-4749-AAEA-D38CB69F09F7}"/>
              </a:ext>
            </a:extLst>
          </p:cNvPr>
          <p:cNvSpPr>
            <a:spLocks noGrp="1"/>
          </p:cNvSpPr>
          <p:nvPr>
            <p:ph type="title"/>
          </p:nvPr>
        </p:nvSpPr>
        <p:spPr/>
        <p:txBody>
          <a:bodyPr/>
          <a:lstStyle/>
          <a:p>
            <a:r>
              <a:rPr lang="en-US" sz="2800" dirty="0"/>
              <a:t>Municipal Institutional Support </a:t>
            </a:r>
          </a:p>
        </p:txBody>
      </p:sp>
      <p:sp>
        <p:nvSpPr>
          <p:cNvPr id="3" name="Content Placeholder 2">
            <a:extLst>
              <a:ext uri="{FF2B5EF4-FFF2-40B4-BE49-F238E27FC236}">
                <a16:creationId xmlns:a16="http://schemas.microsoft.com/office/drawing/2014/main" xmlns="" id="{9D89E239-EF10-47BF-ABEF-2820880EC7C0}"/>
              </a:ext>
            </a:extLst>
          </p:cNvPr>
          <p:cNvSpPr>
            <a:spLocks noGrp="1"/>
          </p:cNvSpPr>
          <p:nvPr>
            <p:ph idx="1"/>
          </p:nvPr>
        </p:nvSpPr>
        <p:spPr/>
        <p:txBody>
          <a:bodyPr>
            <a:normAutofit/>
          </a:bodyPr>
          <a:lstStyle/>
          <a:p>
            <a:pPr marL="0" indent="0" algn="just">
              <a:buNone/>
            </a:pPr>
            <a:r>
              <a:rPr lang="en-US" sz="2200" b="1" dirty="0"/>
              <a:t>Capacity Building</a:t>
            </a:r>
            <a:r>
              <a:rPr lang="en-US" sz="2200" dirty="0"/>
              <a:t> </a:t>
            </a:r>
          </a:p>
          <a:p>
            <a:pPr algn="just"/>
            <a:r>
              <a:rPr lang="en-US" sz="2200" dirty="0">
                <a:solidFill>
                  <a:prstClr val="black"/>
                </a:solidFill>
              </a:rPr>
              <a:t>Councilors trained on developed learning programme for Councilors with oversight function (including section 79 and MPACs), NQF L3, 4 and 5. Councilors were trained in amongst others good governance, accountability and ethical conduct, etc.</a:t>
            </a:r>
          </a:p>
          <a:p>
            <a:pPr algn="just"/>
            <a:r>
              <a:rPr lang="en-US" sz="2200" dirty="0">
                <a:solidFill>
                  <a:prstClr val="black"/>
                </a:solidFill>
                <a:ea typeface="Times New Roman" panose="02020603050405020304" pitchFamily="18" charset="0"/>
              </a:rPr>
              <a:t>Officials trained on </a:t>
            </a:r>
            <a:r>
              <a:rPr lang="en-US" sz="2200" b="1" dirty="0">
                <a:solidFill>
                  <a:prstClr val="black"/>
                </a:solidFill>
                <a:ea typeface="Times New Roman" panose="02020603050405020304" pitchFamily="18" charset="0"/>
              </a:rPr>
              <a:t>Business Process Re- engineering (BPR</a:t>
            </a:r>
            <a:r>
              <a:rPr lang="en-US" sz="2200" dirty="0">
                <a:solidFill>
                  <a:prstClr val="black"/>
                </a:solidFill>
                <a:ea typeface="Times New Roman" panose="02020603050405020304" pitchFamily="18" charset="0"/>
              </a:rPr>
              <a:t>)</a:t>
            </a:r>
            <a:r>
              <a:rPr lang="en-GB" sz="2200" dirty="0">
                <a:ea typeface="Times New Roman" panose="02020603050405020304" pitchFamily="18" charset="0"/>
              </a:rPr>
              <a:t> which enabled municipal officials  to re-engineer municipal-wide business processes to short-circuit bottlenecks, minimize red tapes, redundancies, duplications and time-wasting tasks and activities.</a:t>
            </a:r>
          </a:p>
          <a:p>
            <a:pPr algn="just"/>
            <a:endParaRPr lang="en-US" sz="2000" dirty="0">
              <a:latin typeface="Times New Roman" panose="02020603050405020304" pitchFamily="18" charset="0"/>
              <a:ea typeface="Times New Roman" panose="02020603050405020304" pitchFamily="18" charset="0"/>
            </a:endParaRPr>
          </a:p>
          <a:p>
            <a:pPr algn="just"/>
            <a:endParaRPr lang="en-US" sz="2200" dirty="0">
              <a:solidFill>
                <a:prstClr val="black"/>
              </a:solidFill>
            </a:endParaRPr>
          </a:p>
          <a:p>
            <a:pPr marL="0" indent="0">
              <a:buNone/>
            </a:pPr>
            <a:endParaRPr lang="en-US" dirty="0"/>
          </a:p>
        </p:txBody>
      </p:sp>
      <p:sp>
        <p:nvSpPr>
          <p:cNvPr id="4" name="Slide Number Placeholder 3">
            <a:extLst>
              <a:ext uri="{FF2B5EF4-FFF2-40B4-BE49-F238E27FC236}">
                <a16:creationId xmlns:a16="http://schemas.microsoft.com/office/drawing/2014/main" xmlns="" id="{B405481D-A4D3-4536-BED4-97A2989B8090}"/>
              </a:ext>
            </a:extLst>
          </p:cNvPr>
          <p:cNvSpPr>
            <a:spLocks noGrp="1"/>
          </p:cNvSpPr>
          <p:nvPr>
            <p:ph type="sldNum" sz="quarter" idx="12"/>
          </p:nvPr>
        </p:nvSpPr>
        <p:spPr/>
        <p:txBody>
          <a:bodyPr/>
          <a:lstStyle/>
          <a:p>
            <a:fld id="{093862CD-2CE4-D846-9F15-15300DCE1BBC}" type="slidenum">
              <a:rPr lang="en-US" smtClean="0"/>
              <a:pPr/>
              <a:t>38</a:t>
            </a:fld>
            <a:endParaRPr lang="en-US" dirty="0"/>
          </a:p>
        </p:txBody>
      </p:sp>
    </p:spTree>
    <p:extLst>
      <p:ext uri="{BB962C8B-B14F-4D97-AF65-F5344CB8AC3E}">
        <p14:creationId xmlns:p14="http://schemas.microsoft.com/office/powerpoint/2010/main" xmlns="" val="421164254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5EB7DC-4201-4749-AAEA-D38CB69F09F7}"/>
              </a:ext>
            </a:extLst>
          </p:cNvPr>
          <p:cNvSpPr>
            <a:spLocks noGrp="1"/>
          </p:cNvSpPr>
          <p:nvPr>
            <p:ph type="title"/>
          </p:nvPr>
        </p:nvSpPr>
        <p:spPr/>
        <p:txBody>
          <a:bodyPr/>
          <a:lstStyle/>
          <a:p>
            <a:r>
              <a:rPr lang="en-US" sz="2800" dirty="0"/>
              <a:t>Municipal Institutional Support  </a:t>
            </a:r>
          </a:p>
        </p:txBody>
      </p:sp>
      <p:sp>
        <p:nvSpPr>
          <p:cNvPr id="3" name="Content Placeholder 2">
            <a:extLst>
              <a:ext uri="{FF2B5EF4-FFF2-40B4-BE49-F238E27FC236}">
                <a16:creationId xmlns:a16="http://schemas.microsoft.com/office/drawing/2014/main" xmlns="" id="{9D89E239-EF10-47BF-ABEF-2820880EC7C0}"/>
              </a:ext>
            </a:extLst>
          </p:cNvPr>
          <p:cNvSpPr>
            <a:spLocks noGrp="1"/>
          </p:cNvSpPr>
          <p:nvPr>
            <p:ph idx="1"/>
          </p:nvPr>
        </p:nvSpPr>
        <p:spPr>
          <a:xfrm>
            <a:off x="1007180" y="1412383"/>
            <a:ext cx="8013659" cy="5314987"/>
          </a:xfrm>
        </p:spPr>
        <p:txBody>
          <a:bodyPr>
            <a:noAutofit/>
          </a:bodyPr>
          <a:lstStyle/>
          <a:p>
            <a:pPr lvl="0" algn="just"/>
            <a:r>
              <a:rPr lang="en-US" sz="2000" dirty="0">
                <a:solidFill>
                  <a:prstClr val="black"/>
                </a:solidFill>
                <a:ea typeface="Times New Roman" panose="02020603050405020304" pitchFamily="18" charset="0"/>
              </a:rPr>
              <a:t>Officials trained on </a:t>
            </a:r>
            <a:r>
              <a:rPr lang="en-US" sz="2000" b="1" dirty="0">
                <a:solidFill>
                  <a:prstClr val="black"/>
                </a:solidFill>
                <a:ea typeface="Times New Roman" panose="02020603050405020304" pitchFamily="18" charset="0"/>
              </a:rPr>
              <a:t>Organizational Change Management </a:t>
            </a:r>
            <a:r>
              <a:rPr lang="en-US" sz="2000" dirty="0">
                <a:solidFill>
                  <a:prstClr val="black"/>
                </a:solidFill>
                <a:ea typeface="Times New Roman" panose="02020603050405020304" pitchFamily="18" charset="0"/>
              </a:rPr>
              <a:t>whereby municipal officials were trained in </a:t>
            </a:r>
            <a:r>
              <a:rPr lang="en-GB" sz="2000" dirty="0">
                <a:ea typeface="Times New Roman" panose="02020603050405020304" pitchFamily="18" charset="0"/>
              </a:rPr>
              <a:t>managing major dimensions of change which includes c</a:t>
            </a:r>
            <a:r>
              <a:rPr lang="en-GB" sz="2000" dirty="0"/>
              <a:t>hanges in work methods (business processes) and changes in working practices;</a:t>
            </a:r>
            <a:r>
              <a:rPr lang="en-US" sz="2000" dirty="0"/>
              <a:t> </a:t>
            </a:r>
            <a:r>
              <a:rPr lang="en-GB" sz="2000" dirty="0"/>
              <a:t>changes in the agenda of managing of performance management systems and changes in the organisational design, culture and style. </a:t>
            </a:r>
            <a:endParaRPr lang="en-US" sz="2000" dirty="0"/>
          </a:p>
          <a:p>
            <a:pPr algn="just">
              <a:lnSpc>
                <a:spcPct val="107000"/>
              </a:lnSpc>
              <a:spcBef>
                <a:spcPts val="0"/>
              </a:spcBef>
            </a:pPr>
            <a:r>
              <a:rPr lang="en-US" sz="2000" dirty="0">
                <a:solidFill>
                  <a:prstClr val="black"/>
                </a:solidFill>
                <a:ea typeface="Times New Roman" panose="02020603050405020304" pitchFamily="18" charset="0"/>
              </a:rPr>
              <a:t>Officials trained on</a:t>
            </a:r>
            <a:r>
              <a:rPr lang="en-US" sz="2000" b="1" dirty="0">
                <a:solidFill>
                  <a:prstClr val="black"/>
                </a:solidFill>
                <a:ea typeface="Times New Roman" panose="02020603050405020304" pitchFamily="18" charset="0"/>
              </a:rPr>
              <a:t> Productivity Improvemen</a:t>
            </a:r>
            <a:r>
              <a:rPr lang="en-US" sz="2000" dirty="0">
                <a:solidFill>
                  <a:prstClr val="black"/>
                </a:solidFill>
                <a:ea typeface="Times New Roman" panose="02020603050405020304" pitchFamily="18" charset="0"/>
              </a:rPr>
              <a:t>t, municipal </a:t>
            </a:r>
            <a:r>
              <a:rPr lang="en-US" sz="2000" dirty="0">
                <a:ea typeface="Calibri" panose="020F0502020204030204" pitchFamily="34" charset="0"/>
              </a:rPr>
              <a:t>OD professionals were equipped to consider waste management  good practices, compliance matters, challenges and any developing trends in the provision of municipal services specifically to Waste Management Services. </a:t>
            </a:r>
            <a:endParaRPr lang="en-US" sz="2000" dirty="0">
              <a:solidFill>
                <a:prstClr val="black"/>
              </a:solidFill>
              <a:ea typeface="Times New Roman" panose="02020603050405020304" pitchFamily="18" charset="0"/>
            </a:endParaRPr>
          </a:p>
          <a:p>
            <a:pPr marR="91440" algn="just">
              <a:spcBef>
                <a:spcPts val="0"/>
              </a:spcBef>
              <a:tabLst>
                <a:tab pos="5941060" algn="l"/>
              </a:tabLst>
            </a:pPr>
            <a:r>
              <a:rPr lang="en-ZA" sz="2000" b="1" dirty="0">
                <a:ea typeface="Calibri" panose="020F0502020204030204" pitchFamily="34" charset="0"/>
              </a:rPr>
              <a:t>Municipal Finance Management Programme</a:t>
            </a:r>
            <a:r>
              <a:rPr lang="en-US" sz="2000" dirty="0"/>
              <a:t>. Officials were equipped with competencies to manage strategic planning and budgeting processes, financial management processes and internal control, auditing and reporting processes.</a:t>
            </a:r>
          </a:p>
        </p:txBody>
      </p:sp>
      <p:sp>
        <p:nvSpPr>
          <p:cNvPr id="4" name="Slide Number Placeholder 3">
            <a:extLst>
              <a:ext uri="{FF2B5EF4-FFF2-40B4-BE49-F238E27FC236}">
                <a16:creationId xmlns:a16="http://schemas.microsoft.com/office/drawing/2014/main" xmlns="" id="{B405481D-A4D3-4536-BED4-97A2989B8090}"/>
              </a:ext>
            </a:extLst>
          </p:cNvPr>
          <p:cNvSpPr>
            <a:spLocks noGrp="1"/>
          </p:cNvSpPr>
          <p:nvPr>
            <p:ph type="sldNum" sz="quarter" idx="12"/>
          </p:nvPr>
        </p:nvSpPr>
        <p:spPr/>
        <p:txBody>
          <a:bodyPr/>
          <a:lstStyle/>
          <a:p>
            <a:fld id="{093862CD-2CE4-D846-9F15-15300DCE1BBC}" type="slidenum">
              <a:rPr lang="en-US" smtClean="0"/>
              <a:pPr/>
              <a:t>39</a:t>
            </a:fld>
            <a:endParaRPr lang="en-US" dirty="0"/>
          </a:p>
        </p:txBody>
      </p:sp>
    </p:spTree>
    <p:extLst>
      <p:ext uri="{BB962C8B-B14F-4D97-AF65-F5344CB8AC3E}">
        <p14:creationId xmlns:p14="http://schemas.microsoft.com/office/powerpoint/2010/main" xmlns="" val="38546218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xmlns="" val="3568071669"/>
              </p:ext>
            </p:extLst>
          </p:nvPr>
        </p:nvGraphicFramePr>
        <p:xfrm>
          <a:off x="1897856" y="1916907"/>
          <a:ext cx="6010275" cy="3940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xmlns="" id="{01A7B8CF-B7D8-4846-BD80-99638D73FE04}"/>
              </a:ext>
            </a:extLst>
          </p:cNvPr>
          <p:cNvSpPr>
            <a:spLocks noGrp="1"/>
          </p:cNvSpPr>
          <p:nvPr>
            <p:ph type="sldNum" sz="quarter" idx="4294967295"/>
          </p:nvPr>
        </p:nvSpPr>
        <p:spPr>
          <a:xfrm>
            <a:off x="6484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093862CD-2CE4-D846-9F15-15300DCE1BBC}" type="slidenum">
              <a:rPr lang="en-US" smtClean="0"/>
              <a:pPr/>
              <a:t>4</a:t>
            </a:fld>
            <a:endParaRPr lang="en-US" dirty="0"/>
          </a:p>
        </p:txBody>
      </p:sp>
    </p:spTree>
    <p:extLst>
      <p:ext uri="{BB962C8B-B14F-4D97-AF65-F5344CB8AC3E}">
        <p14:creationId xmlns:p14="http://schemas.microsoft.com/office/powerpoint/2010/main" xmlns="" val="358859103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5EB7DC-4201-4749-AAEA-D38CB69F09F7}"/>
              </a:ext>
            </a:extLst>
          </p:cNvPr>
          <p:cNvSpPr>
            <a:spLocks noGrp="1"/>
          </p:cNvSpPr>
          <p:nvPr>
            <p:ph type="title"/>
          </p:nvPr>
        </p:nvSpPr>
        <p:spPr/>
        <p:txBody>
          <a:bodyPr/>
          <a:lstStyle/>
          <a:p>
            <a:r>
              <a:rPr lang="en-US" sz="2800" dirty="0"/>
              <a:t>Municipal Institutional Support </a:t>
            </a:r>
          </a:p>
        </p:txBody>
      </p:sp>
      <p:sp>
        <p:nvSpPr>
          <p:cNvPr id="3" name="Content Placeholder 2">
            <a:extLst>
              <a:ext uri="{FF2B5EF4-FFF2-40B4-BE49-F238E27FC236}">
                <a16:creationId xmlns:a16="http://schemas.microsoft.com/office/drawing/2014/main" xmlns="" id="{9D89E239-EF10-47BF-ABEF-2820880EC7C0}"/>
              </a:ext>
            </a:extLst>
          </p:cNvPr>
          <p:cNvSpPr>
            <a:spLocks noGrp="1"/>
          </p:cNvSpPr>
          <p:nvPr>
            <p:ph idx="1"/>
          </p:nvPr>
        </p:nvSpPr>
        <p:spPr/>
        <p:txBody>
          <a:bodyPr>
            <a:normAutofit/>
          </a:bodyPr>
          <a:lstStyle/>
          <a:p>
            <a:pPr marL="0" marR="91440" indent="0" algn="just">
              <a:spcBef>
                <a:spcPts val="0"/>
              </a:spcBef>
              <a:buNone/>
              <a:tabLst>
                <a:tab pos="5941060" algn="l"/>
              </a:tabLst>
            </a:pPr>
            <a:r>
              <a:rPr lang="en-US" sz="2200" b="1" dirty="0">
                <a:solidFill>
                  <a:prstClr val="black"/>
                </a:solidFill>
                <a:ea typeface="Times New Roman" panose="02020603050405020304" pitchFamily="18" charset="0"/>
              </a:rPr>
              <a:t>2020/21 Support: </a:t>
            </a:r>
          </a:p>
          <a:p>
            <a:pPr marR="91440" algn="just">
              <a:spcBef>
                <a:spcPts val="0"/>
              </a:spcBef>
              <a:tabLst>
                <a:tab pos="5941060" algn="l"/>
              </a:tabLst>
            </a:pPr>
            <a:r>
              <a:rPr lang="en-US" sz="2200" dirty="0">
                <a:solidFill>
                  <a:prstClr val="black"/>
                </a:solidFill>
                <a:ea typeface="Times New Roman" panose="02020603050405020304" pitchFamily="18" charset="0"/>
              </a:rPr>
              <a:t>Post Human Resource Audit support.</a:t>
            </a:r>
          </a:p>
          <a:p>
            <a:pPr marR="91440" algn="just">
              <a:spcBef>
                <a:spcPts val="0"/>
              </a:spcBef>
              <a:tabLst>
                <a:tab pos="5941060" algn="l"/>
              </a:tabLst>
            </a:pPr>
            <a:r>
              <a:rPr lang="en-US" sz="2200" dirty="0">
                <a:solidFill>
                  <a:prstClr val="black"/>
                </a:solidFill>
                <a:ea typeface="Times New Roman" panose="02020603050405020304" pitchFamily="18" charset="0"/>
              </a:rPr>
              <a:t>Performance Management System institutionalized in the municipality.  </a:t>
            </a:r>
          </a:p>
          <a:p>
            <a:pPr marR="91440" algn="just">
              <a:spcBef>
                <a:spcPts val="0"/>
              </a:spcBef>
              <a:tabLst>
                <a:tab pos="5941060" algn="l"/>
              </a:tabLst>
            </a:pPr>
            <a:r>
              <a:rPr lang="en-ZA" sz="2200" dirty="0">
                <a:solidFill>
                  <a:prstClr val="black"/>
                </a:solidFill>
                <a:ea typeface="Times New Roman" panose="02020603050405020304" pitchFamily="18" charset="0"/>
              </a:rPr>
              <a:t>Councillors and officials trained in accountability and ethical conduct. </a:t>
            </a:r>
          </a:p>
          <a:p>
            <a:pPr marR="91440" algn="just">
              <a:spcBef>
                <a:spcPts val="0"/>
              </a:spcBef>
              <a:tabLst>
                <a:tab pos="5941060" algn="l"/>
              </a:tabLst>
            </a:pPr>
            <a:r>
              <a:rPr lang="en-US" sz="2200" dirty="0">
                <a:solidFill>
                  <a:prstClr val="black"/>
                </a:solidFill>
                <a:ea typeface="Times New Roman" panose="02020603050405020304" pitchFamily="18" charset="0"/>
              </a:rPr>
              <a:t>Organisational structure review.</a:t>
            </a:r>
          </a:p>
          <a:p>
            <a:pPr marR="91440" algn="just">
              <a:spcBef>
                <a:spcPts val="0"/>
              </a:spcBef>
              <a:tabLst>
                <a:tab pos="5941060" algn="l"/>
              </a:tabLst>
            </a:pPr>
            <a:r>
              <a:rPr lang="en-US" sz="2200" dirty="0">
                <a:solidFill>
                  <a:prstClr val="black"/>
                </a:solidFill>
                <a:ea typeface="Times New Roman" panose="02020603050405020304" pitchFamily="18" charset="0"/>
              </a:rPr>
              <a:t>Municipal officials trained in Talent Management and Workforce Planning (2 Human Resource Standards). </a:t>
            </a:r>
          </a:p>
          <a:p>
            <a:pPr marR="0" algn="just">
              <a:spcBef>
                <a:spcPts val="0"/>
              </a:spcBef>
              <a:spcAft>
                <a:spcPts val="0"/>
              </a:spcAft>
            </a:pPr>
            <a:endParaRPr lang="en-US" dirty="0"/>
          </a:p>
        </p:txBody>
      </p:sp>
      <p:sp>
        <p:nvSpPr>
          <p:cNvPr id="4" name="Slide Number Placeholder 3">
            <a:extLst>
              <a:ext uri="{FF2B5EF4-FFF2-40B4-BE49-F238E27FC236}">
                <a16:creationId xmlns:a16="http://schemas.microsoft.com/office/drawing/2014/main" xmlns="" id="{B405481D-A4D3-4536-BED4-97A2989B8090}"/>
              </a:ext>
            </a:extLst>
          </p:cNvPr>
          <p:cNvSpPr>
            <a:spLocks noGrp="1"/>
          </p:cNvSpPr>
          <p:nvPr>
            <p:ph type="sldNum" sz="quarter" idx="12"/>
          </p:nvPr>
        </p:nvSpPr>
        <p:spPr/>
        <p:txBody>
          <a:bodyPr/>
          <a:lstStyle/>
          <a:p>
            <a:fld id="{093862CD-2CE4-D846-9F15-15300DCE1BBC}" type="slidenum">
              <a:rPr lang="en-US" smtClean="0"/>
              <a:pPr/>
              <a:t>40</a:t>
            </a:fld>
            <a:endParaRPr lang="en-US" dirty="0"/>
          </a:p>
        </p:txBody>
      </p:sp>
    </p:spTree>
    <p:extLst>
      <p:ext uri="{BB962C8B-B14F-4D97-AF65-F5344CB8AC3E}">
        <p14:creationId xmlns:p14="http://schemas.microsoft.com/office/powerpoint/2010/main" xmlns="" val="284250707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CAE8DC0-6D5E-4772-A5D0-76B6693E505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BF2736-F2B5-43D2-936B-FF00E03E7347}"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lowchart: Punched Tape 6">
            <a:extLst>
              <a:ext uri="{FF2B5EF4-FFF2-40B4-BE49-F238E27FC236}">
                <a16:creationId xmlns:a16="http://schemas.microsoft.com/office/drawing/2014/main" xmlns="" id="{8A092E9A-638F-403A-A161-0152688CFA6A}"/>
              </a:ext>
            </a:extLst>
          </p:cNvPr>
          <p:cNvSpPr/>
          <p:nvPr/>
        </p:nvSpPr>
        <p:spPr>
          <a:xfrm>
            <a:off x="792163" y="2346325"/>
            <a:ext cx="8169275" cy="2911475"/>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spcBef>
                <a:spcPct val="20000"/>
              </a:spcBef>
              <a:defRPr/>
            </a:pPr>
            <a:r>
              <a:rPr lang="en-US" sz="2800" b="1" dirty="0">
                <a:solidFill>
                  <a:srgbClr val="FFFFFF"/>
                </a:solidFill>
                <a:latin typeface="Arial" panose="020B0604020202020204" pitchFamily="34" charset="0"/>
                <a:cs typeface="Arial" panose="020B0604020202020204" pitchFamily="34" charset="0"/>
              </a:rPr>
              <a:t>GOOD GOVERNANCE</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1951409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E90215-6872-4298-8E39-D3E2CD30A143}"/>
              </a:ext>
            </a:extLst>
          </p:cNvPr>
          <p:cNvSpPr>
            <a:spLocks noGrp="1"/>
          </p:cNvSpPr>
          <p:nvPr>
            <p:ph type="title"/>
          </p:nvPr>
        </p:nvSpPr>
        <p:spPr/>
        <p:txBody>
          <a:bodyPr/>
          <a:lstStyle/>
          <a:p>
            <a:r>
              <a:rPr lang="en-US" sz="2800" dirty="0"/>
              <a:t>Good Governance </a:t>
            </a:r>
          </a:p>
        </p:txBody>
      </p:sp>
      <p:sp>
        <p:nvSpPr>
          <p:cNvPr id="3" name="Content Placeholder 2">
            <a:extLst>
              <a:ext uri="{FF2B5EF4-FFF2-40B4-BE49-F238E27FC236}">
                <a16:creationId xmlns:a16="http://schemas.microsoft.com/office/drawing/2014/main" xmlns="" id="{9B956A93-1307-4CAD-9830-B205C6724F2E}"/>
              </a:ext>
            </a:extLst>
          </p:cNvPr>
          <p:cNvSpPr>
            <a:spLocks noGrp="1"/>
          </p:cNvSpPr>
          <p:nvPr>
            <p:ph idx="1"/>
          </p:nvPr>
        </p:nvSpPr>
        <p:spPr/>
        <p:txBody>
          <a:bodyPr>
            <a:normAutofit/>
          </a:bodyPr>
          <a:lstStyle/>
          <a:p>
            <a:pPr lvl="0" algn="just">
              <a:spcBef>
                <a:spcPts val="0"/>
              </a:spcBef>
              <a:buFont typeface="Symbol" panose="05050102010706020507" pitchFamily="18" charset="2"/>
              <a:buChar char=""/>
            </a:pPr>
            <a:r>
              <a:rPr lang="en-US" sz="2200" dirty="0">
                <a:ea typeface="Calibri" panose="020F0502020204030204" pitchFamily="34" charset="0"/>
              </a:rPr>
              <a:t>The WRDM has been targeted for support under the Gauteng Municipal Integrity Project: Phase 2 (GMIP2).  </a:t>
            </a:r>
          </a:p>
          <a:p>
            <a:pPr lvl="0" algn="just">
              <a:spcBef>
                <a:spcPts val="0"/>
              </a:spcBef>
              <a:buFont typeface="Symbol" panose="05050102010706020507" pitchFamily="18" charset="2"/>
              <a:buChar char=""/>
            </a:pPr>
            <a:r>
              <a:rPr lang="en-US" sz="2200" dirty="0">
                <a:ea typeface="Calibri" panose="020F0502020204030204" pitchFamily="34" charset="0"/>
              </a:rPr>
              <a:t>GMIP1 focused its support on locals and metropolitan municipalities, while GMIP 2 focusses its support on the two district municipalities and the province. </a:t>
            </a:r>
          </a:p>
          <a:p>
            <a:pPr lvl="0" algn="just">
              <a:spcBef>
                <a:spcPts val="0"/>
              </a:spcBef>
              <a:buFont typeface="Symbol" panose="05050102010706020507" pitchFamily="18" charset="2"/>
              <a:buChar char=""/>
            </a:pPr>
            <a:r>
              <a:rPr lang="en-US" sz="2200" dirty="0">
                <a:ea typeface="Calibri" panose="020F0502020204030204" pitchFamily="34" charset="0"/>
              </a:rPr>
              <a:t>The project aims to assist the district municipality to strengthen its coordination and oversight role in terms of the Local Government Anti-Corruption Strategy and Integrity Management Framework while developing the organizational infrastructure to address ethics.</a:t>
            </a:r>
          </a:p>
          <a:p>
            <a:pPr lvl="0" algn="just">
              <a:spcBef>
                <a:spcPts val="0"/>
              </a:spcBef>
              <a:buFont typeface="Symbol" panose="05050102010706020507" pitchFamily="18" charset="2"/>
              <a:buChar char=""/>
            </a:pPr>
            <a:r>
              <a:rPr lang="en-US" sz="2200" dirty="0">
                <a:ea typeface="Calibri" panose="020F0502020204030204" pitchFamily="34" charset="0"/>
              </a:rPr>
              <a:t>This includes training and skills development of the Ethics Office, conducting an Ethics Maturity Assessment, Ethics Risk Assessment and developing an Ethics Strategy and implementation plan.  </a:t>
            </a:r>
          </a:p>
          <a:p>
            <a:endParaRPr lang="en-US" dirty="0"/>
          </a:p>
        </p:txBody>
      </p:sp>
      <p:sp>
        <p:nvSpPr>
          <p:cNvPr id="4" name="Slide Number Placeholder 3">
            <a:extLst>
              <a:ext uri="{FF2B5EF4-FFF2-40B4-BE49-F238E27FC236}">
                <a16:creationId xmlns:a16="http://schemas.microsoft.com/office/drawing/2014/main" xmlns="" id="{8B9A6D10-2DBF-4408-AD14-7D263AD3836E}"/>
              </a:ext>
            </a:extLst>
          </p:cNvPr>
          <p:cNvSpPr>
            <a:spLocks noGrp="1"/>
          </p:cNvSpPr>
          <p:nvPr>
            <p:ph type="sldNum" sz="quarter" idx="12"/>
          </p:nvPr>
        </p:nvSpPr>
        <p:spPr/>
        <p:txBody>
          <a:bodyPr/>
          <a:lstStyle/>
          <a:p>
            <a:fld id="{093862CD-2CE4-D846-9F15-15300DCE1BBC}" type="slidenum">
              <a:rPr lang="en-US" smtClean="0"/>
              <a:pPr/>
              <a:t>42</a:t>
            </a:fld>
            <a:endParaRPr lang="en-US" dirty="0"/>
          </a:p>
        </p:txBody>
      </p:sp>
    </p:spTree>
    <p:extLst>
      <p:ext uri="{BB962C8B-B14F-4D97-AF65-F5344CB8AC3E}">
        <p14:creationId xmlns:p14="http://schemas.microsoft.com/office/powerpoint/2010/main" xmlns="" val="383743245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E90215-6872-4298-8E39-D3E2CD30A143}"/>
              </a:ext>
            </a:extLst>
          </p:cNvPr>
          <p:cNvSpPr>
            <a:spLocks noGrp="1"/>
          </p:cNvSpPr>
          <p:nvPr>
            <p:ph type="title"/>
          </p:nvPr>
        </p:nvSpPr>
        <p:spPr/>
        <p:txBody>
          <a:bodyPr/>
          <a:lstStyle/>
          <a:p>
            <a:r>
              <a:rPr lang="en-US" sz="2800" dirty="0"/>
              <a:t>Good Governance  </a:t>
            </a:r>
          </a:p>
        </p:txBody>
      </p:sp>
      <p:sp>
        <p:nvSpPr>
          <p:cNvPr id="3" name="Content Placeholder 2">
            <a:extLst>
              <a:ext uri="{FF2B5EF4-FFF2-40B4-BE49-F238E27FC236}">
                <a16:creationId xmlns:a16="http://schemas.microsoft.com/office/drawing/2014/main" xmlns="" id="{9B956A93-1307-4CAD-9830-B205C6724F2E}"/>
              </a:ext>
            </a:extLst>
          </p:cNvPr>
          <p:cNvSpPr>
            <a:spLocks noGrp="1"/>
          </p:cNvSpPr>
          <p:nvPr>
            <p:ph idx="1"/>
          </p:nvPr>
        </p:nvSpPr>
        <p:spPr/>
        <p:txBody>
          <a:bodyPr>
            <a:normAutofit/>
          </a:bodyPr>
          <a:lstStyle/>
          <a:p>
            <a:pPr lvl="0" algn="just">
              <a:spcBef>
                <a:spcPts val="0"/>
              </a:spcBef>
              <a:buFont typeface="Symbol" panose="05050102010706020507" pitchFamily="18" charset="2"/>
              <a:buChar char=""/>
            </a:pPr>
            <a:r>
              <a:rPr lang="en-US" sz="2200" dirty="0">
                <a:ea typeface="Calibri" panose="020F0502020204030204" pitchFamily="34" charset="0"/>
              </a:rPr>
              <a:t>This initiative is a collaborative effort between the Office of the Premier, Gauteng CoGTA and the Ethics Institute with financial support from the Siemens Integrity Initiative. </a:t>
            </a:r>
          </a:p>
          <a:p>
            <a:pPr lvl="0" algn="just">
              <a:spcBef>
                <a:spcPts val="0"/>
              </a:spcBef>
              <a:buFont typeface="Symbol" panose="05050102010706020507" pitchFamily="18" charset="2"/>
              <a:buChar char=""/>
            </a:pPr>
            <a:r>
              <a:rPr lang="en-US" sz="2200" dirty="0">
                <a:ea typeface="Calibri" panose="020F0502020204030204" pitchFamily="34" charset="0"/>
              </a:rPr>
              <a:t>The project commenced in March 2020 and will conclude in March 2022. The following outcomes are anticipated:</a:t>
            </a:r>
          </a:p>
          <a:p>
            <a:pPr marL="800100" lvl="0" algn="just">
              <a:spcBef>
                <a:spcPts val="0"/>
              </a:spcBef>
              <a:buFont typeface="Wingdings" panose="05000000000000000000" pitchFamily="2" charset="2"/>
              <a:buChar char=""/>
            </a:pPr>
            <a:r>
              <a:rPr lang="en-US" sz="2200" dirty="0">
                <a:ea typeface="Calibri" panose="020F0502020204030204" pitchFamily="34" charset="0"/>
              </a:rPr>
              <a:t>Two ethics officers certified through the Ethics Officer Certification Programme in the WRDM;</a:t>
            </a:r>
          </a:p>
          <a:p>
            <a:pPr marL="800100" lvl="0" algn="just">
              <a:spcBef>
                <a:spcPts val="0"/>
              </a:spcBef>
              <a:buFont typeface="Wingdings" panose="05000000000000000000" pitchFamily="2" charset="2"/>
              <a:buChar char=""/>
            </a:pPr>
            <a:r>
              <a:rPr lang="en-US" sz="2200" dirty="0">
                <a:ea typeface="Calibri" panose="020F0502020204030204" pitchFamily="34" charset="0"/>
              </a:rPr>
              <a:t>Completed ethics maturity assessment, which will provide the WRDM with a baseline indicating their levels of compliance;</a:t>
            </a:r>
          </a:p>
          <a:p>
            <a:pPr marL="800100" lvl="0" algn="just">
              <a:spcBef>
                <a:spcPts val="0"/>
              </a:spcBef>
              <a:buFont typeface="Wingdings" panose="05000000000000000000" pitchFamily="2" charset="2"/>
              <a:buChar char=""/>
            </a:pPr>
            <a:r>
              <a:rPr lang="en-US" sz="2200" dirty="0">
                <a:ea typeface="Calibri" panose="020F0502020204030204" pitchFamily="34" charset="0"/>
              </a:rPr>
              <a:t>Completed ethics risk assessment, which will identify the ethics risks within the WRDM;</a:t>
            </a:r>
          </a:p>
          <a:p>
            <a:pPr marL="800100" algn="just">
              <a:spcBef>
                <a:spcPts val="0"/>
              </a:spcBef>
              <a:buFont typeface="Wingdings" panose="05000000000000000000" pitchFamily="2" charset="2"/>
              <a:buChar char=""/>
            </a:pPr>
            <a:r>
              <a:rPr lang="en-US" sz="2200" dirty="0">
                <a:ea typeface="Calibri" panose="020F0502020204030204" pitchFamily="34" charset="0"/>
              </a:rPr>
              <a:t>Drawing from the Ethics Maturity and Risk Assessment an approved Ethics Strategy and Implementation Plan; and</a:t>
            </a:r>
          </a:p>
          <a:p>
            <a:pPr marL="800100" lvl="0" algn="just">
              <a:spcBef>
                <a:spcPts val="0"/>
              </a:spcBef>
              <a:buFont typeface="Wingdings" panose="05000000000000000000" pitchFamily="2" charset="2"/>
              <a:buChar char=""/>
            </a:pPr>
            <a:endParaRPr lang="en-US" sz="2200" dirty="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xmlns="" id="{8B9A6D10-2DBF-4408-AD14-7D263AD3836E}"/>
              </a:ext>
            </a:extLst>
          </p:cNvPr>
          <p:cNvSpPr>
            <a:spLocks noGrp="1"/>
          </p:cNvSpPr>
          <p:nvPr>
            <p:ph type="sldNum" sz="quarter" idx="12"/>
          </p:nvPr>
        </p:nvSpPr>
        <p:spPr/>
        <p:txBody>
          <a:bodyPr/>
          <a:lstStyle/>
          <a:p>
            <a:fld id="{093862CD-2CE4-D846-9F15-15300DCE1BBC}" type="slidenum">
              <a:rPr lang="en-US" smtClean="0"/>
              <a:pPr/>
              <a:t>43</a:t>
            </a:fld>
            <a:endParaRPr lang="en-US" dirty="0"/>
          </a:p>
        </p:txBody>
      </p:sp>
    </p:spTree>
    <p:extLst>
      <p:ext uri="{BB962C8B-B14F-4D97-AF65-F5344CB8AC3E}">
        <p14:creationId xmlns:p14="http://schemas.microsoft.com/office/powerpoint/2010/main" xmlns="" val="6570946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E90215-6872-4298-8E39-D3E2CD30A143}"/>
              </a:ext>
            </a:extLst>
          </p:cNvPr>
          <p:cNvSpPr>
            <a:spLocks noGrp="1"/>
          </p:cNvSpPr>
          <p:nvPr>
            <p:ph type="title"/>
          </p:nvPr>
        </p:nvSpPr>
        <p:spPr/>
        <p:txBody>
          <a:bodyPr/>
          <a:lstStyle/>
          <a:p>
            <a:r>
              <a:rPr lang="en-US" sz="2800" dirty="0"/>
              <a:t>Good Governance </a:t>
            </a:r>
          </a:p>
        </p:txBody>
      </p:sp>
      <p:sp>
        <p:nvSpPr>
          <p:cNvPr id="3" name="Content Placeholder 2">
            <a:extLst>
              <a:ext uri="{FF2B5EF4-FFF2-40B4-BE49-F238E27FC236}">
                <a16:creationId xmlns:a16="http://schemas.microsoft.com/office/drawing/2014/main" xmlns="" id="{9B956A93-1307-4CAD-9830-B205C6724F2E}"/>
              </a:ext>
            </a:extLst>
          </p:cNvPr>
          <p:cNvSpPr>
            <a:spLocks noGrp="1"/>
          </p:cNvSpPr>
          <p:nvPr>
            <p:ph idx="1"/>
          </p:nvPr>
        </p:nvSpPr>
        <p:spPr/>
        <p:txBody>
          <a:bodyPr>
            <a:normAutofit/>
          </a:bodyPr>
          <a:lstStyle/>
          <a:p>
            <a:pPr marL="800100" lvl="0" algn="just">
              <a:spcBef>
                <a:spcPts val="0"/>
              </a:spcBef>
              <a:buFont typeface="Wingdings" panose="05000000000000000000" pitchFamily="2" charset="2"/>
              <a:buChar char=""/>
            </a:pPr>
            <a:r>
              <a:rPr lang="en-US" sz="2200" dirty="0">
                <a:ea typeface="Calibri" panose="020F0502020204030204" pitchFamily="34" charset="0"/>
              </a:rPr>
              <a:t>The institutionalization of ethics within the WRDM by establishing ethics governance structures, rolling out ethics training and awareness within the municipality; the development of ethics policies and a code of conduct to facilitate ethical conduct within the municipality.</a:t>
            </a:r>
          </a:p>
          <a:p>
            <a:endParaRPr lang="en-US" dirty="0"/>
          </a:p>
        </p:txBody>
      </p:sp>
      <p:sp>
        <p:nvSpPr>
          <p:cNvPr id="4" name="Slide Number Placeholder 3">
            <a:extLst>
              <a:ext uri="{FF2B5EF4-FFF2-40B4-BE49-F238E27FC236}">
                <a16:creationId xmlns:a16="http://schemas.microsoft.com/office/drawing/2014/main" xmlns="" id="{8B9A6D10-2DBF-4408-AD14-7D263AD3836E}"/>
              </a:ext>
            </a:extLst>
          </p:cNvPr>
          <p:cNvSpPr>
            <a:spLocks noGrp="1"/>
          </p:cNvSpPr>
          <p:nvPr>
            <p:ph type="sldNum" sz="quarter" idx="12"/>
          </p:nvPr>
        </p:nvSpPr>
        <p:spPr/>
        <p:txBody>
          <a:bodyPr/>
          <a:lstStyle/>
          <a:p>
            <a:fld id="{093862CD-2CE4-D846-9F15-15300DCE1BBC}" type="slidenum">
              <a:rPr lang="en-US" smtClean="0"/>
              <a:pPr/>
              <a:t>44</a:t>
            </a:fld>
            <a:endParaRPr lang="en-US" dirty="0"/>
          </a:p>
        </p:txBody>
      </p:sp>
    </p:spTree>
    <p:extLst>
      <p:ext uri="{BB962C8B-B14F-4D97-AF65-F5344CB8AC3E}">
        <p14:creationId xmlns:p14="http://schemas.microsoft.com/office/powerpoint/2010/main" xmlns="" val="181968463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CAE8DC0-6D5E-4772-A5D0-76B6693E505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BF2736-F2B5-43D2-936B-FF00E03E7347}"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45</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lowchart: Punched Tape 6">
            <a:extLst>
              <a:ext uri="{FF2B5EF4-FFF2-40B4-BE49-F238E27FC236}">
                <a16:creationId xmlns:a16="http://schemas.microsoft.com/office/drawing/2014/main" xmlns="" id="{8A092E9A-638F-403A-A161-0152688CFA6A}"/>
              </a:ext>
            </a:extLst>
          </p:cNvPr>
          <p:cNvSpPr/>
          <p:nvPr/>
        </p:nvSpPr>
        <p:spPr>
          <a:xfrm>
            <a:off x="792163" y="2346325"/>
            <a:ext cx="8169275" cy="2911475"/>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spcBef>
                <a:spcPct val="20000"/>
              </a:spcBef>
              <a:defRPr/>
            </a:pPr>
            <a:r>
              <a:rPr lang="en-US" sz="2800" b="1" dirty="0">
                <a:solidFill>
                  <a:srgbClr val="FFFFFF"/>
                </a:solidFill>
                <a:latin typeface="Arial" panose="020B0604020202020204" pitchFamily="34" charset="0"/>
                <a:cs typeface="Arial" panose="020B0604020202020204" pitchFamily="34" charset="0"/>
              </a:rPr>
              <a:t>INFRASTRUCTURE AND SERVICE DELIVERY </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2857863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8FA9C5-F6C7-433C-B5F2-E52F0F3BEB04}"/>
              </a:ext>
            </a:extLst>
          </p:cNvPr>
          <p:cNvSpPr>
            <a:spLocks noGrp="1"/>
          </p:cNvSpPr>
          <p:nvPr>
            <p:ph type="title"/>
          </p:nvPr>
        </p:nvSpPr>
        <p:spPr/>
        <p:txBody>
          <a:bodyPr/>
          <a:lstStyle/>
          <a:p>
            <a:r>
              <a:rPr lang="en-US" sz="2800" dirty="0"/>
              <a:t>Infrastructure and Service Delivery</a:t>
            </a:r>
          </a:p>
        </p:txBody>
      </p:sp>
      <p:sp>
        <p:nvSpPr>
          <p:cNvPr id="3" name="Content Placeholder 2">
            <a:extLst>
              <a:ext uri="{FF2B5EF4-FFF2-40B4-BE49-F238E27FC236}">
                <a16:creationId xmlns:a16="http://schemas.microsoft.com/office/drawing/2014/main" xmlns="" id="{BB28A276-F713-4E6E-9E47-45265EC7D954}"/>
              </a:ext>
            </a:extLst>
          </p:cNvPr>
          <p:cNvSpPr>
            <a:spLocks noGrp="1"/>
          </p:cNvSpPr>
          <p:nvPr>
            <p:ph idx="1"/>
          </p:nvPr>
        </p:nvSpPr>
        <p:spPr/>
        <p:txBody>
          <a:bodyPr>
            <a:normAutofit/>
          </a:bodyPr>
          <a:lstStyle/>
          <a:p>
            <a:pPr marL="0" indent="0" algn="just">
              <a:buNone/>
            </a:pPr>
            <a:r>
              <a:rPr lang="en-US" sz="2200" b="1" dirty="0"/>
              <a:t>WRDM is supported on:</a:t>
            </a:r>
          </a:p>
          <a:p>
            <a:pPr algn="just"/>
            <a:r>
              <a:rPr lang="en-US" sz="2200" dirty="0"/>
              <a:t>Procurement of engineers and town planners to support in the area of skills support.</a:t>
            </a:r>
          </a:p>
          <a:p>
            <a:pPr algn="just"/>
            <a:r>
              <a:rPr lang="en-US" sz="2200" dirty="0"/>
              <a:t>Holding regular monthly engagements with West Rand District municipality and local municipalities to support on under performance and expenditure.</a:t>
            </a:r>
          </a:p>
          <a:p>
            <a:pPr algn="just"/>
            <a:r>
              <a:rPr lang="en-US" sz="2200" dirty="0"/>
              <a:t>Holding monthly three spheres meetings to measure progress and ascertain level of support.</a:t>
            </a:r>
          </a:p>
          <a:p>
            <a:pPr marL="0" indent="0">
              <a:buNone/>
            </a:pPr>
            <a:endParaRPr lang="en-US" dirty="0"/>
          </a:p>
        </p:txBody>
      </p:sp>
      <p:sp>
        <p:nvSpPr>
          <p:cNvPr id="4" name="Slide Number Placeholder 3">
            <a:extLst>
              <a:ext uri="{FF2B5EF4-FFF2-40B4-BE49-F238E27FC236}">
                <a16:creationId xmlns:a16="http://schemas.microsoft.com/office/drawing/2014/main" xmlns="" id="{39355540-B686-4A2C-BAD2-9D386B88942C}"/>
              </a:ext>
            </a:extLst>
          </p:cNvPr>
          <p:cNvSpPr>
            <a:spLocks noGrp="1"/>
          </p:cNvSpPr>
          <p:nvPr>
            <p:ph type="sldNum" sz="quarter" idx="12"/>
          </p:nvPr>
        </p:nvSpPr>
        <p:spPr/>
        <p:txBody>
          <a:bodyPr/>
          <a:lstStyle/>
          <a:p>
            <a:fld id="{093862CD-2CE4-D846-9F15-15300DCE1BBC}" type="slidenum">
              <a:rPr lang="en-US" smtClean="0"/>
              <a:pPr/>
              <a:t>46</a:t>
            </a:fld>
            <a:endParaRPr lang="en-US" dirty="0"/>
          </a:p>
        </p:txBody>
      </p:sp>
    </p:spTree>
    <p:extLst>
      <p:ext uri="{BB962C8B-B14F-4D97-AF65-F5344CB8AC3E}">
        <p14:creationId xmlns:p14="http://schemas.microsoft.com/office/powerpoint/2010/main" xmlns="" val="356717905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CAE8DC0-6D5E-4772-A5D0-76B6693E505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BF2736-F2B5-43D2-936B-FF00E03E7347}"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47</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lowchart: Punched Tape 6">
            <a:extLst>
              <a:ext uri="{FF2B5EF4-FFF2-40B4-BE49-F238E27FC236}">
                <a16:creationId xmlns:a16="http://schemas.microsoft.com/office/drawing/2014/main" xmlns="" id="{8A092E9A-638F-403A-A161-0152688CFA6A}"/>
              </a:ext>
            </a:extLst>
          </p:cNvPr>
          <p:cNvSpPr/>
          <p:nvPr/>
        </p:nvSpPr>
        <p:spPr>
          <a:xfrm>
            <a:off x="792163" y="2346325"/>
            <a:ext cx="8169275" cy="2911475"/>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Exo" charset="0"/>
              </a:rPr>
              <a:t>DISASTER MANAGEMENT AND FIRE SERVICES </a:t>
            </a:r>
            <a:endParaRPr kumimoji="0" lang="en-ZA"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82962030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FEF818-D855-4175-A13F-FDF60153ED28}"/>
              </a:ext>
            </a:extLst>
          </p:cNvPr>
          <p:cNvSpPr>
            <a:spLocks noGrp="1"/>
          </p:cNvSpPr>
          <p:nvPr>
            <p:ph type="title"/>
          </p:nvPr>
        </p:nvSpPr>
        <p:spPr/>
        <p:txBody>
          <a:bodyPr>
            <a:normAutofit fontScale="90000"/>
          </a:bodyPr>
          <a:lstStyle/>
          <a:p>
            <a:pPr algn="l"/>
            <a:r>
              <a:rPr lang="en-US" b="1" dirty="0"/>
              <a:t>FS &amp; DM Financial Support to WRDM </a:t>
            </a:r>
          </a:p>
        </p:txBody>
      </p:sp>
      <p:graphicFrame>
        <p:nvGraphicFramePr>
          <p:cNvPr id="5" name="Table 5">
            <a:extLst>
              <a:ext uri="{FF2B5EF4-FFF2-40B4-BE49-F238E27FC236}">
                <a16:creationId xmlns:a16="http://schemas.microsoft.com/office/drawing/2014/main" xmlns="" id="{63D3EB04-D973-4D30-ACCD-EA56EFB12F15}"/>
              </a:ext>
            </a:extLst>
          </p:cNvPr>
          <p:cNvGraphicFramePr>
            <a:graphicFrameLocks noGrp="1"/>
          </p:cNvGraphicFramePr>
          <p:nvPr>
            <p:ph idx="1"/>
            <p:extLst>
              <p:ext uri="{D42A27DB-BD31-4B8C-83A1-F6EECF244321}">
                <p14:modId xmlns:p14="http://schemas.microsoft.com/office/powerpoint/2010/main" xmlns="" val="3591539931"/>
              </p:ext>
            </p:extLst>
          </p:nvPr>
        </p:nvGraphicFramePr>
        <p:xfrm>
          <a:off x="1006513" y="1412875"/>
          <a:ext cx="8013660" cy="5267071"/>
        </p:xfrm>
        <a:graphic>
          <a:graphicData uri="http://schemas.openxmlformats.org/drawingml/2006/table">
            <a:tbl>
              <a:tblPr firstRow="1" bandRow="1">
                <a:tableStyleId>{5C22544A-7EE6-4342-B048-85BDC9FD1C3A}</a:tableStyleId>
              </a:tblPr>
              <a:tblGrid>
                <a:gridCol w="1802001">
                  <a:extLst>
                    <a:ext uri="{9D8B030D-6E8A-4147-A177-3AD203B41FA5}">
                      <a16:colId xmlns:a16="http://schemas.microsoft.com/office/drawing/2014/main" xmlns="" val="3426411634"/>
                    </a:ext>
                  </a:extLst>
                </a:gridCol>
                <a:gridCol w="1338943">
                  <a:extLst>
                    <a:ext uri="{9D8B030D-6E8A-4147-A177-3AD203B41FA5}">
                      <a16:colId xmlns:a16="http://schemas.microsoft.com/office/drawing/2014/main" xmlns="" val="2941074708"/>
                    </a:ext>
                  </a:extLst>
                </a:gridCol>
                <a:gridCol w="1975757">
                  <a:extLst>
                    <a:ext uri="{9D8B030D-6E8A-4147-A177-3AD203B41FA5}">
                      <a16:colId xmlns:a16="http://schemas.microsoft.com/office/drawing/2014/main" xmlns="" val="2449183107"/>
                    </a:ext>
                  </a:extLst>
                </a:gridCol>
                <a:gridCol w="2896959">
                  <a:extLst>
                    <a:ext uri="{9D8B030D-6E8A-4147-A177-3AD203B41FA5}">
                      <a16:colId xmlns:a16="http://schemas.microsoft.com/office/drawing/2014/main" xmlns="" val="9168311"/>
                    </a:ext>
                  </a:extLst>
                </a:gridCol>
              </a:tblGrid>
              <a:tr h="370840">
                <a:tc>
                  <a:txBody>
                    <a:bodyPr/>
                    <a:lstStyle/>
                    <a:p>
                      <a:pPr marL="0" marR="0" algn="l" hangingPunct="0">
                        <a:lnSpc>
                          <a:spcPct val="115000"/>
                        </a:lnSpc>
                        <a:spcBef>
                          <a:spcPts val="0"/>
                        </a:spcBef>
                        <a:spcAft>
                          <a:spcPts val="0"/>
                        </a:spcAft>
                      </a:pPr>
                      <a:r>
                        <a:rPr lang="en-US" sz="1500" b="1" dirty="0">
                          <a:solidFill>
                            <a:srgbClr val="FFFFFF"/>
                          </a:solidFill>
                          <a:effectLst/>
                          <a:latin typeface="Arial" panose="020B0604020202020204" pitchFamily="34" charset="0"/>
                          <a:ea typeface="Times New Roman" panose="02020603050405020304" pitchFamily="18" charset="0"/>
                        </a:rPr>
                        <a:t>Gazette Date</a:t>
                      </a:r>
                      <a:endParaRPr lang="en-US" sz="1500" dirty="0">
                        <a:effectLst/>
                        <a:latin typeface="Times New Roman" panose="02020603050405020304" pitchFamily="18" charset="0"/>
                        <a:ea typeface="Times New Roman" panose="02020603050405020304" pitchFamily="18" charset="0"/>
                      </a:endParaRPr>
                    </a:p>
                  </a:txBody>
                  <a:tcPr marL="68577" marR="68577" marT="0" marB="0"/>
                </a:tc>
                <a:tc>
                  <a:txBody>
                    <a:bodyPr/>
                    <a:lstStyle/>
                    <a:p>
                      <a:pPr marL="0" marR="0" algn="l" hangingPunct="0">
                        <a:lnSpc>
                          <a:spcPct val="115000"/>
                        </a:lnSpc>
                        <a:spcBef>
                          <a:spcPts val="0"/>
                        </a:spcBef>
                        <a:spcAft>
                          <a:spcPts val="0"/>
                        </a:spcAft>
                      </a:pPr>
                      <a:r>
                        <a:rPr lang="en-US" sz="1500" b="1" dirty="0">
                          <a:solidFill>
                            <a:srgbClr val="FFFFFF"/>
                          </a:solidFill>
                          <a:effectLst/>
                          <a:latin typeface="Arial" panose="020B0604020202020204" pitchFamily="34" charset="0"/>
                          <a:ea typeface="Times New Roman" panose="02020603050405020304" pitchFamily="18" charset="0"/>
                        </a:rPr>
                        <a:t>Gazette No</a:t>
                      </a:r>
                      <a:endParaRPr lang="en-US" sz="1500" dirty="0">
                        <a:effectLst/>
                        <a:latin typeface="Times New Roman" panose="02020603050405020304" pitchFamily="18" charset="0"/>
                        <a:ea typeface="Times New Roman" panose="02020603050405020304" pitchFamily="18" charset="0"/>
                      </a:endParaRPr>
                    </a:p>
                  </a:txBody>
                  <a:tcPr marL="68577" marR="68577" marT="0" marB="0"/>
                </a:tc>
                <a:tc>
                  <a:txBody>
                    <a:bodyPr/>
                    <a:lstStyle/>
                    <a:p>
                      <a:pPr marL="0" marR="0" algn="l" hangingPunct="0">
                        <a:lnSpc>
                          <a:spcPct val="115000"/>
                        </a:lnSpc>
                        <a:spcBef>
                          <a:spcPts val="0"/>
                        </a:spcBef>
                        <a:spcAft>
                          <a:spcPts val="0"/>
                        </a:spcAft>
                      </a:pPr>
                      <a:r>
                        <a:rPr lang="en-US" sz="1500" b="1" dirty="0">
                          <a:solidFill>
                            <a:srgbClr val="FFFFFF"/>
                          </a:solidFill>
                          <a:effectLst/>
                          <a:latin typeface="Arial" panose="020B0604020202020204" pitchFamily="34" charset="0"/>
                          <a:ea typeface="Times New Roman" panose="02020603050405020304" pitchFamily="18" charset="0"/>
                        </a:rPr>
                        <a:t>Amount</a:t>
                      </a:r>
                      <a:endParaRPr lang="en-US" sz="1500" dirty="0">
                        <a:effectLst/>
                        <a:latin typeface="Times New Roman" panose="02020603050405020304" pitchFamily="18" charset="0"/>
                        <a:ea typeface="Times New Roman" panose="02020603050405020304" pitchFamily="18" charset="0"/>
                      </a:endParaRPr>
                    </a:p>
                  </a:txBody>
                  <a:tcPr marL="68577" marR="68577" marT="0" marB="0"/>
                </a:tc>
                <a:tc>
                  <a:txBody>
                    <a:bodyPr/>
                    <a:lstStyle/>
                    <a:p>
                      <a:pPr marL="0" marR="0" algn="l" hangingPunct="0">
                        <a:lnSpc>
                          <a:spcPct val="115000"/>
                        </a:lnSpc>
                        <a:spcBef>
                          <a:spcPts val="0"/>
                        </a:spcBef>
                        <a:spcAft>
                          <a:spcPts val="0"/>
                        </a:spcAft>
                      </a:pPr>
                      <a:r>
                        <a:rPr lang="en-US" sz="1500" b="1" dirty="0">
                          <a:solidFill>
                            <a:srgbClr val="FFFFFF"/>
                          </a:solidFill>
                          <a:effectLst/>
                          <a:latin typeface="Arial" panose="020B0604020202020204" pitchFamily="34" charset="0"/>
                          <a:ea typeface="Times New Roman" panose="02020603050405020304" pitchFamily="18" charset="0"/>
                        </a:rPr>
                        <a:t>Purpose</a:t>
                      </a:r>
                      <a:endParaRPr lang="en-US" sz="1500" dirty="0">
                        <a:effectLst/>
                        <a:latin typeface="Times New Roman" panose="02020603050405020304" pitchFamily="18" charset="0"/>
                        <a:ea typeface="Times New Roman" panose="02020603050405020304" pitchFamily="18" charset="0"/>
                      </a:endParaRPr>
                    </a:p>
                  </a:txBody>
                  <a:tcPr marL="68577" marR="68577" marT="0" marB="0"/>
                </a:tc>
                <a:extLst>
                  <a:ext uri="{0D108BD9-81ED-4DB2-BD59-A6C34878D82A}">
                    <a16:rowId xmlns:a16="http://schemas.microsoft.com/office/drawing/2014/main" xmlns="" val="1770814465"/>
                  </a:ext>
                </a:extLst>
              </a:tr>
              <a:tr h="370840">
                <a:tc>
                  <a:txBody>
                    <a:bodyPr/>
                    <a:lstStyle/>
                    <a:p>
                      <a:pPr marL="0" marR="0" algn="l" hangingPunct="0">
                        <a:lnSpc>
                          <a:spcPct val="115000"/>
                        </a:lnSpc>
                        <a:spcBef>
                          <a:spcPts val="0"/>
                        </a:spcBef>
                        <a:spcAft>
                          <a:spcPts val="0"/>
                        </a:spcAft>
                      </a:pPr>
                      <a:r>
                        <a:rPr lang="en-US" sz="1500" b="1" dirty="0">
                          <a:effectLst/>
                          <a:latin typeface="Arial" panose="020B0604020202020204" pitchFamily="34" charset="0"/>
                          <a:ea typeface="Times New Roman" panose="02020603050405020304" pitchFamily="18" charset="0"/>
                        </a:rPr>
                        <a:t>30</a:t>
                      </a:r>
                      <a:r>
                        <a:rPr lang="en-US" sz="1500" b="1" baseline="30000" dirty="0">
                          <a:effectLst/>
                          <a:latin typeface="Arial" panose="020B0604020202020204" pitchFamily="34" charset="0"/>
                          <a:ea typeface="Times New Roman" panose="02020603050405020304" pitchFamily="18" charset="0"/>
                        </a:rPr>
                        <a:t>th</a:t>
                      </a:r>
                      <a:r>
                        <a:rPr lang="en-US" sz="1500" b="1" dirty="0">
                          <a:effectLst/>
                          <a:latin typeface="Arial" panose="020B0604020202020204" pitchFamily="34" charset="0"/>
                          <a:ea typeface="Times New Roman" panose="02020603050405020304" pitchFamily="18" charset="0"/>
                        </a:rPr>
                        <a:t> April 2018</a:t>
                      </a:r>
                      <a:endParaRPr lang="en-US" sz="1500" dirty="0">
                        <a:effectLst/>
                        <a:latin typeface="Times New Roman" panose="02020603050405020304" pitchFamily="18" charset="0"/>
                        <a:ea typeface="Times New Roman" panose="02020603050405020304" pitchFamily="18" charset="0"/>
                      </a:endParaRPr>
                    </a:p>
                  </a:txBody>
                  <a:tcPr marL="68577" marR="68577" marT="0" marB="0"/>
                </a:tc>
                <a:tc>
                  <a:txBody>
                    <a:bodyPr/>
                    <a:lstStyle/>
                    <a:p>
                      <a:pPr marL="0" marR="0" algn="l" hangingPunct="0">
                        <a:lnSpc>
                          <a:spcPct val="115000"/>
                        </a:lnSpc>
                        <a:spcBef>
                          <a:spcPts val="0"/>
                        </a:spcBef>
                        <a:spcAft>
                          <a:spcPts val="0"/>
                        </a:spcAft>
                      </a:pPr>
                      <a:r>
                        <a:rPr lang="en-US" sz="1500" dirty="0">
                          <a:effectLst/>
                          <a:latin typeface="Arial" panose="020B0604020202020204" pitchFamily="34" charset="0"/>
                          <a:ea typeface="Times New Roman" panose="02020603050405020304" pitchFamily="18" charset="0"/>
                        </a:rPr>
                        <a:t>121</a:t>
                      </a:r>
                      <a:endParaRPr lang="en-US" sz="1500" dirty="0">
                        <a:effectLst/>
                        <a:latin typeface="Times New Roman" panose="02020603050405020304" pitchFamily="18" charset="0"/>
                        <a:ea typeface="Times New Roman" panose="02020603050405020304" pitchFamily="18" charset="0"/>
                      </a:endParaRPr>
                    </a:p>
                  </a:txBody>
                  <a:tcPr marL="68577" marR="68577" marT="0" marB="0"/>
                </a:tc>
                <a:tc>
                  <a:txBody>
                    <a:bodyPr/>
                    <a:lstStyle/>
                    <a:p>
                      <a:pPr marL="0" marR="0" algn="l" hangingPunct="0">
                        <a:lnSpc>
                          <a:spcPct val="115000"/>
                        </a:lnSpc>
                        <a:spcBef>
                          <a:spcPts val="0"/>
                        </a:spcBef>
                        <a:spcAft>
                          <a:spcPts val="0"/>
                        </a:spcAft>
                      </a:pPr>
                      <a:r>
                        <a:rPr lang="en-US" sz="1500" dirty="0">
                          <a:effectLst/>
                          <a:latin typeface="Arial" panose="020B0604020202020204" pitchFamily="34" charset="0"/>
                          <a:ea typeface="Times New Roman" panose="02020603050405020304" pitchFamily="18" charset="0"/>
                        </a:rPr>
                        <a:t>R15 million</a:t>
                      </a:r>
                      <a:endParaRPr lang="en-US" sz="1500" dirty="0">
                        <a:effectLst/>
                        <a:latin typeface="Times New Roman" panose="02020603050405020304" pitchFamily="18" charset="0"/>
                        <a:ea typeface="Times New Roman" panose="02020603050405020304" pitchFamily="18" charset="0"/>
                      </a:endParaRPr>
                    </a:p>
                  </a:txBody>
                  <a:tcPr marL="68577" marR="68577" marT="0" marB="0"/>
                </a:tc>
                <a:tc>
                  <a:txBody>
                    <a:bodyPr/>
                    <a:lstStyle/>
                    <a:p>
                      <a:pPr marL="0" marR="0" algn="l" hangingPunct="0">
                        <a:lnSpc>
                          <a:spcPct val="115000"/>
                        </a:lnSpc>
                        <a:spcBef>
                          <a:spcPts val="0"/>
                        </a:spcBef>
                        <a:spcAft>
                          <a:spcPts val="0"/>
                        </a:spcAft>
                      </a:pPr>
                      <a:r>
                        <a:rPr lang="en-US" sz="1500" dirty="0">
                          <a:effectLst/>
                          <a:latin typeface="Arial" panose="020B0604020202020204" pitchFamily="34" charset="0"/>
                          <a:ea typeface="Times New Roman" panose="02020603050405020304" pitchFamily="18" charset="0"/>
                        </a:rPr>
                        <a:t>Payment for leasing of 10 fire engines.</a:t>
                      </a:r>
                    </a:p>
                  </a:txBody>
                  <a:tcPr marL="68577" marR="68577" marT="0" marB="0"/>
                </a:tc>
                <a:extLst>
                  <a:ext uri="{0D108BD9-81ED-4DB2-BD59-A6C34878D82A}">
                    <a16:rowId xmlns:a16="http://schemas.microsoft.com/office/drawing/2014/main" xmlns="" val="3367110194"/>
                  </a:ext>
                </a:extLst>
              </a:tr>
              <a:tr h="370840">
                <a:tc>
                  <a:txBody>
                    <a:bodyPr/>
                    <a:lstStyle/>
                    <a:p>
                      <a:pPr marL="0" marR="0" algn="l" hangingPunct="0">
                        <a:lnSpc>
                          <a:spcPct val="115000"/>
                        </a:lnSpc>
                        <a:spcBef>
                          <a:spcPts val="0"/>
                        </a:spcBef>
                        <a:spcAft>
                          <a:spcPts val="0"/>
                        </a:spcAft>
                      </a:pPr>
                      <a:r>
                        <a:rPr lang="en-US" sz="1500" b="1" dirty="0">
                          <a:effectLst/>
                          <a:latin typeface="Arial" panose="020B0604020202020204" pitchFamily="34" charset="0"/>
                          <a:ea typeface="Times New Roman" panose="02020603050405020304" pitchFamily="18" charset="0"/>
                        </a:rPr>
                        <a:t>21 June 2018</a:t>
                      </a:r>
                      <a:endParaRPr lang="en-US" sz="1500" dirty="0">
                        <a:effectLst/>
                        <a:latin typeface="Times New Roman" panose="02020603050405020304" pitchFamily="18" charset="0"/>
                        <a:ea typeface="Times New Roman" panose="02020603050405020304" pitchFamily="18" charset="0"/>
                      </a:endParaRPr>
                    </a:p>
                  </a:txBody>
                  <a:tcPr marL="68577" marR="68577" marT="0" marB="0"/>
                </a:tc>
                <a:tc>
                  <a:txBody>
                    <a:bodyPr/>
                    <a:lstStyle/>
                    <a:p>
                      <a:pPr marL="0" marR="0" algn="l" hangingPunct="0">
                        <a:lnSpc>
                          <a:spcPct val="115000"/>
                        </a:lnSpc>
                        <a:spcBef>
                          <a:spcPts val="0"/>
                        </a:spcBef>
                        <a:spcAft>
                          <a:spcPts val="0"/>
                        </a:spcAft>
                      </a:pPr>
                      <a:r>
                        <a:rPr lang="en-US" sz="1500" dirty="0">
                          <a:effectLst/>
                          <a:latin typeface="Arial" panose="020B0604020202020204" pitchFamily="34" charset="0"/>
                          <a:ea typeface="Times New Roman" panose="02020603050405020304" pitchFamily="18" charset="0"/>
                        </a:rPr>
                        <a:t>172</a:t>
                      </a:r>
                      <a:endParaRPr lang="en-US" sz="1500" dirty="0">
                        <a:effectLst/>
                        <a:latin typeface="Times New Roman" panose="02020603050405020304" pitchFamily="18" charset="0"/>
                        <a:ea typeface="Times New Roman" panose="02020603050405020304" pitchFamily="18" charset="0"/>
                      </a:endParaRPr>
                    </a:p>
                  </a:txBody>
                  <a:tcPr marL="68577" marR="68577" marT="0" marB="0"/>
                </a:tc>
                <a:tc>
                  <a:txBody>
                    <a:bodyPr/>
                    <a:lstStyle/>
                    <a:p>
                      <a:pPr marL="0" marR="0" algn="l" hangingPunct="0">
                        <a:lnSpc>
                          <a:spcPct val="115000"/>
                        </a:lnSpc>
                        <a:spcBef>
                          <a:spcPts val="0"/>
                        </a:spcBef>
                        <a:spcAft>
                          <a:spcPts val="0"/>
                        </a:spcAft>
                      </a:pPr>
                      <a:r>
                        <a:rPr lang="en-US" sz="1500" dirty="0">
                          <a:effectLst/>
                          <a:latin typeface="Arial" panose="020B0604020202020204" pitchFamily="34" charset="0"/>
                          <a:ea typeface="Times New Roman" panose="02020603050405020304" pitchFamily="18" charset="0"/>
                        </a:rPr>
                        <a:t>R7.5 million</a:t>
                      </a:r>
                      <a:endParaRPr lang="en-US" sz="1500" dirty="0">
                        <a:effectLst/>
                        <a:latin typeface="Times New Roman" panose="02020603050405020304" pitchFamily="18" charset="0"/>
                        <a:ea typeface="Times New Roman" panose="02020603050405020304" pitchFamily="18" charset="0"/>
                      </a:endParaRPr>
                    </a:p>
                  </a:txBody>
                  <a:tcPr marL="68577" marR="68577" marT="0" marB="0"/>
                </a:tc>
                <a:tc>
                  <a:txBody>
                    <a:bodyPr/>
                    <a:lstStyle/>
                    <a:p>
                      <a:pPr marL="0" marR="0" algn="l" hangingPunct="0">
                        <a:lnSpc>
                          <a:spcPct val="115000"/>
                        </a:lnSpc>
                        <a:spcBef>
                          <a:spcPts val="0"/>
                        </a:spcBef>
                        <a:spcAft>
                          <a:spcPts val="0"/>
                        </a:spcAft>
                      </a:pPr>
                      <a:r>
                        <a:rPr lang="en-US" sz="1500" dirty="0">
                          <a:effectLst/>
                          <a:latin typeface="Arial" panose="020B0604020202020204" pitchFamily="34" charset="0"/>
                          <a:ea typeface="Times New Roman" panose="02020603050405020304" pitchFamily="18" charset="0"/>
                        </a:rPr>
                        <a:t>Payment for lease of 10 Fire Engines.</a:t>
                      </a:r>
                    </a:p>
                  </a:txBody>
                  <a:tcPr marL="68577" marR="68577" marT="0" marB="0"/>
                </a:tc>
                <a:extLst>
                  <a:ext uri="{0D108BD9-81ED-4DB2-BD59-A6C34878D82A}">
                    <a16:rowId xmlns:a16="http://schemas.microsoft.com/office/drawing/2014/main" xmlns="" val="4164730108"/>
                  </a:ext>
                </a:extLst>
              </a:tr>
              <a:tr h="370840">
                <a:tc>
                  <a:txBody>
                    <a:bodyPr/>
                    <a:lstStyle/>
                    <a:p>
                      <a:pPr marL="0" marR="0" algn="l" hangingPunct="0">
                        <a:lnSpc>
                          <a:spcPct val="115000"/>
                        </a:lnSpc>
                        <a:spcBef>
                          <a:spcPts val="0"/>
                        </a:spcBef>
                        <a:spcAft>
                          <a:spcPts val="0"/>
                        </a:spcAft>
                      </a:pPr>
                      <a:r>
                        <a:rPr lang="en-US" sz="1500" b="1" dirty="0">
                          <a:effectLst/>
                          <a:latin typeface="Arial" panose="020B0604020202020204" pitchFamily="34" charset="0"/>
                          <a:ea typeface="Times New Roman" panose="02020603050405020304" pitchFamily="18" charset="0"/>
                        </a:rPr>
                        <a:t>21 November 2018</a:t>
                      </a:r>
                      <a:endParaRPr lang="en-US" sz="1500" dirty="0">
                        <a:effectLst/>
                        <a:latin typeface="Times New Roman" panose="02020603050405020304" pitchFamily="18" charset="0"/>
                        <a:ea typeface="Times New Roman" panose="02020603050405020304" pitchFamily="18" charset="0"/>
                      </a:endParaRPr>
                    </a:p>
                  </a:txBody>
                  <a:tcPr marL="68577" marR="68577" marT="0" marB="0"/>
                </a:tc>
                <a:tc>
                  <a:txBody>
                    <a:bodyPr/>
                    <a:lstStyle/>
                    <a:p>
                      <a:pPr marL="0" marR="0" algn="l" hangingPunct="0">
                        <a:lnSpc>
                          <a:spcPct val="115000"/>
                        </a:lnSpc>
                        <a:spcBef>
                          <a:spcPts val="0"/>
                        </a:spcBef>
                        <a:spcAft>
                          <a:spcPts val="0"/>
                        </a:spcAft>
                      </a:pPr>
                      <a:r>
                        <a:rPr lang="en-US" sz="1500" dirty="0">
                          <a:effectLst/>
                          <a:latin typeface="Arial" panose="020B0604020202020204" pitchFamily="34" charset="0"/>
                          <a:ea typeface="Times New Roman" panose="02020603050405020304" pitchFamily="18" charset="0"/>
                        </a:rPr>
                        <a:t>349</a:t>
                      </a:r>
                      <a:endParaRPr lang="en-US" sz="1500" dirty="0">
                        <a:effectLst/>
                        <a:latin typeface="Times New Roman" panose="02020603050405020304" pitchFamily="18" charset="0"/>
                        <a:ea typeface="Times New Roman" panose="02020603050405020304" pitchFamily="18" charset="0"/>
                      </a:endParaRPr>
                    </a:p>
                  </a:txBody>
                  <a:tcPr marL="68577" marR="68577" marT="0" marB="0"/>
                </a:tc>
                <a:tc>
                  <a:txBody>
                    <a:bodyPr/>
                    <a:lstStyle/>
                    <a:p>
                      <a:pPr marL="0" marR="0" algn="l" hangingPunct="0">
                        <a:lnSpc>
                          <a:spcPct val="115000"/>
                        </a:lnSpc>
                        <a:spcBef>
                          <a:spcPts val="0"/>
                        </a:spcBef>
                        <a:spcAft>
                          <a:spcPts val="0"/>
                        </a:spcAft>
                      </a:pPr>
                      <a:r>
                        <a:rPr lang="en-US" sz="1500" dirty="0">
                          <a:effectLst/>
                          <a:latin typeface="Arial" panose="020B0604020202020204" pitchFamily="34" charset="0"/>
                          <a:ea typeface="Times New Roman" panose="02020603050405020304" pitchFamily="18" charset="0"/>
                        </a:rPr>
                        <a:t>R15 million</a:t>
                      </a:r>
                      <a:endParaRPr lang="en-US" sz="1500" dirty="0">
                        <a:effectLst/>
                        <a:latin typeface="Times New Roman" panose="02020603050405020304" pitchFamily="18" charset="0"/>
                        <a:ea typeface="Times New Roman" panose="02020603050405020304" pitchFamily="18" charset="0"/>
                      </a:endParaRPr>
                    </a:p>
                  </a:txBody>
                  <a:tcPr marL="68577" marR="68577" marT="0" marB="0"/>
                </a:tc>
                <a:tc>
                  <a:txBody>
                    <a:bodyPr/>
                    <a:lstStyle/>
                    <a:p>
                      <a:pPr marL="0" marR="0" algn="l" hangingPunct="0">
                        <a:lnSpc>
                          <a:spcPct val="115000"/>
                        </a:lnSpc>
                        <a:spcBef>
                          <a:spcPts val="0"/>
                        </a:spcBef>
                        <a:spcAft>
                          <a:spcPts val="0"/>
                        </a:spcAft>
                      </a:pPr>
                      <a:r>
                        <a:rPr lang="en-US" sz="1500" dirty="0">
                          <a:effectLst/>
                          <a:latin typeface="Arial" panose="020B0604020202020204" pitchFamily="34" charset="0"/>
                          <a:ea typeface="Times New Roman" panose="02020603050405020304" pitchFamily="18" charset="0"/>
                        </a:rPr>
                        <a:t>To improve Fire &amp; Rescue Services capabilities in WRDM.</a:t>
                      </a:r>
                    </a:p>
                  </a:txBody>
                  <a:tcPr marL="68577" marR="68577" marT="0" marB="0"/>
                </a:tc>
                <a:extLst>
                  <a:ext uri="{0D108BD9-81ED-4DB2-BD59-A6C34878D82A}">
                    <a16:rowId xmlns:a16="http://schemas.microsoft.com/office/drawing/2014/main" xmlns="" val="4082157437"/>
                  </a:ext>
                </a:extLst>
              </a:tr>
              <a:tr h="370840">
                <a:tc>
                  <a:txBody>
                    <a:bodyPr/>
                    <a:lstStyle/>
                    <a:p>
                      <a:pPr marL="0" marR="0" algn="l" hangingPunct="0">
                        <a:lnSpc>
                          <a:spcPct val="115000"/>
                        </a:lnSpc>
                        <a:spcBef>
                          <a:spcPts val="0"/>
                        </a:spcBef>
                        <a:spcAft>
                          <a:spcPts val="0"/>
                        </a:spcAft>
                      </a:pPr>
                      <a:r>
                        <a:rPr lang="en-US" sz="1500" b="1" dirty="0">
                          <a:effectLst/>
                          <a:latin typeface="Arial" panose="020B0604020202020204" pitchFamily="34" charset="0"/>
                          <a:ea typeface="Times New Roman" panose="02020603050405020304" pitchFamily="18" charset="0"/>
                        </a:rPr>
                        <a:t>12 February, 2019</a:t>
                      </a:r>
                      <a:endParaRPr lang="en-US" sz="1500" dirty="0">
                        <a:effectLst/>
                        <a:latin typeface="Times New Roman" panose="02020603050405020304" pitchFamily="18" charset="0"/>
                        <a:ea typeface="Times New Roman" panose="02020603050405020304" pitchFamily="18" charset="0"/>
                      </a:endParaRPr>
                    </a:p>
                  </a:txBody>
                  <a:tcPr marL="68577" marR="68577" marT="0" marB="0"/>
                </a:tc>
                <a:tc>
                  <a:txBody>
                    <a:bodyPr/>
                    <a:lstStyle/>
                    <a:p>
                      <a:pPr marL="0" marR="0" algn="l" hangingPunct="0">
                        <a:lnSpc>
                          <a:spcPct val="115000"/>
                        </a:lnSpc>
                        <a:spcBef>
                          <a:spcPts val="0"/>
                        </a:spcBef>
                        <a:spcAft>
                          <a:spcPts val="0"/>
                        </a:spcAft>
                      </a:pPr>
                      <a:r>
                        <a:rPr lang="en-US" sz="1500" dirty="0">
                          <a:effectLst/>
                          <a:latin typeface="Arial" panose="020B0604020202020204" pitchFamily="34" charset="0"/>
                          <a:ea typeface="Times New Roman" panose="02020603050405020304" pitchFamily="18" charset="0"/>
                        </a:rPr>
                        <a:t>45</a:t>
                      </a:r>
                      <a:endParaRPr lang="en-US" sz="1500" dirty="0">
                        <a:effectLst/>
                        <a:latin typeface="Times New Roman" panose="02020603050405020304" pitchFamily="18" charset="0"/>
                        <a:ea typeface="Times New Roman" panose="02020603050405020304" pitchFamily="18" charset="0"/>
                      </a:endParaRPr>
                    </a:p>
                  </a:txBody>
                  <a:tcPr marL="68577" marR="68577" marT="0" marB="0"/>
                </a:tc>
                <a:tc>
                  <a:txBody>
                    <a:bodyPr/>
                    <a:lstStyle/>
                    <a:p>
                      <a:pPr marL="0" marR="0" algn="l" hangingPunct="0">
                        <a:lnSpc>
                          <a:spcPct val="115000"/>
                        </a:lnSpc>
                        <a:spcBef>
                          <a:spcPts val="0"/>
                        </a:spcBef>
                        <a:spcAft>
                          <a:spcPts val="0"/>
                        </a:spcAft>
                      </a:pPr>
                      <a:r>
                        <a:rPr lang="en-US" sz="1500" dirty="0">
                          <a:effectLst/>
                          <a:latin typeface="Arial" panose="020B0604020202020204" pitchFamily="34" charset="0"/>
                          <a:ea typeface="Times New Roman" panose="02020603050405020304" pitchFamily="18" charset="0"/>
                        </a:rPr>
                        <a:t>R20 million</a:t>
                      </a:r>
                      <a:endParaRPr lang="en-US" sz="1500" dirty="0">
                        <a:effectLst/>
                        <a:latin typeface="Times New Roman" panose="02020603050405020304" pitchFamily="18" charset="0"/>
                        <a:ea typeface="Times New Roman" panose="02020603050405020304" pitchFamily="18" charset="0"/>
                      </a:endParaRPr>
                    </a:p>
                  </a:txBody>
                  <a:tcPr marL="68577" marR="68577" marT="0" marB="0"/>
                </a:tc>
                <a:tc>
                  <a:txBody>
                    <a:bodyPr/>
                    <a:lstStyle/>
                    <a:p>
                      <a:pPr marL="0" marR="0" algn="l" hangingPunct="0">
                        <a:lnSpc>
                          <a:spcPct val="115000"/>
                        </a:lnSpc>
                        <a:spcBef>
                          <a:spcPts val="0"/>
                        </a:spcBef>
                        <a:spcAft>
                          <a:spcPts val="0"/>
                        </a:spcAft>
                      </a:pPr>
                      <a:r>
                        <a:rPr lang="en-US" sz="1500" dirty="0">
                          <a:effectLst/>
                          <a:latin typeface="Arial" panose="020B0604020202020204" pitchFamily="34" charset="0"/>
                          <a:ea typeface="Times New Roman" panose="02020603050405020304" pitchFamily="18" charset="0"/>
                        </a:rPr>
                        <a:t>DM</a:t>
                      </a:r>
                      <a:r>
                        <a:rPr lang="en-US" sz="1500" baseline="0" dirty="0">
                          <a:effectLst/>
                          <a:latin typeface="Arial" panose="020B0604020202020204" pitchFamily="34" charset="0"/>
                          <a:ea typeface="Times New Roman" panose="02020603050405020304" pitchFamily="18" charset="0"/>
                        </a:rPr>
                        <a:t> Forums, Risk Assessments, Risk Reduction, Response and Recovery </a:t>
                      </a:r>
                      <a:endParaRPr lang="en-US" sz="1500" dirty="0">
                        <a:effectLst/>
                        <a:latin typeface="Arial" panose="020B0604020202020204" pitchFamily="34" charset="0"/>
                        <a:ea typeface="Times New Roman" panose="02020603050405020304" pitchFamily="18" charset="0"/>
                      </a:endParaRPr>
                    </a:p>
                  </a:txBody>
                  <a:tcPr marL="68577" marR="68577" marT="0" marB="0"/>
                </a:tc>
                <a:extLst>
                  <a:ext uri="{0D108BD9-81ED-4DB2-BD59-A6C34878D82A}">
                    <a16:rowId xmlns:a16="http://schemas.microsoft.com/office/drawing/2014/main" xmlns="" val="2588817251"/>
                  </a:ext>
                </a:extLst>
              </a:tr>
              <a:tr h="370840">
                <a:tc>
                  <a:txBody>
                    <a:bodyPr/>
                    <a:lstStyle/>
                    <a:p>
                      <a:pPr marL="0" marR="0" algn="l" hangingPunct="0">
                        <a:lnSpc>
                          <a:spcPct val="115000"/>
                        </a:lnSpc>
                        <a:spcBef>
                          <a:spcPts val="0"/>
                        </a:spcBef>
                        <a:spcAft>
                          <a:spcPts val="0"/>
                        </a:spcAft>
                      </a:pPr>
                      <a:r>
                        <a:rPr lang="en-US" sz="1500" b="1" dirty="0">
                          <a:effectLst/>
                          <a:latin typeface="Arial" panose="020B0604020202020204" pitchFamily="34" charset="0"/>
                          <a:ea typeface="Times New Roman" panose="02020603050405020304" pitchFamily="18" charset="0"/>
                          <a:cs typeface="Arial" panose="020B0604020202020204" pitchFamily="34" charset="0"/>
                        </a:rPr>
                        <a:t>10 May 2019 </a:t>
                      </a:r>
                    </a:p>
                  </a:txBody>
                  <a:tcPr marL="68577" marR="68577" marT="0" marB="0"/>
                </a:tc>
                <a:tc>
                  <a:txBody>
                    <a:bodyPr/>
                    <a:lstStyle/>
                    <a:p>
                      <a:pPr marL="0" marR="0" algn="l" hangingPunct="0">
                        <a:lnSpc>
                          <a:spcPct val="115000"/>
                        </a:lnSpc>
                        <a:spcBef>
                          <a:spcPts val="0"/>
                        </a:spcBef>
                        <a:spcAft>
                          <a:spcPts val="0"/>
                        </a:spcAft>
                      </a:pPr>
                      <a:r>
                        <a:rPr lang="en-US" sz="1500" b="0" dirty="0">
                          <a:effectLst/>
                          <a:latin typeface="Arial" panose="020B0604020202020204" pitchFamily="34" charset="0"/>
                          <a:ea typeface="Times New Roman" panose="02020603050405020304" pitchFamily="18" charset="0"/>
                          <a:cs typeface="Arial" panose="020B0604020202020204" pitchFamily="34" charset="0"/>
                        </a:rPr>
                        <a:t>142</a:t>
                      </a:r>
                      <a:r>
                        <a:rPr lang="en-US" sz="1500" b="0" baseline="0" dirty="0">
                          <a:effectLst/>
                          <a:latin typeface="Arial" panose="020B0604020202020204" pitchFamily="34" charset="0"/>
                          <a:ea typeface="Times New Roman" panose="02020603050405020304" pitchFamily="18" charset="0"/>
                          <a:cs typeface="Arial" panose="020B0604020202020204" pitchFamily="34" charset="0"/>
                        </a:rPr>
                        <a:t> </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8577" marR="68577" marT="0" marB="0"/>
                </a:tc>
                <a:tc>
                  <a:txBody>
                    <a:bodyPr/>
                    <a:lstStyle/>
                    <a:p>
                      <a:pPr marL="0" marR="0" algn="l" hangingPunct="0">
                        <a:lnSpc>
                          <a:spcPct val="115000"/>
                        </a:lnSpc>
                        <a:spcBef>
                          <a:spcPts val="0"/>
                        </a:spcBef>
                        <a:spcAft>
                          <a:spcPts val="0"/>
                        </a:spcAft>
                      </a:pPr>
                      <a:r>
                        <a:rPr lang="en-US" sz="1500" b="0" dirty="0">
                          <a:effectLst/>
                          <a:latin typeface="Arial" panose="020B0604020202020204" pitchFamily="34" charset="0"/>
                          <a:ea typeface="Times New Roman" panose="02020603050405020304" pitchFamily="18" charset="0"/>
                          <a:cs typeface="Arial" panose="020B0604020202020204" pitchFamily="34" charset="0"/>
                        </a:rPr>
                        <a:t>R 10 million</a:t>
                      </a:r>
                      <a:r>
                        <a:rPr lang="en-US" sz="1500" b="0" baseline="0" dirty="0">
                          <a:effectLst/>
                          <a:latin typeface="Arial" panose="020B0604020202020204" pitchFamily="34" charset="0"/>
                          <a:ea typeface="Times New Roman" panose="02020603050405020304" pitchFamily="18" charset="0"/>
                          <a:cs typeface="Arial" panose="020B0604020202020204" pitchFamily="34" charset="0"/>
                        </a:rPr>
                        <a:t> </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8577" marR="68577" marT="0" marB="0"/>
                </a:tc>
                <a:tc>
                  <a:txBody>
                    <a:bodyPr/>
                    <a:lstStyle/>
                    <a:p>
                      <a:pPr marL="0" marR="0" algn="l" hangingPunct="0">
                        <a:lnSpc>
                          <a:spcPct val="115000"/>
                        </a:lnSpc>
                        <a:spcBef>
                          <a:spcPts val="0"/>
                        </a:spcBef>
                        <a:spcAft>
                          <a:spcPts val="0"/>
                        </a:spcAft>
                      </a:pPr>
                      <a:r>
                        <a:rPr lang="en-US" sz="1500" b="0" dirty="0">
                          <a:effectLst/>
                          <a:latin typeface="Arial" panose="020B0604020202020204" pitchFamily="34" charset="0"/>
                          <a:ea typeface="Times New Roman" panose="02020603050405020304" pitchFamily="18" charset="0"/>
                          <a:cs typeface="Arial" panose="020B0604020202020204" pitchFamily="34" charset="0"/>
                        </a:rPr>
                        <a:t>DM Forums, Risk assessments</a:t>
                      </a:r>
                      <a:r>
                        <a:rPr lang="en-US" sz="1500" b="0" baseline="0" dirty="0">
                          <a:effectLst/>
                          <a:latin typeface="Arial" panose="020B0604020202020204" pitchFamily="34" charset="0"/>
                          <a:ea typeface="Times New Roman" panose="02020603050405020304" pitchFamily="18" charset="0"/>
                          <a:cs typeface="Arial" panose="020B0604020202020204" pitchFamily="34" charset="0"/>
                        </a:rPr>
                        <a:t> </a:t>
                      </a:r>
                      <a:r>
                        <a:rPr lang="en-US" sz="1500" b="0" dirty="0">
                          <a:effectLst/>
                          <a:latin typeface="Arial" panose="020B0604020202020204" pitchFamily="34" charset="0"/>
                          <a:ea typeface="Times New Roman" panose="02020603050405020304" pitchFamily="18" charset="0"/>
                          <a:cs typeface="Arial" panose="020B0604020202020204" pitchFamily="34" charset="0"/>
                        </a:rPr>
                        <a:t>, Risk reduction , relief</a:t>
                      </a:r>
                      <a:r>
                        <a:rPr lang="en-US" sz="1500" b="0" baseline="0" dirty="0">
                          <a:effectLst/>
                          <a:latin typeface="Arial" panose="020B0604020202020204" pitchFamily="34" charset="0"/>
                          <a:ea typeface="Times New Roman" panose="02020603050405020304" pitchFamily="18" charset="0"/>
                          <a:cs typeface="Arial" panose="020B0604020202020204" pitchFamily="34" charset="0"/>
                        </a:rPr>
                        <a:t> and rehabilitation </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8577" marR="68577" marT="0" marB="0"/>
                </a:tc>
                <a:extLst>
                  <a:ext uri="{0D108BD9-81ED-4DB2-BD59-A6C34878D82A}">
                    <a16:rowId xmlns:a16="http://schemas.microsoft.com/office/drawing/2014/main" xmlns="" val="10005"/>
                  </a:ext>
                </a:extLst>
              </a:tr>
              <a:tr h="370840">
                <a:tc>
                  <a:txBody>
                    <a:bodyPr/>
                    <a:lstStyle/>
                    <a:p>
                      <a:pPr marL="0" marR="0" algn="l" hangingPunct="0">
                        <a:lnSpc>
                          <a:spcPct val="115000"/>
                        </a:lnSpc>
                        <a:spcBef>
                          <a:spcPts val="0"/>
                        </a:spcBef>
                        <a:spcAft>
                          <a:spcPts val="0"/>
                        </a:spcAft>
                      </a:pPr>
                      <a:r>
                        <a:rPr lang="en-US" sz="1500" b="1" dirty="0">
                          <a:effectLst/>
                          <a:latin typeface="Arial" panose="020B0604020202020204" pitchFamily="34" charset="0"/>
                          <a:ea typeface="Times New Roman" panose="02020603050405020304" pitchFamily="18" charset="0"/>
                        </a:rPr>
                        <a:t>10 May, 2019</a:t>
                      </a:r>
                      <a:endParaRPr lang="en-US" sz="1500" dirty="0">
                        <a:effectLst/>
                        <a:latin typeface="Times New Roman" panose="02020603050405020304" pitchFamily="18" charset="0"/>
                        <a:ea typeface="Times New Roman" panose="02020603050405020304" pitchFamily="18" charset="0"/>
                      </a:endParaRPr>
                    </a:p>
                  </a:txBody>
                  <a:tcPr marL="68577" marR="68577" marT="0" marB="0"/>
                </a:tc>
                <a:tc>
                  <a:txBody>
                    <a:bodyPr/>
                    <a:lstStyle/>
                    <a:p>
                      <a:pPr marL="0" marR="0" algn="l" hangingPunct="0">
                        <a:lnSpc>
                          <a:spcPct val="115000"/>
                        </a:lnSpc>
                        <a:spcBef>
                          <a:spcPts val="0"/>
                        </a:spcBef>
                        <a:spcAft>
                          <a:spcPts val="0"/>
                        </a:spcAft>
                      </a:pPr>
                      <a:r>
                        <a:rPr lang="en-US" sz="1500" dirty="0">
                          <a:effectLst/>
                          <a:latin typeface="Arial" panose="020B0604020202020204" pitchFamily="34" charset="0"/>
                          <a:ea typeface="Times New Roman" panose="02020603050405020304" pitchFamily="18" charset="0"/>
                        </a:rPr>
                        <a:t> 142</a:t>
                      </a:r>
                      <a:endParaRPr lang="en-US" sz="1500" dirty="0">
                        <a:effectLst/>
                        <a:latin typeface="Times New Roman" panose="02020603050405020304" pitchFamily="18" charset="0"/>
                        <a:ea typeface="Times New Roman" panose="02020603050405020304" pitchFamily="18" charset="0"/>
                      </a:endParaRPr>
                    </a:p>
                  </a:txBody>
                  <a:tcPr marL="68577" marR="68577" marT="0" marB="0"/>
                </a:tc>
                <a:tc>
                  <a:txBody>
                    <a:bodyPr/>
                    <a:lstStyle/>
                    <a:p>
                      <a:pPr marL="0" marR="0" algn="l" hangingPunct="0">
                        <a:lnSpc>
                          <a:spcPct val="115000"/>
                        </a:lnSpc>
                        <a:spcBef>
                          <a:spcPts val="0"/>
                        </a:spcBef>
                        <a:spcAft>
                          <a:spcPts val="0"/>
                        </a:spcAft>
                      </a:pPr>
                      <a:r>
                        <a:rPr lang="en-US" sz="1500" dirty="0">
                          <a:effectLst/>
                          <a:latin typeface="Arial" panose="020B0604020202020204" pitchFamily="34" charset="0"/>
                          <a:ea typeface="Times New Roman" panose="02020603050405020304" pitchFamily="18" charset="0"/>
                        </a:rPr>
                        <a:t>R35 million</a:t>
                      </a:r>
                      <a:endParaRPr lang="en-US" sz="1500" dirty="0">
                        <a:effectLst/>
                        <a:latin typeface="Times New Roman" panose="02020603050405020304" pitchFamily="18" charset="0"/>
                        <a:ea typeface="Times New Roman" panose="02020603050405020304" pitchFamily="18" charset="0"/>
                      </a:endParaRPr>
                    </a:p>
                  </a:txBody>
                  <a:tcPr marL="68577" marR="68577" marT="0" marB="0"/>
                </a:tc>
                <a:tc>
                  <a:txBody>
                    <a:bodyPr/>
                    <a:lstStyle/>
                    <a:p>
                      <a:pPr marL="0" marR="0" algn="l" hangingPunct="0">
                        <a:lnSpc>
                          <a:spcPct val="115000"/>
                        </a:lnSpc>
                        <a:spcBef>
                          <a:spcPts val="0"/>
                        </a:spcBef>
                        <a:spcAft>
                          <a:spcPts val="0"/>
                        </a:spcAft>
                      </a:pPr>
                      <a:r>
                        <a:rPr lang="en-US" sz="1500" dirty="0">
                          <a:effectLst/>
                          <a:latin typeface="Arial" panose="020B0604020202020204" pitchFamily="34" charset="0"/>
                          <a:ea typeface="Times New Roman" panose="02020603050405020304" pitchFamily="18" charset="0"/>
                        </a:rPr>
                        <a:t>To improve Fire &amp; Rescue Services capabilities in WRDM</a:t>
                      </a:r>
                    </a:p>
                  </a:txBody>
                  <a:tcPr marL="68577" marR="68577" marT="0" marB="0"/>
                </a:tc>
                <a:extLst>
                  <a:ext uri="{0D108BD9-81ED-4DB2-BD59-A6C34878D82A}">
                    <a16:rowId xmlns:a16="http://schemas.microsoft.com/office/drawing/2014/main" xmlns="" val="4219905989"/>
                  </a:ext>
                </a:extLst>
              </a:tr>
              <a:tr h="370840">
                <a:tc>
                  <a:txBody>
                    <a:bodyPr/>
                    <a:lstStyle/>
                    <a:p>
                      <a:pPr marL="0" marR="0">
                        <a:lnSpc>
                          <a:spcPct val="107000"/>
                        </a:lnSpc>
                        <a:spcBef>
                          <a:spcPts val="0"/>
                        </a:spcBef>
                        <a:spcAft>
                          <a:spcPts val="800"/>
                        </a:spcAft>
                      </a:pPr>
                      <a:r>
                        <a:rPr lang="en-US" sz="1500" b="1" dirty="0">
                          <a:effectLst/>
                          <a:latin typeface="Arial" panose="020B0604020202020204" pitchFamily="34" charset="0"/>
                          <a:ea typeface="Calibri" panose="020F0502020204030204" pitchFamily="34" charset="0"/>
                          <a:cs typeface="Arial" panose="020B0604020202020204" pitchFamily="34" charset="0"/>
                        </a:rPr>
                        <a:t>26 March 2020</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en-US" sz="1500">
                          <a:solidFill>
                            <a:srgbClr val="000000"/>
                          </a:solidFill>
                          <a:effectLst/>
                          <a:latin typeface="Arial" panose="020B0604020202020204" pitchFamily="34" charset="0"/>
                          <a:ea typeface="Calibri" panose="020F0502020204030204" pitchFamily="34" charset="0"/>
                          <a:cs typeface="Arial" panose="020B0604020202020204" pitchFamily="34" charset="0"/>
                        </a:rPr>
                        <a:t>73</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en-US"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R20 million</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en-US"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To improve Fire &amp; Rescue Services capabilities in WRDM</a:t>
                      </a:r>
                      <a:endParaRPr lang="en-US" sz="15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5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9525" marB="0"/>
                </a:tc>
                <a:extLst>
                  <a:ext uri="{0D108BD9-81ED-4DB2-BD59-A6C34878D82A}">
                    <a16:rowId xmlns:a16="http://schemas.microsoft.com/office/drawing/2014/main" xmlns="" val="3072235439"/>
                  </a:ext>
                </a:extLst>
              </a:tr>
              <a:tr h="370840">
                <a:tc gridSpan="2">
                  <a:txBody>
                    <a:bodyPr/>
                    <a:lstStyle/>
                    <a:p>
                      <a:r>
                        <a:rPr lang="en-US" sz="1500" b="1" dirty="0">
                          <a:latin typeface="Arial" panose="020B0604020202020204" pitchFamily="34" charset="0"/>
                          <a:cs typeface="Arial" panose="020B0604020202020204" pitchFamily="34" charset="0"/>
                        </a:rPr>
                        <a:t>Total</a:t>
                      </a:r>
                    </a:p>
                  </a:txBody>
                  <a:tcPr/>
                </a:tc>
                <a:tc hMerge="1">
                  <a:txBody>
                    <a:bodyPr/>
                    <a:lstStyle/>
                    <a:p>
                      <a:endParaRPr lang="en-US" dirty="0"/>
                    </a:p>
                  </a:txBody>
                  <a:tcPr/>
                </a:tc>
                <a:tc gridSpan="2">
                  <a:txBody>
                    <a:bodyPr/>
                    <a:lstStyle/>
                    <a:p>
                      <a:r>
                        <a:rPr lang="en-US" sz="1500" b="1" dirty="0" err="1">
                          <a:latin typeface="Arial" panose="020B0604020202020204" pitchFamily="34" charset="0"/>
                          <a:cs typeface="Arial" panose="020B0604020202020204" pitchFamily="34" charset="0"/>
                        </a:rPr>
                        <a:t>R122.5</a:t>
                      </a:r>
                      <a:r>
                        <a:rPr lang="en-US" sz="1500" b="1" dirty="0">
                          <a:latin typeface="Arial" panose="020B0604020202020204" pitchFamily="34" charset="0"/>
                          <a:cs typeface="Arial" panose="020B0604020202020204" pitchFamily="34" charset="0"/>
                        </a:rPr>
                        <a:t> million</a:t>
                      </a:r>
                    </a:p>
                  </a:txBody>
                  <a:tcPr/>
                </a:tc>
                <a:tc hMerge="1">
                  <a:txBody>
                    <a:bodyPr/>
                    <a:lstStyle/>
                    <a:p>
                      <a:endParaRPr lang="en-US" dirty="0"/>
                    </a:p>
                  </a:txBody>
                  <a:tcPr/>
                </a:tc>
                <a:extLst>
                  <a:ext uri="{0D108BD9-81ED-4DB2-BD59-A6C34878D82A}">
                    <a16:rowId xmlns:a16="http://schemas.microsoft.com/office/drawing/2014/main" xmlns="" val="3835559955"/>
                  </a:ext>
                </a:extLst>
              </a:tr>
            </a:tbl>
          </a:graphicData>
        </a:graphic>
      </p:graphicFrame>
    </p:spTree>
    <p:extLst>
      <p:ext uri="{BB962C8B-B14F-4D97-AF65-F5344CB8AC3E}">
        <p14:creationId xmlns:p14="http://schemas.microsoft.com/office/powerpoint/2010/main" xmlns="" val="166572090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692907-DC33-45A7-AAE6-4375EB442AE6}"/>
              </a:ext>
            </a:extLst>
          </p:cNvPr>
          <p:cNvSpPr>
            <a:spLocks noGrp="1"/>
          </p:cNvSpPr>
          <p:nvPr>
            <p:ph type="title"/>
          </p:nvPr>
        </p:nvSpPr>
        <p:spPr/>
        <p:txBody>
          <a:bodyPr/>
          <a:lstStyle/>
          <a:p>
            <a:r>
              <a:rPr lang="en-US" dirty="0"/>
              <a:t>Other support  provided to WRDM </a:t>
            </a:r>
          </a:p>
        </p:txBody>
      </p:sp>
      <p:sp>
        <p:nvSpPr>
          <p:cNvPr id="3" name="Content Placeholder 2">
            <a:extLst>
              <a:ext uri="{FF2B5EF4-FFF2-40B4-BE49-F238E27FC236}">
                <a16:creationId xmlns:a16="http://schemas.microsoft.com/office/drawing/2014/main" xmlns="" id="{8494A960-0D11-4910-AE37-C4E21817B5FB}"/>
              </a:ext>
            </a:extLst>
          </p:cNvPr>
          <p:cNvSpPr>
            <a:spLocks noGrp="1"/>
          </p:cNvSpPr>
          <p:nvPr>
            <p:ph idx="1"/>
          </p:nvPr>
        </p:nvSpPr>
        <p:spPr/>
        <p:txBody>
          <a:bodyPr/>
          <a:lstStyle/>
          <a:p>
            <a:pPr lvl="0"/>
            <a:r>
              <a:rPr lang="en-US" sz="2200" dirty="0">
                <a:solidFill>
                  <a:prstClr val="black"/>
                </a:solidFill>
              </a:rPr>
              <a:t>Community based risk assessments.    </a:t>
            </a:r>
          </a:p>
          <a:p>
            <a:pPr lvl="0"/>
            <a:r>
              <a:rPr lang="en-US" sz="2200" dirty="0">
                <a:solidFill>
                  <a:prstClr val="black"/>
                </a:solidFill>
              </a:rPr>
              <a:t>Public awareness programs and materials.</a:t>
            </a:r>
          </a:p>
          <a:p>
            <a:pPr lvl="0"/>
            <a:r>
              <a:rPr lang="en-US" sz="2200" dirty="0">
                <a:solidFill>
                  <a:prstClr val="black"/>
                </a:solidFill>
              </a:rPr>
              <a:t>Disaster relief activities and material.</a:t>
            </a:r>
          </a:p>
          <a:p>
            <a:pPr lvl="0"/>
            <a:r>
              <a:rPr lang="en-US" sz="2200" dirty="0">
                <a:solidFill>
                  <a:prstClr val="black"/>
                </a:solidFill>
              </a:rPr>
              <a:t>Monitoring functionality of the Disaster Management Centre through reports and functionality assessments. </a:t>
            </a:r>
          </a:p>
          <a:p>
            <a:pPr lvl="0"/>
            <a:r>
              <a:rPr lang="en-US" sz="2200" dirty="0">
                <a:solidFill>
                  <a:prstClr val="black"/>
                </a:solidFill>
              </a:rPr>
              <a:t>Monitoring of fire and rescue service activities and compliance through status reports and assessments</a:t>
            </a:r>
            <a:r>
              <a:rPr lang="en-US" dirty="0">
                <a:solidFill>
                  <a:prstClr val="black"/>
                </a:solidFill>
              </a:rPr>
              <a:t>.</a:t>
            </a:r>
            <a:endParaRPr lang="en-ZA" dirty="0">
              <a:solidFill>
                <a:prstClr val="black"/>
              </a:solidFill>
            </a:endParaRPr>
          </a:p>
          <a:p>
            <a:endParaRPr lang="en-US" dirty="0"/>
          </a:p>
        </p:txBody>
      </p:sp>
      <p:sp>
        <p:nvSpPr>
          <p:cNvPr id="4" name="Slide Number Placeholder 3">
            <a:extLst>
              <a:ext uri="{FF2B5EF4-FFF2-40B4-BE49-F238E27FC236}">
                <a16:creationId xmlns:a16="http://schemas.microsoft.com/office/drawing/2014/main" xmlns="" id="{8D2F47AF-C3BF-4F03-807F-42A3266FF80C}"/>
              </a:ext>
            </a:extLst>
          </p:cNvPr>
          <p:cNvSpPr>
            <a:spLocks noGrp="1"/>
          </p:cNvSpPr>
          <p:nvPr>
            <p:ph type="sldNum" sz="quarter" idx="12"/>
          </p:nvPr>
        </p:nvSpPr>
        <p:spPr/>
        <p:txBody>
          <a:bodyPr/>
          <a:lstStyle/>
          <a:p>
            <a:fld id="{093862CD-2CE4-D846-9F15-15300DCE1BBC}" type="slidenum">
              <a:rPr lang="en-US" smtClean="0"/>
              <a:pPr/>
              <a:t>49</a:t>
            </a:fld>
            <a:endParaRPr lang="en-US" dirty="0"/>
          </a:p>
        </p:txBody>
      </p:sp>
    </p:spTree>
    <p:extLst>
      <p:ext uri="{BB962C8B-B14F-4D97-AF65-F5344CB8AC3E}">
        <p14:creationId xmlns:p14="http://schemas.microsoft.com/office/powerpoint/2010/main" xmlns="" val="352308171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606" y="1690110"/>
            <a:ext cx="7342479" cy="320251"/>
          </a:xfrm>
        </p:spPr>
        <p:txBody>
          <a:bodyPr>
            <a:noAutofit/>
          </a:bodyPr>
          <a:lstStyle/>
          <a:p>
            <a:r>
              <a:rPr lang="en-ZA" sz="1500" dirty="0"/>
              <a:t>GGT ALIGNMENT TO THE DISTRIC DEVELOPMENT MODEL PILLARS</a:t>
            </a:r>
          </a:p>
        </p:txBody>
      </p:sp>
      <p:sp>
        <p:nvSpPr>
          <p:cNvPr id="4" name="Slide Number Placeholder 3"/>
          <p:cNvSpPr>
            <a:spLocks noGrp="1"/>
          </p:cNvSpPr>
          <p:nvPr>
            <p:ph type="sldNum" sz="quarter" idx="4294967295"/>
          </p:nvPr>
        </p:nvSpPr>
        <p:spPr>
          <a:xfrm>
            <a:off x="8553868" y="5679383"/>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093862CD-2CE4-D846-9F15-15300DCE1BBC}" type="slidenum">
              <a:rPr lang="en-US" smtClean="0"/>
              <a:pPr/>
              <a:t>5</a:t>
            </a:fld>
            <a:endParaRPr lang="en-US" dirty="0"/>
          </a:p>
        </p:txBody>
      </p:sp>
      <p:pic>
        <p:nvPicPr>
          <p:cNvPr id="6" name="Content Placeholder 4"/>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6605" y="2144089"/>
            <a:ext cx="7868559" cy="3477176"/>
          </a:xfrm>
          <a:prstGeom prst="rect">
            <a:avLst/>
          </a:prstGeom>
          <a:noFill/>
        </p:spPr>
      </p:pic>
    </p:spTree>
    <p:extLst>
      <p:ext uri="{BB962C8B-B14F-4D97-AF65-F5344CB8AC3E}">
        <p14:creationId xmlns:p14="http://schemas.microsoft.com/office/powerpoint/2010/main" xmlns="" val="251752254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676D1-EE25-44F7-BB19-2AD3BF80F7CA}"/>
              </a:ext>
            </a:extLst>
          </p:cNvPr>
          <p:cNvSpPr>
            <a:spLocks noGrp="1"/>
          </p:cNvSpPr>
          <p:nvPr>
            <p:ph type="title"/>
          </p:nvPr>
        </p:nvSpPr>
        <p:spPr/>
        <p:txBody>
          <a:bodyPr/>
          <a:lstStyle/>
          <a:p>
            <a:r>
              <a:rPr lang="en-US" dirty="0"/>
              <a:t/>
            </a:r>
            <a:br>
              <a:rPr lang="en-US" dirty="0"/>
            </a:br>
            <a:r>
              <a:rPr lang="en-US" dirty="0"/>
              <a:t>Disaster Management: Powers and Functions</a:t>
            </a:r>
            <a:br>
              <a:rPr lang="en-US" dirty="0"/>
            </a:br>
            <a:r>
              <a:rPr lang="en-US" dirty="0"/>
              <a:t> </a:t>
            </a:r>
          </a:p>
        </p:txBody>
      </p:sp>
      <p:sp>
        <p:nvSpPr>
          <p:cNvPr id="3" name="Content Placeholder 2">
            <a:extLst>
              <a:ext uri="{FF2B5EF4-FFF2-40B4-BE49-F238E27FC236}">
                <a16:creationId xmlns:a16="http://schemas.microsoft.com/office/drawing/2014/main" xmlns="" id="{A1527041-3566-482D-976E-0C98CE03A199}"/>
              </a:ext>
            </a:extLst>
          </p:cNvPr>
          <p:cNvSpPr>
            <a:spLocks noGrp="1"/>
          </p:cNvSpPr>
          <p:nvPr>
            <p:ph idx="1"/>
          </p:nvPr>
        </p:nvSpPr>
        <p:spPr/>
        <p:txBody>
          <a:bodyPr/>
          <a:lstStyle/>
          <a:p>
            <a:pPr lvl="0" algn="just"/>
            <a:r>
              <a:rPr lang="en-US" sz="2200" dirty="0">
                <a:solidFill>
                  <a:prstClr val="black"/>
                </a:solidFill>
              </a:rPr>
              <a:t>The Disaster Management function is a legislative assignment. It is assigned through the Disaster Management Act, 2002 Act no 57 of 2002. </a:t>
            </a:r>
          </a:p>
          <a:p>
            <a:pPr lvl="0" algn="just"/>
            <a:r>
              <a:rPr lang="en-US" sz="2200" dirty="0">
                <a:solidFill>
                  <a:prstClr val="black"/>
                </a:solidFill>
              </a:rPr>
              <a:t>The WRDM is currently responsible for the coordination of the function. </a:t>
            </a:r>
          </a:p>
          <a:p>
            <a:pPr lvl="0" algn="just"/>
            <a:r>
              <a:rPr lang="en-US" sz="2200" dirty="0">
                <a:solidFill>
                  <a:prstClr val="black"/>
                </a:solidFill>
              </a:rPr>
              <a:t>The MEC for CoGTA has no jurisdiction on the transfer of this function as it is assigned through an Act of parliament. </a:t>
            </a:r>
          </a:p>
          <a:p>
            <a:pPr lvl="0" algn="just"/>
            <a:r>
              <a:rPr lang="en-US" sz="2200" dirty="0">
                <a:solidFill>
                  <a:prstClr val="black"/>
                </a:solidFill>
              </a:rPr>
              <a:t>The coordination function is to remain with WRDM and it shall be implemented with  support from CoGTA. </a:t>
            </a:r>
          </a:p>
          <a:p>
            <a:pPr lvl="0" algn="just"/>
            <a:r>
              <a:rPr lang="en-US" sz="2200" dirty="0">
                <a:solidFill>
                  <a:prstClr val="black"/>
                </a:solidFill>
              </a:rPr>
              <a:t>The WRDM must ensure that it performs its disaster management function in line with what is prescribed in the legislation to avoid incurring avoidable expenditure.  </a:t>
            </a:r>
          </a:p>
          <a:p>
            <a:endParaRPr lang="en-US" dirty="0"/>
          </a:p>
        </p:txBody>
      </p:sp>
      <p:sp>
        <p:nvSpPr>
          <p:cNvPr id="4" name="Slide Number Placeholder 3">
            <a:extLst>
              <a:ext uri="{FF2B5EF4-FFF2-40B4-BE49-F238E27FC236}">
                <a16:creationId xmlns:a16="http://schemas.microsoft.com/office/drawing/2014/main" xmlns="" id="{8BCD4E15-6180-40D3-94B0-F1EA459DBD06}"/>
              </a:ext>
            </a:extLst>
          </p:cNvPr>
          <p:cNvSpPr>
            <a:spLocks noGrp="1"/>
          </p:cNvSpPr>
          <p:nvPr>
            <p:ph type="sldNum" sz="quarter" idx="12"/>
          </p:nvPr>
        </p:nvSpPr>
        <p:spPr/>
        <p:txBody>
          <a:bodyPr/>
          <a:lstStyle/>
          <a:p>
            <a:fld id="{093862CD-2CE4-D846-9F15-15300DCE1BBC}" type="slidenum">
              <a:rPr lang="en-US" smtClean="0"/>
              <a:pPr/>
              <a:t>50</a:t>
            </a:fld>
            <a:endParaRPr lang="en-US" dirty="0"/>
          </a:p>
        </p:txBody>
      </p:sp>
    </p:spTree>
    <p:extLst>
      <p:ext uri="{BB962C8B-B14F-4D97-AF65-F5344CB8AC3E}">
        <p14:creationId xmlns:p14="http://schemas.microsoft.com/office/powerpoint/2010/main" xmlns="" val="133795962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2C4B0E-569B-44E8-B417-136EA654053B}"/>
              </a:ext>
            </a:extLst>
          </p:cNvPr>
          <p:cNvSpPr>
            <a:spLocks noGrp="1"/>
          </p:cNvSpPr>
          <p:nvPr>
            <p:ph type="title"/>
          </p:nvPr>
        </p:nvSpPr>
        <p:spPr>
          <a:xfrm>
            <a:off x="1007179" y="917295"/>
            <a:ext cx="8013659" cy="325577"/>
          </a:xfrm>
        </p:spPr>
        <p:txBody>
          <a:bodyPr/>
          <a:lstStyle/>
          <a:p>
            <a:r>
              <a:rPr lang="en-US" dirty="0"/>
              <a:t/>
            </a:r>
            <a:br>
              <a:rPr lang="en-US" dirty="0"/>
            </a:br>
            <a:r>
              <a:rPr lang="en-US" dirty="0"/>
              <a:t>Fire Services: Powers and Functions </a:t>
            </a:r>
            <a:br>
              <a:rPr lang="en-US" dirty="0"/>
            </a:br>
            <a:r>
              <a:rPr lang="en-US" dirty="0"/>
              <a:t> </a:t>
            </a:r>
          </a:p>
        </p:txBody>
      </p:sp>
      <p:sp>
        <p:nvSpPr>
          <p:cNvPr id="3" name="Content Placeholder 2">
            <a:extLst>
              <a:ext uri="{FF2B5EF4-FFF2-40B4-BE49-F238E27FC236}">
                <a16:creationId xmlns:a16="http://schemas.microsoft.com/office/drawing/2014/main" xmlns="" id="{9293FA1B-C90A-4E23-A13D-447DB141243E}"/>
              </a:ext>
            </a:extLst>
          </p:cNvPr>
          <p:cNvSpPr>
            <a:spLocks noGrp="1"/>
          </p:cNvSpPr>
          <p:nvPr>
            <p:ph idx="1"/>
          </p:nvPr>
        </p:nvSpPr>
        <p:spPr/>
        <p:txBody>
          <a:bodyPr>
            <a:normAutofit fontScale="92500" lnSpcReduction="20000"/>
          </a:bodyPr>
          <a:lstStyle/>
          <a:p>
            <a:pPr lvl="0" algn="just"/>
            <a:r>
              <a:rPr lang="en-US" dirty="0">
                <a:solidFill>
                  <a:prstClr val="black"/>
                </a:solidFill>
                <a:ea typeface="Times New Roman" panose="02020603050405020304" pitchFamily="18" charset="0"/>
              </a:rPr>
              <a:t>The function was transferred to WRDM from local municipalities. </a:t>
            </a:r>
          </a:p>
          <a:p>
            <a:pPr lvl="0" algn="just"/>
            <a:r>
              <a:rPr lang="en-US" dirty="0">
                <a:solidFill>
                  <a:prstClr val="black"/>
                </a:solidFill>
                <a:ea typeface="Times New Roman" panose="02020603050405020304" pitchFamily="18" charset="0"/>
              </a:rPr>
              <a:t>The function is solely performed by WRDM, no designated services. </a:t>
            </a:r>
          </a:p>
          <a:p>
            <a:pPr lvl="0" algn="just"/>
            <a:r>
              <a:rPr lang="en-US" dirty="0">
                <a:solidFill>
                  <a:prstClr val="black"/>
                </a:solidFill>
                <a:ea typeface="Times New Roman" panose="02020603050405020304" pitchFamily="18" charset="0"/>
              </a:rPr>
              <a:t>The MEC has the power to transfer the function in part or in its entirety. This is in line the Municipals Structures Act. </a:t>
            </a:r>
          </a:p>
          <a:p>
            <a:pPr lvl="0" algn="just"/>
            <a:r>
              <a:rPr lang="en-GB" kern="800" dirty="0">
                <a:ea typeface="Batang" panose="02030600000101010101" pitchFamily="18" charset="-127"/>
              </a:rPr>
              <a:t>The decision to transfer the function must be based on a business case that provides a clear determination on the practicability of transferring this function to local municipalities. At the same time, it is important to note that the </a:t>
            </a:r>
            <a:r>
              <a:rPr lang="en-GB" b="1" kern="800" dirty="0">
                <a:ea typeface="Batang" panose="02030600000101010101" pitchFamily="18" charset="-127"/>
              </a:rPr>
              <a:t>coordination of the function</a:t>
            </a:r>
            <a:r>
              <a:rPr lang="en-GB" kern="800" dirty="0">
                <a:ea typeface="Batang" panose="02030600000101010101" pitchFamily="18" charset="-127"/>
              </a:rPr>
              <a:t> remains an inherent responsibility of the district municipality, irrespective of the transfer of the function </a:t>
            </a:r>
            <a:r>
              <a:rPr lang="en-GB" b="1" kern="800" dirty="0">
                <a:ea typeface="Batang" panose="02030600000101010101" pitchFamily="18" charset="-127"/>
              </a:rPr>
              <a:t>in part or in its entirety.</a:t>
            </a:r>
          </a:p>
          <a:p>
            <a:pPr lvl="0" algn="just"/>
            <a:r>
              <a:rPr lang="en-GB" kern="800" dirty="0">
                <a:ea typeface="Batang" panose="02030600000101010101" pitchFamily="18" charset="-127"/>
              </a:rPr>
              <a:t>Based on the outcome of the engagements and an assessment of the practicability to transfer the function (business case), a decision on the matter will be made by the MEC and communicated to the municipality.</a:t>
            </a:r>
            <a:endParaRPr lang="en-US" dirty="0">
              <a:solidFill>
                <a:prstClr val="black"/>
              </a:solidFill>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xmlns="" id="{FD0E24BE-3319-4253-851E-C47F67BB9873}"/>
              </a:ext>
            </a:extLst>
          </p:cNvPr>
          <p:cNvSpPr>
            <a:spLocks noGrp="1"/>
          </p:cNvSpPr>
          <p:nvPr>
            <p:ph type="sldNum" sz="quarter" idx="12"/>
          </p:nvPr>
        </p:nvSpPr>
        <p:spPr/>
        <p:txBody>
          <a:bodyPr/>
          <a:lstStyle/>
          <a:p>
            <a:fld id="{093862CD-2CE4-D846-9F15-15300DCE1BBC}" type="slidenum">
              <a:rPr lang="en-US" smtClean="0"/>
              <a:pPr/>
              <a:t>51</a:t>
            </a:fld>
            <a:endParaRPr lang="en-US" dirty="0"/>
          </a:p>
        </p:txBody>
      </p:sp>
    </p:spTree>
    <p:extLst>
      <p:ext uri="{BB962C8B-B14F-4D97-AF65-F5344CB8AC3E}">
        <p14:creationId xmlns:p14="http://schemas.microsoft.com/office/powerpoint/2010/main" xmlns="" val="25405156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AE456-1F9D-4F96-A698-0CFAECD983CD}"/>
              </a:ext>
            </a:extLst>
          </p:cNvPr>
          <p:cNvSpPr>
            <a:spLocks noGrp="1"/>
          </p:cNvSpPr>
          <p:nvPr>
            <p:ph type="title"/>
          </p:nvPr>
        </p:nvSpPr>
        <p:spPr/>
        <p:txBody>
          <a:bodyPr/>
          <a:lstStyle/>
          <a:p>
            <a:r>
              <a:rPr lang="en-US" dirty="0"/>
              <a:t>Fire Services: Progress on the Business Plan</a:t>
            </a:r>
          </a:p>
        </p:txBody>
      </p:sp>
      <p:sp>
        <p:nvSpPr>
          <p:cNvPr id="3" name="Content Placeholder 2">
            <a:extLst>
              <a:ext uri="{FF2B5EF4-FFF2-40B4-BE49-F238E27FC236}">
                <a16:creationId xmlns:a16="http://schemas.microsoft.com/office/drawing/2014/main" xmlns="" id="{104A27A5-29B9-4909-8E47-69F268CCE950}"/>
              </a:ext>
            </a:extLst>
          </p:cNvPr>
          <p:cNvSpPr>
            <a:spLocks noGrp="1"/>
          </p:cNvSpPr>
          <p:nvPr>
            <p:ph idx="1"/>
          </p:nvPr>
        </p:nvSpPr>
        <p:spPr/>
        <p:txBody>
          <a:bodyPr>
            <a:normAutofit/>
          </a:bodyPr>
          <a:lstStyle/>
          <a:p>
            <a:pPr algn="just">
              <a:lnSpc>
                <a:spcPct val="115000"/>
              </a:lnSpc>
              <a:spcBef>
                <a:spcPts val="0"/>
              </a:spcBef>
            </a:pPr>
            <a:r>
              <a:rPr lang="en-US" sz="2200" dirty="0">
                <a:solidFill>
                  <a:prstClr val="black"/>
                </a:solidFill>
                <a:ea typeface="Calibri" panose="020F0502020204030204" pitchFamily="34" charset="0"/>
              </a:rPr>
              <a:t>CoGTA is currently working on a business case that amongst others outlines:</a:t>
            </a:r>
          </a:p>
          <a:p>
            <a:pPr marL="798513" indent="-231775" algn="just">
              <a:lnSpc>
                <a:spcPct val="115000"/>
              </a:lnSpc>
              <a:spcBef>
                <a:spcPts val="0"/>
              </a:spcBef>
              <a:buFont typeface="Wingdings" panose="05000000000000000000" pitchFamily="2" charset="2"/>
              <a:buChar char="ü"/>
            </a:pPr>
            <a:r>
              <a:rPr lang="en-US" sz="2200" dirty="0">
                <a:solidFill>
                  <a:prstClr val="black"/>
                </a:solidFill>
                <a:ea typeface="Calibri" panose="020F0502020204030204" pitchFamily="34" charset="0"/>
              </a:rPr>
              <a:t>Advantages and disadvantages of decentralisation / centralization.</a:t>
            </a:r>
          </a:p>
          <a:p>
            <a:pPr marL="798513" indent="-231775" algn="just">
              <a:lnSpc>
                <a:spcPct val="115000"/>
              </a:lnSpc>
              <a:spcBef>
                <a:spcPts val="0"/>
              </a:spcBef>
              <a:buFont typeface="Wingdings" panose="05000000000000000000" pitchFamily="2" charset="2"/>
              <a:buChar char="ü"/>
            </a:pPr>
            <a:r>
              <a:rPr lang="en-US" sz="2200" dirty="0">
                <a:solidFill>
                  <a:prstClr val="black"/>
                </a:solidFill>
                <a:ea typeface="Calibri" panose="020F0502020204030204" pitchFamily="34" charset="0"/>
              </a:rPr>
              <a:t>Funding for the fire service ( short and medium term).</a:t>
            </a:r>
          </a:p>
          <a:p>
            <a:pPr lvl="0" algn="just"/>
            <a:r>
              <a:rPr lang="en-GB" sz="2200" dirty="0">
                <a:solidFill>
                  <a:prstClr val="black"/>
                </a:solidFill>
                <a:ea typeface="Times New Roman" panose="02020603050405020304" pitchFamily="18" charset="0"/>
              </a:rPr>
              <a:t>A stakeholder meeting was held with DCoG, GPT and CoGTA to discus progress.</a:t>
            </a:r>
          </a:p>
          <a:p>
            <a:pPr lvl="0" algn="just"/>
            <a:r>
              <a:rPr lang="en-GB" sz="2200" dirty="0">
                <a:solidFill>
                  <a:prstClr val="black"/>
                </a:solidFill>
                <a:ea typeface="Times New Roman" panose="02020603050405020304" pitchFamily="18" charset="0"/>
              </a:rPr>
              <a:t>The PDMC  has met with GPT to discuss matters pertaining  to the establishment of the fire services grant, including arrangements for benchmarking.  </a:t>
            </a:r>
          </a:p>
          <a:p>
            <a:pPr lvl="0" algn="just"/>
            <a:r>
              <a:rPr lang="en-GB" sz="2200" dirty="0">
                <a:solidFill>
                  <a:prstClr val="black"/>
                </a:solidFill>
                <a:ea typeface="Times New Roman" panose="02020603050405020304" pitchFamily="18" charset="0"/>
              </a:rPr>
              <a:t>The NDMC and the PDMC are in the process of enhancing  the business plan and modelling.   </a:t>
            </a:r>
          </a:p>
          <a:p>
            <a:endParaRPr lang="en-US" dirty="0"/>
          </a:p>
        </p:txBody>
      </p:sp>
      <p:sp>
        <p:nvSpPr>
          <p:cNvPr id="4" name="Slide Number Placeholder 3">
            <a:extLst>
              <a:ext uri="{FF2B5EF4-FFF2-40B4-BE49-F238E27FC236}">
                <a16:creationId xmlns:a16="http://schemas.microsoft.com/office/drawing/2014/main" xmlns="" id="{DE93B84B-F9B1-4186-A069-81A23941AE9E}"/>
              </a:ext>
            </a:extLst>
          </p:cNvPr>
          <p:cNvSpPr>
            <a:spLocks noGrp="1"/>
          </p:cNvSpPr>
          <p:nvPr>
            <p:ph type="sldNum" sz="quarter" idx="12"/>
          </p:nvPr>
        </p:nvSpPr>
        <p:spPr/>
        <p:txBody>
          <a:bodyPr/>
          <a:lstStyle/>
          <a:p>
            <a:fld id="{093862CD-2CE4-D846-9F15-15300DCE1BBC}" type="slidenum">
              <a:rPr lang="en-US" smtClean="0"/>
              <a:pPr/>
              <a:t>52</a:t>
            </a:fld>
            <a:endParaRPr lang="en-US" dirty="0"/>
          </a:p>
        </p:txBody>
      </p:sp>
    </p:spTree>
    <p:extLst>
      <p:ext uri="{BB962C8B-B14F-4D97-AF65-F5344CB8AC3E}">
        <p14:creationId xmlns:p14="http://schemas.microsoft.com/office/powerpoint/2010/main" xmlns="" val="418589280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D5BAAA-0407-49F3-86BE-ECA09FE247BE}"/>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xmlns="" id="{A1F74E98-946A-4565-A8D0-B71ECC82740C}"/>
              </a:ext>
            </a:extLst>
          </p:cNvPr>
          <p:cNvSpPr>
            <a:spLocks noGrp="1"/>
          </p:cNvSpPr>
          <p:nvPr>
            <p:ph idx="1"/>
          </p:nvPr>
        </p:nvSpPr>
        <p:spPr/>
        <p:txBody>
          <a:bodyPr/>
          <a:lstStyle/>
          <a:p>
            <a:pPr algn="just"/>
            <a:r>
              <a:rPr lang="en-US" dirty="0"/>
              <a:t>WRDM’s long-term financial viability &amp; sustainability hinges on the following policy and structural issues: </a:t>
            </a:r>
          </a:p>
          <a:p>
            <a:pPr lvl="1" algn="just"/>
            <a:r>
              <a:rPr lang="en-US" sz="2400" dirty="0"/>
              <a:t>Resolution of district powers and functions</a:t>
            </a:r>
          </a:p>
          <a:p>
            <a:pPr lvl="1" algn="just"/>
            <a:r>
              <a:rPr lang="en-US" sz="2400" dirty="0"/>
              <a:t>Appropriate funding model for the district</a:t>
            </a:r>
          </a:p>
          <a:p>
            <a:pPr lvl="1" algn="just"/>
            <a:r>
              <a:rPr lang="en-US" sz="2400" dirty="0"/>
              <a:t>Affordable organisational structure &amp; service delivery model</a:t>
            </a:r>
          </a:p>
        </p:txBody>
      </p:sp>
    </p:spTree>
    <p:extLst>
      <p:ext uri="{BB962C8B-B14F-4D97-AF65-F5344CB8AC3E}">
        <p14:creationId xmlns:p14="http://schemas.microsoft.com/office/powerpoint/2010/main" xmlns="" val="378298202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D5BAAA-0407-49F3-86BE-ECA09FE247BE}"/>
              </a:ext>
            </a:extLst>
          </p:cNvPr>
          <p:cNvSpPr>
            <a:spLocks noGrp="1"/>
          </p:cNvSpPr>
          <p:nvPr>
            <p:ph type="title"/>
          </p:nvPr>
        </p:nvSpPr>
        <p:spPr/>
        <p:txBody>
          <a:bodyPr/>
          <a:lstStyle/>
          <a:p>
            <a:r>
              <a:rPr lang="en-US" dirty="0"/>
              <a:t>RECOMMENDATION </a:t>
            </a:r>
          </a:p>
        </p:txBody>
      </p:sp>
      <p:sp>
        <p:nvSpPr>
          <p:cNvPr id="3" name="Content Placeholder 2">
            <a:extLst>
              <a:ext uri="{FF2B5EF4-FFF2-40B4-BE49-F238E27FC236}">
                <a16:creationId xmlns:a16="http://schemas.microsoft.com/office/drawing/2014/main" xmlns="" id="{A1F74E98-946A-4565-A8D0-B71ECC82740C}"/>
              </a:ext>
            </a:extLst>
          </p:cNvPr>
          <p:cNvSpPr>
            <a:spLocks noGrp="1"/>
          </p:cNvSpPr>
          <p:nvPr>
            <p:ph idx="1"/>
          </p:nvPr>
        </p:nvSpPr>
        <p:spPr/>
        <p:txBody>
          <a:bodyPr/>
          <a:lstStyle/>
          <a:p>
            <a:pPr algn="just"/>
            <a:r>
              <a:rPr lang="en-US" smtClean="0"/>
              <a:t>The Portfolio Committee </a:t>
            </a:r>
            <a:r>
              <a:rPr lang="en-US" dirty="0" smtClean="0"/>
              <a:t>notes </a:t>
            </a:r>
            <a:r>
              <a:rPr lang="en-US" dirty="0"/>
              <a:t>progress on the implementation of the West Rand District Municipality’s Financial Recovery Plan (FRP) in terms of Section 139(5) (a) of the Constitution and Section 139 of the MFMA.  </a:t>
            </a:r>
          </a:p>
        </p:txBody>
      </p:sp>
    </p:spTree>
    <p:extLst>
      <p:ext uri="{BB962C8B-B14F-4D97-AF65-F5344CB8AC3E}">
        <p14:creationId xmlns:p14="http://schemas.microsoft.com/office/powerpoint/2010/main" xmlns="" val="167562726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C:\Users\16212860\AppData\Local\Microsoft\Windows\Temporary Internet Files\Content.IE5\A4RI2AL7\questions_graphic[1].jpg"/>
          <p:cNvPicPr>
            <a:picLocks noChangeAspect="1" noChangeArrowheads="1"/>
          </p:cNvPicPr>
          <p:nvPr/>
        </p:nvPicPr>
        <p:blipFill>
          <a:blip r:embed="rId3"/>
          <a:srcRect/>
          <a:stretch>
            <a:fillRect/>
          </a:stretch>
        </p:blipFill>
        <p:spPr bwMode="auto">
          <a:xfrm>
            <a:off x="3359335" y="4383742"/>
            <a:ext cx="3713817" cy="2343283"/>
          </a:xfrm>
          <a:prstGeom prst="rect">
            <a:avLst/>
          </a:prstGeom>
          <a:noFill/>
        </p:spPr>
      </p:pic>
      <p:cxnSp>
        <p:nvCxnSpPr>
          <p:cNvPr id="6" name="Straight Connector 5"/>
          <p:cNvCxnSpPr/>
          <p:nvPr/>
        </p:nvCxnSpPr>
        <p:spPr>
          <a:xfrm>
            <a:off x="366713" y="6684963"/>
            <a:ext cx="864235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0" name="Picture 2" descr="C:\Users\16212860\AppData\Local\Microsoft\Windows\Temporary Internet Files\Content.IE5\A4RI2AL7\Thank-you-pinned-note[1].png"/>
          <p:cNvPicPr>
            <a:picLocks noGrp="1" noChangeAspect="1" noChangeArrowheads="1"/>
          </p:cNvPicPr>
          <p:nvPr>
            <p:ph idx="1"/>
          </p:nvPr>
        </p:nvPicPr>
        <p:blipFill>
          <a:blip r:embed="rId4"/>
          <a:srcRect/>
          <a:stretch>
            <a:fillRect/>
          </a:stretch>
        </p:blipFill>
        <p:spPr bwMode="auto">
          <a:xfrm>
            <a:off x="1105469" y="1366402"/>
            <a:ext cx="7690869" cy="3545390"/>
          </a:xfrm>
          <a:prstGeom prst="rect">
            <a:avLst/>
          </a:prstGeom>
          <a:noFill/>
        </p:spPr>
      </p:pic>
    </p:spTree>
    <p:extLst>
      <p:ext uri="{BB962C8B-B14F-4D97-AF65-F5344CB8AC3E}">
        <p14:creationId xmlns:p14="http://schemas.microsoft.com/office/powerpoint/2010/main" xmlns="" val="83791724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357" y="1666860"/>
            <a:ext cx="6010244" cy="320251"/>
          </a:xfrm>
        </p:spPr>
        <p:txBody>
          <a:bodyPr>
            <a:noAutofit/>
          </a:bodyPr>
          <a:lstStyle/>
          <a:p>
            <a:r>
              <a:rPr lang="en-ZA" sz="1800" dirty="0"/>
              <a:t>KEY FOCUS AREAS  -  B2B AND COVID-19  PILLARS</a:t>
            </a:r>
          </a:p>
        </p:txBody>
      </p:sp>
      <p:sp>
        <p:nvSpPr>
          <p:cNvPr id="4" name="Slide Number Placeholder 3"/>
          <p:cNvSpPr>
            <a:spLocks noGrp="1"/>
          </p:cNvSpPr>
          <p:nvPr>
            <p:ph type="sldNum" sz="quarter" idx="4294967295"/>
          </p:nvPr>
        </p:nvSpPr>
        <p:spPr>
          <a:xfrm>
            <a:off x="6484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093862CD-2CE4-D846-9F15-15300DCE1BBC}" type="slidenum">
              <a:rPr lang="en-US" smtClean="0"/>
              <a:pPr/>
              <a:t>6</a:t>
            </a:fld>
            <a:endParaRPr lang="en-US" dirty="0"/>
          </a:p>
        </p:txBody>
      </p:sp>
      <p:grpSp>
        <p:nvGrpSpPr>
          <p:cNvPr id="6" name="Group 5"/>
          <p:cNvGrpSpPr/>
          <p:nvPr/>
        </p:nvGrpSpPr>
        <p:grpSpPr>
          <a:xfrm>
            <a:off x="1298636" y="2063535"/>
            <a:ext cx="6982250" cy="3712683"/>
            <a:chOff x="179102" y="1379664"/>
            <a:chExt cx="8790825" cy="4950244"/>
          </a:xfrm>
        </p:grpSpPr>
        <p:grpSp>
          <p:nvGrpSpPr>
            <p:cNvPr id="7" name="Group 6"/>
            <p:cNvGrpSpPr/>
            <p:nvPr/>
          </p:nvGrpSpPr>
          <p:grpSpPr>
            <a:xfrm>
              <a:off x="1633212" y="1641167"/>
              <a:ext cx="7336715" cy="4688741"/>
              <a:chOff x="1633212" y="1641167"/>
              <a:chExt cx="7336715" cy="4688741"/>
            </a:xfrm>
          </p:grpSpPr>
          <p:graphicFrame>
            <p:nvGraphicFramePr>
              <p:cNvPr id="18" name="Content Placeholder 6"/>
              <p:cNvGraphicFramePr>
                <a:graphicFrameLocks/>
              </p:cNvGraphicFramePr>
              <p:nvPr/>
            </p:nvGraphicFramePr>
            <p:xfrm>
              <a:off x="1633212" y="1641167"/>
              <a:ext cx="5705024" cy="4688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p:cNvGrpSpPr/>
              <p:nvPr/>
            </p:nvGrpSpPr>
            <p:grpSpPr>
              <a:xfrm>
                <a:off x="6935193" y="1705932"/>
                <a:ext cx="2034734" cy="4070117"/>
                <a:chOff x="6935193" y="1705932"/>
                <a:chExt cx="2034734" cy="4070117"/>
              </a:xfrm>
            </p:grpSpPr>
            <p:sp>
              <p:nvSpPr>
                <p:cNvPr id="20" name="Rectangle: Rounded Corners 19"/>
                <p:cNvSpPr/>
                <p:nvPr/>
              </p:nvSpPr>
              <p:spPr>
                <a:xfrm>
                  <a:off x="6935193" y="1705932"/>
                  <a:ext cx="2034733" cy="768022"/>
                </a:xfrm>
                <a:prstGeom prst="round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Building Resilient Communities for Climate change</a:t>
                  </a:r>
                  <a:endParaRPr lang="en-ZA" sz="1050" b="1" dirty="0"/>
                </a:p>
              </p:txBody>
            </p:sp>
            <p:sp>
              <p:nvSpPr>
                <p:cNvPr id="21" name="Rectangle: Rounded Corners 20"/>
                <p:cNvSpPr/>
                <p:nvPr/>
              </p:nvSpPr>
              <p:spPr>
                <a:xfrm>
                  <a:off x="6935195" y="3412131"/>
                  <a:ext cx="2034732" cy="719366"/>
                </a:xfrm>
                <a:prstGeom prst="roundRect">
                  <a:avLst/>
                </a:prstGeom>
                <a:solidFill>
                  <a:schemeClr val="accent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50" b="1" dirty="0"/>
                    <a:t>Financial Viability and Management</a:t>
                  </a:r>
                  <a:endParaRPr lang="en-ZA" sz="1050" dirty="0"/>
                </a:p>
              </p:txBody>
            </p:sp>
            <p:sp>
              <p:nvSpPr>
                <p:cNvPr id="22" name="Rectangle: Rounded Corners 21"/>
                <p:cNvSpPr/>
                <p:nvPr/>
              </p:nvSpPr>
              <p:spPr>
                <a:xfrm>
                  <a:off x="6935193" y="4227799"/>
                  <a:ext cx="2034732" cy="69820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Good Governance</a:t>
                  </a:r>
                  <a:endParaRPr lang="en-ZA" sz="1050" b="1" dirty="0"/>
                </a:p>
              </p:txBody>
            </p:sp>
            <p:sp>
              <p:nvSpPr>
                <p:cNvPr id="23" name="Flowchart: Alternate Process 22"/>
                <p:cNvSpPr/>
                <p:nvPr/>
              </p:nvSpPr>
              <p:spPr>
                <a:xfrm>
                  <a:off x="6935195" y="2604109"/>
                  <a:ext cx="2034732" cy="718816"/>
                </a:xfrm>
                <a:prstGeom prst="flowChartAlternateProcess">
                  <a:avLst/>
                </a:prstGeom>
                <a:solidFill>
                  <a:schemeClr val="bg2">
                    <a:lumMod val="50000"/>
                  </a:schemeClr>
                </a:solid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b="1" dirty="0">
                      <a:solidFill>
                        <a:schemeClr val="bg1"/>
                      </a:solidFill>
                    </a:rPr>
                    <a:t>Institutional Viability</a:t>
                  </a:r>
                  <a:endParaRPr lang="en-ZA" sz="1050" dirty="0">
                    <a:solidFill>
                      <a:schemeClr val="bg1"/>
                    </a:solidFill>
                  </a:endParaRPr>
                </a:p>
              </p:txBody>
            </p:sp>
            <p:sp>
              <p:nvSpPr>
                <p:cNvPr id="24" name="Rectangle: Rounded Corners 23"/>
                <p:cNvSpPr/>
                <p:nvPr/>
              </p:nvSpPr>
              <p:spPr>
                <a:xfrm>
                  <a:off x="6935193" y="5017421"/>
                  <a:ext cx="2034732" cy="758628"/>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50" b="1" dirty="0"/>
                    <a:t>Delivery of Basic Services</a:t>
                  </a:r>
                  <a:endParaRPr lang="en-ZA" sz="1050" dirty="0"/>
                </a:p>
              </p:txBody>
            </p:sp>
          </p:grpSp>
        </p:grpSp>
        <p:grpSp>
          <p:nvGrpSpPr>
            <p:cNvPr id="8" name="Group 7"/>
            <p:cNvGrpSpPr/>
            <p:nvPr/>
          </p:nvGrpSpPr>
          <p:grpSpPr>
            <a:xfrm>
              <a:off x="179102" y="1967835"/>
              <a:ext cx="1915524" cy="3881052"/>
              <a:chOff x="179102" y="1967835"/>
              <a:chExt cx="1915524" cy="3881052"/>
            </a:xfrm>
          </p:grpSpPr>
          <p:grpSp>
            <p:nvGrpSpPr>
              <p:cNvPr id="13" name="Group 12"/>
              <p:cNvGrpSpPr/>
              <p:nvPr/>
            </p:nvGrpSpPr>
            <p:grpSpPr>
              <a:xfrm>
                <a:off x="296454" y="2232228"/>
                <a:ext cx="1662401" cy="3164203"/>
                <a:chOff x="72462" y="1836172"/>
                <a:chExt cx="1791928" cy="2333789"/>
              </a:xfrm>
            </p:grpSpPr>
            <p:sp>
              <p:nvSpPr>
                <p:cNvPr id="15" name="Rectangle: Rounded Corners 14"/>
                <p:cNvSpPr/>
                <p:nvPr/>
              </p:nvSpPr>
              <p:spPr>
                <a:xfrm>
                  <a:off x="72462" y="2707744"/>
                  <a:ext cx="1791928" cy="540470"/>
                </a:xfrm>
                <a:prstGeom prst="roundRect">
                  <a:avLst/>
                </a:prstGeom>
                <a:solidFill>
                  <a:schemeClr val="accent6">
                    <a:lumMod val="7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LED</a:t>
                  </a:r>
                  <a:endParaRPr lang="en-ZA" sz="900" dirty="0"/>
                </a:p>
              </p:txBody>
            </p:sp>
            <p:sp>
              <p:nvSpPr>
                <p:cNvPr id="16" name="Rectangle: Rounded Corners 15"/>
                <p:cNvSpPr/>
                <p:nvPr/>
              </p:nvSpPr>
              <p:spPr>
                <a:xfrm>
                  <a:off x="72462" y="3629904"/>
                  <a:ext cx="1791928" cy="540057"/>
                </a:xfrm>
                <a:prstGeom prst="roundRect">
                  <a:avLst/>
                </a:prstGeom>
                <a:solidFill>
                  <a:schemeClr val="tx2">
                    <a:lumMod val="75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dirty="0">
                      <a:solidFill>
                        <a:schemeClr val="bg1"/>
                      </a:solidFill>
                    </a:rPr>
                    <a:t>Spatial Planning &amp; IDP</a:t>
                  </a:r>
                  <a:endParaRPr lang="en-ZA" sz="900" dirty="0">
                    <a:solidFill>
                      <a:schemeClr val="bg1"/>
                    </a:solidFill>
                  </a:endParaRPr>
                </a:p>
              </p:txBody>
            </p:sp>
            <p:sp>
              <p:nvSpPr>
                <p:cNvPr id="17" name="Rectangle: Rounded Corners 16"/>
                <p:cNvSpPr/>
                <p:nvPr/>
              </p:nvSpPr>
              <p:spPr>
                <a:xfrm>
                  <a:off x="72462" y="1836172"/>
                  <a:ext cx="1791928" cy="510050"/>
                </a:xfrm>
                <a:prstGeom prst="roundRect">
                  <a:avLst/>
                </a:prstGeom>
                <a:solidFill>
                  <a:schemeClr val="bg1">
                    <a:lumMod val="65000"/>
                  </a:schemeClr>
                </a:solidFill>
                <a:ln>
                  <a:solidFill>
                    <a:schemeClr val="tx2">
                      <a:lumMod val="60000"/>
                      <a:lumOff val="4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sz="1200" b="1" dirty="0"/>
                    <a:t>Putting People First</a:t>
                  </a:r>
                  <a:endParaRPr lang="en-ZA" sz="1200" dirty="0"/>
                </a:p>
              </p:txBody>
            </p:sp>
          </p:grpSp>
          <p:sp>
            <p:nvSpPr>
              <p:cNvPr id="14" name="Rectangle: Rounded Corners 13"/>
              <p:cNvSpPr/>
              <p:nvPr/>
            </p:nvSpPr>
            <p:spPr>
              <a:xfrm>
                <a:off x="179102" y="1967835"/>
                <a:ext cx="1915524" cy="3881052"/>
              </a:xfrm>
              <a:prstGeom prst="roundRect">
                <a:avLst/>
              </a:prstGeom>
              <a:no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p>
            </p:txBody>
          </p:sp>
        </p:grpSp>
        <p:cxnSp>
          <p:nvCxnSpPr>
            <p:cNvPr id="9" name="Connector: Elbow 8"/>
            <p:cNvCxnSpPr>
              <a:cxnSpLocks/>
            </p:cNvCxnSpPr>
            <p:nvPr/>
          </p:nvCxnSpPr>
          <p:spPr>
            <a:xfrm rot="5400000" flipH="1" flipV="1">
              <a:off x="2000185" y="4619171"/>
              <a:ext cx="483452" cy="2034972"/>
            </a:xfrm>
            <a:prstGeom prst="bentConnector4">
              <a:avLst>
                <a:gd name="adj1" fmla="val -53386"/>
                <a:gd name="adj2" fmla="val 100596"/>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 name="Connector: Elbow 9"/>
            <p:cNvCxnSpPr>
              <a:cxnSpLocks/>
            </p:cNvCxnSpPr>
            <p:nvPr/>
          </p:nvCxnSpPr>
          <p:spPr>
            <a:xfrm rot="5400000" flipH="1" flipV="1">
              <a:off x="2686705" y="122322"/>
              <a:ext cx="326668" cy="3271370"/>
            </a:xfrm>
            <a:prstGeom prst="bentConnector3">
              <a:avLst>
                <a:gd name="adj1" fmla="val 169979"/>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 name="Connector: Elbow 10"/>
            <p:cNvCxnSpPr>
              <a:cxnSpLocks/>
              <a:endCxn id="24" idx="2"/>
            </p:cNvCxnSpPr>
            <p:nvPr/>
          </p:nvCxnSpPr>
          <p:spPr>
            <a:xfrm flipV="1">
              <a:off x="5117690" y="5776049"/>
              <a:ext cx="2834869" cy="364336"/>
            </a:xfrm>
            <a:prstGeom prst="bentConnector2">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Connector: Elbow 11"/>
            <p:cNvCxnSpPr>
              <a:cxnSpLocks/>
              <a:endCxn id="20" idx="0"/>
            </p:cNvCxnSpPr>
            <p:nvPr/>
          </p:nvCxnSpPr>
          <p:spPr>
            <a:xfrm>
              <a:off x="4465582" y="1379664"/>
              <a:ext cx="3486978" cy="32626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388168346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COGTA PROBLEM STATEMENT</a:t>
            </a:r>
          </a:p>
        </p:txBody>
      </p:sp>
      <p:sp>
        <p:nvSpPr>
          <p:cNvPr id="3" name="Content Placeholder 2"/>
          <p:cNvSpPr>
            <a:spLocks noGrp="1"/>
          </p:cNvSpPr>
          <p:nvPr>
            <p:ph idx="1"/>
          </p:nvPr>
        </p:nvSpPr>
        <p:spPr/>
        <p:txBody>
          <a:bodyPr/>
          <a:lstStyle/>
          <a:p>
            <a:pPr marL="0" indent="0">
              <a:buNone/>
            </a:pPr>
            <a:endParaRPr lang="en-ZA" dirty="0"/>
          </a:p>
        </p:txBody>
      </p:sp>
      <p:pic>
        <p:nvPicPr>
          <p:cNvPr id="4" name="Picture 3">
            <a:extLst>
              <a:ext uri="{FF2B5EF4-FFF2-40B4-BE49-F238E27FC236}">
                <a16:creationId xmlns:a16="http://schemas.microsoft.com/office/drawing/2014/main" xmlns="" id="{2794FA31-E49C-4DDC-9061-0EDA6764FC8D}"/>
              </a:ext>
            </a:extLst>
          </p:cNvPr>
          <p:cNvPicPr>
            <a:picLocks noChangeAspect="1"/>
          </p:cNvPicPr>
          <p:nvPr/>
        </p:nvPicPr>
        <p:blipFill>
          <a:blip r:embed="rId2"/>
          <a:stretch>
            <a:fillRect/>
          </a:stretch>
        </p:blipFill>
        <p:spPr>
          <a:xfrm>
            <a:off x="204108" y="2044801"/>
            <a:ext cx="8735784" cy="3616623"/>
          </a:xfrm>
          <a:prstGeom prst="rect">
            <a:avLst/>
          </a:prstGeom>
        </p:spPr>
      </p:pic>
    </p:spTree>
    <p:extLst>
      <p:ext uri="{BB962C8B-B14F-4D97-AF65-F5344CB8AC3E}">
        <p14:creationId xmlns:p14="http://schemas.microsoft.com/office/powerpoint/2010/main" xmlns="" val="4127557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62DEE70-F0BB-4E42-88E3-E21114C56561}"/>
              </a:ext>
            </a:extLst>
          </p:cNvPr>
          <p:cNvSpPr>
            <a:spLocks noGrp="1"/>
          </p:cNvSpPr>
          <p:nvPr>
            <p:ph type="sldNum" sz="quarter" idx="4294967295"/>
          </p:nvPr>
        </p:nvSpPr>
        <p:spPr>
          <a:xfrm>
            <a:off x="6484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dirty="0"/>
          </a:p>
        </p:txBody>
      </p:sp>
      <p:pic>
        <p:nvPicPr>
          <p:cNvPr id="5" name="Content Placeholder 4">
            <a:extLst>
              <a:ext uri="{FF2B5EF4-FFF2-40B4-BE49-F238E27FC236}">
                <a16:creationId xmlns:a16="http://schemas.microsoft.com/office/drawing/2014/main" xmlns="" id="{A70D2BD6-AF49-4771-AB20-D3B16227F2A1}"/>
              </a:ext>
            </a:extLst>
          </p:cNvPr>
          <p:cNvPicPr>
            <a:picLocks noGrp="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1055128" y="2087700"/>
            <a:ext cx="7627800" cy="3717637"/>
          </a:xfrm>
          <a:prstGeom prst="rect">
            <a:avLst/>
          </a:prstGeom>
          <a:noFill/>
          <a:ln>
            <a:noFill/>
          </a:ln>
        </p:spPr>
      </p:pic>
      <p:sp>
        <p:nvSpPr>
          <p:cNvPr id="3" name="Rectangle 2">
            <a:extLst>
              <a:ext uri="{FF2B5EF4-FFF2-40B4-BE49-F238E27FC236}">
                <a16:creationId xmlns:a16="http://schemas.microsoft.com/office/drawing/2014/main" xmlns="" id="{1486F78E-8FE3-40E9-91CD-4C711C24BD9F}"/>
              </a:ext>
            </a:extLst>
          </p:cNvPr>
          <p:cNvSpPr/>
          <p:nvPr/>
        </p:nvSpPr>
        <p:spPr>
          <a:xfrm>
            <a:off x="1011266" y="1694456"/>
            <a:ext cx="7962253" cy="369332"/>
          </a:xfrm>
          <a:prstGeom prst="rect">
            <a:avLst/>
          </a:prstGeom>
        </p:spPr>
        <p:txBody>
          <a:bodyPr wrap="square">
            <a:spAutoFit/>
          </a:bodyPr>
          <a:lstStyle/>
          <a:p>
            <a:r>
              <a:rPr lang="en-ZA" b="1" dirty="0">
                <a:solidFill>
                  <a:schemeClr val="bg1"/>
                </a:solidFill>
              </a:rPr>
              <a:t>COGTA’S STRATEGIC POSTURE</a:t>
            </a:r>
          </a:p>
        </p:txBody>
      </p:sp>
    </p:spTree>
    <p:extLst>
      <p:ext uri="{BB962C8B-B14F-4D97-AF65-F5344CB8AC3E}">
        <p14:creationId xmlns:p14="http://schemas.microsoft.com/office/powerpoint/2010/main" xmlns="" val="173095807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06475" y="885825"/>
            <a:ext cx="8013700" cy="427038"/>
          </a:xfrm>
        </p:spPr>
        <p:txBody>
          <a:bodyPr/>
          <a:lstStyle/>
          <a:p>
            <a:pPr algn="l"/>
            <a:r>
              <a:rPr lang="en-ZA" altLang="en-US" sz="2600" b="1" dirty="0"/>
              <a:t>PURPOSE</a:t>
            </a:r>
          </a:p>
        </p:txBody>
      </p:sp>
      <p:sp>
        <p:nvSpPr>
          <p:cNvPr id="2" name="Content Placeholder 1"/>
          <p:cNvSpPr>
            <a:spLocks noGrp="1"/>
          </p:cNvSpPr>
          <p:nvPr>
            <p:ph idx="1"/>
          </p:nvPr>
        </p:nvSpPr>
        <p:spPr>
          <a:xfrm>
            <a:off x="815926" y="1412876"/>
            <a:ext cx="7957013" cy="4232550"/>
          </a:xfrm>
        </p:spPr>
        <p:txBody>
          <a:bodyPr>
            <a:normAutofit/>
          </a:bodyPr>
          <a:lstStyle/>
          <a:p>
            <a:pPr algn="just"/>
            <a:r>
              <a:rPr lang="en-US" sz="2000" dirty="0"/>
              <a:t>To present to the </a:t>
            </a:r>
            <a:r>
              <a:rPr lang="en-US" sz="2000" dirty="0" smtClean="0"/>
              <a:t>Portfolio Committee progress </a:t>
            </a:r>
            <a:r>
              <a:rPr lang="en-US" sz="2000" dirty="0"/>
              <a:t>on the implementation of the West Rand District Municipality’s Financial Recovery Plan (FRP) in terms of Section 139(5)(a) of the Constitution of the Republic of South Africa and Section 139 of the MFMA  and</a:t>
            </a:r>
            <a:endParaRPr lang="en-US" sz="1800" b="1" dirty="0"/>
          </a:p>
          <a:p>
            <a:pPr marL="457200" lvl="1" indent="0" algn="just">
              <a:buNone/>
            </a:pPr>
            <a:endParaRPr lang="en-US" sz="2400" b="1" dirty="0"/>
          </a:p>
          <a:p>
            <a:pPr marL="457200" lvl="1" indent="0" algn="just">
              <a:buNone/>
            </a:pPr>
            <a:endParaRPr lang="en-US" sz="2400" b="1" dirty="0"/>
          </a:p>
          <a:p>
            <a:pPr marL="457200" lvl="1" indent="0" algn="just">
              <a:buNone/>
            </a:pPr>
            <a:endParaRPr lang="en-US" sz="2400" b="1" dirty="0"/>
          </a:p>
          <a:p>
            <a:pPr marL="457200" lvl="1" indent="0" algn="just">
              <a:buNone/>
            </a:pPr>
            <a:endParaRPr lang="en-US" sz="2400" b="1" dirty="0"/>
          </a:p>
          <a:p>
            <a:pPr marL="457200" lvl="1" indent="0" algn="just">
              <a:buNone/>
            </a:pPr>
            <a:endParaRPr lang="en-US" sz="2400" b="1" dirty="0"/>
          </a:p>
          <a:p>
            <a:pPr marL="457200" lvl="1" indent="0" algn="just">
              <a:buNone/>
            </a:pPr>
            <a:endParaRPr lang="en-US" sz="2400" dirty="0"/>
          </a:p>
          <a:p>
            <a:pPr marL="457200" lvl="1" indent="0" algn="just">
              <a:buNone/>
            </a:pPr>
            <a:endParaRPr lang="en-US" sz="2400" dirty="0"/>
          </a:p>
          <a:p>
            <a:pPr marL="0" indent="0" algn="just">
              <a:buNone/>
            </a:pPr>
            <a:endParaRPr lang="en-ZA" dirty="0"/>
          </a:p>
          <a:p>
            <a:pPr marL="0" indent="0" algn="just">
              <a:buNone/>
            </a:pPr>
            <a:endParaRPr lang="en-ZA" dirty="0"/>
          </a:p>
          <a:p>
            <a:pPr marL="0" indent="0" algn="just">
              <a:buNone/>
            </a:pPr>
            <a:endParaRPr lang="en-US" dirty="0"/>
          </a:p>
          <a:p>
            <a:pPr marL="0" indent="0" algn="just">
              <a:buNone/>
            </a:pPr>
            <a:endParaRPr lang="en-ZA" dirty="0"/>
          </a:p>
          <a:p>
            <a:pPr algn="just"/>
            <a:endParaRPr lang="en-US" dirty="0"/>
          </a:p>
        </p:txBody>
      </p:sp>
    </p:spTree>
    <p:extLst>
      <p:ext uri="{BB962C8B-B14F-4D97-AF65-F5344CB8AC3E}">
        <p14:creationId xmlns:p14="http://schemas.microsoft.com/office/powerpoint/2010/main" xmlns="" val="85868477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5066</TotalTime>
  <Words>4278</Words>
  <Application>Microsoft Office PowerPoint</Application>
  <PresentationFormat>On-screen Show (4:3)</PresentationFormat>
  <Paragraphs>448</Paragraphs>
  <Slides>55</Slides>
  <Notes>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1_Office Theme</vt:lpstr>
      <vt:lpstr>Slide 1</vt:lpstr>
      <vt:lpstr>TABLE OF CONTENTS</vt:lpstr>
      <vt:lpstr>Purpose</vt:lpstr>
      <vt:lpstr>Slide 4</vt:lpstr>
      <vt:lpstr>GGT ALIGNMENT TO THE DISTRIC DEVELOPMENT MODEL PILLARS</vt:lpstr>
      <vt:lpstr>KEY FOCUS AREAS  -  B2B AND COVID-19  PILLARS</vt:lpstr>
      <vt:lpstr>COGTA PROBLEM STATEMENT</vt:lpstr>
      <vt:lpstr>Slide 8</vt:lpstr>
      <vt:lpstr>PURPOSE</vt:lpstr>
      <vt:lpstr>BACKGROUND </vt:lpstr>
      <vt:lpstr>DISCUSSION </vt:lpstr>
      <vt:lpstr>Slide 12</vt:lpstr>
      <vt:lpstr>PROGRESS ON THE IMPLEMENTATION OF THE FRP STRATEGIES </vt:lpstr>
      <vt:lpstr>PROGRESS ON THE IMPLEMENTATION OF THE FRP STRATEGIES </vt:lpstr>
      <vt:lpstr>PROGRESS ON THE IMPLEMENTATION OF THE FRP STRATEGIES </vt:lpstr>
      <vt:lpstr>PROGRESS ON THE IMPLEMENTATION OF THE FRP STRATEGIES </vt:lpstr>
      <vt:lpstr>PROGRESS ON THE IMPLEMENTATION OF THE FRP STRATEGIES </vt:lpstr>
      <vt:lpstr>PROGRESS ON THE IMPLEMENTATION OF THE FRP STRATEGIES </vt:lpstr>
      <vt:lpstr>PROGRESS ON THE IMPLEMENTATION OF THE FRP STRATEGIES </vt:lpstr>
      <vt:lpstr>PROGRESS ON THE IMPLEMENTATION OF THE FRP STRATEGIES </vt:lpstr>
      <vt:lpstr>PROGRESS ON THE IMPLEMENTATION OF THE FRP STRATEGIES </vt:lpstr>
      <vt:lpstr>PROGRESS ON THE IMPLEMENTATION OF THE FRP STRATEGIES </vt:lpstr>
      <vt:lpstr>PROGRESS ON THE IMPLEMENTATION OF THE FRP STRATEGIES </vt:lpstr>
      <vt:lpstr>PROGRESS ON THE IMPLEMENTATION OF THE FRP STRATEGIES </vt:lpstr>
      <vt:lpstr>PROGRESS ON THE IMPLEMENTATION OF THE FRP STRATEGIES </vt:lpstr>
      <vt:lpstr>PROGRESS ON IMPLEMENTATION OF THE FRP KEY STRATEGIES </vt:lpstr>
      <vt:lpstr>KEY FOCUS AREAS STILL TO BE FINALIZED</vt:lpstr>
      <vt:lpstr>KEY FOCUS AREAS STILL TO BE FINALIZED</vt:lpstr>
      <vt:lpstr>KEY FOCUS AREAS STILL TO BE FINALIZED</vt:lpstr>
      <vt:lpstr>KEY FOCUS AREAS STILL TO BE FINALIZED</vt:lpstr>
      <vt:lpstr>KEY FOCUS AREAS STILL TO BE FINALIZED</vt:lpstr>
      <vt:lpstr>Slide 32</vt:lpstr>
      <vt:lpstr>Key Support Functions/Programmes </vt:lpstr>
      <vt:lpstr>Slide 34</vt:lpstr>
      <vt:lpstr>Municipal Finance Support </vt:lpstr>
      <vt:lpstr>Slide 36</vt:lpstr>
      <vt:lpstr>Municipal Institutional Support </vt:lpstr>
      <vt:lpstr>Municipal Institutional Support </vt:lpstr>
      <vt:lpstr>Municipal Institutional Support  </vt:lpstr>
      <vt:lpstr>Municipal Institutional Support </vt:lpstr>
      <vt:lpstr>Slide 41</vt:lpstr>
      <vt:lpstr>Good Governance </vt:lpstr>
      <vt:lpstr>Good Governance  </vt:lpstr>
      <vt:lpstr>Good Governance </vt:lpstr>
      <vt:lpstr>Slide 45</vt:lpstr>
      <vt:lpstr>Infrastructure and Service Delivery</vt:lpstr>
      <vt:lpstr>Slide 47</vt:lpstr>
      <vt:lpstr>FS &amp; DM Financial Support to WRDM </vt:lpstr>
      <vt:lpstr>Other support  provided to WRDM </vt:lpstr>
      <vt:lpstr> Disaster Management: Powers and Functions  </vt:lpstr>
      <vt:lpstr> Fire Services: Powers and Functions   </vt:lpstr>
      <vt:lpstr>Fire Services: Progress on the Business Plan</vt:lpstr>
      <vt:lpstr>CONCLUSION </vt:lpstr>
      <vt:lpstr>RECOMMENDATION </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Nkosi, Botlhale (COGTA)</dc:creator>
  <cp:lastModifiedBy>USER</cp:lastModifiedBy>
  <cp:revision>363</cp:revision>
  <dcterms:created xsi:type="dcterms:W3CDTF">2020-05-04T09:17:45Z</dcterms:created>
  <dcterms:modified xsi:type="dcterms:W3CDTF">2020-10-26T20:24:04Z</dcterms:modified>
</cp:coreProperties>
</file>