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56" r:id="rId2"/>
    <p:sldId id="262" r:id="rId3"/>
    <p:sldId id="260" r:id="rId4"/>
    <p:sldId id="278" r:id="rId5"/>
    <p:sldId id="284" r:id="rId6"/>
    <p:sldId id="285" r:id="rId7"/>
    <p:sldId id="286" r:id="rId8"/>
    <p:sldId id="287" r:id="rId9"/>
    <p:sldId id="263"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11"/>
    <p:restoredTop sz="94674"/>
  </p:normalViewPr>
  <p:slideViewPr>
    <p:cSldViewPr snapToGrid="0" snapToObjects="1" showGuides="1">
      <p:cViewPr varScale="1">
        <p:scale>
          <a:sx n="79" d="100"/>
          <a:sy n="79" d="100"/>
        </p:scale>
        <p:origin x="-948" y="-78"/>
      </p:cViewPr>
      <p:guideLst>
        <p:guide orient="horz" pos="2160"/>
        <p:guide pos="2880"/>
      </p:guideLst>
    </p:cSldViewPr>
  </p:slideViewPr>
  <p:notesTextViewPr>
    <p:cViewPr>
      <p:scale>
        <a:sx n="1" d="1"/>
        <a:sy n="1" d="1"/>
      </p:scale>
      <p:origin x="0" y="0"/>
    </p:cViewPr>
  </p:notesTextViewPr>
  <p:sorterViewPr>
    <p:cViewPr>
      <p:scale>
        <a:sx n="100" d="100"/>
        <a:sy n="100" d="100"/>
      </p:scale>
      <p:origin x="0" y="-94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385973-325A-5240-B9F3-659E46E0C383}" type="datetimeFigureOut">
              <a:rPr lang="en-US" smtClean="0"/>
              <a:pPr/>
              <a:t>9/11/2020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2BF947-1BB9-5841-BE52-967BB0F86502}" type="slidenum">
              <a:rPr lang="en-US" smtClean="0"/>
              <a:pPr/>
              <a:t>‹#›</a:t>
            </a:fld>
            <a:endParaRPr lang="en-US"/>
          </a:p>
        </p:txBody>
      </p:sp>
    </p:spTree>
    <p:extLst>
      <p:ext uri="{BB962C8B-B14F-4D97-AF65-F5344CB8AC3E}">
        <p14:creationId xmlns:p14="http://schemas.microsoft.com/office/powerpoint/2010/main" xmlns="" val="441123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88843" y="1510747"/>
            <a:ext cx="8736496" cy="1745215"/>
          </a:xfrm>
        </p:spPr>
        <p:txBody>
          <a:bodyPr anchor="b">
            <a:normAutofit/>
          </a:bodyPr>
          <a:lstStyle>
            <a:lvl1pPr algn="ctr">
              <a:defRPr sz="4000">
                <a:solidFill>
                  <a:schemeClr val="tx1">
                    <a:lumMod val="85000"/>
                    <a:lumOff val="15000"/>
                  </a:schemeClr>
                </a:solidFill>
                <a:latin typeface="Arial" panose="020B0604020202020204" pitchFamily="34" charset="0"/>
                <a:cs typeface="Arial" panose="020B0604020202020204" pitchFamily="34" charset="0"/>
              </a:defRPr>
            </a:lvl1pPr>
          </a:lstStyle>
          <a:p>
            <a:r>
              <a:rPr lang="en-US" dirty="0"/>
              <a:t>Title of Presentation</a:t>
            </a:r>
          </a:p>
        </p:txBody>
      </p:sp>
      <p:sp>
        <p:nvSpPr>
          <p:cNvPr id="3" name="Subtitle 2"/>
          <p:cNvSpPr>
            <a:spLocks noGrp="1"/>
          </p:cNvSpPr>
          <p:nvPr>
            <p:ph type="subTitle" idx="1" hasCustomPrompt="1"/>
          </p:nvPr>
        </p:nvSpPr>
        <p:spPr>
          <a:xfrm>
            <a:off x="188843" y="3602038"/>
            <a:ext cx="8736496" cy="1655762"/>
          </a:xfrm>
        </p:spPr>
        <p:txBody>
          <a:bodyPr>
            <a:normAutofit/>
          </a:bodyPr>
          <a:lstStyle>
            <a:lvl1pPr marL="0" indent="0" algn="ctr">
              <a:buNone/>
              <a:defRPr sz="2000">
                <a:solidFill>
                  <a:schemeClr val="accent3">
                    <a:lumMod val="75000"/>
                  </a:schemeClr>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Presented by ?</a:t>
            </a:r>
          </a:p>
          <a:p>
            <a:r>
              <a:rPr lang="en-US" dirty="0"/>
              <a:t>12 Slides / 15 Minutes</a:t>
            </a:r>
          </a:p>
          <a:p>
            <a:endParaRPr lang="en-US" dirty="0"/>
          </a:p>
        </p:txBody>
      </p:sp>
      <p:sp>
        <p:nvSpPr>
          <p:cNvPr id="4" name="Date Placeholder 3"/>
          <p:cNvSpPr>
            <a:spLocks noGrp="1"/>
          </p:cNvSpPr>
          <p:nvPr>
            <p:ph type="dt" sz="half" idx="10"/>
          </p:nvPr>
        </p:nvSpPr>
        <p:spPr/>
        <p:txBody>
          <a:bodyPr/>
          <a:lstStyle/>
          <a:p>
            <a:fld id="{D5FE3950-C370-184D-B4E6-717170C105AC}" type="datetime1">
              <a:rPr lang="en-ZA" smtClean="0"/>
              <a:pPr/>
              <a:t>2020/09/11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2913848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03C0A9-E2B0-3B49-ACD0-9E17E337D221}" type="datetime1">
              <a:rPr lang="en-ZA" smtClean="0"/>
              <a:pPr/>
              <a:t>2020/09/11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pPr/>
              <a:t>‹#›</a:t>
            </a:fld>
            <a:endParaRPr lang="en-US"/>
          </a:p>
        </p:txBody>
      </p:sp>
    </p:spTree>
    <p:extLst>
      <p:ext uri="{BB962C8B-B14F-4D97-AF65-F5344CB8AC3E}">
        <p14:creationId xmlns:p14="http://schemas.microsoft.com/office/powerpoint/2010/main" xmlns="" val="889129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30E126-2511-EE46-ACB1-1CE1A7980EDC}" type="datetime1">
              <a:rPr lang="en-ZA" smtClean="0"/>
              <a:pPr/>
              <a:t>2020/09/11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pPr/>
              <a:t>‹#›</a:t>
            </a:fld>
            <a:endParaRPr lang="en-US"/>
          </a:p>
        </p:txBody>
      </p:sp>
    </p:spTree>
    <p:extLst>
      <p:ext uri="{BB962C8B-B14F-4D97-AF65-F5344CB8AC3E}">
        <p14:creationId xmlns:p14="http://schemas.microsoft.com/office/powerpoint/2010/main" xmlns="" val="4275737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8783" y="1130443"/>
            <a:ext cx="8736495" cy="767931"/>
          </a:xfrm>
        </p:spPr>
        <p:txBody>
          <a:bodyPr>
            <a:normAutofit/>
          </a:bodyPr>
          <a:lstStyle>
            <a:lvl1pPr>
              <a:defRPr sz="3600">
                <a:solidFill>
                  <a:schemeClr val="accent3">
                    <a:lumMod val="7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198783" y="1938133"/>
            <a:ext cx="8736495" cy="3980415"/>
          </a:xfrm>
        </p:spPr>
        <p:txBody>
          <a:bodyPr>
            <a:normAutofit/>
          </a:bodyPr>
          <a:lstStyle>
            <a:lvl1pPr>
              <a:defRPr sz="1800">
                <a:solidFill>
                  <a:schemeClr val="tx1">
                    <a:lumMod val="85000"/>
                    <a:lumOff val="15000"/>
                  </a:schemeClr>
                </a:solidFill>
                <a:latin typeface="Arial" panose="020B0604020202020204" pitchFamily="34" charset="0"/>
                <a:cs typeface="Arial" panose="020B0604020202020204" pitchFamily="34" charset="0"/>
              </a:defRPr>
            </a:lvl1pPr>
            <a:lvl2pPr>
              <a:defRPr sz="1800">
                <a:solidFill>
                  <a:schemeClr val="tx1">
                    <a:lumMod val="85000"/>
                    <a:lumOff val="15000"/>
                  </a:schemeClr>
                </a:solidFill>
                <a:latin typeface="Arial" panose="020B0604020202020204" pitchFamily="34" charset="0"/>
                <a:cs typeface="Arial" panose="020B0604020202020204" pitchFamily="34" charset="0"/>
              </a:defRPr>
            </a:lvl2pPr>
            <a:lvl3pPr>
              <a:defRPr sz="1800">
                <a:solidFill>
                  <a:schemeClr val="tx1">
                    <a:lumMod val="85000"/>
                    <a:lumOff val="15000"/>
                  </a:schemeClr>
                </a:solidFill>
                <a:latin typeface="Arial" panose="020B0604020202020204" pitchFamily="34" charset="0"/>
                <a:cs typeface="Arial" panose="020B0604020202020204" pitchFamily="34" charset="0"/>
              </a:defRPr>
            </a:lvl3pPr>
            <a:lvl4pPr>
              <a:defRPr sz="1800">
                <a:solidFill>
                  <a:schemeClr val="tx1">
                    <a:lumMod val="85000"/>
                    <a:lumOff val="15000"/>
                  </a:schemeClr>
                </a:solidFill>
                <a:latin typeface="Arial" panose="020B0604020202020204" pitchFamily="34" charset="0"/>
                <a:cs typeface="Arial" panose="020B0604020202020204" pitchFamily="34" charset="0"/>
              </a:defRPr>
            </a:lvl4pPr>
            <a:lvl5pPr>
              <a:defRPr sz="1800">
                <a:solidFill>
                  <a:schemeClr val="tx1">
                    <a:lumMod val="85000"/>
                    <a:lumOff val="15000"/>
                  </a:schemeClr>
                </a:solidFill>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C0F02C1-818C-1B45-B438-87C33C45C7D7}" type="datetime1">
              <a:rPr lang="en-ZA" smtClean="0"/>
              <a:pPr/>
              <a:t>2020/09/11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3854661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4000">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00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DFDB69DD-25B8-2147-A5C5-CE5DB417878F}" type="datetime1">
              <a:rPr lang="en-ZA" smtClean="0"/>
              <a:pPr/>
              <a:t>2020/09/11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pPr/>
              <a:t>‹#›</a:t>
            </a:fld>
            <a:endParaRPr lang="en-US"/>
          </a:p>
        </p:txBody>
      </p:sp>
    </p:spTree>
    <p:extLst>
      <p:ext uri="{BB962C8B-B14F-4D97-AF65-F5344CB8AC3E}">
        <p14:creationId xmlns:p14="http://schemas.microsoft.com/office/powerpoint/2010/main" xmlns="" val="2292581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718B91B-421A-FC40-825F-73119AF2CBA6}" type="datetime1">
              <a:rPr lang="en-ZA" smtClean="0"/>
              <a:pPr/>
              <a:t>2020/09/11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pPr/>
              <a:t>‹#›</a:t>
            </a:fld>
            <a:endParaRPr lang="en-US"/>
          </a:p>
        </p:txBody>
      </p:sp>
    </p:spTree>
    <p:extLst>
      <p:ext uri="{BB962C8B-B14F-4D97-AF65-F5344CB8AC3E}">
        <p14:creationId xmlns:p14="http://schemas.microsoft.com/office/powerpoint/2010/main" xmlns="" val="2322362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E29948-E247-5540-91EE-E4BADE79C77C}" type="datetime1">
              <a:rPr lang="en-ZA" smtClean="0"/>
              <a:pPr/>
              <a:t>2020/09/11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pPr/>
              <a:t>‹#›</a:t>
            </a:fld>
            <a:endParaRPr lang="en-US"/>
          </a:p>
        </p:txBody>
      </p:sp>
    </p:spTree>
    <p:extLst>
      <p:ext uri="{BB962C8B-B14F-4D97-AF65-F5344CB8AC3E}">
        <p14:creationId xmlns:p14="http://schemas.microsoft.com/office/powerpoint/2010/main" xmlns="" val="4276549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1D5D18-93FC-FB47-B5E8-10A13D9D3DD5}" type="datetime1">
              <a:rPr lang="en-ZA" smtClean="0"/>
              <a:pPr/>
              <a:t>2020/09/11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pPr/>
              <a:t>‹#›</a:t>
            </a:fld>
            <a:endParaRPr lang="en-US"/>
          </a:p>
        </p:txBody>
      </p:sp>
    </p:spTree>
    <p:extLst>
      <p:ext uri="{BB962C8B-B14F-4D97-AF65-F5344CB8AC3E}">
        <p14:creationId xmlns:p14="http://schemas.microsoft.com/office/powerpoint/2010/main" xmlns="" val="1099658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847905-F352-1E49-931C-89AA6CC492B8}" type="datetime1">
              <a:rPr lang="en-ZA" smtClean="0"/>
              <a:pPr/>
              <a:t>2020/09/11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pPr/>
              <a:t>‹#›</a:t>
            </a:fld>
            <a:endParaRPr lang="en-US"/>
          </a:p>
        </p:txBody>
      </p:sp>
    </p:spTree>
    <p:extLst>
      <p:ext uri="{BB962C8B-B14F-4D97-AF65-F5344CB8AC3E}">
        <p14:creationId xmlns:p14="http://schemas.microsoft.com/office/powerpoint/2010/main" xmlns="" val="3679336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0CD807-408A-8747-B164-991107BAA76E}" type="datetime1">
              <a:rPr lang="en-ZA" smtClean="0"/>
              <a:pPr/>
              <a:t>2020/09/11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pPr/>
              <a:t>‹#›</a:t>
            </a:fld>
            <a:endParaRPr lang="en-US"/>
          </a:p>
        </p:txBody>
      </p:sp>
    </p:spTree>
    <p:extLst>
      <p:ext uri="{BB962C8B-B14F-4D97-AF65-F5344CB8AC3E}">
        <p14:creationId xmlns:p14="http://schemas.microsoft.com/office/powerpoint/2010/main" xmlns="" val="3323644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47029C-660A-F842-8BB4-89E371082495}" type="datetime1">
              <a:rPr lang="en-ZA" smtClean="0"/>
              <a:pPr/>
              <a:t>2020/09/11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C1DCC638-5E97-9840-A81E-0033E810AA6D}" type="slidenum">
              <a:rPr lang="en-US" smtClean="0"/>
              <a:pPr/>
              <a:t>‹#›</a:t>
            </a:fld>
            <a:endParaRPr lang="en-US"/>
          </a:p>
        </p:txBody>
      </p:sp>
    </p:spTree>
    <p:extLst>
      <p:ext uri="{BB962C8B-B14F-4D97-AF65-F5344CB8AC3E}">
        <p14:creationId xmlns:p14="http://schemas.microsoft.com/office/powerpoint/2010/main" xmlns="" val="2769211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 xmlns:a16="http://schemas.microsoft.com/office/drawing/2014/main" id="{F30BE9EC-5CE4-EF4D-A376-36BB3B4E2DE4}"/>
              </a:ext>
            </a:extLst>
          </p:cNvPr>
          <p:cNvPicPr>
            <a:picLocks noChangeAspect="1"/>
          </p:cNvPicPr>
          <p:nvPr userDrawn="1"/>
        </p:nvPicPr>
        <p:blipFill>
          <a:blip r:embed="rId13"/>
          <a:stretch>
            <a:fillRect/>
          </a:stretch>
        </p:blipFill>
        <p:spPr>
          <a:xfrm>
            <a:off x="8451" y="0"/>
            <a:ext cx="9127098" cy="6858000"/>
          </a:xfrm>
          <a:prstGeom prst="rect">
            <a:avLst/>
          </a:prstGeom>
        </p:spPr>
      </p:pic>
      <p:sp>
        <p:nvSpPr>
          <p:cNvPr id="2" name="Title Placeholder 1"/>
          <p:cNvSpPr>
            <a:spLocks noGrp="1"/>
          </p:cNvSpPr>
          <p:nvPr>
            <p:ph type="title"/>
          </p:nvPr>
        </p:nvSpPr>
        <p:spPr>
          <a:xfrm>
            <a:off x="188843" y="1140382"/>
            <a:ext cx="8756374" cy="77946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843" y="1934954"/>
            <a:ext cx="8756374"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E9FEB-8BB6-8D48-9A83-B8B2A64A0981}" type="datetime1">
              <a:rPr lang="en-ZA" smtClean="0"/>
              <a:pPr/>
              <a:t>2020/09/11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8" name="TextBox 7">
            <a:extLst>
              <a:ext uri="{FF2B5EF4-FFF2-40B4-BE49-F238E27FC236}">
                <a16:creationId xmlns="" xmlns:a16="http://schemas.microsoft.com/office/drawing/2014/main" id="{6FADCAF3-A8B8-A14A-A899-160165FC4866}"/>
              </a:ext>
            </a:extLst>
          </p:cNvPr>
          <p:cNvSpPr txBox="1"/>
          <p:nvPr userDrawn="1"/>
        </p:nvSpPr>
        <p:spPr>
          <a:xfrm>
            <a:off x="8448259" y="6415985"/>
            <a:ext cx="586409" cy="307777"/>
          </a:xfrm>
          <a:prstGeom prst="rect">
            <a:avLst/>
          </a:prstGeom>
          <a:noFill/>
        </p:spPr>
        <p:txBody>
          <a:bodyPr wrap="square" rtlCol="0">
            <a:spAutoFit/>
          </a:bodyPr>
          <a:lstStyle/>
          <a:p>
            <a:pPr algn="r"/>
            <a:fld id="{5FE88379-CB5E-BF4C-80A9-48B489FDABFC}" type="slidenum">
              <a:rPr lang="en-US" sz="1400" smtClean="0">
                <a:solidFill>
                  <a:srgbClr val="00B050"/>
                </a:solidFill>
              </a:rPr>
              <a:pPr algn="r"/>
              <a:t>‹#›</a:t>
            </a:fld>
            <a:endParaRPr lang="en-US" sz="1400" dirty="0">
              <a:solidFill>
                <a:srgbClr val="00B050"/>
              </a:solidFill>
            </a:endParaRPr>
          </a:p>
        </p:txBody>
      </p:sp>
    </p:spTree>
    <p:extLst>
      <p:ext uri="{BB962C8B-B14F-4D97-AF65-F5344CB8AC3E}">
        <p14:creationId xmlns:p14="http://schemas.microsoft.com/office/powerpoint/2010/main" xmlns="" val="20585161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3600" kern="1200">
          <a:solidFill>
            <a:schemeClr val="accent3">
              <a:lumMod val="75000"/>
            </a:schemeClr>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BDE5AB6-6453-E345-9651-6B5CEC233607}"/>
              </a:ext>
            </a:extLst>
          </p:cNvPr>
          <p:cNvSpPr>
            <a:spLocks noGrp="1"/>
          </p:cNvSpPr>
          <p:nvPr>
            <p:ph type="ctrTitle"/>
          </p:nvPr>
        </p:nvSpPr>
        <p:spPr>
          <a:xfrm>
            <a:off x="188843" y="1510747"/>
            <a:ext cx="8736496" cy="2224126"/>
          </a:xfrm>
        </p:spPr>
        <p:txBody>
          <a:bodyPr>
            <a:normAutofit/>
          </a:bodyPr>
          <a:lstStyle/>
          <a:p>
            <a:pPr>
              <a:lnSpc>
                <a:spcPct val="150000"/>
              </a:lnSpc>
            </a:pPr>
            <a:r>
              <a:rPr lang="en-US" sz="1800" dirty="0" smtClean="0"/>
              <a:t>Department of Women, Youth and Persons with Disabilities’ Audit and Risk </a:t>
            </a:r>
            <a:r>
              <a:rPr lang="en-US" sz="1800" dirty="0"/>
              <a:t>C</a:t>
            </a:r>
            <a:r>
              <a:rPr lang="en-US" sz="1800" dirty="0" smtClean="0"/>
              <a:t>ommittee’s briefing to the Portfolio Committee</a:t>
            </a:r>
            <a:r>
              <a:rPr lang="en-ZA" sz="1800" dirty="0" smtClean="0"/>
              <a:t> </a:t>
            </a:r>
            <a:r>
              <a:rPr lang="en-ZA" sz="1800" dirty="0"/>
              <a:t>on the key challenges they identified and recommendations made to the </a:t>
            </a:r>
            <a:r>
              <a:rPr lang="en-ZA" sz="1800" dirty="0" smtClean="0"/>
              <a:t>Department</a:t>
            </a:r>
            <a:endParaRPr lang="en-US" sz="1800" dirty="0"/>
          </a:p>
        </p:txBody>
      </p:sp>
      <p:sp>
        <p:nvSpPr>
          <p:cNvPr id="3" name="Subtitle 2">
            <a:extLst>
              <a:ext uri="{FF2B5EF4-FFF2-40B4-BE49-F238E27FC236}">
                <a16:creationId xmlns="" xmlns:a16="http://schemas.microsoft.com/office/drawing/2014/main" id="{0CC68010-42D7-4049-994A-9D99F9EAAF82}"/>
              </a:ext>
            </a:extLst>
          </p:cNvPr>
          <p:cNvSpPr>
            <a:spLocks noGrp="1"/>
          </p:cNvSpPr>
          <p:nvPr>
            <p:ph type="subTitle" idx="1"/>
          </p:nvPr>
        </p:nvSpPr>
        <p:spPr>
          <a:xfrm>
            <a:off x="188843" y="4014161"/>
            <a:ext cx="8736496" cy="2180576"/>
          </a:xfrm>
        </p:spPr>
        <p:txBody>
          <a:bodyPr>
            <a:normAutofit fontScale="85000" lnSpcReduction="20000"/>
          </a:bodyPr>
          <a:lstStyle/>
          <a:p>
            <a:r>
              <a:rPr lang="en-US" dirty="0" smtClean="0"/>
              <a:t>Presented by:</a:t>
            </a:r>
          </a:p>
          <a:p>
            <a:r>
              <a:rPr lang="en-US" dirty="0" smtClean="0"/>
              <a:t>Ms Ayanda Mafuleka CA (SA)</a:t>
            </a:r>
          </a:p>
          <a:p>
            <a:r>
              <a:rPr lang="en-US" dirty="0" smtClean="0"/>
              <a:t>Chairperson of the Audit and Risk Committee</a:t>
            </a:r>
          </a:p>
          <a:p>
            <a:r>
              <a:rPr lang="en-US" dirty="0" smtClean="0"/>
              <a:t>Department of Women, Youth and Persons with Disabilities</a:t>
            </a:r>
          </a:p>
          <a:p>
            <a:pPr algn="l"/>
            <a:endParaRPr lang="en-US" dirty="0" smtClean="0"/>
          </a:p>
          <a:p>
            <a:pPr algn="l"/>
            <a:endParaRPr lang="en-US" dirty="0"/>
          </a:p>
          <a:p>
            <a:pPr algn="l"/>
            <a:r>
              <a:rPr lang="en-US" dirty="0" smtClean="0"/>
              <a:t>18 August 2020</a:t>
            </a:r>
            <a:endParaRPr lang="en-US" dirty="0"/>
          </a:p>
        </p:txBody>
      </p:sp>
    </p:spTree>
    <p:extLst>
      <p:ext uri="{BB962C8B-B14F-4D97-AF65-F5344CB8AC3E}">
        <p14:creationId xmlns:p14="http://schemas.microsoft.com/office/powerpoint/2010/main" xmlns="" val="2266779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AA56AD-450A-AB48-A861-5E50B97C5973}"/>
              </a:ext>
            </a:extLst>
          </p:cNvPr>
          <p:cNvSpPr>
            <a:spLocks noGrp="1"/>
          </p:cNvSpPr>
          <p:nvPr>
            <p:ph type="title"/>
          </p:nvPr>
        </p:nvSpPr>
        <p:spPr>
          <a:xfrm>
            <a:off x="198783" y="1130444"/>
            <a:ext cx="8736495" cy="569568"/>
          </a:xfrm>
        </p:spPr>
        <p:txBody>
          <a:bodyPr>
            <a:normAutofit/>
          </a:bodyPr>
          <a:lstStyle/>
          <a:p>
            <a:r>
              <a:rPr lang="en-ZA" sz="1800" b="1" dirty="0"/>
              <a:t>PRESENTATION OUTLINE </a:t>
            </a:r>
            <a:endParaRPr lang="en-US" sz="1800" b="1" dirty="0"/>
          </a:p>
        </p:txBody>
      </p:sp>
      <p:sp>
        <p:nvSpPr>
          <p:cNvPr id="3" name="Content Placeholder 2">
            <a:extLst>
              <a:ext uri="{FF2B5EF4-FFF2-40B4-BE49-F238E27FC236}">
                <a16:creationId xmlns="" xmlns:a16="http://schemas.microsoft.com/office/drawing/2014/main" id="{2F0A64C6-F067-684C-89B5-007A1412CE14}"/>
              </a:ext>
            </a:extLst>
          </p:cNvPr>
          <p:cNvSpPr>
            <a:spLocks noGrp="1"/>
          </p:cNvSpPr>
          <p:nvPr>
            <p:ph idx="1"/>
          </p:nvPr>
        </p:nvSpPr>
        <p:spPr>
          <a:xfrm>
            <a:off x="198783" y="1700013"/>
            <a:ext cx="8736495" cy="4623514"/>
          </a:xfrm>
        </p:spPr>
        <p:txBody>
          <a:bodyPr>
            <a:normAutofit/>
          </a:bodyPr>
          <a:lstStyle/>
          <a:p>
            <a:pPr>
              <a:lnSpc>
                <a:spcPct val="170000"/>
              </a:lnSpc>
            </a:pPr>
            <a:r>
              <a:rPr lang="en-US" sz="2000" dirty="0" smtClean="0">
                <a:solidFill>
                  <a:schemeClr val="tx1"/>
                </a:solidFill>
              </a:rPr>
              <a:t>Background</a:t>
            </a:r>
          </a:p>
          <a:p>
            <a:pPr>
              <a:lnSpc>
                <a:spcPct val="170000"/>
              </a:lnSpc>
            </a:pPr>
            <a:r>
              <a:rPr lang="en-US" sz="2000" dirty="0"/>
              <a:t>Key challenges identified and recommendations</a:t>
            </a:r>
            <a:endParaRPr lang="en-US" sz="2000" dirty="0">
              <a:solidFill>
                <a:schemeClr val="tx1"/>
              </a:solidFill>
            </a:endParaRPr>
          </a:p>
        </p:txBody>
      </p:sp>
    </p:spTree>
    <p:extLst>
      <p:ext uri="{BB962C8B-B14F-4D97-AF65-F5344CB8AC3E}">
        <p14:creationId xmlns:p14="http://schemas.microsoft.com/office/powerpoint/2010/main" xmlns="" val="321067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D74A6C-524B-6448-BD6E-20FF6B56B986}"/>
              </a:ext>
            </a:extLst>
          </p:cNvPr>
          <p:cNvSpPr>
            <a:spLocks noGrp="1"/>
          </p:cNvSpPr>
          <p:nvPr>
            <p:ph type="title"/>
          </p:nvPr>
        </p:nvSpPr>
        <p:spPr>
          <a:xfrm>
            <a:off x="198783" y="1130443"/>
            <a:ext cx="8736495" cy="543811"/>
          </a:xfrm>
        </p:spPr>
        <p:txBody>
          <a:bodyPr>
            <a:normAutofit/>
          </a:bodyPr>
          <a:lstStyle/>
          <a:p>
            <a:r>
              <a:rPr lang="en-US" sz="2000" dirty="0" smtClean="0"/>
              <a:t>Purpose</a:t>
            </a:r>
            <a:endParaRPr lang="en-US" sz="2000" dirty="0"/>
          </a:p>
        </p:txBody>
      </p:sp>
      <p:sp>
        <p:nvSpPr>
          <p:cNvPr id="3" name="Content Placeholder 2">
            <a:extLst>
              <a:ext uri="{FF2B5EF4-FFF2-40B4-BE49-F238E27FC236}">
                <a16:creationId xmlns="" xmlns:a16="http://schemas.microsoft.com/office/drawing/2014/main" id="{183EABF5-9058-D84F-839F-9401FB1F2A0A}"/>
              </a:ext>
            </a:extLst>
          </p:cNvPr>
          <p:cNvSpPr>
            <a:spLocks noGrp="1"/>
          </p:cNvSpPr>
          <p:nvPr>
            <p:ph idx="1"/>
          </p:nvPr>
        </p:nvSpPr>
        <p:spPr>
          <a:xfrm>
            <a:off x="198783" y="1674255"/>
            <a:ext cx="8736495" cy="4649272"/>
          </a:xfrm>
        </p:spPr>
        <p:txBody>
          <a:bodyPr>
            <a:normAutofit/>
          </a:bodyPr>
          <a:lstStyle/>
          <a:p>
            <a:pPr marL="0" indent="0" algn="just">
              <a:lnSpc>
                <a:spcPct val="100000"/>
              </a:lnSpc>
              <a:buNone/>
            </a:pPr>
            <a:endParaRPr lang="en-ZA" sz="1300" dirty="0" smtClean="0"/>
          </a:p>
          <a:p>
            <a:pPr marL="0" indent="0" algn="just">
              <a:lnSpc>
                <a:spcPct val="100000"/>
              </a:lnSpc>
              <a:buNone/>
            </a:pPr>
            <a:r>
              <a:rPr lang="en-ZA" sz="1300" dirty="0" smtClean="0"/>
              <a:t>To brief the Portfolio Committee on the key challenges identified and recommendations made to the Department during the period starting from January 2020 to July 2020.</a:t>
            </a:r>
          </a:p>
          <a:p>
            <a:pPr marL="0" indent="0" algn="just">
              <a:lnSpc>
                <a:spcPct val="100000"/>
              </a:lnSpc>
              <a:buNone/>
            </a:pPr>
            <a:r>
              <a:rPr lang="en-GB" sz="1300" dirty="0" smtClean="0"/>
              <a:t> </a:t>
            </a:r>
          </a:p>
          <a:p>
            <a:pPr marL="0" indent="0" algn="just">
              <a:lnSpc>
                <a:spcPct val="150000"/>
              </a:lnSpc>
              <a:buNone/>
            </a:pPr>
            <a:endParaRPr lang="en-ZA" sz="1300" dirty="0" smtClean="0"/>
          </a:p>
          <a:p>
            <a:pPr marL="0" indent="0" algn="just">
              <a:lnSpc>
                <a:spcPct val="110000"/>
              </a:lnSpc>
              <a:buNone/>
            </a:pPr>
            <a:r>
              <a:rPr lang="en-ZA" sz="1300" dirty="0" smtClean="0"/>
              <a:t>Audit and Risk Committee should consist of five independent non-executive members, with management representatives and a representative from the Auditor-General of South Africa as a standing invitee.</a:t>
            </a:r>
          </a:p>
          <a:p>
            <a:pPr marL="0" indent="0" algn="just">
              <a:lnSpc>
                <a:spcPct val="110000"/>
              </a:lnSpc>
              <a:buNone/>
            </a:pPr>
            <a:r>
              <a:rPr lang="en-ZA" sz="1300" dirty="0" smtClean="0"/>
              <a:t>Audit and Risk Committee adopted the Audit and Risk Committee Charter as its terms of reference which regulate the activities of the Audit and Risk Committee.</a:t>
            </a:r>
          </a:p>
          <a:p>
            <a:pPr marL="0" indent="0" algn="just">
              <a:lnSpc>
                <a:spcPct val="150000"/>
              </a:lnSpc>
              <a:buNone/>
            </a:pPr>
            <a:r>
              <a:rPr lang="en-ZA" sz="1300" dirty="0" smtClean="0"/>
              <a:t>During the period under review the Audit and Risk Committee held six audit and risk committee meetings. </a:t>
            </a:r>
            <a:endParaRPr lang="en-ZA" sz="1300" dirty="0">
              <a:solidFill>
                <a:srgbClr val="FF0000"/>
              </a:solidFill>
            </a:endParaRPr>
          </a:p>
        </p:txBody>
      </p:sp>
      <p:sp>
        <p:nvSpPr>
          <p:cNvPr id="5" name="Title 1">
            <a:extLst>
              <a:ext uri="{FF2B5EF4-FFF2-40B4-BE49-F238E27FC236}">
                <a16:creationId xmlns="" xmlns:a16="http://schemas.microsoft.com/office/drawing/2014/main" id="{6BD74A6C-524B-6448-BD6E-20FF6B56B986}"/>
              </a:ext>
            </a:extLst>
          </p:cNvPr>
          <p:cNvSpPr txBox="1">
            <a:spLocks/>
          </p:cNvSpPr>
          <p:nvPr/>
        </p:nvSpPr>
        <p:spPr>
          <a:xfrm>
            <a:off x="198782" y="2722968"/>
            <a:ext cx="8736495" cy="5438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accent3">
                    <a:lumMod val="75000"/>
                  </a:schemeClr>
                </a:solidFill>
                <a:latin typeface="Arial" panose="020B0604020202020204" pitchFamily="34" charset="0"/>
                <a:ea typeface="+mj-ea"/>
                <a:cs typeface="Arial" panose="020B0604020202020204" pitchFamily="34" charset="0"/>
              </a:defRPr>
            </a:lvl1pPr>
          </a:lstStyle>
          <a:p>
            <a:r>
              <a:rPr lang="en-US" sz="2000" dirty="0" smtClean="0"/>
              <a:t>Background</a:t>
            </a:r>
            <a:endParaRPr lang="en-US" sz="2000" dirty="0"/>
          </a:p>
        </p:txBody>
      </p:sp>
    </p:spTree>
    <p:extLst>
      <p:ext uri="{BB962C8B-B14F-4D97-AF65-F5344CB8AC3E}">
        <p14:creationId xmlns:p14="http://schemas.microsoft.com/office/powerpoint/2010/main" xmlns="" val="2917395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D74A6C-524B-6448-BD6E-20FF6B56B986}"/>
              </a:ext>
            </a:extLst>
          </p:cNvPr>
          <p:cNvSpPr>
            <a:spLocks noGrp="1"/>
          </p:cNvSpPr>
          <p:nvPr>
            <p:ph type="title"/>
          </p:nvPr>
        </p:nvSpPr>
        <p:spPr>
          <a:xfrm>
            <a:off x="198783" y="1130443"/>
            <a:ext cx="8736495" cy="543811"/>
          </a:xfrm>
        </p:spPr>
        <p:txBody>
          <a:bodyPr>
            <a:normAutofit/>
          </a:bodyPr>
          <a:lstStyle/>
          <a:p>
            <a:r>
              <a:rPr lang="en-US" sz="2000" dirty="0" smtClean="0"/>
              <a:t>Key </a:t>
            </a:r>
            <a:r>
              <a:rPr lang="en-US" sz="2000" dirty="0"/>
              <a:t>challenges </a:t>
            </a:r>
            <a:r>
              <a:rPr lang="en-US" sz="2000" dirty="0" smtClean="0"/>
              <a:t>identified </a:t>
            </a:r>
            <a:r>
              <a:rPr lang="en-US" sz="2000" dirty="0"/>
              <a:t>and recommendations made to the Department</a:t>
            </a:r>
          </a:p>
        </p:txBody>
      </p:sp>
      <p:sp>
        <p:nvSpPr>
          <p:cNvPr id="3" name="Content Placeholder 2">
            <a:extLst>
              <a:ext uri="{FF2B5EF4-FFF2-40B4-BE49-F238E27FC236}">
                <a16:creationId xmlns="" xmlns:a16="http://schemas.microsoft.com/office/drawing/2014/main" id="{183EABF5-9058-D84F-839F-9401FB1F2A0A}"/>
              </a:ext>
            </a:extLst>
          </p:cNvPr>
          <p:cNvSpPr>
            <a:spLocks noGrp="1"/>
          </p:cNvSpPr>
          <p:nvPr>
            <p:ph idx="1"/>
          </p:nvPr>
        </p:nvSpPr>
        <p:spPr>
          <a:xfrm>
            <a:off x="198783" y="1674255"/>
            <a:ext cx="8736495" cy="4649272"/>
          </a:xfrm>
        </p:spPr>
        <p:txBody>
          <a:bodyPr>
            <a:normAutofit/>
          </a:bodyPr>
          <a:lstStyle/>
          <a:p>
            <a:pPr marL="0" indent="0" algn="just">
              <a:lnSpc>
                <a:spcPct val="110000"/>
              </a:lnSpc>
              <a:buNone/>
            </a:pPr>
            <a:r>
              <a:rPr lang="en-ZA" sz="1400" b="1" dirty="0" smtClean="0"/>
              <a:t>A</a:t>
            </a:r>
            <a:r>
              <a:rPr lang="en-ZA" sz="1300" b="1" dirty="0" smtClean="0"/>
              <a:t>) Filling of critical positions in the Department</a:t>
            </a:r>
          </a:p>
          <a:p>
            <a:pPr algn="just">
              <a:lnSpc>
                <a:spcPct val="110000"/>
              </a:lnSpc>
            </a:pPr>
            <a:r>
              <a:rPr lang="en-ZA" sz="1300" dirty="0" smtClean="0"/>
              <a:t>The position of the Director: Supply Chain Management has been vacant for the entire 2019/20 financial year.  This condition resulted in lack of leadership in the supply chain management of the Department which also contributed to the non-compliance of the supply chain management prescripts which led to some of the irregular expenditure incurred by the Department. </a:t>
            </a:r>
            <a:r>
              <a:rPr lang="en-GB" sz="1300" dirty="0" smtClean="0">
                <a:solidFill>
                  <a:schemeClr val="tx1"/>
                </a:solidFill>
              </a:rPr>
              <a:t>Management reported to the Committee that all vacancies </a:t>
            </a:r>
            <a:r>
              <a:rPr lang="en-GB" sz="1300" dirty="0">
                <a:solidFill>
                  <a:schemeClr val="tx1"/>
                </a:solidFill>
              </a:rPr>
              <a:t>in </a:t>
            </a:r>
            <a:r>
              <a:rPr lang="en-GB" sz="1300" dirty="0" smtClean="0">
                <a:solidFill>
                  <a:schemeClr val="tx1"/>
                </a:solidFill>
              </a:rPr>
              <a:t>Programme 1 (Administration) </a:t>
            </a:r>
            <a:r>
              <a:rPr lang="en-GB" sz="1300" dirty="0">
                <a:solidFill>
                  <a:schemeClr val="tx1"/>
                </a:solidFill>
              </a:rPr>
              <a:t>have been unfunded </a:t>
            </a:r>
            <a:r>
              <a:rPr lang="en-GB" sz="1300" dirty="0" smtClean="0">
                <a:solidFill>
                  <a:schemeClr val="tx1"/>
                </a:solidFill>
              </a:rPr>
              <a:t>and will be filled through the National Machinery of Government (NMOG) </a:t>
            </a:r>
            <a:r>
              <a:rPr lang="en-GB" sz="1300" dirty="0">
                <a:solidFill>
                  <a:schemeClr val="tx1"/>
                </a:solidFill>
              </a:rPr>
              <a:t>process </a:t>
            </a:r>
            <a:r>
              <a:rPr lang="en-GB" sz="1300" dirty="0" smtClean="0">
                <a:solidFill>
                  <a:schemeClr val="tx1"/>
                </a:solidFill>
              </a:rPr>
              <a:t>which was underway during the period under review.</a:t>
            </a:r>
            <a:endParaRPr lang="en-GB" sz="1300" dirty="0">
              <a:solidFill>
                <a:schemeClr val="tx1"/>
              </a:solidFill>
            </a:endParaRPr>
          </a:p>
          <a:p>
            <a:pPr algn="just">
              <a:lnSpc>
                <a:spcPct val="110000"/>
              </a:lnSpc>
            </a:pPr>
            <a:endParaRPr lang="en-ZA" sz="1300" dirty="0" smtClean="0"/>
          </a:p>
          <a:p>
            <a:pPr algn="just">
              <a:lnSpc>
                <a:spcPct val="110000"/>
              </a:lnSpc>
            </a:pPr>
            <a:r>
              <a:rPr lang="en-ZA" sz="1300" dirty="0" smtClean="0"/>
              <a:t>The position of the </a:t>
            </a:r>
            <a:r>
              <a:rPr lang="en-ZA" sz="1300" dirty="0"/>
              <a:t>Director-General </a:t>
            </a:r>
            <a:r>
              <a:rPr lang="en-ZA" sz="1300" dirty="0" smtClean="0"/>
              <a:t>has been </a:t>
            </a:r>
            <a:r>
              <a:rPr lang="en-ZA" sz="1300" dirty="0"/>
              <a:t>vacant </a:t>
            </a:r>
            <a:r>
              <a:rPr lang="en-ZA" sz="1300" dirty="0" smtClean="0"/>
              <a:t>since 2017/18 </a:t>
            </a:r>
            <a:r>
              <a:rPr lang="en-ZA" sz="1300" dirty="0"/>
              <a:t>financial year. </a:t>
            </a:r>
            <a:r>
              <a:rPr lang="en-ZA" sz="1300" dirty="0" smtClean="0"/>
              <a:t>Management reported that there was a directive issued by the DPSA  that the vacant position of the Director-General should not be filled during the period under review. Although the officials appointed to act in the Director-General position did their best to steer ship in the right direction, there was still an element of uncertainty at the executive level.  The </a:t>
            </a:r>
            <a:r>
              <a:rPr lang="en-ZA" sz="1300" dirty="0"/>
              <a:t>position </a:t>
            </a:r>
            <a:r>
              <a:rPr lang="en-ZA" sz="1300" dirty="0" smtClean="0"/>
              <a:t>of the Director-General has, however, </a:t>
            </a:r>
            <a:r>
              <a:rPr lang="en-ZA" sz="1300" dirty="0"/>
              <a:t>since been filled. </a:t>
            </a:r>
            <a:endParaRPr lang="en-ZA" sz="1300" dirty="0" smtClean="0"/>
          </a:p>
          <a:p>
            <a:pPr algn="just">
              <a:lnSpc>
                <a:spcPct val="110000"/>
              </a:lnSpc>
            </a:pPr>
            <a:r>
              <a:rPr lang="en-ZA" sz="1300" dirty="0" smtClean="0"/>
              <a:t>Filling of the SMS positions in the core functions (e.g. </a:t>
            </a:r>
            <a:r>
              <a:rPr lang="en-GB" sz="1300" dirty="0">
                <a:solidFill>
                  <a:schemeClr val="tx1"/>
                </a:solidFill>
              </a:rPr>
              <a:t>Chief </a:t>
            </a:r>
            <a:r>
              <a:rPr lang="en-GB" sz="1300" dirty="0" smtClean="0">
                <a:solidFill>
                  <a:schemeClr val="tx1"/>
                </a:solidFill>
              </a:rPr>
              <a:t>Director - </a:t>
            </a:r>
            <a:r>
              <a:rPr lang="en-GB" sz="1300" dirty="0">
                <a:solidFill>
                  <a:schemeClr val="tx1"/>
                </a:solidFill>
              </a:rPr>
              <a:t>Monitoring and </a:t>
            </a:r>
            <a:r>
              <a:rPr lang="en-GB" sz="1300" dirty="0" smtClean="0">
                <a:solidFill>
                  <a:schemeClr val="tx1"/>
                </a:solidFill>
              </a:rPr>
              <a:t>Evaluation and the Director: </a:t>
            </a:r>
            <a:r>
              <a:rPr lang="en-GB" sz="1300" dirty="0">
                <a:solidFill>
                  <a:schemeClr val="tx1"/>
                </a:solidFill>
              </a:rPr>
              <a:t>Outreach</a:t>
            </a:r>
            <a:r>
              <a:rPr lang="en-ZA" sz="1300" dirty="0" smtClean="0"/>
              <a:t> ) were not filled during the period under review. </a:t>
            </a:r>
            <a:endParaRPr lang="en-ZA" sz="1300" dirty="0"/>
          </a:p>
          <a:p>
            <a:pPr marL="0" indent="0" algn="just">
              <a:lnSpc>
                <a:spcPct val="110000"/>
              </a:lnSpc>
              <a:buNone/>
            </a:pPr>
            <a:endParaRPr lang="en-ZA" sz="1400" dirty="0" smtClean="0"/>
          </a:p>
          <a:p>
            <a:pPr algn="just">
              <a:lnSpc>
                <a:spcPct val="110000"/>
              </a:lnSpc>
            </a:pPr>
            <a:endParaRPr lang="en-ZA" sz="1400" dirty="0"/>
          </a:p>
          <a:p>
            <a:pPr algn="just">
              <a:lnSpc>
                <a:spcPct val="110000"/>
              </a:lnSpc>
            </a:pPr>
            <a:endParaRPr lang="en-ZA" sz="1400" dirty="0" smtClean="0"/>
          </a:p>
          <a:p>
            <a:pPr algn="just">
              <a:lnSpc>
                <a:spcPct val="110000"/>
              </a:lnSpc>
            </a:pPr>
            <a:endParaRPr lang="en-ZA" sz="1400" dirty="0"/>
          </a:p>
          <a:p>
            <a:pPr marL="0" indent="0" algn="just">
              <a:lnSpc>
                <a:spcPct val="110000"/>
              </a:lnSpc>
              <a:buNone/>
            </a:pPr>
            <a:endParaRPr lang="en-ZA" sz="1400" dirty="0" smtClean="0"/>
          </a:p>
          <a:p>
            <a:pPr marL="0" indent="0" algn="just">
              <a:lnSpc>
                <a:spcPct val="110000"/>
              </a:lnSpc>
              <a:buNone/>
            </a:pPr>
            <a:endParaRPr lang="en-ZA" sz="1400" dirty="0" smtClean="0"/>
          </a:p>
          <a:p>
            <a:pPr marL="0" indent="0" algn="just">
              <a:lnSpc>
                <a:spcPct val="110000"/>
              </a:lnSpc>
              <a:buNone/>
            </a:pPr>
            <a:endParaRPr lang="en-ZA" sz="1500" dirty="0">
              <a:latin typeface="Arial Narrow" panose="020B0606020202030204" pitchFamily="34" charset="0"/>
            </a:endParaRPr>
          </a:p>
          <a:p>
            <a:pPr algn="just">
              <a:lnSpc>
                <a:spcPct val="150000"/>
              </a:lnSpc>
            </a:pPr>
            <a:endParaRPr lang="en-ZA" sz="1400" dirty="0">
              <a:latin typeface="Arial Narrow" panose="020B0606020202030204" pitchFamily="34" charset="0"/>
            </a:endParaRPr>
          </a:p>
          <a:p>
            <a:pPr algn="just">
              <a:lnSpc>
                <a:spcPct val="150000"/>
              </a:lnSpc>
            </a:pPr>
            <a:endParaRPr lang="en-ZA" dirty="0">
              <a:latin typeface="Arial Narrow" panose="020B0606020202030204" pitchFamily="34" charset="0"/>
            </a:endParaRPr>
          </a:p>
        </p:txBody>
      </p:sp>
    </p:spTree>
    <p:extLst>
      <p:ext uri="{BB962C8B-B14F-4D97-AF65-F5344CB8AC3E}">
        <p14:creationId xmlns:p14="http://schemas.microsoft.com/office/powerpoint/2010/main" xmlns="" val="2177653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D74A6C-524B-6448-BD6E-20FF6B56B986}"/>
              </a:ext>
            </a:extLst>
          </p:cNvPr>
          <p:cNvSpPr>
            <a:spLocks noGrp="1"/>
          </p:cNvSpPr>
          <p:nvPr>
            <p:ph type="title"/>
          </p:nvPr>
        </p:nvSpPr>
        <p:spPr>
          <a:xfrm>
            <a:off x="198783" y="1130443"/>
            <a:ext cx="8736495" cy="543811"/>
          </a:xfrm>
        </p:spPr>
        <p:txBody>
          <a:bodyPr>
            <a:normAutofit/>
          </a:bodyPr>
          <a:lstStyle/>
          <a:p>
            <a:r>
              <a:rPr lang="en-US" sz="2000" dirty="0" smtClean="0"/>
              <a:t>Key </a:t>
            </a:r>
            <a:r>
              <a:rPr lang="en-US" sz="2000" dirty="0"/>
              <a:t>challenges </a:t>
            </a:r>
            <a:r>
              <a:rPr lang="en-US" sz="2000" dirty="0" smtClean="0"/>
              <a:t>identified </a:t>
            </a:r>
            <a:r>
              <a:rPr lang="en-US" sz="2000" dirty="0"/>
              <a:t>and recommendations made to the Department</a:t>
            </a:r>
          </a:p>
        </p:txBody>
      </p:sp>
      <p:sp>
        <p:nvSpPr>
          <p:cNvPr id="3" name="Content Placeholder 2">
            <a:extLst>
              <a:ext uri="{FF2B5EF4-FFF2-40B4-BE49-F238E27FC236}">
                <a16:creationId xmlns="" xmlns:a16="http://schemas.microsoft.com/office/drawing/2014/main" id="{183EABF5-9058-D84F-839F-9401FB1F2A0A}"/>
              </a:ext>
            </a:extLst>
          </p:cNvPr>
          <p:cNvSpPr>
            <a:spLocks noGrp="1"/>
          </p:cNvSpPr>
          <p:nvPr>
            <p:ph idx="1"/>
          </p:nvPr>
        </p:nvSpPr>
        <p:spPr>
          <a:xfrm>
            <a:off x="198783" y="1674255"/>
            <a:ext cx="8736495" cy="4649272"/>
          </a:xfrm>
        </p:spPr>
        <p:txBody>
          <a:bodyPr>
            <a:normAutofit/>
          </a:bodyPr>
          <a:lstStyle/>
          <a:p>
            <a:pPr marL="0" indent="0" algn="just">
              <a:lnSpc>
                <a:spcPct val="110000"/>
              </a:lnSpc>
              <a:buNone/>
            </a:pPr>
            <a:r>
              <a:rPr lang="en-ZA" sz="1300" b="1" dirty="0" smtClean="0"/>
              <a:t>Recommendation made by the ARC</a:t>
            </a:r>
          </a:p>
          <a:p>
            <a:pPr algn="just">
              <a:lnSpc>
                <a:spcPct val="110000"/>
              </a:lnSpc>
            </a:pPr>
            <a:r>
              <a:rPr lang="en-ZA" sz="1300" dirty="0" smtClean="0"/>
              <a:t>The Department should engage the DPSA to indicate the impact of the vacant position of the Director: Supply Chain Management and obtain guidance from the DPSA on how this challenge could be resolved. As temporary measure to fill the leadership vacuum in supply chain management, the CFO should closely monitor the supply chain management activities.</a:t>
            </a:r>
          </a:p>
          <a:p>
            <a:pPr algn="just">
              <a:lnSpc>
                <a:spcPct val="110000"/>
              </a:lnSpc>
            </a:pPr>
            <a:r>
              <a:rPr lang="en-ZA" sz="1300" dirty="0" smtClean="0"/>
              <a:t>The Department should expedite the filling of vacant positions in the core functions of the Department since they were not affected by the resolutions of NMOG process.</a:t>
            </a:r>
          </a:p>
          <a:p>
            <a:pPr marL="0" indent="0" algn="just">
              <a:lnSpc>
                <a:spcPct val="110000"/>
              </a:lnSpc>
              <a:buNone/>
            </a:pPr>
            <a:endParaRPr lang="en-ZA" sz="1300" dirty="0" smtClean="0"/>
          </a:p>
          <a:p>
            <a:pPr marL="0" indent="0" algn="just">
              <a:lnSpc>
                <a:spcPct val="110000"/>
              </a:lnSpc>
              <a:buNone/>
            </a:pPr>
            <a:r>
              <a:rPr lang="en-ZA" sz="1300" b="1" dirty="0" smtClean="0"/>
              <a:t>B) Under resourcing of </a:t>
            </a:r>
            <a:r>
              <a:rPr lang="en-ZA" sz="1300" b="1" dirty="0"/>
              <a:t>the Department</a:t>
            </a:r>
          </a:p>
          <a:p>
            <a:pPr algn="just">
              <a:lnSpc>
                <a:spcPct val="110000"/>
              </a:lnSpc>
            </a:pPr>
            <a:r>
              <a:rPr lang="en-ZA" sz="1300" dirty="0" smtClean="0"/>
              <a:t>Management frequently reported that the Department is under-resourced both in terms of human and financial resources. The condition adversely impacted the Department’s ability to effectively carry-out its mandate</a:t>
            </a:r>
          </a:p>
          <a:p>
            <a:pPr marL="0" indent="0" algn="just">
              <a:lnSpc>
                <a:spcPct val="110000"/>
              </a:lnSpc>
              <a:buNone/>
            </a:pPr>
            <a:r>
              <a:rPr lang="en-ZA" sz="1300" b="1" dirty="0"/>
              <a:t>Recommendation made by the ARC</a:t>
            </a:r>
          </a:p>
          <a:p>
            <a:pPr marL="0" indent="0" algn="just">
              <a:lnSpc>
                <a:spcPct val="110000"/>
              </a:lnSpc>
              <a:buNone/>
            </a:pPr>
            <a:endParaRPr lang="en-ZA" sz="1300" dirty="0" smtClean="0"/>
          </a:p>
          <a:p>
            <a:pPr algn="just">
              <a:lnSpc>
                <a:spcPct val="110000"/>
              </a:lnSpc>
            </a:pPr>
            <a:r>
              <a:rPr lang="en-ZA" sz="1300" dirty="0" smtClean="0"/>
              <a:t>The Department should through the Executive Authority explain its predicament to the National Treasury and the DPSA with a view of obtaining their support and additional resources.</a:t>
            </a:r>
          </a:p>
          <a:p>
            <a:pPr marL="0" indent="0" algn="just">
              <a:lnSpc>
                <a:spcPct val="110000"/>
              </a:lnSpc>
              <a:buNone/>
            </a:pPr>
            <a:endParaRPr lang="en-ZA" sz="1500" dirty="0">
              <a:latin typeface="Arial Narrow" panose="020B0606020202030204" pitchFamily="34" charset="0"/>
            </a:endParaRPr>
          </a:p>
          <a:p>
            <a:pPr algn="just">
              <a:lnSpc>
                <a:spcPct val="150000"/>
              </a:lnSpc>
            </a:pPr>
            <a:endParaRPr lang="en-ZA" sz="1400" dirty="0">
              <a:latin typeface="Arial Narrow" panose="020B0606020202030204" pitchFamily="34" charset="0"/>
            </a:endParaRPr>
          </a:p>
          <a:p>
            <a:pPr algn="just">
              <a:lnSpc>
                <a:spcPct val="150000"/>
              </a:lnSpc>
            </a:pPr>
            <a:endParaRPr lang="en-ZA" dirty="0">
              <a:latin typeface="Arial Narrow" panose="020B0606020202030204" pitchFamily="34" charset="0"/>
            </a:endParaRPr>
          </a:p>
        </p:txBody>
      </p:sp>
    </p:spTree>
    <p:extLst>
      <p:ext uri="{BB962C8B-B14F-4D97-AF65-F5344CB8AC3E}">
        <p14:creationId xmlns:p14="http://schemas.microsoft.com/office/powerpoint/2010/main" xmlns="" val="1960389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D74A6C-524B-6448-BD6E-20FF6B56B986}"/>
              </a:ext>
            </a:extLst>
          </p:cNvPr>
          <p:cNvSpPr>
            <a:spLocks noGrp="1"/>
          </p:cNvSpPr>
          <p:nvPr>
            <p:ph type="title"/>
          </p:nvPr>
        </p:nvSpPr>
        <p:spPr>
          <a:xfrm>
            <a:off x="198783" y="1130443"/>
            <a:ext cx="8736495" cy="543811"/>
          </a:xfrm>
        </p:spPr>
        <p:txBody>
          <a:bodyPr>
            <a:normAutofit/>
          </a:bodyPr>
          <a:lstStyle/>
          <a:p>
            <a:r>
              <a:rPr lang="en-US" sz="2000" dirty="0" smtClean="0"/>
              <a:t>Key </a:t>
            </a:r>
            <a:r>
              <a:rPr lang="en-US" sz="2000" dirty="0"/>
              <a:t>challenges </a:t>
            </a:r>
            <a:r>
              <a:rPr lang="en-US" sz="2000" dirty="0" smtClean="0"/>
              <a:t>identified </a:t>
            </a:r>
            <a:r>
              <a:rPr lang="en-US" sz="2000" dirty="0"/>
              <a:t>and recommendations made to the Department</a:t>
            </a:r>
          </a:p>
        </p:txBody>
      </p:sp>
      <p:sp>
        <p:nvSpPr>
          <p:cNvPr id="3" name="Content Placeholder 2">
            <a:extLst>
              <a:ext uri="{FF2B5EF4-FFF2-40B4-BE49-F238E27FC236}">
                <a16:creationId xmlns="" xmlns:a16="http://schemas.microsoft.com/office/drawing/2014/main" id="{183EABF5-9058-D84F-839F-9401FB1F2A0A}"/>
              </a:ext>
            </a:extLst>
          </p:cNvPr>
          <p:cNvSpPr>
            <a:spLocks noGrp="1"/>
          </p:cNvSpPr>
          <p:nvPr>
            <p:ph idx="1"/>
          </p:nvPr>
        </p:nvSpPr>
        <p:spPr>
          <a:xfrm>
            <a:off x="198783" y="1674255"/>
            <a:ext cx="8736495" cy="4649272"/>
          </a:xfrm>
        </p:spPr>
        <p:txBody>
          <a:bodyPr>
            <a:normAutofit fontScale="92500" lnSpcReduction="10000"/>
          </a:bodyPr>
          <a:lstStyle/>
          <a:p>
            <a:pPr marL="0" indent="0" algn="just">
              <a:lnSpc>
                <a:spcPct val="110000"/>
              </a:lnSpc>
              <a:buNone/>
            </a:pPr>
            <a:r>
              <a:rPr lang="en-ZA" sz="1400" b="1" dirty="0" smtClean="0"/>
              <a:t>C) Information Communication Technology</a:t>
            </a:r>
          </a:p>
          <a:p>
            <a:pPr algn="just">
              <a:lnSpc>
                <a:spcPct val="110000"/>
              </a:lnSpc>
            </a:pPr>
            <a:r>
              <a:rPr lang="en-ZA" sz="1400" dirty="0" smtClean="0"/>
              <a:t>Although the Department has resuscitated the functioning of its information technology governance structures, the Department still has challenges on the ICT infrastructure including the information back-up systems which are not operational as well as the ICT contracts management which are not effectively managed. This challenge could increase as a result of  COVID-19 as some of the officials may be required to work remotely from the office to manage the spread of the pandemic in the Department.</a:t>
            </a:r>
            <a:endParaRPr lang="en-ZA" sz="1400" dirty="0"/>
          </a:p>
          <a:p>
            <a:pPr algn="just">
              <a:lnSpc>
                <a:spcPct val="110000"/>
              </a:lnSpc>
            </a:pPr>
            <a:r>
              <a:rPr lang="en-ZA" sz="1400" dirty="0" smtClean="0"/>
              <a:t>Management reported to the Committee that the Department was </a:t>
            </a:r>
            <a:r>
              <a:rPr lang="en-ZA" sz="1400" dirty="0"/>
              <a:t>interacting with the State Information Technology </a:t>
            </a:r>
            <a:r>
              <a:rPr lang="en-ZA" sz="1400" dirty="0" smtClean="0"/>
              <a:t>Agency (SITA) to resolve the ICT challenges.  Inadequate financial resources could however, be a limiting factor.</a:t>
            </a:r>
          </a:p>
          <a:p>
            <a:pPr marL="0" indent="0" algn="just">
              <a:lnSpc>
                <a:spcPct val="110000"/>
              </a:lnSpc>
              <a:buNone/>
            </a:pPr>
            <a:r>
              <a:rPr lang="en-ZA" sz="1400" b="1" dirty="0"/>
              <a:t>Recommendation made by the ARC</a:t>
            </a:r>
          </a:p>
          <a:p>
            <a:pPr algn="just">
              <a:lnSpc>
                <a:spcPct val="110000"/>
              </a:lnSpc>
            </a:pPr>
            <a:r>
              <a:rPr lang="en-ZA" sz="1400" dirty="0" smtClean="0"/>
              <a:t>The Department should assess its ICT needs, strategic plan and MTEF budget. Based on its assessment, prioritise its activities taking into account its ICT needs and reprioritise its budget to ensure that the ICT is able to support the operations of the Department.</a:t>
            </a:r>
          </a:p>
          <a:p>
            <a:pPr marL="0" indent="0" algn="just">
              <a:lnSpc>
                <a:spcPct val="110000"/>
              </a:lnSpc>
              <a:buNone/>
            </a:pPr>
            <a:r>
              <a:rPr lang="en-ZA" sz="1400" b="1" dirty="0"/>
              <a:t>D</a:t>
            </a:r>
            <a:r>
              <a:rPr lang="en-ZA" sz="1400" b="1" dirty="0" smtClean="0"/>
              <a:t>) Resolution of </a:t>
            </a:r>
            <a:r>
              <a:rPr lang="en-US" sz="1400" b="1" dirty="0">
                <a:solidFill>
                  <a:schemeClr val="tx1"/>
                </a:solidFill>
                <a:latin typeface="Arial Narrow" panose="020B0606020202030204" pitchFamily="34" charset="0"/>
              </a:rPr>
              <a:t>AGSA </a:t>
            </a:r>
            <a:r>
              <a:rPr lang="en-US" sz="1400" b="1" dirty="0" smtClean="0">
                <a:solidFill>
                  <a:schemeClr val="tx1"/>
                </a:solidFill>
                <a:latin typeface="Arial Narrow" panose="020B0606020202030204" pitchFamily="34" charset="0"/>
              </a:rPr>
              <a:t>audit findings</a:t>
            </a:r>
            <a:endParaRPr lang="en-ZA" sz="1400" b="1" dirty="0">
              <a:solidFill>
                <a:schemeClr val="tx1"/>
              </a:solidFill>
            </a:endParaRPr>
          </a:p>
          <a:p>
            <a:pPr algn="just">
              <a:lnSpc>
                <a:spcPct val="110000"/>
              </a:lnSpc>
            </a:pPr>
            <a:r>
              <a:rPr lang="en-ZA" sz="1400" dirty="0" smtClean="0"/>
              <a:t>The Committee acknowledges that some of the audit </a:t>
            </a:r>
            <a:r>
              <a:rPr lang="en-ZA" sz="1400" dirty="0"/>
              <a:t>findings reported as resolved relate directly to the weaknesses identified by AGSA on the </a:t>
            </a:r>
            <a:r>
              <a:rPr lang="en-ZA" sz="1400" dirty="0" smtClean="0"/>
              <a:t>Annual Financial Statements </a:t>
            </a:r>
            <a:r>
              <a:rPr lang="en-ZA" sz="1400" dirty="0"/>
              <a:t>and the </a:t>
            </a:r>
            <a:r>
              <a:rPr lang="en-ZA" sz="1400" dirty="0" smtClean="0"/>
              <a:t>Annual Performance Information Report which were </a:t>
            </a:r>
            <a:r>
              <a:rPr lang="en-ZA" sz="1400" dirty="0"/>
              <a:t>rectified </a:t>
            </a:r>
            <a:r>
              <a:rPr lang="en-ZA" sz="1400" dirty="0" smtClean="0"/>
              <a:t>before that Annual Report of the Department was published. The </a:t>
            </a:r>
            <a:r>
              <a:rPr lang="en-ZA" sz="1400" dirty="0"/>
              <a:t>C</a:t>
            </a:r>
            <a:r>
              <a:rPr lang="en-ZA" sz="1400" dirty="0" smtClean="0"/>
              <a:t>ommittee is however, concerned with the pace in which the Department moves to resolve the audit findings. As at 31 March 2020, out of 59 audit finding 43 (72.88%) were resolved. </a:t>
            </a:r>
            <a:endParaRPr lang="en-ZA" sz="1500" dirty="0">
              <a:solidFill>
                <a:srgbClr val="FF0000"/>
              </a:solidFill>
              <a:latin typeface="Arial Narrow" panose="020B0606020202030204" pitchFamily="34" charset="0"/>
            </a:endParaRPr>
          </a:p>
          <a:p>
            <a:pPr algn="just">
              <a:lnSpc>
                <a:spcPct val="150000"/>
              </a:lnSpc>
            </a:pPr>
            <a:endParaRPr lang="en-ZA" sz="1400" dirty="0">
              <a:latin typeface="Arial Narrow" panose="020B0606020202030204" pitchFamily="34" charset="0"/>
            </a:endParaRPr>
          </a:p>
          <a:p>
            <a:pPr algn="just">
              <a:lnSpc>
                <a:spcPct val="150000"/>
              </a:lnSpc>
            </a:pPr>
            <a:endParaRPr lang="en-ZA" dirty="0">
              <a:latin typeface="Arial Narrow" panose="020B0606020202030204" pitchFamily="34" charset="0"/>
            </a:endParaRPr>
          </a:p>
        </p:txBody>
      </p:sp>
    </p:spTree>
    <p:extLst>
      <p:ext uri="{BB962C8B-B14F-4D97-AF65-F5344CB8AC3E}">
        <p14:creationId xmlns:p14="http://schemas.microsoft.com/office/powerpoint/2010/main" xmlns="" val="964186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D74A6C-524B-6448-BD6E-20FF6B56B986}"/>
              </a:ext>
            </a:extLst>
          </p:cNvPr>
          <p:cNvSpPr>
            <a:spLocks noGrp="1"/>
          </p:cNvSpPr>
          <p:nvPr>
            <p:ph type="title"/>
          </p:nvPr>
        </p:nvSpPr>
        <p:spPr>
          <a:xfrm>
            <a:off x="198783" y="1130443"/>
            <a:ext cx="8736495" cy="543811"/>
          </a:xfrm>
        </p:spPr>
        <p:txBody>
          <a:bodyPr>
            <a:normAutofit/>
          </a:bodyPr>
          <a:lstStyle/>
          <a:p>
            <a:r>
              <a:rPr lang="en-US" sz="2000" dirty="0" smtClean="0"/>
              <a:t>Key </a:t>
            </a:r>
            <a:r>
              <a:rPr lang="en-US" sz="2000" dirty="0"/>
              <a:t>challenges </a:t>
            </a:r>
            <a:r>
              <a:rPr lang="en-US" sz="2000" dirty="0" smtClean="0"/>
              <a:t>identified </a:t>
            </a:r>
            <a:r>
              <a:rPr lang="en-US" sz="2000" dirty="0"/>
              <a:t>and recommendations made to the Department</a:t>
            </a:r>
          </a:p>
        </p:txBody>
      </p:sp>
      <p:sp>
        <p:nvSpPr>
          <p:cNvPr id="3" name="Content Placeholder 2">
            <a:extLst>
              <a:ext uri="{FF2B5EF4-FFF2-40B4-BE49-F238E27FC236}">
                <a16:creationId xmlns="" xmlns:a16="http://schemas.microsoft.com/office/drawing/2014/main" id="{183EABF5-9058-D84F-839F-9401FB1F2A0A}"/>
              </a:ext>
            </a:extLst>
          </p:cNvPr>
          <p:cNvSpPr>
            <a:spLocks noGrp="1"/>
          </p:cNvSpPr>
          <p:nvPr>
            <p:ph idx="1"/>
          </p:nvPr>
        </p:nvSpPr>
        <p:spPr>
          <a:xfrm>
            <a:off x="198783" y="1674255"/>
            <a:ext cx="8736495" cy="4649272"/>
          </a:xfrm>
        </p:spPr>
        <p:txBody>
          <a:bodyPr>
            <a:normAutofit/>
          </a:bodyPr>
          <a:lstStyle/>
          <a:p>
            <a:pPr marL="0" indent="0" algn="just">
              <a:lnSpc>
                <a:spcPct val="100000"/>
              </a:lnSpc>
              <a:buNone/>
            </a:pPr>
            <a:r>
              <a:rPr lang="en-ZA" sz="1300" b="1" dirty="0" smtClean="0"/>
              <a:t>Recommendation </a:t>
            </a:r>
            <a:r>
              <a:rPr lang="en-ZA" sz="1300" b="1" dirty="0"/>
              <a:t>made by the ARC</a:t>
            </a:r>
          </a:p>
          <a:p>
            <a:pPr algn="just">
              <a:lnSpc>
                <a:spcPct val="100000"/>
              </a:lnSpc>
            </a:pPr>
            <a:r>
              <a:rPr lang="en-ZA" sz="1300" dirty="0"/>
              <a:t>75% of the audit findings should be resolved by the 31 December 2019</a:t>
            </a:r>
            <a:r>
              <a:rPr lang="en-ZA" sz="1300" dirty="0" smtClean="0"/>
              <a:t>,</a:t>
            </a:r>
          </a:p>
          <a:p>
            <a:pPr algn="just">
              <a:lnSpc>
                <a:spcPct val="100000"/>
              </a:lnSpc>
            </a:pPr>
            <a:r>
              <a:rPr lang="en-ZA" sz="1300" dirty="0" smtClean="0"/>
              <a:t>The resolution of the audit findings should be a standing agenda item in the Management meeting of the Department.</a:t>
            </a:r>
          </a:p>
          <a:p>
            <a:pPr algn="just">
              <a:lnSpc>
                <a:spcPct val="100000"/>
              </a:lnSpc>
            </a:pPr>
            <a:r>
              <a:rPr lang="en-ZA" sz="1300" dirty="0" smtClean="0"/>
              <a:t>Managers who have audit findings in their area of responsibility should be held responsible to resolve the audit findings. </a:t>
            </a:r>
          </a:p>
          <a:p>
            <a:pPr marL="0" indent="0" algn="just">
              <a:lnSpc>
                <a:spcPct val="100000"/>
              </a:lnSpc>
              <a:buNone/>
            </a:pPr>
            <a:endParaRPr lang="en-ZA" sz="1300" b="1" dirty="0"/>
          </a:p>
          <a:p>
            <a:pPr marL="0" indent="0" algn="just">
              <a:lnSpc>
                <a:spcPct val="100000"/>
              </a:lnSpc>
              <a:buNone/>
            </a:pPr>
            <a:r>
              <a:rPr lang="en-ZA" sz="1300" b="1" dirty="0" smtClean="0"/>
              <a:t>E) </a:t>
            </a:r>
            <a:r>
              <a:rPr lang="en-US" sz="1300" b="1" dirty="0"/>
              <a:t>Irregular Expenditure</a:t>
            </a:r>
          </a:p>
          <a:p>
            <a:pPr algn="just">
              <a:lnSpc>
                <a:spcPct val="100000"/>
              </a:lnSpc>
            </a:pPr>
            <a:r>
              <a:rPr lang="en-ZA" sz="1300" dirty="0" smtClean="0">
                <a:solidFill>
                  <a:prstClr val="black"/>
                </a:solidFill>
              </a:rPr>
              <a:t>The Department </a:t>
            </a:r>
            <a:r>
              <a:rPr lang="en-ZA" sz="1300" dirty="0">
                <a:solidFill>
                  <a:prstClr val="black"/>
                </a:solidFill>
              </a:rPr>
              <a:t>incurred irregular expenditure amounting to </a:t>
            </a:r>
            <a:r>
              <a:rPr lang="en-ZA" sz="1300" dirty="0" smtClean="0">
                <a:solidFill>
                  <a:prstClr val="black"/>
                </a:solidFill>
              </a:rPr>
              <a:t>R2. 416m. The Committee acknowledges that the Department reduced the irregular expenditure by 40% when compared to R </a:t>
            </a:r>
            <a:r>
              <a:rPr lang="en-GB" sz="1300" dirty="0" smtClean="0"/>
              <a:t>4. 095m irregular expenditure incurred in 2018/19 financial year. </a:t>
            </a:r>
            <a:r>
              <a:rPr lang="en-GB" sz="1300" dirty="0"/>
              <a:t>T</a:t>
            </a:r>
            <a:r>
              <a:rPr lang="en-GB" sz="1300" dirty="0" smtClean="0"/>
              <a:t>he Audit and Risk Committee however, regards the irregular expenditure of   R 2.4m as still high. </a:t>
            </a:r>
            <a:endParaRPr lang="en-ZA" sz="1300" dirty="0"/>
          </a:p>
          <a:p>
            <a:pPr marL="0" indent="0" algn="just">
              <a:lnSpc>
                <a:spcPct val="100000"/>
              </a:lnSpc>
              <a:buNone/>
            </a:pPr>
            <a:r>
              <a:rPr lang="en-ZA" sz="1300" b="1" dirty="0"/>
              <a:t>Recommendation made by the </a:t>
            </a:r>
            <a:r>
              <a:rPr lang="en-ZA" sz="1300" b="1" dirty="0" smtClean="0"/>
              <a:t>ARC</a:t>
            </a:r>
          </a:p>
          <a:p>
            <a:pPr algn="just">
              <a:lnSpc>
                <a:spcPct val="100000"/>
              </a:lnSpc>
            </a:pPr>
            <a:r>
              <a:rPr lang="en-ZA" sz="1300" dirty="0" smtClean="0"/>
              <a:t>The Department should explore all possible ways of filling the position of the Director: Supply Chain Management,</a:t>
            </a:r>
          </a:p>
          <a:p>
            <a:pPr algn="just">
              <a:lnSpc>
                <a:spcPct val="100000"/>
              </a:lnSpc>
            </a:pPr>
            <a:r>
              <a:rPr lang="en-ZA" sz="1300" dirty="0" smtClean="0"/>
              <a:t>The Department to improve procurement controls and enforce compliance with SCM prescripts,</a:t>
            </a:r>
          </a:p>
          <a:p>
            <a:pPr algn="just">
              <a:lnSpc>
                <a:spcPct val="100000"/>
              </a:lnSpc>
            </a:pPr>
            <a:r>
              <a:rPr lang="en-ZA" sz="1300" dirty="0" smtClean="0"/>
              <a:t>Officials involved in the irregular transactions should be held accountable.</a:t>
            </a:r>
            <a:endParaRPr lang="en-ZA" sz="1300" dirty="0"/>
          </a:p>
        </p:txBody>
      </p:sp>
    </p:spTree>
    <p:extLst>
      <p:ext uri="{BB962C8B-B14F-4D97-AF65-F5344CB8AC3E}">
        <p14:creationId xmlns:p14="http://schemas.microsoft.com/office/powerpoint/2010/main" xmlns="" val="4125771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D74A6C-524B-6448-BD6E-20FF6B56B986}"/>
              </a:ext>
            </a:extLst>
          </p:cNvPr>
          <p:cNvSpPr>
            <a:spLocks noGrp="1"/>
          </p:cNvSpPr>
          <p:nvPr>
            <p:ph type="title"/>
          </p:nvPr>
        </p:nvSpPr>
        <p:spPr>
          <a:xfrm>
            <a:off x="198783" y="1130443"/>
            <a:ext cx="8736495" cy="543811"/>
          </a:xfrm>
        </p:spPr>
        <p:txBody>
          <a:bodyPr>
            <a:normAutofit/>
          </a:bodyPr>
          <a:lstStyle/>
          <a:p>
            <a:r>
              <a:rPr lang="en-US" sz="2000" dirty="0" smtClean="0"/>
              <a:t>Key </a:t>
            </a:r>
            <a:r>
              <a:rPr lang="en-US" sz="2000" dirty="0"/>
              <a:t>challenges </a:t>
            </a:r>
            <a:r>
              <a:rPr lang="en-US" sz="2000" dirty="0" smtClean="0"/>
              <a:t>identified </a:t>
            </a:r>
            <a:r>
              <a:rPr lang="en-US" sz="2000" dirty="0"/>
              <a:t>and recommendations made to the Department</a:t>
            </a:r>
          </a:p>
        </p:txBody>
      </p:sp>
      <p:sp>
        <p:nvSpPr>
          <p:cNvPr id="3" name="Content Placeholder 2">
            <a:extLst>
              <a:ext uri="{FF2B5EF4-FFF2-40B4-BE49-F238E27FC236}">
                <a16:creationId xmlns="" xmlns:a16="http://schemas.microsoft.com/office/drawing/2014/main" id="{183EABF5-9058-D84F-839F-9401FB1F2A0A}"/>
              </a:ext>
            </a:extLst>
          </p:cNvPr>
          <p:cNvSpPr>
            <a:spLocks noGrp="1"/>
          </p:cNvSpPr>
          <p:nvPr>
            <p:ph idx="1"/>
          </p:nvPr>
        </p:nvSpPr>
        <p:spPr>
          <a:xfrm>
            <a:off x="198783" y="1674255"/>
            <a:ext cx="8736495" cy="4649272"/>
          </a:xfrm>
        </p:spPr>
        <p:txBody>
          <a:bodyPr>
            <a:normAutofit/>
          </a:bodyPr>
          <a:lstStyle/>
          <a:p>
            <a:pPr marL="0" indent="0" algn="just">
              <a:lnSpc>
                <a:spcPct val="150000"/>
              </a:lnSpc>
              <a:buNone/>
            </a:pPr>
            <a:r>
              <a:rPr lang="en-ZA" sz="1200" b="1" dirty="0" smtClean="0"/>
              <a:t>F</a:t>
            </a:r>
            <a:r>
              <a:rPr lang="en-ZA" sz="1300" b="1" dirty="0" smtClean="0"/>
              <a:t>) Unauthorised </a:t>
            </a:r>
            <a:r>
              <a:rPr lang="en-ZA" sz="1300" b="1" dirty="0"/>
              <a:t>Expenditure</a:t>
            </a:r>
          </a:p>
          <a:p>
            <a:pPr algn="just">
              <a:lnSpc>
                <a:spcPct val="150000"/>
              </a:lnSpc>
            </a:pPr>
            <a:r>
              <a:rPr lang="en-GB" sz="1300" dirty="0"/>
              <a:t>The </a:t>
            </a:r>
            <a:r>
              <a:rPr lang="en-GB" sz="1300" dirty="0" smtClean="0"/>
              <a:t>Department incurred unauthorised expenditure amounting to R 3.</a:t>
            </a:r>
            <a:r>
              <a:rPr lang="en-GB" sz="1300" dirty="0"/>
              <a:t> </a:t>
            </a:r>
            <a:r>
              <a:rPr lang="en-GB" sz="1300" dirty="0" smtClean="0"/>
              <a:t>691m during the 2019/20 financial year. The expenditure emanated from compensation of employees. </a:t>
            </a:r>
          </a:p>
          <a:p>
            <a:pPr marL="0" indent="0" algn="just">
              <a:lnSpc>
                <a:spcPct val="150000"/>
              </a:lnSpc>
              <a:buNone/>
            </a:pPr>
            <a:endParaRPr lang="en-GB" sz="1300" b="1" dirty="0"/>
          </a:p>
          <a:p>
            <a:pPr marL="0" indent="0" algn="just">
              <a:lnSpc>
                <a:spcPct val="150000"/>
              </a:lnSpc>
              <a:buNone/>
            </a:pPr>
            <a:r>
              <a:rPr lang="en-ZA" sz="1300" b="1" dirty="0" smtClean="0"/>
              <a:t>Recommendation </a:t>
            </a:r>
            <a:r>
              <a:rPr lang="en-ZA" sz="1300" b="1" dirty="0"/>
              <a:t>made by the </a:t>
            </a:r>
            <a:r>
              <a:rPr lang="en-ZA" sz="1300" b="1" dirty="0" smtClean="0"/>
              <a:t>ARC</a:t>
            </a:r>
          </a:p>
          <a:p>
            <a:pPr algn="just">
              <a:lnSpc>
                <a:spcPct val="150000"/>
              </a:lnSpc>
            </a:pPr>
            <a:r>
              <a:rPr lang="en-GB" sz="1300" dirty="0"/>
              <a:t>The </a:t>
            </a:r>
            <a:r>
              <a:rPr lang="en-GB" sz="1300" dirty="0" smtClean="0"/>
              <a:t>Department should make an </a:t>
            </a:r>
            <a:r>
              <a:rPr lang="en-GB" sz="1300" dirty="0"/>
              <a:t>application to the Standing Committee on Public Accounts through National Treasury for condonement of </a:t>
            </a:r>
            <a:r>
              <a:rPr lang="en-GB" sz="1300" dirty="0" smtClean="0"/>
              <a:t> the unauthorised expenditure.</a:t>
            </a:r>
            <a:endParaRPr lang="en-ZA" sz="1300" dirty="0"/>
          </a:p>
        </p:txBody>
      </p:sp>
    </p:spTree>
    <p:extLst>
      <p:ext uri="{BB962C8B-B14F-4D97-AF65-F5344CB8AC3E}">
        <p14:creationId xmlns:p14="http://schemas.microsoft.com/office/powerpoint/2010/main" xmlns="" val="1137157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A68683-A3A0-924C-B221-A8B31D9904C1}"/>
              </a:ext>
            </a:extLst>
          </p:cNvPr>
          <p:cNvSpPr>
            <a:spLocks noGrp="1"/>
          </p:cNvSpPr>
          <p:nvPr>
            <p:ph type="title"/>
          </p:nvPr>
        </p:nvSpPr>
        <p:spPr>
          <a:xfrm>
            <a:off x="198783" y="1130443"/>
            <a:ext cx="8736495" cy="4133219"/>
          </a:xfrm>
        </p:spPr>
        <p:txBody>
          <a:bodyPr>
            <a:normAutofit/>
          </a:bodyPr>
          <a:lstStyle/>
          <a:p>
            <a:r>
              <a:rPr lang="en-US" sz="3200" b="1" i="1" dirty="0" smtClean="0">
                <a:latin typeface="Arial Narrow" panose="020B0606020202030204" pitchFamily="34" charset="0"/>
              </a:rPr>
              <a:t>THANK YOU -  SIYABONGA - RE A LEBOGA - DANKIE</a:t>
            </a:r>
            <a:endParaRPr lang="en-US" sz="3200" b="1" i="1" dirty="0">
              <a:latin typeface="Arial Narrow" panose="020B0606020202030204" pitchFamily="34" charset="0"/>
            </a:endParaRPr>
          </a:p>
        </p:txBody>
      </p:sp>
    </p:spTree>
    <p:extLst>
      <p:ext uri="{BB962C8B-B14F-4D97-AF65-F5344CB8AC3E}">
        <p14:creationId xmlns:p14="http://schemas.microsoft.com/office/powerpoint/2010/main" xmlns="" val="287328065"/>
      </p:ext>
    </p:extLst>
  </p:cSld>
  <p:clrMapOvr>
    <a:masterClrMapping/>
  </p:clrMapOvr>
</p:sld>
</file>

<file path=ppt/theme/theme1.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1281</TotalTime>
  <Words>1060</Words>
  <Application>Microsoft Office PowerPoint</Application>
  <PresentationFormat>On-screen Show (4:3)</PresentationFormat>
  <Paragraphs>71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Department of Women, Youth and Persons with Disabilities’ Audit and Risk Committee’s briefing to the Portfolio Committee on the key challenges they identified and recommendations made to the Department</vt:lpstr>
      <vt:lpstr>PRESENTATION OUTLINE </vt:lpstr>
      <vt:lpstr>Purpose</vt:lpstr>
      <vt:lpstr>Key challenges identified and recommendations made to the Department</vt:lpstr>
      <vt:lpstr>Key challenges identified and recommendations made to the Department</vt:lpstr>
      <vt:lpstr>Key challenges identified and recommendations made to the Department</vt:lpstr>
      <vt:lpstr>Key challenges identified and recommendations made to the Department</vt:lpstr>
      <vt:lpstr>Key challenges identified and recommendations made to the Department</vt:lpstr>
      <vt:lpstr>THANK YOU -  SIYABONGA - RE A LEBOGA - DANKIE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USER</cp:lastModifiedBy>
  <cp:revision>137</cp:revision>
  <dcterms:created xsi:type="dcterms:W3CDTF">2019-07-17T13:26:29Z</dcterms:created>
  <dcterms:modified xsi:type="dcterms:W3CDTF">2020-09-11T18:57:23Z</dcterms:modified>
</cp:coreProperties>
</file>