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67" r:id="rId4"/>
    <p:sldId id="269" r:id="rId5"/>
    <p:sldId id="268" r:id="rId6"/>
    <p:sldId id="317" r:id="rId7"/>
    <p:sldId id="283" r:id="rId8"/>
    <p:sldId id="306" r:id="rId9"/>
    <p:sldId id="318" r:id="rId10"/>
    <p:sldId id="284" r:id="rId11"/>
    <p:sldId id="307" r:id="rId12"/>
    <p:sldId id="308" r:id="rId13"/>
    <p:sldId id="309" r:id="rId14"/>
    <p:sldId id="319" r:id="rId15"/>
    <p:sldId id="285" r:id="rId16"/>
    <p:sldId id="310" r:id="rId17"/>
    <p:sldId id="321" r:id="rId18"/>
    <p:sldId id="311" r:id="rId19"/>
    <p:sldId id="312" r:id="rId20"/>
    <p:sldId id="320" r:id="rId21"/>
    <p:sldId id="287" r:id="rId22"/>
    <p:sldId id="288" r:id="rId23"/>
    <p:sldId id="322" r:id="rId24"/>
    <p:sldId id="330" r:id="rId25"/>
    <p:sldId id="332" r:id="rId26"/>
    <p:sldId id="329" r:id="rId27"/>
    <p:sldId id="292"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haam Abader" initials="I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33"/>
    <a:srgbClr val="2D2D8A"/>
    <a:srgbClr val="66FF33"/>
    <a:srgbClr val="9730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657" autoAdjust="0"/>
    <p:restoredTop sz="94660"/>
  </p:normalViewPr>
  <p:slideViewPr>
    <p:cSldViewPr snapToGrid="0">
      <p:cViewPr varScale="1">
        <p:scale>
          <a:sx n="73" d="100"/>
          <a:sy n="73" d="100"/>
        </p:scale>
        <p:origin x="-124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B56B-4E4C-9100-52F74399F5E6}"/>
              </c:ext>
            </c:extLst>
          </c:dPt>
          <c:dPt>
            <c:idx val="1"/>
            <c:spPr>
              <a:solidFill>
                <a:srgbClr val="FF0000"/>
              </a:solidFill>
            </c:spPr>
            <c:extLst xmlns:c16r2="http://schemas.microsoft.com/office/drawing/2015/06/chart">
              <c:ext xmlns:c16="http://schemas.microsoft.com/office/drawing/2014/chart" uri="{C3380CC4-5D6E-409C-BE32-E72D297353CC}">
                <c16:uniqueId val="{00000003-B56B-4E4C-9100-52F74399F5E6}"/>
              </c:ext>
            </c:extLst>
          </c:dPt>
          <c:dPt>
            <c:idx val="2"/>
            <c:spPr>
              <a:solidFill>
                <a:srgbClr val="00B0F0"/>
              </a:solidFill>
            </c:spPr>
            <c:extLst xmlns:c16r2="http://schemas.microsoft.com/office/drawing/2015/06/chart">
              <c:ext xmlns:c16="http://schemas.microsoft.com/office/drawing/2014/chart" uri="{C3380CC4-5D6E-409C-BE32-E72D297353CC}">
                <c16:uniqueId val="{00000005-B56B-4E4C-9100-52F74399F5E6}"/>
              </c:ext>
            </c:extLst>
          </c:dPt>
          <c:dPt>
            <c:idx val="3"/>
            <c:spPr>
              <a:solidFill>
                <a:srgbClr val="FFFF00"/>
              </a:solidFill>
            </c:spPr>
            <c:extLst xmlns:c16r2="http://schemas.microsoft.com/office/drawing/2015/06/chart">
              <c:ext xmlns:c16="http://schemas.microsoft.com/office/drawing/2014/chart" uri="{C3380CC4-5D6E-409C-BE32-E72D297353CC}">
                <c16:uniqueId val="{00000007-B56B-4E4C-9100-52F74399F5E6}"/>
              </c:ext>
            </c:extLst>
          </c:dPt>
          <c:dLbls>
            <c:dLbl>
              <c:idx val="0"/>
              <c:spPr/>
              <c:txPr>
                <a:bodyPr/>
                <a:lstStyle/>
                <a:p>
                  <a:pPr>
                    <a:defRPr lang="en-US" sz="1807" b="0" i="0" u="none" strike="noStrike" baseline="0">
                      <a:solidFill>
                        <a:srgbClr val="000000"/>
                      </a:solidFill>
                      <a:latin typeface="Calibri"/>
                      <a:ea typeface="Calibri"/>
                      <a:cs typeface="Calibri"/>
                    </a:defRPr>
                  </a:pPr>
                  <a:endParaRPr lang="en-US"/>
                </a:p>
              </c:txPr>
            </c:dLbl>
            <c:dLbl>
              <c:idx val="1"/>
              <c:delete val="1"/>
              <c:extLst xmlns:c16r2="http://schemas.microsoft.com/office/drawing/2015/06/chart">
                <c:ext xmlns:c16="http://schemas.microsoft.com/office/drawing/2014/chart" uri="{C3380CC4-5D6E-409C-BE32-E72D297353CC}">
                  <c16:uniqueId val="{00000003-B56B-4E4C-9100-52F74399F5E6}"/>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B56B-4E4C-9100-52F74399F5E6}"/>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B56B-4E4C-9100-52F74399F5E6}"/>
                </c:ext>
                <c:ext xmlns:c15="http://schemas.microsoft.com/office/drawing/2012/chart" uri="{CE6537A1-D6FC-4f65-9D91-7224C49458BB}"/>
              </c:extLst>
            </c:dLbl>
            <c:spPr>
              <a:noFill/>
              <a:ln w="25573">
                <a:noFill/>
              </a:ln>
            </c:spPr>
            <c:txPr>
              <a:bodyPr wrap="square" lIns="38100" tIns="19050" rIns="38100" bIns="19050" anchor="ctr">
                <a:spAutoFit/>
              </a:bodyPr>
              <a:lstStyle/>
              <a:p>
                <a:pPr>
                  <a:defRPr lang="en-US" sz="1807" b="0" i="0" u="none" strike="noStrike" baseline="0">
                    <a:solidFill>
                      <a:srgbClr val="000000"/>
                    </a:solidFill>
                    <a:latin typeface="Calibri"/>
                    <a:ea typeface="Calibri"/>
                    <a:cs typeface="Calibri"/>
                  </a:defRPr>
                </a:pPr>
                <a:endParaRPr lang="en-US"/>
              </a:p>
            </c:txPr>
            <c:showVal val="1"/>
            <c:showLeaderLines val="1"/>
            <c:extLst xmlns:c16r2="http://schemas.microsoft.com/office/drawing/2015/06/chart">
              <c:ext xmlns:c15="http://schemas.microsoft.com/office/drawing/2012/chart" uri="{CE6537A1-D6FC-4f65-9D91-7224C49458BB}"/>
            </c:extLst>
          </c:dLbls>
          <c:cat>
            <c:strRef>
              <c:f>Sheet1!$A$2:$A$5</c:f>
              <c:strCache>
                <c:ptCount val="4"/>
                <c:pt idx="0">
                  <c:v>On target</c:v>
                </c:pt>
                <c:pt idx="1">
                  <c:v>off target </c:v>
                </c:pt>
                <c:pt idx="2">
                  <c:v>No milestone</c:v>
                </c:pt>
                <c:pt idx="3">
                  <c:v>Patial</c:v>
                </c:pt>
              </c:strCache>
            </c:strRef>
          </c:cat>
          <c:val>
            <c:numRef>
              <c:f>Sheet1!$B$2:$B$5</c:f>
              <c:numCache>
                <c:formatCode>0.0%</c:formatCode>
                <c:ptCount val="4"/>
                <c:pt idx="0" formatCode="0%">
                  <c:v>1</c:v>
                </c:pt>
                <c:pt idx="1">
                  <c:v>0</c:v>
                </c:pt>
                <c:pt idx="2">
                  <c:v>0</c:v>
                </c:pt>
                <c:pt idx="3">
                  <c:v>0</c:v>
                </c:pt>
              </c:numCache>
            </c:numRef>
          </c:val>
          <c:extLst xmlns:c16r2="http://schemas.microsoft.com/office/drawing/2015/06/chart">
            <c:ext xmlns:c16="http://schemas.microsoft.com/office/drawing/2014/chart" uri="{C3380CC4-5D6E-409C-BE32-E72D297353CC}">
              <c16:uniqueId val="{00000008-B56B-4E4C-9100-52F74399F5E6}"/>
            </c:ext>
          </c:extLst>
        </c:ser>
        <c:dLbls/>
        <c:firstSliceAng val="0"/>
      </c:pieChart>
      <c:spPr>
        <a:noFill/>
        <a:ln w="25354">
          <a:noFill/>
        </a:ln>
      </c:spPr>
    </c:plotArea>
    <c:plotVisOnly val="1"/>
    <c:dispBlanksAs val="zero"/>
  </c:chart>
  <c:txPr>
    <a:bodyPr/>
    <a:lstStyle/>
    <a:p>
      <a:pPr>
        <a:defRPr sz="2386"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extLst xmlns:c16r2="http://schemas.microsoft.com/office/drawing/2015/06/chart">
              <c:ext xmlns:c16="http://schemas.microsoft.com/office/drawing/2014/chart" uri="{C3380CC4-5D6E-409C-BE32-E72D297353CC}">
                <c16:uniqueId val="{00000001-BD30-414B-A0D0-77A2662B417F}"/>
              </c:ext>
            </c:extLst>
          </c:dPt>
          <c:dPt>
            <c:idx val="1"/>
            <c:spPr>
              <a:solidFill>
                <a:srgbClr val="FF0000"/>
              </a:solidFill>
            </c:spPr>
            <c:extLst xmlns:c16r2="http://schemas.microsoft.com/office/drawing/2015/06/chart">
              <c:ext xmlns:c16="http://schemas.microsoft.com/office/drawing/2014/chart" uri="{C3380CC4-5D6E-409C-BE32-E72D297353CC}">
                <c16:uniqueId val="{00000003-BD30-414B-A0D0-77A2662B417F}"/>
              </c:ext>
            </c:extLst>
          </c:dPt>
          <c:dPt>
            <c:idx val="2"/>
            <c:spPr>
              <a:solidFill>
                <a:srgbClr val="00B0F0"/>
              </a:solidFill>
            </c:spPr>
            <c:extLst xmlns:c16r2="http://schemas.microsoft.com/office/drawing/2015/06/chart">
              <c:ext xmlns:c16="http://schemas.microsoft.com/office/drawing/2014/chart" uri="{C3380CC4-5D6E-409C-BE32-E72D297353CC}">
                <c16:uniqueId val="{00000005-BD30-414B-A0D0-77A2662B417F}"/>
              </c:ext>
            </c:extLst>
          </c:dPt>
          <c:dPt>
            <c:idx val="3"/>
            <c:spPr>
              <a:solidFill>
                <a:srgbClr val="FFFF00"/>
              </a:solidFill>
            </c:spPr>
            <c:extLst xmlns:c16r2="http://schemas.microsoft.com/office/drawing/2015/06/chart">
              <c:ext xmlns:c16="http://schemas.microsoft.com/office/drawing/2014/chart" uri="{C3380CC4-5D6E-409C-BE32-E72D297353CC}">
                <c16:uniqueId val="{00000007-BD30-414B-A0D0-77A2662B417F}"/>
              </c:ext>
            </c:extLst>
          </c:dPt>
          <c:dLbls>
            <c:dLbl>
              <c:idx val="0"/>
              <c:spPr/>
              <c:txPr>
                <a:bodyPr/>
                <a:lstStyle/>
                <a:p>
                  <a:pPr>
                    <a:defRPr lang="en-US" sz="1807" b="0" i="0" u="none" strike="noStrike" baseline="0">
                      <a:solidFill>
                        <a:srgbClr val="000000"/>
                      </a:solidFill>
                      <a:latin typeface="Calibri"/>
                      <a:ea typeface="Calibri"/>
                      <a:cs typeface="Calibri"/>
                    </a:defRPr>
                  </a:pPr>
                  <a:endParaRPr lang="en-US"/>
                </a:p>
              </c:txPr>
            </c:dLbl>
            <c:dLbl>
              <c:idx val="1"/>
              <c:delete val="1"/>
              <c:extLst xmlns:c16r2="http://schemas.microsoft.com/office/drawing/2015/06/chart">
                <c:ext xmlns:c16="http://schemas.microsoft.com/office/drawing/2014/chart" uri="{C3380CC4-5D6E-409C-BE32-E72D297353CC}">
                  <c16:uniqueId val="{00000003-BD30-414B-A0D0-77A2662B417F}"/>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BD30-414B-A0D0-77A2662B417F}"/>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BD30-414B-A0D0-77A2662B417F}"/>
                </c:ext>
                <c:ext xmlns:c15="http://schemas.microsoft.com/office/drawing/2012/chart" uri="{CE6537A1-D6FC-4f65-9D91-7224C49458BB}"/>
              </c:extLst>
            </c:dLbl>
            <c:spPr>
              <a:noFill/>
              <a:ln w="25573">
                <a:noFill/>
              </a:ln>
            </c:spPr>
            <c:txPr>
              <a:bodyPr wrap="square" lIns="38100" tIns="19050" rIns="38100" bIns="19050" anchor="ctr">
                <a:spAutoFit/>
              </a:bodyPr>
              <a:lstStyle/>
              <a:p>
                <a:pPr>
                  <a:defRPr lang="en-US" sz="1807" b="0" i="0" u="none" strike="noStrike" baseline="0">
                    <a:solidFill>
                      <a:srgbClr val="000000"/>
                    </a:solidFill>
                    <a:latin typeface="Calibri"/>
                    <a:ea typeface="Calibri"/>
                    <a:cs typeface="Calibri"/>
                  </a:defRPr>
                </a:pPr>
                <a:endParaRPr lang="en-US"/>
              </a:p>
            </c:txPr>
            <c:showVal val="1"/>
            <c:showLeaderLines val="1"/>
            <c:extLst xmlns:c16r2="http://schemas.microsoft.com/office/drawing/2015/06/chart">
              <c:ext xmlns:c15="http://schemas.microsoft.com/office/drawing/2012/chart" uri="{CE6537A1-D6FC-4f65-9D91-7224C49458BB}"/>
            </c:extLst>
          </c:dLbls>
          <c:cat>
            <c:strRef>
              <c:f>Sheet1!$A$2:$A$5</c:f>
              <c:strCache>
                <c:ptCount val="4"/>
                <c:pt idx="0">
                  <c:v>On target</c:v>
                </c:pt>
                <c:pt idx="1">
                  <c:v>off target </c:v>
                </c:pt>
                <c:pt idx="2">
                  <c:v>No milestone</c:v>
                </c:pt>
                <c:pt idx="3">
                  <c:v>Patial</c:v>
                </c:pt>
              </c:strCache>
            </c:strRef>
          </c:cat>
          <c:val>
            <c:numRef>
              <c:f>Sheet1!$B$2:$B$5</c:f>
              <c:numCache>
                <c:formatCode>0.0%</c:formatCode>
                <c:ptCount val="4"/>
                <c:pt idx="0" formatCode="0%">
                  <c:v>1</c:v>
                </c:pt>
                <c:pt idx="1">
                  <c:v>0</c:v>
                </c:pt>
                <c:pt idx="2">
                  <c:v>0</c:v>
                </c:pt>
                <c:pt idx="3">
                  <c:v>0</c:v>
                </c:pt>
              </c:numCache>
            </c:numRef>
          </c:val>
          <c:extLst xmlns:c16r2="http://schemas.microsoft.com/office/drawing/2015/06/chart">
            <c:ext xmlns:c16="http://schemas.microsoft.com/office/drawing/2014/chart" uri="{C3380CC4-5D6E-409C-BE32-E72D297353CC}">
              <c16:uniqueId val="{00000008-BD30-414B-A0D0-77A2662B417F}"/>
            </c:ext>
          </c:extLst>
        </c:ser>
        <c:dLbls/>
        <c:firstSliceAng val="0"/>
      </c:pieChart>
      <c:spPr>
        <a:noFill/>
        <a:ln w="25354">
          <a:noFill/>
        </a:ln>
      </c:spPr>
    </c:plotArea>
    <c:plotVisOnly val="1"/>
    <c:dispBlanksAs val="zero"/>
  </c:chart>
  <c:txPr>
    <a:bodyPr/>
    <a:lstStyle/>
    <a:p>
      <a:pPr>
        <a:defRPr sz="2386" b="0" i="0" u="none" strike="noStrike" baseline="0">
          <a:solidFill>
            <a:srgbClr val="000000"/>
          </a:solidFill>
          <a:latin typeface="Calibri"/>
          <a:ea typeface="Calibri"/>
          <a:cs typeface="Calibri"/>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spPr>
            <a:solidFill>
              <a:srgbClr val="FFFF00"/>
            </a:solidFill>
          </c:spPr>
          <c:dPt>
            <c:idx val="0"/>
            <c:spPr>
              <a:solidFill>
                <a:srgbClr val="1DFF3B"/>
              </a:solidFill>
              <a:ln w="19043">
                <a:solidFill>
                  <a:schemeClr val="lt1"/>
                </a:solidFill>
              </a:ln>
              <a:effectLst/>
            </c:spPr>
            <c:extLst xmlns:c16r2="http://schemas.microsoft.com/office/drawing/2015/06/chart">
              <c:ext xmlns:c16="http://schemas.microsoft.com/office/drawing/2014/chart" uri="{C3380CC4-5D6E-409C-BE32-E72D297353CC}">
                <c16:uniqueId val="{00000001-C9AC-704F-B5E2-69459328CF32}"/>
              </c:ext>
            </c:extLst>
          </c:dPt>
          <c:dPt>
            <c:idx val="1"/>
            <c:spPr>
              <a:solidFill>
                <a:srgbClr val="FFFF00"/>
              </a:solidFill>
              <a:ln w="19043">
                <a:solidFill>
                  <a:schemeClr val="lt1"/>
                </a:solidFill>
              </a:ln>
              <a:effectLst/>
            </c:spPr>
            <c:extLst xmlns:c16r2="http://schemas.microsoft.com/office/drawing/2015/06/chart">
              <c:ext xmlns:c16="http://schemas.microsoft.com/office/drawing/2014/chart" uri="{C3380CC4-5D6E-409C-BE32-E72D297353CC}">
                <c16:uniqueId val="{00000003-C9AC-704F-B5E2-69459328CF32}"/>
              </c:ext>
            </c:extLst>
          </c:dPt>
          <c:dPt>
            <c:idx val="2"/>
            <c:spPr>
              <a:solidFill>
                <a:srgbClr val="FF0000"/>
              </a:solidFill>
              <a:ln w="19043">
                <a:solidFill>
                  <a:schemeClr val="lt1"/>
                </a:solidFill>
              </a:ln>
              <a:effectLst/>
            </c:spPr>
            <c:extLst xmlns:c16r2="http://schemas.microsoft.com/office/drawing/2015/06/chart">
              <c:ext xmlns:c16="http://schemas.microsoft.com/office/drawing/2014/chart" uri="{C3380CC4-5D6E-409C-BE32-E72D297353CC}">
                <c16:uniqueId val="{00000005-C9AC-704F-B5E2-69459328CF32}"/>
              </c:ext>
            </c:extLst>
          </c:dPt>
          <c:dPt>
            <c:idx val="3"/>
            <c:spPr>
              <a:solidFill>
                <a:srgbClr val="00B0F0"/>
              </a:solidFill>
              <a:ln w="19043">
                <a:solidFill>
                  <a:schemeClr val="lt1"/>
                </a:solidFill>
              </a:ln>
              <a:effectLst/>
            </c:spPr>
            <c:extLst xmlns:c16r2="http://schemas.microsoft.com/office/drawing/2015/06/chart">
              <c:ext xmlns:c16="http://schemas.microsoft.com/office/drawing/2014/chart" uri="{C3380CC4-5D6E-409C-BE32-E72D297353CC}">
                <c16:uniqueId val="{00000007-C9AC-704F-B5E2-69459328CF32}"/>
              </c:ext>
            </c:extLst>
          </c:dPt>
          <c:dLbls>
            <c:dLbl>
              <c:idx val="0"/>
              <c:layout>
                <c:manualLayout>
                  <c:x val="-0.13188568661926969"/>
                  <c:y val="-0.18304306102362208"/>
                </c:manualLayout>
              </c:layout>
              <c:dLblPos val="bestFit"/>
              <c:showPercent val="1"/>
              <c:extLst xmlns:c16r2="http://schemas.microsoft.com/office/drawing/2015/06/chart">
                <c:ext xmlns:c16="http://schemas.microsoft.com/office/drawing/2014/chart" uri="{C3380CC4-5D6E-409C-BE32-E72D297353CC}">
                  <c16:uniqueId val="{00000001-C9AC-704F-B5E2-69459328CF32}"/>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C9AC-704F-B5E2-69459328CF32}"/>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C9AC-704F-B5E2-69459328CF32}"/>
                </c:ext>
                <c:ext xmlns:c15="http://schemas.microsoft.com/office/drawing/2012/chart" uri="{CE6537A1-D6FC-4f65-9D91-7224C49458BB}"/>
              </c:extLst>
            </c:dLbl>
            <c:spPr>
              <a:noFill/>
              <a:ln w="25390">
                <a:noFill/>
              </a:ln>
            </c:spPr>
            <c:txPr>
              <a:bodyPr rot="0" spcFirstLastPara="1" vertOverflow="ellipsis" vert="horz" wrap="square" lIns="38100" tIns="19050" rIns="38100" bIns="19050" anchor="ctr" anchorCtr="0">
                <a:spAutoFit/>
              </a:bodyPr>
              <a:lstStyle/>
              <a:p>
                <a:pPr algn="ctr">
                  <a:defRPr lang="en-ZA" sz="1799" b="0" i="0" u="none" strike="noStrike" kern="1200" baseline="0">
                    <a:solidFill>
                      <a:schemeClr val="tx1"/>
                    </a:solidFill>
                    <a:latin typeface="+mn-lt"/>
                    <a:ea typeface="+mn-ea"/>
                    <a:cs typeface="+mn-cs"/>
                  </a:defRPr>
                </a:pPr>
                <a:endParaRPr lang="en-US"/>
              </a:p>
            </c:txPr>
            <c:showPercent val="1"/>
            <c:showLeaderLines val="1"/>
            <c:leaderLines>
              <c:spPr>
                <a:ln w="9521"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On target</c:v>
                </c:pt>
                <c:pt idx="1">
                  <c:v>work in progress</c:v>
                </c:pt>
                <c:pt idx="2">
                  <c:v>Off target</c:v>
                </c:pt>
                <c:pt idx="3">
                  <c:v>No milestone</c:v>
                </c:pt>
              </c:strCache>
            </c:strRef>
          </c:cat>
          <c:val>
            <c:numRef>
              <c:f>Sheet1!$B$2:$B$5</c:f>
              <c:numCache>
                <c:formatCode>0.0</c:formatCode>
                <c:ptCount val="4"/>
                <c:pt idx="0">
                  <c:v>71.428571428571416</c:v>
                </c:pt>
                <c:pt idx="1">
                  <c:v>28.571428571428569</c:v>
                </c:pt>
                <c:pt idx="2" formatCode="General">
                  <c:v>0</c:v>
                </c:pt>
                <c:pt idx="3" formatCode="General">
                  <c:v>0</c:v>
                </c:pt>
              </c:numCache>
            </c:numRef>
          </c:val>
          <c:extLst xmlns:c16r2="http://schemas.microsoft.com/office/drawing/2015/06/chart">
            <c:ext xmlns:c16="http://schemas.microsoft.com/office/drawing/2014/chart" uri="{C3380CC4-5D6E-409C-BE32-E72D297353CC}">
              <c16:uniqueId val="{00000008-C9AC-704F-B5E2-69459328CF32}"/>
            </c:ext>
          </c:extLst>
        </c:ser>
        <c:dLbls/>
        <c:firstSliceAng val="0"/>
      </c:pieChart>
      <c:spPr>
        <a:noFill/>
        <a:ln w="25390">
          <a:noFill/>
        </a:ln>
      </c:spPr>
    </c:plotArea>
    <c:plotVisOnly val="1"/>
    <c:dispBlanksAs val="zero"/>
  </c:chart>
  <c:spPr>
    <a:noFill/>
    <a:ln>
      <a:noFill/>
    </a:ln>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spPr>
            <a:solidFill>
              <a:srgbClr val="FFFF00"/>
            </a:solidFill>
          </c:spPr>
          <c:dPt>
            <c:idx val="0"/>
            <c:spPr>
              <a:solidFill>
                <a:srgbClr val="1DFF3B"/>
              </a:solidFill>
              <a:ln w="19087">
                <a:solidFill>
                  <a:schemeClr val="lt1"/>
                </a:solidFill>
              </a:ln>
              <a:effectLst/>
            </c:spPr>
            <c:extLst xmlns:c16r2="http://schemas.microsoft.com/office/drawing/2015/06/chart">
              <c:ext xmlns:c16="http://schemas.microsoft.com/office/drawing/2014/chart" uri="{C3380CC4-5D6E-409C-BE32-E72D297353CC}">
                <c16:uniqueId val="{00000001-1AEC-7249-9137-478AA40724EF}"/>
              </c:ext>
            </c:extLst>
          </c:dPt>
          <c:dPt>
            <c:idx val="1"/>
            <c:spPr>
              <a:solidFill>
                <a:srgbClr val="FFFF00"/>
              </a:solidFill>
              <a:ln w="19087">
                <a:solidFill>
                  <a:schemeClr val="lt1"/>
                </a:solidFill>
              </a:ln>
              <a:effectLst/>
            </c:spPr>
            <c:extLst xmlns:c16r2="http://schemas.microsoft.com/office/drawing/2015/06/chart">
              <c:ext xmlns:c16="http://schemas.microsoft.com/office/drawing/2014/chart" uri="{C3380CC4-5D6E-409C-BE32-E72D297353CC}">
                <c16:uniqueId val="{00000003-1AEC-7249-9137-478AA40724EF}"/>
              </c:ext>
            </c:extLst>
          </c:dPt>
          <c:dPt>
            <c:idx val="2"/>
            <c:spPr>
              <a:solidFill>
                <a:srgbClr val="FF0000"/>
              </a:solidFill>
              <a:ln w="19087">
                <a:solidFill>
                  <a:schemeClr val="lt1"/>
                </a:solidFill>
              </a:ln>
              <a:effectLst/>
            </c:spPr>
            <c:extLst xmlns:c16r2="http://schemas.microsoft.com/office/drawing/2015/06/chart">
              <c:ext xmlns:c16="http://schemas.microsoft.com/office/drawing/2014/chart" uri="{C3380CC4-5D6E-409C-BE32-E72D297353CC}">
                <c16:uniqueId val="{00000005-1AEC-7249-9137-478AA40724EF}"/>
              </c:ext>
            </c:extLst>
          </c:dPt>
          <c:dPt>
            <c:idx val="3"/>
            <c:spPr>
              <a:solidFill>
                <a:srgbClr val="00B0F0"/>
              </a:solidFill>
              <a:ln w="19087">
                <a:solidFill>
                  <a:schemeClr val="lt1"/>
                </a:solidFill>
              </a:ln>
              <a:effectLst/>
            </c:spPr>
            <c:extLst xmlns:c16r2="http://schemas.microsoft.com/office/drawing/2015/06/chart">
              <c:ext xmlns:c16="http://schemas.microsoft.com/office/drawing/2014/chart" uri="{C3380CC4-5D6E-409C-BE32-E72D297353CC}">
                <c16:uniqueId val="{00000007-1AEC-7249-9137-478AA40724EF}"/>
              </c:ext>
            </c:extLst>
          </c:dPt>
          <c:dLbls>
            <c:dLbl>
              <c:idx val="0"/>
              <c:layout>
                <c:manualLayout>
                  <c:x val="-0.14159442448334739"/>
                  <c:y val="-1.7418061023622047E-2"/>
                </c:manualLayout>
              </c:layout>
              <c:numFmt formatCode="0.0%" sourceLinked="0"/>
              <c:spPr>
                <a:noFill/>
                <a:ln w="25449">
                  <a:noFill/>
                </a:ln>
              </c:spPr>
              <c:txPr>
                <a:bodyPr rot="0" spcFirstLastPara="1" vertOverflow="ellipsis" vert="horz" wrap="square" lIns="38100" tIns="19050" rIns="38100" bIns="19050" anchor="ctr" anchorCtr="0">
                  <a:spAutoFit/>
                </a:bodyPr>
                <a:lstStyle/>
                <a:p>
                  <a:pPr algn="ctr">
                    <a:defRPr lang="en-ZA" sz="1803" b="0" i="0" u="none" strike="noStrike" kern="1200" baseline="0">
                      <a:solidFill>
                        <a:schemeClr val="tx1"/>
                      </a:solidFill>
                      <a:latin typeface="+mn-lt"/>
                      <a:ea typeface="+mn-ea"/>
                      <a:cs typeface="+mn-cs"/>
                    </a:defRPr>
                  </a:pPr>
                  <a:endParaRPr lang="en-US"/>
                </a:p>
              </c:txPr>
              <c:dLblPos val="bestFit"/>
              <c:showPercent val="1"/>
              <c:extLst xmlns:c16r2="http://schemas.microsoft.com/office/drawing/2015/06/chart">
                <c:ext xmlns:c16="http://schemas.microsoft.com/office/drawing/2014/chart" uri="{C3380CC4-5D6E-409C-BE32-E72D297353CC}">
                  <c16:uniqueId val="{00000001-1AEC-7249-9137-478AA40724EF}"/>
                </c:ext>
                <c:ext xmlns:c15="http://schemas.microsoft.com/office/drawing/2012/chart" uri="{CE6537A1-D6FC-4f65-9D91-7224C49458BB}"/>
              </c:extLst>
            </c:dLbl>
            <c:dLbl>
              <c:idx val="1"/>
              <c:layout>
                <c:manualLayout>
                  <c:x val="7.8127755268455501E-2"/>
                  <c:y val="-0.13551673228346459"/>
                </c:manualLayout>
              </c:layout>
              <c:tx>
                <c:rich>
                  <a:bodyPr/>
                  <a:lstStyle/>
                  <a:p>
                    <a:r>
                      <a:rPr lang="en-US"/>
                      <a:t>12,5%</a:t>
                    </a:r>
                  </a:p>
                </c:rich>
              </c:tx>
              <c:dLblPos val="bestFit"/>
              <c:extLst xmlns:c16r2="http://schemas.microsoft.com/office/drawing/2015/06/chart">
                <c:ext xmlns:c16="http://schemas.microsoft.com/office/drawing/2014/chart" uri="{C3380CC4-5D6E-409C-BE32-E72D297353CC}">
                  <c16:uniqueId val="{00000003-1AEC-7249-9137-478AA40724EF}"/>
                </c:ext>
                <c:ext xmlns:c15="http://schemas.microsoft.com/office/drawing/2012/chart" uri="{CE6537A1-D6FC-4f65-9D91-7224C49458BB}"/>
              </c:extLst>
            </c:dLbl>
            <c:dLbl>
              <c:idx val="2"/>
              <c:layout>
                <c:manualLayout>
                  <c:x val="8.4606741839617028E-2"/>
                  <c:y val="0.16252718996062993"/>
                </c:manualLayout>
              </c:layout>
              <c:tx>
                <c:rich>
                  <a:bodyPr rot="0" spcFirstLastPara="1" vertOverflow="ellipsis" vert="horz" wrap="square" lIns="38100" tIns="19050" rIns="38100" bIns="19050" anchor="ctr" anchorCtr="0">
                    <a:noAutofit/>
                  </a:bodyPr>
                  <a:lstStyle/>
                  <a:p>
                    <a:pPr algn="ctr">
                      <a:defRPr lang="en-ZA" sz="1803" b="0" i="0" u="none" strike="noStrike" kern="1200" baseline="0">
                        <a:solidFill>
                          <a:schemeClr val="tx1"/>
                        </a:solidFill>
                        <a:latin typeface="+mn-lt"/>
                        <a:ea typeface="+mn-ea"/>
                        <a:cs typeface="+mn-cs"/>
                      </a:defRPr>
                    </a:pPr>
                    <a:r>
                      <a:rPr lang="en-US"/>
                      <a:t>25%</a:t>
                    </a:r>
                  </a:p>
                </c:rich>
              </c:tx>
              <c:spPr>
                <a:noFill/>
                <a:ln w="25449">
                  <a:noFill/>
                </a:ln>
              </c:spPr>
              <c:dLblPos val="bestFit"/>
              <c:extLst xmlns:c16r2="http://schemas.microsoft.com/office/drawing/2015/06/chart">
                <c:ext xmlns:c16="http://schemas.microsoft.com/office/drawing/2014/chart" uri="{C3380CC4-5D6E-409C-BE32-E72D297353CC}">
                  <c16:uniqueId val="{00000005-1AEC-7249-9137-478AA40724EF}"/>
                </c:ext>
                <c:ext xmlns:c15="http://schemas.microsoft.com/office/drawing/2012/chart" uri="{CE6537A1-D6FC-4f65-9D91-7224C49458BB}">
                  <c15:spPr xmlns:c15="http://schemas.microsoft.com/office/drawing/2012/chart">
                    <a:prstGeom prst="rect">
                      <a:avLst/>
                    </a:prstGeom>
                  </c15:spPr>
                </c:ext>
              </c:extLst>
            </c:dLbl>
            <c:dLbl>
              <c:idx val="3"/>
              <c:delete val="1"/>
              <c:extLst xmlns:c16r2="http://schemas.microsoft.com/office/drawing/2015/06/chart">
                <c:ext xmlns:c16="http://schemas.microsoft.com/office/drawing/2014/chart" uri="{C3380CC4-5D6E-409C-BE32-E72D297353CC}">
                  <c16:uniqueId val="{00000007-1AEC-7249-9137-478AA40724EF}"/>
                </c:ext>
                <c:ext xmlns:c15="http://schemas.microsoft.com/office/drawing/2012/chart" uri="{CE6537A1-D6FC-4f65-9D91-7224C49458BB}"/>
              </c:extLst>
            </c:dLbl>
            <c:spPr>
              <a:noFill/>
              <a:ln w="25449">
                <a:noFill/>
              </a:ln>
            </c:spPr>
            <c:txPr>
              <a:bodyPr rot="0" spcFirstLastPara="1" vertOverflow="ellipsis" vert="horz" wrap="square" lIns="38100" tIns="19050" rIns="38100" bIns="19050" anchor="ctr" anchorCtr="0">
                <a:spAutoFit/>
              </a:bodyPr>
              <a:lstStyle/>
              <a:p>
                <a:pPr algn="ctr">
                  <a:defRPr lang="en-ZA" sz="1803" b="0" i="0" u="none" strike="noStrike" kern="1200" baseline="0">
                    <a:solidFill>
                      <a:schemeClr val="tx1"/>
                    </a:solidFill>
                    <a:latin typeface="+mn-lt"/>
                    <a:ea typeface="+mn-ea"/>
                    <a:cs typeface="+mn-cs"/>
                  </a:defRPr>
                </a:pPr>
                <a:endParaRPr lang="en-US"/>
              </a:p>
            </c:txPr>
            <c:showPercent val="1"/>
            <c:showLeaderLines val="1"/>
            <c:leaderLines>
              <c:spPr>
                <a:ln w="9543"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On target</c:v>
                </c:pt>
                <c:pt idx="1">
                  <c:v>work in progress</c:v>
                </c:pt>
                <c:pt idx="2">
                  <c:v>Off target</c:v>
                </c:pt>
                <c:pt idx="3">
                  <c:v>No milestone</c:v>
                </c:pt>
              </c:strCache>
            </c:strRef>
          </c:cat>
          <c:val>
            <c:numRef>
              <c:f>Sheet1!$B$2:$B$5</c:f>
              <c:numCache>
                <c:formatCode>0.0</c:formatCode>
                <c:ptCount val="4"/>
                <c:pt idx="0">
                  <c:v>62.5</c:v>
                </c:pt>
                <c:pt idx="1">
                  <c:v>12.5</c:v>
                </c:pt>
                <c:pt idx="2" formatCode="General">
                  <c:v>25</c:v>
                </c:pt>
                <c:pt idx="3" formatCode="General">
                  <c:v>0</c:v>
                </c:pt>
              </c:numCache>
            </c:numRef>
          </c:val>
          <c:extLst xmlns:c16r2="http://schemas.microsoft.com/office/drawing/2015/06/chart">
            <c:ext xmlns:c16="http://schemas.microsoft.com/office/drawing/2014/chart" uri="{C3380CC4-5D6E-409C-BE32-E72D297353CC}">
              <c16:uniqueId val="{00000008-1AEC-7249-9137-478AA40724EF}"/>
            </c:ext>
          </c:extLst>
        </c:ser>
        <c:dLbls/>
        <c:firstSliceAng val="0"/>
      </c:pieChart>
      <c:spPr>
        <a:noFill/>
        <a:ln w="25449">
          <a:noFill/>
        </a:ln>
      </c:spPr>
    </c:plotArea>
    <c:plotVisOnly val="1"/>
    <c:dispBlanksAs val="zero"/>
  </c:chart>
  <c:spPr>
    <a:noFill/>
    <a:ln>
      <a:noFill/>
    </a:ln>
  </c:spPr>
  <c:txPr>
    <a:bodyPr/>
    <a:lstStyle/>
    <a:p>
      <a:pPr>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DA1B4C7-C5E4-404B-863B-7EF532969CCC}" type="datetimeFigureOut">
              <a:rPr lang="en-ZA"/>
              <a:pPr>
                <a:defRPr/>
              </a:pPr>
              <a:t>2020/08/26</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DB252BB-E729-4AED-B4EE-900CA8907EA7}" type="slidenum">
              <a:rPr lang="en-ZA"/>
              <a:pPr>
                <a:defRPr/>
              </a:pPr>
              <a:t>‹#›</a:t>
            </a:fld>
            <a:endParaRPr lang="en-ZA"/>
          </a:p>
        </p:txBody>
      </p:sp>
    </p:spTree>
    <p:extLst>
      <p:ext uri="{BB962C8B-B14F-4D97-AF65-F5344CB8AC3E}">
        <p14:creationId xmlns:p14="http://schemas.microsoft.com/office/powerpoint/2010/main" xmlns="" val="2578794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99A5173-CBB0-46B6-ACE4-C4A8F84E2FC4}" type="slidenum">
              <a:rPr lang="en-ZA" altLang="en-US" smtClean="0">
                <a:latin typeface="Calibri" panose="020F0502020204030204" pitchFamily="34" charset="0"/>
              </a:rPr>
              <a:pPr fontAlgn="base">
                <a:spcBef>
                  <a:spcPct val="0"/>
                </a:spcBef>
                <a:spcAft>
                  <a:spcPct val="0"/>
                </a:spcAft>
              </a:pPr>
              <a:t>1</a:t>
            </a:fld>
            <a:endParaRPr lang="en-ZA" altLang="en-US">
              <a:latin typeface="Calibri" panose="020F0502020204030204" pitchFamily="34" charset="0"/>
            </a:endParaRPr>
          </a:p>
        </p:txBody>
      </p:sp>
    </p:spTree>
    <p:extLst>
      <p:ext uri="{BB962C8B-B14F-4D97-AF65-F5344CB8AC3E}">
        <p14:creationId xmlns:p14="http://schemas.microsoft.com/office/powerpoint/2010/main" xmlns="" val="100372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751D25F-C4CA-495B-AE79-13366B972EBA}" type="slidenum">
              <a:rPr lang="en-US" altLang="en-US" smtClean="0">
                <a:solidFill>
                  <a:srgbClr val="000000"/>
                </a:solidFill>
              </a:rPr>
              <a:pPr fontAlgn="base">
                <a:spcBef>
                  <a:spcPct val="0"/>
                </a:spcBef>
                <a:spcAft>
                  <a:spcPct val="0"/>
                </a:spcAft>
              </a:pPr>
              <a:t>15</a:t>
            </a:fld>
            <a:endParaRPr lang="en-US" altLang="en-US">
              <a:solidFill>
                <a:srgbClr val="000000"/>
              </a:solidFill>
            </a:endParaRPr>
          </a:p>
        </p:txBody>
      </p:sp>
    </p:spTree>
    <p:extLst>
      <p:ext uri="{BB962C8B-B14F-4D97-AF65-F5344CB8AC3E}">
        <p14:creationId xmlns:p14="http://schemas.microsoft.com/office/powerpoint/2010/main" xmlns="" val="3953451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4" name="Slide Number Placeholder 3"/>
          <p:cNvSpPr>
            <a:spLocks noGrp="1"/>
          </p:cNvSpPr>
          <p:nvPr>
            <p:ph type="sldNum" sz="quarter" idx="5"/>
          </p:nvPr>
        </p:nvSpPr>
        <p:spPr/>
        <p:txBody>
          <a:bodyPr/>
          <a:lstStyle/>
          <a:p>
            <a:pPr>
              <a:defRPr/>
            </a:pPr>
            <a:fld id="{358A928F-1155-4139-A935-AB85049F48EA}"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xmlns="" val="3114975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4" name="Slide Number Placeholder 3"/>
          <p:cNvSpPr>
            <a:spLocks noGrp="1"/>
          </p:cNvSpPr>
          <p:nvPr>
            <p:ph type="sldNum" sz="quarter" idx="5"/>
          </p:nvPr>
        </p:nvSpPr>
        <p:spPr/>
        <p:txBody>
          <a:bodyPr/>
          <a:lstStyle/>
          <a:p>
            <a:pPr>
              <a:defRPr/>
            </a:pPr>
            <a:fld id="{9EA08289-0955-4394-81A7-41A0C4FB0982}"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xmlns="" val="296143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4" name="Slide Number Placeholder 3"/>
          <p:cNvSpPr>
            <a:spLocks noGrp="1"/>
          </p:cNvSpPr>
          <p:nvPr>
            <p:ph type="sldNum" sz="quarter" idx="5"/>
          </p:nvPr>
        </p:nvSpPr>
        <p:spPr/>
        <p:txBody>
          <a:bodyPr/>
          <a:lstStyle/>
          <a:p>
            <a:pPr>
              <a:defRPr/>
            </a:pPr>
            <a:fld id="{82EC14E7-0EAB-430C-98DF-042A7AEEDCA0}"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xmlns="" val="3815872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4" name="Slide Number Placeholder 3"/>
          <p:cNvSpPr>
            <a:spLocks noGrp="1"/>
          </p:cNvSpPr>
          <p:nvPr>
            <p:ph type="sldNum" sz="quarter" idx="5"/>
          </p:nvPr>
        </p:nvSpPr>
        <p:spPr/>
        <p:txBody>
          <a:bodyPr/>
          <a:lstStyle/>
          <a:p>
            <a:pPr>
              <a:defRPr/>
            </a:pPr>
            <a:fld id="{31A3730C-EB3F-460C-A561-3DF4CA4B25A7}"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xmlns="" val="507939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6459FF0-98C1-485E-9FA7-C66A454C7E8E}" type="slidenum">
              <a:rPr lang="en-US" altLang="en-US" smtClean="0">
                <a:solidFill>
                  <a:srgbClr val="000000"/>
                </a:solidFill>
              </a:rPr>
              <a:pPr fontAlgn="base">
                <a:spcBef>
                  <a:spcPct val="0"/>
                </a:spcBef>
                <a:spcAft>
                  <a:spcPct val="0"/>
                </a:spcAft>
              </a:pPr>
              <a:t>21</a:t>
            </a:fld>
            <a:endParaRPr lang="en-US" altLang="en-US">
              <a:solidFill>
                <a:srgbClr val="000000"/>
              </a:solidFill>
            </a:endParaRPr>
          </a:p>
        </p:txBody>
      </p:sp>
      <p:sp>
        <p:nvSpPr>
          <p:cNvPr id="53253" name="Footer Placeholder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xmlns="" val="416007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EEA194C-94A7-4803-8D66-3736F9FFE9F1}" type="slidenum">
              <a:rPr lang="en-US" altLang="en-US" smtClean="0">
                <a:solidFill>
                  <a:srgbClr val="000000"/>
                </a:solidFill>
              </a:rPr>
              <a:pPr fontAlgn="base">
                <a:spcBef>
                  <a:spcPct val="0"/>
                </a:spcBef>
                <a:spcAft>
                  <a:spcPct val="0"/>
                </a:spcAft>
              </a:pPr>
              <a:t>4</a:t>
            </a:fld>
            <a:endParaRPr lang="en-US" altLang="en-US">
              <a:solidFill>
                <a:srgbClr val="000000"/>
              </a:solidFill>
            </a:endParaRPr>
          </a:p>
        </p:txBody>
      </p:sp>
    </p:spTree>
    <p:extLst>
      <p:ext uri="{BB962C8B-B14F-4D97-AF65-F5344CB8AC3E}">
        <p14:creationId xmlns:p14="http://schemas.microsoft.com/office/powerpoint/2010/main" xmlns="" val="2758385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4" name="Slide Number Placeholder 3"/>
          <p:cNvSpPr>
            <a:spLocks noGrp="1"/>
          </p:cNvSpPr>
          <p:nvPr>
            <p:ph type="sldNum" sz="quarter" idx="5"/>
          </p:nvPr>
        </p:nvSpPr>
        <p:spPr/>
        <p:txBody>
          <a:bodyPr/>
          <a:lstStyle/>
          <a:p>
            <a:pPr>
              <a:defRPr/>
            </a:pPr>
            <a:fld id="{44EFDB07-8DA9-4EB5-BE86-677801DD9464}"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xmlns="" val="415102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96887DA-F0E0-412C-9FA6-E13BBAD0B2C7}" type="slidenum">
              <a:rPr lang="en-US" altLang="en-US" smtClean="0">
                <a:solidFill>
                  <a:srgbClr val="000000"/>
                </a:solidFill>
              </a:rPr>
              <a:pPr fontAlgn="base">
                <a:spcBef>
                  <a:spcPct val="0"/>
                </a:spcBef>
                <a:spcAft>
                  <a:spcPct val="0"/>
                </a:spcAft>
              </a:pPr>
              <a:t>7</a:t>
            </a:fld>
            <a:endParaRPr lang="en-US" altLang="en-US">
              <a:solidFill>
                <a:srgbClr val="000000"/>
              </a:solidFill>
            </a:endParaRPr>
          </a:p>
        </p:txBody>
      </p:sp>
    </p:spTree>
    <p:extLst>
      <p:ext uri="{BB962C8B-B14F-4D97-AF65-F5344CB8AC3E}">
        <p14:creationId xmlns:p14="http://schemas.microsoft.com/office/powerpoint/2010/main" xmlns="" val="2623321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4" name="Slide Number Placeholder 3"/>
          <p:cNvSpPr>
            <a:spLocks noGrp="1"/>
          </p:cNvSpPr>
          <p:nvPr>
            <p:ph type="sldNum" sz="quarter" idx="5"/>
          </p:nvPr>
        </p:nvSpPr>
        <p:spPr/>
        <p:txBody>
          <a:bodyPr/>
          <a:lstStyle/>
          <a:p>
            <a:pPr>
              <a:defRPr/>
            </a:pPr>
            <a:fld id="{280274A6-96A3-4168-B23A-4B0CA55A5D62}"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xmlns="" val="48855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1F0E28A-05AB-4CE9-831F-63A2003189C4}" type="slidenum">
              <a:rPr lang="en-US" altLang="en-US" smtClean="0">
                <a:solidFill>
                  <a:srgbClr val="000000"/>
                </a:solidFill>
              </a:rPr>
              <a:pPr fontAlgn="base">
                <a:spcBef>
                  <a:spcPct val="0"/>
                </a:spcBef>
                <a:spcAft>
                  <a:spcPct val="0"/>
                </a:spcAft>
              </a:pPr>
              <a:t>10</a:t>
            </a:fld>
            <a:endParaRPr lang="en-US" altLang="en-US">
              <a:solidFill>
                <a:srgbClr val="000000"/>
              </a:solidFill>
            </a:endParaRPr>
          </a:p>
        </p:txBody>
      </p:sp>
    </p:spTree>
    <p:extLst>
      <p:ext uri="{BB962C8B-B14F-4D97-AF65-F5344CB8AC3E}">
        <p14:creationId xmlns:p14="http://schemas.microsoft.com/office/powerpoint/2010/main" xmlns="" val="1760485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4" name="Slide Number Placeholder 3"/>
          <p:cNvSpPr>
            <a:spLocks noGrp="1"/>
          </p:cNvSpPr>
          <p:nvPr>
            <p:ph type="sldNum" sz="quarter" idx="5"/>
          </p:nvPr>
        </p:nvSpPr>
        <p:spPr/>
        <p:txBody>
          <a:bodyPr/>
          <a:lstStyle/>
          <a:p>
            <a:pPr>
              <a:defRPr/>
            </a:pPr>
            <a:fld id="{3B914CB3-8D76-417F-9CAF-E648BFDF54F0}"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xmlns="" val="149270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4" name="Slide Number Placeholder 3"/>
          <p:cNvSpPr>
            <a:spLocks noGrp="1"/>
          </p:cNvSpPr>
          <p:nvPr>
            <p:ph type="sldNum" sz="quarter" idx="5"/>
          </p:nvPr>
        </p:nvSpPr>
        <p:spPr/>
        <p:txBody>
          <a:bodyPr/>
          <a:lstStyle/>
          <a:p>
            <a:pPr>
              <a:defRPr/>
            </a:pPr>
            <a:fld id="{3744EB91-BCBF-4F49-B14C-46A7929EDFF2}"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xmlns="" val="333891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4" name="Slide Number Placeholder 3"/>
          <p:cNvSpPr>
            <a:spLocks noGrp="1"/>
          </p:cNvSpPr>
          <p:nvPr>
            <p:ph type="sldNum" sz="quarter" idx="5"/>
          </p:nvPr>
        </p:nvSpPr>
        <p:spPr/>
        <p:txBody>
          <a:bodyPr/>
          <a:lstStyle/>
          <a:p>
            <a:pPr>
              <a:defRPr/>
            </a:pPr>
            <a:fld id="{F0CB4397-497D-40AA-9582-3484BF4FB2FE}"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xmlns="" val="1913501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8650" y="353241"/>
            <a:ext cx="7886700" cy="1039723"/>
          </a:xfrm>
        </p:spPr>
        <p:txBody>
          <a:bodyPr anchor="b">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628650" y="1773238"/>
            <a:ext cx="7886700" cy="3362784"/>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pPr>
              <a:defRPr/>
            </a:pPr>
            <a:fld id="{12BFD972-8BF1-441E-94FE-B263B30812C7}" type="datetime1">
              <a:rPr lang="en-ZA" smtClean="0"/>
              <a:pPr>
                <a:defRPr/>
              </a:pPr>
              <a:t>2020/08/26</a:t>
            </a:fld>
            <a:endParaRPr lang="en-ZA"/>
          </a:p>
        </p:txBody>
      </p:sp>
      <p:sp>
        <p:nvSpPr>
          <p:cNvPr id="7" name="Footer Placeholder 4"/>
          <p:cNvSpPr>
            <a:spLocks noGrp="1"/>
          </p:cNvSpPr>
          <p:nvPr>
            <p:ph type="ftr" sz="quarter" idx="11"/>
          </p:nvPr>
        </p:nvSpPr>
        <p:spPr>
          <a:xfrm>
            <a:off x="2778125" y="6356350"/>
            <a:ext cx="3571875" cy="365125"/>
          </a:xfrm>
        </p:spPr>
        <p:txBody>
          <a:bodyPr/>
          <a:lstStyle>
            <a:lvl1pPr>
              <a:defRPr sz="1200"/>
            </a:lvl1pPr>
          </a:lstStyle>
          <a:p>
            <a:pPr>
              <a:defRPr/>
            </a:pPr>
            <a:r>
              <a:rPr lang="en-US"/>
              <a:t>SAWS Quarter 4 Report 2019/20 </a:t>
            </a:r>
          </a:p>
        </p:txBody>
      </p:sp>
      <p:sp>
        <p:nvSpPr>
          <p:cNvPr id="8" name="Slide Number Placeholder 5"/>
          <p:cNvSpPr>
            <a:spLocks noGrp="1"/>
          </p:cNvSpPr>
          <p:nvPr>
            <p:ph type="sldNum" sz="quarter" idx="12"/>
          </p:nvPr>
        </p:nvSpPr>
        <p:spPr/>
        <p:txBody>
          <a:bodyPr/>
          <a:lstStyle>
            <a:lvl1pPr>
              <a:defRPr/>
            </a:lvl1pPr>
          </a:lstStyle>
          <a:p>
            <a:pPr>
              <a:defRPr/>
            </a:pPr>
            <a:fld id="{AEF516D8-CAB4-4229-AB98-53B72CA7DBDB}" type="slidenum">
              <a:rPr lang="en-ZA"/>
              <a:pPr>
                <a:defRPr/>
              </a:pPr>
              <a:t>‹#›</a:t>
            </a:fld>
            <a:endParaRPr lang="en-ZA"/>
          </a:p>
        </p:txBody>
      </p:sp>
    </p:spTree>
    <p:extLst>
      <p:ext uri="{BB962C8B-B14F-4D97-AF65-F5344CB8AC3E}">
        <p14:creationId xmlns:p14="http://schemas.microsoft.com/office/powerpoint/2010/main" xmlns="" val="403871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9841" y="457200"/>
            <a:ext cx="2949178" cy="747757"/>
          </a:xfrm>
        </p:spPr>
        <p:txBody>
          <a:bodyPr anchor="b">
            <a:normAutofit/>
          </a:bodyPr>
          <a:lstStyle>
            <a:lvl1pPr>
              <a:defRPr sz="2000" b="1"/>
            </a:lvl1pPr>
          </a:lstStyle>
          <a:p>
            <a:r>
              <a:rPr lang="en-US" dirty="0"/>
              <a:t>Click to edit Master title style</a:t>
            </a:r>
          </a:p>
        </p:txBody>
      </p:sp>
      <p:sp>
        <p:nvSpPr>
          <p:cNvPr id="3" name="Content Placeholder 2"/>
          <p:cNvSpPr>
            <a:spLocks noGrp="1"/>
          </p:cNvSpPr>
          <p:nvPr>
            <p:ph idx="1"/>
          </p:nvPr>
        </p:nvSpPr>
        <p:spPr>
          <a:xfrm>
            <a:off x="3887391" y="457200"/>
            <a:ext cx="4629150" cy="540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333144"/>
            <a:ext cx="2949178" cy="45358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Date Placeholder 4"/>
          <p:cNvSpPr>
            <a:spLocks noGrp="1"/>
          </p:cNvSpPr>
          <p:nvPr>
            <p:ph type="dt" sz="half" idx="10"/>
          </p:nvPr>
        </p:nvSpPr>
        <p:spPr/>
        <p:txBody>
          <a:bodyPr/>
          <a:lstStyle>
            <a:lvl1pPr>
              <a:defRPr/>
            </a:lvl1pPr>
          </a:lstStyle>
          <a:p>
            <a:pPr>
              <a:defRPr/>
            </a:pPr>
            <a:fld id="{100F8E79-ABA0-4459-8D1C-D7D59C971E7F}" type="datetime1">
              <a:rPr lang="en-ZA" smtClean="0"/>
              <a:pPr>
                <a:defRPr/>
              </a:pPr>
              <a:t>2020/08/26</a:t>
            </a:fld>
            <a:endParaRPr lang="en-ZA"/>
          </a:p>
        </p:txBody>
      </p:sp>
      <p:sp>
        <p:nvSpPr>
          <p:cNvPr id="8" name="Footer Placeholder 5"/>
          <p:cNvSpPr>
            <a:spLocks noGrp="1"/>
          </p:cNvSpPr>
          <p:nvPr>
            <p:ph type="ftr" sz="quarter" idx="11"/>
          </p:nvPr>
        </p:nvSpPr>
        <p:spPr>
          <a:xfrm>
            <a:off x="2778125" y="6356350"/>
            <a:ext cx="3562350" cy="365125"/>
          </a:xfrm>
        </p:spPr>
        <p:txBody>
          <a:bodyPr/>
          <a:lstStyle>
            <a:lvl1pPr>
              <a:defRPr/>
            </a:lvl1pPr>
          </a:lstStyle>
          <a:p>
            <a:pPr>
              <a:defRPr/>
            </a:pPr>
            <a:r>
              <a:rPr lang="en-US"/>
              <a:t>SAWS Quarter 4 Report 2019/20 </a:t>
            </a:r>
            <a:endParaRPr lang="en-ZA"/>
          </a:p>
        </p:txBody>
      </p:sp>
      <p:sp>
        <p:nvSpPr>
          <p:cNvPr id="9" name="Slide Number Placeholder 6"/>
          <p:cNvSpPr>
            <a:spLocks noGrp="1"/>
          </p:cNvSpPr>
          <p:nvPr>
            <p:ph type="sldNum" sz="quarter" idx="12"/>
          </p:nvPr>
        </p:nvSpPr>
        <p:spPr/>
        <p:txBody>
          <a:bodyPr/>
          <a:lstStyle>
            <a:lvl1pPr>
              <a:defRPr/>
            </a:lvl1pPr>
          </a:lstStyle>
          <a:p>
            <a:pPr>
              <a:defRPr/>
            </a:pPr>
            <a:fld id="{591FCB1B-8890-4DDF-A122-1672E0FDEAE2}" type="slidenum">
              <a:rPr lang="en-ZA"/>
              <a:pPr>
                <a:defRPr/>
              </a:pPr>
              <a:t>‹#›</a:t>
            </a:fld>
            <a:endParaRPr lang="en-ZA"/>
          </a:p>
        </p:txBody>
      </p:sp>
    </p:spTree>
    <p:extLst>
      <p:ext uri="{BB962C8B-B14F-4D97-AF65-F5344CB8AC3E}">
        <p14:creationId xmlns:p14="http://schemas.microsoft.com/office/powerpoint/2010/main" xmlns="" val="296157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257425" y="5123137"/>
            <a:ext cx="4629150" cy="359310"/>
          </a:xfrm>
        </p:spPr>
        <p:txBody>
          <a:bodyPr anchor="b">
            <a:normAutofit/>
          </a:bodyPr>
          <a:lstStyle>
            <a:lvl1pPr>
              <a:defRPr sz="2000" b="1"/>
            </a:lvl1pPr>
          </a:lstStyle>
          <a:p>
            <a:r>
              <a:rPr lang="en-US" dirty="0"/>
              <a:t>Click to edit Master title style</a:t>
            </a:r>
          </a:p>
        </p:txBody>
      </p:sp>
      <p:sp>
        <p:nvSpPr>
          <p:cNvPr id="3" name="Picture Placeholder 2"/>
          <p:cNvSpPr>
            <a:spLocks noGrp="1" noChangeAspect="1"/>
          </p:cNvSpPr>
          <p:nvPr>
            <p:ph type="pic" idx="1"/>
          </p:nvPr>
        </p:nvSpPr>
        <p:spPr>
          <a:xfrm>
            <a:off x="2257425" y="816511"/>
            <a:ext cx="4629150" cy="424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257425" y="5540840"/>
            <a:ext cx="4629150" cy="334782"/>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Date Placeholder 4"/>
          <p:cNvSpPr>
            <a:spLocks noGrp="1"/>
          </p:cNvSpPr>
          <p:nvPr>
            <p:ph type="dt" sz="half" idx="10"/>
          </p:nvPr>
        </p:nvSpPr>
        <p:spPr/>
        <p:txBody>
          <a:bodyPr/>
          <a:lstStyle>
            <a:lvl1pPr>
              <a:defRPr/>
            </a:lvl1pPr>
          </a:lstStyle>
          <a:p>
            <a:pPr>
              <a:defRPr/>
            </a:pPr>
            <a:fld id="{F25A3F42-6A6D-4A3A-B4C2-D20D0B968F3C}" type="datetime1">
              <a:rPr lang="en-ZA" smtClean="0"/>
              <a:pPr>
                <a:defRPr/>
              </a:pPr>
              <a:t>2020/08/26</a:t>
            </a:fld>
            <a:endParaRPr lang="en-ZA"/>
          </a:p>
        </p:txBody>
      </p:sp>
      <p:sp>
        <p:nvSpPr>
          <p:cNvPr id="8" name="Footer Placeholder 5"/>
          <p:cNvSpPr>
            <a:spLocks noGrp="1"/>
          </p:cNvSpPr>
          <p:nvPr>
            <p:ph type="ftr" sz="quarter" idx="11"/>
          </p:nvPr>
        </p:nvSpPr>
        <p:spPr>
          <a:xfrm>
            <a:off x="2794000" y="6356350"/>
            <a:ext cx="3563938" cy="365125"/>
          </a:xfrm>
        </p:spPr>
        <p:txBody>
          <a:bodyPr/>
          <a:lstStyle>
            <a:lvl1pPr>
              <a:defRPr/>
            </a:lvl1pPr>
          </a:lstStyle>
          <a:p>
            <a:pPr>
              <a:defRPr/>
            </a:pPr>
            <a:r>
              <a:rPr lang="en-US"/>
              <a:t>SAWS Quarter 4 Report 2019/20 </a:t>
            </a:r>
            <a:endParaRPr lang="en-ZA"/>
          </a:p>
        </p:txBody>
      </p:sp>
      <p:sp>
        <p:nvSpPr>
          <p:cNvPr id="9" name="Slide Number Placeholder 6"/>
          <p:cNvSpPr>
            <a:spLocks noGrp="1"/>
          </p:cNvSpPr>
          <p:nvPr>
            <p:ph type="sldNum" sz="quarter" idx="12"/>
          </p:nvPr>
        </p:nvSpPr>
        <p:spPr/>
        <p:txBody>
          <a:bodyPr/>
          <a:lstStyle>
            <a:lvl1pPr>
              <a:defRPr/>
            </a:lvl1pPr>
          </a:lstStyle>
          <a:p>
            <a:pPr>
              <a:defRPr/>
            </a:pPr>
            <a:fld id="{F4603669-3A78-4B42-B638-74C7AC968140}" type="slidenum">
              <a:rPr lang="en-ZA"/>
              <a:pPr>
                <a:defRPr/>
              </a:pPr>
              <a:t>‹#›</a:t>
            </a:fld>
            <a:endParaRPr lang="en-ZA"/>
          </a:p>
        </p:txBody>
      </p:sp>
    </p:spTree>
    <p:extLst>
      <p:ext uri="{BB962C8B-B14F-4D97-AF65-F5344CB8AC3E}">
        <p14:creationId xmlns:p14="http://schemas.microsoft.com/office/powerpoint/2010/main" xmlns="" val="4211669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userDrawn="1"/>
        </p:nvSpPr>
        <p:spPr bwMode="auto">
          <a:xfrm>
            <a:off x="79375" y="1639888"/>
            <a:ext cx="9144000" cy="3462337"/>
          </a:xfrm>
          <a:prstGeom prst="rect">
            <a:avLst/>
          </a:prstGeom>
          <a:solidFill>
            <a:srgbClr val="FFFFFF">
              <a:alpha val="38039"/>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schemeClr val="lt1"/>
              </a:solidFill>
              <a:latin typeface="+mn-lt"/>
            </a:endParaRPr>
          </a:p>
        </p:txBody>
      </p:sp>
      <p:pic>
        <p:nvPicPr>
          <p:cNvPr id="6"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3888" y="376596"/>
            <a:ext cx="7886700" cy="828362"/>
          </a:xfrm>
        </p:spPr>
        <p:txBody>
          <a:bodyPr anchor="b">
            <a:normAutofit/>
          </a:bodyPr>
          <a:lstStyle>
            <a:lvl1pPr>
              <a:defRPr sz="4400">
                <a:solidFill>
                  <a:srgbClr val="97301D"/>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8627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p:txBody>
          <a:bodyPr/>
          <a:lstStyle>
            <a:lvl1pPr>
              <a:defRPr/>
            </a:lvl1pPr>
          </a:lstStyle>
          <a:p>
            <a:pPr>
              <a:defRPr/>
            </a:pPr>
            <a:fld id="{69D3B002-E312-469C-9054-4F3735D50DCB}" type="datetime1">
              <a:rPr lang="en-ZA" smtClean="0"/>
              <a:pPr>
                <a:defRPr/>
              </a:pPr>
              <a:t>2020/08/26</a:t>
            </a:fld>
            <a:endParaRPr lang="en-ZA"/>
          </a:p>
        </p:txBody>
      </p:sp>
      <p:sp>
        <p:nvSpPr>
          <p:cNvPr id="8" name="Footer Placeholder 4"/>
          <p:cNvSpPr>
            <a:spLocks noGrp="1"/>
          </p:cNvSpPr>
          <p:nvPr>
            <p:ph type="ftr" sz="quarter" idx="11"/>
          </p:nvPr>
        </p:nvSpPr>
        <p:spPr>
          <a:xfrm>
            <a:off x="2760663" y="6356350"/>
            <a:ext cx="3622675" cy="365125"/>
          </a:xfrm>
        </p:spPr>
        <p:txBody>
          <a:bodyPr/>
          <a:lstStyle>
            <a:lvl1pPr>
              <a:defRPr/>
            </a:lvl1pPr>
          </a:lstStyle>
          <a:p>
            <a:pPr>
              <a:defRPr/>
            </a:pPr>
            <a:r>
              <a:rPr lang="en-US"/>
              <a:t>SAWS Quarter 4 Report 2019/20 </a:t>
            </a:r>
          </a:p>
        </p:txBody>
      </p:sp>
      <p:sp>
        <p:nvSpPr>
          <p:cNvPr id="9" name="Slide Number Placeholder 5"/>
          <p:cNvSpPr>
            <a:spLocks noGrp="1"/>
          </p:cNvSpPr>
          <p:nvPr>
            <p:ph type="sldNum" sz="quarter" idx="12"/>
          </p:nvPr>
        </p:nvSpPr>
        <p:spPr/>
        <p:txBody>
          <a:bodyPr/>
          <a:lstStyle>
            <a:lvl1pPr>
              <a:defRPr/>
            </a:lvl1pPr>
          </a:lstStyle>
          <a:p>
            <a:pPr>
              <a:defRPr/>
            </a:pPr>
            <a:fld id="{C67A8D28-ACAF-4063-B3B7-29CA1DC69E88}" type="slidenum">
              <a:rPr lang="en-ZA"/>
              <a:pPr>
                <a:defRPr/>
              </a:pPr>
              <a:t>‹#›</a:t>
            </a:fld>
            <a:endParaRPr lang="en-ZA"/>
          </a:p>
        </p:txBody>
      </p:sp>
    </p:spTree>
    <p:extLst>
      <p:ext uri="{BB962C8B-B14F-4D97-AF65-F5344CB8AC3E}">
        <p14:creationId xmlns:p14="http://schemas.microsoft.com/office/powerpoint/2010/main" xmlns="" val="3989379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59C8A993-7CE9-44AF-9C31-E3FF11B41F1D}" type="datetime1">
              <a:rPr lang="en-ZA" smtClean="0"/>
              <a:pPr>
                <a:defRPr/>
              </a:pPr>
              <a:t>2020/08/26</a:t>
            </a:fld>
            <a:endParaRPr lang="en-ZA"/>
          </a:p>
        </p:txBody>
      </p:sp>
      <p:sp>
        <p:nvSpPr>
          <p:cNvPr id="7" name="Footer Placeholder 4"/>
          <p:cNvSpPr>
            <a:spLocks noGrp="1"/>
          </p:cNvSpPr>
          <p:nvPr>
            <p:ph type="ftr" sz="quarter" idx="11"/>
          </p:nvPr>
        </p:nvSpPr>
        <p:spPr>
          <a:xfrm>
            <a:off x="2768600" y="6356350"/>
            <a:ext cx="3606800" cy="365125"/>
          </a:xfrm>
        </p:spPr>
        <p:txBody>
          <a:bodyPr/>
          <a:lstStyle>
            <a:lvl1pPr>
              <a:defRPr/>
            </a:lvl1pPr>
          </a:lstStyle>
          <a:p>
            <a:pPr>
              <a:defRPr/>
            </a:pPr>
            <a:r>
              <a:rPr lang="en-US"/>
              <a:t>SAWS Quarter 4 Report 2019/20 </a:t>
            </a:r>
            <a:endParaRPr lang="en-ZA"/>
          </a:p>
        </p:txBody>
      </p:sp>
      <p:sp>
        <p:nvSpPr>
          <p:cNvPr id="8" name="Slide Number Placeholder 5"/>
          <p:cNvSpPr>
            <a:spLocks noGrp="1"/>
          </p:cNvSpPr>
          <p:nvPr>
            <p:ph type="sldNum" sz="quarter" idx="12"/>
          </p:nvPr>
        </p:nvSpPr>
        <p:spPr/>
        <p:txBody>
          <a:bodyPr/>
          <a:lstStyle>
            <a:lvl1pPr>
              <a:defRPr/>
            </a:lvl1pPr>
          </a:lstStyle>
          <a:p>
            <a:pPr>
              <a:defRPr/>
            </a:pPr>
            <a:fld id="{AC64002B-A04C-445B-9362-3307E73AAC47}" type="slidenum">
              <a:rPr lang="en-ZA"/>
              <a:pPr>
                <a:defRPr/>
              </a:pPr>
              <a:t>‹#›</a:t>
            </a:fld>
            <a:endParaRPr lang="en-ZA"/>
          </a:p>
        </p:txBody>
      </p:sp>
    </p:spTree>
    <p:extLst>
      <p:ext uri="{BB962C8B-B14F-4D97-AF65-F5344CB8AC3E}">
        <p14:creationId xmlns:p14="http://schemas.microsoft.com/office/powerpoint/2010/main" xmlns="" val="331078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6543675" y="365125"/>
            <a:ext cx="1971675" cy="4625619"/>
          </a:xfrm>
        </p:spPr>
        <p:txBody>
          <a:bodyPr vert="eaVert">
            <a:normAutofit/>
          </a:bodyPr>
          <a:lstStyle>
            <a:lvl1pPr>
              <a:defRPr sz="400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E15A0E0E-A0D2-4474-BACF-8D45A0E4E06F}" type="datetime1">
              <a:rPr lang="en-ZA" smtClean="0"/>
              <a:pPr>
                <a:defRPr/>
              </a:pPr>
              <a:t>2020/08/26</a:t>
            </a:fld>
            <a:endParaRPr lang="en-ZA"/>
          </a:p>
        </p:txBody>
      </p:sp>
      <p:sp>
        <p:nvSpPr>
          <p:cNvPr id="7" name="Footer Placeholder 4"/>
          <p:cNvSpPr>
            <a:spLocks noGrp="1"/>
          </p:cNvSpPr>
          <p:nvPr>
            <p:ph type="ftr" sz="quarter" idx="11"/>
          </p:nvPr>
        </p:nvSpPr>
        <p:spPr>
          <a:xfrm>
            <a:off x="2686050" y="6356350"/>
            <a:ext cx="3743325" cy="365125"/>
          </a:xfrm>
        </p:spPr>
        <p:txBody>
          <a:bodyPr/>
          <a:lstStyle>
            <a:lvl1pPr>
              <a:defRPr/>
            </a:lvl1pPr>
          </a:lstStyle>
          <a:p>
            <a:pPr>
              <a:defRPr/>
            </a:pPr>
            <a:r>
              <a:rPr lang="en-US"/>
              <a:t>SAWS Quarter 4 Report 2019/20 </a:t>
            </a:r>
            <a:endParaRPr lang="en-ZA"/>
          </a:p>
        </p:txBody>
      </p:sp>
      <p:sp>
        <p:nvSpPr>
          <p:cNvPr id="8" name="Slide Number Placeholder 5"/>
          <p:cNvSpPr>
            <a:spLocks noGrp="1"/>
          </p:cNvSpPr>
          <p:nvPr>
            <p:ph type="sldNum" sz="quarter" idx="12"/>
          </p:nvPr>
        </p:nvSpPr>
        <p:spPr/>
        <p:txBody>
          <a:bodyPr/>
          <a:lstStyle>
            <a:lvl1pPr>
              <a:defRPr/>
            </a:lvl1pPr>
          </a:lstStyle>
          <a:p>
            <a:pPr>
              <a:defRPr/>
            </a:pPr>
            <a:fld id="{A19602C2-23B3-4015-B9BF-793BA0297EA5}" type="slidenum">
              <a:rPr lang="en-ZA"/>
              <a:pPr>
                <a:defRPr/>
              </a:pPr>
              <a:t>‹#›</a:t>
            </a:fld>
            <a:endParaRPr lang="en-ZA"/>
          </a:p>
        </p:txBody>
      </p:sp>
    </p:spTree>
    <p:extLst>
      <p:ext uri="{BB962C8B-B14F-4D97-AF65-F5344CB8AC3E}">
        <p14:creationId xmlns:p14="http://schemas.microsoft.com/office/powerpoint/2010/main" xmlns="" val="174259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8650" y="2447514"/>
            <a:ext cx="788670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28650" y="3908013"/>
            <a:ext cx="7886700" cy="1139766"/>
          </a:xfrm>
        </p:spPr>
        <p:txBody>
          <a:bodyPr/>
          <a:lstStyle>
            <a:lvl1pPr marL="0" indent="0" algn="ctr">
              <a:buFontTx/>
              <a:buNone/>
              <a:defRPr/>
            </a:lvl1pPr>
            <a:lvl3pPr marL="914400" indent="0">
              <a:buFontTx/>
              <a:buNone/>
              <a:defRPr/>
            </a:lvl3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6F4FE981-6750-4A3E-9EAA-C9AE8B932371}" type="datetime1">
              <a:rPr lang="en-ZA" smtClean="0"/>
              <a:pPr>
                <a:defRPr/>
              </a:pPr>
              <a:t>2020/08/26</a:t>
            </a:fld>
            <a:endParaRPr lang="en-ZA"/>
          </a:p>
        </p:txBody>
      </p:sp>
      <p:sp>
        <p:nvSpPr>
          <p:cNvPr id="7" name="Footer Placeholder 4"/>
          <p:cNvSpPr>
            <a:spLocks noGrp="1"/>
          </p:cNvSpPr>
          <p:nvPr>
            <p:ph type="ftr" sz="quarter" idx="11"/>
          </p:nvPr>
        </p:nvSpPr>
        <p:spPr>
          <a:xfrm>
            <a:off x="2778125" y="6356350"/>
            <a:ext cx="3587750" cy="365125"/>
          </a:xfrm>
        </p:spPr>
        <p:txBody>
          <a:bodyPr/>
          <a:lstStyle>
            <a:lvl1pPr>
              <a:defRPr/>
            </a:lvl1pPr>
          </a:lstStyle>
          <a:p>
            <a:pPr>
              <a:defRPr/>
            </a:pPr>
            <a:r>
              <a:rPr lang="en-US"/>
              <a:t>SAWS Quarter 4 Report 2019/20 </a:t>
            </a:r>
          </a:p>
        </p:txBody>
      </p:sp>
      <p:sp>
        <p:nvSpPr>
          <p:cNvPr id="8" name="Slide Number Placeholder 5"/>
          <p:cNvSpPr>
            <a:spLocks noGrp="1"/>
          </p:cNvSpPr>
          <p:nvPr>
            <p:ph type="sldNum" sz="quarter" idx="12"/>
          </p:nvPr>
        </p:nvSpPr>
        <p:spPr/>
        <p:txBody>
          <a:bodyPr/>
          <a:lstStyle>
            <a:lvl1pPr>
              <a:defRPr/>
            </a:lvl1pPr>
          </a:lstStyle>
          <a:p>
            <a:pPr>
              <a:defRPr/>
            </a:pPr>
            <a:fld id="{0F82B3EF-3F30-4909-8141-5C13E1FA9955}" type="slidenum">
              <a:rPr lang="en-ZA"/>
              <a:pPr>
                <a:defRPr/>
              </a:pPr>
              <a:t>‹#›</a:t>
            </a:fld>
            <a:endParaRPr lang="en-ZA"/>
          </a:p>
        </p:txBody>
      </p:sp>
    </p:spTree>
    <p:extLst>
      <p:ext uri="{BB962C8B-B14F-4D97-AF65-F5344CB8AC3E}">
        <p14:creationId xmlns:p14="http://schemas.microsoft.com/office/powerpoint/2010/main" xmlns="" val="132448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EC5643EE-A29C-4AE4-ADDD-190A3F4B871B}" type="datetime1">
              <a:rPr lang="en-ZA" smtClean="0"/>
              <a:pPr>
                <a:defRPr/>
              </a:pPr>
              <a:t>2020/08/26</a:t>
            </a:fld>
            <a:endParaRPr lang="en-ZA"/>
          </a:p>
        </p:txBody>
      </p:sp>
      <p:sp>
        <p:nvSpPr>
          <p:cNvPr id="7" name="Footer Placeholder 4"/>
          <p:cNvSpPr>
            <a:spLocks noGrp="1"/>
          </p:cNvSpPr>
          <p:nvPr>
            <p:ph type="ftr" sz="quarter" idx="11"/>
          </p:nvPr>
        </p:nvSpPr>
        <p:spPr>
          <a:xfrm>
            <a:off x="2778125" y="6356350"/>
            <a:ext cx="3587750" cy="365125"/>
          </a:xfrm>
        </p:spPr>
        <p:txBody>
          <a:bodyPr/>
          <a:lstStyle>
            <a:lvl1pPr>
              <a:defRPr/>
            </a:lvl1pPr>
          </a:lstStyle>
          <a:p>
            <a:pPr>
              <a:defRPr/>
            </a:pPr>
            <a:r>
              <a:rPr lang="en-US"/>
              <a:t>SAWS Quarter 4 Report 2019/20 </a:t>
            </a:r>
          </a:p>
        </p:txBody>
      </p:sp>
      <p:sp>
        <p:nvSpPr>
          <p:cNvPr id="8" name="Slide Number Placeholder 5"/>
          <p:cNvSpPr>
            <a:spLocks noGrp="1"/>
          </p:cNvSpPr>
          <p:nvPr>
            <p:ph type="sldNum" sz="quarter" idx="12"/>
          </p:nvPr>
        </p:nvSpPr>
        <p:spPr/>
        <p:txBody>
          <a:bodyPr/>
          <a:lstStyle>
            <a:lvl1pPr>
              <a:defRPr/>
            </a:lvl1pPr>
          </a:lstStyle>
          <a:p>
            <a:pPr>
              <a:defRPr/>
            </a:pPr>
            <a:fld id="{0B964EC0-BC93-4693-8A20-1A07A83626A8}" type="slidenum">
              <a:rPr lang="en-ZA"/>
              <a:pPr>
                <a:defRPr/>
              </a:pPr>
              <a:t>‹#›</a:t>
            </a:fld>
            <a:endParaRPr lang="en-ZA"/>
          </a:p>
        </p:txBody>
      </p:sp>
    </p:spTree>
    <p:extLst>
      <p:ext uri="{BB962C8B-B14F-4D97-AF65-F5344CB8AC3E}">
        <p14:creationId xmlns:p14="http://schemas.microsoft.com/office/powerpoint/2010/main" xmlns="" val="81762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Header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8650" y="4093164"/>
            <a:ext cx="7886700" cy="1325563"/>
          </a:xfrm>
        </p:spPr>
        <p:txBody>
          <a:bodyPr>
            <a:normAutofit/>
          </a:bodyPr>
          <a:lstStyle>
            <a:lvl1pPr>
              <a:defRPr sz="4000" b="1"/>
            </a:lvl1pPr>
          </a:lstStyle>
          <a:p>
            <a:r>
              <a:rPr lang="en-US"/>
              <a:t>Click to edit Master title style</a:t>
            </a:r>
            <a:endParaRPr lang="en-US" dirty="0"/>
          </a:p>
        </p:txBody>
      </p:sp>
      <p:sp>
        <p:nvSpPr>
          <p:cNvPr id="3" name="Content Placeholder 2"/>
          <p:cNvSpPr>
            <a:spLocks noGrp="1"/>
          </p:cNvSpPr>
          <p:nvPr>
            <p:ph idx="1"/>
          </p:nvPr>
        </p:nvSpPr>
        <p:spPr>
          <a:xfrm>
            <a:off x="628650" y="3560358"/>
            <a:ext cx="7886700" cy="396282"/>
          </a:xfrm>
        </p:spPr>
        <p:txBody>
          <a:bodyPr>
            <a:normAutofit/>
          </a:bodyPr>
          <a:lstStyle>
            <a:lvl1pPr marL="0" indent="0">
              <a:buFontTx/>
              <a:buNone/>
              <a:defRPr sz="2000"/>
            </a:lvl1pPr>
          </a:lstStyle>
          <a:p>
            <a:pPr lvl="0"/>
            <a:r>
              <a:rPr lang="en-US" dirty="0"/>
              <a:t>Click to edit Master text styles</a:t>
            </a:r>
          </a:p>
        </p:txBody>
      </p:sp>
      <p:sp>
        <p:nvSpPr>
          <p:cNvPr id="6" name="Date Placeholder 3"/>
          <p:cNvSpPr>
            <a:spLocks noGrp="1"/>
          </p:cNvSpPr>
          <p:nvPr>
            <p:ph type="dt" sz="half" idx="10"/>
          </p:nvPr>
        </p:nvSpPr>
        <p:spPr/>
        <p:txBody>
          <a:bodyPr/>
          <a:lstStyle>
            <a:lvl1pPr>
              <a:defRPr/>
            </a:lvl1pPr>
          </a:lstStyle>
          <a:p>
            <a:pPr>
              <a:defRPr/>
            </a:pPr>
            <a:fld id="{E045202D-2C7D-406D-A236-F61FF13F2054}" type="datetime1">
              <a:rPr lang="en-ZA" smtClean="0"/>
              <a:pPr>
                <a:defRPr/>
              </a:pPr>
              <a:t>2020/08/26</a:t>
            </a:fld>
            <a:endParaRPr lang="en-ZA"/>
          </a:p>
        </p:txBody>
      </p:sp>
      <p:sp>
        <p:nvSpPr>
          <p:cNvPr id="7" name="Footer Placeholder 4"/>
          <p:cNvSpPr>
            <a:spLocks noGrp="1"/>
          </p:cNvSpPr>
          <p:nvPr>
            <p:ph type="ftr" sz="quarter" idx="11"/>
          </p:nvPr>
        </p:nvSpPr>
        <p:spPr>
          <a:xfrm>
            <a:off x="2778125" y="6356350"/>
            <a:ext cx="3587750" cy="365125"/>
          </a:xfrm>
        </p:spPr>
        <p:txBody>
          <a:bodyPr/>
          <a:lstStyle>
            <a:lvl1pPr>
              <a:defRPr/>
            </a:lvl1pPr>
          </a:lstStyle>
          <a:p>
            <a:pPr>
              <a:defRPr/>
            </a:pPr>
            <a:r>
              <a:rPr lang="en-US"/>
              <a:t>SAWS Quarter 4 Report 2019/20 </a:t>
            </a:r>
          </a:p>
        </p:txBody>
      </p:sp>
      <p:sp>
        <p:nvSpPr>
          <p:cNvPr id="8" name="Slide Number Placeholder 5"/>
          <p:cNvSpPr>
            <a:spLocks noGrp="1"/>
          </p:cNvSpPr>
          <p:nvPr>
            <p:ph type="sldNum" sz="quarter" idx="12"/>
          </p:nvPr>
        </p:nvSpPr>
        <p:spPr/>
        <p:txBody>
          <a:bodyPr/>
          <a:lstStyle>
            <a:lvl1pPr>
              <a:defRPr/>
            </a:lvl1pPr>
          </a:lstStyle>
          <a:p>
            <a:pPr>
              <a:defRPr/>
            </a:pPr>
            <a:fld id="{A861EE0F-E326-48AF-A111-3188B16BD9AF}" type="slidenum">
              <a:rPr lang="en-ZA"/>
              <a:pPr>
                <a:defRPr/>
              </a:pPr>
              <a:t>‹#›</a:t>
            </a:fld>
            <a:endParaRPr lang="en-ZA"/>
          </a:p>
        </p:txBody>
      </p:sp>
    </p:spTree>
    <p:extLst>
      <p:ext uri="{BB962C8B-B14F-4D97-AF65-F5344CB8AC3E}">
        <p14:creationId xmlns:p14="http://schemas.microsoft.com/office/powerpoint/2010/main" xmlns="" val="150563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4" name="Content Placeholder 3"/>
          <p:cNvSpPr>
            <a:spLocks noGrp="1"/>
          </p:cNvSpPr>
          <p:nvPr>
            <p:ph sz="half" idx="2"/>
          </p:nvPr>
        </p:nvSpPr>
        <p:spPr>
          <a:xfrm>
            <a:off x="629842" y="1829956"/>
            <a:ext cx="3868340" cy="43144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29150" y="1829956"/>
            <a:ext cx="3887391" cy="4314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F5126C77-EB14-4DD5-8DED-4CF15234C8EB}" type="datetime1">
              <a:rPr lang="en-ZA" smtClean="0"/>
              <a:pPr>
                <a:defRPr/>
              </a:pPr>
              <a:t>2020/08/26</a:t>
            </a:fld>
            <a:endParaRPr lang="en-ZA"/>
          </a:p>
        </p:txBody>
      </p:sp>
      <p:sp>
        <p:nvSpPr>
          <p:cNvPr id="9" name="Footer Placeholder 7"/>
          <p:cNvSpPr>
            <a:spLocks noGrp="1"/>
          </p:cNvSpPr>
          <p:nvPr>
            <p:ph type="ftr" sz="quarter" idx="11"/>
          </p:nvPr>
        </p:nvSpPr>
        <p:spPr>
          <a:xfrm>
            <a:off x="2803525" y="6356350"/>
            <a:ext cx="3571875" cy="365125"/>
          </a:xfrm>
        </p:spPr>
        <p:txBody>
          <a:bodyPr/>
          <a:lstStyle>
            <a:lvl1pPr>
              <a:defRPr/>
            </a:lvl1pPr>
          </a:lstStyle>
          <a:p>
            <a:pPr>
              <a:defRPr/>
            </a:pPr>
            <a:r>
              <a:rPr lang="en-US"/>
              <a:t>SAWS Quarter 4 Report 2019/20 </a:t>
            </a:r>
            <a:endParaRPr lang="en-ZA"/>
          </a:p>
        </p:txBody>
      </p:sp>
      <p:sp>
        <p:nvSpPr>
          <p:cNvPr id="10" name="Slide Number Placeholder 8"/>
          <p:cNvSpPr>
            <a:spLocks noGrp="1"/>
          </p:cNvSpPr>
          <p:nvPr>
            <p:ph type="sldNum" sz="quarter" idx="12"/>
          </p:nvPr>
        </p:nvSpPr>
        <p:spPr/>
        <p:txBody>
          <a:bodyPr/>
          <a:lstStyle>
            <a:lvl1pPr>
              <a:defRPr/>
            </a:lvl1pPr>
          </a:lstStyle>
          <a:p>
            <a:pPr>
              <a:defRPr/>
            </a:pPr>
            <a:fld id="{55CCFF9D-84E4-48EA-A889-3AB598B53971}" type="slidenum">
              <a:rPr lang="en-ZA"/>
              <a:pPr>
                <a:defRPr/>
              </a:pPr>
              <a:t>‹#›</a:t>
            </a:fld>
            <a:endParaRPr lang="en-ZA"/>
          </a:p>
        </p:txBody>
      </p:sp>
    </p:spTree>
    <p:extLst>
      <p:ext uri="{BB962C8B-B14F-4D97-AF65-F5344CB8AC3E}">
        <p14:creationId xmlns:p14="http://schemas.microsoft.com/office/powerpoint/2010/main" xmlns="" val="120288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0"/>
          </p:nvPr>
        </p:nvSpPr>
        <p:spPr/>
        <p:txBody>
          <a:bodyPr/>
          <a:lstStyle>
            <a:lvl1pPr>
              <a:defRPr/>
            </a:lvl1pPr>
          </a:lstStyle>
          <a:p>
            <a:pPr>
              <a:defRPr/>
            </a:pPr>
            <a:fld id="{33CEA631-AD65-4EE4-BB4D-8216BEC22C2F}" type="datetime1">
              <a:rPr lang="en-ZA" smtClean="0"/>
              <a:pPr>
                <a:defRPr/>
              </a:pPr>
              <a:t>2020/08/26</a:t>
            </a:fld>
            <a:endParaRPr lang="en-ZA"/>
          </a:p>
        </p:txBody>
      </p:sp>
      <p:sp>
        <p:nvSpPr>
          <p:cNvPr id="10" name="Footer Placeholder 7"/>
          <p:cNvSpPr>
            <a:spLocks noGrp="1"/>
          </p:cNvSpPr>
          <p:nvPr>
            <p:ph type="ftr" sz="quarter" idx="11"/>
          </p:nvPr>
        </p:nvSpPr>
        <p:spPr>
          <a:xfrm>
            <a:off x="2803525" y="6356350"/>
            <a:ext cx="3571875" cy="365125"/>
          </a:xfrm>
        </p:spPr>
        <p:txBody>
          <a:bodyPr/>
          <a:lstStyle>
            <a:lvl1pPr>
              <a:defRPr/>
            </a:lvl1pPr>
          </a:lstStyle>
          <a:p>
            <a:pPr>
              <a:defRPr/>
            </a:pPr>
            <a:r>
              <a:rPr lang="en-US"/>
              <a:t>SAWS Quarter 4 Report 2019/20 </a:t>
            </a:r>
            <a:endParaRPr lang="en-ZA"/>
          </a:p>
        </p:txBody>
      </p:sp>
      <p:sp>
        <p:nvSpPr>
          <p:cNvPr id="11" name="Slide Number Placeholder 8"/>
          <p:cNvSpPr>
            <a:spLocks noGrp="1"/>
          </p:cNvSpPr>
          <p:nvPr>
            <p:ph type="sldNum" sz="quarter" idx="12"/>
          </p:nvPr>
        </p:nvSpPr>
        <p:spPr/>
        <p:txBody>
          <a:bodyPr/>
          <a:lstStyle>
            <a:lvl1pPr>
              <a:defRPr/>
            </a:lvl1pPr>
          </a:lstStyle>
          <a:p>
            <a:pPr>
              <a:defRPr/>
            </a:pPr>
            <a:fld id="{F6BB7D55-9ED3-4700-9A02-F99A689C2CEB}" type="slidenum">
              <a:rPr lang="en-ZA"/>
              <a:pPr>
                <a:defRPr/>
              </a:pPr>
              <a:t>‹#›</a:t>
            </a:fld>
            <a:endParaRPr lang="en-ZA"/>
          </a:p>
        </p:txBody>
      </p:sp>
    </p:spTree>
    <p:extLst>
      <p:ext uri="{BB962C8B-B14F-4D97-AF65-F5344CB8AC3E}">
        <p14:creationId xmlns:p14="http://schemas.microsoft.com/office/powerpoint/2010/main" xmlns="" val="55375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5" name="Date Placeholder 4"/>
          <p:cNvSpPr>
            <a:spLocks noGrp="1"/>
          </p:cNvSpPr>
          <p:nvPr>
            <p:ph type="dt" sz="half" idx="10"/>
          </p:nvPr>
        </p:nvSpPr>
        <p:spPr/>
        <p:txBody>
          <a:bodyPr/>
          <a:lstStyle>
            <a:lvl1pPr>
              <a:defRPr/>
            </a:lvl1pPr>
          </a:lstStyle>
          <a:p>
            <a:pPr>
              <a:defRPr/>
            </a:pPr>
            <a:fld id="{9741490A-577B-416D-B73D-D3C4C8E12FDF}" type="datetime1">
              <a:rPr lang="en-ZA" smtClean="0"/>
              <a:pPr>
                <a:defRPr/>
              </a:pPr>
              <a:t>2020/08/26</a:t>
            </a:fld>
            <a:endParaRPr lang="en-ZA"/>
          </a:p>
        </p:txBody>
      </p:sp>
      <p:sp>
        <p:nvSpPr>
          <p:cNvPr id="6" name="Footer Placeholder 5"/>
          <p:cNvSpPr>
            <a:spLocks noGrp="1"/>
          </p:cNvSpPr>
          <p:nvPr>
            <p:ph type="ftr" sz="quarter" idx="11"/>
          </p:nvPr>
        </p:nvSpPr>
        <p:spPr>
          <a:xfrm>
            <a:off x="2794000" y="6356350"/>
            <a:ext cx="3584575" cy="365125"/>
          </a:xfrm>
        </p:spPr>
        <p:txBody>
          <a:bodyPr/>
          <a:lstStyle>
            <a:lvl1pPr>
              <a:defRPr/>
            </a:lvl1pPr>
          </a:lstStyle>
          <a:p>
            <a:pPr>
              <a:defRPr/>
            </a:pPr>
            <a:r>
              <a:rPr lang="en-US"/>
              <a:t>SAWS Quarter 4 Report 2019/20 </a:t>
            </a:r>
          </a:p>
        </p:txBody>
      </p:sp>
      <p:sp>
        <p:nvSpPr>
          <p:cNvPr id="7" name="Slide Number Placeholder 6"/>
          <p:cNvSpPr>
            <a:spLocks noGrp="1"/>
          </p:cNvSpPr>
          <p:nvPr>
            <p:ph type="sldNum" sz="quarter" idx="12"/>
          </p:nvPr>
        </p:nvSpPr>
        <p:spPr/>
        <p:txBody>
          <a:bodyPr/>
          <a:lstStyle>
            <a:lvl1pPr>
              <a:defRPr/>
            </a:lvl1pPr>
          </a:lstStyle>
          <a:p>
            <a:pPr>
              <a:defRPr/>
            </a:pPr>
            <a:fld id="{77207F4D-9ABD-4081-A8B3-44E4A9BCE79E}" type="slidenum">
              <a:rPr lang="en-ZA"/>
              <a:pPr>
                <a:defRPr/>
              </a:pPr>
              <a:t>‹#›</a:t>
            </a:fld>
            <a:endParaRPr lang="en-ZA"/>
          </a:p>
        </p:txBody>
      </p:sp>
    </p:spTree>
    <p:extLst>
      <p:ext uri="{BB962C8B-B14F-4D97-AF65-F5344CB8AC3E}">
        <p14:creationId xmlns:p14="http://schemas.microsoft.com/office/powerpoint/2010/main" xmlns="" val="201116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4"/>
          <p:cNvSpPr>
            <a:spLocks noGrp="1"/>
          </p:cNvSpPr>
          <p:nvPr>
            <p:ph type="dt" sz="half" idx="10"/>
          </p:nvPr>
        </p:nvSpPr>
        <p:spPr/>
        <p:txBody>
          <a:bodyPr/>
          <a:lstStyle>
            <a:lvl1pPr>
              <a:defRPr/>
            </a:lvl1pPr>
          </a:lstStyle>
          <a:p>
            <a:pPr>
              <a:defRPr/>
            </a:pPr>
            <a:fld id="{F23ACD75-088C-4836-9475-02461CB511D6}" type="datetime1">
              <a:rPr lang="en-ZA" smtClean="0"/>
              <a:pPr>
                <a:defRPr/>
              </a:pPr>
              <a:t>2020/08/26</a:t>
            </a:fld>
            <a:endParaRPr lang="en-ZA"/>
          </a:p>
        </p:txBody>
      </p:sp>
      <p:sp>
        <p:nvSpPr>
          <p:cNvPr id="5" name="Footer Placeholder 5"/>
          <p:cNvSpPr>
            <a:spLocks noGrp="1"/>
          </p:cNvSpPr>
          <p:nvPr>
            <p:ph type="ftr" sz="quarter" idx="11"/>
          </p:nvPr>
        </p:nvSpPr>
        <p:spPr>
          <a:xfrm>
            <a:off x="2794000" y="6356350"/>
            <a:ext cx="3584575" cy="365125"/>
          </a:xfrm>
        </p:spPr>
        <p:txBody>
          <a:bodyPr/>
          <a:lstStyle>
            <a:lvl1pPr>
              <a:defRPr/>
            </a:lvl1pPr>
          </a:lstStyle>
          <a:p>
            <a:pPr>
              <a:defRPr/>
            </a:pPr>
            <a:r>
              <a:rPr lang="en-US"/>
              <a:t>SAWS Quarter 4 Report 2019/20 </a:t>
            </a:r>
          </a:p>
        </p:txBody>
      </p:sp>
      <p:sp>
        <p:nvSpPr>
          <p:cNvPr id="6" name="Slide Number Placeholder 6"/>
          <p:cNvSpPr>
            <a:spLocks noGrp="1"/>
          </p:cNvSpPr>
          <p:nvPr>
            <p:ph type="sldNum" sz="quarter" idx="12"/>
          </p:nvPr>
        </p:nvSpPr>
        <p:spPr/>
        <p:txBody>
          <a:bodyPr/>
          <a:lstStyle>
            <a:lvl1pPr>
              <a:defRPr/>
            </a:lvl1pPr>
          </a:lstStyle>
          <a:p>
            <a:pPr>
              <a:defRPr/>
            </a:pPr>
            <a:fld id="{6DDFEEE4-7020-4DCE-9910-8E13D1831658}" type="slidenum">
              <a:rPr lang="en-ZA"/>
              <a:pPr>
                <a:defRPr/>
              </a:pPr>
              <a:t>‹#›</a:t>
            </a:fld>
            <a:endParaRPr lang="en-ZA"/>
          </a:p>
        </p:txBody>
      </p:sp>
    </p:spTree>
    <p:extLst>
      <p:ext uri="{BB962C8B-B14F-4D97-AF65-F5344CB8AC3E}">
        <p14:creationId xmlns:p14="http://schemas.microsoft.com/office/powerpoint/2010/main" xmlns="" val="265404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5280025"/>
            <a:ext cx="1354138"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lvl1pPr>
              <a:defRPr/>
            </a:lvl1pPr>
          </a:lstStyle>
          <a:p>
            <a:pPr>
              <a:defRPr/>
            </a:pPr>
            <a:fld id="{7FEA28D8-7251-4609-AFE0-C92E21CF60FC}" type="datetime1">
              <a:rPr lang="en-ZA" smtClean="0"/>
              <a:pPr>
                <a:defRPr/>
              </a:pPr>
              <a:t>2020/08/26</a:t>
            </a:fld>
            <a:endParaRPr lang="en-ZA"/>
          </a:p>
        </p:txBody>
      </p:sp>
      <p:sp>
        <p:nvSpPr>
          <p:cNvPr id="6" name="Footer Placeholder 5"/>
          <p:cNvSpPr>
            <a:spLocks noGrp="1"/>
          </p:cNvSpPr>
          <p:nvPr>
            <p:ph type="ftr" sz="quarter" idx="11"/>
          </p:nvPr>
        </p:nvSpPr>
        <p:spPr>
          <a:xfrm>
            <a:off x="2794000" y="6356350"/>
            <a:ext cx="3584575" cy="365125"/>
          </a:xfrm>
        </p:spPr>
        <p:txBody>
          <a:bodyPr/>
          <a:lstStyle>
            <a:lvl1pPr>
              <a:defRPr/>
            </a:lvl1pPr>
          </a:lstStyle>
          <a:p>
            <a:pPr>
              <a:defRPr/>
            </a:pPr>
            <a:r>
              <a:rPr lang="en-US"/>
              <a:t>SAWS Quarter 4 Report 2019/20 </a:t>
            </a:r>
          </a:p>
        </p:txBody>
      </p:sp>
      <p:sp>
        <p:nvSpPr>
          <p:cNvPr id="7" name="Slide Number Placeholder 6"/>
          <p:cNvSpPr>
            <a:spLocks noGrp="1"/>
          </p:cNvSpPr>
          <p:nvPr>
            <p:ph type="sldNum" sz="quarter" idx="12"/>
          </p:nvPr>
        </p:nvSpPr>
        <p:spPr/>
        <p:txBody>
          <a:bodyPr/>
          <a:lstStyle>
            <a:lvl1pPr>
              <a:defRPr/>
            </a:lvl1pPr>
          </a:lstStyle>
          <a:p>
            <a:pPr>
              <a:defRPr/>
            </a:pPr>
            <a:fld id="{B7D80F82-2D96-41B0-978E-752CB2DF958F}" type="slidenum">
              <a:rPr lang="en-ZA"/>
              <a:pPr>
                <a:defRPr/>
              </a:pPr>
              <a:t>‹#›</a:t>
            </a:fld>
            <a:endParaRPr lang="en-ZA"/>
          </a:p>
        </p:txBody>
      </p:sp>
    </p:spTree>
    <p:extLst>
      <p:ext uri="{BB962C8B-B14F-4D97-AF65-F5344CB8AC3E}">
        <p14:creationId xmlns:p14="http://schemas.microsoft.com/office/powerpoint/2010/main" xmlns="" val="230564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A027591-34E6-4E38-BE36-7180D04098F3}" type="datetime1">
              <a:rPr lang="en-ZA" smtClean="0"/>
              <a:pPr>
                <a:defRPr/>
              </a:pPr>
              <a:t>2020/08/26</a:t>
            </a:fld>
            <a:endParaRPr lang="en-ZA"/>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SAWS Quarter 4 Report 2019/20 </a:t>
            </a:r>
            <a:endParaRPr lang="en-ZA"/>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1BECAC3-59CB-4498-9B27-039DD65930AC}" type="slidenum">
              <a:rPr lang="en-ZA"/>
              <a:pPr>
                <a:defRPr/>
              </a:pPr>
              <a:t>‹#›</a:t>
            </a:fld>
            <a:endParaRPr lang="en-ZA"/>
          </a:p>
        </p:txBody>
      </p:sp>
    </p:spTree>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 id="2147484626" r:id="rId12"/>
    <p:sldLayoutId id="2147484627" r:id="rId13"/>
    <p:sldLayoutId id="2147484628" r:id="rId14"/>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1990725" y="730250"/>
            <a:ext cx="516255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FontTx/>
              <a:buNone/>
            </a:pPr>
            <a:r>
              <a:rPr lang="en-US" altLang="en-US" sz="1800" b="1">
                <a:cs typeface="Arial" panose="020B0604020202020204" pitchFamily="34" charset="0"/>
              </a:rPr>
              <a:t> </a:t>
            </a:r>
            <a:r>
              <a:rPr lang="en-US" altLang="en-US" sz="1800" b="1">
                <a:solidFill>
                  <a:srgbClr val="2D2D8A"/>
                </a:solidFill>
                <a:cs typeface="Arial" panose="020B0604020202020204" pitchFamily="34" charset="0"/>
              </a:rPr>
              <a:t>SOUTH AFRICAN WEATHER SERVICE </a:t>
            </a:r>
            <a:br>
              <a:rPr lang="en-US" altLang="en-US" sz="1800" b="1">
                <a:solidFill>
                  <a:srgbClr val="2D2D8A"/>
                </a:solidFill>
                <a:cs typeface="Arial" panose="020B0604020202020204" pitchFamily="34" charset="0"/>
              </a:rPr>
            </a:br>
            <a:r>
              <a:rPr lang="en-US" altLang="en-US" sz="1800" b="1">
                <a:solidFill>
                  <a:srgbClr val="2D2D8A"/>
                </a:solidFill>
                <a:cs typeface="Arial" panose="020B0604020202020204" pitchFamily="34" charset="0"/>
              </a:rPr>
              <a:t>                      </a:t>
            </a:r>
            <a:br>
              <a:rPr lang="en-US" altLang="en-US" sz="1800" b="1">
                <a:solidFill>
                  <a:srgbClr val="2D2D8A"/>
                </a:solidFill>
                <a:cs typeface="Arial" panose="020B0604020202020204" pitchFamily="34" charset="0"/>
              </a:rPr>
            </a:br>
            <a:r>
              <a:rPr lang="en-US" altLang="en-US" sz="1800" b="1">
                <a:solidFill>
                  <a:srgbClr val="2D2D8A"/>
                </a:solidFill>
                <a:cs typeface="Arial" panose="020B0604020202020204" pitchFamily="34" charset="0"/>
              </a:rPr>
              <a:t>   QUARTER 4 PERFORMANCE REPORT </a:t>
            </a:r>
            <a:br>
              <a:rPr lang="en-US" altLang="en-US" sz="1800" b="1">
                <a:solidFill>
                  <a:srgbClr val="2D2D8A"/>
                </a:solidFill>
                <a:cs typeface="Arial" panose="020B0604020202020204" pitchFamily="34" charset="0"/>
              </a:rPr>
            </a:br>
            <a:r>
              <a:rPr lang="en-US" altLang="en-US" sz="1800" b="1">
                <a:solidFill>
                  <a:srgbClr val="2D2D8A"/>
                </a:solidFill>
                <a:cs typeface="Arial" panose="020B0604020202020204" pitchFamily="34" charset="0"/>
              </a:rPr>
              <a:t/>
            </a:r>
            <a:br>
              <a:rPr lang="en-US" altLang="en-US" sz="1800" b="1">
                <a:solidFill>
                  <a:srgbClr val="2D2D8A"/>
                </a:solidFill>
                <a:cs typeface="Arial" panose="020B0604020202020204" pitchFamily="34" charset="0"/>
              </a:rPr>
            </a:br>
            <a:r>
              <a:rPr lang="en-US" altLang="en-US" sz="1800" b="1">
                <a:solidFill>
                  <a:srgbClr val="2D2D8A"/>
                </a:solidFill>
                <a:cs typeface="Arial" panose="020B0604020202020204" pitchFamily="34" charset="0"/>
              </a:rPr>
              <a:t> FINANCIAL YEAR 2019/20</a:t>
            </a:r>
            <a:r>
              <a:rPr lang="en-US" altLang="en-US" sz="1800" b="1">
                <a:cs typeface="Arial" panose="020B0604020202020204" pitchFamily="34" charset="0"/>
              </a:rPr>
              <a:t> </a:t>
            </a:r>
            <a:br>
              <a:rPr lang="en-US" altLang="en-US" sz="1800" b="1">
                <a:cs typeface="Arial" panose="020B0604020202020204" pitchFamily="34" charset="0"/>
              </a:rPr>
            </a:br>
            <a:endParaRPr lang="en-ZA" altLang="en-US" sz="1800"/>
          </a:p>
        </p:txBody>
      </p:sp>
      <p:sp>
        <p:nvSpPr>
          <p:cNvPr id="17411" name="Rectangle 8"/>
          <p:cNvSpPr>
            <a:spLocks noChangeArrowheads="1"/>
          </p:cNvSpPr>
          <p:nvPr/>
        </p:nvSpPr>
        <p:spPr bwMode="auto">
          <a:xfrm>
            <a:off x="3121025" y="4291013"/>
            <a:ext cx="362108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FontTx/>
              <a:buNone/>
            </a:pPr>
            <a:r>
              <a:rPr lang="en-US" altLang="en-US" sz="1800" b="1">
                <a:cs typeface="Arial" panose="020B0604020202020204" pitchFamily="34" charset="0"/>
              </a:rPr>
              <a:t>Mr Mnikeli Ndabambi</a:t>
            </a:r>
          </a:p>
          <a:p>
            <a:pPr algn="ctr">
              <a:lnSpc>
                <a:spcPct val="100000"/>
              </a:lnSpc>
              <a:spcBef>
                <a:spcPct val="0"/>
              </a:spcBef>
              <a:buFontTx/>
              <a:buNone/>
            </a:pPr>
            <a:r>
              <a:rPr lang="en-US" altLang="en-US" sz="1800" b="1">
                <a:cs typeface="Arial" panose="020B0604020202020204" pitchFamily="34" charset="0"/>
              </a:rPr>
              <a:t>Acting Chief Executive Officer</a:t>
            </a:r>
            <a:br>
              <a:rPr lang="en-US" altLang="en-US" sz="1800" b="1">
                <a:cs typeface="Arial" panose="020B0604020202020204" pitchFamily="34" charset="0"/>
              </a:rPr>
            </a:br>
            <a:r>
              <a:rPr lang="en-US" altLang="en-US" sz="1800" b="1">
                <a:cs typeface="Arial" panose="020B0604020202020204" pitchFamily="34" charset="0"/>
              </a:rPr>
              <a:t/>
            </a:r>
            <a:br>
              <a:rPr lang="en-US" altLang="en-US" sz="1800" b="1">
                <a:cs typeface="Arial" panose="020B0604020202020204" pitchFamily="34" charset="0"/>
              </a:rPr>
            </a:br>
            <a:endParaRPr lang="en-ZA" altLang="en-US" sz="1800"/>
          </a:p>
        </p:txBody>
      </p:sp>
      <p:sp>
        <p:nvSpPr>
          <p:cNvPr id="17412" name="Rectangle 10"/>
          <p:cNvSpPr>
            <a:spLocks noChangeArrowheads="1"/>
          </p:cNvSpPr>
          <p:nvPr/>
        </p:nvSpPr>
        <p:spPr bwMode="auto">
          <a:xfrm>
            <a:off x="58738" y="3036888"/>
            <a:ext cx="9144000" cy="646112"/>
          </a:xfrm>
          <a:prstGeom prst="rect">
            <a:avLst/>
          </a:prstGeom>
          <a:solidFill>
            <a:srgbClr val="2D2D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Font typeface="Arial" panose="020B0604020202020204" pitchFamily="34" charset="0"/>
              <a:buNone/>
            </a:pPr>
            <a:r>
              <a:rPr lang="en-ZA" altLang="en-US" sz="1800" b="1">
                <a:solidFill>
                  <a:srgbClr val="FFFFFF"/>
                </a:solidFill>
                <a:latin typeface="Calibri" panose="020F0502020204030204" pitchFamily="34" charset="0"/>
                <a:cs typeface="Calibri" panose="020F0502020204030204" pitchFamily="34" charset="0"/>
              </a:rPr>
              <a:t>“</a:t>
            </a:r>
            <a:r>
              <a:rPr lang="en-US" altLang="en-US" sz="1800" b="1">
                <a:solidFill>
                  <a:srgbClr val="FFFFFF"/>
                </a:solidFill>
                <a:latin typeface="Calibri" panose="020F0502020204030204" pitchFamily="34" charset="0"/>
                <a:cs typeface="Calibri" panose="020F0502020204030204" pitchFamily="34" charset="0"/>
              </a:rPr>
              <a:t>South African Weather-related Solutions for everyone, everyday</a:t>
            </a:r>
            <a:r>
              <a:rPr lang="en-ZA" altLang="en-US" sz="1800" b="1">
                <a:solidFill>
                  <a:srgbClr val="FFFFFF"/>
                </a:solidFill>
                <a:latin typeface="Calibri" panose="020F0502020204030204" pitchFamily="34" charset="0"/>
                <a:cs typeface="Calibri" panose="020F0502020204030204" pitchFamily="34" charset="0"/>
              </a:rPr>
              <a:t>”   </a:t>
            </a:r>
          </a:p>
          <a:p>
            <a:pPr algn="ctr">
              <a:lnSpc>
                <a:spcPct val="100000"/>
              </a:lnSpc>
              <a:spcBef>
                <a:spcPct val="0"/>
              </a:spcBef>
              <a:buFontTx/>
              <a:buNone/>
            </a:pPr>
            <a:endParaRPr lang="en-ZA" altLang="en-US" sz="1800" b="1">
              <a:solidFill>
                <a:srgbClr val="FFFFFF"/>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AEF516D8-CAB4-4229-AB98-53B72CA7DBDB}" type="slidenum">
              <a:rPr lang="en-ZA" smtClean="0"/>
              <a:pPr>
                <a:defRPr/>
              </a:pPr>
              <a:t>1</a:t>
            </a:fld>
            <a:endParaRPr lang="en-Z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
          <p:cNvSpPr>
            <a:spLocks noChangeArrowheads="1"/>
          </p:cNvSpPr>
          <p:nvPr/>
        </p:nvSpPr>
        <p:spPr bwMode="auto">
          <a:xfrm>
            <a:off x="0" y="2978150"/>
            <a:ext cx="9144000" cy="646113"/>
          </a:xfrm>
          <a:prstGeom prst="rect">
            <a:avLst/>
          </a:prstGeom>
          <a:solidFill>
            <a:srgbClr val="2D2D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FontTx/>
              <a:buNone/>
            </a:pPr>
            <a:r>
              <a:rPr lang="en-US" altLang="en-US" sz="1800" b="1">
                <a:solidFill>
                  <a:srgbClr val="FFFFFF"/>
                </a:solidFill>
                <a:latin typeface="Calibri" panose="020F0502020204030204" pitchFamily="34" charset="0"/>
                <a:cs typeface="Calibri" panose="020F0502020204030204" pitchFamily="34" charset="0"/>
              </a:rPr>
              <a:t>PROGRAMME 3: </a:t>
            </a:r>
          </a:p>
          <a:p>
            <a:pPr algn="ctr">
              <a:lnSpc>
                <a:spcPct val="100000"/>
              </a:lnSpc>
              <a:spcBef>
                <a:spcPct val="0"/>
              </a:spcBef>
              <a:buFontTx/>
              <a:buNone/>
            </a:pPr>
            <a:r>
              <a:rPr lang="en-US" altLang="en-US" sz="1800" b="1">
                <a:solidFill>
                  <a:srgbClr val="FFFFFF"/>
                </a:solidFill>
                <a:latin typeface="Calibri" panose="020F0502020204030204" pitchFamily="34" charset="0"/>
                <a:cs typeface="Calibri" panose="020F0502020204030204" pitchFamily="34" charset="0"/>
              </a:rPr>
              <a:t>INFRASTRUCTURE AND INFORMATION SYSTEMS</a:t>
            </a:r>
          </a:p>
        </p:txBody>
      </p:sp>
      <p:sp>
        <p:nvSpPr>
          <p:cNvPr id="2" name="Slide Number Placeholder 1"/>
          <p:cNvSpPr>
            <a:spLocks noGrp="1"/>
          </p:cNvSpPr>
          <p:nvPr>
            <p:ph type="sldNum" sz="quarter" idx="12"/>
          </p:nvPr>
        </p:nvSpPr>
        <p:spPr/>
        <p:txBody>
          <a:bodyPr/>
          <a:lstStyle/>
          <a:p>
            <a:pPr>
              <a:defRPr/>
            </a:pPr>
            <a:fld id="{0B964EC0-BC93-4693-8A20-1A07A83626A8}" type="slidenum">
              <a:rPr lang="en-ZA" smtClean="0"/>
              <a:pPr>
                <a:defRPr/>
              </a:pPr>
              <a:t>10</a:t>
            </a:fld>
            <a:endParaRPr lang="en-Z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graphicFrame>
        <p:nvGraphicFramePr>
          <p:cNvPr id="6" name="Table 5"/>
          <p:cNvGraphicFramePr>
            <a:graphicFrameLocks noGrp="1"/>
          </p:cNvGraphicFramePr>
          <p:nvPr/>
        </p:nvGraphicFramePr>
        <p:xfrm>
          <a:off x="152400" y="762000"/>
          <a:ext cx="8751889" cy="5510257"/>
        </p:xfrm>
        <a:graphic>
          <a:graphicData uri="http://schemas.openxmlformats.org/drawingml/2006/table">
            <a:tbl>
              <a:tblPr/>
              <a:tblGrid>
                <a:gridCol w="1858358">
                  <a:extLst>
                    <a:ext uri="{9D8B030D-6E8A-4147-A177-3AD203B41FA5}">
                      <a16:colId xmlns="" xmlns:a16="http://schemas.microsoft.com/office/drawing/2014/main" val="20000"/>
                    </a:ext>
                  </a:extLst>
                </a:gridCol>
                <a:gridCol w="1562325">
                  <a:extLst>
                    <a:ext uri="{9D8B030D-6E8A-4147-A177-3AD203B41FA5}">
                      <a16:colId xmlns="" xmlns:a16="http://schemas.microsoft.com/office/drawing/2014/main" val="20001"/>
                    </a:ext>
                  </a:extLst>
                </a:gridCol>
                <a:gridCol w="1562325">
                  <a:extLst>
                    <a:ext uri="{9D8B030D-6E8A-4147-A177-3AD203B41FA5}">
                      <a16:colId xmlns="" xmlns:a16="http://schemas.microsoft.com/office/drawing/2014/main" val="20002"/>
                    </a:ext>
                  </a:extLst>
                </a:gridCol>
                <a:gridCol w="1737076">
                  <a:extLst>
                    <a:ext uri="{9D8B030D-6E8A-4147-A177-3AD203B41FA5}">
                      <a16:colId xmlns="" xmlns:a16="http://schemas.microsoft.com/office/drawing/2014/main" val="20003"/>
                    </a:ext>
                  </a:extLst>
                </a:gridCol>
                <a:gridCol w="2031805">
                  <a:extLst>
                    <a:ext uri="{9D8B030D-6E8A-4147-A177-3AD203B41FA5}">
                      <a16:colId xmlns="" xmlns:a16="http://schemas.microsoft.com/office/drawing/2014/main" val="20004"/>
                    </a:ext>
                  </a:extLst>
                </a:gridCol>
              </a:tblGrid>
              <a:tr h="548631">
                <a:tc gridSpan="5">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Strategic Objective 3.1: Optimal management of infrastructure - Ensure optimal infrastructure and systems uptime of observations, </a:t>
                      </a:r>
                      <a:b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br>
                      <a: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                                                                                                                    information dissemination and exchange that enables SAWS to achieve </a:t>
                      </a:r>
                      <a:b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br>
                      <a: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				           its mandate.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54077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Performance indicator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target 2019/20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Quarter Target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2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Quarter Progress and Analysis</a:t>
                      </a:r>
                      <a:endPar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Progress and Analysis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extLst>
                  <a:ext uri="{0D108BD9-81ED-4DB2-BD59-A6C34878D82A}">
                    <a16:rowId xmlns="" xmlns:a16="http://schemas.microsoft.com/office/drawing/2014/main" val="10001"/>
                  </a:ext>
                </a:extLst>
              </a:tr>
              <a:tr h="82056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Percentage of Surface observation infrastructure availability (AWS, ARS)</a:t>
                      </a: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85%</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fr-FR"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85% surface observation infrastructure </a:t>
                      </a:r>
                      <a:r>
                        <a:rPr kumimoji="0" lang="en-ZA" altLang="en-US" sz="1000" b="0"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available</a:t>
                      </a:r>
                      <a:r>
                        <a:rPr kumimoji="0" lang="fr-FR"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85% surface observation infrastructure availability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((86.7% AWS + 83.4% ARS) ÷ 2) = 85.05%</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r>
                        <a:rPr lang="en-US" sz="1000" dirty="0">
                          <a:latin typeface="Calibri" panose="020F0502020204030204" pitchFamily="34" charset="0"/>
                          <a:cs typeface="Calibri" panose="020F0502020204030204" pitchFamily="34" charset="0"/>
                        </a:rPr>
                        <a:t>Achieved</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85% surface observation infrastructure availability</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extLst>
                  <a:ext uri="{0D108BD9-81ED-4DB2-BD59-A6C34878D82A}">
                    <a16:rowId xmlns="" xmlns:a16="http://schemas.microsoft.com/office/drawing/2014/main" val="10002"/>
                  </a:ext>
                </a:extLst>
              </a:tr>
              <a:tr h="2285964">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Percentage of GAW infrastructure availability</a:t>
                      </a: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90%</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90% GAW infrastructure available</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Partially 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73% GAW infrastructure availability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((58% + 86.9%) ÷ 2) = 72.45%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Challenges</a:t>
                      </a: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Load shedding resulting in multiple instrumentation failure. Ageing infrastructure, Ozone sondes depleted.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Corrective measures</a:t>
                      </a: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Ozone </a:t>
                      </a:r>
                      <a:r>
                        <a:rPr kumimoji="0" lang="en-US" altLang="en-US" sz="1000" b="0" i="0" u="none" strike="noStrike" cap="none" normalizeH="0" baseline="0" dirty="0" err="1">
                          <a:ln>
                            <a:noFill/>
                          </a:ln>
                          <a:solidFill>
                            <a:schemeClr val="tx1"/>
                          </a:solidFill>
                          <a:effectLst/>
                          <a:latin typeface="Calibri" panose="020F0502020204030204" pitchFamily="34" charset="0"/>
                          <a:cs typeface="Times New Roman" panose="02020603050405020304" pitchFamily="18" charset="0"/>
                        </a:rPr>
                        <a:t>sonde</a:t>
                      </a: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order arrived in March 2020. Backup power acquisition and GAW Business Case implementation</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r>
                        <a:rPr lang="en-US" sz="1000" dirty="0">
                          <a:latin typeface="Calibri" panose="020F0502020204030204" pitchFamily="34" charset="0"/>
                          <a:cs typeface="Calibri" panose="020F0502020204030204" pitchFamily="34" charset="0"/>
                        </a:rPr>
                        <a:t>Partially Achieved</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86% GAW infrastructure availability</a:t>
                      </a:r>
                    </a:p>
                    <a:p>
                      <a:endParaRPr lang="en-ZA" sz="1000" dirty="0">
                        <a:latin typeface="Calibri" panose="020F0502020204030204" pitchFamily="34" charset="0"/>
                        <a:cs typeface="Calibri" panose="020F0502020204030204" pitchFamily="34"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3"/>
                  </a:ext>
                </a:extLst>
              </a:tr>
              <a:tr h="1314281">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Percentage of Remote sensing observation infrastructure availability </a:t>
                      </a:r>
                      <a:r>
                        <a:rPr kumimoji="0" lang="en-US" altLang="en-US" sz="1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(Radar)</a:t>
                      </a: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80%</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80% remote sensing observation       infrastructure available </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90% Radar availability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((94.14% + 90.89% + 86.08%) ÷ 3) =90.37%</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Effective response and availability of resources contributed to overachievement</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r>
                        <a:rPr lang="en-US" sz="1000" dirty="0">
                          <a:latin typeface="Calibri" panose="020F0502020204030204" pitchFamily="34" charset="0"/>
                          <a:cs typeface="Calibri" panose="020F0502020204030204" pitchFamily="34" charset="0"/>
                        </a:rPr>
                        <a:t>Achieved</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92% Radar availability</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extLst>
                  <a:ext uri="{0D108BD9-81ED-4DB2-BD59-A6C34878D82A}">
                    <a16:rowId xmlns="" xmlns:a16="http://schemas.microsoft.com/office/drawing/2014/main" val="10004"/>
                  </a:ext>
                </a:extLst>
              </a:tr>
            </a:tbl>
          </a:graphicData>
        </a:graphic>
      </p:graphicFrame>
      <p:grpSp>
        <p:nvGrpSpPr>
          <p:cNvPr id="33829" name="Group 6"/>
          <p:cNvGrpSpPr>
            <a:grpSpLocks/>
          </p:cNvGrpSpPr>
          <p:nvPr/>
        </p:nvGrpSpPr>
        <p:grpSpPr bwMode="auto">
          <a:xfrm>
            <a:off x="1066800" y="6477000"/>
            <a:ext cx="5778500" cy="215900"/>
            <a:chOff x="685800" y="6400800"/>
            <a:chExt cx="5778500" cy="215900"/>
          </a:xfrm>
        </p:grpSpPr>
        <p:sp>
          <p:nvSpPr>
            <p:cNvPr id="33831"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On target</a:t>
              </a:r>
            </a:p>
          </p:txBody>
        </p:sp>
        <p:sp>
          <p:nvSpPr>
            <p:cNvPr id="33832"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work in progress</a:t>
              </a:r>
            </a:p>
          </p:txBody>
        </p:sp>
        <p:sp>
          <p:nvSpPr>
            <p:cNvPr id="33833"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Off target</a:t>
              </a:r>
            </a:p>
          </p:txBody>
        </p:sp>
        <p:sp>
          <p:nvSpPr>
            <p:cNvPr id="33834"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r>
                <a:rPr lang="en-US" altLang="en-US" sz="1200">
                  <a:solidFill>
                    <a:srgbClr val="333399"/>
                  </a:solidFill>
                </a:rPr>
                <a:t>= No milestone</a:t>
              </a:r>
            </a:p>
          </p:txBody>
        </p:sp>
      </p:grpSp>
      <p:sp>
        <p:nvSpPr>
          <p:cNvPr id="12" name="Title 1"/>
          <p:cNvSpPr>
            <a:spLocks noGrp="1"/>
          </p:cNvSpPr>
          <p:nvPr>
            <p:ph type="title"/>
          </p:nvPr>
        </p:nvSpPr>
        <p:spPr>
          <a:xfrm>
            <a:off x="0" y="0"/>
            <a:ext cx="9144000" cy="392113"/>
          </a:xfrm>
          <a:solidFill>
            <a:srgbClr val="2D2D8A"/>
          </a:solidFill>
        </p:spPr>
        <p:txBody>
          <a:bodyPr/>
          <a:lstStyle/>
          <a:p>
            <a:pPr algn="ctr" eaLnBrk="1" hangingPunct="1">
              <a:defRPr/>
            </a:pPr>
            <a:r>
              <a:rPr lang="en-US" sz="1400" b="1" dirty="0">
                <a:solidFill>
                  <a:schemeClr val="bg1"/>
                </a:solidFill>
                <a:ea typeface="+mn-ea"/>
                <a:cs typeface="+mn-cs"/>
              </a:rPr>
              <a:t>PROGRAMME 3: INFRASTRUCTURE AND INFORMATION SYSTEMS</a:t>
            </a:r>
          </a:p>
        </p:txBody>
      </p:sp>
      <p:sp>
        <p:nvSpPr>
          <p:cNvPr id="3" name="Slide Number Placeholder 2"/>
          <p:cNvSpPr>
            <a:spLocks noGrp="1"/>
          </p:cNvSpPr>
          <p:nvPr>
            <p:ph type="sldNum" sz="quarter" idx="12"/>
          </p:nvPr>
        </p:nvSpPr>
        <p:spPr/>
        <p:txBody>
          <a:bodyPr/>
          <a:lstStyle/>
          <a:p>
            <a:pPr>
              <a:defRPr/>
            </a:pPr>
            <a:fld id="{0B964EC0-BC93-4693-8A20-1A07A83626A8}" type="slidenum">
              <a:rPr lang="en-ZA" smtClean="0"/>
              <a:pPr>
                <a:defRPr/>
              </a:pPr>
              <a:t>11</a:t>
            </a:fld>
            <a:endParaRPr lang="en-Z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graphicFrame>
        <p:nvGraphicFramePr>
          <p:cNvPr id="6" name="Table 5"/>
          <p:cNvGraphicFramePr>
            <a:graphicFrameLocks noGrp="1"/>
          </p:cNvGraphicFramePr>
          <p:nvPr/>
        </p:nvGraphicFramePr>
        <p:xfrm>
          <a:off x="152400" y="762000"/>
          <a:ext cx="8751889" cy="5443539"/>
        </p:xfrm>
        <a:graphic>
          <a:graphicData uri="http://schemas.openxmlformats.org/drawingml/2006/table">
            <a:tbl>
              <a:tblPr/>
              <a:tblGrid>
                <a:gridCol w="1858358">
                  <a:extLst>
                    <a:ext uri="{9D8B030D-6E8A-4147-A177-3AD203B41FA5}">
                      <a16:colId xmlns="" xmlns:a16="http://schemas.microsoft.com/office/drawing/2014/main" val="20000"/>
                    </a:ext>
                  </a:extLst>
                </a:gridCol>
                <a:gridCol w="1562325">
                  <a:extLst>
                    <a:ext uri="{9D8B030D-6E8A-4147-A177-3AD203B41FA5}">
                      <a16:colId xmlns="" xmlns:a16="http://schemas.microsoft.com/office/drawing/2014/main" val="20001"/>
                    </a:ext>
                  </a:extLst>
                </a:gridCol>
                <a:gridCol w="1562325">
                  <a:extLst>
                    <a:ext uri="{9D8B030D-6E8A-4147-A177-3AD203B41FA5}">
                      <a16:colId xmlns="" xmlns:a16="http://schemas.microsoft.com/office/drawing/2014/main" val="20002"/>
                    </a:ext>
                  </a:extLst>
                </a:gridCol>
                <a:gridCol w="1737076">
                  <a:extLst>
                    <a:ext uri="{9D8B030D-6E8A-4147-A177-3AD203B41FA5}">
                      <a16:colId xmlns="" xmlns:a16="http://schemas.microsoft.com/office/drawing/2014/main" val="20003"/>
                    </a:ext>
                  </a:extLst>
                </a:gridCol>
                <a:gridCol w="2031805">
                  <a:extLst>
                    <a:ext uri="{9D8B030D-6E8A-4147-A177-3AD203B41FA5}">
                      <a16:colId xmlns="" xmlns:a16="http://schemas.microsoft.com/office/drawing/2014/main" val="20004"/>
                    </a:ext>
                  </a:extLst>
                </a:gridCol>
              </a:tblGrid>
              <a:tr h="548751">
                <a:tc gridSpan="5">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Strategic Objective 3.1: Optimal management of infrastructure - Ensure optimal infrastructure and systems uptime of observations, </a:t>
                      </a:r>
                      <a:b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br>
                      <a: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                                                                                                                    information dissemination and exchange that enables SAWS to achieve </a:t>
                      </a:r>
                      <a:b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br>
                      <a: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				           its mandate.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62718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Performance indicator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target 2019/20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Quarter Target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2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Quarter Progress and Analysis</a:t>
                      </a:r>
                      <a:endPar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Progress and Analysis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extLst>
                  <a:ext uri="{0D108BD9-81ED-4DB2-BD59-A6C34878D82A}">
                    <a16:rowId xmlns="" xmlns:a16="http://schemas.microsoft.com/office/drawing/2014/main" val="10001"/>
                  </a:ext>
                </a:extLst>
              </a:tr>
              <a:tr h="1067014">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Percentage of Remote sensing observation infrastructure availability </a:t>
                      </a:r>
                      <a:r>
                        <a:rPr kumimoji="0" lang="en-US" altLang="en-US" sz="1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(LDN)</a:t>
                      </a: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90%</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90% remote sensing observation       infrastructure available </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91% LDN availability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((89.16% + 91.23% + 93.38%) ÷3) = 91.26</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r>
                        <a:rPr lang="en-US" sz="1000" dirty="0">
                          <a:latin typeface="Calibri" panose="020F0502020204030204" pitchFamily="34" charset="0"/>
                          <a:cs typeface="Calibri" panose="020F0502020204030204" pitchFamily="34" charset="0"/>
                        </a:rPr>
                        <a:t>Achieved </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92% LDN availability</a:t>
                      </a:r>
                      <a:endParaRPr lang="en-ZA" sz="1000" dirty="0">
                        <a:latin typeface="Calibri" panose="020F0502020204030204" pitchFamily="34" charset="0"/>
                        <a:cs typeface="Calibri" panose="020F0502020204030204" pitchFamily="34"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extLst>
                  <a:ext uri="{0D108BD9-81ED-4DB2-BD59-A6C34878D82A}">
                    <a16:rowId xmlns="" xmlns:a16="http://schemas.microsoft.com/office/drawing/2014/main" val="10002"/>
                  </a:ext>
                </a:extLst>
              </a:tr>
              <a:tr h="228600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Percentage of Upper air observation infrastructure availability</a:t>
                      </a: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80%</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fr-FR"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80% </a:t>
                      </a:r>
                      <a:r>
                        <a:rPr kumimoji="0" lang="fr-FR" altLang="en-US" sz="1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upper</a:t>
                      </a:r>
                      <a:r>
                        <a:rPr kumimoji="0" lang="fr-FR"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air observation infrastructure </a:t>
                      </a:r>
                      <a:r>
                        <a:rPr kumimoji="0" lang="fr-FR" altLang="en-US" sz="1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available</a:t>
                      </a:r>
                      <a:endPar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Partially 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63% upper air observation infrastructure available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Challenges</a:t>
                      </a: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Springbok generator faulty since February. Durban  and Gough Island infrastructure remain non-operational.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Corrective measures</a:t>
                      </a: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Gough Island will be replaced in the next take over. Evaluation for supplier to install new upper air infrastructure evaluated.</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r>
                        <a:rPr lang="en-US" sz="1000" dirty="0">
                          <a:latin typeface="Calibri" panose="020F0502020204030204" pitchFamily="34" charset="0"/>
                          <a:cs typeface="Calibri" panose="020F0502020204030204" pitchFamily="34" charset="0"/>
                        </a:rPr>
                        <a:t>Partially achieved</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59% upper air observation infrastructure available.</a:t>
                      </a:r>
                    </a:p>
                    <a:p>
                      <a:endParaRPr lang="en-ZA" sz="1000" dirty="0">
                        <a:latin typeface="Calibri" panose="020F0502020204030204" pitchFamily="34" charset="0"/>
                        <a:cs typeface="Calibri" panose="020F0502020204030204" pitchFamily="34"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3"/>
                  </a:ext>
                </a:extLst>
              </a:tr>
              <a:tr h="91458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Percentage of ICT system availability</a:t>
                      </a: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96%</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96%</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99% ICT system availability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((98.3% MPLS + 99.9% Server + 98.2% HPC) ÷ 3) = 98.8%</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r>
                        <a:rPr lang="en-US" sz="1000" dirty="0">
                          <a:latin typeface="Calibri" panose="020F0502020204030204" pitchFamily="34" charset="0"/>
                          <a:cs typeface="Calibri" panose="020F0502020204030204" pitchFamily="34" charset="0"/>
                        </a:rPr>
                        <a:t>Achieved</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99% ICT system availability</a:t>
                      </a:r>
                    </a:p>
                    <a:p>
                      <a:endParaRPr lang="en-ZA" sz="1000" dirty="0">
                        <a:latin typeface="Calibri" panose="020F0502020204030204" pitchFamily="34" charset="0"/>
                        <a:cs typeface="Calibri" panose="020F0502020204030204" pitchFamily="34"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extLst>
                  <a:ext uri="{0D108BD9-81ED-4DB2-BD59-A6C34878D82A}">
                    <a16:rowId xmlns="" xmlns:a16="http://schemas.microsoft.com/office/drawing/2014/main" val="10004"/>
                  </a:ext>
                </a:extLst>
              </a:tr>
            </a:tbl>
          </a:graphicData>
        </a:graphic>
      </p:graphicFrame>
      <p:grpSp>
        <p:nvGrpSpPr>
          <p:cNvPr id="35877" name="Group 6"/>
          <p:cNvGrpSpPr>
            <a:grpSpLocks/>
          </p:cNvGrpSpPr>
          <p:nvPr/>
        </p:nvGrpSpPr>
        <p:grpSpPr bwMode="auto">
          <a:xfrm>
            <a:off x="1066800" y="6477000"/>
            <a:ext cx="5778500" cy="215900"/>
            <a:chOff x="685800" y="6400800"/>
            <a:chExt cx="5778500" cy="215900"/>
          </a:xfrm>
        </p:grpSpPr>
        <p:sp>
          <p:nvSpPr>
            <p:cNvPr id="35879"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On target</a:t>
              </a:r>
            </a:p>
          </p:txBody>
        </p:sp>
        <p:sp>
          <p:nvSpPr>
            <p:cNvPr id="35880"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work in progress</a:t>
              </a:r>
            </a:p>
          </p:txBody>
        </p:sp>
        <p:sp>
          <p:nvSpPr>
            <p:cNvPr id="35881"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Off target</a:t>
              </a:r>
            </a:p>
          </p:txBody>
        </p:sp>
        <p:sp>
          <p:nvSpPr>
            <p:cNvPr id="35882"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r>
                <a:rPr lang="en-US" altLang="en-US" sz="1200">
                  <a:solidFill>
                    <a:srgbClr val="333399"/>
                  </a:solidFill>
                </a:rPr>
                <a:t>= No milestone</a:t>
              </a:r>
            </a:p>
          </p:txBody>
        </p:sp>
      </p:grpSp>
      <p:sp>
        <p:nvSpPr>
          <p:cNvPr id="12" name="Title 1"/>
          <p:cNvSpPr>
            <a:spLocks noGrp="1"/>
          </p:cNvSpPr>
          <p:nvPr>
            <p:ph type="title"/>
          </p:nvPr>
        </p:nvSpPr>
        <p:spPr>
          <a:xfrm>
            <a:off x="0" y="0"/>
            <a:ext cx="9144000" cy="392113"/>
          </a:xfrm>
          <a:solidFill>
            <a:srgbClr val="2D2D8A"/>
          </a:solidFill>
        </p:spPr>
        <p:txBody>
          <a:bodyPr/>
          <a:lstStyle/>
          <a:p>
            <a:pPr algn="ctr" eaLnBrk="1" hangingPunct="1">
              <a:defRPr/>
            </a:pPr>
            <a:r>
              <a:rPr lang="en-US" sz="1400" b="1" dirty="0">
                <a:solidFill>
                  <a:schemeClr val="bg1"/>
                </a:solidFill>
                <a:ea typeface="+mn-ea"/>
                <a:cs typeface="+mn-cs"/>
              </a:rPr>
              <a:t>PROGRAMME 3: INFRASTRUCTURE AND INFORMATION SYSTEMS</a:t>
            </a:r>
          </a:p>
        </p:txBody>
      </p:sp>
      <p:sp>
        <p:nvSpPr>
          <p:cNvPr id="3" name="Slide Number Placeholder 2"/>
          <p:cNvSpPr>
            <a:spLocks noGrp="1"/>
          </p:cNvSpPr>
          <p:nvPr>
            <p:ph type="sldNum" sz="quarter" idx="12"/>
          </p:nvPr>
        </p:nvSpPr>
        <p:spPr/>
        <p:txBody>
          <a:bodyPr/>
          <a:lstStyle/>
          <a:p>
            <a:pPr>
              <a:defRPr/>
            </a:pPr>
            <a:fld id="{0B964EC0-BC93-4693-8A20-1A07A83626A8}" type="slidenum">
              <a:rPr lang="en-ZA" smtClean="0"/>
              <a:pPr>
                <a:defRPr/>
              </a:pPr>
              <a:t>12</a:t>
            </a:fld>
            <a:endParaRPr lang="en-Z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graphicFrame>
        <p:nvGraphicFramePr>
          <p:cNvPr id="6" name="Table 5"/>
          <p:cNvGraphicFramePr>
            <a:graphicFrameLocks noGrp="1"/>
          </p:cNvGraphicFramePr>
          <p:nvPr/>
        </p:nvGraphicFramePr>
        <p:xfrm>
          <a:off x="152400" y="762000"/>
          <a:ext cx="8751889" cy="3028951"/>
        </p:xfrm>
        <a:graphic>
          <a:graphicData uri="http://schemas.openxmlformats.org/drawingml/2006/table">
            <a:tbl>
              <a:tblPr/>
              <a:tblGrid>
                <a:gridCol w="1858358">
                  <a:extLst>
                    <a:ext uri="{9D8B030D-6E8A-4147-A177-3AD203B41FA5}">
                      <a16:colId xmlns="" xmlns:a16="http://schemas.microsoft.com/office/drawing/2014/main" val="20000"/>
                    </a:ext>
                  </a:extLst>
                </a:gridCol>
                <a:gridCol w="1562325">
                  <a:extLst>
                    <a:ext uri="{9D8B030D-6E8A-4147-A177-3AD203B41FA5}">
                      <a16:colId xmlns="" xmlns:a16="http://schemas.microsoft.com/office/drawing/2014/main" val="20001"/>
                    </a:ext>
                  </a:extLst>
                </a:gridCol>
                <a:gridCol w="1562325">
                  <a:extLst>
                    <a:ext uri="{9D8B030D-6E8A-4147-A177-3AD203B41FA5}">
                      <a16:colId xmlns="" xmlns:a16="http://schemas.microsoft.com/office/drawing/2014/main" val="20002"/>
                    </a:ext>
                  </a:extLst>
                </a:gridCol>
                <a:gridCol w="1737076">
                  <a:extLst>
                    <a:ext uri="{9D8B030D-6E8A-4147-A177-3AD203B41FA5}">
                      <a16:colId xmlns="" xmlns:a16="http://schemas.microsoft.com/office/drawing/2014/main" val="20003"/>
                    </a:ext>
                  </a:extLst>
                </a:gridCol>
                <a:gridCol w="2031805">
                  <a:extLst>
                    <a:ext uri="{9D8B030D-6E8A-4147-A177-3AD203B41FA5}">
                      <a16:colId xmlns="" xmlns:a16="http://schemas.microsoft.com/office/drawing/2014/main" val="20004"/>
                    </a:ext>
                  </a:extLst>
                </a:gridCol>
              </a:tblGrid>
              <a:tr h="420688">
                <a:tc gridSpan="5">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Strategic Objective 3.2: Quality data – Provide quality data meeting minimum data requirements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62706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Performance indicator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target 2019/20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Quarter Target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2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Quarter Progress and Analysis</a:t>
                      </a:r>
                      <a:endPar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Progress and Analysis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extLst>
                  <a:ext uri="{0D108BD9-81ED-4DB2-BD59-A6C34878D82A}">
                    <a16:rowId xmlns="" xmlns:a16="http://schemas.microsoft.com/office/drawing/2014/main" val="10001"/>
                  </a:ext>
                </a:extLst>
              </a:tr>
              <a:tr h="1981199">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Percentage of Air quality stations available on SAAQIS </a:t>
                      </a: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90%</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90%</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171450" indent="-17145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93% priority areas air quality stations available on SAAQIS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(14 ÷ 15) x 100 = 93%</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Sharpeville station was </a:t>
                      </a:r>
                      <a:r>
                        <a:rPr kumimoji="0" lang="en-US" altLang="en-US" sz="1000" b="0" i="0" u="none" strike="noStrike" cap="none" normalizeH="0" baseline="0" dirty="0" err="1">
                          <a:ln>
                            <a:noFill/>
                          </a:ln>
                          <a:solidFill>
                            <a:schemeClr val="tx1"/>
                          </a:solidFill>
                          <a:effectLst/>
                          <a:latin typeface="Calibri" panose="020F0502020204030204" pitchFamily="34" charset="0"/>
                          <a:cs typeface="Times New Roman" panose="02020603050405020304" pitchFamily="18" charset="0"/>
                        </a:rPr>
                        <a:t>vandalised</a:t>
                      </a: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and some equipment stolen in December 2019. This station has remained offline pending installation of improved security measures.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98% priority areas air quality stations available on SAAQIS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extLst>
                  <a:ext uri="{0D108BD9-81ED-4DB2-BD59-A6C34878D82A}">
                    <a16:rowId xmlns="" xmlns:a16="http://schemas.microsoft.com/office/drawing/2014/main" val="10002"/>
                  </a:ext>
                </a:extLst>
              </a:tr>
            </a:tbl>
          </a:graphicData>
        </a:graphic>
      </p:graphicFrame>
      <p:grpSp>
        <p:nvGrpSpPr>
          <p:cNvPr id="37913" name="Group 6"/>
          <p:cNvGrpSpPr>
            <a:grpSpLocks/>
          </p:cNvGrpSpPr>
          <p:nvPr/>
        </p:nvGrpSpPr>
        <p:grpSpPr bwMode="auto">
          <a:xfrm>
            <a:off x="1066800" y="6477000"/>
            <a:ext cx="5778500" cy="215900"/>
            <a:chOff x="685800" y="6400800"/>
            <a:chExt cx="5778500" cy="215900"/>
          </a:xfrm>
        </p:grpSpPr>
        <p:sp>
          <p:nvSpPr>
            <p:cNvPr id="37915"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On target</a:t>
              </a:r>
            </a:p>
          </p:txBody>
        </p:sp>
        <p:sp>
          <p:nvSpPr>
            <p:cNvPr id="37916"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work in progress</a:t>
              </a:r>
            </a:p>
          </p:txBody>
        </p:sp>
        <p:sp>
          <p:nvSpPr>
            <p:cNvPr id="37917"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Off target</a:t>
              </a:r>
            </a:p>
          </p:txBody>
        </p:sp>
        <p:sp>
          <p:nvSpPr>
            <p:cNvPr id="37918"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r>
                <a:rPr lang="en-US" altLang="en-US" sz="1200">
                  <a:solidFill>
                    <a:srgbClr val="333399"/>
                  </a:solidFill>
                </a:rPr>
                <a:t>= No milestone</a:t>
              </a:r>
            </a:p>
          </p:txBody>
        </p:sp>
      </p:grpSp>
      <p:sp>
        <p:nvSpPr>
          <p:cNvPr id="12" name="Title 1"/>
          <p:cNvSpPr>
            <a:spLocks noGrp="1"/>
          </p:cNvSpPr>
          <p:nvPr>
            <p:ph type="title"/>
          </p:nvPr>
        </p:nvSpPr>
        <p:spPr>
          <a:xfrm>
            <a:off x="0" y="0"/>
            <a:ext cx="9144000" cy="392113"/>
          </a:xfrm>
          <a:solidFill>
            <a:srgbClr val="2D2D8A"/>
          </a:solidFill>
        </p:spPr>
        <p:txBody>
          <a:bodyPr/>
          <a:lstStyle/>
          <a:p>
            <a:pPr algn="ctr" eaLnBrk="1" hangingPunct="1">
              <a:defRPr/>
            </a:pPr>
            <a:r>
              <a:rPr lang="en-US" sz="1400" b="1" dirty="0">
                <a:solidFill>
                  <a:schemeClr val="bg1"/>
                </a:solidFill>
                <a:ea typeface="+mn-ea"/>
                <a:cs typeface="+mn-cs"/>
              </a:rPr>
              <a:t>PROGRAMME 3: INFRASTRUCTURE AND INFORMATION SYSTEMS</a:t>
            </a:r>
          </a:p>
        </p:txBody>
      </p:sp>
      <p:sp>
        <p:nvSpPr>
          <p:cNvPr id="3" name="Slide Number Placeholder 2"/>
          <p:cNvSpPr>
            <a:spLocks noGrp="1"/>
          </p:cNvSpPr>
          <p:nvPr>
            <p:ph type="sldNum" sz="quarter" idx="12"/>
          </p:nvPr>
        </p:nvSpPr>
        <p:spPr/>
        <p:txBody>
          <a:bodyPr/>
          <a:lstStyle/>
          <a:p>
            <a:pPr>
              <a:defRPr/>
            </a:pPr>
            <a:fld id="{0B964EC0-BC93-4693-8A20-1A07A83626A8}" type="slidenum">
              <a:rPr lang="en-ZA" smtClean="0"/>
              <a:pPr>
                <a:defRPr/>
              </a:pPr>
              <a:t>13</a:t>
            </a:fld>
            <a:endParaRPr lang="en-Z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9144000" cy="479425"/>
          </a:xfrm>
          <a:solidFill>
            <a:srgbClr val="2D2D8A"/>
          </a:solidFill>
        </p:spPr>
        <p:txBody>
          <a:bodyPr/>
          <a:lstStyle/>
          <a:p>
            <a:pPr eaLnBrk="1" hangingPunct="1">
              <a:defRPr/>
            </a:pPr>
            <a:r>
              <a:rPr lang="en-ZA" altLang="en-US" sz="1125" b="1" dirty="0">
                <a:solidFill>
                  <a:schemeClr val="bg1"/>
                </a:solidFill>
              </a:rPr>
              <a:t>                                                          </a:t>
            </a:r>
            <a:r>
              <a:rPr lang="en-ZA" altLang="en-US" sz="1400" b="1" dirty="0">
                <a:solidFill>
                  <a:schemeClr val="bg1"/>
                </a:solidFill>
              </a:rPr>
              <a:t>OVERALL SUMMARY OF PROGRAMME 3 PERFORMANCE </a:t>
            </a:r>
            <a:endParaRPr lang="en-US" altLang="en-US" sz="1400" b="1" dirty="0">
              <a:solidFill>
                <a:schemeClr val="bg1"/>
              </a:solidFill>
              <a:ea typeface="+mn-ea"/>
              <a:cs typeface="+mn-cs"/>
            </a:endParaRPr>
          </a:p>
        </p:txBody>
      </p:sp>
      <p:graphicFrame>
        <p:nvGraphicFramePr>
          <p:cNvPr id="11" name="Group 121"/>
          <p:cNvGraphicFramePr>
            <a:graphicFrameLocks noGrp="1"/>
          </p:cNvGraphicFramePr>
          <p:nvPr>
            <p:ph idx="1"/>
          </p:nvPr>
        </p:nvGraphicFramePr>
        <p:xfrm>
          <a:off x="182563" y="1282700"/>
          <a:ext cx="8859837" cy="787400"/>
        </p:xfrm>
        <a:graphic>
          <a:graphicData uri="http://schemas.openxmlformats.org/drawingml/2006/table">
            <a:tbl>
              <a:tblPr/>
              <a:tblGrid>
                <a:gridCol w="2622626">
                  <a:extLst>
                    <a:ext uri="{9D8B030D-6E8A-4147-A177-3AD203B41FA5}">
                      <a16:colId xmlns="" xmlns:a16="http://schemas.microsoft.com/office/drawing/2014/main" val="20000"/>
                    </a:ext>
                  </a:extLst>
                </a:gridCol>
                <a:gridCol w="2252141">
                  <a:extLst>
                    <a:ext uri="{9D8B030D-6E8A-4147-A177-3AD203B41FA5}">
                      <a16:colId xmlns="" xmlns:a16="http://schemas.microsoft.com/office/drawing/2014/main" val="20001"/>
                    </a:ext>
                  </a:extLst>
                </a:gridCol>
                <a:gridCol w="2108869">
                  <a:extLst>
                    <a:ext uri="{9D8B030D-6E8A-4147-A177-3AD203B41FA5}">
                      <a16:colId xmlns="" xmlns:a16="http://schemas.microsoft.com/office/drawing/2014/main" val="20002"/>
                    </a:ext>
                  </a:extLst>
                </a:gridCol>
                <a:gridCol w="1876201">
                  <a:extLst>
                    <a:ext uri="{9D8B030D-6E8A-4147-A177-3AD203B41FA5}">
                      <a16:colId xmlns="" xmlns:a16="http://schemas.microsoft.com/office/drawing/2014/main" val="20003"/>
                    </a:ext>
                  </a:extLst>
                </a:gridCol>
              </a:tblGrid>
              <a:tr h="30650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480892">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mn-ea"/>
                          <a:cs typeface="+mn-cs"/>
                        </a:rPr>
                        <a:t>71% (5/7)</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mn-ea"/>
                          <a:cs typeface="+mn-cs"/>
                        </a:rPr>
                        <a:t>29% (2/7)</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
                          <a:cs typeface=""/>
                        </a:rPr>
                        <a:t>0% (0/7)</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
                          <a:cs typeface=""/>
                        </a:rPr>
                        <a:t>0% (0/7)</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39957" name="Line 4"/>
          <p:cNvSpPr>
            <a:spLocks noChangeShapeType="1"/>
          </p:cNvSpPr>
          <p:nvPr/>
        </p:nvSpPr>
        <p:spPr bwMode="auto">
          <a:xfrm flipV="1">
            <a:off x="182563" y="1127125"/>
            <a:ext cx="87931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graphicFrame>
        <p:nvGraphicFramePr>
          <p:cNvPr id="2" name="Chart 9"/>
          <p:cNvGraphicFramePr>
            <a:graphicFrameLocks/>
          </p:cNvGraphicFramePr>
          <p:nvPr/>
        </p:nvGraphicFramePr>
        <p:xfrm>
          <a:off x="652463" y="2184400"/>
          <a:ext cx="7950200" cy="40052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pPr>
              <a:defRPr/>
            </a:pPr>
            <a:fld id="{0B964EC0-BC93-4693-8A20-1A07A83626A8}" type="slidenum">
              <a:rPr lang="en-ZA" smtClean="0"/>
              <a:pPr>
                <a:defRPr/>
              </a:pPr>
              <a:t>14</a:t>
            </a:fld>
            <a:endParaRPr lang="en-Z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
          <p:cNvSpPr>
            <a:spLocks noChangeArrowheads="1"/>
          </p:cNvSpPr>
          <p:nvPr/>
        </p:nvSpPr>
        <p:spPr bwMode="auto">
          <a:xfrm>
            <a:off x="0" y="2978150"/>
            <a:ext cx="9144000" cy="646113"/>
          </a:xfrm>
          <a:prstGeom prst="rect">
            <a:avLst/>
          </a:prstGeom>
          <a:solidFill>
            <a:srgbClr val="2D2D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FontTx/>
              <a:buNone/>
            </a:pPr>
            <a:r>
              <a:rPr lang="en-US" altLang="en-US" sz="1800" b="1">
                <a:solidFill>
                  <a:srgbClr val="FFFFFF"/>
                </a:solidFill>
                <a:latin typeface="Calibri" panose="020F0502020204030204" pitchFamily="34" charset="0"/>
                <a:cs typeface="Calibri" panose="020F0502020204030204" pitchFamily="34" charset="0"/>
              </a:rPr>
              <a:t>PROGRAMME 4: </a:t>
            </a:r>
          </a:p>
          <a:p>
            <a:pPr algn="ctr">
              <a:lnSpc>
                <a:spcPct val="100000"/>
              </a:lnSpc>
              <a:spcBef>
                <a:spcPct val="0"/>
              </a:spcBef>
              <a:buFontTx/>
              <a:buNone/>
            </a:pPr>
            <a:r>
              <a:rPr lang="en-US" altLang="en-US" sz="1800" b="1">
                <a:solidFill>
                  <a:srgbClr val="FFFFFF"/>
                </a:solidFill>
                <a:latin typeface="Calibri" panose="020F0502020204030204" pitchFamily="34" charset="0"/>
                <a:cs typeface="Calibri" panose="020F0502020204030204" pitchFamily="34" charset="0"/>
              </a:rPr>
              <a:t>ADMINISTRATION (INCLUDING CORPORATE AND REGULATORY SERVICES)</a:t>
            </a:r>
          </a:p>
        </p:txBody>
      </p:sp>
      <p:sp>
        <p:nvSpPr>
          <p:cNvPr id="2" name="Slide Number Placeholder 1"/>
          <p:cNvSpPr>
            <a:spLocks noGrp="1"/>
          </p:cNvSpPr>
          <p:nvPr>
            <p:ph type="sldNum" sz="quarter" idx="12"/>
          </p:nvPr>
        </p:nvSpPr>
        <p:spPr/>
        <p:txBody>
          <a:bodyPr/>
          <a:lstStyle/>
          <a:p>
            <a:pPr>
              <a:defRPr/>
            </a:pPr>
            <a:fld id="{0B964EC0-BC93-4693-8A20-1A07A83626A8}" type="slidenum">
              <a:rPr lang="en-ZA" smtClean="0"/>
              <a:pPr>
                <a:defRPr/>
              </a:pPr>
              <a:t>15</a:t>
            </a:fld>
            <a:endParaRPr lang="en-Z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graphicFrame>
        <p:nvGraphicFramePr>
          <p:cNvPr id="6" name="Table 5"/>
          <p:cNvGraphicFramePr>
            <a:graphicFrameLocks noGrp="1"/>
          </p:cNvGraphicFramePr>
          <p:nvPr/>
        </p:nvGraphicFramePr>
        <p:xfrm>
          <a:off x="152400" y="762000"/>
          <a:ext cx="8751889" cy="3925888"/>
        </p:xfrm>
        <a:graphic>
          <a:graphicData uri="http://schemas.openxmlformats.org/drawingml/2006/table">
            <a:tbl>
              <a:tblPr/>
              <a:tblGrid>
                <a:gridCol w="1858358">
                  <a:extLst>
                    <a:ext uri="{9D8B030D-6E8A-4147-A177-3AD203B41FA5}">
                      <a16:colId xmlns="" xmlns:a16="http://schemas.microsoft.com/office/drawing/2014/main" val="20000"/>
                    </a:ext>
                  </a:extLst>
                </a:gridCol>
                <a:gridCol w="1562325">
                  <a:extLst>
                    <a:ext uri="{9D8B030D-6E8A-4147-A177-3AD203B41FA5}">
                      <a16:colId xmlns="" xmlns:a16="http://schemas.microsoft.com/office/drawing/2014/main" val="20001"/>
                    </a:ext>
                  </a:extLst>
                </a:gridCol>
                <a:gridCol w="1562325">
                  <a:extLst>
                    <a:ext uri="{9D8B030D-6E8A-4147-A177-3AD203B41FA5}">
                      <a16:colId xmlns="" xmlns:a16="http://schemas.microsoft.com/office/drawing/2014/main" val="20002"/>
                    </a:ext>
                  </a:extLst>
                </a:gridCol>
                <a:gridCol w="1737076">
                  <a:extLst>
                    <a:ext uri="{9D8B030D-6E8A-4147-A177-3AD203B41FA5}">
                      <a16:colId xmlns="" xmlns:a16="http://schemas.microsoft.com/office/drawing/2014/main" val="20003"/>
                    </a:ext>
                  </a:extLst>
                </a:gridCol>
                <a:gridCol w="2031805">
                  <a:extLst>
                    <a:ext uri="{9D8B030D-6E8A-4147-A177-3AD203B41FA5}">
                      <a16:colId xmlns="" xmlns:a16="http://schemas.microsoft.com/office/drawing/2014/main" val="20004"/>
                    </a:ext>
                  </a:extLst>
                </a:gridCol>
              </a:tblGrid>
              <a:tr h="420741">
                <a:tc gridSpan="5">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Strategic Objective 4.1: Sound Corporate Governance - Provide Business management and leadership.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627142">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Performance indicator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target 2019/20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Quarter Target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2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Quarter Progress and Analysis</a:t>
                      </a:r>
                      <a:endPar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Progress and Analysis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extLst>
                  <a:ext uri="{0D108BD9-81ED-4DB2-BD59-A6C34878D82A}">
                    <a16:rowId xmlns="" xmlns:a16="http://schemas.microsoft.com/office/drawing/2014/main" val="10001"/>
                  </a:ext>
                </a:extLst>
              </a:tr>
              <a:tr h="160834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Current ratio for Liquidity</a:t>
                      </a: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1.5</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1.5</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Partially 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0.75  Liquidity ratio</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Challenges</a:t>
                      </a: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Mainly due to increase in cash and cash equivalents, trade payables, unspent government grants and short-term employee benefits.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r>
                        <a:rPr lang="en-US" sz="1000" dirty="0">
                          <a:latin typeface="Calibri" panose="020F0502020204030204" pitchFamily="34" charset="0"/>
                          <a:cs typeface="Calibri" panose="020F0502020204030204" pitchFamily="34" charset="0"/>
                        </a:rPr>
                        <a:t>Partially Achieved</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0.75 Liquidity ratio</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2"/>
                  </a:ext>
                </a:extLst>
              </a:tr>
              <a:tr h="1269662">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Percentage </a:t>
                      </a:r>
                      <a:r>
                        <a:rPr kumimoji="0" lang="fr-FR" altLang="en-US" sz="1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Expenditure</a:t>
                      </a:r>
                      <a:r>
                        <a:rPr kumimoji="0" lang="fr-FR"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on affirmative </a:t>
                      </a:r>
                      <a:r>
                        <a:rPr kumimoji="0" lang="fr-FR" altLang="en-US" sz="1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procurement</a:t>
                      </a:r>
                      <a:endParaRPr kumimoji="0" lang="en-US"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65%</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65%</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94% local expenditure on affirmative procurement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(R47 057 096.23 ÷ R50 298 660.67) x 100 = 93.6%</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r>
                        <a:rPr lang="en-ZA" sz="1000" dirty="0">
                          <a:latin typeface="Calibri" panose="020F0502020204030204" pitchFamily="34" charset="0"/>
                          <a:cs typeface="Calibri" panose="020F0502020204030204" pitchFamily="34" charset="0"/>
                        </a:rPr>
                        <a:t>Achieved</a:t>
                      </a:r>
                    </a:p>
                    <a:p>
                      <a:pPr marL="171450" indent="-171450">
                        <a:buFont typeface="Arial" panose="020B0604020202020204" pitchFamily="34" charset="0"/>
                        <a:buChar char="•"/>
                      </a:pPr>
                      <a:r>
                        <a:rPr lang="en-ZA" sz="1000" dirty="0">
                          <a:latin typeface="Calibri" panose="020F0502020204030204" pitchFamily="34" charset="0"/>
                          <a:cs typeface="Calibri" panose="020F0502020204030204" pitchFamily="34" charset="0"/>
                        </a:rPr>
                        <a:t>95% local expenditure on affirmative procurement</a:t>
                      </a:r>
                    </a:p>
                    <a:p>
                      <a:pPr marL="0" indent="0">
                        <a:buFont typeface="Arial" panose="020B0604020202020204" pitchFamily="34" charset="0"/>
                        <a:buNone/>
                      </a:pPr>
                      <a:endParaRPr lang="en-ZA" sz="1000" dirty="0">
                        <a:latin typeface="Calibri" panose="020F0502020204030204" pitchFamily="34" charset="0"/>
                        <a:cs typeface="Calibri" panose="020F0502020204030204" pitchFamily="34"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extLst>
                  <a:ext uri="{0D108BD9-81ED-4DB2-BD59-A6C34878D82A}">
                    <a16:rowId xmlns="" xmlns:a16="http://schemas.microsoft.com/office/drawing/2014/main" val="10003"/>
                  </a:ext>
                </a:extLst>
              </a:tr>
            </a:tbl>
          </a:graphicData>
        </a:graphic>
      </p:graphicFrame>
      <p:grpSp>
        <p:nvGrpSpPr>
          <p:cNvPr id="43039" name="Group 6"/>
          <p:cNvGrpSpPr>
            <a:grpSpLocks/>
          </p:cNvGrpSpPr>
          <p:nvPr/>
        </p:nvGrpSpPr>
        <p:grpSpPr bwMode="auto">
          <a:xfrm>
            <a:off x="1066800" y="6477000"/>
            <a:ext cx="5778500" cy="215900"/>
            <a:chOff x="685800" y="6400800"/>
            <a:chExt cx="5778500" cy="215900"/>
          </a:xfrm>
        </p:grpSpPr>
        <p:sp>
          <p:nvSpPr>
            <p:cNvPr id="43041"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On target</a:t>
              </a:r>
            </a:p>
          </p:txBody>
        </p:sp>
        <p:sp>
          <p:nvSpPr>
            <p:cNvPr id="43042"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work in progress</a:t>
              </a:r>
            </a:p>
          </p:txBody>
        </p:sp>
        <p:sp>
          <p:nvSpPr>
            <p:cNvPr id="43043"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Off target</a:t>
              </a:r>
            </a:p>
          </p:txBody>
        </p:sp>
        <p:sp>
          <p:nvSpPr>
            <p:cNvPr id="43044"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r>
                <a:rPr lang="en-US" altLang="en-US" sz="1200">
                  <a:solidFill>
                    <a:srgbClr val="333399"/>
                  </a:solidFill>
                </a:rPr>
                <a:t>= No milestone</a:t>
              </a:r>
            </a:p>
          </p:txBody>
        </p:sp>
      </p:grpSp>
      <p:sp>
        <p:nvSpPr>
          <p:cNvPr id="12" name="Title 1"/>
          <p:cNvSpPr>
            <a:spLocks noGrp="1"/>
          </p:cNvSpPr>
          <p:nvPr>
            <p:ph type="title"/>
          </p:nvPr>
        </p:nvSpPr>
        <p:spPr>
          <a:xfrm>
            <a:off x="0" y="0"/>
            <a:ext cx="9144000" cy="392113"/>
          </a:xfrm>
          <a:solidFill>
            <a:srgbClr val="2D2D8A"/>
          </a:solidFill>
        </p:spPr>
        <p:txBody>
          <a:bodyPr/>
          <a:lstStyle/>
          <a:p>
            <a:pPr algn="ctr" eaLnBrk="1" hangingPunct="1">
              <a:defRPr/>
            </a:pPr>
            <a:r>
              <a:rPr lang="en-US" sz="1400" b="1" dirty="0">
                <a:solidFill>
                  <a:schemeClr val="bg1"/>
                </a:solidFill>
                <a:ea typeface="+mn-ea"/>
                <a:cs typeface="+mn-cs"/>
              </a:rPr>
              <a:t>PROGRAMME 4: ADMINISTRATION (INCLUDING CORPORATE AND REGULATORY SERVICES)</a:t>
            </a:r>
          </a:p>
        </p:txBody>
      </p:sp>
      <p:sp>
        <p:nvSpPr>
          <p:cNvPr id="3" name="Slide Number Placeholder 2"/>
          <p:cNvSpPr>
            <a:spLocks noGrp="1"/>
          </p:cNvSpPr>
          <p:nvPr>
            <p:ph type="sldNum" sz="quarter" idx="12"/>
          </p:nvPr>
        </p:nvSpPr>
        <p:spPr/>
        <p:txBody>
          <a:bodyPr/>
          <a:lstStyle/>
          <a:p>
            <a:pPr>
              <a:defRPr/>
            </a:pPr>
            <a:fld id="{0B964EC0-BC93-4693-8A20-1A07A83626A8}" type="slidenum">
              <a:rPr lang="en-ZA" smtClean="0"/>
              <a:pPr>
                <a:defRPr/>
              </a:pPr>
              <a:t>16</a:t>
            </a:fld>
            <a:endParaRPr lang="en-Z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graphicFrame>
        <p:nvGraphicFramePr>
          <p:cNvPr id="6" name="Table 5"/>
          <p:cNvGraphicFramePr>
            <a:graphicFrameLocks noGrp="1"/>
          </p:cNvGraphicFramePr>
          <p:nvPr/>
        </p:nvGraphicFramePr>
        <p:xfrm>
          <a:off x="152400" y="762000"/>
          <a:ext cx="8751889" cy="4219575"/>
        </p:xfrm>
        <a:graphic>
          <a:graphicData uri="http://schemas.openxmlformats.org/drawingml/2006/table">
            <a:tbl>
              <a:tblPr/>
              <a:tblGrid>
                <a:gridCol w="1858358">
                  <a:extLst>
                    <a:ext uri="{9D8B030D-6E8A-4147-A177-3AD203B41FA5}">
                      <a16:colId xmlns="" xmlns:a16="http://schemas.microsoft.com/office/drawing/2014/main" val="20000"/>
                    </a:ext>
                  </a:extLst>
                </a:gridCol>
                <a:gridCol w="1562325">
                  <a:extLst>
                    <a:ext uri="{9D8B030D-6E8A-4147-A177-3AD203B41FA5}">
                      <a16:colId xmlns="" xmlns:a16="http://schemas.microsoft.com/office/drawing/2014/main" val="20001"/>
                    </a:ext>
                  </a:extLst>
                </a:gridCol>
                <a:gridCol w="1562325">
                  <a:extLst>
                    <a:ext uri="{9D8B030D-6E8A-4147-A177-3AD203B41FA5}">
                      <a16:colId xmlns="" xmlns:a16="http://schemas.microsoft.com/office/drawing/2014/main" val="20002"/>
                    </a:ext>
                  </a:extLst>
                </a:gridCol>
                <a:gridCol w="1737076">
                  <a:extLst>
                    <a:ext uri="{9D8B030D-6E8A-4147-A177-3AD203B41FA5}">
                      <a16:colId xmlns="" xmlns:a16="http://schemas.microsoft.com/office/drawing/2014/main" val="20003"/>
                    </a:ext>
                  </a:extLst>
                </a:gridCol>
                <a:gridCol w="2031805">
                  <a:extLst>
                    <a:ext uri="{9D8B030D-6E8A-4147-A177-3AD203B41FA5}">
                      <a16:colId xmlns="" xmlns:a16="http://schemas.microsoft.com/office/drawing/2014/main" val="20004"/>
                    </a:ext>
                  </a:extLst>
                </a:gridCol>
              </a:tblGrid>
              <a:tr h="420596">
                <a:tc gridSpan="5">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Strategic Objective 4.1: Sound Corporate Governance - Provide Business management and leadership.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626927">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Performance indicator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target 2019/20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Quarter Target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2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Quarter Progress and Analysis</a:t>
                      </a:r>
                      <a:endPar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Progress and Analysis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extLst>
                  <a:ext uri="{0D108BD9-81ED-4DB2-BD59-A6C34878D82A}">
                    <a16:rowId xmlns="" xmlns:a16="http://schemas.microsoft.com/office/drawing/2014/main" val="10001"/>
                  </a:ext>
                </a:extLst>
              </a:tr>
              <a:tr h="92437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Level of BBBEE</a:t>
                      </a: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BBBEE level 7 </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BBBEE level 7 achieved</a:t>
                      </a:r>
                      <a:endPar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Not 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No valid BBBEE certificate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Corrective measures</a:t>
                      </a: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BBBEE Task team established and formally appointed by CEO. Employment Equity focus towards PWDs and targeting of TVET Colleges. Spending on management training through partnership with Universities (Henley and GIBS Business School, as well as Stellenbosch University</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r>
                        <a:rPr lang="en-ZA" sz="1000" b="0" dirty="0">
                          <a:latin typeface="Calibri" panose="020F0502020204030204" pitchFamily="34" charset="0"/>
                          <a:cs typeface="Calibri" panose="020F0502020204030204" pitchFamily="34" charset="0"/>
                        </a:rPr>
                        <a:t>Not achieved</a:t>
                      </a:r>
                    </a:p>
                    <a:p>
                      <a:pPr marL="171450" indent="-171450">
                        <a:buFont typeface="Arial" panose="020B0604020202020204" pitchFamily="34" charset="0"/>
                        <a:buChar char="•"/>
                      </a:pPr>
                      <a:r>
                        <a:rPr lang="en-ZA" sz="1000" b="0" dirty="0">
                          <a:latin typeface="Calibri" panose="020F0502020204030204" pitchFamily="34" charset="0"/>
                          <a:cs typeface="Calibri" panose="020F0502020204030204" pitchFamily="34" charset="0"/>
                        </a:rPr>
                        <a:t>No valid BBBEE certificate</a:t>
                      </a:r>
                    </a:p>
                    <a:p>
                      <a:pPr marL="0" indent="0">
                        <a:buFont typeface="Arial" panose="020B0604020202020204" pitchFamily="34" charset="0"/>
                        <a:buNone/>
                      </a:pPr>
                      <a:endParaRPr lang="en-ZA" sz="1000" b="0" dirty="0">
                        <a:latin typeface="Calibri" panose="020F0502020204030204" pitchFamily="34" charset="0"/>
                        <a:cs typeface="Calibri" panose="020F0502020204030204" pitchFamily="34"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2"/>
                  </a:ext>
                </a:extLst>
              </a:tr>
              <a:tr h="1190852">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Commercial revenue</a:t>
                      </a: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R36.19 mil</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R12 mil</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R14.71m</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r>
                        <a:rPr lang="en-US" sz="1000" dirty="0">
                          <a:latin typeface="Calibri" panose="020F0502020204030204" pitchFamily="34" charset="0"/>
                          <a:cs typeface="Calibri" panose="020F0502020204030204" pitchFamily="34" charset="0"/>
                        </a:rPr>
                        <a:t>Partially Achieved</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R35.55m Commercial</a:t>
                      </a:r>
                      <a:endParaRPr lang="en-US" sz="1000" b="1" dirty="0">
                        <a:latin typeface="Calibri" panose="020F0502020204030204" pitchFamily="34" charset="0"/>
                        <a:cs typeface="Calibri" panose="020F0502020204030204" pitchFamily="34"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3"/>
                  </a:ext>
                </a:extLst>
              </a:tr>
            </a:tbl>
          </a:graphicData>
        </a:graphic>
      </p:graphicFrame>
      <p:grpSp>
        <p:nvGrpSpPr>
          <p:cNvPr id="45087" name="Group 6"/>
          <p:cNvGrpSpPr>
            <a:grpSpLocks/>
          </p:cNvGrpSpPr>
          <p:nvPr/>
        </p:nvGrpSpPr>
        <p:grpSpPr bwMode="auto">
          <a:xfrm>
            <a:off x="1066800" y="6477000"/>
            <a:ext cx="5778500" cy="215900"/>
            <a:chOff x="685800" y="6400800"/>
            <a:chExt cx="5778500" cy="215900"/>
          </a:xfrm>
        </p:grpSpPr>
        <p:sp>
          <p:nvSpPr>
            <p:cNvPr id="45089"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On target</a:t>
              </a:r>
            </a:p>
          </p:txBody>
        </p:sp>
        <p:sp>
          <p:nvSpPr>
            <p:cNvPr id="45090"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work in progress</a:t>
              </a:r>
            </a:p>
          </p:txBody>
        </p:sp>
        <p:sp>
          <p:nvSpPr>
            <p:cNvPr id="45091"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Off target</a:t>
              </a:r>
            </a:p>
          </p:txBody>
        </p:sp>
        <p:sp>
          <p:nvSpPr>
            <p:cNvPr id="45092"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r>
                <a:rPr lang="en-US" altLang="en-US" sz="1200">
                  <a:solidFill>
                    <a:srgbClr val="333399"/>
                  </a:solidFill>
                </a:rPr>
                <a:t>= No milestone</a:t>
              </a:r>
            </a:p>
          </p:txBody>
        </p:sp>
      </p:grpSp>
      <p:sp>
        <p:nvSpPr>
          <p:cNvPr id="12" name="Title 1"/>
          <p:cNvSpPr>
            <a:spLocks noGrp="1"/>
          </p:cNvSpPr>
          <p:nvPr>
            <p:ph type="title"/>
          </p:nvPr>
        </p:nvSpPr>
        <p:spPr>
          <a:xfrm>
            <a:off x="0" y="0"/>
            <a:ext cx="9144000" cy="392113"/>
          </a:xfrm>
          <a:solidFill>
            <a:srgbClr val="2D2D8A"/>
          </a:solidFill>
        </p:spPr>
        <p:txBody>
          <a:bodyPr/>
          <a:lstStyle/>
          <a:p>
            <a:pPr algn="ctr" eaLnBrk="1" hangingPunct="1">
              <a:defRPr/>
            </a:pPr>
            <a:r>
              <a:rPr lang="en-US" sz="1400" b="1" dirty="0">
                <a:solidFill>
                  <a:schemeClr val="bg1"/>
                </a:solidFill>
                <a:ea typeface="+mn-ea"/>
                <a:cs typeface="+mn-cs"/>
              </a:rPr>
              <a:t>PROGRAMME 4: ADMINISTRATION (INCLUDING CORPORATE AND REGULATORY SERVICES)</a:t>
            </a:r>
          </a:p>
        </p:txBody>
      </p:sp>
      <p:sp>
        <p:nvSpPr>
          <p:cNvPr id="3" name="Slide Number Placeholder 2"/>
          <p:cNvSpPr>
            <a:spLocks noGrp="1"/>
          </p:cNvSpPr>
          <p:nvPr>
            <p:ph type="sldNum" sz="quarter" idx="12"/>
          </p:nvPr>
        </p:nvSpPr>
        <p:spPr/>
        <p:txBody>
          <a:bodyPr/>
          <a:lstStyle/>
          <a:p>
            <a:pPr>
              <a:defRPr/>
            </a:pPr>
            <a:fld id="{0B964EC0-BC93-4693-8A20-1A07A83626A8}" type="slidenum">
              <a:rPr lang="en-ZA" smtClean="0"/>
              <a:pPr>
                <a:defRPr/>
              </a:pPr>
              <a:t>17</a:t>
            </a:fld>
            <a:endParaRPr lang="en-Z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graphicFrame>
        <p:nvGraphicFramePr>
          <p:cNvPr id="6" name="Table 5"/>
          <p:cNvGraphicFramePr>
            <a:graphicFrameLocks noGrp="1"/>
          </p:cNvGraphicFramePr>
          <p:nvPr>
            <p:extLst>
              <p:ext uri="{D42A27DB-BD31-4B8C-83A1-F6EECF244321}">
                <p14:modId xmlns:p14="http://schemas.microsoft.com/office/powerpoint/2010/main" xmlns="" val="1139311001"/>
              </p:ext>
            </p:extLst>
          </p:nvPr>
        </p:nvGraphicFramePr>
        <p:xfrm>
          <a:off x="152400" y="762000"/>
          <a:ext cx="8751889" cy="4330700"/>
        </p:xfrm>
        <a:graphic>
          <a:graphicData uri="http://schemas.openxmlformats.org/drawingml/2006/table">
            <a:tbl>
              <a:tblPr/>
              <a:tblGrid>
                <a:gridCol w="1858358">
                  <a:extLst>
                    <a:ext uri="{9D8B030D-6E8A-4147-A177-3AD203B41FA5}">
                      <a16:colId xmlns="" xmlns:a16="http://schemas.microsoft.com/office/drawing/2014/main" val="20000"/>
                    </a:ext>
                  </a:extLst>
                </a:gridCol>
                <a:gridCol w="1562325">
                  <a:extLst>
                    <a:ext uri="{9D8B030D-6E8A-4147-A177-3AD203B41FA5}">
                      <a16:colId xmlns="" xmlns:a16="http://schemas.microsoft.com/office/drawing/2014/main" val="20001"/>
                    </a:ext>
                  </a:extLst>
                </a:gridCol>
                <a:gridCol w="1562325">
                  <a:extLst>
                    <a:ext uri="{9D8B030D-6E8A-4147-A177-3AD203B41FA5}">
                      <a16:colId xmlns="" xmlns:a16="http://schemas.microsoft.com/office/drawing/2014/main" val="20002"/>
                    </a:ext>
                  </a:extLst>
                </a:gridCol>
                <a:gridCol w="1737076">
                  <a:extLst>
                    <a:ext uri="{9D8B030D-6E8A-4147-A177-3AD203B41FA5}">
                      <a16:colId xmlns="" xmlns:a16="http://schemas.microsoft.com/office/drawing/2014/main" val="20003"/>
                    </a:ext>
                  </a:extLst>
                </a:gridCol>
                <a:gridCol w="2031805">
                  <a:extLst>
                    <a:ext uri="{9D8B030D-6E8A-4147-A177-3AD203B41FA5}">
                      <a16:colId xmlns="" xmlns:a16="http://schemas.microsoft.com/office/drawing/2014/main" val="20004"/>
                    </a:ext>
                  </a:extLst>
                </a:gridCol>
              </a:tblGrid>
              <a:tr h="392614">
                <a:tc gridSpan="5">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Strategic Objective 4.2: Adequate, Appropriately Skilled, Transformed and Diverse Workforce - Develop </a:t>
                      </a:r>
                      <a:r>
                        <a:rPr kumimoji="0" lang="en-US" altLang="en-US" sz="12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programmes</a:t>
                      </a:r>
                      <a: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which create a </a:t>
                      </a:r>
                      <a:b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supportive environment for high performance, employee wellness, career development, attraction and retention.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58521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Performance indicator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target 2019/20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Quarter Target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2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Quarter Progress and Analysis</a:t>
                      </a:r>
                      <a:endPar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Progress and Analysis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extLst>
                  <a:ext uri="{0D108BD9-81ED-4DB2-BD59-A6C34878D82A}">
                    <a16:rowId xmlns="" xmlns:a16="http://schemas.microsoft.com/office/drawing/2014/main" val="10001"/>
                  </a:ext>
                </a:extLst>
              </a:tr>
              <a:tr h="762037">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Percentage of Attrition rate</a:t>
                      </a: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1% attrition rate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(5 ÷ ((489 + 524) ÷ 2)) x 100) = 0.98%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6% attrition rate</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extLst>
                  <a:ext uri="{0D108BD9-81ED-4DB2-BD59-A6C34878D82A}">
                    <a16:rowId xmlns="" xmlns:a16="http://schemas.microsoft.com/office/drawing/2014/main" val="10002"/>
                  </a:ext>
                </a:extLst>
              </a:tr>
              <a:tr h="2590831">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Percentage of Workplace skills plan targets met</a:t>
                      </a: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95% </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95%</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Not 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30% WSP target met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((43 people trained ÷ 144 planned to train) x 100) = </a:t>
                      </a:r>
                      <a:r>
                        <a:rPr kumimoji="0" lang="en-US"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29.9%</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Challenges: </a:t>
                      </a: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Procurement of required WSP Training was delayed with most procured towards the end of the quarter under reporting.</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Corrective measures</a:t>
                      </a: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Plans in place to enable conducting of  training beginning of 2020/21 FY. </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Not 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30% WSP target met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3"/>
                  </a:ext>
                </a:extLst>
              </a:tr>
            </a:tbl>
          </a:graphicData>
        </a:graphic>
      </p:graphicFrame>
      <p:grpSp>
        <p:nvGrpSpPr>
          <p:cNvPr id="47135" name="Group 6"/>
          <p:cNvGrpSpPr>
            <a:grpSpLocks/>
          </p:cNvGrpSpPr>
          <p:nvPr/>
        </p:nvGrpSpPr>
        <p:grpSpPr bwMode="auto">
          <a:xfrm>
            <a:off x="1066800" y="6477000"/>
            <a:ext cx="5778500" cy="215900"/>
            <a:chOff x="685800" y="6400800"/>
            <a:chExt cx="5778500" cy="215900"/>
          </a:xfrm>
        </p:grpSpPr>
        <p:sp>
          <p:nvSpPr>
            <p:cNvPr id="4713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On target</a:t>
              </a:r>
            </a:p>
          </p:txBody>
        </p:sp>
        <p:sp>
          <p:nvSpPr>
            <p:cNvPr id="4713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work in progress</a:t>
              </a:r>
            </a:p>
          </p:txBody>
        </p:sp>
        <p:sp>
          <p:nvSpPr>
            <p:cNvPr id="4713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Off target</a:t>
              </a:r>
            </a:p>
          </p:txBody>
        </p:sp>
        <p:sp>
          <p:nvSpPr>
            <p:cNvPr id="4714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r>
                <a:rPr lang="en-US" altLang="en-US" sz="1200">
                  <a:solidFill>
                    <a:srgbClr val="333399"/>
                  </a:solidFill>
                </a:rPr>
                <a:t>= No milestone</a:t>
              </a:r>
            </a:p>
          </p:txBody>
        </p:sp>
      </p:grpSp>
      <p:sp>
        <p:nvSpPr>
          <p:cNvPr id="12" name="Title 1"/>
          <p:cNvSpPr>
            <a:spLocks noGrp="1"/>
          </p:cNvSpPr>
          <p:nvPr>
            <p:ph type="title"/>
          </p:nvPr>
        </p:nvSpPr>
        <p:spPr>
          <a:xfrm>
            <a:off x="0" y="0"/>
            <a:ext cx="9144000" cy="392113"/>
          </a:xfrm>
          <a:solidFill>
            <a:srgbClr val="2D2D8A"/>
          </a:solidFill>
        </p:spPr>
        <p:txBody>
          <a:bodyPr/>
          <a:lstStyle/>
          <a:p>
            <a:pPr algn="ctr" eaLnBrk="1" hangingPunct="1">
              <a:defRPr/>
            </a:pPr>
            <a:r>
              <a:rPr lang="en-US" sz="1400" b="1" dirty="0">
                <a:solidFill>
                  <a:schemeClr val="bg1"/>
                </a:solidFill>
                <a:ea typeface="+mn-ea"/>
                <a:cs typeface="+mn-cs"/>
              </a:rPr>
              <a:t>PROGRAMME 4: ADMINISTRATION (INCLUDING CORPORATE AND REGULATORY SERVICES)</a:t>
            </a:r>
          </a:p>
        </p:txBody>
      </p:sp>
      <p:sp>
        <p:nvSpPr>
          <p:cNvPr id="3" name="Slide Number Placeholder 2"/>
          <p:cNvSpPr>
            <a:spLocks noGrp="1"/>
          </p:cNvSpPr>
          <p:nvPr>
            <p:ph type="sldNum" sz="quarter" idx="12"/>
          </p:nvPr>
        </p:nvSpPr>
        <p:spPr/>
        <p:txBody>
          <a:bodyPr/>
          <a:lstStyle/>
          <a:p>
            <a:pPr>
              <a:defRPr/>
            </a:pPr>
            <a:fld id="{0B964EC0-BC93-4693-8A20-1A07A83626A8}" type="slidenum">
              <a:rPr lang="en-ZA" smtClean="0"/>
              <a:pPr>
                <a:defRPr/>
              </a:pPr>
              <a:t>18</a:t>
            </a:fld>
            <a:endParaRPr lang="en-Z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graphicFrame>
        <p:nvGraphicFramePr>
          <p:cNvPr id="6" name="Table 5"/>
          <p:cNvGraphicFramePr>
            <a:graphicFrameLocks noGrp="1"/>
          </p:cNvGraphicFramePr>
          <p:nvPr>
            <p:extLst>
              <p:ext uri="{D42A27DB-BD31-4B8C-83A1-F6EECF244321}">
                <p14:modId xmlns:p14="http://schemas.microsoft.com/office/powerpoint/2010/main" xmlns="" val="2492269071"/>
              </p:ext>
            </p:extLst>
          </p:nvPr>
        </p:nvGraphicFramePr>
        <p:xfrm>
          <a:off x="195263" y="3327400"/>
          <a:ext cx="8751889" cy="3095625"/>
        </p:xfrm>
        <a:graphic>
          <a:graphicData uri="http://schemas.openxmlformats.org/drawingml/2006/table">
            <a:tbl>
              <a:tblPr/>
              <a:tblGrid>
                <a:gridCol w="1858358">
                  <a:extLst>
                    <a:ext uri="{9D8B030D-6E8A-4147-A177-3AD203B41FA5}">
                      <a16:colId xmlns="" xmlns:a16="http://schemas.microsoft.com/office/drawing/2014/main" val="20000"/>
                    </a:ext>
                  </a:extLst>
                </a:gridCol>
                <a:gridCol w="1562325">
                  <a:extLst>
                    <a:ext uri="{9D8B030D-6E8A-4147-A177-3AD203B41FA5}">
                      <a16:colId xmlns="" xmlns:a16="http://schemas.microsoft.com/office/drawing/2014/main" val="20001"/>
                    </a:ext>
                  </a:extLst>
                </a:gridCol>
                <a:gridCol w="1562325">
                  <a:extLst>
                    <a:ext uri="{9D8B030D-6E8A-4147-A177-3AD203B41FA5}">
                      <a16:colId xmlns="" xmlns:a16="http://schemas.microsoft.com/office/drawing/2014/main" val="20002"/>
                    </a:ext>
                  </a:extLst>
                </a:gridCol>
                <a:gridCol w="1737076">
                  <a:extLst>
                    <a:ext uri="{9D8B030D-6E8A-4147-A177-3AD203B41FA5}">
                      <a16:colId xmlns="" xmlns:a16="http://schemas.microsoft.com/office/drawing/2014/main" val="20003"/>
                    </a:ext>
                  </a:extLst>
                </a:gridCol>
                <a:gridCol w="2031805">
                  <a:extLst>
                    <a:ext uri="{9D8B030D-6E8A-4147-A177-3AD203B41FA5}">
                      <a16:colId xmlns="" xmlns:a16="http://schemas.microsoft.com/office/drawing/2014/main" val="20004"/>
                    </a:ext>
                  </a:extLst>
                </a:gridCol>
              </a:tblGrid>
              <a:tr h="386264">
                <a:tc gridSpan="5">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Strategic Objective 4.4: Corporate Communication/Branding - Development and maintenance of various platforms for engagement with </a:t>
                      </a:r>
                      <a:b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br>
                      <a: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                                           stakeholders to extend the reach and increase awareness of the SAWS brand.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575752">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Performance indicator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target 2019/20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Quarter Target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2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Quarter Progress and Analysis</a:t>
                      </a:r>
                      <a:endPar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Progress and Analysis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extLst>
                  <a:ext uri="{0D108BD9-81ED-4DB2-BD59-A6C34878D82A}">
                    <a16:rowId xmlns="" xmlns:a16="http://schemas.microsoft.com/office/drawing/2014/main" val="10001"/>
                  </a:ext>
                </a:extLst>
              </a:tr>
              <a:tr h="2133609">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Advertising value equivalent (R value million) (cumulative)</a:t>
                      </a: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R155m </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R155m</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171450" indent="-17145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pt-BR"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R294m AVE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pt-BR"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((R50 434 988 + (R84 807 808 + R84 114 286 + R75 013 513)) = R294 370 595</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pt-BR"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Increase in Broadcast media with </a:t>
                      </a:r>
                      <a:r>
                        <a:rPr lang="en-ZA" sz="1000" dirty="0">
                          <a:latin typeface="Calibri" panose="020F0502020204030204" pitchFamily="34" charset="0"/>
                          <a:cs typeface="Calibri" panose="020F0502020204030204" pitchFamily="34" charset="0"/>
                        </a:rPr>
                        <a:t>top broadcast story stemming from reports of the tornado that ripped through the Hanover region in KwaZulu-Natal</a:t>
                      </a:r>
                      <a:endParaRPr kumimoji="0" lang="pt-BR"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pt-BR"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R294m AVE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extLst>
                  <a:ext uri="{0D108BD9-81ED-4DB2-BD59-A6C34878D82A}">
                    <a16:rowId xmlns="" xmlns:a16="http://schemas.microsoft.com/office/drawing/2014/main" val="10002"/>
                  </a:ext>
                </a:extLst>
              </a:tr>
            </a:tbl>
          </a:graphicData>
        </a:graphic>
      </p:graphicFrame>
      <p:grpSp>
        <p:nvGrpSpPr>
          <p:cNvPr id="49177" name="Group 6"/>
          <p:cNvGrpSpPr>
            <a:grpSpLocks/>
          </p:cNvGrpSpPr>
          <p:nvPr/>
        </p:nvGrpSpPr>
        <p:grpSpPr bwMode="auto">
          <a:xfrm>
            <a:off x="1066800" y="6477000"/>
            <a:ext cx="5778500" cy="215900"/>
            <a:chOff x="685800" y="6400800"/>
            <a:chExt cx="5778500" cy="215900"/>
          </a:xfrm>
        </p:grpSpPr>
        <p:sp>
          <p:nvSpPr>
            <p:cNvPr id="49201"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On target</a:t>
              </a:r>
            </a:p>
          </p:txBody>
        </p:sp>
        <p:sp>
          <p:nvSpPr>
            <p:cNvPr id="49202"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work in progress</a:t>
              </a:r>
            </a:p>
          </p:txBody>
        </p:sp>
        <p:sp>
          <p:nvSpPr>
            <p:cNvPr id="49203"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Off target</a:t>
              </a:r>
            </a:p>
          </p:txBody>
        </p:sp>
        <p:sp>
          <p:nvSpPr>
            <p:cNvPr id="49204"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r>
                <a:rPr lang="en-US" altLang="en-US" sz="1200">
                  <a:solidFill>
                    <a:srgbClr val="333399"/>
                  </a:solidFill>
                </a:rPr>
                <a:t>= No milestone</a:t>
              </a:r>
            </a:p>
          </p:txBody>
        </p:sp>
      </p:grpSp>
      <p:sp>
        <p:nvSpPr>
          <p:cNvPr id="12" name="Title 1"/>
          <p:cNvSpPr>
            <a:spLocks noGrp="1"/>
          </p:cNvSpPr>
          <p:nvPr>
            <p:ph type="title"/>
          </p:nvPr>
        </p:nvSpPr>
        <p:spPr>
          <a:xfrm>
            <a:off x="0" y="0"/>
            <a:ext cx="9144000" cy="392113"/>
          </a:xfrm>
          <a:solidFill>
            <a:srgbClr val="2D2D8A"/>
          </a:solidFill>
        </p:spPr>
        <p:txBody>
          <a:bodyPr/>
          <a:lstStyle/>
          <a:p>
            <a:pPr algn="ctr" eaLnBrk="1" hangingPunct="1">
              <a:defRPr/>
            </a:pPr>
            <a:r>
              <a:rPr lang="en-US" sz="1400" b="1" dirty="0">
                <a:solidFill>
                  <a:schemeClr val="bg1"/>
                </a:solidFill>
                <a:ea typeface="+mn-ea"/>
                <a:cs typeface="+mn-cs"/>
              </a:rPr>
              <a:t>PROGRAMME 4: ADMINISTRATION (INCLUDING CORPORATE AND REGULATORY SERVICES)</a:t>
            </a:r>
          </a:p>
        </p:txBody>
      </p:sp>
      <p:graphicFrame>
        <p:nvGraphicFramePr>
          <p:cNvPr id="11" name="Table 10"/>
          <p:cNvGraphicFramePr>
            <a:graphicFrameLocks noGrp="1"/>
          </p:cNvGraphicFramePr>
          <p:nvPr/>
        </p:nvGraphicFramePr>
        <p:xfrm>
          <a:off x="195263" y="781050"/>
          <a:ext cx="8751889" cy="2317750"/>
        </p:xfrm>
        <a:graphic>
          <a:graphicData uri="http://schemas.openxmlformats.org/drawingml/2006/table">
            <a:tbl>
              <a:tblPr/>
              <a:tblGrid>
                <a:gridCol w="1858358">
                  <a:extLst>
                    <a:ext uri="{9D8B030D-6E8A-4147-A177-3AD203B41FA5}">
                      <a16:colId xmlns="" xmlns:a16="http://schemas.microsoft.com/office/drawing/2014/main" val="20000"/>
                    </a:ext>
                  </a:extLst>
                </a:gridCol>
                <a:gridCol w="1562325">
                  <a:extLst>
                    <a:ext uri="{9D8B030D-6E8A-4147-A177-3AD203B41FA5}">
                      <a16:colId xmlns="" xmlns:a16="http://schemas.microsoft.com/office/drawing/2014/main" val="20001"/>
                    </a:ext>
                  </a:extLst>
                </a:gridCol>
                <a:gridCol w="1562325">
                  <a:extLst>
                    <a:ext uri="{9D8B030D-6E8A-4147-A177-3AD203B41FA5}">
                      <a16:colId xmlns="" xmlns:a16="http://schemas.microsoft.com/office/drawing/2014/main" val="20002"/>
                    </a:ext>
                  </a:extLst>
                </a:gridCol>
                <a:gridCol w="1737076">
                  <a:extLst>
                    <a:ext uri="{9D8B030D-6E8A-4147-A177-3AD203B41FA5}">
                      <a16:colId xmlns="" xmlns:a16="http://schemas.microsoft.com/office/drawing/2014/main" val="20003"/>
                    </a:ext>
                  </a:extLst>
                </a:gridCol>
                <a:gridCol w="2031805">
                  <a:extLst>
                    <a:ext uri="{9D8B030D-6E8A-4147-A177-3AD203B41FA5}">
                      <a16:colId xmlns="" xmlns:a16="http://schemas.microsoft.com/office/drawing/2014/main" val="20004"/>
                    </a:ext>
                  </a:extLst>
                </a:gridCol>
              </a:tblGrid>
              <a:tr h="420727">
                <a:tc gridSpan="5">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Strategic Objective 4.3 Stakeholder Engagement Network Development - Engagement of stakeholders for mutual benefit relationships.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677711">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Performance indicator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target 2019/20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Quarter Target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2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Quarter Progress and Analysis</a:t>
                      </a:r>
                      <a:endPar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Progress and Analysis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extLst>
                  <a:ext uri="{0D108BD9-81ED-4DB2-BD59-A6C34878D82A}">
                    <a16:rowId xmlns="" xmlns:a16="http://schemas.microsoft.com/office/drawing/2014/main" val="10001"/>
                  </a:ext>
                </a:extLst>
              </a:tr>
              <a:tr h="1219312">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Percentage rating of External stakeholder perception</a:t>
                      </a: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85%</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85%</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171450" indent="-17145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89% stakeholder development plan implemented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((16 out of 18 initiatives executed) x 100) = 88.8%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89% stakeholder development plan implemented </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pPr>
              <a:defRPr/>
            </a:pPr>
            <a:fld id="{0B964EC0-BC93-4693-8A20-1A07A83626A8}" type="slidenum">
              <a:rPr lang="en-ZA" smtClean="0"/>
              <a:pPr>
                <a:defRPr/>
              </a:pPr>
              <a:t>19</a:t>
            </a:fld>
            <a:endParaRPr lang="en-Z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781050" y="768350"/>
            <a:ext cx="7581900" cy="334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8001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342900" indent="-342900" defTabSz="8001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8001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8001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8001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8001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8001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8001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8001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1">
              <a:lnSpc>
                <a:spcPct val="150000"/>
              </a:lnSpc>
              <a:spcBef>
                <a:spcPct val="0"/>
              </a:spcBef>
              <a:spcAft>
                <a:spcPct val="15000"/>
              </a:spcAft>
              <a:buFont typeface="Wingdings" panose="05000000000000000000" pitchFamily="2" charset="2"/>
              <a:buChar char="Ø"/>
            </a:pPr>
            <a:r>
              <a:rPr lang="de-DE" altLang="en-US" sz="2000" b="1">
                <a:solidFill>
                  <a:srgbClr val="262673"/>
                </a:solidFill>
                <a:latin typeface="Calibri" panose="020F0502020204030204" pitchFamily="34" charset="0"/>
              </a:rPr>
              <a:t>OVERALL SUMMARY OF QUARTER 4 PERFORMANCE </a:t>
            </a:r>
          </a:p>
          <a:p>
            <a:pPr lvl="1">
              <a:lnSpc>
                <a:spcPct val="150000"/>
              </a:lnSpc>
              <a:spcBef>
                <a:spcPct val="0"/>
              </a:spcBef>
              <a:spcAft>
                <a:spcPct val="15000"/>
              </a:spcAft>
              <a:buFont typeface="Wingdings" panose="05000000000000000000" pitchFamily="2" charset="2"/>
              <a:buChar char="Ø"/>
            </a:pPr>
            <a:r>
              <a:rPr lang="en-ZA" altLang="en-US" sz="2000" b="1">
                <a:solidFill>
                  <a:srgbClr val="262673"/>
                </a:solidFill>
                <a:latin typeface="Calibri" panose="020F0502020204030204" pitchFamily="34" charset="0"/>
              </a:rPr>
              <a:t>PERFORMANCE LOGFRAME</a:t>
            </a:r>
          </a:p>
          <a:p>
            <a:pPr lvl="2">
              <a:lnSpc>
                <a:spcPct val="150000"/>
              </a:lnSpc>
              <a:spcBef>
                <a:spcPct val="0"/>
              </a:spcBef>
              <a:spcAft>
                <a:spcPct val="15000"/>
              </a:spcAft>
            </a:pPr>
            <a:r>
              <a:rPr lang="en-ZA" altLang="en-US" sz="1800" b="1">
                <a:solidFill>
                  <a:srgbClr val="262673"/>
                </a:solidFill>
                <a:latin typeface="Calibri" panose="020F0502020204030204" pitchFamily="34" charset="0"/>
              </a:rPr>
              <a:t>PROGRAMME 1: WEATHER AND CLIMATE SERVICES</a:t>
            </a:r>
          </a:p>
          <a:p>
            <a:pPr lvl="2">
              <a:lnSpc>
                <a:spcPct val="150000"/>
              </a:lnSpc>
              <a:spcBef>
                <a:spcPct val="0"/>
              </a:spcBef>
              <a:spcAft>
                <a:spcPct val="15000"/>
              </a:spcAft>
            </a:pPr>
            <a:r>
              <a:rPr lang="en-ZA" altLang="en-US" sz="1800" b="1">
                <a:solidFill>
                  <a:srgbClr val="262673"/>
                </a:solidFill>
                <a:latin typeface="Calibri" panose="020F0502020204030204" pitchFamily="34" charset="0"/>
              </a:rPr>
              <a:t>PROGRAMME 2: RESEARCH AND INNOVATION</a:t>
            </a:r>
          </a:p>
          <a:p>
            <a:pPr lvl="2">
              <a:lnSpc>
                <a:spcPct val="150000"/>
              </a:lnSpc>
              <a:spcBef>
                <a:spcPct val="0"/>
              </a:spcBef>
              <a:spcAft>
                <a:spcPct val="15000"/>
              </a:spcAft>
            </a:pPr>
            <a:r>
              <a:rPr lang="en-ZA" altLang="en-US" sz="1800" b="1">
                <a:solidFill>
                  <a:srgbClr val="262673"/>
                </a:solidFill>
                <a:latin typeface="Calibri" panose="020F0502020204030204" pitchFamily="34" charset="0"/>
              </a:rPr>
              <a:t>PROGRAMME 3: INFRASTRUCTURE AND INFORMATION SYSTEMS</a:t>
            </a:r>
          </a:p>
          <a:p>
            <a:pPr lvl="2">
              <a:lnSpc>
                <a:spcPct val="150000"/>
              </a:lnSpc>
              <a:spcBef>
                <a:spcPct val="0"/>
              </a:spcBef>
              <a:spcAft>
                <a:spcPct val="15000"/>
              </a:spcAft>
            </a:pPr>
            <a:r>
              <a:rPr lang="en-ZA" altLang="en-US" sz="1800" b="1">
                <a:solidFill>
                  <a:srgbClr val="262673"/>
                </a:solidFill>
                <a:latin typeface="Calibri" panose="020F0502020204030204" pitchFamily="34" charset="0"/>
              </a:rPr>
              <a:t>PROGRAMME 4: ADMINISTRATION</a:t>
            </a:r>
          </a:p>
          <a:p>
            <a:pPr lvl="1">
              <a:lnSpc>
                <a:spcPct val="150000"/>
              </a:lnSpc>
              <a:spcBef>
                <a:spcPct val="0"/>
              </a:spcBef>
              <a:spcAft>
                <a:spcPct val="15000"/>
              </a:spcAft>
              <a:buFont typeface="Wingdings" panose="05000000000000000000" pitchFamily="2" charset="2"/>
              <a:buChar char="Ø"/>
            </a:pPr>
            <a:r>
              <a:rPr lang="en-ZA" altLang="en-US" sz="2000" b="1">
                <a:solidFill>
                  <a:srgbClr val="262673"/>
                </a:solidFill>
                <a:latin typeface="Calibri" panose="020F0502020204030204" pitchFamily="34" charset="0"/>
              </a:rPr>
              <a:t>FINANCIAL PERFORMANCE </a:t>
            </a:r>
            <a:r>
              <a:rPr lang="de-DE" altLang="en-US" sz="2000" b="1">
                <a:solidFill>
                  <a:srgbClr val="262673"/>
                </a:solidFill>
                <a:latin typeface="Calibri" panose="020F0502020204030204" pitchFamily="34" charset="0"/>
              </a:rPr>
              <a:t>OF QUARTER 4 </a:t>
            </a:r>
            <a:endParaRPr lang="en-ZA" altLang="en-US" sz="2000" b="1">
              <a:solidFill>
                <a:srgbClr val="262673"/>
              </a:solidFill>
              <a:latin typeface="Calibri" panose="020F0502020204030204" pitchFamily="34" charset="0"/>
            </a:endParaRPr>
          </a:p>
        </p:txBody>
      </p:sp>
      <p:sp>
        <p:nvSpPr>
          <p:cNvPr id="6" name="Title 1"/>
          <p:cNvSpPr>
            <a:spLocks noGrp="1"/>
          </p:cNvSpPr>
          <p:nvPr>
            <p:ph type="title"/>
          </p:nvPr>
        </p:nvSpPr>
        <p:spPr>
          <a:xfrm>
            <a:off x="0" y="0"/>
            <a:ext cx="9144000" cy="479425"/>
          </a:xfrm>
          <a:solidFill>
            <a:srgbClr val="2D2D8A"/>
          </a:solidFill>
        </p:spPr>
        <p:txBody>
          <a:bodyPr/>
          <a:lstStyle/>
          <a:p>
            <a:pPr eaLnBrk="1" hangingPunct="1">
              <a:defRPr/>
            </a:pPr>
            <a:r>
              <a:rPr lang="en-ZA" altLang="en-US" sz="1400" b="1" dirty="0">
                <a:solidFill>
                  <a:schemeClr val="bg1"/>
                </a:solidFill>
              </a:rPr>
              <a:t>TABLE OF CONTENTS</a:t>
            </a:r>
            <a:endParaRPr lang="en-US" altLang="en-US" sz="1400" b="1" dirty="0">
              <a:solidFill>
                <a:schemeClr val="bg1"/>
              </a:solidFill>
              <a:ea typeface="+mn-ea"/>
              <a:cs typeface="+mn-cs"/>
            </a:endParaRPr>
          </a:p>
        </p:txBody>
      </p:sp>
      <p:sp>
        <p:nvSpPr>
          <p:cNvPr id="2" name="Slide Number Placeholder 1"/>
          <p:cNvSpPr>
            <a:spLocks noGrp="1"/>
          </p:cNvSpPr>
          <p:nvPr>
            <p:ph type="sldNum" sz="quarter" idx="12"/>
          </p:nvPr>
        </p:nvSpPr>
        <p:spPr/>
        <p:txBody>
          <a:bodyPr/>
          <a:lstStyle/>
          <a:p>
            <a:pPr>
              <a:defRPr/>
            </a:pPr>
            <a:fld id="{0F82B3EF-3F30-4909-8141-5C13E1FA9955}" type="slidenum">
              <a:rPr lang="en-ZA" smtClean="0"/>
              <a:pPr>
                <a:defRPr/>
              </a:pPr>
              <a:t>2</a:t>
            </a:fld>
            <a:endParaRPr lang="en-Z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9144000" cy="479425"/>
          </a:xfrm>
          <a:solidFill>
            <a:srgbClr val="2D2D8A"/>
          </a:solidFill>
        </p:spPr>
        <p:txBody>
          <a:bodyPr/>
          <a:lstStyle/>
          <a:p>
            <a:pPr eaLnBrk="1" hangingPunct="1">
              <a:defRPr/>
            </a:pPr>
            <a:r>
              <a:rPr lang="en-ZA" altLang="en-US" sz="1125" b="1" dirty="0">
                <a:solidFill>
                  <a:schemeClr val="bg1"/>
                </a:solidFill>
              </a:rPr>
              <a:t>                                                          </a:t>
            </a:r>
            <a:r>
              <a:rPr lang="en-ZA" altLang="en-US" sz="1400" b="1" dirty="0">
                <a:solidFill>
                  <a:schemeClr val="bg1"/>
                </a:solidFill>
              </a:rPr>
              <a:t>OVERALL SUMMARY OF PROGRAMME 4 PERFORMANCE </a:t>
            </a:r>
            <a:endParaRPr lang="en-US" altLang="en-US" sz="1400" b="1" dirty="0">
              <a:solidFill>
                <a:schemeClr val="bg1"/>
              </a:solidFill>
              <a:ea typeface="+mn-ea"/>
              <a:cs typeface="+mn-cs"/>
            </a:endParaRPr>
          </a:p>
        </p:txBody>
      </p:sp>
      <p:graphicFrame>
        <p:nvGraphicFramePr>
          <p:cNvPr id="11" name="Group 121"/>
          <p:cNvGraphicFramePr>
            <a:graphicFrameLocks noGrp="1"/>
          </p:cNvGraphicFramePr>
          <p:nvPr>
            <p:ph idx="1"/>
          </p:nvPr>
        </p:nvGraphicFramePr>
        <p:xfrm>
          <a:off x="182563" y="1282700"/>
          <a:ext cx="8859837" cy="787400"/>
        </p:xfrm>
        <a:graphic>
          <a:graphicData uri="http://schemas.openxmlformats.org/drawingml/2006/table">
            <a:tbl>
              <a:tblPr/>
              <a:tblGrid>
                <a:gridCol w="2622626">
                  <a:extLst>
                    <a:ext uri="{9D8B030D-6E8A-4147-A177-3AD203B41FA5}">
                      <a16:colId xmlns="" xmlns:a16="http://schemas.microsoft.com/office/drawing/2014/main" val="20000"/>
                    </a:ext>
                  </a:extLst>
                </a:gridCol>
                <a:gridCol w="2252141">
                  <a:extLst>
                    <a:ext uri="{9D8B030D-6E8A-4147-A177-3AD203B41FA5}">
                      <a16:colId xmlns="" xmlns:a16="http://schemas.microsoft.com/office/drawing/2014/main" val="20001"/>
                    </a:ext>
                  </a:extLst>
                </a:gridCol>
                <a:gridCol w="2108869">
                  <a:extLst>
                    <a:ext uri="{9D8B030D-6E8A-4147-A177-3AD203B41FA5}">
                      <a16:colId xmlns="" xmlns:a16="http://schemas.microsoft.com/office/drawing/2014/main" val="20002"/>
                    </a:ext>
                  </a:extLst>
                </a:gridCol>
                <a:gridCol w="1876201">
                  <a:extLst>
                    <a:ext uri="{9D8B030D-6E8A-4147-A177-3AD203B41FA5}">
                      <a16:colId xmlns="" xmlns:a16="http://schemas.microsoft.com/office/drawing/2014/main" val="20003"/>
                    </a:ext>
                  </a:extLst>
                </a:gridCol>
              </a:tblGrid>
              <a:tr h="30650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480892">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mn-ea"/>
                          <a:cs typeface="+mn-cs"/>
                        </a:rPr>
                        <a:t>50% (5/8)</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mn-ea"/>
                          <a:cs typeface="+mn-cs"/>
                        </a:rPr>
                        <a:t>37,5% (1/8)</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
                          <a:cs typeface=""/>
                        </a:rPr>
                        <a:t>12,5% (2/8)</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
                          <a:cs typeface=""/>
                        </a:rPr>
                        <a:t>0% (0/8)</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51221" name="Line 4"/>
          <p:cNvSpPr>
            <a:spLocks noChangeShapeType="1"/>
          </p:cNvSpPr>
          <p:nvPr/>
        </p:nvSpPr>
        <p:spPr bwMode="auto">
          <a:xfrm flipV="1">
            <a:off x="182563" y="1127125"/>
            <a:ext cx="87931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graphicFrame>
        <p:nvGraphicFramePr>
          <p:cNvPr id="2" name="Chart 9"/>
          <p:cNvGraphicFramePr>
            <a:graphicFrameLocks/>
          </p:cNvGraphicFramePr>
          <p:nvPr/>
        </p:nvGraphicFramePr>
        <p:xfrm>
          <a:off x="652463" y="2181225"/>
          <a:ext cx="8001000" cy="39830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pPr>
              <a:defRPr/>
            </a:pPr>
            <a:fld id="{0B964EC0-BC93-4693-8A20-1A07A83626A8}" type="slidenum">
              <a:rPr lang="en-ZA" smtClean="0"/>
              <a:pPr>
                <a:defRPr/>
              </a:pPr>
              <a:t>20</a:t>
            </a:fld>
            <a:endParaRPr lang="en-Z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674938"/>
            <a:ext cx="9144000" cy="830262"/>
          </a:xfrm>
          <a:prstGeom prst="rect">
            <a:avLst/>
          </a:prstGeom>
          <a:solidFill>
            <a:srgbClr val="2D2D8A"/>
          </a:solidFill>
          <a:ln w="9525">
            <a:solidFill>
              <a:srgbClr val="FFC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algn="ctr">
              <a:defRPr sz="4000" b="1">
                <a:solidFill>
                  <a:schemeClr val="lt1"/>
                </a:solidFill>
                <a:latin typeface="Calibri" panose="020F0502020204030204" pitchFamily="34" charset="0"/>
              </a:defRPr>
            </a:lvl1pPr>
            <a:lvl2pPr lvl="1" algn="ctr">
              <a:defRPr sz="2400" b="1">
                <a:solidFill>
                  <a:schemeClr val="lt1"/>
                </a:solidFill>
                <a:latin typeface="Calibri" panose="020F0502020204030204" pitchFamily="34" charset="0"/>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defRPr/>
            </a:pPr>
            <a:r>
              <a:rPr lang="en-US" sz="1800" dirty="0">
                <a:solidFill>
                  <a:srgbClr val="FFFFFF"/>
                </a:solidFill>
              </a:rPr>
              <a:t>QUARTER 4 FINANCIAL REPORT </a:t>
            </a:r>
          </a:p>
        </p:txBody>
      </p:sp>
      <p:sp>
        <p:nvSpPr>
          <p:cNvPr id="2" name="Slide Number Placeholder 1"/>
          <p:cNvSpPr>
            <a:spLocks noGrp="1"/>
          </p:cNvSpPr>
          <p:nvPr>
            <p:ph type="sldNum" sz="quarter" idx="12"/>
          </p:nvPr>
        </p:nvSpPr>
        <p:spPr/>
        <p:txBody>
          <a:bodyPr/>
          <a:lstStyle/>
          <a:p>
            <a:pPr>
              <a:defRPr/>
            </a:pPr>
            <a:fld id="{AEF516D8-CAB4-4229-AB98-53B72CA7DBDB}" type="slidenum">
              <a:rPr lang="en-ZA" smtClean="0"/>
              <a:pPr>
                <a:defRPr/>
              </a:pPr>
              <a:t>21</a:t>
            </a:fld>
            <a:endParaRPr lang="en-ZA"/>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5"/>
          <p:cNvSpPr txBox="1">
            <a:spLocks/>
          </p:cNvSpPr>
          <p:nvPr/>
        </p:nvSpPr>
        <p:spPr bwMode="auto">
          <a:xfrm>
            <a:off x="0" y="0"/>
            <a:ext cx="9144000" cy="565150"/>
          </a:xfrm>
          <a:prstGeom prst="rect">
            <a:avLst/>
          </a:prstGeom>
          <a:solidFill>
            <a:srgbClr val="2D2D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spcBef>
                <a:spcPct val="0"/>
              </a:spcBef>
              <a:buFontTx/>
              <a:buNone/>
            </a:pPr>
            <a:r>
              <a:rPr lang="en-ZA" altLang="en-US" sz="1400" b="1">
                <a:solidFill>
                  <a:schemeClr val="bg1"/>
                </a:solidFill>
              </a:rPr>
              <a:t>FINANCIAL REPORT </a:t>
            </a:r>
          </a:p>
          <a:p>
            <a:pPr algn="ctr">
              <a:spcBef>
                <a:spcPct val="0"/>
              </a:spcBef>
              <a:buFontTx/>
              <a:buNone/>
            </a:pPr>
            <a:r>
              <a:rPr lang="en-US" altLang="en-US" sz="1400" b="1">
                <a:solidFill>
                  <a:schemeClr val="bg1"/>
                </a:solidFill>
              </a:rPr>
              <a:t>SUMMARY OF THE STATEMENT OF FINANCIAL PERFORMANCE</a:t>
            </a:r>
            <a:endParaRPr lang="en-ZA" altLang="en-US" sz="1400" b="1">
              <a:solidFill>
                <a:schemeClr val="bg1"/>
              </a:solidFill>
            </a:endParaRPr>
          </a:p>
        </p:txBody>
      </p:sp>
      <p:pic>
        <p:nvPicPr>
          <p:cNvPr id="54276"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7744" y="814388"/>
            <a:ext cx="8568119" cy="5632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F82B3EF-3F30-4909-8141-5C13E1FA9955}" type="slidenum">
              <a:rPr lang="en-ZA" smtClean="0"/>
              <a:pPr>
                <a:defRPr/>
              </a:pPr>
              <a:t>22</a:t>
            </a:fld>
            <a:endParaRPr lang="en-Z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479425"/>
          </a:xfrm>
          <a:solidFill>
            <a:srgbClr val="2D2D8A"/>
          </a:solidFill>
        </p:spPr>
        <p:txBody>
          <a:bodyPr/>
          <a:lstStyle/>
          <a:p>
            <a:pPr eaLnBrk="1" hangingPunct="1">
              <a:defRPr/>
            </a:pPr>
            <a:r>
              <a:rPr lang="en-ZA" altLang="en-US" sz="1400" b="1" dirty="0">
                <a:solidFill>
                  <a:schemeClr val="bg1"/>
                </a:solidFill>
              </a:rPr>
              <a:t>SUMMARY OF REVENUE</a:t>
            </a:r>
            <a:endParaRPr lang="en-US" altLang="en-US" sz="1400" b="1" dirty="0">
              <a:solidFill>
                <a:schemeClr val="bg1"/>
              </a:solidFill>
              <a:ea typeface="+mn-ea"/>
              <a:cs typeface="+mn-cs"/>
            </a:endParaRPr>
          </a:p>
        </p:txBody>
      </p:sp>
      <p:pic>
        <p:nvPicPr>
          <p:cNvPr id="55300" name="Picture 1"/>
          <p:cNvPicPr>
            <a:picLocks noChangeAspect="1"/>
          </p:cNvPicPr>
          <p:nvPr/>
        </p:nvPicPr>
        <p:blipFill>
          <a:blip r:embed="rId2">
            <a:extLst>
              <a:ext uri="{28A0092B-C50C-407E-A947-70E740481C1C}">
                <a14:useLocalDpi xmlns:a14="http://schemas.microsoft.com/office/drawing/2010/main" xmlns="" val="0"/>
              </a:ext>
            </a:extLst>
          </a:blip>
          <a:srcRect l="6749" r="6967"/>
          <a:stretch>
            <a:fillRect/>
          </a:stretch>
        </p:blipFill>
        <p:spPr bwMode="auto">
          <a:xfrm>
            <a:off x="301752" y="857250"/>
            <a:ext cx="8522208" cy="5499100"/>
          </a:xfrm>
          <a:prstGeom prst="rect">
            <a:avLst/>
          </a:prstGeom>
          <a:noFill/>
          <a:ln w="9525">
            <a:solidFill>
              <a:srgbClr val="2D2D8A"/>
            </a:solidFill>
            <a:miter lim="800000"/>
            <a:headEnd/>
            <a:tailEnd/>
          </a:ln>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pPr>
              <a:defRPr/>
            </a:pPr>
            <a:fld id="{0F82B3EF-3F30-4909-8141-5C13E1FA9955}" type="slidenum">
              <a:rPr lang="en-ZA" smtClean="0"/>
              <a:pPr>
                <a:defRPr/>
              </a:pPr>
              <a:t>23</a:t>
            </a:fld>
            <a:endParaRPr lang="en-Z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479425"/>
          </a:xfrm>
          <a:solidFill>
            <a:srgbClr val="2D2D8A"/>
          </a:solidFill>
        </p:spPr>
        <p:txBody>
          <a:bodyPr/>
          <a:lstStyle/>
          <a:p>
            <a:pPr eaLnBrk="1" hangingPunct="1">
              <a:defRPr/>
            </a:pPr>
            <a:r>
              <a:rPr lang="en-ZA" altLang="en-US" sz="1400" b="1" dirty="0">
                <a:solidFill>
                  <a:schemeClr val="bg1"/>
                </a:solidFill>
              </a:rPr>
              <a:t>SUMMARY OF REVENUE</a:t>
            </a:r>
            <a:endParaRPr lang="en-US" altLang="en-US" sz="1400" b="1" dirty="0">
              <a:solidFill>
                <a:schemeClr val="bg1"/>
              </a:solidFill>
              <a:ea typeface="+mn-ea"/>
              <a:cs typeface="+mn-cs"/>
            </a:endParaRPr>
          </a:p>
        </p:txBody>
      </p:sp>
      <p:sp>
        <p:nvSpPr>
          <p:cNvPr id="3" name="Rectangle 2"/>
          <p:cNvSpPr/>
          <p:nvPr/>
        </p:nvSpPr>
        <p:spPr>
          <a:xfrm>
            <a:off x="155448" y="763588"/>
            <a:ext cx="8897111" cy="4524315"/>
          </a:xfrm>
          <a:prstGeom prst="rect">
            <a:avLst/>
          </a:prstGeom>
        </p:spPr>
        <p:txBody>
          <a:bodyPr wrap="square">
            <a:spAutoFit/>
          </a:bodyPr>
          <a:lstStyle/>
          <a:p>
            <a:pPr marL="342900" indent="-342900">
              <a:buFont typeface="+mj-lt"/>
              <a:buAutoNum type="arabicPeriod"/>
              <a:defRPr/>
            </a:pPr>
            <a:r>
              <a:rPr lang="en-US" sz="1400" b="1" dirty="0"/>
              <a:t>The Total Actual Revenue </a:t>
            </a:r>
            <a:r>
              <a:rPr lang="en-US" sz="1400" dirty="0"/>
              <a:t>for the period ending 31 December 2019 was </a:t>
            </a:r>
            <a:r>
              <a:rPr lang="en-US" sz="1400" b="1" dirty="0"/>
              <a:t>R332,09m</a:t>
            </a:r>
            <a:r>
              <a:rPr lang="en-US" sz="1400" dirty="0"/>
              <a:t> against the budget of </a:t>
            </a:r>
            <a:r>
              <a:rPr lang="en-US" sz="1400" b="1" dirty="0"/>
              <a:t>R354,90m</a:t>
            </a:r>
            <a:r>
              <a:rPr lang="en-US" sz="1400" dirty="0"/>
              <a:t> resulting in a negative variance of </a:t>
            </a:r>
            <a:r>
              <a:rPr lang="en-US" sz="1400" b="1" dirty="0"/>
              <a:t>R22,80m</a:t>
            </a:r>
            <a:r>
              <a:rPr lang="en-US" sz="1400" dirty="0"/>
              <a:t> for the period.</a:t>
            </a:r>
          </a:p>
          <a:p>
            <a:pPr>
              <a:defRPr/>
            </a:pPr>
            <a:endParaRPr lang="en-US" sz="1600" dirty="0"/>
          </a:p>
          <a:p>
            <a:pPr marL="342900" indent="-342900">
              <a:buFont typeface="+mj-lt"/>
              <a:buAutoNum type="arabicPeriod" startAt="2"/>
              <a:defRPr/>
            </a:pPr>
            <a:r>
              <a:rPr lang="en-US" sz="1400" b="1" dirty="0"/>
              <a:t>The Government Grant </a:t>
            </a:r>
            <a:r>
              <a:rPr lang="en-US" sz="1400" dirty="0"/>
              <a:t>comprises of:</a:t>
            </a:r>
          </a:p>
          <a:p>
            <a:pPr marL="742950" lvl="1" indent="-285750">
              <a:buFont typeface="Wingdings" panose="05000000000000000000" pitchFamily="2" charset="2"/>
              <a:buChar char="Ø"/>
              <a:defRPr/>
            </a:pPr>
            <a:r>
              <a:rPr lang="en-US" sz="1400" b="1" dirty="0"/>
              <a:t>R186,27m </a:t>
            </a:r>
            <a:r>
              <a:rPr lang="en-US" sz="1400" dirty="0"/>
              <a:t>Operational Grant; and</a:t>
            </a:r>
          </a:p>
          <a:p>
            <a:pPr marL="742950" lvl="1" indent="-285750">
              <a:buFont typeface="Wingdings" panose="05000000000000000000" pitchFamily="2" charset="2"/>
              <a:buChar char="Ø"/>
              <a:defRPr/>
            </a:pPr>
            <a:r>
              <a:rPr lang="en-US" sz="1400" b="1" dirty="0"/>
              <a:t>R17,80m </a:t>
            </a:r>
            <a:r>
              <a:rPr lang="en-US" sz="1400" dirty="0"/>
              <a:t>South African Air Quality Information System (SAAQIS) Grant</a:t>
            </a:r>
          </a:p>
          <a:p>
            <a:pPr>
              <a:defRPr/>
            </a:pPr>
            <a:endParaRPr lang="en-US" sz="1400" dirty="0"/>
          </a:p>
          <a:p>
            <a:pPr marL="342900" indent="-342900">
              <a:buFont typeface="+mj-lt"/>
              <a:buAutoNum type="arabicPeriod" startAt="3"/>
              <a:defRPr/>
            </a:pPr>
            <a:r>
              <a:rPr lang="en-US" sz="1400" b="1" dirty="0"/>
              <a:t>The Capital Expenditure </a:t>
            </a:r>
            <a:r>
              <a:rPr lang="en-US" sz="1400" dirty="0"/>
              <a:t>Grant</a:t>
            </a:r>
            <a:r>
              <a:rPr lang="en-US" sz="1400" b="1" dirty="0"/>
              <a:t> and the Early Warning </a:t>
            </a:r>
            <a:r>
              <a:rPr lang="en-US" sz="1400" dirty="0"/>
              <a:t>Grant allocation amounts to </a:t>
            </a:r>
            <a:r>
              <a:rPr lang="en-US" sz="1400" b="1" dirty="0"/>
              <a:t>R78,52m, </a:t>
            </a:r>
            <a:r>
              <a:rPr lang="en-US" sz="1400" dirty="0"/>
              <a:t>and of this amount, only </a:t>
            </a:r>
            <a:r>
              <a:rPr lang="en-US" sz="1400" b="1" dirty="0"/>
              <a:t>R59,86m </a:t>
            </a:r>
            <a:r>
              <a:rPr lang="en-US" sz="1400" dirty="0"/>
              <a:t>has been </a:t>
            </a:r>
            <a:r>
              <a:rPr lang="en-US" sz="1400" dirty="0" err="1"/>
              <a:t>recognised</a:t>
            </a:r>
            <a:r>
              <a:rPr lang="en-US" sz="1400" dirty="0"/>
              <a:t> as revenue in the current financial year; the remaining amount of </a:t>
            </a:r>
            <a:r>
              <a:rPr lang="en-US" sz="1400" b="1" dirty="0"/>
              <a:t>R19m h</a:t>
            </a:r>
            <a:r>
              <a:rPr lang="en-US" sz="1400" dirty="0"/>
              <a:t>as been included under the </a:t>
            </a:r>
            <a:r>
              <a:rPr lang="en-US" sz="1400" b="1" dirty="0"/>
              <a:t>Unspent Government Grants – Capital Expenditure </a:t>
            </a:r>
            <a:r>
              <a:rPr lang="en-US" sz="1400" dirty="0"/>
              <a:t>.</a:t>
            </a:r>
          </a:p>
          <a:p>
            <a:pPr>
              <a:defRPr/>
            </a:pPr>
            <a:endParaRPr lang="en-US" sz="1400" dirty="0"/>
          </a:p>
          <a:p>
            <a:pPr marL="342900" indent="-342900">
              <a:buFont typeface="+mj-lt"/>
              <a:buAutoNum type="arabicPeriod" startAt="4"/>
              <a:defRPr/>
            </a:pPr>
            <a:r>
              <a:rPr lang="en-US" sz="1400" b="1" dirty="0"/>
              <a:t>The Total Commercial Revenue </a:t>
            </a:r>
            <a:r>
              <a:rPr lang="en-US" sz="1400" dirty="0"/>
              <a:t>which is made up of Aviation (Regulated) Revenue and Non-Regulated Revenue is as follows</a:t>
            </a:r>
            <a:r>
              <a:rPr lang="en-US" sz="1400" dirty="0" smtClean="0"/>
              <a:t>:</a:t>
            </a:r>
          </a:p>
          <a:p>
            <a:pPr marL="342900" indent="-342900">
              <a:buFont typeface="+mj-lt"/>
              <a:buAutoNum type="arabicPeriod" startAt="4"/>
              <a:defRPr/>
            </a:pPr>
            <a:endParaRPr lang="en-US" sz="1400" dirty="0"/>
          </a:p>
          <a:p>
            <a:pPr marL="742950" lvl="1" indent="-285750">
              <a:buFont typeface="Wingdings" panose="05000000000000000000" pitchFamily="2" charset="2"/>
              <a:buChar char="Ø"/>
              <a:defRPr/>
            </a:pPr>
            <a:r>
              <a:rPr lang="en-US" sz="1400" dirty="0"/>
              <a:t>Regulated Commercial - Aviation Revenue is slightly below the budget of </a:t>
            </a:r>
            <a:r>
              <a:rPr lang="en-US" sz="1400" b="1" dirty="0"/>
              <a:t>R130m</a:t>
            </a:r>
            <a:r>
              <a:rPr lang="en-US" sz="1400" dirty="0"/>
              <a:t> by </a:t>
            </a:r>
            <a:r>
              <a:rPr lang="en-US" sz="1400" b="1" dirty="0"/>
              <a:t>R1,51m</a:t>
            </a:r>
            <a:r>
              <a:rPr lang="en-US" sz="1400" dirty="0"/>
              <a:t> (Actual: </a:t>
            </a:r>
            <a:r>
              <a:rPr lang="en-US" sz="1400" b="1" dirty="0"/>
              <a:t>R128,49m</a:t>
            </a:r>
            <a:r>
              <a:rPr lang="en-US" sz="1400" dirty="0"/>
              <a:t>); and</a:t>
            </a:r>
          </a:p>
          <a:p>
            <a:pPr marL="742950" lvl="1" indent="-285750">
              <a:buFont typeface="Wingdings" panose="05000000000000000000" pitchFamily="2" charset="2"/>
              <a:buChar char="Ø"/>
              <a:defRPr/>
            </a:pPr>
            <a:r>
              <a:rPr lang="en-US" sz="1400" dirty="0"/>
              <a:t>Non-regulated Commercial Revenue for the period amounts to </a:t>
            </a:r>
            <a:r>
              <a:rPr lang="en-US" sz="1400" b="1" dirty="0"/>
              <a:t>R35,55m</a:t>
            </a:r>
            <a:r>
              <a:rPr lang="en-US" sz="1400" dirty="0"/>
              <a:t>, which is </a:t>
            </a:r>
            <a:r>
              <a:rPr lang="en-US" sz="1400" b="1" dirty="0"/>
              <a:t>2%</a:t>
            </a:r>
            <a:r>
              <a:rPr lang="en-US" sz="1400" dirty="0"/>
              <a:t> below the budget of </a:t>
            </a:r>
            <a:r>
              <a:rPr lang="en-US" sz="1400" b="1" dirty="0"/>
              <a:t>R36,19m.</a:t>
            </a:r>
            <a:r>
              <a:rPr lang="en-US" sz="1400" dirty="0"/>
              <a:t> </a:t>
            </a:r>
          </a:p>
          <a:p>
            <a:pPr>
              <a:defRPr/>
            </a:pPr>
            <a:endParaRPr lang="en-US" sz="1600" dirty="0"/>
          </a:p>
          <a:p>
            <a:pPr>
              <a:defRPr/>
            </a:pPr>
            <a:endParaRPr lang="en-ZA" dirty="0"/>
          </a:p>
        </p:txBody>
      </p:sp>
      <p:sp>
        <p:nvSpPr>
          <p:cNvPr id="2" name="Slide Number Placeholder 1"/>
          <p:cNvSpPr>
            <a:spLocks noGrp="1"/>
          </p:cNvSpPr>
          <p:nvPr>
            <p:ph type="sldNum" sz="quarter" idx="12"/>
          </p:nvPr>
        </p:nvSpPr>
        <p:spPr/>
        <p:txBody>
          <a:bodyPr/>
          <a:lstStyle/>
          <a:p>
            <a:pPr>
              <a:defRPr/>
            </a:pPr>
            <a:fld id="{0F82B3EF-3F30-4909-8141-5C13E1FA9955}" type="slidenum">
              <a:rPr lang="en-ZA" smtClean="0"/>
              <a:pPr>
                <a:defRPr/>
              </a:pPr>
              <a:t>24</a:t>
            </a:fld>
            <a:endParaRPr lang="en-Z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479425"/>
          </a:xfrm>
          <a:solidFill>
            <a:srgbClr val="2D2D8A"/>
          </a:solidFill>
        </p:spPr>
        <p:txBody>
          <a:bodyPr/>
          <a:lstStyle/>
          <a:p>
            <a:pPr eaLnBrk="1" hangingPunct="1">
              <a:defRPr/>
            </a:pPr>
            <a:r>
              <a:rPr lang="en-ZA" altLang="en-US" sz="1400" b="1" dirty="0">
                <a:solidFill>
                  <a:schemeClr val="bg1"/>
                </a:solidFill>
              </a:rPr>
              <a:t>SUMMARY OF EXPENDITURE</a:t>
            </a:r>
            <a:endParaRPr lang="en-US" altLang="en-US" sz="1400" b="1" dirty="0">
              <a:solidFill>
                <a:schemeClr val="bg1"/>
              </a:solidFill>
              <a:ea typeface="+mn-ea"/>
              <a:cs typeface="+mn-cs"/>
            </a:endParaRPr>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l="8652" r="3876"/>
          <a:stretch>
            <a:fillRect/>
          </a:stretch>
        </p:blipFill>
        <p:spPr bwMode="auto">
          <a:xfrm>
            <a:off x="246888" y="849313"/>
            <a:ext cx="8613648" cy="5396039"/>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pPr>
              <a:defRPr/>
            </a:pPr>
            <a:fld id="{0F82B3EF-3F30-4909-8141-5C13E1FA9955}" type="slidenum">
              <a:rPr lang="en-ZA" smtClean="0"/>
              <a:pPr>
                <a:defRPr/>
              </a:pPr>
              <a:t>25</a:t>
            </a:fld>
            <a:endParaRPr lang="en-Z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479425"/>
          </a:xfrm>
          <a:solidFill>
            <a:srgbClr val="2D2D8A"/>
          </a:solidFill>
        </p:spPr>
        <p:txBody>
          <a:bodyPr/>
          <a:lstStyle/>
          <a:p>
            <a:pPr eaLnBrk="1" hangingPunct="1">
              <a:defRPr/>
            </a:pPr>
            <a:r>
              <a:rPr lang="en-ZA" altLang="en-US" sz="1400" b="1" dirty="0">
                <a:solidFill>
                  <a:schemeClr val="bg1"/>
                </a:solidFill>
              </a:rPr>
              <a:t>SUMMARY OF EXPENDITURE</a:t>
            </a:r>
            <a:endParaRPr lang="en-US" altLang="en-US" sz="1400" b="1" dirty="0">
              <a:solidFill>
                <a:schemeClr val="bg1"/>
              </a:solidFill>
              <a:ea typeface="+mn-ea"/>
              <a:cs typeface="+mn-cs"/>
            </a:endParaRPr>
          </a:p>
        </p:txBody>
      </p:sp>
      <p:sp>
        <p:nvSpPr>
          <p:cNvPr id="5" name="Rectangle 4"/>
          <p:cNvSpPr/>
          <p:nvPr/>
        </p:nvSpPr>
        <p:spPr>
          <a:xfrm>
            <a:off x="228600" y="535166"/>
            <a:ext cx="8823960" cy="5755422"/>
          </a:xfrm>
          <a:prstGeom prst="rect">
            <a:avLst/>
          </a:prstGeom>
        </p:spPr>
        <p:txBody>
          <a:bodyPr wrap="square">
            <a:spAutoFit/>
          </a:bodyPr>
          <a:lstStyle/>
          <a:p>
            <a:pPr marL="342900" indent="-342900">
              <a:buFont typeface="+mj-lt"/>
              <a:buAutoNum type="arabicPeriod"/>
              <a:defRPr/>
            </a:pPr>
            <a:r>
              <a:rPr lang="en-US" sz="1400" dirty="0"/>
              <a:t>The Total Expenditure year to date (excluding Depreciation and Amortization) amounts to </a:t>
            </a:r>
            <a:r>
              <a:rPr lang="en-US" sz="1400" b="1" dirty="0"/>
              <a:t>R447,26m </a:t>
            </a:r>
            <a:r>
              <a:rPr lang="en-US" sz="1400" dirty="0"/>
              <a:t>which is </a:t>
            </a:r>
            <a:r>
              <a:rPr lang="en-US" sz="1400" b="1" dirty="0"/>
              <a:t>3.95% </a:t>
            </a:r>
            <a:r>
              <a:rPr lang="en-US" sz="1400" dirty="0"/>
              <a:t>above budget of </a:t>
            </a:r>
            <a:r>
              <a:rPr lang="en-US" sz="1400" b="1" dirty="0"/>
              <a:t>R430,25m</a:t>
            </a:r>
            <a:r>
              <a:rPr lang="en-US" sz="1400" dirty="0"/>
              <a:t>. </a:t>
            </a:r>
          </a:p>
          <a:p>
            <a:pPr marL="342900" indent="-342900">
              <a:buFont typeface="+mj-lt"/>
              <a:buAutoNum type="arabicPeriod"/>
              <a:defRPr/>
            </a:pPr>
            <a:endParaRPr lang="en-US" sz="1400" b="1" dirty="0"/>
          </a:p>
          <a:p>
            <a:pPr marL="342900" indent="-342900">
              <a:buFont typeface="+mj-lt"/>
              <a:buAutoNum type="arabicPeriod"/>
              <a:defRPr/>
            </a:pPr>
            <a:r>
              <a:rPr lang="en-US" sz="1400" dirty="0"/>
              <a:t>The </a:t>
            </a:r>
            <a:r>
              <a:rPr lang="en-US" sz="1400" i="1" dirty="0"/>
              <a:t>Administrative Expenditure</a:t>
            </a:r>
            <a:r>
              <a:rPr lang="en-US" sz="1400" dirty="0"/>
              <a:t> for the period amounts to </a:t>
            </a:r>
            <a:r>
              <a:rPr lang="en-US" sz="1400" b="1" dirty="0"/>
              <a:t>R14,95m </a:t>
            </a:r>
            <a:r>
              <a:rPr lang="en-US" sz="1400" dirty="0"/>
              <a:t>which is above the budget of </a:t>
            </a:r>
            <a:r>
              <a:rPr lang="en-US" sz="1400" b="1" dirty="0"/>
              <a:t>R12,91m </a:t>
            </a:r>
            <a:r>
              <a:rPr lang="en-US" sz="1400" dirty="0"/>
              <a:t>by </a:t>
            </a:r>
            <a:r>
              <a:rPr lang="en-US" sz="1400" b="1" dirty="0"/>
              <a:t>15% </a:t>
            </a:r>
            <a:r>
              <a:rPr lang="en-US" sz="1400" dirty="0"/>
              <a:t>with major over-spending attributed to the following:</a:t>
            </a:r>
            <a:endParaRPr lang="en-ZA" sz="1400" dirty="0"/>
          </a:p>
          <a:p>
            <a:pPr marL="800100" lvl="1" indent="-342900">
              <a:buFont typeface="Wingdings" panose="05000000000000000000" pitchFamily="2" charset="2"/>
              <a:buChar char="Ø"/>
              <a:defRPr/>
            </a:pPr>
            <a:r>
              <a:rPr lang="en-US" sz="1400" dirty="0"/>
              <a:t>Bad debts provision of </a:t>
            </a:r>
            <a:r>
              <a:rPr lang="en-US" sz="1400" b="1" dirty="0"/>
              <a:t>R6,9m</a:t>
            </a:r>
            <a:r>
              <a:rPr lang="en-US" sz="1400" dirty="0"/>
              <a:t> due to long outstanding debtors.</a:t>
            </a:r>
          </a:p>
          <a:p>
            <a:pPr marL="342900" indent="-342900">
              <a:buFont typeface="+mj-lt"/>
              <a:buAutoNum type="arabicPeriod"/>
              <a:defRPr/>
            </a:pPr>
            <a:endParaRPr lang="en-US" sz="1400" dirty="0"/>
          </a:p>
          <a:p>
            <a:pPr marL="342900" indent="-342900">
              <a:buFont typeface="+mj-lt"/>
              <a:buAutoNum type="arabicPeriod"/>
              <a:defRPr/>
            </a:pPr>
            <a:r>
              <a:rPr lang="en-US" sz="1400" b="1" dirty="0"/>
              <a:t>The Operating Expenditure </a:t>
            </a:r>
            <a:r>
              <a:rPr lang="en-US" sz="1400" dirty="0"/>
              <a:t>is 10.05% (</a:t>
            </a:r>
            <a:r>
              <a:rPr lang="en-US" sz="1400" b="1" dirty="0"/>
              <a:t>R14,52m</a:t>
            </a:r>
            <a:r>
              <a:rPr lang="en-US" sz="1400" dirty="0"/>
              <a:t>) above the budget of </a:t>
            </a:r>
            <a:r>
              <a:rPr lang="en-US" sz="1400" b="1" dirty="0"/>
              <a:t>R144,44m</a:t>
            </a:r>
            <a:r>
              <a:rPr lang="en-US" sz="1400" dirty="0"/>
              <a:t> (Actual:  </a:t>
            </a:r>
            <a:r>
              <a:rPr lang="en-US" sz="1400" b="1" dirty="0"/>
              <a:t>R158,96m</a:t>
            </a:r>
            <a:r>
              <a:rPr lang="en-US" sz="1400" dirty="0"/>
              <a:t>) and the major areas of over-expenditure were mainly due to among others, the following: </a:t>
            </a:r>
          </a:p>
          <a:p>
            <a:pPr marL="285750" indent="-285750">
              <a:buFont typeface="Arial" panose="020B0604020202020204" pitchFamily="34" charset="0"/>
              <a:buChar char="•"/>
              <a:defRPr/>
            </a:pPr>
            <a:endParaRPr lang="en-US" sz="1400" dirty="0"/>
          </a:p>
          <a:p>
            <a:pPr marL="742950" lvl="1" indent="-285750">
              <a:buFont typeface="Arial" panose="020B0604020202020204" pitchFamily="34" charset="0"/>
              <a:buChar char="•"/>
              <a:defRPr/>
            </a:pPr>
            <a:r>
              <a:rPr lang="en-US" sz="1400" b="1" dirty="0"/>
              <a:t>Cost of sales </a:t>
            </a:r>
            <a:r>
              <a:rPr lang="en-US" sz="1400" dirty="0"/>
              <a:t>exceeded budget by R6,1m as a result of additional revenue from the sale of Instruments as well as the payments for the purchase of gases for all Air Quality stations. </a:t>
            </a:r>
            <a:endParaRPr lang="en-US" sz="1400" dirty="0" smtClean="0"/>
          </a:p>
          <a:p>
            <a:pPr marL="742950" lvl="1" indent="-285750">
              <a:buFont typeface="Arial" panose="020B0604020202020204" pitchFamily="34" charset="0"/>
              <a:buChar char="•"/>
              <a:defRPr/>
            </a:pPr>
            <a:endParaRPr lang="en-US" sz="1400" dirty="0"/>
          </a:p>
          <a:p>
            <a:pPr marL="742950" lvl="1" indent="-285750">
              <a:buFont typeface="Arial" panose="020B0604020202020204" pitchFamily="34" charset="0"/>
              <a:buChar char="•"/>
              <a:defRPr/>
            </a:pPr>
            <a:r>
              <a:rPr lang="en-US" sz="1400" b="1" dirty="0"/>
              <a:t>Information and Communication costs</a:t>
            </a:r>
            <a:r>
              <a:rPr lang="en-US" sz="1400" dirty="0"/>
              <a:t>, which are related to internet costs, telephone, data and lease data costs exceeded budget by R2,3m</a:t>
            </a:r>
            <a:r>
              <a:rPr lang="en-US" sz="1400" dirty="0" smtClean="0"/>
              <a:t>.</a:t>
            </a:r>
          </a:p>
          <a:p>
            <a:pPr marL="742950" lvl="1" indent="-285750">
              <a:buFont typeface="Arial" panose="020B0604020202020204" pitchFamily="34" charset="0"/>
              <a:buChar char="•"/>
              <a:defRPr/>
            </a:pPr>
            <a:endParaRPr lang="en-US" sz="1400" dirty="0"/>
          </a:p>
          <a:p>
            <a:pPr marL="742950" lvl="1" indent="-285750">
              <a:buFont typeface="Arial" panose="020B0604020202020204" pitchFamily="34" charset="0"/>
              <a:buChar char="•"/>
              <a:defRPr/>
            </a:pPr>
            <a:r>
              <a:rPr lang="en-US" sz="1400" b="1" dirty="0"/>
              <a:t>Software licenses costs for Microsoft</a:t>
            </a:r>
            <a:r>
              <a:rPr lang="en-US" sz="1400" dirty="0"/>
              <a:t>, Modelling Research and NetSuite exceeded budget by R6,8m</a:t>
            </a:r>
            <a:r>
              <a:rPr lang="en-US" sz="1400" dirty="0" smtClean="0"/>
              <a:t>.</a:t>
            </a:r>
          </a:p>
          <a:p>
            <a:pPr marL="742950" lvl="1" indent="-285750">
              <a:buFont typeface="Arial" panose="020B0604020202020204" pitchFamily="34" charset="0"/>
              <a:buChar char="•"/>
              <a:defRPr/>
            </a:pPr>
            <a:endParaRPr lang="en-US" sz="1400" dirty="0"/>
          </a:p>
          <a:p>
            <a:pPr marL="742950" lvl="1" indent="-285750">
              <a:buFont typeface="Arial" panose="020B0604020202020204" pitchFamily="34" charset="0"/>
              <a:buChar char="•"/>
              <a:defRPr/>
            </a:pPr>
            <a:r>
              <a:rPr lang="en-US" sz="1400" b="1" dirty="0"/>
              <a:t>Repairs and Maintenance and Relocation Costs</a:t>
            </a:r>
            <a:r>
              <a:rPr lang="en-US" sz="1400" dirty="0"/>
              <a:t>: The over spending amount of R2,5m relates to System support and infrastructure maintenance</a:t>
            </a:r>
            <a:r>
              <a:rPr lang="en-US" sz="1400" dirty="0" smtClean="0"/>
              <a:t>.</a:t>
            </a:r>
          </a:p>
          <a:p>
            <a:pPr marL="742950" lvl="1" indent="-285750">
              <a:buFont typeface="Arial" panose="020B0604020202020204" pitchFamily="34" charset="0"/>
              <a:buChar char="•"/>
              <a:defRPr/>
            </a:pPr>
            <a:endParaRPr lang="en-US" sz="1400" dirty="0"/>
          </a:p>
          <a:p>
            <a:pPr marL="742950" lvl="1" indent="-285750">
              <a:buFont typeface="Arial" panose="020B0604020202020204" pitchFamily="34" charset="0"/>
              <a:buChar char="•"/>
              <a:defRPr/>
            </a:pPr>
            <a:r>
              <a:rPr lang="en-US" sz="1400" b="1" dirty="0"/>
              <a:t>Equipment expensed</a:t>
            </a:r>
            <a:r>
              <a:rPr lang="en-US" sz="1400" dirty="0"/>
              <a:t>: The over-spending of R850k is due to the purchase of Radiosondes and upper-air balloons to support the observations.</a:t>
            </a:r>
          </a:p>
          <a:p>
            <a:pPr marL="742950" lvl="1" indent="-285750">
              <a:buFont typeface="Arial" panose="020B0604020202020204" pitchFamily="34" charset="0"/>
              <a:buChar char="•"/>
              <a:defRPr/>
            </a:pPr>
            <a:endParaRPr lang="en-ZA" sz="1400" dirty="0"/>
          </a:p>
          <a:p>
            <a:pPr>
              <a:defRPr/>
            </a:pPr>
            <a:endParaRPr lang="en-ZA" dirty="0"/>
          </a:p>
        </p:txBody>
      </p:sp>
      <p:sp>
        <p:nvSpPr>
          <p:cNvPr id="2" name="Slide Number Placeholder 1"/>
          <p:cNvSpPr>
            <a:spLocks noGrp="1"/>
          </p:cNvSpPr>
          <p:nvPr>
            <p:ph type="sldNum" sz="quarter" idx="12"/>
          </p:nvPr>
        </p:nvSpPr>
        <p:spPr/>
        <p:txBody>
          <a:bodyPr/>
          <a:lstStyle/>
          <a:p>
            <a:pPr>
              <a:defRPr/>
            </a:pPr>
            <a:fld id="{0F82B3EF-3F30-4909-8141-5C13E1FA9955}" type="slidenum">
              <a:rPr lang="en-ZA" smtClean="0"/>
              <a:pPr>
                <a:defRPr/>
              </a:pPr>
              <a:t>26</a:t>
            </a:fld>
            <a:endParaRPr lang="en-Z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Title 1"/>
          <p:cNvSpPr>
            <a:spLocks noGrp="1"/>
          </p:cNvSpPr>
          <p:nvPr>
            <p:ph type="title"/>
          </p:nvPr>
        </p:nvSpPr>
        <p:spPr>
          <a:xfrm>
            <a:off x="628650" y="2447925"/>
            <a:ext cx="7886700" cy="1325563"/>
          </a:xfrm>
        </p:spPr>
        <p:txBody>
          <a:bodyPr/>
          <a:lstStyle/>
          <a:p>
            <a:pPr>
              <a:defRPr/>
            </a:pPr>
            <a:r>
              <a:rPr lang="en-ZA" altLang="en-US" sz="6600" b="1" dirty="0">
                <a:solidFill>
                  <a:srgbClr val="339933"/>
                </a:solidFill>
                <a:effectLst>
                  <a:outerShdw blurRad="38100" dist="38100" dir="2700000" algn="tl">
                    <a:srgbClr val="000000">
                      <a:alpha val="43137"/>
                    </a:srgbClr>
                  </a:outerShdw>
                </a:effectLst>
              </a:rPr>
              <a:t>End</a:t>
            </a:r>
            <a:br>
              <a:rPr lang="en-ZA" altLang="en-US" sz="6600" b="1" dirty="0">
                <a:solidFill>
                  <a:srgbClr val="339933"/>
                </a:solidFill>
                <a:effectLst>
                  <a:outerShdw blurRad="38100" dist="38100" dir="2700000" algn="tl">
                    <a:srgbClr val="000000">
                      <a:alpha val="43137"/>
                    </a:srgbClr>
                  </a:outerShdw>
                </a:effectLst>
              </a:rPr>
            </a:br>
            <a:r>
              <a:rPr lang="en-ZA" altLang="en-US" sz="6600" b="1" dirty="0">
                <a:solidFill>
                  <a:srgbClr val="339933"/>
                </a:solidFill>
                <a:effectLst>
                  <a:outerShdw blurRad="38100" dist="38100" dir="2700000" algn="tl">
                    <a:srgbClr val="000000">
                      <a:alpha val="43137"/>
                    </a:srgbClr>
                  </a:outerShdw>
                </a:effectLst>
              </a:rPr>
              <a:t>Thank you!</a:t>
            </a:r>
          </a:p>
        </p:txBody>
      </p:sp>
      <p:sp>
        <p:nvSpPr>
          <p:cNvPr id="2" name="Slide Number Placeholder 1"/>
          <p:cNvSpPr>
            <a:spLocks noGrp="1"/>
          </p:cNvSpPr>
          <p:nvPr>
            <p:ph type="sldNum" sz="quarter" idx="12"/>
          </p:nvPr>
        </p:nvSpPr>
        <p:spPr/>
        <p:txBody>
          <a:bodyPr/>
          <a:lstStyle/>
          <a:p>
            <a:pPr>
              <a:defRPr/>
            </a:pPr>
            <a:fld id="{0F82B3EF-3F30-4909-8141-5C13E1FA9955}" type="slidenum">
              <a:rPr lang="en-ZA" smtClean="0"/>
              <a:pPr>
                <a:defRPr/>
              </a:pPr>
              <a:t>27</a:t>
            </a:fld>
            <a:endParaRPr lang="en-Z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9144000" cy="479425"/>
          </a:xfrm>
          <a:solidFill>
            <a:srgbClr val="2D2D8A"/>
          </a:solidFill>
        </p:spPr>
        <p:txBody>
          <a:bodyPr/>
          <a:lstStyle/>
          <a:p>
            <a:pPr eaLnBrk="1" hangingPunct="1">
              <a:defRPr/>
            </a:pPr>
            <a:r>
              <a:rPr lang="en-ZA" altLang="en-US" sz="1125" b="1" dirty="0">
                <a:solidFill>
                  <a:schemeClr val="bg1"/>
                </a:solidFill>
              </a:rPr>
              <a:t>                                                          </a:t>
            </a:r>
            <a:r>
              <a:rPr lang="en-ZA" altLang="en-US" sz="1400" b="1" dirty="0">
                <a:solidFill>
                  <a:schemeClr val="bg1"/>
                </a:solidFill>
              </a:rPr>
              <a:t>OVERALL SUMMARY OF QUARTER 4 PERFORMANCE </a:t>
            </a:r>
            <a:endParaRPr lang="en-US" altLang="en-US" sz="1400" b="1" dirty="0">
              <a:solidFill>
                <a:schemeClr val="bg1"/>
              </a:solidFill>
              <a:ea typeface="+mn-ea"/>
              <a:cs typeface="+mn-cs"/>
            </a:endParaRPr>
          </a:p>
        </p:txBody>
      </p:sp>
      <p:graphicFrame>
        <p:nvGraphicFramePr>
          <p:cNvPr id="6" name="Table 5"/>
          <p:cNvGraphicFramePr>
            <a:graphicFrameLocks noGrp="1"/>
          </p:cNvGraphicFramePr>
          <p:nvPr/>
        </p:nvGraphicFramePr>
        <p:xfrm>
          <a:off x="792163" y="719138"/>
          <a:ext cx="7375525" cy="4537077"/>
        </p:xfrm>
        <a:graphic>
          <a:graphicData uri="http://schemas.openxmlformats.org/drawingml/2006/table">
            <a:tbl>
              <a:tblPr firstRow="1" firstCol="1" bandRow="1"/>
              <a:tblGrid>
                <a:gridCol w="2534183">
                  <a:extLst>
                    <a:ext uri="{9D8B030D-6E8A-4147-A177-3AD203B41FA5}">
                      <a16:colId xmlns="" xmlns:a16="http://schemas.microsoft.com/office/drawing/2014/main" val="20000"/>
                    </a:ext>
                  </a:extLst>
                </a:gridCol>
                <a:gridCol w="1136751">
                  <a:extLst>
                    <a:ext uri="{9D8B030D-6E8A-4147-A177-3AD203B41FA5}">
                      <a16:colId xmlns="" xmlns:a16="http://schemas.microsoft.com/office/drawing/2014/main" val="20001"/>
                    </a:ext>
                  </a:extLst>
                </a:gridCol>
                <a:gridCol w="1136751">
                  <a:extLst>
                    <a:ext uri="{9D8B030D-6E8A-4147-A177-3AD203B41FA5}">
                      <a16:colId xmlns="" xmlns:a16="http://schemas.microsoft.com/office/drawing/2014/main" val="20002"/>
                    </a:ext>
                  </a:extLst>
                </a:gridCol>
                <a:gridCol w="1238247">
                  <a:extLst>
                    <a:ext uri="{9D8B030D-6E8A-4147-A177-3AD203B41FA5}">
                      <a16:colId xmlns="" xmlns:a16="http://schemas.microsoft.com/office/drawing/2014/main" val="20003"/>
                    </a:ext>
                  </a:extLst>
                </a:gridCol>
                <a:gridCol w="1329593">
                  <a:extLst>
                    <a:ext uri="{9D8B030D-6E8A-4147-A177-3AD203B41FA5}">
                      <a16:colId xmlns="" xmlns:a16="http://schemas.microsoft.com/office/drawing/2014/main" val="20004"/>
                    </a:ext>
                  </a:extLst>
                </a:gridCol>
              </a:tblGrid>
              <a:tr h="1088354">
                <a:tc>
                  <a:txBody>
                    <a:bodyPr/>
                    <a:lstStyle/>
                    <a:p>
                      <a:pPr algn="just">
                        <a:lnSpc>
                          <a:spcPct val="150000"/>
                        </a:lnSpc>
                        <a:spcAft>
                          <a:spcPts val="0"/>
                        </a:spcAft>
                      </a:pPr>
                      <a:r>
                        <a:rPr lang="en-ZA" sz="1600" b="1" dirty="0">
                          <a:effectLst/>
                          <a:latin typeface="Calibri" panose="020F0502020204030204" pitchFamily="34" charset="0"/>
                          <a:ea typeface="Calibri" panose="020F0502020204030204" pitchFamily="34" charset="0"/>
                          <a:cs typeface="Times New Roman" panose="02020603050405020304" pitchFamily="18" charset="0"/>
                        </a:rPr>
                        <a:t>Programmes</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a:effectLst/>
                          <a:latin typeface="Calibri" panose="020F0502020204030204" pitchFamily="34" charset="0"/>
                          <a:ea typeface="Calibri" panose="020F0502020204030204" pitchFamily="34" charset="0"/>
                          <a:cs typeface="Times New Roman" panose="02020603050405020304" pitchFamily="18" charset="0"/>
                        </a:rPr>
                        <a:t>Number of targets</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a:effectLst/>
                          <a:latin typeface="Calibri" panose="020F0502020204030204" pitchFamily="34" charset="0"/>
                          <a:ea typeface="Calibri" panose="020F0502020204030204" pitchFamily="34" charset="0"/>
                          <a:cs typeface="Times New Roman" panose="02020603050405020304" pitchFamily="18" charset="0"/>
                        </a:rPr>
                        <a:t>Achieved</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ZA" sz="1600" b="1" dirty="0">
                          <a:effectLst/>
                          <a:latin typeface="Calibri" panose="020F0502020204030204" pitchFamily="34" charset="0"/>
                          <a:ea typeface="Calibri" panose="020F0502020204030204" pitchFamily="34" charset="0"/>
                          <a:cs typeface="Times New Roman" panose="02020603050405020304" pitchFamily="18" charset="0"/>
                        </a:rPr>
                        <a:t>(100%)</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600" b="1" dirty="0">
                          <a:effectLst/>
                          <a:latin typeface="Calibri" panose="020F0502020204030204" pitchFamily="34" charset="0"/>
                          <a:ea typeface="Calibri" panose="020F0502020204030204" pitchFamily="34" charset="0"/>
                          <a:cs typeface="Times New Roman" panose="02020603050405020304" pitchFamily="18" charset="0"/>
                        </a:rPr>
                        <a:t>Partially Achieved</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ZA" sz="1600" b="1" dirty="0">
                          <a:effectLst/>
                          <a:latin typeface="Calibri" panose="020F0502020204030204" pitchFamily="34" charset="0"/>
                          <a:ea typeface="Calibri" panose="020F0502020204030204" pitchFamily="34" charset="0"/>
                          <a:cs typeface="Times New Roman" panose="02020603050405020304" pitchFamily="18" charset="0"/>
                        </a:rPr>
                        <a:t>(50-99%)</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ZA" sz="1600" b="1" dirty="0">
                          <a:effectLst/>
                          <a:latin typeface="Calibri" panose="020F0502020204030204" pitchFamily="34" charset="0"/>
                          <a:ea typeface="Calibri" panose="020F0502020204030204" pitchFamily="34" charset="0"/>
                          <a:cs typeface="Times New Roman" panose="02020603050405020304" pitchFamily="18" charset="0"/>
                        </a:rPr>
                        <a:t>Not Achieved</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ZA" sz="1600" b="1" dirty="0">
                          <a:effectLst/>
                          <a:latin typeface="Calibri" panose="020F0502020204030204" pitchFamily="34" charset="0"/>
                          <a:ea typeface="Calibri" panose="020F0502020204030204" pitchFamily="34" charset="0"/>
                          <a:cs typeface="Times New Roman" panose="02020603050405020304" pitchFamily="18" charset="0"/>
                        </a:rPr>
                        <a:t>(0-49%)</a:t>
                      </a:r>
                      <a:endParaRPr lang="en-Z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0"/>
                  </a:ext>
                </a:extLst>
              </a:tr>
              <a:tr h="544177">
                <a:tc>
                  <a:txBody>
                    <a:bodyPr/>
                    <a:lstStyle/>
                    <a:p>
                      <a:pPr>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Programme 1: </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Weather and Climate Services</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4</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4</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44177">
                <a:tc>
                  <a:txBody>
                    <a:bodyPr/>
                    <a:lstStyle/>
                    <a:p>
                      <a:pPr>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Programme 2: </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Research and Innovation</a:t>
                      </a: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2</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44177">
                <a:tc>
                  <a:txBody>
                    <a:bodyPr/>
                    <a:lstStyle/>
                    <a:p>
                      <a:pPr>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Programme 3: Infrastructure and Information Systems</a:t>
                      </a:r>
                      <a:endParaRPr lang="en-Z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7</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5</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2</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816266">
                <a:tc>
                  <a:txBody>
                    <a:bodyPr/>
                    <a:lstStyle/>
                    <a:p>
                      <a:pPr>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Programme 4: Administration (Incl. Corporate and Regulatory Services)</a:t>
                      </a:r>
                      <a:endParaRPr lang="en-Z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8</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5</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latin typeface="Calibri" panose="020F0502020204030204" pitchFamily="34" charset="0"/>
                          <a:ea typeface="Calibri" panose="020F0502020204030204" pitchFamily="34" charset="0"/>
                          <a:cs typeface="Times New Roman" panose="02020603050405020304" pitchFamily="18" charset="0"/>
                        </a:rPr>
                        <a:t>1</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2</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99963">
                <a:tc>
                  <a:txBody>
                    <a:bodyPr/>
                    <a:lstStyle/>
                    <a:p>
                      <a:pPr algn="just">
                        <a:lnSpc>
                          <a:spcPct val="150000"/>
                        </a:lnSpc>
                        <a:spcAft>
                          <a:spcPts val="0"/>
                        </a:spcAft>
                      </a:pPr>
                      <a:r>
                        <a:rPr lang="en-ZA" sz="1400">
                          <a:effectLst/>
                          <a:latin typeface="Calibri" panose="020F0502020204030204" pitchFamily="34" charset="0"/>
                          <a:ea typeface="Calibri" panose="020F0502020204030204" pitchFamily="34" charset="0"/>
                          <a:cs typeface="Times New Roman" panose="02020603050405020304" pitchFamily="18" charset="0"/>
                        </a:rPr>
                        <a:t>Total </a:t>
                      </a:r>
                      <a:endParaRPr lang="en-Z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21</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16</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3</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2</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99963">
                <a:tc>
                  <a:txBody>
                    <a:bodyPr/>
                    <a:lstStyle/>
                    <a:p>
                      <a:pPr algn="just">
                        <a:lnSpc>
                          <a:spcPct val="150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Percentage </a:t>
                      </a:r>
                      <a:endPar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96" marR="68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76.2%</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14.3%</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9.5%</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pPr>
              <a:defRPr/>
            </a:pPr>
            <a:fld id="{0B964EC0-BC93-4693-8A20-1A07A83626A8}" type="slidenum">
              <a:rPr lang="en-ZA" smtClean="0"/>
              <a:pPr>
                <a:defRPr/>
              </a:pPr>
              <a:t>3</a:t>
            </a:fld>
            <a:endParaRPr lang="en-Z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ChangeArrowheads="1"/>
          </p:cNvSpPr>
          <p:nvPr/>
        </p:nvSpPr>
        <p:spPr bwMode="auto">
          <a:xfrm>
            <a:off x="0" y="2978150"/>
            <a:ext cx="9144000" cy="646113"/>
          </a:xfrm>
          <a:prstGeom prst="rect">
            <a:avLst/>
          </a:prstGeom>
          <a:solidFill>
            <a:srgbClr val="2D2D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FontTx/>
              <a:buNone/>
            </a:pPr>
            <a:r>
              <a:rPr lang="en-US" altLang="en-US" sz="1800" b="1">
                <a:solidFill>
                  <a:srgbClr val="FFFFFF"/>
                </a:solidFill>
                <a:latin typeface="Calibri" panose="020F0502020204030204" pitchFamily="34" charset="0"/>
                <a:cs typeface="Calibri" panose="020F0502020204030204" pitchFamily="34" charset="0"/>
              </a:rPr>
              <a:t>PROGRAMME 1:  </a:t>
            </a:r>
          </a:p>
          <a:p>
            <a:pPr algn="ctr">
              <a:lnSpc>
                <a:spcPct val="100000"/>
              </a:lnSpc>
              <a:spcBef>
                <a:spcPct val="0"/>
              </a:spcBef>
              <a:buFontTx/>
              <a:buNone/>
            </a:pPr>
            <a:r>
              <a:rPr lang="en-US" altLang="en-US" sz="1800" b="1">
                <a:solidFill>
                  <a:srgbClr val="FFFFFF"/>
                </a:solidFill>
                <a:latin typeface="Calibri" panose="020F0502020204030204" pitchFamily="34" charset="0"/>
                <a:cs typeface="Calibri" panose="020F0502020204030204" pitchFamily="34" charset="0"/>
              </a:rPr>
              <a:t>WEATHER AND CLIMATE SERVICES </a:t>
            </a:r>
          </a:p>
        </p:txBody>
      </p:sp>
      <p:sp>
        <p:nvSpPr>
          <p:cNvPr id="2" name="Slide Number Placeholder 1"/>
          <p:cNvSpPr>
            <a:spLocks noGrp="1"/>
          </p:cNvSpPr>
          <p:nvPr>
            <p:ph type="sldNum" sz="quarter" idx="12"/>
          </p:nvPr>
        </p:nvSpPr>
        <p:spPr/>
        <p:txBody>
          <a:bodyPr/>
          <a:lstStyle/>
          <a:p>
            <a:pPr>
              <a:defRPr/>
            </a:pPr>
            <a:fld id="{0B964EC0-BC93-4693-8A20-1A07A83626A8}" type="slidenum">
              <a:rPr lang="en-ZA" smtClean="0"/>
              <a:pPr>
                <a:defRPr/>
              </a:pPr>
              <a:t>4</a:t>
            </a:fld>
            <a:endParaRPr lang="en-Z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graphicFrame>
        <p:nvGraphicFramePr>
          <p:cNvPr id="6" name="Table 5"/>
          <p:cNvGraphicFramePr>
            <a:graphicFrameLocks noGrp="1"/>
          </p:cNvGraphicFramePr>
          <p:nvPr/>
        </p:nvGraphicFramePr>
        <p:xfrm>
          <a:off x="152400" y="762000"/>
          <a:ext cx="8751888" cy="4359277"/>
        </p:xfrm>
        <a:graphic>
          <a:graphicData uri="http://schemas.openxmlformats.org/drawingml/2006/table">
            <a:tbl>
              <a:tblPr/>
              <a:tblGrid>
                <a:gridCol w="1858963">
                  <a:extLst>
                    <a:ext uri="{9D8B030D-6E8A-4147-A177-3AD203B41FA5}">
                      <a16:colId xmlns="" xmlns:a16="http://schemas.microsoft.com/office/drawing/2014/main" val="20000"/>
                    </a:ext>
                  </a:extLst>
                </a:gridCol>
                <a:gridCol w="1562100">
                  <a:extLst>
                    <a:ext uri="{9D8B030D-6E8A-4147-A177-3AD203B41FA5}">
                      <a16:colId xmlns="" xmlns:a16="http://schemas.microsoft.com/office/drawing/2014/main" val="20001"/>
                    </a:ext>
                  </a:extLst>
                </a:gridCol>
                <a:gridCol w="1562100">
                  <a:extLst>
                    <a:ext uri="{9D8B030D-6E8A-4147-A177-3AD203B41FA5}">
                      <a16:colId xmlns="" xmlns:a16="http://schemas.microsoft.com/office/drawing/2014/main" val="20002"/>
                    </a:ext>
                  </a:extLst>
                </a:gridCol>
                <a:gridCol w="1736725">
                  <a:extLst>
                    <a:ext uri="{9D8B030D-6E8A-4147-A177-3AD203B41FA5}">
                      <a16:colId xmlns="" xmlns:a16="http://schemas.microsoft.com/office/drawing/2014/main" val="20003"/>
                    </a:ext>
                  </a:extLst>
                </a:gridCol>
                <a:gridCol w="2032000">
                  <a:extLst>
                    <a:ext uri="{9D8B030D-6E8A-4147-A177-3AD203B41FA5}">
                      <a16:colId xmlns="" xmlns:a16="http://schemas.microsoft.com/office/drawing/2014/main" val="20004"/>
                    </a:ext>
                  </a:extLst>
                </a:gridCol>
              </a:tblGrid>
              <a:tr h="420688">
                <a:tc gridSpan="5">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Strategic Objective 1.1: </a:t>
                      </a:r>
                      <a: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Warnings, alerts and advisories - Provide timeous and accurate impact based early warnings, alerts and  </a:t>
                      </a:r>
                      <a:b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br>
                      <a:r>
                        <a:rPr kumimoji="0" lang="en-US"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                                           advisories to safeguard life and property against the impact of severe weather on land, oceans and in the air.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62706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Performance indicator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chemeClr val="bg1"/>
                          </a:solidFill>
                          <a:effectLst/>
                          <a:latin typeface="Calibri" panose="020F0502020204030204" pitchFamily="34" charset="0"/>
                          <a:cs typeface="Calibri" panose="020F0502020204030204" pitchFamily="34" charset="0"/>
                        </a:rPr>
                        <a:t>Annual Target 2019/20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Quarter Target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2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Quarter Progress and Analysis</a:t>
                      </a:r>
                      <a:endPar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Progress and Analysis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D2D8A"/>
                    </a:solidFill>
                  </a:tcPr>
                </a:tc>
                <a:extLst>
                  <a:ext uri="{0D108BD9-81ED-4DB2-BD59-A6C34878D82A}">
                    <a16:rowId xmlns="" xmlns:a16="http://schemas.microsoft.com/office/drawing/2014/main" val="10001"/>
                  </a:ext>
                </a:extLst>
              </a:tr>
              <a:tr h="65881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Percentage of national weather (FPZA41) available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98%</a:t>
                      </a:r>
                      <a:endParaRPr kumimoji="0" lang="en-ZA"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indent="127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12700" algn="l" defTabSz="914400" rtl="0" eaLnBrk="1" fontAlgn="base" latinLnBrk="0" hangingPunct="1">
                        <a:lnSpc>
                          <a:spcPct val="115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98% </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99% FPZA41 available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(98% + 100% + 98%) ÷ 3) = 98.67%</a:t>
                      </a: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a:t>
                      </a:r>
                      <a:endParaRPr kumimoji="0" lang="en-ZA"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99% FPZA41 </a:t>
                      </a:r>
                      <a:r>
                        <a:rPr kumimoji="0" lang="en-ZA" altLang="en-US" sz="1000" b="0" i="0" u="none" strike="noStrike" cap="none" normalizeH="0" baseline="0" noProof="0" dirty="0">
                          <a:ln>
                            <a:noFill/>
                          </a:ln>
                          <a:solidFill>
                            <a:schemeClr val="tx1"/>
                          </a:solidFill>
                          <a:effectLst/>
                          <a:latin typeface="Calibri" panose="020F0502020204030204" pitchFamily="34" charset="0"/>
                          <a:cs typeface="Times New Roman" panose="02020603050405020304" pitchFamily="18" charset="0"/>
                        </a:rPr>
                        <a:t>available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fr-FR"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extLst>
                  <a:ext uri="{0D108BD9-81ED-4DB2-BD59-A6C34878D82A}">
                    <a16:rowId xmlns="" xmlns:a16="http://schemas.microsoft.com/office/drawing/2014/main" val="10002"/>
                  </a:ext>
                </a:extLst>
              </a:tr>
              <a:tr h="9144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Percentage of Aerodrome warnings accuracy </a:t>
                      </a:r>
                      <a:endParaRPr kumimoji="0" lang="en-ZA"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98%</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98%</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Achieved</a:t>
                      </a:r>
                      <a:endParaRPr kumimoji="0" lang="en-ZA"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98% Aerodrome warning accuracy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(97.6% + 97.4% + 97.6%) ÷ 3) = 97.5%</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ZA" altLang="en-US"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r>
                        <a:rPr lang="en-US" sz="1000" dirty="0">
                          <a:latin typeface="Calibri" panose="020F0502020204030204" pitchFamily="34" charset="0"/>
                          <a:cs typeface="Calibri" panose="020F0502020204030204" pitchFamily="34" charset="0"/>
                        </a:rPr>
                        <a:t>Achieved</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99% Aerodrome warning accuracy</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extLst>
                  <a:ext uri="{0D108BD9-81ED-4DB2-BD59-A6C34878D82A}">
                    <a16:rowId xmlns="" xmlns:a16="http://schemas.microsoft.com/office/drawing/2014/main" val="10003"/>
                  </a:ext>
                </a:extLst>
              </a:tr>
              <a:tr h="7620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Percentage accuracy of meteorological information for flight planning and en-route operations (TAF)</a:t>
                      </a:r>
                      <a:endParaRPr kumimoji="0" lang="en-ZA"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90%</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90%</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93% TAF accuracy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(93.6% + 92.3% + 93.5%) ÷ 3) = 93.1%</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r>
                        <a:rPr lang="en-US" sz="1000" dirty="0">
                          <a:latin typeface="Calibri" panose="020F0502020204030204" pitchFamily="34" charset="0"/>
                          <a:cs typeface="Calibri" panose="020F0502020204030204" pitchFamily="34" charset="0"/>
                        </a:rPr>
                        <a:t>Achieved</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94% TAF accuracy</a:t>
                      </a:r>
                    </a:p>
                    <a:p>
                      <a:endParaRPr lang="en-ZA" sz="1000" dirty="0">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extLst>
                  <a:ext uri="{0D108BD9-81ED-4DB2-BD59-A6C34878D82A}">
                    <a16:rowId xmlns="" xmlns:a16="http://schemas.microsoft.com/office/drawing/2014/main" val="10004"/>
                  </a:ext>
                </a:extLst>
              </a:tr>
              <a:tr h="97631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Percentage availability of Marine (SOLAS)</a:t>
                      </a:r>
                      <a:endParaRPr kumimoji="0" lang="en-ZA"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38576" marR="38576"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95%</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95%</a:t>
                      </a:r>
                    </a:p>
                  </a:txBody>
                  <a:tcPr marL="38576" marR="3857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171450" indent="-17145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Achieved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98% SOLAS availability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((99.2% + 98% + 97.5%) ÷ 3) = 98.23%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r>
                        <a:rPr lang="en-US" sz="1000" dirty="0">
                          <a:latin typeface="Calibri" panose="020F0502020204030204" pitchFamily="34" charset="0"/>
                          <a:cs typeface="Calibri" panose="020F0502020204030204" pitchFamily="34" charset="0"/>
                        </a:rPr>
                        <a:t>Achieved</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98% SOLAS availability</a:t>
                      </a:r>
                    </a:p>
                    <a:p>
                      <a:endParaRPr lang="en-ZA" sz="1000" dirty="0">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extLst>
                  <a:ext uri="{0D108BD9-81ED-4DB2-BD59-A6C34878D82A}">
                    <a16:rowId xmlns="" xmlns:a16="http://schemas.microsoft.com/office/drawing/2014/main" val="10005"/>
                  </a:ext>
                </a:extLst>
              </a:tr>
            </a:tbl>
          </a:graphicData>
        </a:graphic>
      </p:graphicFrame>
      <p:grpSp>
        <p:nvGrpSpPr>
          <p:cNvPr id="23595" name="Group 6"/>
          <p:cNvGrpSpPr>
            <a:grpSpLocks/>
          </p:cNvGrpSpPr>
          <p:nvPr/>
        </p:nvGrpSpPr>
        <p:grpSpPr bwMode="auto">
          <a:xfrm>
            <a:off x="1066800" y="6477000"/>
            <a:ext cx="5778500" cy="215900"/>
            <a:chOff x="685800" y="6400800"/>
            <a:chExt cx="5778500" cy="215900"/>
          </a:xfrm>
        </p:grpSpPr>
        <p:sp>
          <p:nvSpPr>
            <p:cNvPr id="2359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On target</a:t>
              </a:r>
            </a:p>
          </p:txBody>
        </p:sp>
        <p:sp>
          <p:nvSpPr>
            <p:cNvPr id="2359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work in progress</a:t>
              </a:r>
            </a:p>
          </p:txBody>
        </p:sp>
        <p:sp>
          <p:nvSpPr>
            <p:cNvPr id="2359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Off target</a:t>
              </a:r>
            </a:p>
          </p:txBody>
        </p:sp>
        <p:sp>
          <p:nvSpPr>
            <p:cNvPr id="2360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r>
                <a:rPr lang="en-US" altLang="en-US" sz="1200">
                  <a:solidFill>
                    <a:srgbClr val="333399"/>
                  </a:solidFill>
                </a:rPr>
                <a:t>= No milestone</a:t>
              </a:r>
            </a:p>
          </p:txBody>
        </p:sp>
      </p:grpSp>
      <p:sp>
        <p:nvSpPr>
          <p:cNvPr id="12" name="Title 1"/>
          <p:cNvSpPr>
            <a:spLocks noGrp="1"/>
          </p:cNvSpPr>
          <p:nvPr>
            <p:ph type="title"/>
          </p:nvPr>
        </p:nvSpPr>
        <p:spPr>
          <a:xfrm>
            <a:off x="0" y="0"/>
            <a:ext cx="9144000" cy="392113"/>
          </a:xfrm>
          <a:solidFill>
            <a:srgbClr val="2D2D8A"/>
          </a:solidFill>
        </p:spPr>
        <p:txBody>
          <a:bodyPr/>
          <a:lstStyle/>
          <a:p>
            <a:pPr algn="ctr" eaLnBrk="1" hangingPunct="1">
              <a:defRPr/>
            </a:pPr>
            <a:r>
              <a:rPr lang="en-US" sz="1400" b="1" dirty="0">
                <a:solidFill>
                  <a:schemeClr val="bg1"/>
                </a:solidFill>
                <a:ea typeface="+mn-ea"/>
                <a:cs typeface="+mn-cs"/>
              </a:rPr>
              <a:t>PROGRAMME 1:  WEATHER AND CLIMATE SERVICES </a:t>
            </a:r>
          </a:p>
        </p:txBody>
      </p:sp>
      <p:sp>
        <p:nvSpPr>
          <p:cNvPr id="3" name="Slide Number Placeholder 2"/>
          <p:cNvSpPr>
            <a:spLocks noGrp="1"/>
          </p:cNvSpPr>
          <p:nvPr>
            <p:ph type="sldNum" sz="quarter" idx="12"/>
          </p:nvPr>
        </p:nvSpPr>
        <p:spPr/>
        <p:txBody>
          <a:bodyPr/>
          <a:lstStyle/>
          <a:p>
            <a:pPr>
              <a:defRPr/>
            </a:pPr>
            <a:fld id="{0B964EC0-BC93-4693-8A20-1A07A83626A8}" type="slidenum">
              <a:rPr lang="en-ZA" smtClean="0"/>
              <a:pPr>
                <a:defRPr/>
              </a:pPr>
              <a:t>5</a:t>
            </a:fld>
            <a:endParaRPr lang="en-Z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9144000" cy="479425"/>
          </a:xfrm>
          <a:solidFill>
            <a:srgbClr val="2D2D8A"/>
          </a:solidFill>
        </p:spPr>
        <p:txBody>
          <a:bodyPr/>
          <a:lstStyle/>
          <a:p>
            <a:pPr eaLnBrk="1" hangingPunct="1">
              <a:defRPr/>
            </a:pPr>
            <a:r>
              <a:rPr lang="en-ZA" altLang="en-US" sz="1125" b="1" dirty="0">
                <a:solidFill>
                  <a:schemeClr val="bg1"/>
                </a:solidFill>
              </a:rPr>
              <a:t>                                                          </a:t>
            </a:r>
            <a:r>
              <a:rPr lang="en-ZA" altLang="en-US" sz="1400" b="1" dirty="0">
                <a:solidFill>
                  <a:schemeClr val="bg1"/>
                </a:solidFill>
              </a:rPr>
              <a:t>OVERALL SUMMARY OF PROGRAMME 1 PERFORMANCE </a:t>
            </a:r>
            <a:endParaRPr lang="en-US" altLang="en-US" sz="1400" b="1" dirty="0">
              <a:solidFill>
                <a:schemeClr val="bg1"/>
              </a:solidFill>
              <a:ea typeface="+mn-ea"/>
              <a:cs typeface="+mn-cs"/>
            </a:endParaRPr>
          </a:p>
        </p:txBody>
      </p:sp>
      <p:graphicFrame>
        <p:nvGraphicFramePr>
          <p:cNvPr id="11" name="Group 121"/>
          <p:cNvGraphicFramePr>
            <a:graphicFrameLocks noGrp="1"/>
          </p:cNvGraphicFramePr>
          <p:nvPr>
            <p:ph idx="1"/>
          </p:nvPr>
        </p:nvGraphicFramePr>
        <p:xfrm>
          <a:off x="182563" y="1282700"/>
          <a:ext cx="8859837" cy="787400"/>
        </p:xfrm>
        <a:graphic>
          <a:graphicData uri="http://schemas.openxmlformats.org/drawingml/2006/table">
            <a:tbl>
              <a:tblPr/>
              <a:tblGrid>
                <a:gridCol w="2622626">
                  <a:extLst>
                    <a:ext uri="{9D8B030D-6E8A-4147-A177-3AD203B41FA5}">
                      <a16:colId xmlns="" xmlns:a16="http://schemas.microsoft.com/office/drawing/2014/main" val="20000"/>
                    </a:ext>
                  </a:extLst>
                </a:gridCol>
                <a:gridCol w="2252141">
                  <a:extLst>
                    <a:ext uri="{9D8B030D-6E8A-4147-A177-3AD203B41FA5}">
                      <a16:colId xmlns="" xmlns:a16="http://schemas.microsoft.com/office/drawing/2014/main" val="20001"/>
                    </a:ext>
                  </a:extLst>
                </a:gridCol>
                <a:gridCol w="2108869">
                  <a:extLst>
                    <a:ext uri="{9D8B030D-6E8A-4147-A177-3AD203B41FA5}">
                      <a16:colId xmlns="" xmlns:a16="http://schemas.microsoft.com/office/drawing/2014/main" val="20002"/>
                    </a:ext>
                  </a:extLst>
                </a:gridCol>
                <a:gridCol w="1876201">
                  <a:extLst>
                    <a:ext uri="{9D8B030D-6E8A-4147-A177-3AD203B41FA5}">
                      <a16:colId xmlns="" xmlns:a16="http://schemas.microsoft.com/office/drawing/2014/main" val="20003"/>
                    </a:ext>
                  </a:extLst>
                </a:gridCol>
              </a:tblGrid>
              <a:tr h="30650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480892">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mn-ea"/>
                          <a:cs typeface="+mn-cs"/>
                        </a:rPr>
                        <a:t>100% (4/4)</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mn-ea"/>
                          <a:cs typeface="+mn-cs"/>
                        </a:rPr>
                        <a:t>0% (0/4)</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
                          <a:cs typeface=""/>
                        </a:rPr>
                        <a:t>0% (0/4)</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
                          <a:cs typeface=""/>
                        </a:rPr>
                        <a:t>0% (0/4)</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2" name="Chart 1"/>
          <p:cNvGraphicFramePr>
            <a:graphicFrameLocks/>
          </p:cNvGraphicFramePr>
          <p:nvPr/>
        </p:nvGraphicFramePr>
        <p:xfrm>
          <a:off x="393700" y="2222500"/>
          <a:ext cx="8408988" cy="4024313"/>
        </p:xfrm>
        <a:graphic>
          <a:graphicData uri="http://schemas.openxmlformats.org/drawingml/2006/chart">
            <c:chart xmlns:c="http://schemas.openxmlformats.org/drawingml/2006/chart" xmlns:r="http://schemas.openxmlformats.org/officeDocument/2006/relationships" r:id="rId2"/>
          </a:graphicData>
        </a:graphic>
      </p:graphicFrame>
      <p:sp>
        <p:nvSpPr>
          <p:cNvPr id="25622" name="Line 4"/>
          <p:cNvSpPr>
            <a:spLocks noChangeShapeType="1"/>
          </p:cNvSpPr>
          <p:nvPr/>
        </p:nvSpPr>
        <p:spPr bwMode="auto">
          <a:xfrm flipV="1">
            <a:off x="182563" y="1127125"/>
            <a:ext cx="87931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sp>
        <p:nvSpPr>
          <p:cNvPr id="3" name="Slide Number Placeholder 2"/>
          <p:cNvSpPr>
            <a:spLocks noGrp="1"/>
          </p:cNvSpPr>
          <p:nvPr>
            <p:ph type="sldNum" sz="quarter" idx="12"/>
          </p:nvPr>
        </p:nvSpPr>
        <p:spPr/>
        <p:txBody>
          <a:bodyPr/>
          <a:lstStyle/>
          <a:p>
            <a:pPr>
              <a:defRPr/>
            </a:pPr>
            <a:fld id="{0B964EC0-BC93-4693-8A20-1A07A83626A8}" type="slidenum">
              <a:rPr lang="en-ZA" smtClean="0"/>
              <a:pPr>
                <a:defRPr/>
              </a:pPr>
              <a:t>6</a:t>
            </a:fld>
            <a:endParaRPr lang="en-Z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
          <p:cNvSpPr>
            <a:spLocks noChangeArrowheads="1"/>
          </p:cNvSpPr>
          <p:nvPr/>
        </p:nvSpPr>
        <p:spPr bwMode="auto">
          <a:xfrm>
            <a:off x="0" y="2978150"/>
            <a:ext cx="9144000" cy="646113"/>
          </a:xfrm>
          <a:prstGeom prst="rect">
            <a:avLst/>
          </a:prstGeom>
          <a:solidFill>
            <a:srgbClr val="2D2D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FontTx/>
              <a:buNone/>
            </a:pPr>
            <a:r>
              <a:rPr lang="en-US" altLang="en-US" sz="1800" b="1">
                <a:solidFill>
                  <a:srgbClr val="FFFFFF"/>
                </a:solidFill>
                <a:latin typeface="Calibri" panose="020F0502020204030204" pitchFamily="34" charset="0"/>
                <a:cs typeface="Calibri" panose="020F0502020204030204" pitchFamily="34" charset="0"/>
              </a:rPr>
              <a:t>PROGRAMME 2: </a:t>
            </a:r>
          </a:p>
          <a:p>
            <a:pPr algn="ctr">
              <a:lnSpc>
                <a:spcPct val="100000"/>
              </a:lnSpc>
              <a:spcBef>
                <a:spcPct val="0"/>
              </a:spcBef>
              <a:buFontTx/>
              <a:buNone/>
            </a:pPr>
            <a:r>
              <a:rPr lang="en-US" altLang="en-US" sz="1800" b="1">
                <a:solidFill>
                  <a:srgbClr val="FFFFFF"/>
                </a:solidFill>
                <a:latin typeface="Calibri" panose="020F0502020204030204" pitchFamily="34" charset="0"/>
                <a:cs typeface="Calibri" panose="020F0502020204030204" pitchFamily="34" charset="0"/>
              </a:rPr>
              <a:t>RESEARCH AND INNOVATION</a:t>
            </a:r>
          </a:p>
        </p:txBody>
      </p:sp>
      <p:sp>
        <p:nvSpPr>
          <p:cNvPr id="2" name="Slide Number Placeholder 1"/>
          <p:cNvSpPr>
            <a:spLocks noGrp="1"/>
          </p:cNvSpPr>
          <p:nvPr>
            <p:ph type="sldNum" sz="quarter" idx="12"/>
          </p:nvPr>
        </p:nvSpPr>
        <p:spPr/>
        <p:txBody>
          <a:bodyPr/>
          <a:lstStyle/>
          <a:p>
            <a:pPr>
              <a:defRPr/>
            </a:pPr>
            <a:fld id="{0B964EC0-BC93-4693-8A20-1A07A83626A8}" type="slidenum">
              <a:rPr lang="en-ZA" smtClean="0"/>
              <a:pPr>
                <a:defRPr/>
              </a:pPr>
              <a:t>7</a:t>
            </a:fld>
            <a:endParaRPr lang="en-Z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graphicFrame>
        <p:nvGraphicFramePr>
          <p:cNvPr id="6" name="Table 5"/>
          <p:cNvGraphicFramePr>
            <a:graphicFrameLocks noGrp="1"/>
          </p:cNvGraphicFramePr>
          <p:nvPr/>
        </p:nvGraphicFramePr>
        <p:xfrm>
          <a:off x="152400" y="762000"/>
          <a:ext cx="8751889" cy="2393950"/>
        </p:xfrm>
        <a:graphic>
          <a:graphicData uri="http://schemas.openxmlformats.org/drawingml/2006/table">
            <a:tbl>
              <a:tblPr/>
              <a:tblGrid>
                <a:gridCol w="1858962">
                  <a:extLst>
                    <a:ext uri="{9D8B030D-6E8A-4147-A177-3AD203B41FA5}">
                      <a16:colId xmlns="" xmlns:a16="http://schemas.microsoft.com/office/drawing/2014/main" val="20000"/>
                    </a:ext>
                  </a:extLst>
                </a:gridCol>
                <a:gridCol w="1561529">
                  <a:extLst>
                    <a:ext uri="{9D8B030D-6E8A-4147-A177-3AD203B41FA5}">
                      <a16:colId xmlns="" xmlns:a16="http://schemas.microsoft.com/office/drawing/2014/main" val="20001"/>
                    </a:ext>
                  </a:extLst>
                </a:gridCol>
                <a:gridCol w="1561529">
                  <a:extLst>
                    <a:ext uri="{9D8B030D-6E8A-4147-A177-3AD203B41FA5}">
                      <a16:colId xmlns="" xmlns:a16="http://schemas.microsoft.com/office/drawing/2014/main" val="20002"/>
                    </a:ext>
                  </a:extLst>
                </a:gridCol>
                <a:gridCol w="1737463">
                  <a:extLst>
                    <a:ext uri="{9D8B030D-6E8A-4147-A177-3AD203B41FA5}">
                      <a16:colId xmlns="" xmlns:a16="http://schemas.microsoft.com/office/drawing/2014/main" val="20003"/>
                    </a:ext>
                  </a:extLst>
                </a:gridCol>
                <a:gridCol w="2032406">
                  <a:extLst>
                    <a:ext uri="{9D8B030D-6E8A-4147-A177-3AD203B41FA5}">
                      <a16:colId xmlns="" xmlns:a16="http://schemas.microsoft.com/office/drawing/2014/main" val="20004"/>
                    </a:ext>
                  </a:extLst>
                </a:gridCol>
              </a:tblGrid>
              <a:tr h="548640">
                <a:tc gridSpan="5">
                  <a:txBody>
                    <a:bodyPr/>
                    <a:lstStyle/>
                    <a:p>
                      <a:pPr algn="l">
                        <a:lnSpc>
                          <a:spcPct val="100000"/>
                        </a:lnSpc>
                        <a:spcAft>
                          <a:spcPts val="0"/>
                        </a:spcAft>
                      </a:pPr>
                      <a:r>
                        <a:rPr lang="en-US" sz="1200" b="1" dirty="0">
                          <a:solidFill>
                            <a:schemeClr val="bg1"/>
                          </a:solidFill>
                          <a:effectLst/>
                          <a:latin typeface="Calibri" panose="020F0502020204030204" pitchFamily="34" charset="0"/>
                          <a:cs typeface="Calibri" panose="020F0502020204030204" pitchFamily="34" charset="0"/>
                        </a:rPr>
                        <a:t>Strategic Objective 2.1: Research - Generate new scientific insights in atmospheric and related sciences in collaboration with relevant </a:t>
                      </a:r>
                      <a:br>
                        <a:rPr lang="en-US" sz="1200" b="1" dirty="0">
                          <a:solidFill>
                            <a:schemeClr val="bg1"/>
                          </a:solidFill>
                          <a:effectLst/>
                          <a:latin typeface="Calibri" panose="020F0502020204030204" pitchFamily="34" charset="0"/>
                          <a:cs typeface="Calibri" panose="020F0502020204030204" pitchFamily="34" charset="0"/>
                        </a:rPr>
                      </a:br>
                      <a:r>
                        <a:rPr lang="en-US" sz="1200" b="1" dirty="0">
                          <a:solidFill>
                            <a:schemeClr val="bg1"/>
                          </a:solidFill>
                          <a:effectLst/>
                          <a:latin typeface="Calibri" panose="020F0502020204030204" pitchFamily="34" charset="0"/>
                          <a:cs typeface="Calibri" panose="020F0502020204030204" pitchFamily="34" charset="0"/>
                        </a:rPr>
                        <a:t>                                                               stakeholders. </a:t>
                      </a:r>
                    </a:p>
                    <a:p>
                      <a:pPr algn="l">
                        <a:lnSpc>
                          <a:spcPct val="100000"/>
                        </a:lnSpc>
                        <a:spcAft>
                          <a:spcPts val="0"/>
                        </a:spcAft>
                      </a:pPr>
                      <a:r>
                        <a:rPr lang="en-US" sz="1200" b="1" dirty="0">
                          <a:solidFill>
                            <a:schemeClr val="bg1"/>
                          </a:solidFill>
                          <a:effectLst/>
                          <a:latin typeface="Calibri" panose="020F0502020204030204" pitchFamily="34" charset="0"/>
                          <a:cs typeface="Calibri" panose="020F0502020204030204" pitchFamily="34" charset="0"/>
                        </a:rPr>
                        <a:t>                           	          Expand the existing knowledge base and intelligence related to climate change.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 xmlns:a16="http://schemas.microsoft.com/office/drawing/2014/main" val="10000"/>
                  </a:ext>
                </a:extLst>
              </a:tr>
              <a:tr h="626131">
                <a:tc>
                  <a:txBody>
                    <a:bodyPr/>
                    <a:lstStyle/>
                    <a:p>
                      <a:pPr algn="ctr">
                        <a:spcAft>
                          <a:spcPts val="0"/>
                        </a:spcAft>
                      </a:pPr>
                      <a:r>
                        <a:rPr lang="en-ZA" sz="1200" b="1" kern="1200" dirty="0">
                          <a:solidFill>
                            <a:schemeClr val="bg1"/>
                          </a:solidFill>
                          <a:effectLst/>
                          <a:latin typeface="Calibri" panose="020F0502020204030204" pitchFamily="34" charset="0"/>
                          <a:ea typeface="+mn-ea"/>
                          <a:cs typeface="Calibri" panose="020F050202020403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Calibri" panose="020F0502020204030204" pitchFamily="34" charset="0"/>
                          <a:ea typeface="+mn-ea"/>
                          <a:cs typeface="Calibri" panose="020F050202020403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Quarter Target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2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Quarter Progress and Analysis</a:t>
                      </a:r>
                      <a:endPar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2D2D8A"/>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Progress and Analysis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2D2D8A"/>
                    </a:solidFill>
                  </a:tcPr>
                </a:tc>
                <a:extLst>
                  <a:ext uri="{0D108BD9-81ED-4DB2-BD59-A6C34878D82A}">
                    <a16:rowId xmlns="" xmlns:a16="http://schemas.microsoft.com/office/drawing/2014/main" val="10001"/>
                  </a:ext>
                </a:extLst>
              </a:tr>
              <a:tr h="1219179">
                <a:tc>
                  <a:txBody>
                    <a:bodyPr/>
                    <a:lstStyle/>
                    <a:p>
                      <a:pPr>
                        <a:lnSpc>
                          <a:spcPct val="115000"/>
                        </a:lnSpc>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Number of Research outputs (publications, articles, conference papers, etc.)</a:t>
                      </a:r>
                    </a:p>
                  </a:txBody>
                  <a:tcPr marL="38576" marR="3857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2700" algn="l">
                        <a:lnSpc>
                          <a:spcPct val="115000"/>
                        </a:lnSpc>
                        <a:spcAft>
                          <a:spcPts val="0"/>
                        </a:spcAft>
                      </a:pPr>
                      <a:r>
                        <a:rPr lang="en-ZA" sz="1000" kern="1200" dirty="0">
                          <a:solidFill>
                            <a:schemeClr val="tx1"/>
                          </a:solidFill>
                          <a:effectLst/>
                          <a:latin typeface="Calibri" panose="020F0502020204030204" pitchFamily="34" charset="0"/>
                          <a:ea typeface="+mn-ea"/>
                          <a:cs typeface="Calibri" panose="020F0502020204030204" pitchFamily="34" charset="0"/>
                        </a:rPr>
                        <a:t>45</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2700" algn="l">
                        <a:lnSpc>
                          <a:spcPct val="115000"/>
                        </a:lnSpc>
                        <a:spcAft>
                          <a:spcPts val="0"/>
                        </a:spcAft>
                      </a:pPr>
                      <a:r>
                        <a:rPr lang="en-ZA" sz="1000" kern="1200" dirty="0">
                          <a:solidFill>
                            <a:schemeClr val="tx1"/>
                          </a:solidFill>
                          <a:effectLst/>
                          <a:latin typeface="Calibri" panose="020F0502020204030204" pitchFamily="34" charset="0"/>
                          <a:ea typeface="+mn-ea"/>
                          <a:cs typeface="Calibri" panose="020F0502020204030204" pitchFamily="34" charset="0"/>
                        </a:rPr>
                        <a:t>5</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Achieved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10 Research outputs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(9 x Journal articles, 1 x </a:t>
                      </a:r>
                      <a:r>
                        <a:rPr kumimoji="0" lang="en-ZA"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Conference</a:t>
                      </a: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Paper)</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spcAft>
                          <a:spcPts val="0"/>
                        </a:spcAft>
                      </a:pPr>
                      <a:r>
                        <a:rPr lang="en-US" sz="1000" dirty="0">
                          <a:effectLst/>
                          <a:latin typeface="Calibri" panose="020F0502020204030204" pitchFamily="34" charset="0"/>
                          <a:ea typeface="Times New Roman" panose="02020603050405020304" pitchFamily="18" charset="0"/>
                        </a:rPr>
                        <a:t>Achieved</a:t>
                      </a:r>
                    </a:p>
                    <a:p>
                      <a:pPr marL="171450" indent="-171450">
                        <a:spcAft>
                          <a:spcPts val="0"/>
                        </a:spcAft>
                        <a:buFont typeface="Arial" panose="020B0604020202020204" pitchFamily="34" charset="0"/>
                        <a:buChar char="•"/>
                      </a:pPr>
                      <a:r>
                        <a:rPr lang="en-US" sz="1000" dirty="0">
                          <a:effectLst/>
                          <a:latin typeface="Calibri" panose="020F0502020204030204" pitchFamily="34" charset="0"/>
                          <a:ea typeface="Times New Roman" panose="02020603050405020304" pitchFamily="18" charset="0"/>
                        </a:rPr>
                        <a:t>52 Research outputs</a:t>
                      </a:r>
                    </a:p>
                    <a:p>
                      <a:pPr marL="0" indent="0">
                        <a:spcAft>
                          <a:spcPts val="0"/>
                        </a:spcAft>
                        <a:buFont typeface="Arial" panose="020B0604020202020204" pitchFamily="34" charset="0"/>
                        <a:buNone/>
                      </a:pPr>
                      <a:endParaRPr lang="en-US" sz="1000" dirty="0">
                        <a:effectLst/>
                        <a:latin typeface="Calibri" panose="020F0502020204030204" pitchFamily="34" charset="0"/>
                        <a:ea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extLst>
                  <a:ext uri="{0D108BD9-81ED-4DB2-BD59-A6C34878D82A}">
                    <a16:rowId xmlns="" xmlns:a16="http://schemas.microsoft.com/office/drawing/2014/main" val="10002"/>
                  </a:ext>
                </a:extLst>
              </a:tr>
            </a:tbl>
          </a:graphicData>
        </a:graphic>
      </p:graphicFrame>
      <p:grpSp>
        <p:nvGrpSpPr>
          <p:cNvPr id="28698" name="Group 6"/>
          <p:cNvGrpSpPr>
            <a:grpSpLocks/>
          </p:cNvGrpSpPr>
          <p:nvPr/>
        </p:nvGrpSpPr>
        <p:grpSpPr bwMode="auto">
          <a:xfrm>
            <a:off x="1066800" y="6477000"/>
            <a:ext cx="5778500" cy="215900"/>
            <a:chOff x="685800" y="6400800"/>
            <a:chExt cx="5778500" cy="215900"/>
          </a:xfrm>
        </p:grpSpPr>
        <p:sp>
          <p:nvSpPr>
            <p:cNvPr id="28723"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On target</a:t>
              </a:r>
            </a:p>
          </p:txBody>
        </p:sp>
        <p:sp>
          <p:nvSpPr>
            <p:cNvPr id="28724"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work in progress</a:t>
              </a:r>
            </a:p>
          </p:txBody>
        </p:sp>
        <p:sp>
          <p:nvSpPr>
            <p:cNvPr id="28725"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r>
                <a:rPr lang="en-US" altLang="en-US" sz="1200">
                  <a:solidFill>
                    <a:srgbClr val="333399"/>
                  </a:solidFill>
                </a:rPr>
                <a:t>= Off target</a:t>
              </a:r>
            </a:p>
          </p:txBody>
        </p:sp>
        <p:sp>
          <p:nvSpPr>
            <p:cNvPr id="28726"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endParaRPr lang="en-US" altLang="en-US" sz="1200">
                <a:solidFill>
                  <a:srgbClr val="333399"/>
                </a:solidFill>
              </a:endParaRPr>
            </a:p>
            <a:p>
              <a:pPr lvl="2">
                <a:lnSpc>
                  <a:spcPct val="60000"/>
                </a:lnSpc>
                <a:spcBef>
                  <a:spcPct val="0"/>
                </a:spcBef>
                <a:buClr>
                  <a:srgbClr val="000000"/>
                </a:buClr>
                <a:buFontTx/>
                <a:buNone/>
              </a:pPr>
              <a:r>
                <a:rPr lang="en-US" altLang="en-US" sz="1200">
                  <a:solidFill>
                    <a:srgbClr val="333399"/>
                  </a:solidFill>
                </a:rPr>
                <a:t>= No milestone</a:t>
              </a:r>
            </a:p>
          </p:txBody>
        </p:sp>
      </p:grpSp>
      <p:sp>
        <p:nvSpPr>
          <p:cNvPr id="12" name="Title 1"/>
          <p:cNvSpPr>
            <a:spLocks noGrp="1"/>
          </p:cNvSpPr>
          <p:nvPr>
            <p:ph type="title"/>
          </p:nvPr>
        </p:nvSpPr>
        <p:spPr>
          <a:xfrm>
            <a:off x="0" y="0"/>
            <a:ext cx="9144000" cy="392113"/>
          </a:xfrm>
          <a:solidFill>
            <a:srgbClr val="2D2D8A"/>
          </a:solidFill>
        </p:spPr>
        <p:txBody>
          <a:bodyPr/>
          <a:lstStyle/>
          <a:p>
            <a:pPr algn="ctr" eaLnBrk="1" hangingPunct="1">
              <a:defRPr/>
            </a:pPr>
            <a:r>
              <a:rPr lang="en-US" sz="1400" b="1" dirty="0">
                <a:solidFill>
                  <a:schemeClr val="bg1"/>
                </a:solidFill>
                <a:ea typeface="+mn-ea"/>
                <a:cs typeface="+mn-cs"/>
              </a:rPr>
              <a:t>PROGRAMME 2: RESEARCH AND INNOVATION</a:t>
            </a:r>
          </a:p>
        </p:txBody>
      </p:sp>
      <p:graphicFrame>
        <p:nvGraphicFramePr>
          <p:cNvPr id="11" name="Table 10"/>
          <p:cNvGraphicFramePr>
            <a:graphicFrameLocks noGrp="1"/>
          </p:cNvGraphicFramePr>
          <p:nvPr/>
        </p:nvGraphicFramePr>
        <p:xfrm>
          <a:off x="152400" y="3308350"/>
          <a:ext cx="8751889" cy="3005138"/>
        </p:xfrm>
        <a:graphic>
          <a:graphicData uri="http://schemas.openxmlformats.org/drawingml/2006/table">
            <a:tbl>
              <a:tblPr/>
              <a:tblGrid>
                <a:gridCol w="1858962">
                  <a:extLst>
                    <a:ext uri="{9D8B030D-6E8A-4147-A177-3AD203B41FA5}">
                      <a16:colId xmlns="" xmlns:a16="http://schemas.microsoft.com/office/drawing/2014/main" val="20000"/>
                    </a:ext>
                  </a:extLst>
                </a:gridCol>
                <a:gridCol w="1561529">
                  <a:extLst>
                    <a:ext uri="{9D8B030D-6E8A-4147-A177-3AD203B41FA5}">
                      <a16:colId xmlns="" xmlns:a16="http://schemas.microsoft.com/office/drawing/2014/main" val="20001"/>
                    </a:ext>
                  </a:extLst>
                </a:gridCol>
                <a:gridCol w="1561529">
                  <a:extLst>
                    <a:ext uri="{9D8B030D-6E8A-4147-A177-3AD203B41FA5}">
                      <a16:colId xmlns="" xmlns:a16="http://schemas.microsoft.com/office/drawing/2014/main" val="20002"/>
                    </a:ext>
                  </a:extLst>
                </a:gridCol>
                <a:gridCol w="1737463">
                  <a:extLst>
                    <a:ext uri="{9D8B030D-6E8A-4147-A177-3AD203B41FA5}">
                      <a16:colId xmlns="" xmlns:a16="http://schemas.microsoft.com/office/drawing/2014/main" val="20003"/>
                    </a:ext>
                  </a:extLst>
                </a:gridCol>
                <a:gridCol w="2032406">
                  <a:extLst>
                    <a:ext uri="{9D8B030D-6E8A-4147-A177-3AD203B41FA5}">
                      <a16:colId xmlns="" xmlns:a16="http://schemas.microsoft.com/office/drawing/2014/main" val="20004"/>
                    </a:ext>
                  </a:extLst>
                </a:gridCol>
              </a:tblGrid>
              <a:tr h="549001">
                <a:tc gridSpan="5">
                  <a:txBody>
                    <a:bodyPr/>
                    <a:lstStyle/>
                    <a:p>
                      <a:pPr algn="l">
                        <a:lnSpc>
                          <a:spcPct val="100000"/>
                        </a:lnSpc>
                        <a:spcAft>
                          <a:spcPts val="0"/>
                        </a:spcAft>
                      </a:pPr>
                      <a:r>
                        <a:rPr lang="en-US" sz="1200" b="1" dirty="0">
                          <a:solidFill>
                            <a:schemeClr val="bg1"/>
                          </a:solidFill>
                          <a:effectLst/>
                          <a:latin typeface="Calibri" panose="020F0502020204030204" pitchFamily="34" charset="0"/>
                          <a:cs typeface="Calibri" panose="020F0502020204030204" pitchFamily="34" charset="0"/>
                        </a:rPr>
                        <a:t>Strategic Objective 2.2: Solution development - Provision of innovative meteorological and related products and services through the </a:t>
                      </a:r>
                      <a:br>
                        <a:rPr lang="en-US" sz="1200" b="1" dirty="0">
                          <a:solidFill>
                            <a:schemeClr val="bg1"/>
                          </a:solidFill>
                          <a:effectLst/>
                          <a:latin typeface="Calibri" panose="020F0502020204030204" pitchFamily="34" charset="0"/>
                          <a:cs typeface="Calibri" panose="020F0502020204030204" pitchFamily="34" charset="0"/>
                        </a:rPr>
                      </a:br>
                      <a:r>
                        <a:rPr lang="en-US" sz="1200" b="1" dirty="0">
                          <a:solidFill>
                            <a:schemeClr val="bg1"/>
                          </a:solidFill>
                          <a:effectLst/>
                          <a:latin typeface="Calibri" panose="020F0502020204030204" pitchFamily="34" charset="0"/>
                          <a:cs typeface="Calibri" panose="020F0502020204030204" pitchFamily="34" charset="0"/>
                        </a:rPr>
                        <a:t>                                                                                     development and implementation of a community weather-smart products and service </a:t>
                      </a:r>
                      <a:br>
                        <a:rPr lang="en-US" sz="1200" b="1" dirty="0">
                          <a:solidFill>
                            <a:schemeClr val="bg1"/>
                          </a:solidFill>
                          <a:effectLst/>
                          <a:latin typeface="Calibri" panose="020F0502020204030204" pitchFamily="34" charset="0"/>
                          <a:cs typeface="Calibri" panose="020F0502020204030204" pitchFamily="34" charset="0"/>
                        </a:rPr>
                      </a:br>
                      <a:r>
                        <a:rPr lang="en-US" sz="1200" b="1" dirty="0">
                          <a:solidFill>
                            <a:schemeClr val="bg1"/>
                          </a:solidFill>
                          <a:effectLst/>
                          <a:latin typeface="Calibri" panose="020F0502020204030204" pitchFamily="34" charset="0"/>
                          <a:cs typeface="Calibri" panose="020F0502020204030204" pitchFamily="34" charset="0"/>
                        </a:rPr>
                        <a:t>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lnL w="12700" cap="flat" cmpd="sng" algn="ctr">
                      <a:solidFill>
                        <a:srgbClr val="000000"/>
                      </a:solidFill>
                      <a:prstDash val="solid"/>
                      <a:round/>
                      <a:headEnd type="none" w="med" len="med"/>
                      <a:tailEnd type="none" w="med" len="med"/>
                    </a:lnL>
                  </a:tcPr>
                </a:tc>
                <a:extLst>
                  <a:ext uri="{0D108BD9-81ED-4DB2-BD59-A6C34878D82A}">
                    <a16:rowId xmlns="" xmlns:a16="http://schemas.microsoft.com/office/drawing/2014/main" val="10000"/>
                  </a:ext>
                </a:extLst>
              </a:tr>
              <a:tr h="627141">
                <a:tc>
                  <a:txBody>
                    <a:bodyPr/>
                    <a:lstStyle/>
                    <a:p>
                      <a:pPr algn="ctr">
                        <a:spcAft>
                          <a:spcPts val="0"/>
                        </a:spcAft>
                      </a:pPr>
                      <a:r>
                        <a:rPr lang="en-ZA" sz="1200" b="1" kern="1200" dirty="0">
                          <a:solidFill>
                            <a:schemeClr val="bg1"/>
                          </a:solidFill>
                          <a:effectLst/>
                          <a:latin typeface="Calibri" panose="020F0502020204030204" pitchFamily="34" charset="0"/>
                          <a:ea typeface="+mn-ea"/>
                          <a:cs typeface="Calibri" panose="020F0502020204030204" pitchFamily="34" charset="0"/>
                        </a:rPr>
                        <a:t>Performance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200" b="1" kern="1200" dirty="0">
                          <a:solidFill>
                            <a:schemeClr val="bg1"/>
                          </a:solidFill>
                          <a:effectLst/>
                          <a:latin typeface="Calibri" panose="020F0502020204030204" pitchFamily="34" charset="0"/>
                          <a:ea typeface="+mn-ea"/>
                          <a:cs typeface="Calibri" panose="020F0502020204030204" pitchFamily="34" charset="0"/>
                        </a:rPr>
                        <a:t>Annual Target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Quarter Target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2D8A"/>
                    </a:solidFill>
                  </a:tcPr>
                </a:tc>
                <a:tc>
                  <a:txBody>
                    <a:bodyPr/>
                    <a:lstStyle>
                      <a:lvl1pPr indent="52388" defTabSz="457200">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4</a:t>
                      </a:r>
                      <a:r>
                        <a:rPr kumimoji="0" lang="en-ZA" altLang="en-US" sz="1200" b="1" i="0" u="none" strike="noStrike" cap="none" normalizeH="0" baseline="30000" dirty="0">
                          <a:ln>
                            <a:noFill/>
                          </a:ln>
                          <a:solidFill>
                            <a:schemeClr val="bg1"/>
                          </a:solidFill>
                          <a:effectLst/>
                          <a:latin typeface="Calibri" panose="020F0502020204030204" pitchFamily="34" charset="0"/>
                          <a:cs typeface="Calibri" panose="020F0502020204030204" pitchFamily="34" charset="0"/>
                        </a:rPr>
                        <a:t>th</a:t>
                      </a:r>
                      <a:r>
                        <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2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Quarter Progress and Analysis</a:t>
                      </a:r>
                      <a:endParaRPr kumimoji="0" lang="en-ZA"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2D2D8A"/>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52388"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Annual Progress and Analysis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2D2D8A"/>
                    </a:solidFill>
                  </a:tcPr>
                </a:tc>
                <a:extLst>
                  <a:ext uri="{0D108BD9-81ED-4DB2-BD59-A6C34878D82A}">
                    <a16:rowId xmlns="" xmlns:a16="http://schemas.microsoft.com/office/drawing/2014/main" val="10001"/>
                  </a:ext>
                </a:extLst>
              </a:tr>
              <a:tr h="1828996">
                <a:tc>
                  <a:txBody>
                    <a:bodyPr/>
                    <a:lstStyle/>
                    <a:p>
                      <a:pPr>
                        <a:lnSpc>
                          <a:spcPct val="115000"/>
                        </a:lnSpc>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Number of Solutions developed</a:t>
                      </a:r>
                    </a:p>
                  </a:txBody>
                  <a:tcPr marL="38576" marR="38576"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2700" algn="l">
                        <a:lnSpc>
                          <a:spcPct val="115000"/>
                        </a:lnSpc>
                        <a:spcAft>
                          <a:spcPts val="0"/>
                        </a:spcAft>
                      </a:pPr>
                      <a:r>
                        <a:rPr lang="en-ZA" sz="1000" kern="1200" dirty="0">
                          <a:solidFill>
                            <a:schemeClr val="tx1"/>
                          </a:solidFill>
                          <a:effectLst/>
                          <a:latin typeface="Calibri" panose="020F0502020204030204" pitchFamily="34" charset="0"/>
                          <a:ea typeface="+mn-ea"/>
                          <a:cs typeface="Calibri" panose="020F0502020204030204" pitchFamily="34" charset="0"/>
                        </a:rPr>
                        <a:t>5</a:t>
                      </a: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2700" algn="l">
                        <a:lnSpc>
                          <a:spcPct val="115000"/>
                        </a:lnSpc>
                        <a:spcAft>
                          <a:spcPts val="0"/>
                        </a:spcAft>
                      </a:pPr>
                      <a:r>
                        <a:rPr lang="en-ZA" sz="1000" dirty="0">
                          <a:solidFill>
                            <a:srgbClr val="000000"/>
                          </a:solidFill>
                          <a:effectLst/>
                          <a:latin typeface="Calibri" panose="020F0502020204030204" pitchFamily="34" charset="0"/>
                          <a:ea typeface="Times New Roman" panose="02020603050405020304" pitchFamily="18" charset="0"/>
                        </a:rPr>
                        <a:t>5 solutions signed-off</a:t>
                      </a:r>
                      <a:endParaRPr lang="en-ZA" sz="1000" kern="1200" dirty="0">
                        <a:solidFill>
                          <a:schemeClr val="tx1"/>
                        </a:solidFill>
                        <a:effectLst/>
                        <a:latin typeface="Calibri" panose="020F0502020204030204" pitchFamily="34" charset="0"/>
                        <a:ea typeface="+mn-ea"/>
                        <a:cs typeface="Calibri" panose="020F0502020204030204" pitchFamily="34" charset="0"/>
                      </a:endParaRPr>
                    </a:p>
                  </a:txBody>
                  <a:tcPr marL="38576" marR="3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ZA" sz="1000" dirty="0">
                          <a:effectLst/>
                          <a:latin typeface="Calibri" panose="020F0502020204030204" pitchFamily="34" charset="0"/>
                          <a:ea typeface="Times New Roman" panose="02020603050405020304" pitchFamily="18" charset="0"/>
                        </a:rPr>
                        <a:t>Achieved</a:t>
                      </a:r>
                      <a:endParaRPr lang="en-GB" sz="1400" dirty="0">
                        <a:effectLst/>
                        <a:latin typeface="Times New Roman" panose="02020603050405020304" pitchFamily="18" charset="0"/>
                        <a:ea typeface="Times New Roman" panose="02020603050405020304" pitchFamily="18" charset="0"/>
                      </a:endParaRPr>
                    </a:p>
                    <a:p>
                      <a:pPr>
                        <a:spcAft>
                          <a:spcPts val="0"/>
                        </a:spcAft>
                      </a:pPr>
                      <a:r>
                        <a:rPr lang="en-ZA" sz="1000" dirty="0">
                          <a:effectLst/>
                          <a:latin typeface="Calibri" panose="020F0502020204030204" pitchFamily="34" charset="0"/>
                          <a:ea typeface="Times New Roman" panose="02020603050405020304" pitchFamily="18" charset="0"/>
                        </a:rPr>
                        <a:t>Five (5) solutions developed and signed-off by users. </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ZA" sz="1000" dirty="0">
                          <a:effectLst/>
                          <a:latin typeface="Calibri" panose="020F0502020204030204" pitchFamily="34" charset="0"/>
                          <a:ea typeface="Times New Roman" panose="02020603050405020304" pitchFamily="18" charset="0"/>
                        </a:rPr>
                        <a:t>Lightning product</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ZA" sz="1000" dirty="0">
                          <a:effectLst/>
                          <a:latin typeface="Calibri" panose="020F0502020204030204" pitchFamily="34" charset="0"/>
                          <a:ea typeface="Times New Roman" panose="02020603050405020304" pitchFamily="18" charset="0"/>
                        </a:rPr>
                        <a:t>Impact -Based </a:t>
                      </a:r>
                      <a:r>
                        <a:rPr lang="en-ZA" sz="1000" dirty="0" err="1">
                          <a:effectLst/>
                          <a:latin typeface="Calibri" panose="020F0502020204030204" pitchFamily="34" charset="0"/>
                          <a:ea typeface="Times New Roman" panose="02020603050405020304" pitchFamily="18" charset="0"/>
                        </a:rPr>
                        <a:t>AvRDP</a:t>
                      </a:r>
                      <a:r>
                        <a:rPr lang="en-ZA" sz="1000" dirty="0">
                          <a:effectLst/>
                          <a:latin typeface="Calibri" panose="020F0502020204030204" pitchFamily="34" charset="0"/>
                          <a:ea typeface="Times New Roman" panose="02020603050405020304" pitchFamily="18" charset="0"/>
                        </a:rPr>
                        <a:t> product</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ZA" sz="1000" dirty="0">
                          <a:effectLst/>
                          <a:latin typeface="Calibri" panose="020F0502020204030204" pitchFamily="34" charset="0"/>
                          <a:ea typeface="Times New Roman" panose="02020603050405020304" pitchFamily="18" charset="0"/>
                        </a:rPr>
                        <a:t>Multi-Model EPS</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ZA" sz="1000" dirty="0">
                          <a:effectLst/>
                          <a:latin typeface="Calibri" panose="020F0502020204030204" pitchFamily="34" charset="0"/>
                          <a:ea typeface="Times New Roman" panose="02020603050405020304" pitchFamily="18" charset="0"/>
                        </a:rPr>
                        <a:t>Malaria Prediction System (MPS)</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en-ZA" sz="1000" dirty="0">
                          <a:effectLst/>
                          <a:latin typeface="Calibri" panose="020F0502020204030204" pitchFamily="34" charset="0"/>
                          <a:ea typeface="Times New Roman" panose="02020603050405020304" pitchFamily="18" charset="0"/>
                        </a:rPr>
                        <a:t>AQ scenario tool for Mpumalanga province</a:t>
                      </a:r>
                      <a:endParaRPr lang="en-GB" sz="14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spcAft>
                          <a:spcPts val="0"/>
                        </a:spcAft>
                      </a:pPr>
                      <a:r>
                        <a:rPr lang="en-US" sz="1000" dirty="0">
                          <a:effectLst/>
                          <a:latin typeface="Calibri" panose="020F0502020204030204" pitchFamily="34" charset="0"/>
                          <a:ea typeface="Times New Roman" panose="02020603050405020304" pitchFamily="18" charset="0"/>
                        </a:rPr>
                        <a:t>Achieved</a:t>
                      </a:r>
                      <a:endParaRPr lang="en-ZA" sz="1400" dirty="0">
                        <a:effectLst/>
                        <a:latin typeface="Times New Roman" panose="02020603050405020304" pitchFamily="18" charset="0"/>
                        <a:ea typeface="Times New Roman" panose="02020603050405020304" pitchFamily="18" charset="0"/>
                      </a:endParaRPr>
                    </a:p>
                    <a:p>
                      <a:pPr>
                        <a:spcAft>
                          <a:spcPts val="0"/>
                        </a:spcAft>
                      </a:pPr>
                      <a:r>
                        <a:rPr lang="en-US" sz="1000" dirty="0">
                          <a:effectLst/>
                          <a:latin typeface="Calibri" panose="020F0502020204030204" pitchFamily="34" charset="0"/>
                          <a:ea typeface="Times New Roman" panose="02020603050405020304" pitchFamily="18" charset="0"/>
                        </a:rPr>
                        <a:t>Five (5) solutions developed</a:t>
                      </a:r>
                    </a:p>
                  </a:txBody>
                  <a:tcPr marL="114300" marR="11430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extLst>
                  <a:ext uri="{0D108BD9-81ED-4DB2-BD59-A6C34878D82A}">
                    <a16:rowId xmlns=""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pPr>
              <a:defRPr/>
            </a:pPr>
            <a:fld id="{0B964EC0-BC93-4693-8A20-1A07A83626A8}" type="slidenum">
              <a:rPr lang="en-ZA" smtClean="0"/>
              <a:pPr>
                <a:defRPr/>
              </a:pPr>
              <a:t>8</a:t>
            </a:fld>
            <a:endParaRPr lang="en-Z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9144000" cy="479425"/>
          </a:xfrm>
          <a:solidFill>
            <a:srgbClr val="2D2D8A"/>
          </a:solidFill>
        </p:spPr>
        <p:txBody>
          <a:bodyPr/>
          <a:lstStyle/>
          <a:p>
            <a:pPr eaLnBrk="1" hangingPunct="1">
              <a:defRPr/>
            </a:pPr>
            <a:r>
              <a:rPr lang="en-ZA" altLang="en-US" sz="1125" b="1" dirty="0">
                <a:solidFill>
                  <a:schemeClr val="bg1"/>
                </a:solidFill>
              </a:rPr>
              <a:t>                                                          </a:t>
            </a:r>
            <a:r>
              <a:rPr lang="en-ZA" altLang="en-US" sz="1400" b="1" dirty="0">
                <a:solidFill>
                  <a:schemeClr val="bg1"/>
                </a:solidFill>
              </a:rPr>
              <a:t>OVERALL SUMMARY OF PROGRAMME 2 PERFORMANCE </a:t>
            </a:r>
            <a:endParaRPr lang="en-US" altLang="en-US" sz="1400" b="1" dirty="0">
              <a:solidFill>
                <a:schemeClr val="bg1"/>
              </a:solidFill>
              <a:ea typeface="+mn-ea"/>
              <a:cs typeface="+mn-cs"/>
            </a:endParaRPr>
          </a:p>
        </p:txBody>
      </p:sp>
      <p:graphicFrame>
        <p:nvGraphicFramePr>
          <p:cNvPr id="11" name="Group 121"/>
          <p:cNvGraphicFramePr>
            <a:graphicFrameLocks noGrp="1"/>
          </p:cNvGraphicFramePr>
          <p:nvPr>
            <p:ph idx="1"/>
          </p:nvPr>
        </p:nvGraphicFramePr>
        <p:xfrm>
          <a:off x="182563" y="1282700"/>
          <a:ext cx="8859837" cy="787400"/>
        </p:xfrm>
        <a:graphic>
          <a:graphicData uri="http://schemas.openxmlformats.org/drawingml/2006/table">
            <a:tbl>
              <a:tblPr/>
              <a:tblGrid>
                <a:gridCol w="2622626">
                  <a:extLst>
                    <a:ext uri="{9D8B030D-6E8A-4147-A177-3AD203B41FA5}">
                      <a16:colId xmlns="" xmlns:a16="http://schemas.microsoft.com/office/drawing/2014/main" val="20000"/>
                    </a:ext>
                  </a:extLst>
                </a:gridCol>
                <a:gridCol w="2252141">
                  <a:extLst>
                    <a:ext uri="{9D8B030D-6E8A-4147-A177-3AD203B41FA5}">
                      <a16:colId xmlns="" xmlns:a16="http://schemas.microsoft.com/office/drawing/2014/main" val="20001"/>
                    </a:ext>
                  </a:extLst>
                </a:gridCol>
                <a:gridCol w="2108869">
                  <a:extLst>
                    <a:ext uri="{9D8B030D-6E8A-4147-A177-3AD203B41FA5}">
                      <a16:colId xmlns="" xmlns:a16="http://schemas.microsoft.com/office/drawing/2014/main" val="20002"/>
                    </a:ext>
                  </a:extLst>
                </a:gridCol>
                <a:gridCol w="1876201">
                  <a:extLst>
                    <a:ext uri="{9D8B030D-6E8A-4147-A177-3AD203B41FA5}">
                      <a16:colId xmlns="" xmlns:a16="http://schemas.microsoft.com/office/drawing/2014/main" val="20003"/>
                    </a:ext>
                  </a:extLst>
                </a:gridCol>
              </a:tblGrid>
              <a:tr h="306508">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On target</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Work in progress</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Off target</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normalizeH="0" baseline="0" dirty="0">
                          <a:ln>
                            <a:noFill/>
                          </a:ln>
                          <a:solidFill>
                            <a:schemeClr val="tx1"/>
                          </a:solidFill>
                          <a:effectLst/>
                          <a:latin typeface="Arial Narrow" pitchFamily="34" charset="0"/>
                          <a:ea typeface="+mn-ea"/>
                          <a:cs typeface="+mn-cs"/>
                        </a:rPr>
                        <a:t>% No milestone</a:t>
                      </a:r>
                      <a:endParaRPr kumimoji="0" lang="en-ZA" sz="1100" b="1" i="0" u="none" strike="noStrike" kern="1200" cap="none" normalizeH="0" baseline="0" dirty="0">
                        <a:ln>
                          <a:noFill/>
                        </a:ln>
                        <a:solidFill>
                          <a:schemeClr val="tx1"/>
                        </a:solidFill>
                        <a:effectLst/>
                        <a:latin typeface="Arial Narrow" pitchFamily="34" charset="0"/>
                        <a:ea typeface="+mn-ea"/>
                        <a:cs typeface="+mn-cs"/>
                      </a:endParaRPr>
                    </a:p>
                  </a:txBody>
                  <a:tcPr marL="51443" marR="51443"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 xmlns:a16="http://schemas.microsoft.com/office/drawing/2014/main" val="10000"/>
                  </a:ext>
                </a:extLst>
              </a:tr>
              <a:tr h="480892">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mn-ea"/>
                          <a:cs typeface="+mn-cs"/>
                        </a:rPr>
                        <a:t>100% (2/2)</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mn-ea"/>
                          <a:cs typeface="+mn-cs"/>
                        </a:rPr>
                        <a:t>0% (0/2)</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
                          <a:cs typeface=""/>
                        </a:rPr>
                        <a:t>0% (0/2)</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normalizeH="0" baseline="0" dirty="0">
                          <a:ln>
                            <a:noFill/>
                          </a:ln>
                          <a:solidFill>
                            <a:schemeClr val="tx1"/>
                          </a:solidFill>
                          <a:effectLst/>
                          <a:latin typeface="Arial Narrow" pitchFamily="34" charset="0"/>
                          <a:ea typeface=""/>
                          <a:cs typeface=""/>
                        </a:rPr>
                        <a:t>0% (0/2)</a:t>
                      </a:r>
                    </a:p>
                  </a:txBody>
                  <a:tcPr marL="51437" marR="51437"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30741" name="Line 4"/>
          <p:cNvSpPr>
            <a:spLocks noChangeShapeType="1"/>
          </p:cNvSpPr>
          <p:nvPr/>
        </p:nvSpPr>
        <p:spPr bwMode="auto">
          <a:xfrm flipV="1">
            <a:off x="182563" y="1127125"/>
            <a:ext cx="87931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a:p>
        </p:txBody>
      </p:sp>
      <p:graphicFrame>
        <p:nvGraphicFramePr>
          <p:cNvPr id="2" name="Chart 1"/>
          <p:cNvGraphicFramePr>
            <a:graphicFrameLocks/>
          </p:cNvGraphicFramePr>
          <p:nvPr/>
        </p:nvGraphicFramePr>
        <p:xfrm>
          <a:off x="393700" y="2222500"/>
          <a:ext cx="8408988" cy="402431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pPr>
              <a:defRPr/>
            </a:pPr>
            <a:fld id="{0B964EC0-BC93-4693-8A20-1A07A83626A8}" type="slidenum">
              <a:rPr lang="en-ZA" smtClean="0"/>
              <a:pPr>
                <a:defRPr/>
              </a:pPr>
              <a:t>9</a:t>
            </a:fld>
            <a:endParaRPr lang="en-ZA"/>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3882</TotalTime>
  <Words>2365</Words>
  <Application>Microsoft Office PowerPoint</Application>
  <PresentationFormat>On-screen Show (4:3)</PresentationFormat>
  <Paragraphs>489</Paragraphs>
  <Slides>27</Slides>
  <Notes>15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TABLE OF CONTENTS</vt:lpstr>
      <vt:lpstr>                                                          OVERALL SUMMARY OF QUARTER 4 PERFORMANCE </vt:lpstr>
      <vt:lpstr>Slide 4</vt:lpstr>
      <vt:lpstr>PROGRAMME 1:  WEATHER AND CLIMATE SERVICES </vt:lpstr>
      <vt:lpstr>                                                          OVERALL SUMMARY OF PROGRAMME 1 PERFORMANCE </vt:lpstr>
      <vt:lpstr>Slide 7</vt:lpstr>
      <vt:lpstr>PROGRAMME 2: RESEARCH AND INNOVATION</vt:lpstr>
      <vt:lpstr>                                                          OVERALL SUMMARY OF PROGRAMME 2 PERFORMANCE </vt:lpstr>
      <vt:lpstr>Slide 10</vt:lpstr>
      <vt:lpstr>PROGRAMME 3: INFRASTRUCTURE AND INFORMATION SYSTEMS</vt:lpstr>
      <vt:lpstr>PROGRAMME 3: INFRASTRUCTURE AND INFORMATION SYSTEMS</vt:lpstr>
      <vt:lpstr>PROGRAMME 3: INFRASTRUCTURE AND INFORMATION SYSTEMS</vt:lpstr>
      <vt:lpstr>                                                          OVERALL SUMMARY OF PROGRAMME 3 PERFORMANCE </vt:lpstr>
      <vt:lpstr>Slide 15</vt:lpstr>
      <vt:lpstr>PROGRAMME 4: ADMINISTRATION (INCLUDING CORPORATE AND REGULATORY SERVICES)</vt:lpstr>
      <vt:lpstr>PROGRAMME 4: ADMINISTRATION (INCLUDING CORPORATE AND REGULATORY SERVICES)</vt:lpstr>
      <vt:lpstr>PROGRAMME 4: ADMINISTRATION (INCLUDING CORPORATE AND REGULATORY SERVICES)</vt:lpstr>
      <vt:lpstr>PROGRAMME 4: ADMINISTRATION (INCLUDING CORPORATE AND REGULATORY SERVICES)</vt:lpstr>
      <vt:lpstr>                                                          OVERALL SUMMARY OF PROGRAMME 4 PERFORMANCE </vt:lpstr>
      <vt:lpstr>Slide 21</vt:lpstr>
      <vt:lpstr>Slide 22</vt:lpstr>
      <vt:lpstr>SUMMARY OF REVENUE</vt:lpstr>
      <vt:lpstr>SUMMARY OF REVENUE</vt:lpstr>
      <vt:lpstr>SUMMARY OF EXPENDITURE</vt:lpstr>
      <vt:lpstr>SUMMARY OF EXPENDITURE</vt:lpstr>
      <vt:lpstr>End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Heidel</dc:creator>
  <cp:lastModifiedBy>USER</cp:lastModifiedBy>
  <cp:revision>199</cp:revision>
  <dcterms:created xsi:type="dcterms:W3CDTF">2018-05-07T11:03:38Z</dcterms:created>
  <dcterms:modified xsi:type="dcterms:W3CDTF">2020-08-26T13:38:05Z</dcterms:modified>
</cp:coreProperties>
</file>