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8"/>
  </p:notesMasterIdLst>
  <p:handoutMasterIdLst>
    <p:handoutMasterId r:id="rId99"/>
  </p:handoutMasterIdLst>
  <p:sldIdLst>
    <p:sldId id="424" r:id="rId2"/>
    <p:sldId id="425" r:id="rId3"/>
    <p:sldId id="301" r:id="rId4"/>
    <p:sldId id="300" r:id="rId5"/>
    <p:sldId id="410" r:id="rId6"/>
    <p:sldId id="298" r:id="rId7"/>
    <p:sldId id="411" r:id="rId8"/>
    <p:sldId id="412" r:id="rId9"/>
    <p:sldId id="413" r:id="rId10"/>
    <p:sldId id="304" r:id="rId11"/>
    <p:sldId id="305" r:id="rId12"/>
    <p:sldId id="310" r:id="rId13"/>
    <p:sldId id="306" r:id="rId14"/>
    <p:sldId id="316" r:id="rId15"/>
    <p:sldId id="318" r:id="rId16"/>
    <p:sldId id="319" r:id="rId17"/>
    <p:sldId id="320" r:id="rId18"/>
    <p:sldId id="321" r:id="rId19"/>
    <p:sldId id="322" r:id="rId20"/>
    <p:sldId id="327" r:id="rId21"/>
    <p:sldId id="323" r:id="rId22"/>
    <p:sldId id="324" r:id="rId23"/>
    <p:sldId id="325" r:id="rId24"/>
    <p:sldId id="326" r:id="rId25"/>
    <p:sldId id="328" r:id="rId26"/>
    <p:sldId id="329" r:id="rId27"/>
    <p:sldId id="330" r:id="rId28"/>
    <p:sldId id="332" r:id="rId29"/>
    <p:sldId id="331" r:id="rId30"/>
    <p:sldId id="333" r:id="rId31"/>
    <p:sldId id="334" r:id="rId32"/>
    <p:sldId id="335" r:id="rId33"/>
    <p:sldId id="336" r:id="rId34"/>
    <p:sldId id="420" r:id="rId35"/>
    <p:sldId id="421" r:id="rId36"/>
    <p:sldId id="422" r:id="rId37"/>
    <p:sldId id="423" r:id="rId38"/>
    <p:sldId id="414" r:id="rId39"/>
    <p:sldId id="416" r:id="rId40"/>
    <p:sldId id="417" r:id="rId41"/>
    <p:sldId id="418" r:id="rId42"/>
    <p:sldId id="419" r:id="rId43"/>
    <p:sldId id="415" r:id="rId44"/>
    <p:sldId id="308" r:id="rId45"/>
    <p:sldId id="311" r:id="rId46"/>
    <p:sldId id="307" r:id="rId47"/>
    <p:sldId id="312" r:id="rId48"/>
    <p:sldId id="313" r:id="rId49"/>
    <p:sldId id="314" r:id="rId50"/>
    <p:sldId id="315" r:id="rId51"/>
    <p:sldId id="356" r:id="rId52"/>
    <p:sldId id="357" r:id="rId53"/>
    <p:sldId id="358" r:id="rId54"/>
    <p:sldId id="359" r:id="rId55"/>
    <p:sldId id="360" r:id="rId56"/>
    <p:sldId id="361" r:id="rId57"/>
    <p:sldId id="362" r:id="rId58"/>
    <p:sldId id="363" r:id="rId59"/>
    <p:sldId id="364" r:id="rId60"/>
    <p:sldId id="365" r:id="rId61"/>
    <p:sldId id="366" r:id="rId62"/>
    <p:sldId id="385" r:id="rId63"/>
    <p:sldId id="367" r:id="rId64"/>
    <p:sldId id="368" r:id="rId65"/>
    <p:sldId id="386" r:id="rId66"/>
    <p:sldId id="369" r:id="rId67"/>
    <p:sldId id="370" r:id="rId68"/>
    <p:sldId id="371" r:id="rId69"/>
    <p:sldId id="372" r:id="rId70"/>
    <p:sldId id="373" r:id="rId71"/>
    <p:sldId id="374" r:id="rId72"/>
    <p:sldId id="375" r:id="rId73"/>
    <p:sldId id="376" r:id="rId74"/>
    <p:sldId id="377" r:id="rId75"/>
    <p:sldId id="378" r:id="rId76"/>
    <p:sldId id="387" r:id="rId77"/>
    <p:sldId id="379" r:id="rId78"/>
    <p:sldId id="388" r:id="rId79"/>
    <p:sldId id="380" r:id="rId80"/>
    <p:sldId id="381" r:id="rId81"/>
    <p:sldId id="382" r:id="rId82"/>
    <p:sldId id="383" r:id="rId83"/>
    <p:sldId id="384" r:id="rId84"/>
    <p:sldId id="389" r:id="rId85"/>
    <p:sldId id="390" r:id="rId86"/>
    <p:sldId id="401" r:id="rId87"/>
    <p:sldId id="402" r:id="rId88"/>
    <p:sldId id="403" r:id="rId89"/>
    <p:sldId id="404" r:id="rId90"/>
    <p:sldId id="405" r:id="rId91"/>
    <p:sldId id="406" r:id="rId92"/>
    <p:sldId id="407" r:id="rId93"/>
    <p:sldId id="398" r:id="rId94"/>
    <p:sldId id="408" r:id="rId95"/>
    <p:sldId id="409" r:id="rId96"/>
    <p:sldId id="295" r:id="rId9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2828" autoAdjust="0"/>
  </p:normalViewPr>
  <p:slideViewPr>
    <p:cSldViewPr snapToGrid="0">
      <p:cViewPr varScale="1">
        <p:scale>
          <a:sx n="58" d="100"/>
          <a:sy n="58" d="100"/>
        </p:scale>
        <p:origin x="-78"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344" y="44"/>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3A3D2-0C8D-4F12-8A62-5C66192508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7D454843-389E-4349-BAEF-982FDB126E17}">
      <dgm:prSet phldrT="[Text]" custT="1"/>
      <dgm:spPr/>
      <dgm:t>
        <a:bodyPr/>
        <a:lstStyle/>
        <a:p>
          <a:r>
            <a:rPr lang="en-US" sz="2400" dirty="0" smtClean="0">
              <a:latin typeface="Times New Roman" panose="02020603050405020304" pitchFamily="18" charset="0"/>
              <a:cs typeface="Times New Roman" panose="02020603050405020304" pitchFamily="18" charset="0"/>
            </a:rPr>
            <a:t>Social media (Facebook, </a:t>
          </a:r>
          <a:r>
            <a:rPr lang="en-US" sz="2400" dirty="0" err="1" smtClean="0">
              <a:latin typeface="Times New Roman" panose="02020603050405020304" pitchFamily="18" charset="0"/>
              <a:cs typeface="Times New Roman" panose="02020603050405020304" pitchFamily="18" charset="0"/>
            </a:rPr>
            <a:t>Instagram</a:t>
          </a:r>
          <a:r>
            <a:rPr lang="en-US" sz="2400" dirty="0" smtClean="0">
              <a:latin typeface="Times New Roman" panose="02020603050405020304" pitchFamily="18" charset="0"/>
              <a:cs typeface="Times New Roman" panose="02020603050405020304" pitchFamily="18" charset="0"/>
            </a:rPr>
            <a:t>, Twitter, </a:t>
          </a:r>
          <a:r>
            <a:rPr lang="en-US" sz="2400" dirty="0" err="1" smtClean="0">
              <a:latin typeface="Times New Roman" panose="02020603050405020304" pitchFamily="18" charset="0"/>
              <a:cs typeface="Times New Roman" panose="02020603050405020304" pitchFamily="18" charset="0"/>
            </a:rPr>
            <a:t>etc</a:t>
          </a:r>
          <a:r>
            <a:rPr lang="en-US" sz="2400" dirty="0" smtClean="0">
              <a:latin typeface="Times New Roman" panose="02020603050405020304" pitchFamily="18" charset="0"/>
              <a:cs typeface="Times New Roman" panose="02020603050405020304" pitchFamily="18" charset="0"/>
            </a:rPr>
            <a:t> </a:t>
          </a:r>
          <a:endParaRPr lang="en-ZA" sz="2400" dirty="0">
            <a:latin typeface="Times New Roman" panose="02020603050405020304" pitchFamily="18" charset="0"/>
            <a:cs typeface="Times New Roman" panose="02020603050405020304" pitchFamily="18" charset="0"/>
          </a:endParaRPr>
        </a:p>
      </dgm:t>
    </dgm:pt>
    <dgm:pt modelId="{969C36EC-65B7-4800-A724-6D9FDE99BC99}" type="parTrans" cxnId="{BFEDB156-F7D2-464A-BCE7-1B7F1B54F383}">
      <dgm:prSet/>
      <dgm:spPr/>
      <dgm:t>
        <a:bodyPr/>
        <a:lstStyle/>
        <a:p>
          <a:endParaRPr lang="en-ZA" sz="1200"/>
        </a:p>
      </dgm:t>
    </dgm:pt>
    <dgm:pt modelId="{E9AC80E6-2C6E-49A2-BF79-B804EC3667FD}" type="sibTrans" cxnId="{BFEDB156-F7D2-464A-BCE7-1B7F1B54F383}">
      <dgm:prSet/>
      <dgm:spPr/>
      <dgm:t>
        <a:bodyPr/>
        <a:lstStyle/>
        <a:p>
          <a:endParaRPr lang="en-ZA" sz="1200"/>
        </a:p>
      </dgm:t>
    </dgm:pt>
    <dgm:pt modelId="{0DFD394D-E608-4562-BBA7-DFC9433FB131}">
      <dgm:prSet phldrT="[Text]" custT="1"/>
      <dgm:spPr/>
      <dgm:t>
        <a:bodyPr/>
        <a:lstStyle/>
        <a:p>
          <a:r>
            <a:rPr lang="en-US" sz="2400" dirty="0" smtClean="0">
              <a:latin typeface="Times New Roman" panose="02020603050405020304" pitchFamily="18" charset="0"/>
              <a:cs typeface="Times New Roman" panose="02020603050405020304" pitchFamily="18" charset="0"/>
            </a:rPr>
            <a:t>GovChat</a:t>
          </a:r>
          <a:endParaRPr lang="en-ZA" sz="2400" dirty="0">
            <a:latin typeface="Times New Roman" panose="02020603050405020304" pitchFamily="18" charset="0"/>
            <a:cs typeface="Times New Roman" panose="02020603050405020304" pitchFamily="18" charset="0"/>
          </a:endParaRPr>
        </a:p>
      </dgm:t>
    </dgm:pt>
    <dgm:pt modelId="{CA9380AD-4A4A-485F-B6BD-B448B71727E0}" type="parTrans" cxnId="{B2D052EF-1977-4FA7-8BC2-5720C913B41C}">
      <dgm:prSet/>
      <dgm:spPr/>
      <dgm:t>
        <a:bodyPr/>
        <a:lstStyle/>
        <a:p>
          <a:endParaRPr lang="en-ZA" sz="1200"/>
        </a:p>
      </dgm:t>
    </dgm:pt>
    <dgm:pt modelId="{D0FEACAB-4C30-43F7-BBC4-836EA9992E9F}" type="sibTrans" cxnId="{B2D052EF-1977-4FA7-8BC2-5720C913B41C}">
      <dgm:prSet/>
      <dgm:spPr/>
      <dgm:t>
        <a:bodyPr/>
        <a:lstStyle/>
        <a:p>
          <a:endParaRPr lang="en-ZA" sz="1200"/>
        </a:p>
      </dgm:t>
    </dgm:pt>
    <dgm:pt modelId="{C4D5A379-A157-4662-AE5F-6E576E215C08}">
      <dgm:prSet phldrT="[Text]" custT="1"/>
      <dgm:spPr/>
      <dgm:t>
        <a:bodyPr/>
        <a:lstStyle/>
        <a:p>
          <a:r>
            <a:rPr lang="en-US" sz="2400" dirty="0" smtClean="0">
              <a:latin typeface="Times New Roman" panose="02020603050405020304" pitchFamily="18" charset="0"/>
              <a:cs typeface="Times New Roman" panose="02020603050405020304" pitchFamily="18" charset="0"/>
            </a:rPr>
            <a:t>Web-Based Complaints Management System </a:t>
          </a:r>
          <a:endParaRPr lang="en-ZA" sz="2400" dirty="0">
            <a:latin typeface="Times New Roman" panose="02020603050405020304" pitchFamily="18" charset="0"/>
            <a:cs typeface="Times New Roman" panose="02020603050405020304" pitchFamily="18" charset="0"/>
          </a:endParaRPr>
        </a:p>
      </dgm:t>
    </dgm:pt>
    <dgm:pt modelId="{12F1EDA5-791F-4EC6-8F68-46BD86B5E88B}" type="parTrans" cxnId="{8E449EDA-A774-463B-A392-785863174858}">
      <dgm:prSet/>
      <dgm:spPr/>
      <dgm:t>
        <a:bodyPr/>
        <a:lstStyle/>
        <a:p>
          <a:endParaRPr lang="en-ZA" sz="1200"/>
        </a:p>
      </dgm:t>
    </dgm:pt>
    <dgm:pt modelId="{77B9F620-45A9-409A-9AAA-55E809BBB447}" type="sibTrans" cxnId="{8E449EDA-A774-463B-A392-785863174858}">
      <dgm:prSet/>
      <dgm:spPr/>
      <dgm:t>
        <a:bodyPr/>
        <a:lstStyle/>
        <a:p>
          <a:endParaRPr lang="en-ZA" sz="1200"/>
        </a:p>
      </dgm:t>
    </dgm:pt>
    <dgm:pt modelId="{408F0569-8C8D-41D8-9864-092D54705A6B}" type="pres">
      <dgm:prSet presAssocID="{9D83A3D2-0C8D-4F12-8A62-5C661925089A}" presName="linear" presStyleCnt="0">
        <dgm:presLayoutVars>
          <dgm:dir/>
          <dgm:animLvl val="lvl"/>
          <dgm:resizeHandles val="exact"/>
        </dgm:presLayoutVars>
      </dgm:prSet>
      <dgm:spPr/>
      <dgm:t>
        <a:bodyPr/>
        <a:lstStyle/>
        <a:p>
          <a:endParaRPr lang="en-ZA"/>
        </a:p>
      </dgm:t>
    </dgm:pt>
    <dgm:pt modelId="{1E89B731-8226-425F-9297-1319D3E66583}" type="pres">
      <dgm:prSet presAssocID="{7D454843-389E-4349-BAEF-982FDB126E17}" presName="parentLin" presStyleCnt="0"/>
      <dgm:spPr/>
    </dgm:pt>
    <dgm:pt modelId="{D839A6F6-2E17-4540-9A4A-2E8AEECC3EFC}" type="pres">
      <dgm:prSet presAssocID="{7D454843-389E-4349-BAEF-982FDB126E17}" presName="parentLeftMargin" presStyleLbl="node1" presStyleIdx="0" presStyleCnt="3"/>
      <dgm:spPr/>
      <dgm:t>
        <a:bodyPr/>
        <a:lstStyle/>
        <a:p>
          <a:endParaRPr lang="en-ZA"/>
        </a:p>
      </dgm:t>
    </dgm:pt>
    <dgm:pt modelId="{E14CA5E6-D76E-4E6A-A76B-6D0D5D7BC8D4}" type="pres">
      <dgm:prSet presAssocID="{7D454843-389E-4349-BAEF-982FDB126E17}" presName="parentText" presStyleLbl="node1" presStyleIdx="0" presStyleCnt="3" custLinFactNeighborX="7658" custLinFactNeighborY="21660">
        <dgm:presLayoutVars>
          <dgm:chMax val="0"/>
          <dgm:bulletEnabled val="1"/>
        </dgm:presLayoutVars>
      </dgm:prSet>
      <dgm:spPr/>
      <dgm:t>
        <a:bodyPr/>
        <a:lstStyle/>
        <a:p>
          <a:endParaRPr lang="en-ZA"/>
        </a:p>
      </dgm:t>
    </dgm:pt>
    <dgm:pt modelId="{77C4E2E4-B26C-4910-A092-BEF1955F9D6A}" type="pres">
      <dgm:prSet presAssocID="{7D454843-389E-4349-BAEF-982FDB126E17}" presName="negativeSpace" presStyleCnt="0"/>
      <dgm:spPr/>
    </dgm:pt>
    <dgm:pt modelId="{FCAF085C-8D0E-4F6E-B152-A69C0B7B0FFD}" type="pres">
      <dgm:prSet presAssocID="{7D454843-389E-4349-BAEF-982FDB126E17}" presName="childText" presStyleLbl="conFgAcc1" presStyleIdx="0" presStyleCnt="3">
        <dgm:presLayoutVars>
          <dgm:bulletEnabled val="1"/>
        </dgm:presLayoutVars>
      </dgm:prSet>
      <dgm:spPr/>
    </dgm:pt>
    <dgm:pt modelId="{C31D6A06-37BD-41C9-9752-34118E530927}" type="pres">
      <dgm:prSet presAssocID="{E9AC80E6-2C6E-49A2-BF79-B804EC3667FD}" presName="spaceBetweenRectangles" presStyleCnt="0"/>
      <dgm:spPr/>
    </dgm:pt>
    <dgm:pt modelId="{20BC6992-76E8-48BE-8AD4-495770ADDD9E}" type="pres">
      <dgm:prSet presAssocID="{0DFD394D-E608-4562-BBA7-DFC9433FB131}" presName="parentLin" presStyleCnt="0"/>
      <dgm:spPr/>
    </dgm:pt>
    <dgm:pt modelId="{07C44BE8-CDAA-4FE4-A3CB-671528B62A2E}" type="pres">
      <dgm:prSet presAssocID="{0DFD394D-E608-4562-BBA7-DFC9433FB131}" presName="parentLeftMargin" presStyleLbl="node1" presStyleIdx="0" presStyleCnt="3"/>
      <dgm:spPr/>
      <dgm:t>
        <a:bodyPr/>
        <a:lstStyle/>
        <a:p>
          <a:endParaRPr lang="en-ZA"/>
        </a:p>
      </dgm:t>
    </dgm:pt>
    <dgm:pt modelId="{D35B5BCC-0AD0-4C16-8B6F-DC2705D729D6}" type="pres">
      <dgm:prSet presAssocID="{0DFD394D-E608-4562-BBA7-DFC9433FB131}" presName="parentText" presStyleLbl="node1" presStyleIdx="1" presStyleCnt="3" custLinFactNeighborX="7658" custLinFactNeighborY="21329">
        <dgm:presLayoutVars>
          <dgm:chMax val="0"/>
          <dgm:bulletEnabled val="1"/>
        </dgm:presLayoutVars>
      </dgm:prSet>
      <dgm:spPr/>
      <dgm:t>
        <a:bodyPr/>
        <a:lstStyle/>
        <a:p>
          <a:endParaRPr lang="en-ZA"/>
        </a:p>
      </dgm:t>
    </dgm:pt>
    <dgm:pt modelId="{429EF9D3-FB8C-4077-88DE-1E652B0CAD35}" type="pres">
      <dgm:prSet presAssocID="{0DFD394D-E608-4562-BBA7-DFC9433FB131}" presName="negativeSpace" presStyleCnt="0"/>
      <dgm:spPr/>
    </dgm:pt>
    <dgm:pt modelId="{4A2F1800-1105-4727-81AD-82EDC0FEFE3C}" type="pres">
      <dgm:prSet presAssocID="{0DFD394D-E608-4562-BBA7-DFC9433FB131}" presName="childText" presStyleLbl="conFgAcc1" presStyleIdx="1" presStyleCnt="3">
        <dgm:presLayoutVars>
          <dgm:bulletEnabled val="1"/>
        </dgm:presLayoutVars>
      </dgm:prSet>
      <dgm:spPr/>
    </dgm:pt>
    <dgm:pt modelId="{37E6D4AA-1588-4ABB-A3A3-0462CC16FC1C}" type="pres">
      <dgm:prSet presAssocID="{D0FEACAB-4C30-43F7-BBC4-836EA9992E9F}" presName="spaceBetweenRectangles" presStyleCnt="0"/>
      <dgm:spPr/>
    </dgm:pt>
    <dgm:pt modelId="{B947513C-E603-4B4C-82DF-90B272160594}" type="pres">
      <dgm:prSet presAssocID="{C4D5A379-A157-4662-AE5F-6E576E215C08}" presName="parentLin" presStyleCnt="0"/>
      <dgm:spPr/>
    </dgm:pt>
    <dgm:pt modelId="{42F27E3D-D957-4261-B78C-0149E98A42A7}" type="pres">
      <dgm:prSet presAssocID="{C4D5A379-A157-4662-AE5F-6E576E215C08}" presName="parentLeftMargin" presStyleLbl="node1" presStyleIdx="1" presStyleCnt="3"/>
      <dgm:spPr/>
      <dgm:t>
        <a:bodyPr/>
        <a:lstStyle/>
        <a:p>
          <a:endParaRPr lang="en-ZA"/>
        </a:p>
      </dgm:t>
    </dgm:pt>
    <dgm:pt modelId="{A3859DF6-AEF0-4D78-AE86-FEE3CEE1E169}" type="pres">
      <dgm:prSet presAssocID="{C4D5A379-A157-4662-AE5F-6E576E215C08}" presName="parentText" presStyleLbl="node1" presStyleIdx="2" presStyleCnt="3" custLinFactNeighborX="7658" custLinFactNeighborY="20998">
        <dgm:presLayoutVars>
          <dgm:chMax val="0"/>
          <dgm:bulletEnabled val="1"/>
        </dgm:presLayoutVars>
      </dgm:prSet>
      <dgm:spPr/>
      <dgm:t>
        <a:bodyPr/>
        <a:lstStyle/>
        <a:p>
          <a:endParaRPr lang="en-ZA"/>
        </a:p>
      </dgm:t>
    </dgm:pt>
    <dgm:pt modelId="{2B809EFB-D2CE-45E2-867E-4EDBB6AAC940}" type="pres">
      <dgm:prSet presAssocID="{C4D5A379-A157-4662-AE5F-6E576E215C08}" presName="negativeSpace" presStyleCnt="0"/>
      <dgm:spPr/>
    </dgm:pt>
    <dgm:pt modelId="{B163EB26-7825-4F90-BBC4-C6570BA700A8}" type="pres">
      <dgm:prSet presAssocID="{C4D5A379-A157-4662-AE5F-6E576E215C08}" presName="childText" presStyleLbl="conFgAcc1" presStyleIdx="2" presStyleCnt="3">
        <dgm:presLayoutVars>
          <dgm:bulletEnabled val="1"/>
        </dgm:presLayoutVars>
      </dgm:prSet>
      <dgm:spPr/>
      <dgm:t>
        <a:bodyPr/>
        <a:lstStyle/>
        <a:p>
          <a:endParaRPr lang="en-ZA"/>
        </a:p>
      </dgm:t>
    </dgm:pt>
  </dgm:ptLst>
  <dgm:cxnLst>
    <dgm:cxn modelId="{23E4C86F-77C6-4D22-832C-43688BB8819D}" type="presOf" srcId="{C4D5A379-A157-4662-AE5F-6E576E215C08}" destId="{A3859DF6-AEF0-4D78-AE86-FEE3CEE1E169}" srcOrd="1" destOrd="0" presId="urn:microsoft.com/office/officeart/2005/8/layout/list1"/>
    <dgm:cxn modelId="{8E449EDA-A774-463B-A392-785863174858}" srcId="{9D83A3D2-0C8D-4F12-8A62-5C661925089A}" destId="{C4D5A379-A157-4662-AE5F-6E576E215C08}" srcOrd="2" destOrd="0" parTransId="{12F1EDA5-791F-4EC6-8F68-46BD86B5E88B}" sibTransId="{77B9F620-45A9-409A-9AAA-55E809BBB447}"/>
    <dgm:cxn modelId="{B2D052EF-1977-4FA7-8BC2-5720C913B41C}" srcId="{9D83A3D2-0C8D-4F12-8A62-5C661925089A}" destId="{0DFD394D-E608-4562-BBA7-DFC9433FB131}" srcOrd="1" destOrd="0" parTransId="{CA9380AD-4A4A-485F-B6BD-B448B71727E0}" sibTransId="{D0FEACAB-4C30-43F7-BBC4-836EA9992E9F}"/>
    <dgm:cxn modelId="{E4E6324D-E837-4600-ABE5-F90F838D9003}" type="presOf" srcId="{7D454843-389E-4349-BAEF-982FDB126E17}" destId="{E14CA5E6-D76E-4E6A-A76B-6D0D5D7BC8D4}" srcOrd="1" destOrd="0" presId="urn:microsoft.com/office/officeart/2005/8/layout/list1"/>
    <dgm:cxn modelId="{D88882F9-EA82-42CD-B6D0-8D3AEEDD08E0}" type="presOf" srcId="{0DFD394D-E608-4562-BBA7-DFC9433FB131}" destId="{D35B5BCC-0AD0-4C16-8B6F-DC2705D729D6}" srcOrd="1" destOrd="0" presId="urn:microsoft.com/office/officeart/2005/8/layout/list1"/>
    <dgm:cxn modelId="{8A269604-3EDA-470F-8F4C-30AFCA29BE1E}" type="presOf" srcId="{0DFD394D-E608-4562-BBA7-DFC9433FB131}" destId="{07C44BE8-CDAA-4FE4-A3CB-671528B62A2E}" srcOrd="0" destOrd="0" presId="urn:microsoft.com/office/officeart/2005/8/layout/list1"/>
    <dgm:cxn modelId="{C6248191-44D1-4805-ADBA-636F7B1D3227}" type="presOf" srcId="{9D83A3D2-0C8D-4F12-8A62-5C661925089A}" destId="{408F0569-8C8D-41D8-9864-092D54705A6B}" srcOrd="0" destOrd="0" presId="urn:microsoft.com/office/officeart/2005/8/layout/list1"/>
    <dgm:cxn modelId="{829FA0FD-BDF7-4DE3-A5B2-D4E8A83A9FE2}" type="presOf" srcId="{7D454843-389E-4349-BAEF-982FDB126E17}" destId="{D839A6F6-2E17-4540-9A4A-2E8AEECC3EFC}" srcOrd="0" destOrd="0" presId="urn:microsoft.com/office/officeart/2005/8/layout/list1"/>
    <dgm:cxn modelId="{BFEDB156-F7D2-464A-BCE7-1B7F1B54F383}" srcId="{9D83A3D2-0C8D-4F12-8A62-5C661925089A}" destId="{7D454843-389E-4349-BAEF-982FDB126E17}" srcOrd="0" destOrd="0" parTransId="{969C36EC-65B7-4800-A724-6D9FDE99BC99}" sibTransId="{E9AC80E6-2C6E-49A2-BF79-B804EC3667FD}"/>
    <dgm:cxn modelId="{3A035019-2579-4CE0-A9B1-9A1186F5BCE2}" type="presOf" srcId="{C4D5A379-A157-4662-AE5F-6E576E215C08}" destId="{42F27E3D-D957-4261-B78C-0149E98A42A7}" srcOrd="0" destOrd="0" presId="urn:microsoft.com/office/officeart/2005/8/layout/list1"/>
    <dgm:cxn modelId="{A7FA42FD-73E1-4424-808E-8F70242BB604}" type="presParOf" srcId="{408F0569-8C8D-41D8-9864-092D54705A6B}" destId="{1E89B731-8226-425F-9297-1319D3E66583}" srcOrd="0" destOrd="0" presId="urn:microsoft.com/office/officeart/2005/8/layout/list1"/>
    <dgm:cxn modelId="{8B6F5BB2-AE67-44EA-9FFA-EAF8E99474D5}" type="presParOf" srcId="{1E89B731-8226-425F-9297-1319D3E66583}" destId="{D839A6F6-2E17-4540-9A4A-2E8AEECC3EFC}" srcOrd="0" destOrd="0" presId="urn:microsoft.com/office/officeart/2005/8/layout/list1"/>
    <dgm:cxn modelId="{8FC1F7A0-A487-494A-9873-095F002F242D}" type="presParOf" srcId="{1E89B731-8226-425F-9297-1319D3E66583}" destId="{E14CA5E6-D76E-4E6A-A76B-6D0D5D7BC8D4}" srcOrd="1" destOrd="0" presId="urn:microsoft.com/office/officeart/2005/8/layout/list1"/>
    <dgm:cxn modelId="{8C6D08A8-CCB9-4B47-9204-F1E7479431DB}" type="presParOf" srcId="{408F0569-8C8D-41D8-9864-092D54705A6B}" destId="{77C4E2E4-B26C-4910-A092-BEF1955F9D6A}" srcOrd="1" destOrd="0" presId="urn:microsoft.com/office/officeart/2005/8/layout/list1"/>
    <dgm:cxn modelId="{E6E23727-D6A9-45AE-A396-7ED570EF3B51}" type="presParOf" srcId="{408F0569-8C8D-41D8-9864-092D54705A6B}" destId="{FCAF085C-8D0E-4F6E-B152-A69C0B7B0FFD}" srcOrd="2" destOrd="0" presId="urn:microsoft.com/office/officeart/2005/8/layout/list1"/>
    <dgm:cxn modelId="{CB4A6D1B-ECE8-4504-8488-B31951E671E7}" type="presParOf" srcId="{408F0569-8C8D-41D8-9864-092D54705A6B}" destId="{C31D6A06-37BD-41C9-9752-34118E530927}" srcOrd="3" destOrd="0" presId="urn:microsoft.com/office/officeart/2005/8/layout/list1"/>
    <dgm:cxn modelId="{C802988C-3D8E-431D-88F5-93939D650EDC}" type="presParOf" srcId="{408F0569-8C8D-41D8-9864-092D54705A6B}" destId="{20BC6992-76E8-48BE-8AD4-495770ADDD9E}" srcOrd="4" destOrd="0" presId="urn:microsoft.com/office/officeart/2005/8/layout/list1"/>
    <dgm:cxn modelId="{2A44C247-47D6-48C0-8142-6E164A255E97}" type="presParOf" srcId="{20BC6992-76E8-48BE-8AD4-495770ADDD9E}" destId="{07C44BE8-CDAA-4FE4-A3CB-671528B62A2E}" srcOrd="0" destOrd="0" presId="urn:microsoft.com/office/officeart/2005/8/layout/list1"/>
    <dgm:cxn modelId="{AD776E19-DA99-4907-A75C-65C451AD5E7A}" type="presParOf" srcId="{20BC6992-76E8-48BE-8AD4-495770ADDD9E}" destId="{D35B5BCC-0AD0-4C16-8B6F-DC2705D729D6}" srcOrd="1" destOrd="0" presId="urn:microsoft.com/office/officeart/2005/8/layout/list1"/>
    <dgm:cxn modelId="{BAE3DB67-FDB5-45AB-B766-591148FEE03C}" type="presParOf" srcId="{408F0569-8C8D-41D8-9864-092D54705A6B}" destId="{429EF9D3-FB8C-4077-88DE-1E652B0CAD35}" srcOrd="5" destOrd="0" presId="urn:microsoft.com/office/officeart/2005/8/layout/list1"/>
    <dgm:cxn modelId="{A79D5D66-F248-495E-A18E-802BA6B53E86}" type="presParOf" srcId="{408F0569-8C8D-41D8-9864-092D54705A6B}" destId="{4A2F1800-1105-4727-81AD-82EDC0FEFE3C}" srcOrd="6" destOrd="0" presId="urn:microsoft.com/office/officeart/2005/8/layout/list1"/>
    <dgm:cxn modelId="{56703D0A-C5A8-4EC4-AB07-56A7A16D74CC}" type="presParOf" srcId="{408F0569-8C8D-41D8-9864-092D54705A6B}" destId="{37E6D4AA-1588-4ABB-A3A3-0462CC16FC1C}" srcOrd="7" destOrd="0" presId="urn:microsoft.com/office/officeart/2005/8/layout/list1"/>
    <dgm:cxn modelId="{6D74081F-D95C-4B93-9DDA-6CE79F0B80B4}" type="presParOf" srcId="{408F0569-8C8D-41D8-9864-092D54705A6B}" destId="{B947513C-E603-4B4C-82DF-90B272160594}" srcOrd="8" destOrd="0" presId="urn:microsoft.com/office/officeart/2005/8/layout/list1"/>
    <dgm:cxn modelId="{F753111D-0590-472F-A9BE-D1EF1F2A6357}" type="presParOf" srcId="{B947513C-E603-4B4C-82DF-90B272160594}" destId="{42F27E3D-D957-4261-B78C-0149E98A42A7}" srcOrd="0" destOrd="0" presId="urn:microsoft.com/office/officeart/2005/8/layout/list1"/>
    <dgm:cxn modelId="{EED88718-4CBA-4227-86B3-74D024D47D98}" type="presParOf" srcId="{B947513C-E603-4B4C-82DF-90B272160594}" destId="{A3859DF6-AEF0-4D78-AE86-FEE3CEE1E169}" srcOrd="1" destOrd="0" presId="urn:microsoft.com/office/officeart/2005/8/layout/list1"/>
    <dgm:cxn modelId="{D79BB846-D713-4241-9496-6F9B42BDE558}" type="presParOf" srcId="{408F0569-8C8D-41D8-9864-092D54705A6B}" destId="{2B809EFB-D2CE-45E2-867E-4EDBB6AAC940}" srcOrd="9" destOrd="0" presId="urn:microsoft.com/office/officeart/2005/8/layout/list1"/>
    <dgm:cxn modelId="{69B87485-F21D-4E8A-A6BB-E5AD9245FA35}" type="presParOf" srcId="{408F0569-8C8D-41D8-9864-092D54705A6B}" destId="{B163EB26-7825-4F90-BBC4-C6570BA700A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3A3D2-0C8D-4F12-8A62-5C66192508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08F0569-8C8D-41D8-9864-092D54705A6B}" type="pres">
      <dgm:prSet presAssocID="{9D83A3D2-0C8D-4F12-8A62-5C661925089A}" presName="linear" presStyleCnt="0">
        <dgm:presLayoutVars>
          <dgm:dir/>
          <dgm:animLvl val="lvl"/>
          <dgm:resizeHandles val="exact"/>
        </dgm:presLayoutVars>
      </dgm:prSet>
      <dgm:spPr/>
      <dgm:t>
        <a:bodyPr/>
        <a:lstStyle/>
        <a:p>
          <a:endParaRPr lang="en-ZA"/>
        </a:p>
      </dgm:t>
    </dgm:pt>
  </dgm:ptLst>
  <dgm:cxnLst>
    <dgm:cxn modelId="{B88FA464-0373-4288-A305-A5115021AD76}" type="presOf" srcId="{9D83A3D2-0C8D-4F12-8A62-5C661925089A}" destId="{408F0569-8C8D-41D8-9864-092D54705A6B}" srcOrd="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3A3D2-0C8D-4F12-8A62-5C66192508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08F0569-8C8D-41D8-9864-092D54705A6B}" type="pres">
      <dgm:prSet presAssocID="{9D83A3D2-0C8D-4F12-8A62-5C661925089A}" presName="linear" presStyleCnt="0">
        <dgm:presLayoutVars>
          <dgm:dir/>
          <dgm:animLvl val="lvl"/>
          <dgm:resizeHandles val="exact"/>
        </dgm:presLayoutVars>
      </dgm:prSet>
      <dgm:spPr/>
      <dgm:t>
        <a:bodyPr/>
        <a:lstStyle/>
        <a:p>
          <a:endParaRPr lang="en-ZA"/>
        </a:p>
      </dgm:t>
    </dgm:pt>
  </dgm:ptLst>
  <dgm:cxnLst>
    <dgm:cxn modelId="{09440B01-9E4F-49B6-BB6E-5757A0BD2973}" type="presOf" srcId="{9D83A3D2-0C8D-4F12-8A62-5C661925089A}" destId="{408F0569-8C8D-41D8-9864-092D54705A6B}" srcOrd="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83A3D2-0C8D-4F12-8A62-5C66192508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08F0569-8C8D-41D8-9864-092D54705A6B}" type="pres">
      <dgm:prSet presAssocID="{9D83A3D2-0C8D-4F12-8A62-5C661925089A}" presName="linear" presStyleCnt="0">
        <dgm:presLayoutVars>
          <dgm:dir/>
          <dgm:animLvl val="lvl"/>
          <dgm:resizeHandles val="exact"/>
        </dgm:presLayoutVars>
      </dgm:prSet>
      <dgm:spPr/>
      <dgm:t>
        <a:bodyPr/>
        <a:lstStyle/>
        <a:p>
          <a:endParaRPr lang="en-ZA"/>
        </a:p>
      </dgm:t>
    </dgm:pt>
  </dgm:ptLst>
  <dgm:cxnLst>
    <dgm:cxn modelId="{0FBC9CA3-6EB6-44C7-9524-0252A53811D6}" type="presOf" srcId="{9D83A3D2-0C8D-4F12-8A62-5C661925089A}" destId="{408F0569-8C8D-41D8-9864-092D54705A6B}" srcOrd="0" destOrd="0" presId="urn:microsoft.com/office/officeart/2005/8/layout/list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D464FA0-E022-4C58-B3BE-B9108C35BFAC}" type="datetimeFigureOut">
              <a:rPr lang="en-ZA" smtClean="0"/>
              <a:pPr/>
              <a:t>2020/08/24</a:t>
            </a:fld>
            <a:endParaRPr lang="en-ZA"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D79526D-19C0-4851-8FF2-FB4DE1AF76E6}" type="slidenum">
              <a:rPr lang="en-ZA" smtClean="0"/>
              <a:pPr/>
              <a:t>‹#›</a:t>
            </a:fld>
            <a:endParaRPr lang="en-ZA" dirty="0"/>
          </a:p>
        </p:txBody>
      </p:sp>
    </p:spTree>
    <p:extLst>
      <p:ext uri="{BB962C8B-B14F-4D97-AF65-F5344CB8AC3E}">
        <p14:creationId xmlns:p14="http://schemas.microsoft.com/office/powerpoint/2010/main" xmlns="" val="657497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B0134FA-BBFF-439F-A8BC-E942FFE435B0}" type="datetimeFigureOut">
              <a:rPr lang="en-ZA" smtClean="0"/>
              <a:pPr/>
              <a:t>2020/08/24</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FC312BA-8881-4D3D-A5B7-443B13EFC12F}" type="slidenum">
              <a:rPr lang="en-ZA" smtClean="0"/>
              <a:pPr/>
              <a:t>‹#›</a:t>
            </a:fld>
            <a:endParaRPr lang="en-ZA" dirty="0"/>
          </a:p>
        </p:txBody>
      </p:sp>
    </p:spTree>
    <p:extLst>
      <p:ext uri="{BB962C8B-B14F-4D97-AF65-F5344CB8AC3E}">
        <p14:creationId xmlns:p14="http://schemas.microsoft.com/office/powerpoint/2010/main" xmlns="" val="2348142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a:t>
            </a:fld>
            <a:endParaRPr lang="en-ZA" dirty="0"/>
          </a:p>
        </p:txBody>
      </p:sp>
    </p:spTree>
    <p:extLst>
      <p:ext uri="{BB962C8B-B14F-4D97-AF65-F5344CB8AC3E}">
        <p14:creationId xmlns:p14="http://schemas.microsoft.com/office/powerpoint/2010/main" xmlns="" val="212518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10</a:t>
            </a:fld>
            <a:endParaRPr lang="en-ZA" dirty="0"/>
          </a:p>
        </p:txBody>
      </p:sp>
    </p:spTree>
    <p:extLst>
      <p:ext uri="{BB962C8B-B14F-4D97-AF65-F5344CB8AC3E}">
        <p14:creationId xmlns:p14="http://schemas.microsoft.com/office/powerpoint/2010/main" xmlns="" val="158862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11</a:t>
            </a:fld>
            <a:endParaRPr lang="en-ZA" dirty="0"/>
          </a:p>
        </p:txBody>
      </p:sp>
    </p:spTree>
    <p:extLst>
      <p:ext uri="{BB962C8B-B14F-4D97-AF65-F5344CB8AC3E}">
        <p14:creationId xmlns:p14="http://schemas.microsoft.com/office/powerpoint/2010/main" xmlns="" val="137900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12</a:t>
            </a:fld>
            <a:endParaRPr lang="en-ZA" dirty="0"/>
          </a:p>
        </p:txBody>
      </p:sp>
    </p:spTree>
    <p:extLst>
      <p:ext uri="{BB962C8B-B14F-4D97-AF65-F5344CB8AC3E}">
        <p14:creationId xmlns:p14="http://schemas.microsoft.com/office/powerpoint/2010/main" xmlns="" val="296701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13</a:t>
            </a:fld>
            <a:endParaRPr lang="en-ZA" dirty="0"/>
          </a:p>
        </p:txBody>
      </p:sp>
    </p:spTree>
    <p:extLst>
      <p:ext uri="{BB962C8B-B14F-4D97-AF65-F5344CB8AC3E}">
        <p14:creationId xmlns:p14="http://schemas.microsoft.com/office/powerpoint/2010/main" xmlns="" val="67687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14</a:t>
            </a:fld>
            <a:endParaRPr lang="en-ZA" dirty="0"/>
          </a:p>
        </p:txBody>
      </p:sp>
    </p:spTree>
    <p:extLst>
      <p:ext uri="{BB962C8B-B14F-4D97-AF65-F5344CB8AC3E}">
        <p14:creationId xmlns:p14="http://schemas.microsoft.com/office/powerpoint/2010/main" xmlns="" val="315956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15</a:t>
            </a:fld>
            <a:endParaRPr lang="en-ZA" dirty="0"/>
          </a:p>
        </p:txBody>
      </p:sp>
    </p:spTree>
    <p:extLst>
      <p:ext uri="{BB962C8B-B14F-4D97-AF65-F5344CB8AC3E}">
        <p14:creationId xmlns:p14="http://schemas.microsoft.com/office/powerpoint/2010/main" xmlns="" val="115431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16</a:t>
            </a:fld>
            <a:endParaRPr lang="en-ZA" dirty="0"/>
          </a:p>
        </p:txBody>
      </p:sp>
    </p:spTree>
    <p:extLst>
      <p:ext uri="{BB962C8B-B14F-4D97-AF65-F5344CB8AC3E}">
        <p14:creationId xmlns:p14="http://schemas.microsoft.com/office/powerpoint/2010/main" xmlns="" val="426335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17</a:t>
            </a:fld>
            <a:endParaRPr lang="en-ZA" dirty="0"/>
          </a:p>
        </p:txBody>
      </p:sp>
    </p:spTree>
    <p:extLst>
      <p:ext uri="{BB962C8B-B14F-4D97-AF65-F5344CB8AC3E}">
        <p14:creationId xmlns:p14="http://schemas.microsoft.com/office/powerpoint/2010/main" xmlns="" val="204305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18</a:t>
            </a:fld>
            <a:endParaRPr lang="en-ZA" dirty="0"/>
          </a:p>
        </p:txBody>
      </p:sp>
    </p:spTree>
    <p:extLst>
      <p:ext uri="{BB962C8B-B14F-4D97-AF65-F5344CB8AC3E}">
        <p14:creationId xmlns:p14="http://schemas.microsoft.com/office/powerpoint/2010/main" xmlns="" val="405000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19</a:t>
            </a:fld>
            <a:endParaRPr lang="en-ZA" dirty="0"/>
          </a:p>
        </p:txBody>
      </p:sp>
    </p:spTree>
    <p:extLst>
      <p:ext uri="{BB962C8B-B14F-4D97-AF65-F5344CB8AC3E}">
        <p14:creationId xmlns:p14="http://schemas.microsoft.com/office/powerpoint/2010/main" xmlns="" val="59630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a:t>
            </a:fld>
            <a:endParaRPr lang="en-ZA" dirty="0"/>
          </a:p>
        </p:txBody>
      </p:sp>
    </p:spTree>
    <p:extLst>
      <p:ext uri="{BB962C8B-B14F-4D97-AF65-F5344CB8AC3E}">
        <p14:creationId xmlns:p14="http://schemas.microsoft.com/office/powerpoint/2010/main" xmlns="" val="121420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20</a:t>
            </a:fld>
            <a:endParaRPr lang="en-ZA" dirty="0"/>
          </a:p>
        </p:txBody>
      </p:sp>
    </p:spTree>
    <p:extLst>
      <p:ext uri="{BB962C8B-B14F-4D97-AF65-F5344CB8AC3E}">
        <p14:creationId xmlns:p14="http://schemas.microsoft.com/office/powerpoint/2010/main" xmlns="" val="54235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21</a:t>
            </a:fld>
            <a:endParaRPr lang="en-ZA" dirty="0"/>
          </a:p>
        </p:txBody>
      </p:sp>
    </p:spTree>
    <p:extLst>
      <p:ext uri="{BB962C8B-B14F-4D97-AF65-F5344CB8AC3E}">
        <p14:creationId xmlns:p14="http://schemas.microsoft.com/office/powerpoint/2010/main" xmlns="" val="137143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22</a:t>
            </a:fld>
            <a:endParaRPr lang="en-ZA" dirty="0"/>
          </a:p>
        </p:txBody>
      </p:sp>
    </p:spTree>
    <p:extLst>
      <p:ext uri="{BB962C8B-B14F-4D97-AF65-F5344CB8AC3E}">
        <p14:creationId xmlns:p14="http://schemas.microsoft.com/office/powerpoint/2010/main" xmlns="" val="382186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23</a:t>
            </a:fld>
            <a:endParaRPr lang="en-ZA" dirty="0"/>
          </a:p>
        </p:txBody>
      </p:sp>
    </p:spTree>
    <p:extLst>
      <p:ext uri="{BB962C8B-B14F-4D97-AF65-F5344CB8AC3E}">
        <p14:creationId xmlns:p14="http://schemas.microsoft.com/office/powerpoint/2010/main" xmlns="" val="33607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24</a:t>
            </a:fld>
            <a:endParaRPr lang="en-ZA" dirty="0"/>
          </a:p>
        </p:txBody>
      </p:sp>
    </p:spTree>
    <p:extLst>
      <p:ext uri="{BB962C8B-B14F-4D97-AF65-F5344CB8AC3E}">
        <p14:creationId xmlns:p14="http://schemas.microsoft.com/office/powerpoint/2010/main" xmlns="" val="1462961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25</a:t>
            </a:fld>
            <a:endParaRPr lang="en-ZA" dirty="0"/>
          </a:p>
        </p:txBody>
      </p:sp>
    </p:spTree>
    <p:extLst>
      <p:ext uri="{BB962C8B-B14F-4D97-AF65-F5344CB8AC3E}">
        <p14:creationId xmlns:p14="http://schemas.microsoft.com/office/powerpoint/2010/main" xmlns="" val="4028423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26</a:t>
            </a:fld>
            <a:endParaRPr lang="en-ZA" dirty="0"/>
          </a:p>
        </p:txBody>
      </p:sp>
    </p:spTree>
    <p:extLst>
      <p:ext uri="{BB962C8B-B14F-4D97-AF65-F5344CB8AC3E}">
        <p14:creationId xmlns:p14="http://schemas.microsoft.com/office/powerpoint/2010/main" xmlns="" val="374579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27</a:t>
            </a:fld>
            <a:endParaRPr lang="en-ZA" dirty="0"/>
          </a:p>
        </p:txBody>
      </p:sp>
    </p:spTree>
    <p:extLst>
      <p:ext uri="{BB962C8B-B14F-4D97-AF65-F5344CB8AC3E}">
        <p14:creationId xmlns:p14="http://schemas.microsoft.com/office/powerpoint/2010/main" xmlns="" val="277553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28</a:t>
            </a:fld>
            <a:endParaRPr lang="en-ZA" dirty="0"/>
          </a:p>
        </p:txBody>
      </p:sp>
    </p:spTree>
    <p:extLst>
      <p:ext uri="{BB962C8B-B14F-4D97-AF65-F5344CB8AC3E}">
        <p14:creationId xmlns:p14="http://schemas.microsoft.com/office/powerpoint/2010/main" xmlns="" val="78652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29</a:t>
            </a:fld>
            <a:endParaRPr lang="en-ZA" dirty="0"/>
          </a:p>
        </p:txBody>
      </p:sp>
    </p:spTree>
    <p:extLst>
      <p:ext uri="{BB962C8B-B14F-4D97-AF65-F5344CB8AC3E}">
        <p14:creationId xmlns:p14="http://schemas.microsoft.com/office/powerpoint/2010/main" xmlns="" val="328893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a:t>
            </a:fld>
            <a:endParaRPr lang="en-ZA" dirty="0"/>
          </a:p>
        </p:txBody>
      </p:sp>
    </p:spTree>
    <p:extLst>
      <p:ext uri="{BB962C8B-B14F-4D97-AF65-F5344CB8AC3E}">
        <p14:creationId xmlns:p14="http://schemas.microsoft.com/office/powerpoint/2010/main" xmlns="" val="132451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30</a:t>
            </a:fld>
            <a:endParaRPr lang="en-ZA" dirty="0"/>
          </a:p>
        </p:txBody>
      </p:sp>
    </p:spTree>
    <p:extLst>
      <p:ext uri="{BB962C8B-B14F-4D97-AF65-F5344CB8AC3E}">
        <p14:creationId xmlns:p14="http://schemas.microsoft.com/office/powerpoint/2010/main" xmlns="" val="1155349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31</a:t>
            </a:fld>
            <a:endParaRPr lang="en-ZA" dirty="0"/>
          </a:p>
        </p:txBody>
      </p:sp>
    </p:spTree>
    <p:extLst>
      <p:ext uri="{BB962C8B-B14F-4D97-AF65-F5344CB8AC3E}">
        <p14:creationId xmlns:p14="http://schemas.microsoft.com/office/powerpoint/2010/main" xmlns="" val="2133265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32</a:t>
            </a:fld>
            <a:endParaRPr lang="en-ZA" dirty="0"/>
          </a:p>
        </p:txBody>
      </p:sp>
    </p:spTree>
    <p:extLst>
      <p:ext uri="{BB962C8B-B14F-4D97-AF65-F5344CB8AC3E}">
        <p14:creationId xmlns:p14="http://schemas.microsoft.com/office/powerpoint/2010/main" xmlns="" val="2790295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33</a:t>
            </a:fld>
            <a:endParaRPr lang="en-ZA" dirty="0"/>
          </a:p>
        </p:txBody>
      </p:sp>
    </p:spTree>
    <p:extLst>
      <p:ext uri="{BB962C8B-B14F-4D97-AF65-F5344CB8AC3E}">
        <p14:creationId xmlns:p14="http://schemas.microsoft.com/office/powerpoint/2010/main" xmlns="" val="2633994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34</a:t>
            </a:fld>
            <a:endParaRPr lang="en-ZA" dirty="0"/>
          </a:p>
        </p:txBody>
      </p:sp>
    </p:spTree>
    <p:extLst>
      <p:ext uri="{BB962C8B-B14F-4D97-AF65-F5344CB8AC3E}">
        <p14:creationId xmlns:p14="http://schemas.microsoft.com/office/powerpoint/2010/main" xmlns="" val="3356726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35</a:t>
            </a:fld>
            <a:endParaRPr lang="en-ZA" dirty="0"/>
          </a:p>
        </p:txBody>
      </p:sp>
    </p:spTree>
    <p:extLst>
      <p:ext uri="{BB962C8B-B14F-4D97-AF65-F5344CB8AC3E}">
        <p14:creationId xmlns:p14="http://schemas.microsoft.com/office/powerpoint/2010/main" xmlns="" val="2639882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36</a:t>
            </a:fld>
            <a:endParaRPr lang="en-ZA" dirty="0"/>
          </a:p>
        </p:txBody>
      </p:sp>
    </p:spTree>
    <p:extLst>
      <p:ext uri="{BB962C8B-B14F-4D97-AF65-F5344CB8AC3E}">
        <p14:creationId xmlns:p14="http://schemas.microsoft.com/office/powerpoint/2010/main" xmlns="" val="3977296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37</a:t>
            </a:fld>
            <a:endParaRPr lang="en-ZA" dirty="0"/>
          </a:p>
        </p:txBody>
      </p:sp>
    </p:spTree>
    <p:extLst>
      <p:ext uri="{BB962C8B-B14F-4D97-AF65-F5344CB8AC3E}">
        <p14:creationId xmlns:p14="http://schemas.microsoft.com/office/powerpoint/2010/main" xmlns="" val="3652095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38</a:t>
            </a:fld>
            <a:endParaRPr lang="en-ZA" dirty="0"/>
          </a:p>
        </p:txBody>
      </p:sp>
    </p:spTree>
    <p:extLst>
      <p:ext uri="{BB962C8B-B14F-4D97-AF65-F5344CB8AC3E}">
        <p14:creationId xmlns:p14="http://schemas.microsoft.com/office/powerpoint/2010/main" xmlns="" val="3034159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39</a:t>
            </a:fld>
            <a:endParaRPr lang="en-ZA" dirty="0"/>
          </a:p>
        </p:txBody>
      </p:sp>
    </p:spTree>
    <p:extLst>
      <p:ext uri="{BB962C8B-B14F-4D97-AF65-F5344CB8AC3E}">
        <p14:creationId xmlns:p14="http://schemas.microsoft.com/office/powerpoint/2010/main" xmlns="" val="21265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a:t>
            </a:fld>
            <a:endParaRPr lang="en-ZA" dirty="0"/>
          </a:p>
        </p:txBody>
      </p:sp>
    </p:spTree>
    <p:extLst>
      <p:ext uri="{BB962C8B-B14F-4D97-AF65-F5344CB8AC3E}">
        <p14:creationId xmlns:p14="http://schemas.microsoft.com/office/powerpoint/2010/main" xmlns="" val="4143903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40</a:t>
            </a:fld>
            <a:endParaRPr lang="en-ZA" dirty="0"/>
          </a:p>
        </p:txBody>
      </p:sp>
    </p:spTree>
    <p:extLst>
      <p:ext uri="{BB962C8B-B14F-4D97-AF65-F5344CB8AC3E}">
        <p14:creationId xmlns:p14="http://schemas.microsoft.com/office/powerpoint/2010/main" xmlns="" val="17409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41</a:t>
            </a:fld>
            <a:endParaRPr lang="en-ZA" dirty="0"/>
          </a:p>
        </p:txBody>
      </p:sp>
    </p:spTree>
    <p:extLst>
      <p:ext uri="{BB962C8B-B14F-4D97-AF65-F5344CB8AC3E}">
        <p14:creationId xmlns:p14="http://schemas.microsoft.com/office/powerpoint/2010/main" xmlns="" val="2853663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42</a:t>
            </a:fld>
            <a:endParaRPr lang="en-ZA" dirty="0"/>
          </a:p>
        </p:txBody>
      </p:sp>
    </p:spTree>
    <p:extLst>
      <p:ext uri="{BB962C8B-B14F-4D97-AF65-F5344CB8AC3E}">
        <p14:creationId xmlns:p14="http://schemas.microsoft.com/office/powerpoint/2010/main" xmlns="" val="3132477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43</a:t>
            </a:fld>
            <a:endParaRPr lang="en-ZA" dirty="0"/>
          </a:p>
        </p:txBody>
      </p:sp>
    </p:spTree>
    <p:extLst>
      <p:ext uri="{BB962C8B-B14F-4D97-AF65-F5344CB8AC3E}">
        <p14:creationId xmlns:p14="http://schemas.microsoft.com/office/powerpoint/2010/main" xmlns="" val="246569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44</a:t>
            </a:fld>
            <a:endParaRPr lang="en-ZA" dirty="0"/>
          </a:p>
        </p:txBody>
      </p:sp>
    </p:spTree>
    <p:extLst>
      <p:ext uri="{BB962C8B-B14F-4D97-AF65-F5344CB8AC3E}">
        <p14:creationId xmlns:p14="http://schemas.microsoft.com/office/powerpoint/2010/main" xmlns="" val="60058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45</a:t>
            </a:fld>
            <a:endParaRPr lang="en-ZA" dirty="0"/>
          </a:p>
        </p:txBody>
      </p:sp>
    </p:spTree>
    <p:extLst>
      <p:ext uri="{BB962C8B-B14F-4D97-AF65-F5344CB8AC3E}">
        <p14:creationId xmlns:p14="http://schemas.microsoft.com/office/powerpoint/2010/main" xmlns="" val="3768453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46</a:t>
            </a:fld>
            <a:endParaRPr lang="en-ZA" dirty="0"/>
          </a:p>
        </p:txBody>
      </p:sp>
    </p:spTree>
    <p:extLst>
      <p:ext uri="{BB962C8B-B14F-4D97-AF65-F5344CB8AC3E}">
        <p14:creationId xmlns:p14="http://schemas.microsoft.com/office/powerpoint/2010/main" xmlns="" val="2980346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47</a:t>
            </a:fld>
            <a:endParaRPr lang="en-ZA" dirty="0"/>
          </a:p>
        </p:txBody>
      </p:sp>
    </p:spTree>
    <p:extLst>
      <p:ext uri="{BB962C8B-B14F-4D97-AF65-F5344CB8AC3E}">
        <p14:creationId xmlns:p14="http://schemas.microsoft.com/office/powerpoint/2010/main" xmlns="" val="4034319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48</a:t>
            </a:fld>
            <a:endParaRPr lang="en-ZA" dirty="0"/>
          </a:p>
        </p:txBody>
      </p:sp>
    </p:spTree>
    <p:extLst>
      <p:ext uri="{BB962C8B-B14F-4D97-AF65-F5344CB8AC3E}">
        <p14:creationId xmlns:p14="http://schemas.microsoft.com/office/powerpoint/2010/main" xmlns="" val="268740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49</a:t>
            </a:fld>
            <a:endParaRPr lang="en-ZA" dirty="0"/>
          </a:p>
        </p:txBody>
      </p:sp>
    </p:spTree>
    <p:extLst>
      <p:ext uri="{BB962C8B-B14F-4D97-AF65-F5344CB8AC3E}">
        <p14:creationId xmlns:p14="http://schemas.microsoft.com/office/powerpoint/2010/main" xmlns="" val="322973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5</a:t>
            </a:fld>
            <a:endParaRPr lang="en-ZA" dirty="0"/>
          </a:p>
        </p:txBody>
      </p:sp>
    </p:spTree>
    <p:extLst>
      <p:ext uri="{BB962C8B-B14F-4D97-AF65-F5344CB8AC3E}">
        <p14:creationId xmlns:p14="http://schemas.microsoft.com/office/powerpoint/2010/main" xmlns="" val="3982187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50</a:t>
            </a:fld>
            <a:endParaRPr lang="en-ZA" dirty="0"/>
          </a:p>
        </p:txBody>
      </p:sp>
    </p:spTree>
    <p:extLst>
      <p:ext uri="{BB962C8B-B14F-4D97-AF65-F5344CB8AC3E}">
        <p14:creationId xmlns:p14="http://schemas.microsoft.com/office/powerpoint/2010/main" xmlns="" val="3188443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66</a:t>
            </a:fld>
            <a:endParaRPr lang="en-ZA"/>
          </a:p>
        </p:txBody>
      </p:sp>
    </p:spTree>
    <p:extLst>
      <p:ext uri="{BB962C8B-B14F-4D97-AF65-F5344CB8AC3E}">
        <p14:creationId xmlns:p14="http://schemas.microsoft.com/office/powerpoint/2010/main" xmlns="" val="3028402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67</a:t>
            </a:fld>
            <a:endParaRPr lang="en-ZA"/>
          </a:p>
        </p:txBody>
      </p:sp>
    </p:spTree>
    <p:extLst>
      <p:ext uri="{BB962C8B-B14F-4D97-AF65-F5344CB8AC3E}">
        <p14:creationId xmlns:p14="http://schemas.microsoft.com/office/powerpoint/2010/main" xmlns="" val="2223605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68</a:t>
            </a:fld>
            <a:endParaRPr lang="en-ZA"/>
          </a:p>
        </p:txBody>
      </p:sp>
    </p:spTree>
    <p:extLst>
      <p:ext uri="{BB962C8B-B14F-4D97-AF65-F5344CB8AC3E}">
        <p14:creationId xmlns:p14="http://schemas.microsoft.com/office/powerpoint/2010/main" xmlns="" val="3051991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70</a:t>
            </a:fld>
            <a:endParaRPr lang="en-ZA"/>
          </a:p>
        </p:txBody>
      </p:sp>
    </p:spTree>
    <p:extLst>
      <p:ext uri="{BB962C8B-B14F-4D97-AF65-F5344CB8AC3E}">
        <p14:creationId xmlns:p14="http://schemas.microsoft.com/office/powerpoint/2010/main" xmlns="" val="3967410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71</a:t>
            </a:fld>
            <a:endParaRPr lang="en-ZA"/>
          </a:p>
        </p:txBody>
      </p:sp>
    </p:spTree>
    <p:extLst>
      <p:ext uri="{BB962C8B-B14F-4D97-AF65-F5344CB8AC3E}">
        <p14:creationId xmlns:p14="http://schemas.microsoft.com/office/powerpoint/2010/main" xmlns="" val="3828733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72</a:t>
            </a:fld>
            <a:endParaRPr lang="en-ZA"/>
          </a:p>
        </p:txBody>
      </p:sp>
    </p:spTree>
    <p:extLst>
      <p:ext uri="{BB962C8B-B14F-4D97-AF65-F5344CB8AC3E}">
        <p14:creationId xmlns:p14="http://schemas.microsoft.com/office/powerpoint/2010/main" xmlns="" val="2659018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73</a:t>
            </a:fld>
            <a:endParaRPr lang="en-ZA"/>
          </a:p>
        </p:txBody>
      </p:sp>
    </p:spTree>
    <p:extLst>
      <p:ext uri="{BB962C8B-B14F-4D97-AF65-F5344CB8AC3E}">
        <p14:creationId xmlns:p14="http://schemas.microsoft.com/office/powerpoint/2010/main" xmlns="" val="2460156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74</a:t>
            </a:fld>
            <a:endParaRPr lang="en-ZA"/>
          </a:p>
        </p:txBody>
      </p:sp>
    </p:spTree>
    <p:extLst>
      <p:ext uri="{BB962C8B-B14F-4D97-AF65-F5344CB8AC3E}">
        <p14:creationId xmlns:p14="http://schemas.microsoft.com/office/powerpoint/2010/main" xmlns="" val="2763653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75</a:t>
            </a:fld>
            <a:endParaRPr lang="en-ZA"/>
          </a:p>
        </p:txBody>
      </p:sp>
    </p:spTree>
    <p:extLst>
      <p:ext uri="{BB962C8B-B14F-4D97-AF65-F5344CB8AC3E}">
        <p14:creationId xmlns:p14="http://schemas.microsoft.com/office/powerpoint/2010/main" xmlns="" val="370085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6</a:t>
            </a:fld>
            <a:endParaRPr lang="en-ZA" dirty="0"/>
          </a:p>
        </p:txBody>
      </p:sp>
    </p:spTree>
    <p:extLst>
      <p:ext uri="{BB962C8B-B14F-4D97-AF65-F5344CB8AC3E}">
        <p14:creationId xmlns:p14="http://schemas.microsoft.com/office/powerpoint/2010/main" xmlns="" val="6004618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76</a:t>
            </a:fld>
            <a:endParaRPr lang="en-ZA"/>
          </a:p>
        </p:txBody>
      </p:sp>
    </p:spTree>
    <p:extLst>
      <p:ext uri="{BB962C8B-B14F-4D97-AF65-F5344CB8AC3E}">
        <p14:creationId xmlns:p14="http://schemas.microsoft.com/office/powerpoint/2010/main" xmlns="" val="3789485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77</a:t>
            </a:fld>
            <a:endParaRPr lang="en-ZA"/>
          </a:p>
        </p:txBody>
      </p:sp>
    </p:spTree>
    <p:extLst>
      <p:ext uri="{BB962C8B-B14F-4D97-AF65-F5344CB8AC3E}">
        <p14:creationId xmlns:p14="http://schemas.microsoft.com/office/powerpoint/2010/main" xmlns="" val="1483091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78</a:t>
            </a:fld>
            <a:endParaRPr lang="en-ZA"/>
          </a:p>
        </p:txBody>
      </p:sp>
    </p:spTree>
    <p:extLst>
      <p:ext uri="{BB962C8B-B14F-4D97-AF65-F5344CB8AC3E}">
        <p14:creationId xmlns:p14="http://schemas.microsoft.com/office/powerpoint/2010/main" xmlns="" val="3185015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C312BA-8881-4D3D-A5B7-443B13EFC12F}" type="slidenum">
              <a:rPr lang="en-ZA" smtClean="0"/>
              <a:pPr/>
              <a:t>79</a:t>
            </a:fld>
            <a:endParaRPr lang="en-ZA" dirty="0"/>
          </a:p>
        </p:txBody>
      </p:sp>
    </p:spTree>
    <p:extLst>
      <p:ext uri="{BB962C8B-B14F-4D97-AF65-F5344CB8AC3E}">
        <p14:creationId xmlns:p14="http://schemas.microsoft.com/office/powerpoint/2010/main" xmlns="" val="1492791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FC6520-EEEC-48DF-9E2C-EFF4D8CEBF76}" type="slidenum">
              <a:rPr lang="en-ZA" smtClean="0"/>
              <a:pPr/>
              <a:t>80</a:t>
            </a:fld>
            <a:endParaRPr lang="en-ZA" dirty="0"/>
          </a:p>
        </p:txBody>
      </p:sp>
    </p:spTree>
    <p:extLst>
      <p:ext uri="{BB962C8B-B14F-4D97-AF65-F5344CB8AC3E}">
        <p14:creationId xmlns:p14="http://schemas.microsoft.com/office/powerpoint/2010/main" xmlns="" val="1995450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fld id="{1957EF00-D486-44B8-B35A-D45210A99A22}" type="slidenum">
              <a:rPr lang="en-GB" altLang="en-US">
                <a:solidFill>
                  <a:schemeClr val="tx1"/>
                </a:solidFill>
                <a:latin typeface="Arial" panose="020B0604020202020204" pitchFamily="34" charset="0"/>
                <a:ea typeface="MS PGothic" panose="020B0600070205080204" pitchFamily="34" charset="-128"/>
                <a:cs typeface="Arial" panose="020B0604020202020204" pitchFamily="34" charset="0"/>
              </a:rPr>
              <a:pPr eaLnBrk="1" hangingPunct="1">
                <a:lnSpc>
                  <a:spcPct val="98000"/>
                </a:lnSpc>
                <a:spcBef>
                  <a:spcPct val="0"/>
                </a:spcBef>
              </a:pPr>
              <a:t>89</a:t>
            </a:fld>
            <a:endParaRPr lang="en-GB" altLang="en-US">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617915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Tree>
    <p:extLst>
      <p:ext uri="{BB962C8B-B14F-4D97-AF65-F5344CB8AC3E}">
        <p14:creationId xmlns:p14="http://schemas.microsoft.com/office/powerpoint/2010/main" xmlns="" val="67210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Tree>
    <p:extLst>
      <p:ext uri="{BB962C8B-B14F-4D97-AF65-F5344CB8AC3E}">
        <p14:creationId xmlns:p14="http://schemas.microsoft.com/office/powerpoint/2010/main" xmlns="" val="10042623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Tree>
    <p:extLst>
      <p:ext uri="{BB962C8B-B14F-4D97-AF65-F5344CB8AC3E}">
        <p14:creationId xmlns:p14="http://schemas.microsoft.com/office/powerpoint/2010/main" xmlns="" val="3179838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96</a:t>
            </a:fld>
            <a:endParaRPr lang="en-ZA" dirty="0"/>
          </a:p>
        </p:txBody>
      </p:sp>
    </p:spTree>
    <p:extLst>
      <p:ext uri="{BB962C8B-B14F-4D97-AF65-F5344CB8AC3E}">
        <p14:creationId xmlns:p14="http://schemas.microsoft.com/office/powerpoint/2010/main" xmlns="" val="215844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7</a:t>
            </a:fld>
            <a:endParaRPr lang="en-ZA" dirty="0"/>
          </a:p>
        </p:txBody>
      </p:sp>
    </p:spTree>
    <p:extLst>
      <p:ext uri="{BB962C8B-B14F-4D97-AF65-F5344CB8AC3E}">
        <p14:creationId xmlns:p14="http://schemas.microsoft.com/office/powerpoint/2010/main" xmlns="" val="113753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8</a:t>
            </a:fld>
            <a:endParaRPr lang="en-ZA" dirty="0"/>
          </a:p>
        </p:txBody>
      </p:sp>
    </p:spTree>
    <p:extLst>
      <p:ext uri="{BB962C8B-B14F-4D97-AF65-F5344CB8AC3E}">
        <p14:creationId xmlns:p14="http://schemas.microsoft.com/office/powerpoint/2010/main" xmlns="" val="90893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smtClean="0"/>
          </a:p>
        </p:txBody>
      </p:sp>
      <p:sp>
        <p:nvSpPr>
          <p:cNvPr id="2" name="Slide Number Placeholder 1"/>
          <p:cNvSpPr>
            <a:spLocks noGrp="1"/>
          </p:cNvSpPr>
          <p:nvPr>
            <p:ph type="sldNum" sz="quarter" idx="10"/>
          </p:nvPr>
        </p:nvSpPr>
        <p:spPr/>
        <p:txBody>
          <a:bodyPr/>
          <a:lstStyle/>
          <a:p>
            <a:fld id="{0FC312BA-8881-4D3D-A5B7-443B13EFC12F}" type="slidenum">
              <a:rPr lang="en-ZA" smtClean="0"/>
              <a:pPr/>
              <a:t>9</a:t>
            </a:fld>
            <a:endParaRPr lang="en-ZA" dirty="0"/>
          </a:p>
        </p:txBody>
      </p:sp>
    </p:spTree>
    <p:extLst>
      <p:ext uri="{BB962C8B-B14F-4D97-AF65-F5344CB8AC3E}">
        <p14:creationId xmlns:p14="http://schemas.microsoft.com/office/powerpoint/2010/main" xmlns="" val="286521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611467-9842-470C-9FC6-945BB2ABD246}" type="datetime1">
              <a:rPr lang="en-ZA" smtClean="0"/>
              <a:pPr/>
              <a:t>2020/08/24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19338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C50B6-2286-45A8-B1C7-1F00AD1281AA}" type="datetime1">
              <a:rPr lang="en-ZA" smtClean="0"/>
              <a:pPr/>
              <a:t>2020/08/24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525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8AB5E-D769-4513-9883-8F9A3C2691EA}" type="datetime1">
              <a:rPr lang="en-ZA" smtClean="0"/>
              <a:pPr/>
              <a:t>2020/08/24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151646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D7143-B764-4094-B7E9-464C10E02C35}" type="datetime1">
              <a:rPr lang="en-ZA" smtClean="0"/>
              <a:pPr/>
              <a:t>2020/08/24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98867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44E23-8E50-442E-9196-43D9B08F89EB}" type="datetime1">
              <a:rPr lang="en-ZA" smtClean="0"/>
              <a:pPr/>
              <a:t>2020/08/24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329396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014464-9C1B-43B4-B68A-339FCAA3C881}" type="datetime1">
              <a:rPr lang="en-ZA" smtClean="0"/>
              <a:pPr/>
              <a:t>2020/08/24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210249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EFA827-FAB3-4B14-BC82-47851EE4AE83}" type="datetime1">
              <a:rPr lang="en-ZA" smtClean="0"/>
              <a:pPr/>
              <a:t>2020/08/24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80415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9D5843-9BDA-4888-8D23-9A9DD9C8629C}" type="datetime1">
              <a:rPr lang="en-ZA" smtClean="0"/>
              <a:pPr/>
              <a:t>2020/08/24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358008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C1650-DFC8-43EA-B847-ECF60AE23558}" type="datetime1">
              <a:rPr lang="en-ZA" smtClean="0"/>
              <a:pPr/>
              <a:t>2020/08/24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146628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BC95A-6B3E-4FF7-8899-3A8E99A8C419}" type="datetime1">
              <a:rPr lang="en-ZA" smtClean="0"/>
              <a:pPr/>
              <a:t>2020/08/24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365781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A4E22-319A-4A79-AC80-1F295778E362}" type="datetime1">
              <a:rPr lang="en-ZA" smtClean="0"/>
              <a:pPr/>
              <a:t>2020/08/24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302096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FCE95-F902-4D49-832A-5D0E23B197D8}" type="datetime1">
              <a:rPr lang="en-ZA" smtClean="0"/>
              <a:pPr/>
              <a:t>2020/08/24</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F4EC5-88AD-4ECA-84AC-34EECC3A4D54}" type="slidenum">
              <a:rPr lang="en-ZA" smtClean="0"/>
              <a:pPr/>
              <a:t>‹#›</a:t>
            </a:fld>
            <a:endParaRPr lang="en-ZA" dirty="0"/>
          </a:p>
        </p:txBody>
      </p:sp>
    </p:spTree>
    <p:extLst>
      <p:ext uri="{BB962C8B-B14F-4D97-AF65-F5344CB8AC3E}">
        <p14:creationId xmlns:p14="http://schemas.microsoft.com/office/powerpoint/2010/main" xmlns="" val="387459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7.png"/><Relationship Id="rId4" Type="http://schemas.openxmlformats.org/officeDocument/2006/relationships/image" Target="../media/image35.png"/><Relationship Id="rId9" Type="http://schemas.microsoft.com/office/2007/relationships/diagramDrawing" Target="../diagrams/drawing2.xml"/></Relationships>
</file>

<file path=ppt/slides/_rels/slide9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68.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38.png"/><Relationship Id="rId10" Type="http://schemas.openxmlformats.org/officeDocument/2006/relationships/diagramData" Target="../diagrams/data4.xml"/><Relationship Id="rId4" Type="http://schemas.openxmlformats.org/officeDocument/2006/relationships/image" Target="../media/image35.png"/><Relationship Id="rId9" Type="http://schemas.microsoft.com/office/2007/relationships/diagramDrawing" Target="../diagrams/drawing3.xml"/><Relationship Id="rId14" Type="http://schemas.microsoft.com/office/2007/relationships/diagramDrawing" Target="../diagrams/drawing4.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4395" y="537882"/>
            <a:ext cx="8713694" cy="5534306"/>
          </a:xfrm>
        </p:spPr>
        <p:txBody>
          <a:bodyPr>
            <a:normAutofit/>
          </a:bodyPr>
          <a:lstStyle/>
          <a:p>
            <a:pPr algn="ctr">
              <a:lnSpc>
                <a:spcPct val="100000"/>
              </a:lnSpc>
            </a:pPr>
            <a:r>
              <a:rPr lang="en-ZA" sz="3200" b="1" dirty="0">
                <a:latin typeface="Times New Roman" panose="02020603050405020304" pitchFamily="18" charset="0"/>
                <a:cs typeface="Times New Roman" panose="02020603050405020304" pitchFamily="18" charset="0"/>
              </a:rPr>
              <a:t>PORTFOLIO COMMITTEE ON COOPERATIVE GOVERNANCE AND TRADITIONAL </a:t>
            </a:r>
            <a:r>
              <a:rPr lang="en-ZA" sz="3200" b="1" dirty="0" smtClean="0">
                <a:latin typeface="Times New Roman" panose="02020603050405020304" pitchFamily="18" charset="0"/>
                <a:cs typeface="Times New Roman" panose="02020603050405020304" pitchFamily="18" charset="0"/>
              </a:rPr>
              <a:t>AFFAIRS</a:t>
            </a:r>
            <a:br>
              <a:rPr lang="en-ZA" sz="3200" b="1" dirty="0" smtClean="0">
                <a:latin typeface="Times New Roman" panose="02020603050405020304" pitchFamily="18" charset="0"/>
                <a:cs typeface="Times New Roman" panose="02020603050405020304" pitchFamily="18" charset="0"/>
              </a:rPr>
            </a:br>
            <a:r>
              <a:rPr lang="en-ZA" sz="3200" b="1" dirty="0" smtClean="0">
                <a:latin typeface="Times New Roman" panose="02020603050405020304" pitchFamily="18" charset="0"/>
                <a:cs typeface="Times New Roman" panose="02020603050405020304" pitchFamily="18" charset="0"/>
              </a:rPr>
              <a:t/>
            </a:r>
            <a:br>
              <a:rPr lang="en-ZA" sz="3200" b="1" dirty="0" smtClean="0">
                <a:latin typeface="Times New Roman" panose="02020603050405020304" pitchFamily="18" charset="0"/>
                <a:cs typeface="Times New Roman" panose="02020603050405020304" pitchFamily="18" charset="0"/>
              </a:rPr>
            </a:br>
            <a:r>
              <a:rPr lang="en-ZA" sz="2400" b="1" dirty="0" smtClean="0">
                <a:latin typeface="Times New Roman" panose="02020603050405020304" pitchFamily="18" charset="0"/>
                <a:cs typeface="Times New Roman" panose="02020603050405020304" pitchFamily="18" charset="0"/>
              </a:rPr>
              <a:t>MEC: T. S. Nxangisa</a:t>
            </a:r>
            <a:br>
              <a:rPr lang="en-ZA" sz="2400" b="1" dirty="0" smtClean="0">
                <a:latin typeface="Times New Roman" panose="02020603050405020304" pitchFamily="18" charset="0"/>
                <a:cs typeface="Times New Roman" panose="02020603050405020304" pitchFamily="18" charset="0"/>
              </a:rPr>
            </a:br>
            <a:r>
              <a:rPr lang="en-ZA" sz="2400" b="1" dirty="0" smtClean="0">
                <a:latin typeface="Times New Roman" panose="02020603050405020304" pitchFamily="18" charset="0"/>
                <a:cs typeface="Times New Roman" panose="02020603050405020304" pitchFamily="18" charset="0"/>
              </a:rPr>
              <a:t>25 August 2020</a:t>
            </a:r>
            <a:r>
              <a:rPr lang="en-ZA" sz="2400" b="1" dirty="0">
                <a:latin typeface="Times New Roman" panose="02020603050405020304" pitchFamily="18" charset="0"/>
                <a:cs typeface="Times New Roman" panose="02020603050405020304" pitchFamily="18" charset="0"/>
              </a:rPr>
              <a:t/>
            </a:r>
            <a:br>
              <a:rPr lang="en-ZA" sz="2400" b="1" dirty="0">
                <a:latin typeface="Times New Roman" panose="02020603050405020304" pitchFamily="18" charset="0"/>
                <a:cs typeface="Times New Roman" panose="02020603050405020304" pitchFamily="18" charset="0"/>
              </a:rPr>
            </a:br>
            <a:r>
              <a:rPr lang="en-ZA" sz="1800" b="1" dirty="0" smtClean="0">
                <a:latin typeface="Times New Roman" panose="02020603050405020304" pitchFamily="18" charset="0"/>
                <a:cs typeface="Times New Roman" panose="02020603050405020304" pitchFamily="18" charset="0"/>
              </a:rPr>
              <a:t>				</a:t>
            </a:r>
            <a:endParaRPr lang="en-ZA"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50302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AUDIT OUTCOMES</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10</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457201" y="952520"/>
            <a:ext cx="8058150" cy="4691043"/>
          </a:xfrm>
          <a:prstGeom prst="rect">
            <a:avLst/>
          </a:prstGeom>
        </p:spPr>
      </p:pic>
    </p:spTree>
    <p:extLst>
      <p:ext uri="{BB962C8B-B14F-4D97-AF65-F5344CB8AC3E}">
        <p14:creationId xmlns:p14="http://schemas.microsoft.com/office/powerpoint/2010/main" xmlns="" val="428595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AUDIT OUTCOMES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301215" y="1109682"/>
            <a:ext cx="8534236" cy="4488885"/>
          </a:xfrm>
          <a:prstGeom prst="rect">
            <a:avLst/>
          </a:prstGeom>
        </p:spPr>
      </p:pic>
    </p:spTree>
    <p:extLst>
      <p:ext uri="{BB962C8B-B14F-4D97-AF65-F5344CB8AC3E}">
        <p14:creationId xmlns:p14="http://schemas.microsoft.com/office/powerpoint/2010/main" xmlns="" val="11773400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AUDIT OUTCOMES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12</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305074" y="1285299"/>
            <a:ext cx="6533851" cy="4287401"/>
          </a:xfrm>
          <a:prstGeom prst="rect">
            <a:avLst/>
          </a:prstGeom>
        </p:spPr>
      </p:pic>
    </p:spTree>
    <p:extLst>
      <p:ext uri="{BB962C8B-B14F-4D97-AF65-F5344CB8AC3E}">
        <p14:creationId xmlns:p14="http://schemas.microsoft.com/office/powerpoint/2010/main" xmlns="" val="17256761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43122" y="681057"/>
            <a:ext cx="8857755" cy="5403831"/>
          </a:xfrm>
        </p:spPr>
        <p:txBody>
          <a:bodyPr>
            <a:noAutofit/>
          </a:bodyPr>
          <a:lstStyle/>
          <a:p>
            <a:pPr marL="0" indent="0" algn="just" eaLnBrk="1" hangingPunct="1">
              <a:buNone/>
            </a:pPr>
            <a:r>
              <a:rPr lang="en-US" sz="2400" b="1" dirty="0" smtClean="0">
                <a:latin typeface="Times New Roman" panose="02020603050405020304" pitchFamily="18" charset="0"/>
                <a:cs typeface="Times New Roman" panose="02020603050405020304" pitchFamily="18" charset="0"/>
              </a:rPr>
              <a:t>Xhariep District</a:t>
            </a:r>
          </a:p>
          <a:p>
            <a:r>
              <a:rPr lang="en-US" sz="2400" b="1" dirty="0" smtClean="0">
                <a:latin typeface="Times New Roman" panose="02020603050405020304" pitchFamily="18" charset="0"/>
                <a:cs typeface="Times New Roman" panose="02020603050405020304" pitchFamily="18" charset="0"/>
              </a:rPr>
              <a:t>Creditors Position</a:t>
            </a:r>
          </a:p>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Creditors of Municipalities in the District increased with </a:t>
            </a:r>
            <a:r>
              <a:rPr lang="en-US" sz="2400" b="1" dirty="0" smtClean="0">
                <a:latin typeface="Times New Roman" panose="02020603050405020304" pitchFamily="18" charset="0"/>
                <a:cs typeface="Times New Roman" panose="02020603050405020304" pitchFamily="18" charset="0"/>
              </a:rPr>
              <a:t>R60,603,127 </a:t>
            </a:r>
            <a:r>
              <a:rPr lang="en-US" sz="2400" dirty="0">
                <a:latin typeface="Times New Roman" panose="02020603050405020304" pitchFamily="18" charset="0"/>
                <a:cs typeface="Times New Roman" panose="02020603050405020304" pitchFamily="18" charset="0"/>
              </a:rPr>
              <a:t>from </a:t>
            </a:r>
            <a:r>
              <a:rPr lang="en-US" sz="2400" b="1" dirty="0">
                <a:latin typeface="Times New Roman" panose="02020603050405020304" pitchFamily="18" charset="0"/>
                <a:cs typeface="Times New Roman" panose="02020603050405020304" pitchFamily="18" charset="0"/>
              </a:rPr>
              <a:t>R614,478,591 </a:t>
            </a:r>
            <a:r>
              <a:rPr lang="en-US" sz="2400" dirty="0">
                <a:latin typeface="Times New Roman" panose="02020603050405020304" pitchFamily="18" charset="0"/>
                <a:cs typeface="Times New Roman" panose="02020603050405020304" pitchFamily="18" charset="0"/>
              </a:rPr>
              <a:t>reported by Municipalities as at 31 January 2020 to </a:t>
            </a:r>
            <a:r>
              <a:rPr lang="en-US" sz="2400" b="1" dirty="0" smtClean="0">
                <a:latin typeface="Times New Roman" panose="02020603050405020304" pitchFamily="18" charset="0"/>
                <a:cs typeface="Times New Roman" panose="02020603050405020304" pitchFamily="18" charset="0"/>
              </a:rPr>
              <a:t>R675,081,718 </a:t>
            </a:r>
            <a:r>
              <a:rPr lang="en-US" sz="2400" dirty="0">
                <a:latin typeface="Times New Roman" panose="02020603050405020304" pitchFamily="18" charset="0"/>
                <a:cs typeface="Times New Roman" panose="02020603050405020304" pitchFamily="18" charset="0"/>
              </a:rPr>
              <a:t>reported by Municipalities as at </a:t>
            </a:r>
            <a:r>
              <a:rPr lang="en-US" sz="2400" dirty="0" smtClean="0">
                <a:latin typeface="Times New Roman" panose="02020603050405020304" pitchFamily="18" charset="0"/>
                <a:cs typeface="Times New Roman" panose="02020603050405020304" pitchFamily="18" charset="0"/>
              </a:rPr>
              <a:t>31 May </a:t>
            </a:r>
            <a:r>
              <a:rPr lang="en-US" sz="2400" dirty="0">
                <a:latin typeface="Times New Roman" panose="02020603050405020304" pitchFamily="18" charset="0"/>
                <a:cs typeface="Times New Roman" panose="02020603050405020304" pitchFamily="18" charset="0"/>
              </a:rPr>
              <a:t>2020.</a:t>
            </a:r>
            <a:endParaRPr lang="en-ZA" sz="2400" dirty="0">
              <a:latin typeface="Times New Roman" panose="02020603050405020304" pitchFamily="18" charset="0"/>
              <a:cs typeface="Times New Roman" panose="02020603050405020304" pitchFamily="18" charset="0"/>
            </a:endParaRPr>
          </a:p>
          <a:p>
            <a:pPr marL="0" indent="0">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13</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5" cstate="print"/>
          <a:stretch>
            <a:fillRect/>
          </a:stretch>
        </p:blipFill>
        <p:spPr>
          <a:xfrm>
            <a:off x="247426" y="3273184"/>
            <a:ext cx="8670663" cy="1597267"/>
          </a:xfrm>
          <a:prstGeom prst="rect">
            <a:avLst/>
          </a:prstGeom>
        </p:spPr>
      </p:pic>
    </p:spTree>
    <p:extLst>
      <p:ext uri="{BB962C8B-B14F-4D97-AF65-F5344CB8AC3E}">
        <p14:creationId xmlns:p14="http://schemas.microsoft.com/office/powerpoint/2010/main" xmlns="" val="15912068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19270" y="681057"/>
            <a:ext cx="8889558" cy="5403831"/>
          </a:xfrm>
        </p:spPr>
        <p:txBody>
          <a:bodyPr>
            <a:noAutofit/>
          </a:bodyPr>
          <a:lstStyle/>
          <a:p>
            <a:pPr algn="just"/>
            <a:r>
              <a:rPr lang="en-US" b="1" dirty="0" smtClean="0">
                <a:latin typeface="Times New Roman" panose="02020603050405020304" pitchFamily="18" charset="0"/>
                <a:cs typeface="Times New Roman" panose="02020603050405020304" pitchFamily="18" charset="0"/>
              </a:rPr>
              <a:t>Outstanding Debtors</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Debtors position remains a source of concern. The Municipalities in the District reported an increase of </a:t>
            </a:r>
            <a:r>
              <a:rPr lang="en-US" b="1" dirty="0" smtClean="0">
                <a:latin typeface="Times New Roman" panose="02020603050405020304" pitchFamily="18" charset="0"/>
                <a:cs typeface="Times New Roman" panose="02020603050405020304" pitchFamily="18" charset="0"/>
              </a:rPr>
              <a:t>R127,818,203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outstanding Debtors from </a:t>
            </a:r>
            <a:r>
              <a:rPr lang="en-US" b="1" dirty="0">
                <a:latin typeface="Times New Roman" panose="02020603050405020304" pitchFamily="18" charset="0"/>
                <a:cs typeface="Times New Roman" panose="02020603050405020304" pitchFamily="18" charset="0"/>
              </a:rPr>
              <a:t>R618,801,775</a:t>
            </a:r>
            <a:r>
              <a:rPr lang="en-US" dirty="0">
                <a:latin typeface="Times New Roman" panose="02020603050405020304" pitchFamily="18" charset="0"/>
                <a:cs typeface="Times New Roman" panose="02020603050405020304" pitchFamily="18" charset="0"/>
              </a:rPr>
              <a:t> as at 31 January 2020 to </a:t>
            </a:r>
            <a:r>
              <a:rPr lang="en-US" b="1" dirty="0" smtClean="0">
                <a:latin typeface="Times New Roman" panose="02020603050405020304" pitchFamily="18" charset="0"/>
                <a:cs typeface="Times New Roman" panose="02020603050405020304" pitchFamily="18" charset="0"/>
              </a:rPr>
              <a:t>R746,619,978</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at </a:t>
            </a:r>
            <a:r>
              <a:rPr lang="en-US" dirty="0" smtClean="0">
                <a:latin typeface="Times New Roman" panose="02020603050405020304" pitchFamily="18" charset="0"/>
                <a:cs typeface="Times New Roman" panose="02020603050405020304" pitchFamily="18" charset="0"/>
              </a:rPr>
              <a:t>31 May 2020</a:t>
            </a:r>
            <a:r>
              <a:rPr lang="en-US" dirty="0">
                <a:latin typeface="Times New Roman" panose="02020603050405020304" pitchFamily="18" charset="0"/>
                <a:cs typeface="Times New Roman" panose="02020603050405020304" pitchFamily="18" charset="0"/>
              </a:rPr>
              <a:t>.</a:t>
            </a:r>
            <a:endParaRPr lang="en-ZA" dirty="0">
              <a:latin typeface="Times New Roman" panose="02020603050405020304" pitchFamily="18" charset="0"/>
              <a:cs typeface="Times New Roman" panose="02020603050405020304" pitchFamily="18" charset="0"/>
            </a:endParaRPr>
          </a:p>
          <a:p>
            <a:pPr marL="0" indent="0" algn="just" eaLnBrk="1" hangingPunct="1">
              <a:buNone/>
            </a:pPr>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14</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2349661" y="3703632"/>
            <a:ext cx="4791919" cy="1574806"/>
          </a:xfrm>
          <a:prstGeom prst="rect">
            <a:avLst/>
          </a:prstGeom>
        </p:spPr>
      </p:pic>
    </p:spTree>
    <p:extLst>
      <p:ext uri="{BB962C8B-B14F-4D97-AF65-F5344CB8AC3E}">
        <p14:creationId xmlns:p14="http://schemas.microsoft.com/office/powerpoint/2010/main" xmlns="" val="13264565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19270" y="681057"/>
            <a:ext cx="8889558" cy="5403831"/>
          </a:xfrm>
        </p:spPr>
        <p:txBody>
          <a:bodyPr>
            <a:no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following bar chart illustration the outstanding debtors for Municipalities in the District;</a:t>
            </a:r>
            <a:endParaRPr lang="en-ZA" sz="3200" dirty="0">
              <a:latin typeface="Times New Roman" panose="02020603050405020304" pitchFamily="18" charset="0"/>
              <a:cs typeface="Times New Roman" panose="02020603050405020304" pitchFamily="18" charset="0"/>
            </a:endParaRPr>
          </a:p>
          <a:p>
            <a:pPr algn="just"/>
            <a:endParaRPr lang="en-ZA" sz="3200" dirty="0">
              <a:latin typeface="Times New Roman" panose="02020603050405020304" pitchFamily="18" charset="0"/>
              <a:cs typeface="Times New Roman" panose="02020603050405020304" pitchFamily="18" charset="0"/>
            </a:endParaRPr>
          </a:p>
          <a:p>
            <a:pPr marL="0" indent="0" algn="just" eaLnBrk="1" hangingPunct="1">
              <a:buNone/>
            </a:pPr>
            <a:endParaRPr lang="en-US" sz="3200" dirty="0" smtClean="0">
              <a:latin typeface="Times New Roman" panose="02020603050405020304" pitchFamily="18" charset="0"/>
              <a:cs typeface="Times New Roman" panose="02020603050405020304" pitchFamily="18" charset="0"/>
            </a:endParaRPr>
          </a:p>
          <a:p>
            <a:pPr algn="just" eaLnBrk="1" hangingPunct="1"/>
            <a:endParaRPr lang="en-US" sz="3200" dirty="0" smtClean="0">
              <a:latin typeface="Times New Roman" panose="02020603050405020304" pitchFamily="18" charset="0"/>
              <a:cs typeface="Times New Roman" panose="02020603050405020304" pitchFamily="18" charset="0"/>
            </a:endParaRPr>
          </a:p>
          <a:p>
            <a:pPr algn="just" eaLnBrk="1" hangingPunct="1"/>
            <a:endParaRPr lang="en-US" sz="3200" dirty="0" smtClean="0">
              <a:latin typeface="Times New Roman" panose="02020603050405020304" pitchFamily="18" charset="0"/>
              <a:cs typeface="Times New Roman" panose="02020603050405020304" pitchFamily="18" charset="0"/>
            </a:endParaRPr>
          </a:p>
          <a:p>
            <a:pPr algn="just" eaLnBrk="1" hangingPunct="1"/>
            <a:endParaRPr lang="en-US" sz="32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15</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775504" y="1761327"/>
            <a:ext cx="7477245" cy="3745711"/>
          </a:xfrm>
          <a:prstGeom prst="rect">
            <a:avLst/>
          </a:prstGeom>
        </p:spPr>
      </p:pic>
    </p:spTree>
    <p:extLst>
      <p:ext uri="{BB962C8B-B14F-4D97-AF65-F5344CB8AC3E}">
        <p14:creationId xmlns:p14="http://schemas.microsoft.com/office/powerpoint/2010/main" xmlns="" val="4062201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19270" y="681057"/>
            <a:ext cx="8889558" cy="5403831"/>
          </a:xfrm>
        </p:spPr>
        <p:txBody>
          <a:bodyPr>
            <a:noAutofit/>
          </a:bodyPr>
          <a:lstStyle/>
          <a:p>
            <a:pPr algn="just"/>
            <a:r>
              <a:rPr lang="en-ZA" b="1" dirty="0" smtClean="0">
                <a:latin typeface="Times New Roman" panose="02020603050405020304" pitchFamily="18" charset="0"/>
                <a:cs typeface="Times New Roman" panose="02020603050405020304" pitchFamily="18" charset="0"/>
              </a:rPr>
              <a:t>Salaries VS Operating Expenditure</a:t>
            </a:r>
            <a:endParaRPr lang="en-ZA" b="1" dirty="0">
              <a:latin typeface="Times New Roman" panose="02020603050405020304" pitchFamily="18" charset="0"/>
              <a:cs typeface="Times New Roman" panose="02020603050405020304" pitchFamily="18" charset="0"/>
            </a:endParaRPr>
          </a:p>
          <a:p>
            <a:pPr algn="just"/>
            <a:endParaRPr lang="en-ZA" dirty="0">
              <a:latin typeface="Times New Roman" panose="02020603050405020304" pitchFamily="18" charset="0"/>
              <a:cs typeface="Times New Roman" panose="02020603050405020304" pitchFamily="18" charset="0"/>
            </a:endParaRPr>
          </a:p>
          <a:p>
            <a:pPr marL="0" indent="0" algn="just" eaLnBrk="1" hangingPunct="1">
              <a:buNone/>
            </a:pPr>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157468" y="2395960"/>
            <a:ext cx="6146157" cy="2152892"/>
          </a:xfrm>
          <a:prstGeom prst="rect">
            <a:avLst/>
          </a:prstGeom>
        </p:spPr>
      </p:pic>
    </p:spTree>
    <p:extLst>
      <p:ext uri="{BB962C8B-B14F-4D97-AF65-F5344CB8AC3E}">
        <p14:creationId xmlns:p14="http://schemas.microsoft.com/office/powerpoint/2010/main" xmlns="" val="789433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19270" y="681057"/>
            <a:ext cx="8889558" cy="5403831"/>
          </a:xfrm>
        </p:spPr>
        <p:txBody>
          <a:bodyPr>
            <a:noAutofit/>
          </a:bodyPr>
          <a:lstStyle/>
          <a:p>
            <a:r>
              <a:rPr lang="en-US" sz="2400" b="1" dirty="0" smtClean="0">
                <a:latin typeface="Times New Roman" panose="02020603050405020304" pitchFamily="18" charset="0"/>
                <a:cs typeface="Times New Roman" panose="02020603050405020304" pitchFamily="18" charset="0"/>
              </a:rPr>
              <a:t>Cash and Bank Position</a:t>
            </a: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algn="just"/>
            <a:endParaRPr lang="en-ZA" sz="2400" dirty="0">
              <a:latin typeface="Times New Roman" panose="02020603050405020304" pitchFamily="18" charset="0"/>
              <a:cs typeface="Times New Roman" panose="02020603050405020304" pitchFamily="18" charset="0"/>
            </a:endParaRPr>
          </a:p>
          <a:p>
            <a:pPr marL="0" indent="0" algn="just" eaLnBrk="1" hangingPunct="1">
              <a:buNone/>
            </a:pPr>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370390" y="2372811"/>
            <a:ext cx="8403219" cy="2497640"/>
          </a:xfrm>
          <a:prstGeom prst="rect">
            <a:avLst/>
          </a:prstGeom>
        </p:spPr>
      </p:pic>
    </p:spTree>
    <p:extLst>
      <p:ext uri="{BB962C8B-B14F-4D97-AF65-F5344CB8AC3E}">
        <p14:creationId xmlns:p14="http://schemas.microsoft.com/office/powerpoint/2010/main" xmlns="" val="26373287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35171" y="681057"/>
            <a:ext cx="8945220" cy="5403831"/>
          </a:xfrm>
        </p:spPr>
        <p:txBody>
          <a:bodyPr>
            <a:noAutofit/>
          </a:bodyPr>
          <a:lstStyle/>
          <a:p>
            <a:pPr marL="0" indent="0" algn="just" eaLnBrk="1" hangingPunct="1">
              <a:buNone/>
            </a:pPr>
            <a:r>
              <a:rPr lang="en-US" sz="2000" b="1" dirty="0" smtClean="0">
                <a:latin typeface="Times New Roman" panose="02020603050405020304" pitchFamily="18" charset="0"/>
                <a:cs typeface="Times New Roman" panose="02020603050405020304" pitchFamily="18" charset="0"/>
              </a:rPr>
              <a:t>Lejweleputswa District</a:t>
            </a:r>
          </a:p>
          <a:p>
            <a:r>
              <a:rPr lang="en-US" sz="2000" dirty="0" smtClean="0">
                <a:latin typeface="Times New Roman" panose="02020603050405020304" pitchFamily="18" charset="0"/>
                <a:cs typeface="Times New Roman" panose="02020603050405020304" pitchFamily="18" charset="0"/>
              </a:rPr>
              <a:t>Creditors’ Position</a:t>
            </a:r>
          </a:p>
          <a:p>
            <a:pPr marL="0" indent="0">
              <a:buNone/>
            </a:pPr>
            <a:r>
              <a:rPr lang="en-US" sz="2000" dirty="0" smtClean="0">
                <a:latin typeface="Times New Roman" panose="02020603050405020304" pitchFamily="18" charset="0"/>
                <a:cs typeface="Times New Roman" panose="02020603050405020304" pitchFamily="18" charset="0"/>
              </a:rPr>
              <a:t>Municipalities </a:t>
            </a:r>
            <a:r>
              <a:rPr lang="en-US" sz="2000" dirty="0">
                <a:latin typeface="Times New Roman" panose="02020603050405020304" pitchFamily="18" charset="0"/>
                <a:cs typeface="Times New Roman" panose="02020603050405020304" pitchFamily="18" charset="0"/>
              </a:rPr>
              <a:t>in the District reported an increase </a:t>
            </a:r>
            <a:r>
              <a:rPr lang="en-US" sz="2000">
                <a:latin typeface="Times New Roman" panose="02020603050405020304" pitchFamily="18" charset="0"/>
                <a:cs typeface="Times New Roman" panose="02020603050405020304" pitchFamily="18" charset="0"/>
              </a:rPr>
              <a:t>of </a:t>
            </a:r>
            <a:r>
              <a:rPr lang="en-US" sz="2000" b="1" smtClean="0">
                <a:latin typeface="Times New Roman" panose="02020603050405020304" pitchFamily="18" charset="0"/>
                <a:cs typeface="Times New Roman" panose="02020603050405020304" pitchFamily="18" charset="0"/>
              </a:rPr>
              <a:t>R840,933,029</a:t>
            </a:r>
            <a:r>
              <a:rPr lang="en-US" sz="200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outstanding Creditors from </a:t>
            </a:r>
            <a:r>
              <a:rPr lang="en-US" sz="2000" b="1" dirty="0" smtClean="0">
                <a:latin typeface="Times New Roman" panose="02020603050405020304" pitchFamily="18" charset="0"/>
                <a:cs typeface="Times New Roman" panose="02020603050405020304" pitchFamily="18" charset="0"/>
              </a:rPr>
              <a:t>R6,862,577,702  </a:t>
            </a:r>
            <a:r>
              <a:rPr lang="en-US" sz="2000" dirty="0">
                <a:latin typeface="Times New Roman" panose="02020603050405020304" pitchFamily="18" charset="0"/>
                <a:cs typeface="Times New Roman" panose="02020603050405020304" pitchFamily="18" charset="0"/>
              </a:rPr>
              <a:t>as at 31 January 2020 to </a:t>
            </a:r>
            <a:r>
              <a:rPr lang="en-US" sz="2000" b="1" dirty="0" smtClean="0">
                <a:latin typeface="Times New Roman" panose="02020603050405020304" pitchFamily="18" charset="0"/>
                <a:cs typeface="Times New Roman" panose="02020603050405020304" pitchFamily="18" charset="0"/>
              </a:rPr>
              <a:t>R7,703,510,731</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at </a:t>
            </a:r>
            <a:r>
              <a:rPr lang="en-US" sz="2000" dirty="0" smtClean="0">
                <a:latin typeface="Times New Roman" panose="02020603050405020304" pitchFamily="18" charset="0"/>
                <a:cs typeface="Times New Roman" panose="02020603050405020304" pitchFamily="18" charset="0"/>
              </a:rPr>
              <a:t>31 May </a:t>
            </a:r>
            <a:r>
              <a:rPr lang="en-US" sz="2000" dirty="0">
                <a:latin typeface="Times New Roman" panose="02020603050405020304" pitchFamily="18" charset="0"/>
                <a:cs typeface="Times New Roman" panose="02020603050405020304" pitchFamily="18" charset="0"/>
              </a:rPr>
              <a:t>2020</a:t>
            </a:r>
            <a:r>
              <a:rPr lang="en-US" sz="2000" dirty="0"/>
              <a:t>.</a:t>
            </a:r>
            <a:endParaRPr lang="en-ZA" sz="2000" dirty="0"/>
          </a:p>
          <a:p>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18</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207434" y="2910596"/>
            <a:ext cx="8729131" cy="2324980"/>
          </a:xfrm>
          <a:prstGeom prst="rect">
            <a:avLst/>
          </a:prstGeom>
        </p:spPr>
      </p:pic>
    </p:spTree>
    <p:extLst>
      <p:ext uri="{BB962C8B-B14F-4D97-AF65-F5344CB8AC3E}">
        <p14:creationId xmlns:p14="http://schemas.microsoft.com/office/powerpoint/2010/main" xmlns="" val="778790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95416" y="681057"/>
            <a:ext cx="8945217" cy="5403831"/>
          </a:xfrm>
        </p:spPr>
        <p:txBody>
          <a:bodyPr>
            <a:noAutofit/>
          </a:bodyPr>
          <a:lstStyle/>
          <a:p>
            <a:r>
              <a:rPr lang="en-US" sz="2000" b="1" dirty="0" smtClean="0">
                <a:latin typeface="Times New Roman" panose="02020603050405020304" pitchFamily="18" charset="0"/>
                <a:cs typeface="Times New Roman" panose="02020603050405020304" pitchFamily="18" charset="0"/>
              </a:rPr>
              <a:t>Outstanding Debtors</a:t>
            </a: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Debtors position remains a source of concern, as Municipalities reported an increase of </a:t>
            </a:r>
            <a:r>
              <a:rPr lang="en-US" sz="2000" b="1" dirty="0" smtClean="0">
                <a:latin typeface="Times New Roman" panose="02020603050405020304" pitchFamily="18" charset="0"/>
                <a:cs typeface="Times New Roman" panose="02020603050405020304" pitchFamily="18" charset="0"/>
              </a:rPr>
              <a:t>R339,249,547 </a:t>
            </a:r>
            <a:r>
              <a:rPr lang="en-US" sz="2000" dirty="0">
                <a:latin typeface="Times New Roman" panose="02020603050405020304" pitchFamily="18" charset="0"/>
                <a:cs typeface="Times New Roman" panose="02020603050405020304" pitchFamily="18" charset="0"/>
              </a:rPr>
              <a:t>from </a:t>
            </a:r>
            <a:r>
              <a:rPr lang="en-US" sz="2000" b="1" dirty="0">
                <a:latin typeface="Times New Roman" panose="02020603050405020304" pitchFamily="18" charset="0"/>
                <a:cs typeface="Times New Roman" panose="02020603050405020304" pitchFamily="18" charset="0"/>
              </a:rPr>
              <a:t>R5,766,840,713</a:t>
            </a:r>
            <a:r>
              <a:rPr lang="en-US" sz="2000" dirty="0">
                <a:latin typeface="Times New Roman" panose="02020603050405020304" pitchFamily="18" charset="0"/>
                <a:cs typeface="Times New Roman" panose="02020603050405020304" pitchFamily="18" charset="0"/>
              </a:rPr>
              <a:t> as at 31 January 2020 to </a:t>
            </a:r>
            <a:r>
              <a:rPr lang="en-US" sz="2000" b="1" dirty="0" smtClean="0">
                <a:latin typeface="Times New Roman" panose="02020603050405020304" pitchFamily="18" charset="0"/>
                <a:cs typeface="Times New Roman" panose="02020603050405020304" pitchFamily="18" charset="0"/>
              </a:rPr>
              <a:t>R6,106,090,260</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at </a:t>
            </a:r>
            <a:r>
              <a:rPr lang="en-US" sz="2000" dirty="0" smtClean="0">
                <a:latin typeface="Times New Roman" panose="02020603050405020304" pitchFamily="18" charset="0"/>
                <a:cs typeface="Times New Roman" panose="02020603050405020304" pitchFamily="18" charset="0"/>
              </a:rPr>
              <a:t>31 May 2020</a:t>
            </a:r>
            <a:r>
              <a:rPr lang="en-US" sz="2000" dirty="0">
                <a:latin typeface="Times New Roman" panose="02020603050405020304" pitchFamily="18" charset="0"/>
                <a:cs typeface="Times New Roman" panose="02020603050405020304" pitchFamily="18" charset="0"/>
              </a:rPr>
              <a:t>.</a:t>
            </a:r>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19</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666754" y="2627132"/>
            <a:ext cx="5104436" cy="2049039"/>
          </a:xfrm>
          <a:prstGeom prst="rect">
            <a:avLst/>
          </a:prstGeom>
        </p:spPr>
      </p:pic>
    </p:spTree>
    <p:extLst>
      <p:ext uri="{BB962C8B-B14F-4D97-AF65-F5344CB8AC3E}">
        <p14:creationId xmlns:p14="http://schemas.microsoft.com/office/powerpoint/2010/main" xmlns="" val="162164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29842" y="1767224"/>
            <a:ext cx="3868340" cy="823912"/>
          </a:xfrm>
        </p:spPr>
        <p:txBody>
          <a:bodyPr/>
          <a:lstStyle/>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endParaRPr lang="en-US" dirty="0" smtClean="0"/>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4395" y="0"/>
            <a:ext cx="8713694" cy="6072188"/>
          </a:xfrm>
        </p:spPr>
        <p:txBody>
          <a:bodyPr>
            <a:normAutofit/>
          </a:bodyPr>
          <a:lstStyle/>
          <a:p>
            <a:pPr algn="ctr">
              <a:lnSpc>
                <a:spcPct val="100000"/>
              </a:lnSpc>
            </a:pPr>
            <a:r>
              <a:rPr lang="en-ZA" sz="4000" b="1" dirty="0" smtClean="0">
                <a:latin typeface="Times New Roman" panose="02020603050405020304" pitchFamily="18" charset="0"/>
                <a:cs typeface="Times New Roman" panose="02020603050405020304" pitchFamily="18" charset="0"/>
              </a:rPr>
              <a:t>PART A:</a:t>
            </a:r>
            <a:br>
              <a:rPr lang="en-ZA" sz="4000" b="1" dirty="0" smtClean="0">
                <a:latin typeface="Times New Roman" panose="02020603050405020304" pitchFamily="18" charset="0"/>
                <a:cs typeface="Times New Roman" panose="02020603050405020304" pitchFamily="18" charset="0"/>
              </a:rPr>
            </a:br>
            <a:r>
              <a:rPr lang="en-ZA" sz="4000" b="1" dirty="0" smtClean="0">
                <a:latin typeface="Times New Roman" panose="02020603050405020304" pitchFamily="18" charset="0"/>
                <a:cs typeface="Times New Roman" panose="02020603050405020304" pitchFamily="18" charset="0"/>
              </a:rPr>
              <a:t>STATUS OF MUNICIPALITIES</a:t>
            </a:r>
            <a:r>
              <a:rPr lang="en-ZA" sz="6600" b="1" dirty="0" smtClean="0">
                <a:latin typeface="Times New Roman" panose="02020603050405020304" pitchFamily="18" charset="0"/>
                <a:cs typeface="Times New Roman" panose="02020603050405020304" pitchFamily="18" charset="0"/>
              </a:rPr>
              <a:t/>
            </a:r>
            <a:br>
              <a:rPr lang="en-ZA" sz="6600" b="1" dirty="0" smtClean="0">
                <a:latin typeface="Times New Roman" panose="02020603050405020304" pitchFamily="18" charset="0"/>
                <a:cs typeface="Times New Roman" panose="02020603050405020304" pitchFamily="18" charset="0"/>
              </a:rPr>
            </a:br>
            <a:r>
              <a:rPr lang="en-ZA" sz="1800" b="1" dirty="0" smtClean="0">
                <a:latin typeface="Times New Roman" panose="02020603050405020304" pitchFamily="18" charset="0"/>
                <a:cs typeface="Times New Roman" panose="02020603050405020304" pitchFamily="18" charset="0"/>
              </a:rPr>
              <a:t>				</a:t>
            </a:r>
            <a:endParaRPr lang="en-ZA"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219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95416" y="681057"/>
            <a:ext cx="8945217" cy="5403831"/>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following bar chart illustration the outstanding debtors for Municipalities in the District;</a:t>
            </a:r>
            <a:endParaRPr lang="en-ZA" sz="2400" dirty="0">
              <a:latin typeface="Times New Roman" panose="02020603050405020304" pitchFamily="18" charset="0"/>
              <a:cs typeface="Times New Roman" panose="02020603050405020304" pitchFamily="18" charset="0"/>
            </a:endParaRPr>
          </a:p>
          <a:p>
            <a:pPr marL="0" indent="0">
              <a:buNone/>
            </a:pPr>
            <a:endParaRPr lang="en-US" sz="2000" b="1"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20</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844952" y="1821198"/>
            <a:ext cx="7569843" cy="3477877"/>
          </a:xfrm>
          <a:prstGeom prst="rect">
            <a:avLst/>
          </a:prstGeom>
        </p:spPr>
      </p:pic>
    </p:spTree>
    <p:extLst>
      <p:ext uri="{BB962C8B-B14F-4D97-AF65-F5344CB8AC3E}">
        <p14:creationId xmlns:p14="http://schemas.microsoft.com/office/powerpoint/2010/main" xmlns="" val="5895172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r>
              <a:rPr lang="en-ZA" sz="2400" b="1" dirty="0" smtClean="0">
                <a:latin typeface="Times New Roman" panose="02020603050405020304" pitchFamily="18" charset="0"/>
                <a:cs typeface="Times New Roman" panose="02020603050405020304" pitchFamily="18" charset="0"/>
              </a:rPr>
              <a:t>Salaries VS Operating Expenditure</a:t>
            </a:r>
            <a:endParaRPr lang="en-ZA" sz="2400" b="1" dirty="0">
              <a:latin typeface="Times New Roman" panose="02020603050405020304" pitchFamily="18" charset="0"/>
              <a:cs typeface="Times New Roman" panose="02020603050405020304" pitchFamily="18" charset="0"/>
            </a:endParaRPr>
          </a:p>
          <a:p>
            <a:pPr marL="0" indent="0">
              <a:buNone/>
            </a:pPr>
            <a:endParaRPr lang="en-ZA" sz="2400" dirty="0"/>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284791" y="2071868"/>
            <a:ext cx="6285052" cy="2685327"/>
          </a:xfrm>
          <a:prstGeom prst="rect">
            <a:avLst/>
          </a:prstGeom>
        </p:spPr>
      </p:pic>
    </p:spTree>
    <p:extLst>
      <p:ext uri="{BB962C8B-B14F-4D97-AF65-F5344CB8AC3E}">
        <p14:creationId xmlns:p14="http://schemas.microsoft.com/office/powerpoint/2010/main" xmlns="" val="1713312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44074" y="681057"/>
            <a:ext cx="8855851" cy="5403831"/>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Cash and Bank Position</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endParaRPr lang="en-ZA" sz="2400" dirty="0">
              <a:latin typeface="Times New Roman" panose="02020603050405020304" pitchFamily="18" charset="0"/>
              <a:cs typeface="Times New Roman" panose="02020603050405020304" pitchFamily="18" charset="0"/>
            </a:endParaRPr>
          </a:p>
          <a:p>
            <a:pPr marL="0" indent="0">
              <a:buNone/>
            </a:pPr>
            <a:endParaRPr lang="en-ZA" sz="2400" dirty="0"/>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22</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44074" y="2429899"/>
            <a:ext cx="8677197" cy="2440552"/>
          </a:xfrm>
          <a:prstGeom prst="rect">
            <a:avLst/>
          </a:prstGeom>
        </p:spPr>
      </p:pic>
    </p:spTree>
    <p:extLst>
      <p:ext uri="{BB962C8B-B14F-4D97-AF65-F5344CB8AC3E}">
        <p14:creationId xmlns:p14="http://schemas.microsoft.com/office/powerpoint/2010/main" xmlns="" val="711688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95416" y="681057"/>
            <a:ext cx="8881607" cy="5403831"/>
          </a:xfrm>
        </p:spPr>
        <p:txBody>
          <a:bodyPr>
            <a:noAutofit/>
          </a:bodyPr>
          <a:lstStyle/>
          <a:p>
            <a:pPr marL="0" indent="0">
              <a:buNone/>
            </a:pPr>
            <a:r>
              <a:rPr lang="en-ZA" sz="2400" b="1" dirty="0" smtClean="0">
                <a:latin typeface="Times New Roman" panose="02020603050405020304" pitchFamily="18" charset="0"/>
                <a:cs typeface="Times New Roman" panose="02020603050405020304" pitchFamily="18" charset="0"/>
              </a:rPr>
              <a:t>Thabo Mofutsanyana District</a:t>
            </a:r>
          </a:p>
          <a:p>
            <a:r>
              <a:rPr lang="en-ZA" sz="2400" dirty="0" smtClean="0">
                <a:latin typeface="Times New Roman" panose="02020603050405020304" pitchFamily="18" charset="0"/>
                <a:cs typeface="Times New Roman" panose="02020603050405020304" pitchFamily="18" charset="0"/>
              </a:rPr>
              <a:t>Creditors’ Position</a:t>
            </a:r>
          </a:p>
          <a:p>
            <a:pPr marL="0" indent="0">
              <a:buNone/>
            </a:pPr>
            <a:r>
              <a:rPr lang="en-US" sz="2400" dirty="0">
                <a:latin typeface="Times New Roman" panose="02020603050405020304" pitchFamily="18" charset="0"/>
                <a:cs typeface="Times New Roman" panose="02020603050405020304" pitchFamily="18" charset="0"/>
              </a:rPr>
              <a:t>Municipalities in the District reported an increase of </a:t>
            </a:r>
            <a:r>
              <a:rPr lang="en-US" sz="2400" b="1" dirty="0" smtClean="0">
                <a:latin typeface="Times New Roman" panose="02020603050405020304" pitchFamily="18" charset="0"/>
                <a:cs typeface="Times New Roman" panose="02020603050405020304" pitchFamily="18" charset="0"/>
              </a:rPr>
              <a:t>R793,611,053</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outstanding Creditors from </a:t>
            </a:r>
            <a:r>
              <a:rPr lang="en-US" sz="2400" b="1" dirty="0">
                <a:latin typeface="Times New Roman" panose="02020603050405020304" pitchFamily="18" charset="0"/>
                <a:cs typeface="Times New Roman" panose="02020603050405020304" pitchFamily="18" charset="0"/>
              </a:rPr>
              <a:t>R6,572,240,808</a:t>
            </a:r>
            <a:r>
              <a:rPr lang="en-US" sz="2400" dirty="0">
                <a:latin typeface="Times New Roman" panose="02020603050405020304" pitchFamily="18" charset="0"/>
                <a:cs typeface="Times New Roman" panose="02020603050405020304" pitchFamily="18" charset="0"/>
              </a:rPr>
              <a:t> as at 31 January 2020 to </a:t>
            </a:r>
            <a:r>
              <a:rPr lang="en-US" sz="2400" b="1" dirty="0">
                <a:latin typeface="Times New Roman" panose="02020603050405020304" pitchFamily="18" charset="0"/>
                <a:cs typeface="Times New Roman" panose="02020603050405020304" pitchFamily="18" charset="0"/>
              </a:rPr>
              <a:t>R6,817,783,274</a:t>
            </a:r>
            <a:r>
              <a:rPr lang="en-US" sz="2400" dirty="0">
                <a:latin typeface="Times New Roman" panose="02020603050405020304" pitchFamily="18" charset="0"/>
                <a:cs typeface="Times New Roman" panose="02020603050405020304" pitchFamily="18" charset="0"/>
              </a:rPr>
              <a:t> as at </a:t>
            </a:r>
            <a:r>
              <a:rPr lang="en-US" sz="2400" dirty="0" smtClean="0">
                <a:latin typeface="Times New Roman" panose="02020603050405020304" pitchFamily="18" charset="0"/>
                <a:cs typeface="Times New Roman" panose="02020603050405020304" pitchFamily="18" charset="0"/>
              </a:rPr>
              <a:t>31 May 2020</a:t>
            </a:r>
            <a:r>
              <a:rPr lang="en-US" sz="2400" dirty="0">
                <a:latin typeface="Times New Roman" panose="02020603050405020304" pitchFamily="18" charset="0"/>
                <a:cs typeface="Times New Roman" panose="02020603050405020304" pitchFamily="18" charset="0"/>
              </a:rPr>
              <a:t>.</a:t>
            </a:r>
            <a:endParaRPr lang="en-ZA" sz="2400" dirty="0">
              <a:latin typeface="Times New Roman" panose="02020603050405020304" pitchFamily="18" charset="0"/>
              <a:cs typeface="Times New Roman" panose="02020603050405020304" pitchFamily="18" charset="0"/>
            </a:endParaRPr>
          </a:p>
          <a:p>
            <a:endParaRPr lang="en-ZA" sz="2400" dirty="0">
              <a:latin typeface="Times New Roman" panose="02020603050405020304" pitchFamily="18" charset="0"/>
              <a:cs typeface="Times New Roman" panose="02020603050405020304" pitchFamily="18" charset="0"/>
            </a:endParaRPr>
          </a:p>
          <a:p>
            <a:pPr marL="0" indent="0">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23</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215153" y="2965776"/>
            <a:ext cx="8761870" cy="2269800"/>
          </a:xfrm>
          <a:prstGeom prst="rect">
            <a:avLst/>
          </a:prstGeom>
        </p:spPr>
      </p:pic>
    </p:spTree>
    <p:extLst>
      <p:ext uri="{BB962C8B-B14F-4D97-AF65-F5344CB8AC3E}">
        <p14:creationId xmlns:p14="http://schemas.microsoft.com/office/powerpoint/2010/main" xmlns="" val="3737406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algn="just"/>
            <a:r>
              <a:rPr lang="en-ZA" sz="2400" dirty="0" smtClean="0">
                <a:latin typeface="Times New Roman" panose="02020603050405020304" pitchFamily="18" charset="0"/>
                <a:cs typeface="Times New Roman" panose="02020603050405020304" pitchFamily="18" charset="0"/>
              </a:rPr>
              <a:t>Debtors’ Position</a:t>
            </a:r>
          </a:p>
          <a:p>
            <a:pPr marL="0" indent="0" algn="just">
              <a:buNone/>
            </a:pPr>
            <a:r>
              <a:rPr lang="en-US" sz="2400" dirty="0" smtClean="0">
                <a:latin typeface="Times New Roman" panose="02020603050405020304" pitchFamily="18" charset="0"/>
                <a:cs typeface="Times New Roman" panose="02020603050405020304" pitchFamily="18" charset="0"/>
              </a:rPr>
              <a:t>The Debtors position remains a source of concern.  Municipalities reported an increase of </a:t>
            </a:r>
            <a:r>
              <a:rPr lang="en-US" sz="2400" b="1" dirty="0" smtClean="0">
                <a:latin typeface="Times New Roman" panose="02020603050405020304" pitchFamily="18" charset="0"/>
                <a:cs typeface="Times New Roman" panose="02020603050405020304" pitchFamily="18" charset="0"/>
              </a:rPr>
              <a:t>R189,005,690</a:t>
            </a:r>
            <a:r>
              <a:rPr lang="en-US" sz="2400" dirty="0" smtClean="0">
                <a:latin typeface="Times New Roman" panose="02020603050405020304" pitchFamily="18" charset="0"/>
                <a:cs typeface="Times New Roman" panose="02020603050405020304" pitchFamily="18" charset="0"/>
              </a:rPr>
              <a:t> in Debtors from </a:t>
            </a:r>
            <a:r>
              <a:rPr lang="en-US" sz="2400" b="1" dirty="0" smtClean="0">
                <a:latin typeface="Times New Roman" panose="02020603050405020304" pitchFamily="18" charset="0"/>
                <a:cs typeface="Times New Roman" panose="02020603050405020304" pitchFamily="18" charset="0"/>
              </a:rPr>
              <a:t>R4,211,945,885</a:t>
            </a:r>
            <a:r>
              <a:rPr lang="en-US" sz="2400" dirty="0" smtClean="0">
                <a:latin typeface="Times New Roman" panose="02020603050405020304" pitchFamily="18" charset="0"/>
                <a:cs typeface="Times New Roman" panose="02020603050405020304" pitchFamily="18" charset="0"/>
              </a:rPr>
              <a:t> as at 31 January 2020 to </a:t>
            </a:r>
            <a:r>
              <a:rPr lang="en-US" sz="2400" b="1" dirty="0" smtClean="0">
                <a:latin typeface="Times New Roman" panose="02020603050405020304" pitchFamily="18" charset="0"/>
                <a:cs typeface="Times New Roman" panose="02020603050405020304" pitchFamily="18" charset="0"/>
              </a:rPr>
              <a:t>R4,400,951,575</a:t>
            </a:r>
            <a:r>
              <a:rPr lang="en-US" sz="2400" dirty="0" smtClean="0">
                <a:latin typeface="Times New Roman" panose="02020603050405020304" pitchFamily="18" charset="0"/>
                <a:cs typeface="Times New Roman" panose="02020603050405020304" pitchFamily="18" charset="0"/>
              </a:rPr>
              <a:t> as at 31 May 2020.</a:t>
            </a:r>
            <a:endParaRPr lang="en-ZA" sz="2400" dirty="0" smtClean="0">
              <a:latin typeface="Times New Roman" panose="02020603050405020304" pitchFamily="18" charset="0"/>
              <a:cs typeface="Times New Roman" panose="02020603050405020304" pitchFamily="18" charset="0"/>
            </a:endParaRPr>
          </a:p>
          <a:p>
            <a:pPr algn="just"/>
            <a:endParaRPr lang="en-ZA" sz="2400" dirty="0">
              <a:latin typeface="Times New Roman" panose="02020603050405020304" pitchFamily="18" charset="0"/>
              <a:cs typeface="Times New Roman" panose="02020603050405020304" pitchFamily="18" charset="0"/>
            </a:endParaRPr>
          </a:p>
          <a:p>
            <a:pPr marL="0" indent="0" algn="just">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24</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2245489" y="2920439"/>
            <a:ext cx="4884515" cy="2068250"/>
          </a:xfrm>
          <a:prstGeom prst="rect">
            <a:avLst/>
          </a:prstGeom>
        </p:spPr>
      </p:pic>
    </p:spTree>
    <p:extLst>
      <p:ext uri="{BB962C8B-B14F-4D97-AF65-F5344CB8AC3E}">
        <p14:creationId xmlns:p14="http://schemas.microsoft.com/office/powerpoint/2010/main" xmlns="" val="1660256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following bar chart illustration the outstanding debtors for Municipalities in the District;</a:t>
            </a:r>
            <a:endParaRPr lang="en-ZA" sz="2400" dirty="0">
              <a:latin typeface="Times New Roman" panose="02020603050405020304" pitchFamily="18" charset="0"/>
              <a:cs typeface="Times New Roman" panose="02020603050405020304" pitchFamily="18" charset="0"/>
            </a:endParaRPr>
          </a:p>
          <a:p>
            <a:pPr marL="0" indent="0" algn="just">
              <a:buNone/>
            </a:pPr>
            <a:endParaRPr lang="en-ZA" sz="2400" dirty="0">
              <a:latin typeface="Times New Roman" panose="02020603050405020304" pitchFamily="18" charset="0"/>
              <a:cs typeface="Times New Roman" panose="02020603050405020304" pitchFamily="18" charset="0"/>
            </a:endParaRPr>
          </a:p>
          <a:p>
            <a:pPr marL="0" indent="0" algn="just">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25</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099595" y="1922399"/>
            <a:ext cx="7072132" cy="3376677"/>
          </a:xfrm>
          <a:prstGeom prst="rect">
            <a:avLst/>
          </a:prstGeom>
        </p:spPr>
      </p:pic>
    </p:spTree>
    <p:extLst>
      <p:ext uri="{BB962C8B-B14F-4D97-AF65-F5344CB8AC3E}">
        <p14:creationId xmlns:p14="http://schemas.microsoft.com/office/powerpoint/2010/main" xmlns="" val="3863054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90831" y="681057"/>
            <a:ext cx="8762338" cy="5403831"/>
          </a:xfrm>
        </p:spPr>
        <p:txBody>
          <a:bodyPr>
            <a:noAutofit/>
          </a:bodyPr>
          <a:lstStyle/>
          <a:p>
            <a:pPr algn="just"/>
            <a:r>
              <a:rPr lang="en-US" sz="2400" b="1" dirty="0">
                <a:latin typeface="Times New Roman" panose="02020603050405020304" pitchFamily="18" charset="0"/>
                <a:cs typeface="Times New Roman" panose="02020603050405020304" pitchFamily="18" charset="0"/>
              </a:rPr>
              <a:t>Salaries VS Operating Expenditure</a:t>
            </a:r>
            <a:endParaRPr lang="en-ZA" sz="2400" dirty="0">
              <a:latin typeface="Times New Roman" panose="02020603050405020304" pitchFamily="18" charset="0"/>
              <a:cs typeface="Times New Roman" panose="02020603050405020304" pitchFamily="18" charset="0"/>
            </a:endParaRPr>
          </a:p>
          <a:p>
            <a:pPr marL="0" indent="0" algn="just">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469986" y="2025570"/>
            <a:ext cx="6146156" cy="2639027"/>
          </a:xfrm>
          <a:prstGeom prst="rect">
            <a:avLst/>
          </a:prstGeom>
        </p:spPr>
      </p:pic>
    </p:spTree>
    <p:extLst>
      <p:ext uri="{BB962C8B-B14F-4D97-AF65-F5344CB8AC3E}">
        <p14:creationId xmlns:p14="http://schemas.microsoft.com/office/powerpoint/2010/main" xmlns="" val="39995494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buNone/>
            </a:pPr>
            <a:r>
              <a:rPr lang="en-ZA" sz="2400" b="1" dirty="0" smtClean="0">
                <a:latin typeface="Times New Roman" panose="02020603050405020304" pitchFamily="18" charset="0"/>
                <a:cs typeface="Times New Roman" panose="02020603050405020304" pitchFamily="18" charset="0"/>
              </a:rPr>
              <a:t>Cash and Bank Position</a:t>
            </a:r>
            <a:endParaRPr lang="en-ZA"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marL="0" indent="0" algn="just">
              <a:buNone/>
            </a:pP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318224" y="2400800"/>
            <a:ext cx="8507551" cy="2834776"/>
          </a:xfrm>
          <a:prstGeom prst="rect">
            <a:avLst/>
          </a:prstGeom>
        </p:spPr>
      </p:pic>
    </p:spTree>
    <p:extLst>
      <p:ext uri="{BB962C8B-B14F-4D97-AF65-F5344CB8AC3E}">
        <p14:creationId xmlns:p14="http://schemas.microsoft.com/office/powerpoint/2010/main" xmlns="" val="25105163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buNone/>
            </a:pPr>
            <a:r>
              <a:rPr lang="en-ZA" sz="2000" b="1" dirty="0">
                <a:latin typeface="Times New Roman" panose="02020603050405020304" pitchFamily="18" charset="0"/>
                <a:cs typeface="Times New Roman" panose="02020603050405020304" pitchFamily="18" charset="0"/>
              </a:rPr>
              <a:t>Fezile Dabi District</a:t>
            </a:r>
            <a:endParaRPr lang="en-ZA" sz="2000" dirty="0">
              <a:latin typeface="Times New Roman" panose="02020603050405020304" pitchFamily="18" charset="0"/>
              <a:cs typeface="Times New Roman" panose="02020603050405020304" pitchFamily="18" charset="0"/>
            </a:endParaRPr>
          </a:p>
          <a:p>
            <a:pPr algn="just"/>
            <a:r>
              <a:rPr lang="en-ZA" sz="2000" dirty="0" smtClean="0">
                <a:latin typeface="Times New Roman" panose="02020603050405020304" pitchFamily="18" charset="0"/>
                <a:cs typeface="Times New Roman" panose="02020603050405020304" pitchFamily="18" charset="0"/>
              </a:rPr>
              <a:t>Creditors’ Position</a:t>
            </a:r>
            <a:endParaRPr lang="en-ZA"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Municipalities reported </a:t>
            </a:r>
            <a:r>
              <a:rPr lang="en-US" sz="2000" dirty="0" smtClean="0">
                <a:latin typeface="Times New Roman" panose="02020603050405020304" pitchFamily="18" charset="0"/>
                <a:cs typeface="Times New Roman" panose="02020603050405020304" pitchFamily="18" charset="0"/>
              </a:rPr>
              <a:t>an increase </a:t>
            </a:r>
            <a:r>
              <a:rPr lang="en-US" sz="2000"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R143,695,178 </a:t>
            </a:r>
            <a:r>
              <a:rPr lang="en-US" sz="2000" dirty="0">
                <a:latin typeface="Times New Roman" panose="02020603050405020304" pitchFamily="18" charset="0"/>
                <a:cs typeface="Times New Roman" panose="02020603050405020304" pitchFamily="18" charset="0"/>
              </a:rPr>
              <a:t>on outstanding Creditors from </a:t>
            </a:r>
            <a:r>
              <a:rPr lang="en-US" sz="2000" b="1" dirty="0">
                <a:latin typeface="Times New Roman" panose="02020603050405020304" pitchFamily="18" charset="0"/>
                <a:cs typeface="Times New Roman" panose="02020603050405020304" pitchFamily="18" charset="0"/>
              </a:rPr>
              <a:t>R2,481,570,894 </a:t>
            </a:r>
            <a:r>
              <a:rPr lang="en-US" sz="2000" dirty="0">
                <a:latin typeface="Times New Roman" panose="02020603050405020304" pitchFamily="18" charset="0"/>
                <a:cs typeface="Times New Roman" panose="02020603050405020304" pitchFamily="18" charset="0"/>
              </a:rPr>
              <a:t>as at 31 January 2020 to </a:t>
            </a:r>
            <a:r>
              <a:rPr lang="en-US" sz="2000" b="1" dirty="0" smtClean="0">
                <a:latin typeface="Times New Roman" panose="02020603050405020304" pitchFamily="18" charset="0"/>
                <a:cs typeface="Times New Roman" panose="02020603050405020304" pitchFamily="18" charset="0"/>
              </a:rPr>
              <a:t>R2,625,266,072</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at </a:t>
            </a:r>
            <a:r>
              <a:rPr lang="en-US" sz="2000" dirty="0" smtClean="0">
                <a:latin typeface="Times New Roman" panose="02020603050405020304" pitchFamily="18" charset="0"/>
                <a:cs typeface="Times New Roman" panose="02020603050405020304" pitchFamily="18" charset="0"/>
              </a:rPr>
              <a:t>31 May 2020</a:t>
            </a:r>
            <a:r>
              <a:rPr lang="en-US" sz="2000" dirty="0">
                <a:latin typeface="Times New Roman" panose="02020603050405020304" pitchFamily="18" charset="0"/>
                <a:cs typeface="Times New Roman" panose="02020603050405020304" pitchFamily="18" charset="0"/>
              </a:rPr>
              <a:t>.</a:t>
            </a:r>
            <a:endParaRPr lang="en-ZA"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28</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27221" y="2269864"/>
            <a:ext cx="8855414" cy="2229128"/>
          </a:xfrm>
          <a:prstGeom prst="rect">
            <a:avLst/>
          </a:prstGeom>
        </p:spPr>
      </p:pic>
    </p:spTree>
    <p:extLst>
      <p:ext uri="{BB962C8B-B14F-4D97-AF65-F5344CB8AC3E}">
        <p14:creationId xmlns:p14="http://schemas.microsoft.com/office/powerpoint/2010/main" xmlns="" val="2344928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algn="just"/>
            <a:r>
              <a:rPr lang="en-ZA" sz="2400" dirty="0" smtClean="0">
                <a:latin typeface="Times New Roman" panose="02020603050405020304" pitchFamily="18" charset="0"/>
                <a:cs typeface="Times New Roman" panose="02020603050405020304" pitchFamily="18" charset="0"/>
              </a:rPr>
              <a:t>Outstanding Debtors</a:t>
            </a:r>
            <a:endParaRPr lang="en-ZA"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Debtors position remains a source of concern.  The debtors show an increase of </a:t>
            </a:r>
            <a:r>
              <a:rPr lang="en-US" sz="2400" b="1" dirty="0" smtClean="0">
                <a:latin typeface="Times New Roman" panose="02020603050405020304" pitchFamily="18" charset="0"/>
                <a:cs typeface="Times New Roman" panose="02020603050405020304" pitchFamily="18" charset="0"/>
              </a:rPr>
              <a:t>R222,389,893</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from </a:t>
            </a:r>
            <a:r>
              <a:rPr lang="en-US" sz="2400" b="1" dirty="0">
                <a:latin typeface="Times New Roman" panose="02020603050405020304" pitchFamily="18" charset="0"/>
                <a:cs typeface="Times New Roman" panose="02020603050405020304" pitchFamily="18" charset="0"/>
              </a:rPr>
              <a:t>R3,766,424,987 </a:t>
            </a:r>
            <a:r>
              <a:rPr lang="en-US" sz="2400" dirty="0">
                <a:latin typeface="Times New Roman" panose="02020603050405020304" pitchFamily="18" charset="0"/>
                <a:cs typeface="Times New Roman" panose="02020603050405020304" pitchFamily="18" charset="0"/>
              </a:rPr>
              <a:t>as at 31 January 2020 to </a:t>
            </a:r>
            <a:r>
              <a:rPr lang="en-US" sz="2400" b="1" dirty="0" smtClean="0">
                <a:latin typeface="Times New Roman" panose="02020603050405020304" pitchFamily="18" charset="0"/>
                <a:cs typeface="Times New Roman" panose="02020603050405020304" pitchFamily="18" charset="0"/>
              </a:rPr>
              <a:t>R3,988,814,880 </a:t>
            </a:r>
            <a:r>
              <a:rPr lang="en-US" sz="2400" dirty="0">
                <a:latin typeface="Times New Roman" panose="02020603050405020304" pitchFamily="18" charset="0"/>
                <a:cs typeface="Times New Roman" panose="02020603050405020304" pitchFamily="18" charset="0"/>
              </a:rPr>
              <a:t>as at </a:t>
            </a:r>
            <a:r>
              <a:rPr lang="en-US" sz="2400" dirty="0" smtClean="0">
                <a:latin typeface="Times New Roman" panose="02020603050405020304" pitchFamily="18" charset="0"/>
                <a:cs typeface="Times New Roman" panose="02020603050405020304" pitchFamily="18" charset="0"/>
              </a:rPr>
              <a:t>31 May 2020</a:t>
            </a:r>
            <a:r>
              <a:rPr lang="en-US" sz="2400" dirty="0">
                <a:latin typeface="Times New Roman" panose="02020603050405020304" pitchFamily="18" charset="0"/>
                <a:cs typeface="Times New Roman" panose="02020603050405020304" pitchFamily="18" charset="0"/>
              </a:rPr>
              <a:t>.  </a:t>
            </a:r>
            <a:endParaRPr lang="en-ZA" sz="2400" dirty="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29</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921397" y="2727366"/>
            <a:ext cx="4826644" cy="2143085"/>
          </a:xfrm>
          <a:prstGeom prst="rect">
            <a:avLst/>
          </a:prstGeom>
        </p:spPr>
      </p:pic>
    </p:spTree>
    <p:extLst>
      <p:ext uri="{BB962C8B-B14F-4D97-AF65-F5344CB8AC3E}">
        <p14:creationId xmlns:p14="http://schemas.microsoft.com/office/powerpoint/2010/main" xmlns="" val="19594728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715617"/>
          </a:xfrm>
          <a:solidFill>
            <a:schemeClr val="accent3">
              <a:lumMod val="40000"/>
              <a:lumOff val="60000"/>
            </a:schemeClr>
          </a:solidFill>
        </p:spPr>
        <p:txBody>
          <a:bodyPr>
            <a:noAutofit/>
          </a:bodyPr>
          <a:lstStyle/>
          <a:p>
            <a:pPr algn="ctr">
              <a:defRPr/>
            </a:pPr>
            <a:r>
              <a:rPr lang="en-US" sz="2400" b="1" cap="all" dirty="0" smtClean="0">
                <a:latin typeface="Times New Roman" pitchFamily="18" charset="0"/>
                <a:cs typeface="Times New Roman" pitchFamily="18" charset="0"/>
              </a:rPr>
              <a:t>QUALIFICATION ON THE REPORT</a:t>
            </a:r>
            <a:endParaRPr lang="en-US" sz="24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236668" y="826936"/>
            <a:ext cx="8649148" cy="5522263"/>
          </a:xfrm>
        </p:spPr>
        <p:txBody>
          <a:bodyPr>
            <a:no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Due </a:t>
            </a:r>
            <a:r>
              <a:rPr lang="en-US" sz="2400" dirty="0">
                <a:latin typeface="Times New Roman" panose="02020603050405020304" pitchFamily="18" charset="0"/>
                <a:cs typeface="Times New Roman" panose="02020603050405020304" pitchFamily="18" charset="0"/>
              </a:rPr>
              <a:t>to the COVID-19 pandemic and the ongoing National Lockdown in the Country, this is the latest financial information available from Municipalities in the Free State Province.  It is to be noted that the information that is reported as submitted by Municipalities is subject to auditing by the Auditor General South Africa.</a:t>
            </a:r>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62461" y="5946352"/>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96208"/>
            <a:ext cx="9144000" cy="806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533" y="5639309"/>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6406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following bar chart illustration the outstanding debtors for Municipalities in the District;</a:t>
            </a:r>
            <a:endParaRPr lang="en-ZA" sz="2400" dirty="0">
              <a:latin typeface="Times New Roman" panose="02020603050405020304" pitchFamily="18" charset="0"/>
              <a:cs typeface="Times New Roman" panose="02020603050405020304" pitchFamily="18" charset="0"/>
            </a:endParaRPr>
          </a:p>
          <a:p>
            <a:pPr marL="0" indent="0" algn="just" eaLnBrk="1" hangingPunct="1">
              <a:buNone/>
            </a:pPr>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30</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1226916" y="1950553"/>
            <a:ext cx="6713317" cy="3107584"/>
          </a:xfrm>
          <a:prstGeom prst="rect">
            <a:avLst/>
          </a:prstGeom>
        </p:spPr>
      </p:pic>
    </p:spTree>
    <p:extLst>
      <p:ext uri="{BB962C8B-B14F-4D97-AF65-F5344CB8AC3E}">
        <p14:creationId xmlns:p14="http://schemas.microsoft.com/office/powerpoint/2010/main" xmlns="" val="40424228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algn="just"/>
            <a:r>
              <a:rPr lang="en-ZA" sz="2400" dirty="0" smtClean="0">
                <a:latin typeface="Times New Roman" panose="02020603050405020304" pitchFamily="18" charset="0"/>
                <a:cs typeface="Times New Roman" panose="02020603050405020304" pitchFamily="18" charset="0"/>
              </a:rPr>
              <a:t>Salaries VS Operating Expenditure</a:t>
            </a:r>
            <a:endParaRPr lang="en-ZA" sz="2400" dirty="0">
              <a:latin typeface="Times New Roman" panose="02020603050405020304" pitchFamily="18" charset="0"/>
              <a:cs typeface="Times New Roman" panose="02020603050405020304" pitchFamily="18" charset="0"/>
            </a:endParaRPr>
          </a:p>
          <a:p>
            <a:pPr marL="0" indent="0" algn="just" eaLnBrk="1" hangingPunct="1">
              <a:buNone/>
            </a:pPr>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412111" y="2349661"/>
            <a:ext cx="5972537" cy="2152891"/>
          </a:xfrm>
          <a:prstGeom prst="rect">
            <a:avLst/>
          </a:prstGeom>
        </p:spPr>
      </p:pic>
    </p:spTree>
    <p:extLst>
      <p:ext uri="{BB962C8B-B14F-4D97-AF65-F5344CB8AC3E}">
        <p14:creationId xmlns:p14="http://schemas.microsoft.com/office/powerpoint/2010/main" xmlns="" val="26268013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algn="just"/>
            <a:r>
              <a:rPr lang="en-ZA" sz="2400" dirty="0" smtClean="0">
                <a:latin typeface="Times New Roman" panose="02020603050405020304" pitchFamily="18" charset="0"/>
                <a:cs typeface="Times New Roman" panose="02020603050405020304" pitchFamily="18" charset="0"/>
              </a:rPr>
              <a:t>Cash and Bank Position</a:t>
            </a:r>
            <a:endParaRPr lang="en-ZA"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marL="0" indent="0" algn="just" eaLnBrk="1" hangingPunct="1">
              <a:buNone/>
            </a:pPr>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32</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439839" y="2372810"/>
            <a:ext cx="8183300" cy="2291787"/>
          </a:xfrm>
          <a:prstGeom prst="rect">
            <a:avLst/>
          </a:prstGeom>
        </p:spPr>
      </p:pic>
    </p:spTree>
    <p:extLst>
      <p:ext uri="{BB962C8B-B14F-4D97-AF65-F5344CB8AC3E}">
        <p14:creationId xmlns:p14="http://schemas.microsoft.com/office/powerpoint/2010/main" xmlns="" val="2421550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OVERVIEW OF FINANCIAL POSITION</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algn="just"/>
            <a:r>
              <a:rPr lang="en-ZA" sz="2400" dirty="0" smtClean="0">
                <a:latin typeface="Times New Roman" panose="02020603050405020304" pitchFamily="18" charset="0"/>
                <a:cs typeface="Times New Roman" panose="02020603050405020304" pitchFamily="18" charset="0"/>
              </a:rPr>
              <a:t>Cash and Bank Position</a:t>
            </a:r>
            <a:endParaRPr lang="en-ZA"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marL="0" indent="0" algn="just" eaLnBrk="1" hangingPunct="1">
              <a:buNone/>
            </a:pPr>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33</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476249" y="2290527"/>
            <a:ext cx="8191501" cy="2489703"/>
          </a:xfrm>
          <a:prstGeom prst="rect">
            <a:avLst/>
          </a:prstGeom>
        </p:spPr>
      </p:pic>
    </p:spTree>
    <p:extLst>
      <p:ext uri="{BB962C8B-B14F-4D97-AF65-F5344CB8AC3E}">
        <p14:creationId xmlns:p14="http://schemas.microsoft.com/office/powerpoint/2010/main" xmlns="" val="41016226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smtClean="0">
                <a:latin typeface="Times New Roman" pitchFamily="18" charset="0"/>
                <a:cs typeface="Times New Roman" pitchFamily="18" charset="0"/>
              </a:rPr>
              <a:t>Generic finance management challenges</a:t>
            </a:r>
            <a:endParaRPr lang="en-US" sz="28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nSpc>
                <a:spcPct val="100000"/>
              </a:lnSpc>
              <a:spcBef>
                <a:spcPts val="0"/>
              </a:spcBef>
              <a:buNone/>
            </a:pPr>
            <a:r>
              <a:rPr lang="en-ZA" sz="1800" b="1" dirty="0" smtClean="0">
                <a:latin typeface="Times New Roman" panose="02020603050405020304" pitchFamily="18" charset="0"/>
                <a:cs typeface="Times New Roman" panose="02020603050405020304" pitchFamily="18" charset="0"/>
              </a:rPr>
              <a:t>Financial Discipline and SCM</a:t>
            </a:r>
          </a:p>
          <a:p>
            <a:pPr lvl="0">
              <a:lnSpc>
                <a:spcPct val="100000"/>
              </a:lnSpc>
              <a:spcBef>
                <a:spcPts val="0"/>
              </a:spcBef>
            </a:pPr>
            <a:r>
              <a:rPr lang="en-ZA" sz="1800" dirty="0" smtClean="0">
                <a:latin typeface="Times New Roman" panose="02020603050405020304" pitchFamily="18" charset="0"/>
                <a:cs typeface="Times New Roman" panose="02020603050405020304" pitchFamily="18" charset="0"/>
              </a:rPr>
              <a:t>The </a:t>
            </a:r>
            <a:r>
              <a:rPr lang="en-ZA" sz="1800" dirty="0">
                <a:latin typeface="Times New Roman" panose="02020603050405020304" pitchFamily="18" charset="0"/>
                <a:cs typeface="Times New Roman" panose="02020603050405020304" pitchFamily="18" charset="0"/>
              </a:rPr>
              <a:t>annual salary bill of most Municipalities matured to a level where it matches or even exceed the annual Equitable Share Allocation.</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Because of the above little funding is available for service delivery, repairs and maintenance.</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Municipalities then experience cash flow challenges and misappropriate Conditional Grant funding to alleviate cash crisis.</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Old and aging service delivery infrastructure result in line and distribution losses in electricity and water, which is often above the national norm for such losses.</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As such trade services do not yield any profit and the crisis is compounded by the inability to apply credit control, incorrect billing and the application of tariffs that are not economic and cost reflective.</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Poor budgeting, lack of financial discipline, inadequate oversight and accountability coupled with the absence of consequence management stands in a direct relationship to the deteriorating financial fortunes of most Municipalities</a:t>
            </a:r>
            <a:r>
              <a:rPr lang="en-ZA" sz="1800" dirty="0" smtClean="0">
                <a:latin typeface="Times New Roman" panose="02020603050405020304" pitchFamily="18" charset="0"/>
                <a:cs typeface="Times New Roman" panose="02020603050405020304" pitchFamily="18" charset="0"/>
              </a:rPr>
              <a:t>.</a:t>
            </a:r>
            <a:endParaRPr lang="en-ZA" sz="18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34</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0607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smtClean="0">
                <a:latin typeface="Times New Roman" pitchFamily="18" charset="0"/>
                <a:cs typeface="Times New Roman" pitchFamily="18" charset="0"/>
              </a:rPr>
              <a:t>Generic finance management challenges</a:t>
            </a:r>
            <a:endParaRPr lang="en-US" sz="28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nSpc>
                <a:spcPct val="100000"/>
              </a:lnSpc>
              <a:spcBef>
                <a:spcPts val="0"/>
              </a:spcBef>
              <a:buNone/>
            </a:pPr>
            <a:r>
              <a:rPr lang="en-ZA" sz="2000" b="1" dirty="0" smtClean="0">
                <a:latin typeface="Times New Roman" panose="02020603050405020304" pitchFamily="18" charset="0"/>
                <a:cs typeface="Times New Roman" panose="02020603050405020304" pitchFamily="18" charset="0"/>
              </a:rPr>
              <a:t>Financial Discipline and SCM (cont.)</a:t>
            </a: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are contributing factors to non-compliance with SCM Regulations: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smtClean="0">
                <a:latin typeface="Times New Roman" panose="02020603050405020304" pitchFamily="18" charset="0"/>
                <a:cs typeface="Times New Roman" panose="02020603050405020304" pitchFamily="18" charset="0"/>
              </a:rPr>
              <a:t>SCM </a:t>
            </a:r>
            <a:r>
              <a:rPr lang="en-US" sz="2000" dirty="0">
                <a:latin typeface="Times New Roman" panose="02020603050405020304" pitchFamily="18" charset="0"/>
                <a:cs typeface="Times New Roman" panose="02020603050405020304" pitchFamily="18" charset="0"/>
              </a:rPr>
              <a:t>Policy not submitted for review.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Procurement Plans not being adequately developed and implemented.</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Inadequate Processes for contract management. </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High level of irregular expenditure.</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Section 32/MPAC Committees not sitting regularly to review and investigate on Unauthorised, Irregular, Fruitless and Wasteful expenditure (UIF&amp;W).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Tendency to miss-use of section 32 of the SCM regulations.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High level of deviations.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Poor record keeping of procurement documents.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Incomplete or absence of registers </a:t>
            </a:r>
            <a:r>
              <a:rPr lang="en-US" sz="2000" b="1" i="1" dirty="0">
                <a:latin typeface="Times New Roman" panose="02020603050405020304" pitchFamily="18" charset="0"/>
                <a:cs typeface="Times New Roman" panose="02020603050405020304" pitchFamily="18" charset="0"/>
              </a:rPr>
              <a:t>(Deviations, Contract, and UIF&amp;W).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Municipalities not consistently submitting quarterly reports to PT.</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Lack of cooperation and buy-ins from Municipalities on support by PT.</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Non-adherence to the National Treasury SCM Toolkit.</a:t>
            </a:r>
            <a:endParaRPr lang="en-ZA"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35</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41145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smtClean="0">
                <a:latin typeface="Times New Roman" pitchFamily="18" charset="0"/>
                <a:cs typeface="Times New Roman" pitchFamily="18" charset="0"/>
              </a:rPr>
              <a:t>Generic finance management challenges</a:t>
            </a:r>
            <a:endParaRPr lang="en-US" sz="28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gn="just">
              <a:lnSpc>
                <a:spcPct val="100000"/>
              </a:lnSpc>
              <a:spcBef>
                <a:spcPts val="0"/>
              </a:spcBef>
              <a:buNone/>
            </a:pPr>
            <a:r>
              <a:rPr lang="en-ZA" b="1" dirty="0" smtClean="0">
                <a:latin typeface="Times New Roman" panose="02020603050405020304" pitchFamily="18" charset="0"/>
                <a:cs typeface="Times New Roman" panose="02020603050405020304" pitchFamily="18" charset="0"/>
              </a:rPr>
              <a:t>Risk Management and Internal Audit</a:t>
            </a:r>
          </a:p>
          <a:p>
            <a:pPr marL="0" lvl="0" indent="0" algn="just">
              <a:lnSpc>
                <a:spcPct val="100000"/>
              </a:lnSpc>
              <a:spcBef>
                <a:spcPts val="0"/>
              </a:spcBef>
              <a:buNone/>
            </a:pPr>
            <a:endParaRPr lang="en-ZA" b="1"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Non-functional Risk Management Committees.</a:t>
            </a: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Non-reporting of Audit Committees to Councils.</a:t>
            </a: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Annual risk assessments not completed and approved.</a:t>
            </a: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Risk Management and Internal Audit strategic documents not approved annually.</a:t>
            </a: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Non-functional Risk Management and Internal Audit Units.</a:t>
            </a:r>
          </a:p>
          <a:p>
            <a:pPr lvl="0" algn="just">
              <a:lnSpc>
                <a:spcPct val="100000"/>
              </a:lnSpc>
              <a:spcBef>
                <a:spcPts val="0"/>
              </a:spcBef>
            </a:pPr>
            <a:r>
              <a:rPr lang="en-ZA" dirty="0">
                <a:latin typeface="Times New Roman" panose="02020603050405020304" pitchFamily="18" charset="0"/>
                <a:cs typeface="Times New Roman" panose="02020603050405020304" pitchFamily="18" charset="0"/>
              </a:rPr>
              <a:t>Appointment of officials with inadequate knowledge and experience within Risk Management and Internal Audit.</a:t>
            </a:r>
          </a:p>
          <a:p>
            <a:pPr marL="0" indent="0" algn="just">
              <a:lnSpc>
                <a:spcPct val="100000"/>
              </a:lnSpc>
              <a:spcBef>
                <a:spcPts val="0"/>
              </a:spcBef>
              <a:buNone/>
            </a:pPr>
            <a:endParaRPr lang="en-ZA"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en-ZA" b="1"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0179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smtClean="0">
                <a:latin typeface="Times New Roman" pitchFamily="18" charset="0"/>
                <a:cs typeface="Times New Roman" pitchFamily="18" charset="0"/>
              </a:rPr>
              <a:t>Generic finance management challenges</a:t>
            </a:r>
            <a:endParaRPr lang="en-US" sz="28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lnSpc>
                <a:spcPct val="100000"/>
              </a:lnSpc>
              <a:spcBef>
                <a:spcPts val="0"/>
              </a:spcBef>
              <a:buNone/>
            </a:pPr>
            <a:r>
              <a:rPr lang="en-US" sz="1500" b="1" dirty="0" smtClean="0">
                <a:latin typeface="Times New Roman" panose="02020603050405020304" pitchFamily="18" charset="0"/>
                <a:cs typeface="Times New Roman" panose="02020603050405020304" pitchFamily="18" charset="0"/>
              </a:rPr>
              <a:t>Root </a:t>
            </a:r>
            <a:r>
              <a:rPr lang="en-US" sz="1500" b="1" dirty="0">
                <a:latin typeface="Times New Roman" panose="02020603050405020304" pitchFamily="18" charset="0"/>
                <a:cs typeface="Times New Roman" panose="02020603050405020304" pitchFamily="18" charset="0"/>
              </a:rPr>
              <a:t>causes for Disclaimer and Stagnant Audit Opinions</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dirty="0" smtClean="0">
                <a:latin typeface="Times New Roman" panose="02020603050405020304" pitchFamily="18" charset="0"/>
                <a:cs typeface="Times New Roman" panose="02020603050405020304" pitchFamily="18" charset="0"/>
              </a:rPr>
              <a:t>Slow </a:t>
            </a:r>
            <a:r>
              <a:rPr lang="en-ZA" sz="1500" dirty="0">
                <a:latin typeface="Times New Roman" panose="02020603050405020304" pitchFamily="18" charset="0"/>
                <a:cs typeface="Times New Roman" panose="02020603050405020304" pitchFamily="18" charset="0"/>
              </a:rPr>
              <a:t>response in addressing Audit Finding.</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Non- adherence to Key Controls.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Reliance to service provider in terms of AFS preparation and Verification of assets.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Misstatements in AFS line items.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Completeness of different registers </a:t>
            </a:r>
            <a:r>
              <a:rPr lang="en-ZA" sz="1500" i="1" dirty="0">
                <a:latin typeface="Times New Roman" panose="02020603050405020304" pitchFamily="18" charset="0"/>
                <a:cs typeface="Times New Roman" panose="02020603050405020304" pitchFamily="18" charset="0"/>
              </a:rPr>
              <a:t>(e.g. Fixed Asset Register etc.)</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Inadequate Leadership and oversight.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Poor document management.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Lack of capacity. </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Weak commitment.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Lack of technical expertise.</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Poor planning towards preparation of AFS.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Non-compliance with SCM Regulations.</a:t>
            </a: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The Service Provider Agreements for Consultants used by many Municipalities are found not to be on standard – with the result that it becomes impossible to enforce performance due to a lack of deliverables.</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At many Municipalities more than one Service Providers are appointed and coordination is not included in the SLA nor properly managed.</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Previous irregular and unauthorised expenditure are not investigated timely and submitted to Council for consideration. </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Audit action plans to address prior audit issues are not properly managed and monitored by management. </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Municipalities fail to report to the Mayor and Provincial Treasury in terms of the Key Control matrix.</a:t>
            </a:r>
            <a:endParaRPr lang="en-ZA" sz="15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GB" sz="1500" dirty="0">
                <a:latin typeface="Times New Roman" panose="02020603050405020304" pitchFamily="18" charset="0"/>
                <a:cs typeface="Times New Roman" panose="02020603050405020304" pitchFamily="18" charset="0"/>
              </a:rPr>
              <a:t>Critical positions in Budget and Treasury Office, Internal Audit &amp; Risk Management are not filled.</a:t>
            </a:r>
            <a:endParaRPr lang="en-ZA" sz="1500"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en-ZA" sz="1500" b="1"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7425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MUNICIPAL PROPERTY RATES ACT COMPLIANCE</a:t>
            </a:r>
          </a:p>
        </p:txBody>
      </p:sp>
      <p:sp>
        <p:nvSpPr>
          <p:cNvPr id="29698" name="Rectangle 2"/>
          <p:cNvSpPr>
            <a:spLocks noGrp="1" noChangeArrowheads="1"/>
          </p:cNvSpPr>
          <p:nvPr>
            <p:ph idx="1"/>
          </p:nvPr>
        </p:nvSpPr>
        <p:spPr>
          <a:xfrm>
            <a:off x="31897" y="681057"/>
            <a:ext cx="8878187" cy="5403831"/>
          </a:xfrm>
        </p:spPr>
        <p:txBody>
          <a:bodyPr>
            <a:noAutofit/>
          </a:bodyPr>
          <a:lstStyle/>
          <a:p>
            <a:pPr marL="0" indent="0" algn="just">
              <a:lnSpc>
                <a:spcPct val="100000"/>
              </a:lnSpc>
              <a:spcBef>
                <a:spcPts val="0"/>
              </a:spcBef>
              <a:buNone/>
            </a:pPr>
            <a:r>
              <a:rPr lang="en-ZA" sz="1900" dirty="0">
                <a:latin typeface="Times New Roman" panose="02020603050405020304" pitchFamily="18" charset="0"/>
                <a:cs typeface="Times New Roman" panose="02020603050405020304" pitchFamily="18" charset="0"/>
              </a:rPr>
              <a:t>A </a:t>
            </a:r>
            <a:r>
              <a:rPr lang="en-ZA" sz="1900" dirty="0" err="1">
                <a:latin typeface="Times New Roman" panose="02020603050405020304" pitchFamily="18" charset="0"/>
                <a:cs typeface="Times New Roman" panose="02020603050405020304" pitchFamily="18" charset="0"/>
              </a:rPr>
              <a:t>MPRA</a:t>
            </a:r>
            <a:r>
              <a:rPr lang="en-ZA" sz="1900" dirty="0">
                <a:latin typeface="Times New Roman" panose="02020603050405020304" pitchFamily="18" charset="0"/>
                <a:cs typeface="Times New Roman" panose="02020603050405020304" pitchFamily="18" charset="0"/>
              </a:rPr>
              <a:t> Compliance assessment of the Municipality in respect of the following compliance areas were conducted by the National Department of Cooperative Governance (DCOG) for the 2019/2020 financial year.  The following matters were addressed:</a:t>
            </a:r>
          </a:p>
          <a:p>
            <a:pPr marL="0" indent="0" algn="just">
              <a:lnSpc>
                <a:spcPct val="100000"/>
              </a:lnSpc>
              <a:spcBef>
                <a:spcPts val="0"/>
              </a:spcBef>
              <a:buNone/>
            </a:pPr>
            <a:endParaRPr lang="en-ZA" sz="1900" dirty="0">
              <a:latin typeface="Times New Roman" panose="02020603050405020304" pitchFamily="18" charset="0"/>
              <a:cs typeface="Times New Roman" panose="02020603050405020304" pitchFamily="18" charset="0"/>
            </a:endParaRPr>
          </a:p>
          <a:p>
            <a:pPr marL="363538"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Rates Policies with a view to make observations about the contents of the Rates Policies, the approach to property categorisation, the criteria to grant exemptions, reductions and rebates, and consistency between the rates policy and actual rating practices to see whether the approach to the rates policy is in line with the provisions of the Act;</a:t>
            </a:r>
          </a:p>
          <a:p>
            <a:pPr marL="363538" lvl="0"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Cent amount in the Rand rates (c/R) for each category of property and applicable ratios between residential and non-residential categories of property and compliance with the Regulations on the Rate Ratios between Residential and Non-Residential categories of property and whether the rating practices are in line with the provisions of section 19 of the Act;</a:t>
            </a:r>
          </a:p>
          <a:p>
            <a:pPr marL="363538" lvl="0"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Compliance with section (19)(1)(a) of the Act which prohibits the levying of different rates on residential properties expect in certain specific circumstances;</a:t>
            </a:r>
          </a:p>
          <a:p>
            <a:pPr algn="just" eaLnBrk="1" hangingPunct="1">
              <a:lnSpc>
                <a:spcPct val="100000"/>
              </a:lnSpc>
              <a:spcBef>
                <a:spcPts val="0"/>
              </a:spcBef>
            </a:pPr>
            <a:endParaRPr lang="en-US" sz="19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38</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7758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a:t>
            </a:r>
            <a:r>
              <a:rPr lang="en-US" sz="2400" b="1" cap="all" dirty="0" smtClean="0">
                <a:latin typeface="Times New Roman" pitchFamily="18" charset="0"/>
                <a:cs typeface="Times New Roman" pitchFamily="18" charset="0"/>
              </a:rPr>
              <a:t>COMPLIANCE (cont.)</a:t>
            </a:r>
            <a:endParaRPr lang="en-US" sz="24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31897" y="681057"/>
            <a:ext cx="8878187" cy="5403831"/>
          </a:xfrm>
        </p:spPr>
        <p:txBody>
          <a:bodyPr>
            <a:noAutofit/>
          </a:bodyPr>
          <a:lstStyle/>
          <a:p>
            <a:pPr marL="355600" lvl="0" indent="-355600" algn="just"/>
            <a:r>
              <a:rPr lang="en-ZA" sz="2200" dirty="0">
                <a:latin typeface="Times New Roman" panose="02020603050405020304" pitchFamily="18" charset="0"/>
                <a:cs typeface="Times New Roman" panose="02020603050405020304" pitchFamily="18" charset="0"/>
              </a:rPr>
              <a:t>Whether there is undue differentiation between categories of non-residential properties section 19(1)(c) of the Act;</a:t>
            </a:r>
          </a:p>
          <a:p>
            <a:pPr marL="355600" lvl="0" indent="-355600" algn="just"/>
            <a:r>
              <a:rPr lang="en-ZA" sz="2200" dirty="0">
                <a:latin typeface="Times New Roman" panose="02020603050405020304" pitchFamily="18" charset="0"/>
                <a:cs typeface="Times New Roman" panose="02020603050405020304" pitchFamily="18" charset="0"/>
              </a:rPr>
              <a:t>Compliance with section 9 of the Act which determines how properties used for more than one purpose must be assigned to a property category;</a:t>
            </a:r>
          </a:p>
          <a:p>
            <a:pPr marL="355600" lvl="0" indent="-355600" algn="just"/>
            <a:r>
              <a:rPr lang="en-ZA" sz="2200" dirty="0">
                <a:latin typeface="Times New Roman" panose="02020603050405020304" pitchFamily="18" charset="0"/>
                <a:cs typeface="Times New Roman" panose="02020603050405020304" pitchFamily="18" charset="0"/>
              </a:rPr>
              <a:t>Compliance with the provisions of section 6 of the Act read with section 13 of the Municipal Systems Act 2000, which provide for the adoption and publication in the Provincial Gazette of property rates by-law(s) to give effect to the rates policy; and </a:t>
            </a:r>
          </a:p>
          <a:p>
            <a:pPr marL="355600" lvl="0" indent="-355600" algn="just"/>
            <a:r>
              <a:rPr lang="en-ZA" sz="2200" dirty="0">
                <a:latin typeface="Times New Roman" panose="02020603050405020304" pitchFamily="18" charset="0"/>
                <a:cs typeface="Times New Roman" panose="02020603050405020304" pitchFamily="18" charset="0"/>
              </a:rPr>
              <a:t>Compliance with section 14 of the Act which provides for the passing by the Municipal Council of a resolution levying property rates and the publication of the resolution in the Provincial Gazette within 60 days of the date the resolution is passed.</a:t>
            </a:r>
          </a:p>
          <a:p>
            <a:pPr algn="just" eaLnBrk="1" hangingPunct="1">
              <a:lnSpc>
                <a:spcPct val="100000"/>
              </a:lnSpc>
              <a:spcBef>
                <a:spcPts val="0"/>
              </a:spcBef>
            </a:pPr>
            <a:endParaRPr lang="en-US" sz="22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39</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5890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26894" y="-24597"/>
            <a:ext cx="9144000" cy="681057"/>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FIRST LEVEL OF ASSURANCE PROVIDERS </a:t>
            </a:r>
            <a:endParaRPr lang="en-US" sz="20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204395" y="681057"/>
            <a:ext cx="8788998" cy="5403831"/>
          </a:xfrm>
        </p:spPr>
        <p:txBody>
          <a:bodyPr>
            <a:noAutofit/>
          </a:bodyPr>
          <a:lstStyle/>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205"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204395" y="925386"/>
            <a:ext cx="8310956" cy="4212780"/>
          </a:xfrm>
          <a:prstGeom prst="rect">
            <a:avLst/>
          </a:prstGeom>
        </p:spPr>
      </p:pic>
    </p:spTree>
    <p:extLst>
      <p:ext uri="{BB962C8B-B14F-4D97-AF65-F5344CB8AC3E}">
        <p14:creationId xmlns:p14="http://schemas.microsoft.com/office/powerpoint/2010/main" xmlns="" val="1065486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a:t>
            </a:r>
            <a:r>
              <a:rPr lang="en-US" sz="2400" b="1" cap="all" dirty="0" smtClean="0">
                <a:latin typeface="Times New Roman" pitchFamily="18" charset="0"/>
                <a:cs typeface="Times New Roman" pitchFamily="18" charset="0"/>
              </a:rPr>
              <a:t>COMPLIANCE (cont.)</a:t>
            </a:r>
            <a:endParaRPr lang="en-US" sz="24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587395"/>
            <a:ext cx="8878187" cy="5403831"/>
          </a:xfrm>
        </p:spPr>
        <p:txBody>
          <a:bodyPr>
            <a:noAutofit/>
          </a:bodyPr>
          <a:lstStyle/>
          <a:p>
            <a:pPr marL="0" indent="0" algn="just">
              <a:lnSpc>
                <a:spcPct val="100000"/>
              </a:lnSpc>
              <a:spcBef>
                <a:spcPts val="0"/>
              </a:spcBef>
              <a:buNone/>
            </a:pPr>
            <a:r>
              <a:rPr lang="en-ZA" sz="1500" b="1" dirty="0">
                <a:latin typeface="Times New Roman" panose="02020603050405020304" pitchFamily="18" charset="0"/>
                <a:cs typeface="Times New Roman" panose="02020603050405020304" pitchFamily="18" charset="0"/>
              </a:rPr>
              <a:t>Contradictions between Rates By-laws and Rates </a:t>
            </a:r>
            <a:r>
              <a:rPr lang="en-ZA" sz="1500" b="1" dirty="0" smtClean="0">
                <a:latin typeface="Times New Roman" panose="02020603050405020304" pitchFamily="18" charset="0"/>
                <a:cs typeface="Times New Roman" panose="02020603050405020304" pitchFamily="18" charset="0"/>
              </a:rPr>
              <a:t>Policies</a:t>
            </a:r>
          </a:p>
          <a:p>
            <a:pPr algn="just">
              <a:lnSpc>
                <a:spcPct val="100000"/>
              </a:lnSpc>
              <a:spcBef>
                <a:spcPts val="0"/>
              </a:spcBef>
            </a:pPr>
            <a:r>
              <a:rPr lang="en-ZA" sz="1500" dirty="0" smtClean="0">
                <a:latin typeface="Times New Roman" panose="02020603050405020304" pitchFamily="18" charset="0"/>
                <a:cs typeface="Times New Roman" panose="02020603050405020304" pitchFamily="18" charset="0"/>
              </a:rPr>
              <a:t>Tswelopele</a:t>
            </a:r>
            <a:r>
              <a:rPr lang="en-ZA" sz="1500" dirty="0">
                <a:latin typeface="Times New Roman" panose="02020603050405020304" pitchFamily="18" charset="0"/>
                <a:cs typeface="Times New Roman" panose="02020603050405020304" pitchFamily="18" charset="0"/>
              </a:rPr>
              <a:t>, Nala, Maluti a Phofung and Mantsopa Municipalities were discovered that the Municipality’s property rates by law is not in line with the specimen property rates by-law that was issued by the Department.  A by-law that is too detailed places the Municipality at risk of having contradictions between the rates policy and by-law and the rates policy as far as the Municipality’s approach to the categorisation and rating of properties used for multiple purposes is concerned.  The Municipality is advised to simplify its property rates by-law by aligning it to the specimen property rates by-law that was issued by the Department. </a:t>
            </a:r>
            <a:endParaRPr lang="en-ZA" sz="1500"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15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500" b="1" dirty="0" smtClean="0">
                <a:latin typeface="Times New Roman" panose="02020603050405020304" pitchFamily="18" charset="0"/>
                <a:cs typeface="Times New Roman" panose="02020603050405020304" pitchFamily="18" charset="0"/>
              </a:rPr>
              <a:t>The </a:t>
            </a:r>
            <a:r>
              <a:rPr lang="en-ZA" sz="1500" b="1" dirty="0">
                <a:latin typeface="Times New Roman" panose="02020603050405020304" pitchFamily="18" charset="0"/>
                <a:cs typeface="Times New Roman" panose="02020603050405020304" pitchFamily="18" charset="0"/>
              </a:rPr>
              <a:t>analysis of the cent amount in the Rand</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b="1" dirty="0" smtClean="0">
                <a:latin typeface="Times New Roman" panose="02020603050405020304" pitchFamily="18" charset="0"/>
                <a:cs typeface="Times New Roman" panose="02020603050405020304" pitchFamily="18" charset="0"/>
              </a:rPr>
              <a:t>Maluti-a-Phofung</a:t>
            </a:r>
            <a:r>
              <a:rPr lang="en-ZA" sz="1500" b="1" dirty="0">
                <a:latin typeface="Times New Roman" panose="02020603050405020304" pitchFamily="18" charset="0"/>
                <a:cs typeface="Times New Roman" panose="02020603050405020304" pitchFamily="18" charset="0"/>
              </a:rPr>
              <a:t>:</a:t>
            </a:r>
            <a:r>
              <a:rPr lang="en-ZA" sz="1500" dirty="0">
                <a:latin typeface="Times New Roman" panose="02020603050405020304" pitchFamily="18" charset="0"/>
                <a:cs typeface="Times New Roman" panose="02020603050405020304" pitchFamily="18" charset="0"/>
              </a:rPr>
              <a:t> It does not appear that the rebates are conditional, since there are not provisions in the Municipality’s rates policy that indicate the there is an application process that is required to access the rebates. In fact, the rebates for residential, business, commercial and industrial properties are so extensive that the cent in the Rand rates that are published in the resolution levying rates distort the reality of the Municipality practices. The effective rate (i.e. the nominal rate less the rebate) must be interpreted to be the basis for interpreting the Municipality`s rating practices. The effective rates are the ones which property owners, ratepayers potential investors are interested in because that is what communicate to them what rates burdens they face or they will face are without having to read different sets of documents and undertake complex calculations ( as under the current Municipality`s complex rating regime</a:t>
            </a:r>
            <a:r>
              <a:rPr lang="en-ZA" sz="1500" dirty="0" smtClean="0">
                <a:latin typeface="Times New Roman" panose="02020603050405020304" pitchFamily="18" charset="0"/>
                <a:cs typeface="Times New Roman" panose="02020603050405020304" pitchFamily="18" charset="0"/>
              </a:rPr>
              <a:t>).</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This raises the question of why the Municipality does not reflect its cent in Rand rates that are inclusive rates of the automatic rebates in its resolution levying rates, because the effective rates are that the property owners will pay, not the rates in the published resolution (because those qualified by the very complex </a:t>
            </a:r>
            <a:r>
              <a:rPr lang="en-ZA" sz="1500" dirty="0" smtClean="0">
                <a:latin typeface="Times New Roman" panose="02020603050405020304" pitchFamily="18" charset="0"/>
                <a:cs typeface="Times New Roman" panose="02020603050405020304" pitchFamily="18" charset="0"/>
              </a:rPr>
              <a:t>rebates </a:t>
            </a:r>
            <a:r>
              <a:rPr lang="en-ZA" sz="1500" dirty="0">
                <a:latin typeface="Times New Roman" panose="02020603050405020304" pitchFamily="18" charset="0"/>
                <a:cs typeface="Times New Roman" panose="02020603050405020304" pitchFamily="18" charset="0"/>
              </a:rPr>
              <a:t>structure).</a:t>
            </a:r>
          </a:p>
          <a:p>
            <a:pPr marL="0" indent="0" algn="just" eaLnBrk="1" hangingPunct="1">
              <a:lnSpc>
                <a:spcPct val="100000"/>
              </a:lnSpc>
              <a:spcBef>
                <a:spcPts val="0"/>
              </a:spcBef>
              <a:buNone/>
            </a:pPr>
            <a:endParaRPr lang="en-US" sz="15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5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40</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1109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a:t>
            </a:r>
            <a:r>
              <a:rPr lang="en-US" sz="2400" b="1" cap="all" dirty="0" smtClean="0">
                <a:latin typeface="Times New Roman" pitchFamily="18" charset="0"/>
                <a:cs typeface="Times New Roman" pitchFamily="18" charset="0"/>
              </a:rPr>
              <a:t>COMPLIANCE (cont.)</a:t>
            </a:r>
            <a:endParaRPr lang="en-US" sz="24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31897" y="681057"/>
            <a:ext cx="8878187" cy="5403831"/>
          </a:xfrm>
        </p:spPr>
        <p:txBody>
          <a:bodyPr>
            <a:noAutofit/>
          </a:bodyPr>
          <a:lstStyle/>
          <a:p>
            <a:pPr marL="0" lvl="2" indent="0" algn="just">
              <a:buNone/>
            </a:pPr>
            <a:r>
              <a:rPr lang="en-ZA" sz="1800" b="1" dirty="0">
                <a:latin typeface="Times New Roman" panose="02020603050405020304" pitchFamily="18" charset="0"/>
                <a:cs typeface="Times New Roman" panose="02020603050405020304" pitchFamily="18" charset="0"/>
              </a:rPr>
              <a:t>Rate Ratio between Categories of </a:t>
            </a:r>
            <a:r>
              <a:rPr lang="en-ZA" sz="1800" b="1" dirty="0" smtClean="0">
                <a:latin typeface="Times New Roman" panose="02020603050405020304" pitchFamily="18" charset="0"/>
                <a:cs typeface="Times New Roman" panose="02020603050405020304" pitchFamily="18" charset="0"/>
              </a:rPr>
              <a:t>Property</a:t>
            </a:r>
            <a:endParaRPr lang="en-ZA" sz="1800" dirty="0">
              <a:latin typeface="Times New Roman" panose="02020603050405020304" pitchFamily="18" charset="0"/>
              <a:cs typeface="Times New Roman" panose="02020603050405020304" pitchFamily="18" charset="0"/>
            </a:endParaRPr>
          </a:p>
          <a:p>
            <a:pPr marL="355600" lvl="0" indent="-355600" algn="just"/>
            <a:r>
              <a:rPr lang="en-ZA" sz="1800" b="1" dirty="0">
                <a:latin typeface="Times New Roman" panose="02020603050405020304" pitchFamily="18" charset="0"/>
                <a:cs typeface="Times New Roman" panose="02020603050405020304" pitchFamily="18" charset="0"/>
              </a:rPr>
              <a:t>Tswelopele:</a:t>
            </a:r>
            <a:r>
              <a:rPr lang="en-ZA" sz="1800" dirty="0">
                <a:latin typeface="Times New Roman" panose="02020603050405020304" pitchFamily="18" charset="0"/>
                <a:cs typeface="Times New Roman" panose="02020603050405020304" pitchFamily="18" charset="0"/>
              </a:rPr>
              <a:t>  State Owned properties are excessively rated compared to properties used for business/commercial purposes. State owned properties are rated at a ratio of 1:2.61 whilst businesses are rated at a ratio of 1:1:30. State owned properties exist for the sole purpose of providing public service to the citizens pursuing the profit the profit objective. </a:t>
            </a:r>
          </a:p>
          <a:p>
            <a:pPr marL="355600" indent="-355600" algn="just"/>
            <a:r>
              <a:rPr lang="en-ZA" sz="1800" b="1" dirty="0" smtClean="0">
                <a:latin typeface="Times New Roman" panose="02020603050405020304" pitchFamily="18" charset="0"/>
                <a:cs typeface="Times New Roman" panose="02020603050405020304" pitchFamily="18" charset="0"/>
              </a:rPr>
              <a:t>Nala</a:t>
            </a:r>
            <a:r>
              <a:rPr lang="en-ZA" sz="1800" b="1" dirty="0">
                <a:latin typeface="Times New Roman" panose="02020603050405020304" pitchFamily="18" charset="0"/>
                <a:cs typeface="Times New Roman" panose="02020603050405020304" pitchFamily="18" charset="0"/>
              </a:rPr>
              <a:t>:</a:t>
            </a:r>
            <a:r>
              <a:rPr lang="en-ZA" sz="1800" dirty="0">
                <a:latin typeface="Times New Roman" panose="02020603050405020304" pitchFamily="18" charset="0"/>
                <a:cs typeface="Times New Roman" panose="02020603050405020304" pitchFamily="18" charset="0"/>
              </a:rPr>
              <a:t>  the Municipality levies different rates on residential properties; there is a rate of 0.01000 for “Residential” and 0.01499 for “Multipurpose Residential”. The rates are non- compliant with section 19(1) (a) of the Act which prohibits the levying of different rates on properties used for residential purposes. The higher rates of “Multipurpose Residential; are not permissible.</a:t>
            </a:r>
          </a:p>
          <a:p>
            <a:pPr marL="355600" indent="0" algn="just">
              <a:buNone/>
            </a:pPr>
            <a:r>
              <a:rPr lang="en-ZA" sz="1800" dirty="0" smtClean="0">
                <a:latin typeface="Times New Roman" panose="02020603050405020304" pitchFamily="18" charset="0"/>
                <a:cs typeface="Times New Roman" panose="02020603050405020304" pitchFamily="18" charset="0"/>
              </a:rPr>
              <a:t>There </a:t>
            </a:r>
            <a:r>
              <a:rPr lang="en-ZA" sz="1800" dirty="0">
                <a:latin typeface="Times New Roman" panose="02020603050405020304" pitchFamily="18" charset="0"/>
                <a:cs typeface="Times New Roman" panose="02020603050405020304" pitchFamily="18" charset="0"/>
              </a:rPr>
              <a:t>is a rate of 0.1999 for ‘Business” and 0.1499 for “Guesthouses”.  This amounts to non-compliance with section 19(1) (c) of the Act. If the Municipality considers it worthy to grant relief to the guesthouses, it is recommended that this be by granting a rebate to the business rates tariff rates rather than creating a standalone property </a:t>
            </a:r>
            <a:r>
              <a:rPr lang="en-ZA" sz="1800" dirty="0" smtClean="0">
                <a:latin typeface="Times New Roman" panose="02020603050405020304" pitchFamily="18" charset="0"/>
                <a:cs typeface="Times New Roman" panose="02020603050405020304" pitchFamily="18" charset="0"/>
              </a:rPr>
              <a:t>category.</a:t>
            </a:r>
          </a:p>
          <a:p>
            <a:pPr marL="361950" indent="-361950" algn="just"/>
            <a:r>
              <a:rPr lang="en-ZA" sz="1800" b="1" dirty="0" smtClean="0">
                <a:latin typeface="Times New Roman" panose="02020603050405020304" pitchFamily="18" charset="0"/>
                <a:cs typeface="Times New Roman" panose="02020603050405020304" pitchFamily="18" charset="0"/>
              </a:rPr>
              <a:t>Maluti-a-Phofung</a:t>
            </a:r>
            <a:r>
              <a:rPr lang="en-ZA" sz="1800" b="1" dirty="0">
                <a:latin typeface="Times New Roman" panose="02020603050405020304" pitchFamily="18" charset="0"/>
                <a:cs typeface="Times New Roman" panose="02020603050405020304" pitchFamily="18" charset="0"/>
              </a:rPr>
              <a:t>:  </a:t>
            </a:r>
            <a:r>
              <a:rPr lang="en-ZA" sz="1800" dirty="0">
                <a:latin typeface="Times New Roman" panose="02020603050405020304" pitchFamily="18" charset="0"/>
                <a:cs typeface="Times New Roman" panose="02020603050405020304" pitchFamily="18" charset="0"/>
              </a:rPr>
              <a:t>As was the case with 2018/2019 assessment outcomes, there is non-compliance with regulations on the rate ratio and non-residential properties as far as the rating service infrastructure is concerned. The ratio exceeds the prescribed maximum ratio (1:0.25); the ratio is 1:2.50. The ratio should be no more that 25% of the residential in line with the prescribed ratios in the Regulations.</a:t>
            </a:r>
          </a:p>
          <a:p>
            <a:pPr marL="0" indent="0" algn="just" eaLnBrk="1" hangingPunct="1">
              <a:lnSpc>
                <a:spcPct val="100000"/>
              </a:lnSpc>
              <a:spcBef>
                <a:spcPts val="0"/>
              </a:spcBef>
              <a:buNone/>
            </a:pPr>
            <a:endParaRPr lang="en-US" sz="18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8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3027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a:t>
            </a:r>
            <a:r>
              <a:rPr lang="en-US" sz="2400" b="1" cap="all" dirty="0" smtClean="0">
                <a:latin typeface="Times New Roman" pitchFamily="18" charset="0"/>
                <a:cs typeface="Times New Roman" pitchFamily="18" charset="0"/>
              </a:rPr>
              <a:t>COMPLIANCE (cont.)</a:t>
            </a:r>
            <a:endParaRPr lang="en-US" sz="24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6934" y="668357"/>
            <a:ext cx="9012078" cy="5403831"/>
          </a:xfrm>
        </p:spPr>
        <p:txBody>
          <a:bodyPr>
            <a:noAutofit/>
          </a:bodyPr>
          <a:lstStyle/>
          <a:p>
            <a:pPr marL="0" lvl="2" indent="0">
              <a:buNone/>
            </a:pPr>
            <a:r>
              <a:rPr lang="en-ZA" sz="1600" dirty="0">
                <a:latin typeface="Times New Roman" panose="02020603050405020304" pitchFamily="18" charset="0"/>
                <a:cs typeface="Times New Roman" panose="02020603050405020304" pitchFamily="18" charset="0"/>
              </a:rPr>
              <a:t> </a:t>
            </a:r>
            <a:r>
              <a:rPr lang="en-ZA" sz="1600" b="1" dirty="0">
                <a:latin typeface="Times New Roman" panose="02020603050405020304" pitchFamily="18" charset="0"/>
                <a:cs typeface="Times New Roman" panose="02020603050405020304" pitchFamily="18" charset="0"/>
              </a:rPr>
              <a:t>Compliance with Section 19</a:t>
            </a:r>
            <a:endParaRPr lang="en-ZA" sz="1600" dirty="0">
              <a:latin typeface="Times New Roman" panose="02020603050405020304" pitchFamily="18" charset="0"/>
              <a:cs typeface="Times New Roman" panose="02020603050405020304" pitchFamily="18" charset="0"/>
            </a:endParaRPr>
          </a:p>
          <a:p>
            <a:pPr marL="361950" indent="-361950" algn="just"/>
            <a:r>
              <a:rPr lang="en-ZA" sz="1600" b="1" dirty="0">
                <a:latin typeface="Times New Roman" panose="02020603050405020304" pitchFamily="18" charset="0"/>
                <a:cs typeface="Times New Roman" panose="02020603050405020304" pitchFamily="18" charset="0"/>
              </a:rPr>
              <a:t> </a:t>
            </a:r>
            <a:r>
              <a:rPr lang="en-ZA" sz="1600" b="1" dirty="0" smtClean="0">
                <a:latin typeface="Times New Roman" panose="02020603050405020304" pitchFamily="18" charset="0"/>
                <a:cs typeface="Times New Roman" panose="02020603050405020304" pitchFamily="18" charset="0"/>
              </a:rPr>
              <a:t>Maluti-a-Phofung</a:t>
            </a:r>
            <a:r>
              <a:rPr lang="en-ZA" sz="1600" b="1" dirty="0">
                <a:latin typeface="Times New Roman" panose="02020603050405020304" pitchFamily="18" charset="0"/>
                <a:cs typeface="Times New Roman" panose="02020603050405020304" pitchFamily="18" charset="0"/>
              </a:rPr>
              <a:t>:  </a:t>
            </a:r>
            <a:r>
              <a:rPr lang="en-ZA" sz="1600" dirty="0">
                <a:latin typeface="Times New Roman" panose="02020603050405020304" pitchFamily="18" charset="0"/>
                <a:cs typeface="Times New Roman" panose="02020603050405020304" pitchFamily="18" charset="0"/>
              </a:rPr>
              <a:t>the Municipality is non-complaint with section 19(1) (c) of the Act. Without taking into account the automatic rebates of general application into account, state owned properties (developed) are rated at a ratio of 1:8.62 compared to business (developed) at 1:5:00.should take out those automatic rebates of general application into account, the undue differentiation is even much greater. This is because item 14.1(d) and (e) grant a rebate of 95% to “developed business, Commercial and industrial properties” whilst only a mere insignificant 23% rebate is granted to state owned properties.</a:t>
            </a:r>
          </a:p>
          <a:p>
            <a:pPr marL="361950" indent="-361950" algn="just"/>
            <a:r>
              <a:rPr lang="en-ZA" sz="1600" dirty="0" smtClean="0">
                <a:latin typeface="Times New Roman" panose="02020603050405020304" pitchFamily="18" charset="0"/>
                <a:cs typeface="Times New Roman" panose="02020603050405020304" pitchFamily="18" charset="0"/>
              </a:rPr>
              <a:t>There </a:t>
            </a:r>
            <a:r>
              <a:rPr lang="en-ZA" sz="1600" dirty="0">
                <a:latin typeface="Times New Roman" panose="02020603050405020304" pitchFamily="18" charset="0"/>
                <a:cs typeface="Times New Roman" panose="02020603050405020304" pitchFamily="18" charset="0"/>
              </a:rPr>
              <a:t>is also non-complaint with section 19(1) (c) of the Act with respect of how “shopping malls and complexes” are categorised and rated. These are rated together with industrial at a ratio of 1:6 when they are in actual effect businesses and should be categorized and rated with other businesses at a rate of ‘0.0380” (which amount to a ratio of 1:5.00). </a:t>
            </a:r>
            <a:endParaRPr lang="en-ZA" sz="1600" dirty="0" smtClean="0">
              <a:latin typeface="Times New Roman" panose="02020603050405020304" pitchFamily="18" charset="0"/>
              <a:cs typeface="Times New Roman" panose="02020603050405020304" pitchFamily="18" charset="0"/>
            </a:endParaRPr>
          </a:p>
          <a:p>
            <a:pPr marL="0" indent="0" algn="just">
              <a:buNone/>
            </a:pPr>
            <a:r>
              <a:rPr lang="en-ZA" sz="1600" b="1" dirty="0" smtClean="0">
                <a:latin typeface="Times New Roman" panose="02020603050405020304" pitchFamily="18" charset="0"/>
                <a:cs typeface="Times New Roman" panose="02020603050405020304" pitchFamily="18" charset="0"/>
              </a:rPr>
              <a:t>Compliance </a:t>
            </a:r>
            <a:r>
              <a:rPr lang="en-ZA" sz="1600" b="1" dirty="0">
                <a:latin typeface="Times New Roman" panose="02020603050405020304" pitchFamily="18" charset="0"/>
                <a:cs typeface="Times New Roman" panose="02020603050405020304" pitchFamily="18" charset="0"/>
              </a:rPr>
              <a:t>with the provisions of section 8</a:t>
            </a:r>
            <a:endParaRPr lang="en-ZA" sz="1800" dirty="0">
              <a:latin typeface="Times New Roman" panose="02020603050405020304" pitchFamily="18" charset="0"/>
              <a:cs typeface="Times New Roman" panose="02020603050405020304" pitchFamily="18" charset="0"/>
            </a:endParaRPr>
          </a:p>
          <a:p>
            <a:pPr marL="361950" lvl="0" indent="-361950" algn="just"/>
            <a:r>
              <a:rPr lang="en-ZA" sz="1600" dirty="0">
                <a:latin typeface="Times New Roman" panose="02020603050405020304" pitchFamily="18" charset="0"/>
                <a:cs typeface="Times New Roman" panose="02020603050405020304" pitchFamily="18" charset="0"/>
              </a:rPr>
              <a:t>Tswelopele, Mantsopa, Nala and Maluti-a-Phofung has implemented a New Valuation Roll.  In preparation to comply fully with the provisions of section 8 of the Act (as amended by the Municipal Property Rates Amendment Act 2014).  The Municipality is advised to align its property categories to those that must be determined in terms of section 8 and amend its Rates Policy accordingly. State Owned Properties other than those to whom the Act`s definition of ‘Public Service Purpose ‘applies must be categorised and rated according to their use. All Municipalities must be compliant with section 8 of the Act by not later than 1 July 2021.</a:t>
            </a:r>
          </a:p>
          <a:p>
            <a:pPr marL="361950" indent="-361950" algn="just"/>
            <a:endParaRPr lang="en-ZA" sz="1600"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endParaRPr lang="en-US" sz="16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42</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1411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31897" y="681057"/>
            <a:ext cx="8878187" cy="5403831"/>
          </a:xfrm>
        </p:spPr>
        <p:txBody>
          <a:bodyPr>
            <a:noAutofit/>
          </a:bodyPr>
          <a:lstStyle/>
          <a:p>
            <a:pPr algn="just">
              <a:lnSpc>
                <a:spcPct val="100000"/>
              </a:lnSpc>
              <a:spcBef>
                <a:spcPts val="0"/>
              </a:spcBef>
            </a:pPr>
            <a:r>
              <a:rPr lang="en-US" sz="1670" dirty="0" smtClean="0">
                <a:latin typeface="Times New Roman" panose="02020603050405020304" pitchFamily="18" charset="0"/>
                <a:cs typeface="Times New Roman" panose="02020603050405020304" pitchFamily="18" charset="0"/>
              </a:rPr>
              <a:t>The </a:t>
            </a:r>
            <a:r>
              <a:rPr lang="en-US" sz="1670" dirty="0">
                <a:latin typeface="Times New Roman" panose="02020603050405020304" pitchFamily="18" charset="0"/>
                <a:cs typeface="Times New Roman" panose="02020603050405020304" pitchFamily="18" charset="0"/>
              </a:rPr>
              <a:t>Provincial MIG Expenditure target for the end of May 2020 was set at 92%.  A total amount of R505,000,715.59 (66%) out of a revised allocation of </a:t>
            </a:r>
            <a:r>
              <a:rPr lang="en-US" sz="1670" dirty="0" smtClean="0">
                <a:latin typeface="Times New Roman" panose="02020603050405020304" pitchFamily="18" charset="0"/>
                <a:cs typeface="Times New Roman" panose="02020603050405020304" pitchFamily="18" charset="0"/>
              </a:rPr>
              <a:t> R770,107,000.00 </a:t>
            </a:r>
            <a:r>
              <a:rPr lang="en-US" sz="1670" dirty="0">
                <a:latin typeface="Times New Roman" panose="02020603050405020304" pitchFamily="18" charset="0"/>
                <a:cs typeface="Times New Roman" panose="02020603050405020304" pitchFamily="18" charset="0"/>
              </a:rPr>
              <a:t>was spent as at 31 May 2020.</a:t>
            </a:r>
            <a:endParaRPr lang="en-ZA" sz="167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670" dirty="0" smtClean="0">
                <a:latin typeface="Times New Roman" panose="02020603050405020304" pitchFamily="18" charset="0"/>
                <a:cs typeface="Times New Roman" panose="02020603050405020304" pitchFamily="18" charset="0"/>
              </a:rPr>
              <a:t>National </a:t>
            </a:r>
            <a:r>
              <a:rPr lang="en-US" sz="1670" dirty="0">
                <a:latin typeface="Times New Roman" panose="02020603050405020304" pitchFamily="18" charset="0"/>
                <a:cs typeface="Times New Roman" panose="02020603050405020304" pitchFamily="18" charset="0"/>
              </a:rPr>
              <a:t>Treasury, during March 2020, allocated additional MIG funds to Dihlabeng (R10m) and Nketoana (R6m).  This was based on consistent better expenditure than expected.  This increased the total Provincial MIG allocation from R754m to R770m (increase of R16m).</a:t>
            </a:r>
            <a:endParaRPr lang="en-ZA" sz="167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670" dirty="0">
                <a:latin typeface="Times New Roman" panose="02020603050405020304" pitchFamily="18" charset="0"/>
                <a:cs typeface="Times New Roman" panose="02020603050405020304" pitchFamily="18" charset="0"/>
              </a:rPr>
              <a:t> </a:t>
            </a:r>
            <a:r>
              <a:rPr lang="en-US" sz="1670" dirty="0" smtClean="0">
                <a:latin typeface="Times New Roman" panose="02020603050405020304" pitchFamily="18" charset="0"/>
                <a:cs typeface="Times New Roman" panose="02020603050405020304" pitchFamily="18" charset="0"/>
              </a:rPr>
              <a:t>Nine </a:t>
            </a:r>
            <a:r>
              <a:rPr lang="en-US" sz="1670" dirty="0">
                <a:latin typeface="Times New Roman" panose="02020603050405020304" pitchFamily="18" charset="0"/>
                <a:cs typeface="Times New Roman" panose="02020603050405020304" pitchFamily="18" charset="0"/>
              </a:rPr>
              <a:t>(9) Municipalities will during the financial year receive MIG funds on a Cost Reimbursement method whereby monthly transfers will be done based on claims received by the Municipality. </a:t>
            </a:r>
            <a:endParaRPr lang="en-ZA" sz="167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670" dirty="0">
                <a:latin typeface="Times New Roman" panose="02020603050405020304" pitchFamily="18" charset="0"/>
                <a:cs typeface="Times New Roman" panose="02020603050405020304" pitchFamily="18" charset="0"/>
              </a:rPr>
              <a:t> </a:t>
            </a:r>
            <a:r>
              <a:rPr lang="en-US" sz="1670" dirty="0" smtClean="0">
                <a:latin typeface="Times New Roman" panose="02020603050405020304" pitchFamily="18" charset="0"/>
                <a:cs typeface="Times New Roman" panose="02020603050405020304" pitchFamily="18" charset="0"/>
              </a:rPr>
              <a:t>National </a:t>
            </a:r>
            <a:r>
              <a:rPr lang="en-US" sz="1670" dirty="0">
                <a:latin typeface="Times New Roman" panose="02020603050405020304" pitchFamily="18" charset="0"/>
                <a:cs typeface="Times New Roman" panose="02020603050405020304" pitchFamily="18" charset="0"/>
              </a:rPr>
              <a:t>Treasury did not stop any MIG funds in the Municipalities that did not spent 40% of their funds by end December 2019.</a:t>
            </a:r>
            <a:endParaRPr lang="en-ZA" sz="167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670" dirty="0">
                <a:latin typeface="Times New Roman" panose="02020603050405020304" pitchFamily="18" charset="0"/>
                <a:cs typeface="Times New Roman" panose="02020603050405020304" pitchFamily="18" charset="0"/>
              </a:rPr>
              <a:t> </a:t>
            </a:r>
            <a:r>
              <a:rPr lang="en-US" sz="1670" dirty="0" smtClean="0">
                <a:latin typeface="Times New Roman" panose="02020603050405020304" pitchFamily="18" charset="0"/>
                <a:cs typeface="Times New Roman" panose="02020603050405020304" pitchFamily="18" charset="0"/>
              </a:rPr>
              <a:t>The </a:t>
            </a:r>
            <a:r>
              <a:rPr lang="en-US" sz="1670" dirty="0">
                <a:latin typeface="Times New Roman" panose="02020603050405020304" pitchFamily="18" charset="0"/>
                <a:cs typeface="Times New Roman" panose="02020603050405020304" pitchFamily="18" charset="0"/>
              </a:rPr>
              <a:t>Provincial MIG Management Unit together with National DCoG, Department of Water and Sanitation and MISA assisted Municipalities during April 2020 with the reprioritizing of MIG projects in order to curb the spread of the COVID-19.  Water and sanitation projects were identified where mostly pump stations and treatment works will be refurbished and upgraded.  The process in identifying and register projects is 80% completed and 18 projects under implementation by Municipalities.  </a:t>
            </a:r>
            <a:endParaRPr lang="en-ZA" sz="167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670" dirty="0">
                <a:latin typeface="Times New Roman" panose="02020603050405020304" pitchFamily="18" charset="0"/>
                <a:cs typeface="Times New Roman" panose="02020603050405020304" pitchFamily="18" charset="0"/>
              </a:rPr>
              <a:t> </a:t>
            </a:r>
            <a:r>
              <a:rPr lang="en-US" sz="1670" dirty="0" smtClean="0">
                <a:latin typeface="Times New Roman" panose="02020603050405020304" pitchFamily="18" charset="0"/>
                <a:cs typeface="Times New Roman" panose="02020603050405020304" pitchFamily="18" charset="0"/>
              </a:rPr>
              <a:t>Note </a:t>
            </a:r>
            <a:r>
              <a:rPr lang="en-US" sz="1670" dirty="0">
                <a:latin typeface="Times New Roman" panose="02020603050405020304" pitchFamily="18" charset="0"/>
                <a:cs typeface="Times New Roman" panose="02020603050405020304" pitchFamily="18" charset="0"/>
              </a:rPr>
              <a:t>must be taken that Municipalities are responsible for the procurement of service providers as well as for the Implementation of projects.  The Provincial MIG Management Unit (CoGTA) is responsible for the monitoring of projects and support to Municipalities.  </a:t>
            </a:r>
            <a:endParaRPr lang="en-ZA"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43</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5056"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4285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44</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453674" y="1233566"/>
            <a:ext cx="8236651" cy="4390867"/>
          </a:xfrm>
          <a:prstGeom prst="rect">
            <a:avLst/>
          </a:prstGeom>
        </p:spPr>
      </p:pic>
    </p:spTree>
    <p:extLst>
      <p:ext uri="{BB962C8B-B14F-4D97-AF65-F5344CB8AC3E}">
        <p14:creationId xmlns:p14="http://schemas.microsoft.com/office/powerpoint/2010/main" xmlns="" val="6542208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45</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453674" y="1741199"/>
            <a:ext cx="8236651" cy="3557877"/>
          </a:xfrm>
          <a:prstGeom prst="rect">
            <a:avLst/>
          </a:prstGeom>
        </p:spPr>
      </p:pic>
    </p:spTree>
    <p:extLst>
      <p:ext uri="{BB962C8B-B14F-4D97-AF65-F5344CB8AC3E}">
        <p14:creationId xmlns:p14="http://schemas.microsoft.com/office/powerpoint/2010/main" xmlns="" val="2627782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82880" y="681057"/>
            <a:ext cx="8806375" cy="5403831"/>
          </a:xfrm>
        </p:spPr>
        <p:txBody>
          <a:bodyPr>
            <a:noAutofit/>
          </a:bodyPr>
          <a:lstStyle/>
          <a:p>
            <a:pPr marL="0" indent="0" algn="just" eaLnBrk="1" hangingPunct="1">
              <a:buNone/>
            </a:pPr>
            <a:r>
              <a:rPr lang="en-US" b="1" dirty="0" smtClean="0">
                <a:latin typeface="Times New Roman" panose="02020603050405020304" pitchFamily="18" charset="0"/>
                <a:cs typeface="Times New Roman" panose="02020603050405020304" pitchFamily="18" charset="0"/>
              </a:rPr>
              <a:t>5 Municipalities spending between 80% and 91% (Low/Medium Risk)</a:t>
            </a: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xmlns="" val="3175792177"/>
              </p:ext>
            </p:extLst>
          </p:nvPr>
        </p:nvGraphicFramePr>
        <p:xfrm>
          <a:off x="541605" y="1724114"/>
          <a:ext cx="7800535" cy="3767329"/>
        </p:xfrm>
        <a:graphic>
          <a:graphicData uri="http://schemas.openxmlformats.org/drawingml/2006/table">
            <a:tbl>
              <a:tblPr firstRow="1" firstCol="1" bandRow="1">
                <a:tableStyleId>{5C22544A-7EE6-4342-B048-85BDC9FD1C3A}</a:tableStyleId>
              </a:tblPr>
              <a:tblGrid>
                <a:gridCol w="1871345">
                  <a:extLst>
                    <a:ext uri="{9D8B030D-6E8A-4147-A177-3AD203B41FA5}">
                      <a16:colId xmlns:a16="http://schemas.microsoft.com/office/drawing/2014/main" xmlns="" val="20000"/>
                    </a:ext>
                  </a:extLst>
                </a:gridCol>
                <a:gridCol w="5929190">
                  <a:extLst>
                    <a:ext uri="{9D8B030D-6E8A-4147-A177-3AD203B41FA5}">
                      <a16:colId xmlns:a16="http://schemas.microsoft.com/office/drawing/2014/main" xmlns="" val="20001"/>
                    </a:ext>
                  </a:extLst>
                </a:gridCol>
              </a:tblGrid>
              <a:tr h="315701">
                <a:tc>
                  <a:txBody>
                    <a:bodyPr/>
                    <a:lstStyle/>
                    <a:p>
                      <a:pPr algn="ctr">
                        <a:lnSpc>
                          <a:spcPct val="115000"/>
                        </a:lnSpc>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Municipality  </a:t>
                      </a:r>
                      <a:endParaRPr lang="en-ZA" sz="18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Reasons for under expenditure forwarded by Municipalities</a:t>
                      </a:r>
                      <a:endParaRPr lang="en-ZA" sz="18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57776">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Nketoana (85%)</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600" dirty="0">
                          <a:effectLst/>
                          <a:latin typeface="Times New Roman" panose="02020603050405020304" pitchFamily="18" charset="0"/>
                          <a:cs typeface="Times New Roman" panose="02020603050405020304" pitchFamily="18" charset="0"/>
                        </a:rPr>
                        <a:t>The National Lockdown resulted in slower performance than planned.  The Municipality further received an additional MIG allocation of R6m during March 2020.</a:t>
                      </a:r>
                      <a:endParaRPr lang="en-ZA" sz="18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64802">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Maluti-a-Phofung (85%)</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600">
                          <a:effectLst/>
                          <a:latin typeface="Times New Roman" panose="02020603050405020304" pitchFamily="18" charset="0"/>
                          <a:cs typeface="Times New Roman" panose="02020603050405020304" pitchFamily="18" charset="0"/>
                        </a:rPr>
                        <a:t>Cost Reimbursement. The National Lockdown resulted in slower performance than planned.  All projects are currently under construction.</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05184">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Phumelela (80%)</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600">
                          <a:effectLst/>
                          <a:latin typeface="Times New Roman" panose="02020603050405020304" pitchFamily="18" charset="0"/>
                          <a:cs typeface="Times New Roman" panose="02020603050405020304" pitchFamily="18" charset="0"/>
                        </a:rPr>
                        <a:t>The late implementation of projects by the Municipality and the National Lockdown resulted in the lower than expected expenditure.</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67052">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Moqhaka (80%)</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600">
                          <a:effectLst/>
                          <a:latin typeface="Times New Roman" panose="02020603050405020304" pitchFamily="18" charset="0"/>
                          <a:cs typeface="Times New Roman" panose="02020603050405020304" pitchFamily="18" charset="0"/>
                        </a:rPr>
                        <a:t>The National Lockdown resulted in lower than expected expenditure.</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64802">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Mafube (80%)</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600" dirty="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a:t>
                      </a:r>
                      <a:endParaRPr lang="en-ZA" sz="18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8315122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82880" y="681057"/>
            <a:ext cx="8806375" cy="5403831"/>
          </a:xfrm>
        </p:spPr>
        <p:txBody>
          <a:bodyPr>
            <a:noAutofit/>
          </a:bodyPr>
          <a:lstStyle/>
          <a:p>
            <a:pPr marL="0" indent="0" algn="just" eaLnBrk="1" hangingPunct="1">
              <a:buNone/>
            </a:pPr>
            <a:r>
              <a:rPr lang="en-US" b="1" dirty="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Municipalities spending between 70% and 79% (High Risk)</a:t>
            </a: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xmlns="" val="2962557971"/>
              </p:ext>
            </p:extLst>
          </p:nvPr>
        </p:nvGraphicFramePr>
        <p:xfrm>
          <a:off x="618978" y="2145323"/>
          <a:ext cx="7702062" cy="2552358"/>
        </p:xfrm>
        <a:graphic>
          <a:graphicData uri="http://schemas.openxmlformats.org/drawingml/2006/table">
            <a:tbl>
              <a:tblPr firstRow="1" firstCol="1" bandRow="1">
                <a:tableStyleId>{5C22544A-7EE6-4342-B048-85BDC9FD1C3A}</a:tableStyleId>
              </a:tblPr>
              <a:tblGrid>
                <a:gridCol w="1849687">
                  <a:extLst>
                    <a:ext uri="{9D8B030D-6E8A-4147-A177-3AD203B41FA5}">
                      <a16:colId xmlns:a16="http://schemas.microsoft.com/office/drawing/2014/main" xmlns="" val="20000"/>
                    </a:ext>
                  </a:extLst>
                </a:gridCol>
                <a:gridCol w="5852375">
                  <a:extLst>
                    <a:ext uri="{9D8B030D-6E8A-4147-A177-3AD203B41FA5}">
                      <a16:colId xmlns:a16="http://schemas.microsoft.com/office/drawing/2014/main" xmlns="" val="20001"/>
                    </a:ext>
                  </a:extLst>
                </a:gridCol>
              </a:tblGrid>
              <a:tr h="513145">
                <a:tc>
                  <a:txBody>
                    <a:bodyPr/>
                    <a:lstStyle/>
                    <a:p>
                      <a:pPr algn="ctr">
                        <a:lnSpc>
                          <a:spcPct val="115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Municipality  </a:t>
                      </a:r>
                      <a:endParaRPr lang="en-ZA" sz="24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Reasons for under expenditure forwarded by Municipalities</a:t>
                      </a:r>
                      <a:endParaRPr lang="en-ZA" sz="24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83426">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Nala (79%)</a:t>
                      </a:r>
                      <a:endParaRPr lang="en-ZA" sz="24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The National Lockdown resulted in lower expenditure than expected.</a:t>
                      </a:r>
                      <a:endParaRPr lang="en-ZA" sz="24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150278">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Dihlabeng (70%)</a:t>
                      </a:r>
                      <a:endParaRPr lang="en-ZA" sz="24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An additional R10m allocation to the Municipality during March 2020 and the National Lockdown resulted in the lower expenditure percentage than expected.</a:t>
                      </a:r>
                      <a:endParaRPr lang="en-ZA" sz="24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88140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82880" y="681057"/>
            <a:ext cx="8806375" cy="5403831"/>
          </a:xfrm>
        </p:spPr>
        <p:txBody>
          <a:bodyPr>
            <a:noAutofit/>
          </a:bodyPr>
          <a:lstStyle/>
          <a:p>
            <a:pPr marL="0" indent="0" algn="just" eaLnBrk="1" hangingPunct="1">
              <a:buNone/>
            </a:pPr>
            <a:r>
              <a:rPr lang="en-US" sz="1800" b="1" dirty="0" smtClean="0">
                <a:latin typeface="Times New Roman" panose="02020603050405020304" pitchFamily="18" charset="0"/>
                <a:cs typeface="Times New Roman" panose="02020603050405020304" pitchFamily="18" charset="0"/>
              </a:rPr>
              <a:t>11 Municipalities spending less than 70%  (Critical Risk)</a:t>
            </a: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48</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4208276119"/>
              </p:ext>
            </p:extLst>
          </p:nvPr>
        </p:nvGraphicFramePr>
        <p:xfrm>
          <a:off x="407962" y="1259945"/>
          <a:ext cx="8264770" cy="3740277"/>
        </p:xfrm>
        <a:graphic>
          <a:graphicData uri="http://schemas.openxmlformats.org/drawingml/2006/table">
            <a:tbl>
              <a:tblPr firstRow="1" firstCol="1" bandRow="1">
                <a:tableStyleId>{5C22544A-7EE6-4342-B048-85BDC9FD1C3A}</a:tableStyleId>
              </a:tblPr>
              <a:tblGrid>
                <a:gridCol w="1951533">
                  <a:extLst>
                    <a:ext uri="{9D8B030D-6E8A-4147-A177-3AD203B41FA5}">
                      <a16:colId xmlns:a16="http://schemas.microsoft.com/office/drawing/2014/main" xmlns="" val="20000"/>
                    </a:ext>
                  </a:extLst>
                </a:gridCol>
                <a:gridCol w="6174614">
                  <a:extLst>
                    <a:ext uri="{9D8B030D-6E8A-4147-A177-3AD203B41FA5}">
                      <a16:colId xmlns:a16="http://schemas.microsoft.com/office/drawing/2014/main" xmlns="" val="20001"/>
                    </a:ext>
                  </a:extLst>
                </a:gridCol>
                <a:gridCol w="138623">
                  <a:extLst>
                    <a:ext uri="{9D8B030D-6E8A-4147-A177-3AD203B41FA5}">
                      <a16:colId xmlns:a16="http://schemas.microsoft.com/office/drawing/2014/main" xmlns="" val="20002"/>
                    </a:ext>
                  </a:extLst>
                </a:gridCol>
              </a:tblGrid>
              <a:tr h="375285">
                <a:tc>
                  <a:txBody>
                    <a:bodyPr/>
                    <a:lstStyle/>
                    <a:p>
                      <a:pPr algn="ctr">
                        <a:lnSpc>
                          <a:spcPct val="1150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Municipality </a:t>
                      </a:r>
                      <a:endParaRPr lang="en-ZA" sz="16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b="1">
                          <a:solidFill>
                            <a:schemeClr val="tx1"/>
                          </a:solidFill>
                          <a:effectLst/>
                          <a:latin typeface="Times New Roman" panose="02020603050405020304" pitchFamily="18" charset="0"/>
                          <a:cs typeface="Times New Roman" panose="02020603050405020304" pitchFamily="18" charset="0"/>
                        </a:rPr>
                        <a:t>Reasons for under expenditure forwarded by Municipalities</a:t>
                      </a:r>
                      <a:endParaRPr lang="en-ZA" sz="1600" b="1">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ZA" sz="1600" b="1" dirty="0">
                          <a:solidFill>
                            <a:schemeClr val="tx1"/>
                          </a:solidFill>
                          <a:effectLst/>
                          <a:latin typeface="Times New Roman" panose="02020603050405020304" pitchFamily="18" charset="0"/>
                          <a:cs typeface="Times New Roman" panose="02020603050405020304" pitchFamily="18" charset="0"/>
                        </a:rPr>
                        <a:t> </a:t>
                      </a:r>
                      <a:endParaRPr lang="en-ZA" sz="16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0000"/>
                  </a:ext>
                </a:extLst>
              </a:tr>
              <a:tr h="558165">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Letsemeng (53%)</a:t>
                      </a:r>
                      <a:endParaRPr lang="en-ZA" sz="16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a:t>
                      </a:r>
                      <a:endParaRPr lang="en-ZA" sz="16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xmlns="" val="10001"/>
                  </a:ext>
                </a:extLst>
              </a:tr>
              <a:tr h="550545">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Kopanong (64%)</a:t>
                      </a:r>
                      <a:endParaRPr lang="en-ZA" sz="16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a:t>
                      </a:r>
                      <a:endParaRPr lang="en-ZA" sz="16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xmlns="" val="10002"/>
                  </a:ext>
                </a:extLst>
              </a:tr>
              <a:tr h="565785">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Mohokare (44%)</a:t>
                      </a:r>
                      <a:endParaRPr lang="en-ZA" sz="16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a:t>
                      </a:r>
                      <a:endParaRPr lang="en-ZA" sz="160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xmlns="" val="10003"/>
                  </a:ext>
                </a:extLst>
              </a:tr>
              <a:tr h="741680">
                <a:tc>
                  <a:txBody>
                    <a:bodyPr/>
                    <a:lstStyle/>
                    <a:p>
                      <a:pPr>
                        <a:lnSpc>
                          <a:spcPct val="115000"/>
                        </a:lnSpc>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Masilonyana (53%)</a:t>
                      </a:r>
                      <a:endParaRPr lang="en-ZA" sz="16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US" sz="1600" dirty="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  Intervention meeting scheduled for 15 June 2020.</a:t>
                      </a:r>
                      <a:endParaRPr lang="en-ZA" sz="16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7861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82880" y="681057"/>
            <a:ext cx="8806375" cy="5403831"/>
          </a:xfrm>
        </p:spPr>
        <p:txBody>
          <a:bodyPr>
            <a:noAutofit/>
          </a:bodyPr>
          <a:lstStyle/>
          <a:p>
            <a:pPr marL="0" indent="0" algn="just" eaLnBrk="1" hangingPunct="1">
              <a:buNone/>
            </a:pPr>
            <a:r>
              <a:rPr lang="en-US" sz="1800" b="1" dirty="0" smtClean="0">
                <a:latin typeface="Times New Roman" panose="02020603050405020304" pitchFamily="18" charset="0"/>
                <a:cs typeface="Times New Roman" panose="02020603050405020304" pitchFamily="18" charset="0"/>
              </a:rPr>
              <a:t>11 Municipalities spending less than 70%  (Critical Risk)</a:t>
            </a: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49</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xmlns="" val="2604328978"/>
              </p:ext>
            </p:extLst>
          </p:nvPr>
        </p:nvGraphicFramePr>
        <p:xfrm>
          <a:off x="358726" y="1116653"/>
          <a:ext cx="8311938" cy="4740251"/>
        </p:xfrm>
        <a:graphic>
          <a:graphicData uri="http://schemas.openxmlformats.org/drawingml/2006/table">
            <a:tbl>
              <a:tblPr firstRow="1" firstCol="1" bandRow="1">
                <a:tableStyleId>{5C22544A-7EE6-4342-B048-85BDC9FD1C3A}</a:tableStyleId>
              </a:tblPr>
              <a:tblGrid>
                <a:gridCol w="1695985">
                  <a:extLst>
                    <a:ext uri="{9D8B030D-6E8A-4147-A177-3AD203B41FA5}">
                      <a16:colId xmlns:a16="http://schemas.microsoft.com/office/drawing/2014/main" xmlns="" val="20000"/>
                    </a:ext>
                  </a:extLst>
                </a:gridCol>
                <a:gridCol w="6462330">
                  <a:extLst>
                    <a:ext uri="{9D8B030D-6E8A-4147-A177-3AD203B41FA5}">
                      <a16:colId xmlns:a16="http://schemas.microsoft.com/office/drawing/2014/main" xmlns="" val="20001"/>
                    </a:ext>
                  </a:extLst>
                </a:gridCol>
                <a:gridCol w="153623">
                  <a:extLst>
                    <a:ext uri="{9D8B030D-6E8A-4147-A177-3AD203B41FA5}">
                      <a16:colId xmlns:a16="http://schemas.microsoft.com/office/drawing/2014/main" xmlns="" val="20002"/>
                    </a:ext>
                  </a:extLst>
                </a:gridCol>
              </a:tblGrid>
              <a:tr h="271121">
                <a:tc>
                  <a:txBody>
                    <a:bodyPr/>
                    <a:lstStyle/>
                    <a:p>
                      <a:pPr algn="ctr">
                        <a:lnSpc>
                          <a:spcPct val="115000"/>
                        </a:lnSpc>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Municipality </a:t>
                      </a:r>
                      <a:endParaRPr lang="en-ZA" sz="15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a:txBody>
                    <a:bodyPr/>
                    <a:lstStyle/>
                    <a:p>
                      <a:pPr algn="ctr">
                        <a:lnSpc>
                          <a:spcPct val="115000"/>
                        </a:lnSpc>
                        <a:spcAft>
                          <a:spcPts val="0"/>
                        </a:spcAft>
                      </a:pPr>
                      <a:r>
                        <a:rPr lang="en-US" sz="1500">
                          <a:solidFill>
                            <a:schemeClr val="tx1"/>
                          </a:solidFill>
                          <a:effectLst/>
                          <a:latin typeface="Times New Roman" panose="02020603050405020304" pitchFamily="18" charset="0"/>
                          <a:cs typeface="Times New Roman" panose="02020603050405020304" pitchFamily="18" charset="0"/>
                        </a:rPr>
                        <a:t>Reasons for under expenditure forwarded by Municipalities</a:t>
                      </a:r>
                      <a:endParaRPr lang="en-ZA" sz="150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a:txBody>
                    <a:bodyPr/>
                    <a:lstStyle/>
                    <a:p>
                      <a:pPr>
                        <a:spcAft>
                          <a:spcPts val="0"/>
                        </a:spcAft>
                      </a:pPr>
                      <a:r>
                        <a:rPr lang="en-ZA" sz="1500" dirty="0">
                          <a:solidFill>
                            <a:schemeClr val="tx1"/>
                          </a:solidFill>
                          <a:effectLst/>
                          <a:latin typeface="Times New Roman" panose="02020603050405020304" pitchFamily="18" charset="0"/>
                          <a:cs typeface="Times New Roman" panose="02020603050405020304" pitchFamily="18" charset="0"/>
                        </a:rPr>
                        <a:t> </a:t>
                      </a:r>
                      <a:endParaRPr lang="en-ZA" sz="15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0000"/>
                  </a:ext>
                </a:extLst>
              </a:tr>
              <a:tr h="1873077">
                <a:tc>
                  <a:txBody>
                    <a:bodyPr/>
                    <a:lstStyle/>
                    <a:p>
                      <a:pPr>
                        <a:lnSpc>
                          <a:spcPct val="115000"/>
                        </a:lnSpc>
                        <a:spcAft>
                          <a:spcPts val="0"/>
                        </a:spcAft>
                      </a:pPr>
                      <a:r>
                        <a:rPr lang="en-US" sz="1500" b="0" dirty="0" err="1">
                          <a:solidFill>
                            <a:schemeClr val="tx1"/>
                          </a:solidFill>
                          <a:effectLst/>
                          <a:latin typeface="Times New Roman" panose="02020603050405020304" pitchFamily="18" charset="0"/>
                          <a:cs typeface="Times New Roman" panose="02020603050405020304" pitchFamily="18" charset="0"/>
                        </a:rPr>
                        <a:t>Tokologo</a:t>
                      </a:r>
                      <a:r>
                        <a:rPr lang="en-US" sz="1500" b="0" dirty="0">
                          <a:solidFill>
                            <a:schemeClr val="tx1"/>
                          </a:solidFill>
                          <a:effectLst/>
                          <a:latin typeface="Times New Roman" panose="02020603050405020304" pitchFamily="18" charset="0"/>
                          <a:cs typeface="Times New Roman" panose="02020603050405020304" pitchFamily="18" charset="0"/>
                        </a:rPr>
                        <a:t> (0%)</a:t>
                      </a:r>
                      <a:endParaRPr lang="en-ZA" sz="15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gridSpan="2">
                  <a:txBody>
                    <a:bodyPr/>
                    <a:lstStyle/>
                    <a:p>
                      <a:pPr algn="just">
                        <a:lnSpc>
                          <a:spcPct val="115000"/>
                        </a:lnSpc>
                        <a:spcAft>
                          <a:spcPts val="0"/>
                        </a:spcAft>
                      </a:pPr>
                      <a:r>
                        <a:rPr lang="en-US" sz="1500" dirty="0">
                          <a:effectLst/>
                          <a:latin typeface="Times New Roman" panose="02020603050405020304" pitchFamily="18" charset="0"/>
                          <a:cs typeface="Times New Roman" panose="02020603050405020304" pitchFamily="18" charset="0"/>
                        </a:rPr>
                        <a:t>Cost Reimbursement.  The Municipality did not submit a May 2020 Monthly Expenditure report and therefore the zero expenditure reported.  The non-appointment of service providers by the Municipality resulted in the zero expenditure. Several meetings were held with the Municipality in order to increase expenditure without any positive response.</a:t>
                      </a:r>
                      <a:endParaRPr lang="en-ZA" sz="15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500" dirty="0">
                          <a:effectLst/>
                          <a:latin typeface="Times New Roman" panose="02020603050405020304" pitchFamily="18" charset="0"/>
                          <a:cs typeface="Times New Roman" panose="02020603050405020304" pitchFamily="18" charset="0"/>
                        </a:rPr>
                        <a:t>Target dates for the appointment of service providers were set and the Municipality agreed to submit claims for the PMU and newly appointed consultants. No claims were submitted to date.</a:t>
                      </a:r>
                      <a:endParaRPr lang="en-ZA" sz="15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500" dirty="0">
                          <a:effectLst/>
                          <a:latin typeface="Times New Roman" panose="02020603050405020304" pitchFamily="18" charset="0"/>
                          <a:cs typeface="Times New Roman" panose="02020603050405020304" pitchFamily="18" charset="0"/>
                        </a:rPr>
                        <a:t>In addition the Municipality was supported by the Unit to submit 5 COVID-19 related Business Plans for registration. The Department of Water and Sanitation referred all 5 projects back to the Municipality for corrections.  Only 3 of the 5 Business Plans have been received back to date.</a:t>
                      </a:r>
                      <a:endParaRPr lang="en-ZA" sz="15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hMerge="1">
                  <a:txBody>
                    <a:bodyPr/>
                    <a:lstStyle/>
                    <a:p>
                      <a:endParaRPr lang="en-ZA"/>
                    </a:p>
                  </a:txBody>
                  <a:tcPr/>
                </a:tc>
                <a:extLst>
                  <a:ext uri="{0D108BD9-81ED-4DB2-BD59-A6C34878D82A}">
                    <a16:rowId xmlns:a16="http://schemas.microsoft.com/office/drawing/2014/main" xmlns="" val="10001"/>
                  </a:ext>
                </a:extLst>
              </a:tr>
              <a:tr h="278553">
                <a:tc>
                  <a:txBody>
                    <a:bodyPr/>
                    <a:lstStyle/>
                    <a:p>
                      <a:pPr>
                        <a:lnSpc>
                          <a:spcPct val="115000"/>
                        </a:lnSpc>
                        <a:spcAft>
                          <a:spcPts val="0"/>
                        </a:spcAft>
                      </a:pPr>
                      <a:r>
                        <a:rPr lang="en-US" sz="1500" b="0">
                          <a:solidFill>
                            <a:schemeClr val="tx1"/>
                          </a:solidFill>
                          <a:effectLst/>
                          <a:latin typeface="Times New Roman" panose="02020603050405020304" pitchFamily="18" charset="0"/>
                          <a:cs typeface="Times New Roman" panose="02020603050405020304" pitchFamily="18" charset="0"/>
                        </a:rPr>
                        <a:t>Tswelopele (69%)</a:t>
                      </a:r>
                      <a:endParaRPr lang="en-ZA" sz="1500" b="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gridSpan="2">
                  <a:txBody>
                    <a:bodyPr/>
                    <a:lstStyle/>
                    <a:p>
                      <a:pPr algn="just">
                        <a:lnSpc>
                          <a:spcPct val="115000"/>
                        </a:lnSpc>
                        <a:spcAft>
                          <a:spcPts val="0"/>
                        </a:spcAft>
                      </a:pPr>
                      <a:r>
                        <a:rPr lang="en-US" sz="1500">
                          <a:effectLst/>
                          <a:latin typeface="Times New Roman" panose="02020603050405020304" pitchFamily="18" charset="0"/>
                          <a:cs typeface="Times New Roman" panose="02020603050405020304" pitchFamily="18" charset="0"/>
                        </a:rPr>
                        <a:t>The late implementation of projects by the Municipality and the National Lockdown resulted in the lower than expected expenditure.</a:t>
                      </a:r>
                      <a:endParaRPr lang="en-ZA" sz="150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hMerge="1">
                  <a:txBody>
                    <a:bodyPr/>
                    <a:lstStyle/>
                    <a:p>
                      <a:endParaRPr lang="en-ZA"/>
                    </a:p>
                  </a:txBody>
                  <a:tcPr/>
                </a:tc>
                <a:extLst>
                  <a:ext uri="{0D108BD9-81ED-4DB2-BD59-A6C34878D82A}">
                    <a16:rowId xmlns:a16="http://schemas.microsoft.com/office/drawing/2014/main" xmlns="" val="10002"/>
                  </a:ext>
                </a:extLst>
              </a:tr>
              <a:tr h="535820">
                <a:tc>
                  <a:txBody>
                    <a:bodyPr/>
                    <a:lstStyle/>
                    <a:p>
                      <a:pPr>
                        <a:lnSpc>
                          <a:spcPct val="115000"/>
                        </a:lnSpc>
                        <a:spcAft>
                          <a:spcPts val="0"/>
                        </a:spcAft>
                      </a:pPr>
                      <a:r>
                        <a:rPr lang="en-US" sz="1500" b="0" dirty="0" err="1">
                          <a:solidFill>
                            <a:schemeClr val="tx1"/>
                          </a:solidFill>
                          <a:effectLst/>
                          <a:latin typeface="Times New Roman" panose="02020603050405020304" pitchFamily="18" charset="0"/>
                          <a:cs typeface="Times New Roman" panose="02020603050405020304" pitchFamily="18" charset="0"/>
                        </a:rPr>
                        <a:t>Matjhabeng</a:t>
                      </a:r>
                      <a:r>
                        <a:rPr lang="en-US" sz="1500" b="0" dirty="0">
                          <a:solidFill>
                            <a:schemeClr val="tx1"/>
                          </a:solidFill>
                          <a:effectLst/>
                          <a:latin typeface="Times New Roman" panose="02020603050405020304" pitchFamily="18" charset="0"/>
                          <a:cs typeface="Times New Roman" panose="02020603050405020304" pitchFamily="18" charset="0"/>
                        </a:rPr>
                        <a:t> (39%)</a:t>
                      </a:r>
                      <a:endParaRPr lang="en-ZA" sz="15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gridSpan="2">
                  <a:txBody>
                    <a:bodyPr/>
                    <a:lstStyle/>
                    <a:p>
                      <a:pPr>
                        <a:lnSpc>
                          <a:spcPct val="115000"/>
                        </a:lnSpc>
                        <a:spcAft>
                          <a:spcPts val="0"/>
                        </a:spcAft>
                      </a:pPr>
                      <a:r>
                        <a:rPr lang="en-US" sz="1500" dirty="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  Intervention meeting scheduled for 15 June 2020.</a:t>
                      </a:r>
                      <a:endParaRPr lang="en-ZA" sz="15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hMerge="1">
                  <a:txBody>
                    <a:bodyPr/>
                    <a:lstStyle/>
                    <a:p>
                      <a:endParaRPr lang="en-ZA"/>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962165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FIRST LEVEL OF ASSURANCE PROVIDERS (CONT.)</a:t>
            </a:r>
            <a:endParaRPr lang="en-US" sz="20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204395" y="681057"/>
            <a:ext cx="8788998" cy="5403831"/>
          </a:xfrm>
        </p:spPr>
        <p:txBody>
          <a:bodyPr>
            <a:noAutofit/>
          </a:bodyPr>
          <a:lstStyle/>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5</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205" y="5549901"/>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204394" y="952521"/>
            <a:ext cx="8466269" cy="4284136"/>
          </a:xfrm>
          <a:prstGeom prst="rect">
            <a:avLst/>
          </a:prstGeom>
        </p:spPr>
      </p:pic>
    </p:spTree>
    <p:extLst>
      <p:ext uri="{BB962C8B-B14F-4D97-AF65-F5344CB8AC3E}">
        <p14:creationId xmlns:p14="http://schemas.microsoft.com/office/powerpoint/2010/main" xmlns="" val="1987517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smtClean="0">
                <a:latin typeface="Times New Roman" pitchFamily="18" charset="0"/>
                <a:cs typeface="Times New Roman" pitchFamily="18" charset="0"/>
              </a:rPr>
              <a:t>MIG EXPENDITURE (cont.)</a:t>
            </a:r>
            <a:endParaRPr lang="en-US" sz="32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182880" y="681057"/>
            <a:ext cx="8806375" cy="5403831"/>
          </a:xfrm>
        </p:spPr>
        <p:txBody>
          <a:bodyPr>
            <a:noAutofit/>
          </a:bodyPr>
          <a:lstStyle/>
          <a:p>
            <a:pPr marL="0" indent="0" algn="just" eaLnBrk="1" hangingPunct="1">
              <a:buNone/>
            </a:pPr>
            <a:r>
              <a:rPr lang="en-US" sz="1800" b="1" dirty="0" smtClean="0">
                <a:latin typeface="Times New Roman" panose="02020603050405020304" pitchFamily="18" charset="0"/>
                <a:cs typeface="Times New Roman" panose="02020603050405020304" pitchFamily="18" charset="0"/>
              </a:rPr>
              <a:t>11 Municipalities spending less than 70%  (Critical Risk)</a:t>
            </a: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a:p>
            <a:pPr algn="just" eaLnBrk="1" hangingPunct="1"/>
            <a:endParaRPr lang="en-US"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50</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xmlns="" val="817204028"/>
              </p:ext>
            </p:extLst>
          </p:nvPr>
        </p:nvGraphicFramePr>
        <p:xfrm>
          <a:off x="400929" y="1271397"/>
          <a:ext cx="8051116" cy="4114231"/>
        </p:xfrm>
        <a:graphic>
          <a:graphicData uri="http://schemas.openxmlformats.org/drawingml/2006/table">
            <a:tbl>
              <a:tblPr firstRow="1" firstCol="1" bandRow="1">
                <a:tableStyleId>{5C22544A-7EE6-4342-B048-85BDC9FD1C3A}</a:tableStyleId>
              </a:tblPr>
              <a:tblGrid>
                <a:gridCol w="1897779">
                  <a:extLst>
                    <a:ext uri="{9D8B030D-6E8A-4147-A177-3AD203B41FA5}">
                      <a16:colId xmlns:a16="http://schemas.microsoft.com/office/drawing/2014/main" xmlns="" val="20000"/>
                    </a:ext>
                  </a:extLst>
                </a:gridCol>
                <a:gridCol w="6004535">
                  <a:extLst>
                    <a:ext uri="{9D8B030D-6E8A-4147-A177-3AD203B41FA5}">
                      <a16:colId xmlns:a16="http://schemas.microsoft.com/office/drawing/2014/main" xmlns="" val="20001"/>
                    </a:ext>
                  </a:extLst>
                </a:gridCol>
                <a:gridCol w="148802">
                  <a:extLst>
                    <a:ext uri="{9D8B030D-6E8A-4147-A177-3AD203B41FA5}">
                      <a16:colId xmlns:a16="http://schemas.microsoft.com/office/drawing/2014/main" xmlns="" val="20002"/>
                    </a:ext>
                  </a:extLst>
                </a:gridCol>
              </a:tblGrid>
              <a:tr h="328615">
                <a:tc>
                  <a:txBody>
                    <a:bodyPr/>
                    <a:lstStyle/>
                    <a:p>
                      <a:pPr algn="ctr">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Municipality </a:t>
                      </a:r>
                      <a:endParaRPr lang="en-ZA" sz="18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a:txBody>
                    <a:bodyPr/>
                    <a:lstStyle/>
                    <a:p>
                      <a:pPr algn="ctr">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Reasons for under expenditure forwarded by Municipalities</a:t>
                      </a:r>
                      <a:endParaRPr lang="en-ZA" sz="18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tc>
                <a:tc>
                  <a:txBody>
                    <a:bodyPr/>
                    <a:lstStyle/>
                    <a:p>
                      <a:pPr>
                        <a:spcAft>
                          <a:spcPts val="0"/>
                        </a:spcAft>
                      </a:pPr>
                      <a:r>
                        <a:rPr lang="en-ZA" sz="1800" dirty="0">
                          <a:solidFill>
                            <a:schemeClr val="tx1"/>
                          </a:solidFill>
                          <a:effectLst/>
                          <a:latin typeface="Times New Roman" panose="02020603050405020304" pitchFamily="18" charset="0"/>
                          <a:cs typeface="Times New Roman" panose="02020603050405020304" pitchFamily="18" charset="0"/>
                        </a:rPr>
                        <a:t> </a:t>
                      </a:r>
                      <a:endParaRPr lang="en-ZA" sz="180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0000"/>
                  </a:ext>
                </a:extLst>
              </a:tr>
              <a:tr h="594792">
                <a:tc>
                  <a:txBody>
                    <a:bodyPr/>
                    <a:lstStyle/>
                    <a:p>
                      <a:pPr>
                        <a:lnSpc>
                          <a:spcPct val="115000"/>
                        </a:lnSpc>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Setsoto (68%)</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gridSpan="2">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The late implementation of projects by the Municipality and the National Lockdown resulted in the lower than expected expenditure.</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hMerge="1">
                  <a:txBody>
                    <a:bodyPr/>
                    <a:lstStyle/>
                    <a:p>
                      <a:endParaRPr lang="en-ZA"/>
                    </a:p>
                  </a:txBody>
                  <a:tcPr/>
                </a:tc>
                <a:extLst>
                  <a:ext uri="{0D108BD9-81ED-4DB2-BD59-A6C34878D82A}">
                    <a16:rowId xmlns:a16="http://schemas.microsoft.com/office/drawing/2014/main" xmlns="" val="10001"/>
                  </a:ext>
                </a:extLst>
              </a:tr>
              <a:tr h="594792">
                <a:tc>
                  <a:txBody>
                    <a:bodyPr/>
                    <a:lstStyle/>
                    <a:p>
                      <a:pPr>
                        <a:lnSpc>
                          <a:spcPct val="115000"/>
                        </a:lnSpc>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Mantsopa (60%)</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gridSpan="2">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Cost Reimbursement. The late implementation of projects by the Municipality and the National Lockdown resulted in the lower than expected expenditure. </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hMerge="1">
                  <a:txBody>
                    <a:bodyPr/>
                    <a:lstStyle/>
                    <a:p>
                      <a:endParaRPr lang="en-ZA"/>
                    </a:p>
                  </a:txBody>
                  <a:tcPr/>
                </a:tc>
                <a:extLst>
                  <a:ext uri="{0D108BD9-81ED-4DB2-BD59-A6C34878D82A}">
                    <a16:rowId xmlns:a16="http://schemas.microsoft.com/office/drawing/2014/main" xmlns="" val="10002"/>
                  </a:ext>
                </a:extLst>
              </a:tr>
              <a:tr h="594792">
                <a:tc>
                  <a:txBody>
                    <a:bodyPr/>
                    <a:lstStyle/>
                    <a:p>
                      <a:pPr>
                        <a:lnSpc>
                          <a:spcPct val="115000"/>
                        </a:lnSpc>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Ngwathe (66%)</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gridSpan="2">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The late implementation of projects by the Municipality and the National Lockdown resulted in the lower than expected expenditure.</a:t>
                      </a:r>
                      <a:endParaRPr lang="en-ZA" sz="180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hMerge="1">
                  <a:txBody>
                    <a:bodyPr/>
                    <a:lstStyle/>
                    <a:p>
                      <a:endParaRPr lang="en-ZA"/>
                    </a:p>
                  </a:txBody>
                  <a:tcPr/>
                </a:tc>
                <a:extLst>
                  <a:ext uri="{0D108BD9-81ED-4DB2-BD59-A6C34878D82A}">
                    <a16:rowId xmlns:a16="http://schemas.microsoft.com/office/drawing/2014/main" xmlns="" val="10003"/>
                  </a:ext>
                </a:extLst>
              </a:tr>
              <a:tr h="892189">
                <a:tc>
                  <a:txBody>
                    <a:bodyPr/>
                    <a:lstStyle/>
                    <a:p>
                      <a:pPr>
                        <a:lnSpc>
                          <a:spcPct val="115000"/>
                        </a:lnSpc>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Metsimaholo (52%)</a:t>
                      </a:r>
                      <a:endParaRPr lang="en-ZA" sz="1800" b="0"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gridSpan="2">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The late implementation of projects by the Municipality and the National Lockdown resulted in the lower than expected expenditure. Intervention meeting scheduled for 18 June 2020.</a:t>
                      </a:r>
                      <a:endParaRPr lang="en-ZA" sz="1800" dirty="0">
                        <a:effectLst/>
                        <a:latin typeface="Times New Roman" panose="02020603050405020304" pitchFamily="18" charset="0"/>
                        <a:ea typeface="Times" panose="02020603050405020304" pitchFamily="18" charset="0"/>
                        <a:cs typeface="Times New Roman" panose="02020603050405020304" pitchFamily="18" charset="0"/>
                      </a:endParaRPr>
                    </a:p>
                  </a:txBody>
                  <a:tcPr marL="49545" marR="49545" marT="0" marB="0" anchor="ctr"/>
                </a:tc>
                <a:tc hMerge="1">
                  <a:txBody>
                    <a:bodyPr/>
                    <a:lstStyle/>
                    <a:p>
                      <a:endParaRPr lang="en-ZA"/>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2425725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Autofit/>
          </a:bodyPr>
          <a:lstStyle/>
          <a:p>
            <a:pPr algn="ctr"/>
            <a:r>
              <a:rPr lang="en-ZA" sz="2800" dirty="0" smtClean="0">
                <a:solidFill>
                  <a:srgbClr val="FF0000"/>
                </a:solidFill>
                <a:latin typeface="Times New Roman" panose="02020603050405020304" pitchFamily="18" charset="0"/>
                <a:cs typeface="Times New Roman" panose="02020603050405020304" pitchFamily="18" charset="0"/>
              </a:rPr>
              <a:t/>
            </a:r>
            <a:br>
              <a:rPr lang="en-ZA" sz="2800" dirty="0" smtClean="0">
                <a:solidFill>
                  <a:srgbClr val="FF0000"/>
                </a:solidFill>
                <a:latin typeface="Times New Roman" panose="02020603050405020304" pitchFamily="18" charset="0"/>
                <a:cs typeface="Times New Roman" panose="02020603050405020304" pitchFamily="18" charset="0"/>
              </a:rPr>
            </a:br>
            <a:r>
              <a:rPr lang="en-ZA" sz="2400" b="1" dirty="0" smtClean="0">
                <a:latin typeface="Times New Roman" panose="02020603050405020304" pitchFamily="18" charset="0"/>
                <a:cs typeface="Times New Roman" panose="02020603050405020304" pitchFamily="18" charset="0"/>
              </a:rPr>
              <a:t>STATUS QUO ON THE APPOINTMENT OF TOP 6 SENIOR MANAGERS (PROVINCIAL OVERVIEW)</a:t>
            </a:r>
            <a:r>
              <a:rPr lang="en-ZA" sz="2800" dirty="0" smtClean="0">
                <a:latin typeface="Times New Roman" panose="02020603050405020304" pitchFamily="18" charset="0"/>
                <a:cs typeface="Times New Roman" panose="02020603050405020304" pitchFamily="18" charset="0"/>
              </a:rPr>
              <a:t/>
            </a:r>
            <a:br>
              <a:rPr lang="en-ZA" sz="2800" dirty="0" smtClean="0">
                <a:latin typeface="Times New Roman" panose="02020603050405020304" pitchFamily="18" charset="0"/>
                <a:cs typeface="Times New Roman" panose="02020603050405020304" pitchFamily="18" charset="0"/>
              </a:rPr>
            </a:br>
            <a:endParaRPr lang="en-ZA"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31307757"/>
              </p:ext>
            </p:extLst>
          </p:nvPr>
        </p:nvGraphicFramePr>
        <p:xfrm>
          <a:off x="300940" y="1268760"/>
          <a:ext cx="8539602" cy="3234684"/>
        </p:xfrm>
        <a:graphic>
          <a:graphicData uri="http://schemas.openxmlformats.org/drawingml/2006/table">
            <a:tbl>
              <a:tblPr firstRow="1" bandRow="1">
                <a:tableStyleId>{5940675A-B579-460E-94D1-54222C63F5DA}</a:tableStyleId>
              </a:tblPr>
              <a:tblGrid>
                <a:gridCol w="1162472">
                  <a:extLst>
                    <a:ext uri="{9D8B030D-6E8A-4147-A177-3AD203B41FA5}">
                      <a16:colId xmlns:a16="http://schemas.microsoft.com/office/drawing/2014/main" xmlns="" val="20000"/>
                    </a:ext>
                  </a:extLst>
                </a:gridCol>
                <a:gridCol w="1046670">
                  <a:extLst>
                    <a:ext uri="{9D8B030D-6E8A-4147-A177-3AD203B41FA5}">
                      <a16:colId xmlns:a16="http://schemas.microsoft.com/office/drawing/2014/main" xmlns="" val="20001"/>
                    </a:ext>
                  </a:extLst>
                </a:gridCol>
                <a:gridCol w="1266092">
                  <a:extLst>
                    <a:ext uri="{9D8B030D-6E8A-4147-A177-3AD203B41FA5}">
                      <a16:colId xmlns:a16="http://schemas.microsoft.com/office/drawing/2014/main" xmlns="" val="20003"/>
                    </a:ext>
                  </a:extLst>
                </a:gridCol>
                <a:gridCol w="1266092">
                  <a:extLst>
                    <a:ext uri="{9D8B030D-6E8A-4147-A177-3AD203B41FA5}">
                      <a16:colId xmlns:a16="http://schemas.microsoft.com/office/drawing/2014/main" xmlns="" val="20005"/>
                    </a:ext>
                  </a:extLst>
                </a:gridCol>
                <a:gridCol w="1266092">
                  <a:extLst>
                    <a:ext uri="{9D8B030D-6E8A-4147-A177-3AD203B41FA5}">
                      <a16:colId xmlns:a16="http://schemas.microsoft.com/office/drawing/2014/main" xmlns="" val="20007"/>
                    </a:ext>
                  </a:extLst>
                </a:gridCol>
                <a:gridCol w="1266092">
                  <a:extLst>
                    <a:ext uri="{9D8B030D-6E8A-4147-A177-3AD203B41FA5}">
                      <a16:colId xmlns:a16="http://schemas.microsoft.com/office/drawing/2014/main" xmlns="" val="20009"/>
                    </a:ext>
                  </a:extLst>
                </a:gridCol>
                <a:gridCol w="1266092">
                  <a:extLst>
                    <a:ext uri="{9D8B030D-6E8A-4147-A177-3AD203B41FA5}">
                      <a16:colId xmlns:a16="http://schemas.microsoft.com/office/drawing/2014/main" xmlns="" val="20011"/>
                    </a:ext>
                  </a:extLst>
                </a:gridCol>
              </a:tblGrid>
              <a:tr h="817865">
                <a:tc>
                  <a:txBody>
                    <a:bodyPr/>
                    <a:lstStyle/>
                    <a:p>
                      <a:endParaRPr lang="en-US" sz="14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400" b="1" dirty="0">
                          <a:solidFill>
                            <a:schemeClr val="tx1"/>
                          </a:solidFill>
                          <a:latin typeface="Times New Roman" panose="02020603050405020304" pitchFamily="18" charset="0"/>
                          <a:cs typeface="Times New Roman" panose="02020603050405020304" pitchFamily="18" charset="0"/>
                        </a:rPr>
                        <a:t>Municipal Manager</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a:solidFill>
                            <a:schemeClr val="tx1"/>
                          </a:solidFill>
                          <a:latin typeface="Times New Roman" panose="02020603050405020304" pitchFamily="18" charset="0"/>
                          <a:cs typeface="Times New Roman" panose="02020603050405020304" pitchFamily="18" charset="0"/>
                        </a:rPr>
                        <a:t>Chief Financial Officer</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a:solidFill>
                            <a:schemeClr val="tx1"/>
                          </a:solidFill>
                          <a:latin typeface="Times New Roman" panose="02020603050405020304" pitchFamily="18" charset="0"/>
                          <a:cs typeface="Times New Roman" panose="02020603050405020304" pitchFamily="18" charset="0"/>
                        </a:rPr>
                        <a:t>Dir/ Man Technical </a:t>
                      </a:r>
                      <a:r>
                        <a:rPr lang="en-GB" sz="1400" b="1" dirty="0" smtClean="0">
                          <a:solidFill>
                            <a:schemeClr val="tx1"/>
                          </a:solidFill>
                          <a:latin typeface="Times New Roman" panose="02020603050405020304" pitchFamily="18" charset="0"/>
                          <a:cs typeface="Times New Roman" panose="02020603050405020304" pitchFamily="18" charset="0"/>
                        </a:rPr>
                        <a:t>Services/ Engineering</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a:solidFill>
                            <a:schemeClr val="tx1"/>
                          </a:solidFill>
                          <a:latin typeface="Times New Roman" panose="02020603050405020304" pitchFamily="18" charset="0"/>
                          <a:cs typeface="Times New Roman" panose="02020603050405020304" pitchFamily="18" charset="0"/>
                        </a:rPr>
                        <a:t>Dir/ Man </a:t>
                      </a:r>
                      <a:endParaRPr lang="en-US" sz="14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400" b="1" dirty="0">
                          <a:solidFill>
                            <a:schemeClr val="tx1"/>
                          </a:solidFill>
                          <a:latin typeface="Times New Roman" panose="02020603050405020304" pitchFamily="18" charset="0"/>
                          <a:cs typeface="Times New Roman" panose="02020603050405020304" pitchFamily="18" charset="0"/>
                        </a:rPr>
                        <a:t>Corporate Services</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smtClean="0">
                          <a:solidFill>
                            <a:schemeClr val="tx1"/>
                          </a:solidFill>
                          <a:latin typeface="Times New Roman" panose="02020603050405020304" pitchFamily="18" charset="0"/>
                          <a:cs typeface="Times New Roman" panose="02020603050405020304" pitchFamily="18" charset="0"/>
                        </a:rPr>
                        <a:t>Dir /Man</a:t>
                      </a:r>
                      <a:r>
                        <a:rPr lang="en-GB" sz="1400" b="1" baseline="0" dirty="0" smtClean="0">
                          <a:solidFill>
                            <a:schemeClr val="tx1"/>
                          </a:solidFill>
                          <a:latin typeface="Times New Roman" panose="02020603050405020304" pitchFamily="18" charset="0"/>
                          <a:cs typeface="Times New Roman" panose="02020603050405020304" pitchFamily="18" charset="0"/>
                        </a:rPr>
                        <a:t> </a:t>
                      </a:r>
                      <a:r>
                        <a:rPr lang="en-GB" sz="1400" b="1" dirty="0" smtClean="0">
                          <a:solidFill>
                            <a:schemeClr val="tx1"/>
                          </a:solidFill>
                          <a:latin typeface="Times New Roman" panose="02020603050405020304" pitchFamily="18" charset="0"/>
                          <a:cs typeface="Times New Roman" panose="02020603050405020304" pitchFamily="18" charset="0"/>
                        </a:rPr>
                        <a:t>Town/ Development Planning</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580388">
                <a:tc>
                  <a:txBody>
                    <a:bodyPr/>
                    <a:lstStyle/>
                    <a:p>
                      <a:pPr marL="0" marR="0">
                        <a:spcBef>
                          <a:spcPts val="0"/>
                        </a:spcBef>
                        <a:spcAft>
                          <a:spcPts val="0"/>
                        </a:spcAft>
                      </a:pPr>
                      <a:r>
                        <a:rPr lang="en-GB" sz="1400" dirty="0" smtClean="0">
                          <a:latin typeface="Times New Roman" panose="02020603050405020304" pitchFamily="18" charset="0"/>
                          <a:cs typeface="Times New Roman" panose="02020603050405020304" pitchFamily="18" charset="0"/>
                        </a:rPr>
                        <a:t>Total</a:t>
                      </a:r>
                      <a:r>
                        <a:rPr lang="en-GB" sz="1400" baseline="0" dirty="0" smtClean="0">
                          <a:latin typeface="Times New Roman" panose="02020603050405020304" pitchFamily="18" charset="0"/>
                          <a:cs typeface="Times New Roman" panose="02020603050405020304" pitchFamily="18" charset="0"/>
                        </a:rPr>
                        <a:t>  No. of posts</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20</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09</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21</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580388">
                <a:tc>
                  <a:txBody>
                    <a:bodyPr/>
                    <a:lstStyle/>
                    <a:p>
                      <a:pPr marL="0" marR="0">
                        <a:spcBef>
                          <a:spcPts val="0"/>
                        </a:spcBef>
                        <a:spcAft>
                          <a:spcPts val="0"/>
                        </a:spcAft>
                      </a:pPr>
                      <a:r>
                        <a:rPr lang="en-GB" sz="1400" dirty="0" smtClean="0">
                          <a:latin typeface="Times New Roman" panose="02020603050405020304" pitchFamily="18" charset="0"/>
                          <a:cs typeface="Times New Roman" panose="02020603050405020304" pitchFamily="18" charset="0"/>
                        </a:rPr>
                        <a:t>Total No. filled</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20</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16</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12</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16</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13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580388">
                <a:tc>
                  <a:txBody>
                    <a:bodyPr/>
                    <a:lstStyle/>
                    <a:p>
                      <a:pPr marL="0" marR="0">
                        <a:spcBef>
                          <a:spcPts val="0"/>
                        </a:spcBef>
                        <a:spcAft>
                          <a:spcPts val="0"/>
                        </a:spcAft>
                      </a:pPr>
                      <a:r>
                        <a:rPr lang="en-GB" sz="1400" dirty="0" smtClean="0">
                          <a:latin typeface="Times New Roman" panose="02020603050405020304" pitchFamily="18" charset="0"/>
                          <a:cs typeface="Times New Roman" panose="02020603050405020304" pitchFamily="18" charset="0"/>
                        </a:rPr>
                        <a:t>Total</a:t>
                      </a:r>
                      <a:r>
                        <a:rPr lang="en-GB" sz="1400" baseline="0" dirty="0" smtClean="0">
                          <a:latin typeface="Times New Roman" panose="02020603050405020304" pitchFamily="18" charset="0"/>
                          <a:cs typeface="Times New Roman" panose="02020603050405020304" pitchFamily="18" charset="0"/>
                        </a:rPr>
                        <a:t> No. Vacant</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03</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07</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08</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07</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06</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08</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4"/>
                  </a:ext>
                </a:extLst>
              </a:tr>
              <a:tr h="580388">
                <a:tc>
                  <a:txBody>
                    <a:bodyPr/>
                    <a:lstStyle/>
                    <a:p>
                      <a:pPr marL="0" marR="0">
                        <a:spcBef>
                          <a:spcPts val="0"/>
                        </a:spcBef>
                        <a:spcAft>
                          <a:spcPts val="0"/>
                        </a:spcAft>
                      </a:pPr>
                      <a:r>
                        <a:rPr lang="en-US" sz="1400" dirty="0" smtClean="0">
                          <a:latin typeface="Times New Roman" panose="02020603050405020304" pitchFamily="18" charset="0"/>
                          <a:cs typeface="Times New Roman" panose="02020603050405020304" pitchFamily="18" charset="0"/>
                        </a:rPr>
                        <a:t>Total</a:t>
                      </a:r>
                      <a:r>
                        <a:rPr lang="en-US" sz="1400" baseline="0" dirty="0" smtClean="0">
                          <a:latin typeface="Times New Roman" panose="02020603050405020304" pitchFamily="18" charset="0"/>
                          <a:cs typeface="Times New Roman" panose="02020603050405020304" pitchFamily="18" charset="0"/>
                        </a:rPr>
                        <a:t> No. filled by female</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06</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01</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04</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05</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400" dirty="0" smtClean="0">
                          <a:latin typeface="Times New Roman" panose="02020603050405020304" pitchFamily="18" charset="0"/>
                          <a:ea typeface="Times New Roman"/>
                          <a:cs typeface="Times New Roman" panose="02020603050405020304" pitchFamily="18" charset="0"/>
                        </a:rPr>
                        <a:t>08</a:t>
                      </a:r>
                      <a:endParaRPr lang="en-US" sz="14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357812"/>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708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rmAutofit fontScale="90000"/>
          </a:bodyPr>
          <a:lstStyle/>
          <a:p>
            <a:pPr algn="ctr"/>
            <a:r>
              <a:rPr lang="en-ZA" sz="4000" dirty="0" smtClean="0">
                <a:solidFill>
                  <a:srgbClr val="FF0000"/>
                </a:solidFill>
                <a:latin typeface="Times New Roman" panose="02020603050405020304" pitchFamily="18" charset="0"/>
                <a:cs typeface="Times New Roman" panose="02020603050405020304" pitchFamily="18" charset="0"/>
              </a:rPr>
              <a:t/>
            </a:r>
            <a:br>
              <a:rPr lang="en-ZA" sz="4000" dirty="0" smtClean="0">
                <a:solidFill>
                  <a:srgbClr val="FF0000"/>
                </a:solidFill>
                <a:latin typeface="Times New Roman" panose="02020603050405020304" pitchFamily="18" charset="0"/>
                <a:cs typeface="Times New Roman" panose="02020603050405020304" pitchFamily="18" charset="0"/>
              </a:rPr>
            </a:br>
            <a:r>
              <a:rPr lang="en-ZA" sz="2200" b="1" dirty="0" smtClean="0">
                <a:latin typeface="Times New Roman" panose="02020603050405020304" pitchFamily="18" charset="0"/>
                <a:cs typeface="Times New Roman" panose="02020603050405020304" pitchFamily="18" charset="0"/>
              </a:rPr>
              <a:t>STATUS QUO ON THE APPOINTMENT OF TOP 6 SENIOR MANAGERS </a:t>
            </a:r>
            <a:r>
              <a:rPr lang="en-ZA" sz="2200" b="1" dirty="0">
                <a:latin typeface="Times New Roman" panose="02020603050405020304" pitchFamily="18" charset="0"/>
                <a:cs typeface="Times New Roman" panose="02020603050405020304" pitchFamily="18" charset="0"/>
              </a:rPr>
              <a:t>(MANGAUNG METRO)</a:t>
            </a:r>
            <a:r>
              <a:rPr lang="en-ZA" sz="3600" dirty="0" smtClean="0">
                <a:latin typeface="Times New Roman" panose="02020603050405020304" pitchFamily="18" charset="0"/>
                <a:cs typeface="Times New Roman" panose="02020603050405020304" pitchFamily="18" charset="0"/>
              </a:rPr>
              <a:t/>
            </a:r>
            <a:br>
              <a:rPr lang="en-ZA" sz="3600" dirty="0" smtClean="0">
                <a:latin typeface="Times New Roman" panose="02020603050405020304" pitchFamily="18" charset="0"/>
                <a:cs typeface="Times New Roman" panose="02020603050405020304" pitchFamily="18" charset="0"/>
              </a:rPr>
            </a:br>
            <a:endParaRPr lang="en-ZA"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3350064"/>
              </p:ext>
            </p:extLst>
          </p:nvPr>
        </p:nvGraphicFramePr>
        <p:xfrm>
          <a:off x="373711" y="1155656"/>
          <a:ext cx="8436333" cy="3185755"/>
        </p:xfrm>
        <a:graphic>
          <a:graphicData uri="http://schemas.openxmlformats.org/drawingml/2006/table">
            <a:tbl>
              <a:tblPr firstRow="1" bandRow="1">
                <a:tableStyleId>{5940675A-B579-460E-94D1-54222C63F5DA}</a:tableStyleId>
              </a:tblPr>
              <a:tblGrid>
                <a:gridCol w="923685">
                  <a:extLst>
                    <a:ext uri="{9D8B030D-6E8A-4147-A177-3AD203B41FA5}">
                      <a16:colId xmlns:a16="http://schemas.microsoft.com/office/drawing/2014/main" xmlns="" val="20000"/>
                    </a:ext>
                  </a:extLst>
                </a:gridCol>
                <a:gridCol w="889731">
                  <a:extLst>
                    <a:ext uri="{9D8B030D-6E8A-4147-A177-3AD203B41FA5}">
                      <a16:colId xmlns:a16="http://schemas.microsoft.com/office/drawing/2014/main" xmlns="" val="20001"/>
                    </a:ext>
                  </a:extLst>
                </a:gridCol>
                <a:gridCol w="867287">
                  <a:extLst>
                    <a:ext uri="{9D8B030D-6E8A-4147-A177-3AD203B41FA5}">
                      <a16:colId xmlns:a16="http://schemas.microsoft.com/office/drawing/2014/main" xmlns="" val="20003"/>
                    </a:ext>
                  </a:extLst>
                </a:gridCol>
                <a:gridCol w="1075619">
                  <a:extLst>
                    <a:ext uri="{9D8B030D-6E8A-4147-A177-3AD203B41FA5}">
                      <a16:colId xmlns:a16="http://schemas.microsoft.com/office/drawing/2014/main" xmlns="" val="20005"/>
                    </a:ext>
                  </a:extLst>
                </a:gridCol>
                <a:gridCol w="862108">
                  <a:extLst>
                    <a:ext uri="{9D8B030D-6E8A-4147-A177-3AD203B41FA5}">
                      <a16:colId xmlns:a16="http://schemas.microsoft.com/office/drawing/2014/main" xmlns="" val="20007"/>
                    </a:ext>
                  </a:extLst>
                </a:gridCol>
                <a:gridCol w="1216043">
                  <a:extLst>
                    <a:ext uri="{9D8B030D-6E8A-4147-A177-3AD203B41FA5}">
                      <a16:colId xmlns:a16="http://schemas.microsoft.com/office/drawing/2014/main" xmlns="" val="20009"/>
                    </a:ext>
                  </a:extLst>
                </a:gridCol>
                <a:gridCol w="1103819">
                  <a:extLst>
                    <a:ext uri="{9D8B030D-6E8A-4147-A177-3AD203B41FA5}">
                      <a16:colId xmlns:a16="http://schemas.microsoft.com/office/drawing/2014/main" xmlns="" val="20011"/>
                    </a:ext>
                  </a:extLst>
                </a:gridCol>
                <a:gridCol w="709599">
                  <a:extLst>
                    <a:ext uri="{9D8B030D-6E8A-4147-A177-3AD203B41FA5}">
                      <a16:colId xmlns:a16="http://schemas.microsoft.com/office/drawing/2014/main" xmlns="" val="20008"/>
                    </a:ext>
                  </a:extLst>
                </a:gridCol>
                <a:gridCol w="788442">
                  <a:extLst>
                    <a:ext uri="{9D8B030D-6E8A-4147-A177-3AD203B41FA5}">
                      <a16:colId xmlns:a16="http://schemas.microsoft.com/office/drawing/2014/main" xmlns="" val="20010"/>
                    </a:ext>
                  </a:extLst>
                </a:gridCol>
              </a:tblGrid>
              <a:tr h="752358">
                <a:tc>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Municipal Manager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Chief Financial Officer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Technical </a:t>
                      </a:r>
                      <a:r>
                        <a:rPr lang="en-GB" sz="1200" b="1" dirty="0" smtClean="0">
                          <a:solidFill>
                            <a:schemeClr val="tx1"/>
                          </a:solidFill>
                          <a:latin typeface="Times New Roman" panose="02020603050405020304" pitchFamily="18" charset="0"/>
                          <a:cs typeface="Times New Roman" panose="02020603050405020304" pitchFamily="18" charset="0"/>
                        </a:rPr>
                        <a:t>Services/ Engineering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a:t>
                      </a:r>
                      <a:endParaRPr lang="en-US" sz="12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Corporate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 /Man</a:t>
                      </a:r>
                      <a:r>
                        <a:rPr lang="en-GB" sz="1200" b="1" baseline="0" dirty="0" smtClean="0">
                          <a:solidFill>
                            <a:schemeClr val="tx1"/>
                          </a:solidFill>
                          <a:latin typeface="Times New Roman" panose="02020603050405020304" pitchFamily="18" charset="0"/>
                          <a:cs typeface="Times New Roman" panose="02020603050405020304" pitchFamily="18" charset="0"/>
                        </a:rPr>
                        <a:t> </a:t>
                      </a:r>
                      <a:r>
                        <a:rPr lang="en-GB" sz="1200" b="1" dirty="0" smtClean="0">
                          <a:solidFill>
                            <a:schemeClr val="tx1"/>
                          </a:solidFill>
                          <a:latin typeface="Times New Roman" panose="02020603050405020304" pitchFamily="18" charset="0"/>
                          <a:cs typeface="Times New Roman" panose="02020603050405020304" pitchFamily="18" charset="0"/>
                        </a:rPr>
                        <a:t>Town/ Development Planning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Filled/ Total</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 Filled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376179">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Mangaung Metro</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a:cs typeface="Times New Roman" panose="02020603050405020304" pitchFamily="18" charset="0"/>
                        </a:rPr>
                        <a:t>Filled</a:t>
                      </a:r>
                    </a:p>
                    <a:p>
                      <a:pPr marL="0" marR="0" algn="ctr">
                        <a:spcBef>
                          <a:spcPts val="0"/>
                        </a:spcBef>
                        <a:spcAft>
                          <a:spcPts val="0"/>
                        </a:spcAft>
                      </a:pP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a:cs typeface="Times New Roman" panose="02020603050405020304" pitchFamily="18" charset="0"/>
                        </a:rPr>
                        <a:t>Filled</a:t>
                      </a: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10/11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91%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564268">
                <a:tc>
                  <a:txBody>
                    <a:bodyPr/>
                    <a:lstStyle/>
                    <a:p>
                      <a:pPr marL="0" marR="0">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Total Number of Posts</a:t>
                      </a: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370296">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10</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91%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4"/>
                  </a:ext>
                </a:extLst>
              </a:tr>
              <a:tr h="370296">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9%</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r h="752358">
                <a:tc gridSpan="9">
                  <a:txBody>
                    <a:bodyPr/>
                    <a:lstStyle/>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Total number</a:t>
                      </a:r>
                      <a:r>
                        <a:rPr lang="en-US" sz="1200" baseline="0" dirty="0" smtClean="0">
                          <a:latin typeface="Times New Roman" panose="02020603050405020304" pitchFamily="18" charset="0"/>
                          <a:ea typeface="Times New Roman"/>
                          <a:cs typeface="Times New Roman" panose="02020603050405020304" pitchFamily="18" charset="0"/>
                        </a:rPr>
                        <a:t> of Posts in Mangaung Metro is 11 with 10 posts filled and 01 Vacancy 01/11 posts are filled by women resulting in 9% representation</a:t>
                      </a: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extLst>
                  <a:ext uri="{0D108BD9-81ED-4DB2-BD59-A6C34878D82A}">
                    <a16:rowId xmlns:a16="http://schemas.microsoft.com/office/drawing/2014/main" xmlns="" val="10006"/>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357812"/>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8559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595"/>
          </a:xfrm>
        </p:spPr>
        <p:txBody>
          <a:bodyPr>
            <a:normAutofit fontScale="90000"/>
          </a:bodyPr>
          <a:lstStyle/>
          <a:p>
            <a:pPr algn="ctr"/>
            <a:r>
              <a:rPr lang="en-ZA" sz="4000" dirty="0" smtClean="0">
                <a:solidFill>
                  <a:srgbClr val="FF0000"/>
                </a:solidFill>
                <a:latin typeface="Times New Roman" panose="02020603050405020304" pitchFamily="18" charset="0"/>
                <a:cs typeface="Times New Roman" panose="02020603050405020304" pitchFamily="18" charset="0"/>
              </a:rPr>
              <a:t/>
            </a:r>
            <a:br>
              <a:rPr lang="en-ZA" sz="4000" dirty="0" smtClean="0">
                <a:solidFill>
                  <a:srgbClr val="FF0000"/>
                </a:solidFill>
                <a:latin typeface="Times New Roman" panose="02020603050405020304" pitchFamily="18" charset="0"/>
                <a:cs typeface="Times New Roman" panose="02020603050405020304" pitchFamily="18" charset="0"/>
              </a:rPr>
            </a:br>
            <a:r>
              <a:rPr lang="en-ZA" sz="2200" b="1" dirty="0" smtClean="0">
                <a:latin typeface="Times New Roman" panose="02020603050405020304" pitchFamily="18" charset="0"/>
                <a:cs typeface="Times New Roman" panose="02020603050405020304" pitchFamily="18" charset="0"/>
              </a:rPr>
              <a:t>STATUS QUO ON THE APPOINTMENT OF TOP 6 SENIOR MANAGERS </a:t>
            </a:r>
            <a:r>
              <a:rPr lang="en-ZA" sz="2200" b="1" dirty="0">
                <a:latin typeface="Times New Roman" panose="02020603050405020304" pitchFamily="18" charset="0"/>
                <a:cs typeface="Times New Roman" panose="02020603050405020304" pitchFamily="18" charset="0"/>
              </a:rPr>
              <a:t>(XHARIEP DISTRICT</a:t>
            </a:r>
            <a:r>
              <a:rPr lang="en-ZA" sz="2200" b="1" dirty="0" smtClean="0">
                <a:latin typeface="Times New Roman" panose="02020603050405020304" pitchFamily="18" charset="0"/>
                <a:cs typeface="Times New Roman" panose="02020603050405020304" pitchFamily="18" charset="0"/>
              </a:rPr>
              <a:t>)</a:t>
            </a:r>
            <a:r>
              <a:rPr lang="en-ZA" sz="3600" dirty="0" smtClean="0">
                <a:latin typeface="Times New Roman" panose="02020603050405020304" pitchFamily="18" charset="0"/>
                <a:cs typeface="Times New Roman" panose="02020603050405020304" pitchFamily="18" charset="0"/>
              </a:rPr>
              <a:t/>
            </a:r>
            <a:br>
              <a:rPr lang="en-ZA" sz="3600" dirty="0" smtClean="0">
                <a:latin typeface="Times New Roman" panose="02020603050405020304" pitchFamily="18" charset="0"/>
                <a:cs typeface="Times New Roman" panose="02020603050405020304" pitchFamily="18" charset="0"/>
              </a:rPr>
            </a:br>
            <a:endParaRPr lang="en-ZA"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47923626"/>
              </p:ext>
            </p:extLst>
          </p:nvPr>
        </p:nvGraphicFramePr>
        <p:xfrm>
          <a:off x="214685" y="980728"/>
          <a:ext cx="8460187" cy="4194800"/>
        </p:xfrm>
        <a:graphic>
          <a:graphicData uri="http://schemas.openxmlformats.org/drawingml/2006/table">
            <a:tbl>
              <a:tblPr firstRow="1" bandRow="1">
                <a:tableStyleId>{5940675A-B579-460E-94D1-54222C63F5DA}</a:tableStyleId>
              </a:tblPr>
              <a:tblGrid>
                <a:gridCol w="926298">
                  <a:extLst>
                    <a:ext uri="{9D8B030D-6E8A-4147-A177-3AD203B41FA5}">
                      <a16:colId xmlns:a16="http://schemas.microsoft.com/office/drawing/2014/main" xmlns="" val="20000"/>
                    </a:ext>
                  </a:extLst>
                </a:gridCol>
                <a:gridCol w="892247">
                  <a:extLst>
                    <a:ext uri="{9D8B030D-6E8A-4147-A177-3AD203B41FA5}">
                      <a16:colId xmlns:a16="http://schemas.microsoft.com/office/drawing/2014/main" xmlns="" val="20001"/>
                    </a:ext>
                  </a:extLst>
                </a:gridCol>
                <a:gridCol w="869739">
                  <a:extLst>
                    <a:ext uri="{9D8B030D-6E8A-4147-A177-3AD203B41FA5}">
                      <a16:colId xmlns:a16="http://schemas.microsoft.com/office/drawing/2014/main" xmlns="" val="20003"/>
                    </a:ext>
                  </a:extLst>
                </a:gridCol>
                <a:gridCol w="1078661">
                  <a:extLst>
                    <a:ext uri="{9D8B030D-6E8A-4147-A177-3AD203B41FA5}">
                      <a16:colId xmlns:a16="http://schemas.microsoft.com/office/drawing/2014/main" xmlns="" val="20005"/>
                    </a:ext>
                  </a:extLst>
                </a:gridCol>
                <a:gridCol w="864545">
                  <a:extLst>
                    <a:ext uri="{9D8B030D-6E8A-4147-A177-3AD203B41FA5}">
                      <a16:colId xmlns:a16="http://schemas.microsoft.com/office/drawing/2014/main" xmlns="" val="20007"/>
                    </a:ext>
                  </a:extLst>
                </a:gridCol>
                <a:gridCol w="1219481">
                  <a:extLst>
                    <a:ext uri="{9D8B030D-6E8A-4147-A177-3AD203B41FA5}">
                      <a16:colId xmlns:a16="http://schemas.microsoft.com/office/drawing/2014/main" xmlns="" val="20009"/>
                    </a:ext>
                  </a:extLst>
                </a:gridCol>
                <a:gridCol w="1106940">
                  <a:extLst>
                    <a:ext uri="{9D8B030D-6E8A-4147-A177-3AD203B41FA5}">
                      <a16:colId xmlns:a16="http://schemas.microsoft.com/office/drawing/2014/main" xmlns="" val="20011"/>
                    </a:ext>
                  </a:extLst>
                </a:gridCol>
                <a:gridCol w="711605">
                  <a:extLst>
                    <a:ext uri="{9D8B030D-6E8A-4147-A177-3AD203B41FA5}">
                      <a16:colId xmlns:a16="http://schemas.microsoft.com/office/drawing/2014/main" xmlns="" val="20008"/>
                    </a:ext>
                  </a:extLst>
                </a:gridCol>
                <a:gridCol w="790671">
                  <a:extLst>
                    <a:ext uri="{9D8B030D-6E8A-4147-A177-3AD203B41FA5}">
                      <a16:colId xmlns:a16="http://schemas.microsoft.com/office/drawing/2014/main" xmlns="" val="20010"/>
                    </a:ext>
                  </a:extLst>
                </a:gridCol>
              </a:tblGrid>
              <a:tr h="519114">
                <a:tc>
                  <a:txBody>
                    <a:bodyPr/>
                    <a:lstStyle/>
                    <a:p>
                      <a:endParaRPr lang="en-US" sz="1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Municipal Manager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Chief Financial Officer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Technical </a:t>
                      </a:r>
                      <a:r>
                        <a:rPr lang="en-GB" sz="1200" b="1" dirty="0" smtClean="0">
                          <a:solidFill>
                            <a:schemeClr val="tx1"/>
                          </a:solidFill>
                          <a:latin typeface="Times New Roman" panose="02020603050405020304" pitchFamily="18" charset="0"/>
                          <a:cs typeface="Times New Roman" panose="02020603050405020304" pitchFamily="18" charset="0"/>
                        </a:rPr>
                        <a:t>Services/ Engineering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a:t>
                      </a:r>
                      <a:endParaRPr lang="en-US" sz="12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Corporate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 /Man</a:t>
                      </a:r>
                      <a:r>
                        <a:rPr lang="en-GB" sz="1200" b="1" baseline="0" dirty="0" smtClean="0">
                          <a:solidFill>
                            <a:schemeClr val="tx1"/>
                          </a:solidFill>
                          <a:latin typeface="Times New Roman" panose="02020603050405020304" pitchFamily="18" charset="0"/>
                          <a:cs typeface="Times New Roman" panose="02020603050405020304" pitchFamily="18" charset="0"/>
                        </a:rPr>
                        <a:t> </a:t>
                      </a:r>
                      <a:r>
                        <a:rPr lang="en-GB" sz="1200" b="1" dirty="0" smtClean="0">
                          <a:solidFill>
                            <a:schemeClr val="tx1"/>
                          </a:solidFill>
                          <a:latin typeface="Times New Roman" panose="02020603050405020304" pitchFamily="18" charset="0"/>
                          <a:cs typeface="Times New Roman" panose="02020603050405020304" pitchFamily="18" charset="0"/>
                        </a:rPr>
                        <a:t>Town/ Development Planning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Filled/</a:t>
                      </a:r>
                    </a:p>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Total</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 Filled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34860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Xhariep DM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a:cs typeface="Times New Roman" panose="02020603050405020304" pitchFamily="18" charset="0"/>
                        </a:rPr>
                        <a:t>N/A</a:t>
                      </a:r>
                    </a:p>
                    <a:p>
                      <a:pPr marL="0" marR="0" algn="ctr">
                        <a:spcBef>
                          <a:spcPts val="0"/>
                        </a:spcBef>
                        <a:spcAft>
                          <a:spcPts val="0"/>
                        </a:spcAft>
                      </a:pP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a:cs typeface="Times New Roman" panose="02020603050405020304" pitchFamily="18" charset="0"/>
                        </a:rPr>
                        <a:t>Filled</a:t>
                      </a: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Letsemeng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80%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Kopanong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4"/>
                  </a:ext>
                </a:extLst>
              </a:tr>
              <a:tr h="360040">
                <a:tc>
                  <a:txBody>
                    <a:bodyPr/>
                    <a:lstStyle/>
                    <a:p>
                      <a:pPr marL="0" marR="0">
                        <a:spcBef>
                          <a:spcPts val="0"/>
                        </a:spcBef>
                        <a:spcAft>
                          <a:spcPts val="0"/>
                        </a:spcAft>
                      </a:pPr>
                      <a:r>
                        <a:rPr lang="en-US" sz="1200" dirty="0" smtClean="0">
                          <a:latin typeface="Times New Roman" panose="02020603050405020304" pitchFamily="18" charset="0"/>
                          <a:cs typeface="Times New Roman" panose="02020603050405020304" pitchFamily="18" charset="0"/>
                        </a:rPr>
                        <a:t>Mohokare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r h="432048">
                <a:tc>
                  <a:txBody>
                    <a:bodyPr/>
                    <a:lstStyle/>
                    <a:p>
                      <a:pPr marL="0" marR="0">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Total Number of Posts</a:t>
                      </a: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04</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04</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03</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04</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04</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19</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6"/>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14</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74%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7"/>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26%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8"/>
                  </a:ext>
                </a:extLst>
              </a:tr>
              <a:tr h="360040">
                <a:tc gridSpan="9">
                  <a:txBody>
                    <a:bodyPr/>
                    <a:lstStyle/>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Total number</a:t>
                      </a:r>
                      <a:r>
                        <a:rPr lang="en-US" sz="1200" baseline="0" dirty="0" smtClean="0">
                          <a:latin typeface="Times New Roman" panose="02020603050405020304" pitchFamily="18" charset="0"/>
                          <a:ea typeface="Times New Roman"/>
                          <a:cs typeface="Times New Roman" panose="02020603050405020304" pitchFamily="18" charset="0"/>
                        </a:rPr>
                        <a:t> of Posts in Xhariep District is 19 with 14 posts filled and 05 Vacancies 03/14 posts are filled by women resulting in 21% representation</a:t>
                      </a: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extLst>
                  <a:ext uri="{0D108BD9-81ED-4DB2-BD59-A6C34878D82A}">
                    <a16:rowId xmlns:a16="http://schemas.microsoft.com/office/drawing/2014/main" xmlns="" val="10009"/>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357812"/>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5941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pPr algn="ctr"/>
            <a:r>
              <a:rPr lang="en-ZA" sz="4000" dirty="0" smtClean="0">
                <a:solidFill>
                  <a:srgbClr val="FF0000"/>
                </a:solidFill>
                <a:latin typeface="Times New Roman" panose="02020603050405020304" pitchFamily="18" charset="0"/>
                <a:cs typeface="Times New Roman" panose="02020603050405020304" pitchFamily="18" charset="0"/>
              </a:rPr>
              <a:t/>
            </a:r>
            <a:br>
              <a:rPr lang="en-ZA" sz="4000" dirty="0" smtClean="0">
                <a:solidFill>
                  <a:srgbClr val="FF0000"/>
                </a:solidFill>
                <a:latin typeface="Times New Roman" panose="02020603050405020304" pitchFamily="18" charset="0"/>
                <a:cs typeface="Times New Roman" panose="02020603050405020304" pitchFamily="18" charset="0"/>
              </a:rPr>
            </a:br>
            <a:r>
              <a:rPr lang="en-ZA" sz="2200" b="1" dirty="0" smtClean="0">
                <a:latin typeface="Times New Roman" panose="02020603050405020304" pitchFamily="18" charset="0"/>
                <a:cs typeface="Times New Roman" panose="02020603050405020304" pitchFamily="18" charset="0"/>
              </a:rPr>
              <a:t>STATUS QUO ON THE APPOINTMENT OF TOP 6 SENIOR MANAGERS (LEJWELEPUTSWA DISTRICT)</a:t>
            </a:r>
            <a:r>
              <a:rPr lang="en-ZA" sz="2700" dirty="0" smtClean="0">
                <a:latin typeface="Times New Roman" panose="02020603050405020304" pitchFamily="18" charset="0"/>
                <a:cs typeface="Times New Roman" panose="02020603050405020304" pitchFamily="18" charset="0"/>
              </a:rPr>
              <a:t/>
            </a:r>
            <a:br>
              <a:rPr lang="en-ZA" sz="2700" dirty="0" smtClean="0">
                <a:latin typeface="Times New Roman" panose="02020603050405020304" pitchFamily="18" charset="0"/>
                <a:cs typeface="Times New Roman" panose="02020603050405020304" pitchFamily="18" charset="0"/>
              </a:rPr>
            </a:br>
            <a:endParaRPr lang="en-ZA" sz="36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1017123"/>
              </p:ext>
            </p:extLst>
          </p:nvPr>
        </p:nvGraphicFramePr>
        <p:xfrm>
          <a:off x="425303" y="764704"/>
          <a:ext cx="8367824" cy="4662264"/>
        </p:xfrm>
        <a:graphic>
          <a:graphicData uri="http://schemas.openxmlformats.org/drawingml/2006/table">
            <a:tbl>
              <a:tblPr firstRow="1" bandRow="1">
                <a:tableStyleId>{5940675A-B579-460E-94D1-54222C63F5DA}</a:tableStyleId>
              </a:tblPr>
              <a:tblGrid>
                <a:gridCol w="1247832">
                  <a:extLst>
                    <a:ext uri="{9D8B030D-6E8A-4147-A177-3AD203B41FA5}">
                      <a16:colId xmlns:a16="http://schemas.microsoft.com/office/drawing/2014/main" xmlns="" val="20000"/>
                    </a:ext>
                  </a:extLst>
                </a:gridCol>
                <a:gridCol w="807422">
                  <a:extLst>
                    <a:ext uri="{9D8B030D-6E8A-4147-A177-3AD203B41FA5}">
                      <a16:colId xmlns:a16="http://schemas.microsoft.com/office/drawing/2014/main" xmlns="" val="20001"/>
                    </a:ext>
                  </a:extLst>
                </a:gridCol>
                <a:gridCol w="734020">
                  <a:extLst>
                    <a:ext uri="{9D8B030D-6E8A-4147-A177-3AD203B41FA5}">
                      <a16:colId xmlns:a16="http://schemas.microsoft.com/office/drawing/2014/main" xmlns="" val="20003"/>
                    </a:ext>
                  </a:extLst>
                </a:gridCol>
                <a:gridCol w="967871">
                  <a:extLst>
                    <a:ext uri="{9D8B030D-6E8A-4147-A177-3AD203B41FA5}">
                      <a16:colId xmlns:a16="http://schemas.microsoft.com/office/drawing/2014/main" xmlns="" val="20005"/>
                    </a:ext>
                  </a:extLst>
                </a:gridCol>
                <a:gridCol w="921564">
                  <a:extLst>
                    <a:ext uri="{9D8B030D-6E8A-4147-A177-3AD203B41FA5}">
                      <a16:colId xmlns:a16="http://schemas.microsoft.com/office/drawing/2014/main" xmlns="" val="20007"/>
                    </a:ext>
                  </a:extLst>
                </a:gridCol>
                <a:gridCol w="1063343">
                  <a:extLst>
                    <a:ext uri="{9D8B030D-6E8A-4147-A177-3AD203B41FA5}">
                      <a16:colId xmlns:a16="http://schemas.microsoft.com/office/drawing/2014/main" xmlns="" val="20009"/>
                    </a:ext>
                  </a:extLst>
                </a:gridCol>
                <a:gridCol w="992453">
                  <a:extLst>
                    <a:ext uri="{9D8B030D-6E8A-4147-A177-3AD203B41FA5}">
                      <a16:colId xmlns:a16="http://schemas.microsoft.com/office/drawing/2014/main" xmlns="" val="20011"/>
                    </a:ext>
                  </a:extLst>
                </a:gridCol>
                <a:gridCol w="899299">
                  <a:extLst>
                    <a:ext uri="{9D8B030D-6E8A-4147-A177-3AD203B41FA5}">
                      <a16:colId xmlns:a16="http://schemas.microsoft.com/office/drawing/2014/main" xmlns="" val="20008"/>
                    </a:ext>
                  </a:extLst>
                </a:gridCol>
                <a:gridCol w="734020">
                  <a:extLst>
                    <a:ext uri="{9D8B030D-6E8A-4147-A177-3AD203B41FA5}">
                      <a16:colId xmlns:a16="http://schemas.microsoft.com/office/drawing/2014/main" xmlns="" val="20010"/>
                    </a:ext>
                  </a:extLst>
                </a:gridCol>
              </a:tblGrid>
              <a:tr h="519114">
                <a:tc>
                  <a:txBody>
                    <a:bodyPr/>
                    <a:lstStyle/>
                    <a:p>
                      <a:r>
                        <a:rPr lang="en-US" sz="1200" b="1" dirty="0" smtClean="0">
                          <a:solidFill>
                            <a:schemeClr val="tx1"/>
                          </a:solidFill>
                          <a:latin typeface="Times New Roman" panose="02020603050405020304" pitchFamily="18" charset="0"/>
                          <a:cs typeface="Times New Roman" panose="02020603050405020304" pitchFamily="18" charset="0"/>
                        </a:rPr>
                        <a:t>Municipality</a:t>
                      </a:r>
                      <a:endParaRPr lang="en-US" sz="1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Municipal Manager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Chief Financial Officer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Technical </a:t>
                      </a:r>
                      <a:r>
                        <a:rPr lang="en-GB" sz="1200" b="1" dirty="0" smtClean="0">
                          <a:solidFill>
                            <a:schemeClr val="tx1"/>
                          </a:solidFill>
                          <a:latin typeface="Times New Roman" panose="02020603050405020304" pitchFamily="18" charset="0"/>
                          <a:cs typeface="Times New Roman" panose="02020603050405020304" pitchFamily="18" charset="0"/>
                        </a:rPr>
                        <a:t>Services/ Engineering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a:t>
                      </a:r>
                      <a:endParaRPr lang="en-US" sz="12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Corporate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 /Man</a:t>
                      </a:r>
                      <a:r>
                        <a:rPr lang="en-GB" sz="1200" b="1" baseline="0" dirty="0" smtClean="0">
                          <a:solidFill>
                            <a:schemeClr val="tx1"/>
                          </a:solidFill>
                          <a:latin typeface="Times New Roman" panose="02020603050405020304" pitchFamily="18" charset="0"/>
                          <a:cs typeface="Times New Roman" panose="02020603050405020304" pitchFamily="18" charset="0"/>
                        </a:rPr>
                        <a:t> </a:t>
                      </a:r>
                      <a:r>
                        <a:rPr lang="en-GB" sz="1200" b="1" dirty="0" smtClean="0">
                          <a:solidFill>
                            <a:schemeClr val="tx1"/>
                          </a:solidFill>
                          <a:latin typeface="Times New Roman" panose="02020603050405020304" pitchFamily="18" charset="0"/>
                          <a:cs typeface="Times New Roman" panose="02020603050405020304" pitchFamily="18" charset="0"/>
                        </a:rPr>
                        <a:t>Town/ Development Planning/ 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Filled/Total</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 Filled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34860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Lejweleputswa DM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Masilonyana</a:t>
                      </a:r>
                      <a:r>
                        <a:rPr lang="en-GB" sz="1200" baseline="0" dirty="0" smtClean="0">
                          <a:latin typeface="Times New Roman" panose="02020603050405020304" pitchFamily="18" charset="0"/>
                          <a:cs typeface="Times New Roman" panose="02020603050405020304" pitchFamily="18" charset="0"/>
                        </a:rPr>
                        <a:t> L</a:t>
                      </a:r>
                      <a:r>
                        <a:rPr lang="en-GB" sz="1200" dirty="0" smtClean="0">
                          <a:latin typeface="Times New Roman" panose="02020603050405020304" pitchFamily="18" charset="0"/>
                          <a:cs typeface="Times New Roman" panose="02020603050405020304" pitchFamily="18" charset="0"/>
                        </a:rPr>
                        <a:t>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r>
                        <a:rPr lang="en-US" sz="1200" baseline="0" dirty="0" smtClean="0">
                          <a:latin typeface="Times New Roman" panose="02020603050405020304" pitchFamily="18" charset="0"/>
                          <a:ea typeface="Times New Roman"/>
                          <a:cs typeface="Times New Roman" panose="02020603050405020304" pitchFamily="18" charset="0"/>
                        </a:rPr>
                        <a: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50%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Tokologo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25%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4"/>
                  </a:ext>
                </a:extLst>
              </a:tr>
              <a:tr h="360040">
                <a:tc>
                  <a:txBody>
                    <a:bodyPr/>
                    <a:lstStyle/>
                    <a:p>
                      <a:pPr marL="0" marR="0">
                        <a:spcBef>
                          <a:spcPts val="0"/>
                        </a:spcBef>
                        <a:spcAft>
                          <a:spcPts val="0"/>
                        </a:spcAft>
                      </a:pPr>
                      <a:r>
                        <a:rPr lang="en-US" sz="1200" dirty="0" smtClean="0">
                          <a:latin typeface="Times New Roman" panose="02020603050405020304" pitchFamily="18" charset="0"/>
                          <a:cs typeface="Times New Roman" panose="02020603050405020304" pitchFamily="18" charset="0"/>
                        </a:rPr>
                        <a:t>Tswelopele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Matjhabeng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04/07</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57%</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6"/>
                  </a:ext>
                </a:extLst>
              </a:tr>
              <a:tr h="235456">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Nala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40%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7"/>
                  </a:ext>
                </a:extLst>
              </a:tr>
              <a:tr h="432048">
                <a:tc>
                  <a:txBody>
                    <a:bodyPr/>
                    <a:lstStyle/>
                    <a:p>
                      <a:pPr marL="0" marR="0">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Total Number of Posts</a:t>
                      </a: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02</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32</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8"/>
                  </a:ext>
                </a:extLst>
              </a:tr>
              <a:tr h="235456">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50%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9"/>
                  </a:ext>
                </a:extLst>
              </a:tr>
              <a:tr h="307464">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50%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10"/>
                  </a:ext>
                </a:extLst>
              </a:tr>
              <a:tr h="360040">
                <a:tc gridSpan="9">
                  <a:txBody>
                    <a:bodyPr/>
                    <a:lstStyle/>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Total number</a:t>
                      </a:r>
                      <a:r>
                        <a:rPr lang="en-US" sz="1200" baseline="0" dirty="0" smtClean="0">
                          <a:latin typeface="Times New Roman" panose="02020603050405020304" pitchFamily="18" charset="0"/>
                          <a:ea typeface="Times New Roman"/>
                          <a:cs typeface="Times New Roman" panose="02020603050405020304" pitchFamily="18" charset="0"/>
                        </a:rPr>
                        <a:t> of Posts in Lejweleputswa District is 32 with 16 posts filled and 16 Vacancies</a:t>
                      </a:r>
                    </a:p>
                    <a:p>
                      <a:pPr marL="0" marR="0">
                        <a:spcBef>
                          <a:spcPts val="0"/>
                        </a:spcBef>
                        <a:spcAft>
                          <a:spcPts val="0"/>
                        </a:spcAft>
                      </a:pPr>
                      <a:r>
                        <a:rPr lang="en-US" sz="1200" baseline="0" dirty="0" smtClean="0">
                          <a:latin typeface="Times New Roman" panose="02020603050405020304" pitchFamily="18" charset="0"/>
                          <a:ea typeface="Times New Roman"/>
                          <a:cs typeface="Times New Roman" panose="02020603050405020304" pitchFamily="18" charset="0"/>
                        </a:rPr>
                        <a:t>04/16 posts are filled by women resulting in 25% representation</a:t>
                      </a: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extLst>
                  <a:ext uri="{0D108BD9-81ED-4DB2-BD59-A6C34878D82A}">
                    <a16:rowId xmlns:a16="http://schemas.microsoft.com/office/drawing/2014/main" xmlns="" val="10011"/>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357812"/>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140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31520"/>
          </a:xfrm>
        </p:spPr>
        <p:txBody>
          <a:bodyPr>
            <a:normAutofit fontScale="90000"/>
          </a:bodyPr>
          <a:lstStyle/>
          <a:p>
            <a:pPr algn="ctr"/>
            <a:r>
              <a:rPr lang="en-ZA" sz="2200" b="1" dirty="0" smtClean="0">
                <a:latin typeface="Times New Roman" panose="02020603050405020304" pitchFamily="18" charset="0"/>
                <a:cs typeface="Times New Roman" panose="02020603050405020304" pitchFamily="18" charset="0"/>
              </a:rPr>
              <a:t>STATUS QUO ON THE APPOINTMENT OF TOP 6 SENIOR MANAGERS </a:t>
            </a:r>
            <a:br>
              <a:rPr lang="en-ZA" sz="2200" b="1" dirty="0" smtClean="0">
                <a:latin typeface="Times New Roman" panose="02020603050405020304" pitchFamily="18" charset="0"/>
                <a:cs typeface="Times New Roman" panose="02020603050405020304" pitchFamily="18" charset="0"/>
              </a:rPr>
            </a:br>
            <a:r>
              <a:rPr lang="en-ZA" sz="2200" b="1" dirty="0" smtClean="0">
                <a:latin typeface="Times New Roman" panose="02020603050405020304" pitchFamily="18" charset="0"/>
                <a:cs typeface="Times New Roman" panose="02020603050405020304" pitchFamily="18" charset="0"/>
              </a:rPr>
              <a:t>(THABO MOFUTSANYANA DISTRICT)</a:t>
            </a:r>
            <a:endParaRPr lang="en-ZA"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33648806"/>
              </p:ext>
            </p:extLst>
          </p:nvPr>
        </p:nvGraphicFramePr>
        <p:xfrm>
          <a:off x="287079" y="806006"/>
          <a:ext cx="8463515" cy="5146888"/>
        </p:xfrm>
        <a:graphic>
          <a:graphicData uri="http://schemas.openxmlformats.org/drawingml/2006/table">
            <a:tbl>
              <a:tblPr firstRow="1" bandRow="1">
                <a:tableStyleId>{5940675A-B579-460E-94D1-54222C63F5DA}</a:tableStyleId>
              </a:tblPr>
              <a:tblGrid>
                <a:gridCol w="1337296">
                  <a:extLst>
                    <a:ext uri="{9D8B030D-6E8A-4147-A177-3AD203B41FA5}">
                      <a16:colId xmlns:a16="http://schemas.microsoft.com/office/drawing/2014/main" xmlns="" val="20000"/>
                    </a:ext>
                  </a:extLst>
                </a:gridCol>
                <a:gridCol w="891532">
                  <a:extLst>
                    <a:ext uri="{9D8B030D-6E8A-4147-A177-3AD203B41FA5}">
                      <a16:colId xmlns:a16="http://schemas.microsoft.com/office/drawing/2014/main" xmlns="" val="20001"/>
                    </a:ext>
                  </a:extLst>
                </a:gridCol>
                <a:gridCol w="742944">
                  <a:extLst>
                    <a:ext uri="{9D8B030D-6E8A-4147-A177-3AD203B41FA5}">
                      <a16:colId xmlns:a16="http://schemas.microsoft.com/office/drawing/2014/main" xmlns="" val="20003"/>
                    </a:ext>
                  </a:extLst>
                </a:gridCol>
                <a:gridCol w="997840">
                  <a:extLst>
                    <a:ext uri="{9D8B030D-6E8A-4147-A177-3AD203B41FA5}">
                      <a16:colId xmlns:a16="http://schemas.microsoft.com/office/drawing/2014/main" xmlns="" val="20005"/>
                    </a:ext>
                  </a:extLst>
                </a:gridCol>
                <a:gridCol w="973680">
                  <a:extLst>
                    <a:ext uri="{9D8B030D-6E8A-4147-A177-3AD203B41FA5}">
                      <a16:colId xmlns:a16="http://schemas.microsoft.com/office/drawing/2014/main" xmlns="" val="20007"/>
                    </a:ext>
                  </a:extLst>
                </a:gridCol>
                <a:gridCol w="1123475">
                  <a:extLst>
                    <a:ext uri="{9D8B030D-6E8A-4147-A177-3AD203B41FA5}">
                      <a16:colId xmlns:a16="http://schemas.microsoft.com/office/drawing/2014/main" xmlns="" val="20009"/>
                    </a:ext>
                  </a:extLst>
                </a:gridCol>
                <a:gridCol w="1048577">
                  <a:extLst>
                    <a:ext uri="{9D8B030D-6E8A-4147-A177-3AD203B41FA5}">
                      <a16:colId xmlns:a16="http://schemas.microsoft.com/office/drawing/2014/main" xmlns="" val="20011"/>
                    </a:ext>
                  </a:extLst>
                </a:gridCol>
                <a:gridCol w="599187">
                  <a:extLst>
                    <a:ext uri="{9D8B030D-6E8A-4147-A177-3AD203B41FA5}">
                      <a16:colId xmlns:a16="http://schemas.microsoft.com/office/drawing/2014/main" xmlns="" val="20008"/>
                    </a:ext>
                  </a:extLst>
                </a:gridCol>
                <a:gridCol w="748984">
                  <a:extLst>
                    <a:ext uri="{9D8B030D-6E8A-4147-A177-3AD203B41FA5}">
                      <a16:colId xmlns:a16="http://schemas.microsoft.com/office/drawing/2014/main" xmlns="" val="20010"/>
                    </a:ext>
                  </a:extLst>
                </a:gridCol>
              </a:tblGrid>
              <a:tr h="720080">
                <a:tc>
                  <a:txBody>
                    <a:bodyPr/>
                    <a:lstStyle/>
                    <a:p>
                      <a:r>
                        <a:rPr lang="en-US" sz="1200" b="1" dirty="0" smtClean="0">
                          <a:solidFill>
                            <a:schemeClr val="tx1"/>
                          </a:solidFill>
                          <a:latin typeface="Times New Roman" panose="02020603050405020304" pitchFamily="18" charset="0"/>
                          <a:cs typeface="Times New Roman" panose="02020603050405020304" pitchFamily="18" charset="0"/>
                        </a:rPr>
                        <a:t>Municipality</a:t>
                      </a:r>
                      <a:endParaRPr lang="en-US" sz="1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Municipal Manager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Chief Financial Officer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Technical </a:t>
                      </a:r>
                      <a:r>
                        <a:rPr lang="en-GB" sz="1200" b="1" dirty="0" smtClean="0">
                          <a:solidFill>
                            <a:schemeClr val="tx1"/>
                          </a:solidFill>
                          <a:latin typeface="Times New Roman" panose="02020603050405020304" pitchFamily="18" charset="0"/>
                          <a:cs typeface="Times New Roman" panose="02020603050405020304" pitchFamily="18" charset="0"/>
                        </a:rPr>
                        <a:t>Services/ Engineering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a:t>
                      </a:r>
                      <a:endParaRPr lang="en-US" sz="12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Corporate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 /Man</a:t>
                      </a:r>
                      <a:r>
                        <a:rPr lang="en-GB" sz="1200" b="1" baseline="0" dirty="0" smtClean="0">
                          <a:solidFill>
                            <a:schemeClr val="tx1"/>
                          </a:solidFill>
                          <a:latin typeface="Times New Roman" panose="02020603050405020304" pitchFamily="18" charset="0"/>
                          <a:cs typeface="Times New Roman" panose="02020603050405020304" pitchFamily="18" charset="0"/>
                        </a:rPr>
                        <a:t> </a:t>
                      </a:r>
                      <a:r>
                        <a:rPr lang="en-GB" sz="1200" b="1" dirty="0" smtClean="0">
                          <a:solidFill>
                            <a:schemeClr val="tx1"/>
                          </a:solidFill>
                          <a:latin typeface="Times New Roman" panose="02020603050405020304" pitchFamily="18" charset="0"/>
                          <a:cs typeface="Times New Roman" panose="02020603050405020304" pitchFamily="18" charset="0"/>
                        </a:rPr>
                        <a:t>Town/ Development Planning/ 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Filled/Total</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 Filled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34860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Thabo Mofutsanyana DM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75%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Dihlabeng</a:t>
                      </a:r>
                      <a:r>
                        <a:rPr lang="en-GB" sz="1200" baseline="0" dirty="0" smtClean="0">
                          <a:latin typeface="Times New Roman" panose="02020603050405020304" pitchFamily="18" charset="0"/>
                          <a:cs typeface="Times New Roman" panose="02020603050405020304" pitchFamily="18" charset="0"/>
                        </a:rPr>
                        <a:t> L</a:t>
                      </a:r>
                      <a:r>
                        <a:rPr lang="en-GB" sz="1200" dirty="0" smtClean="0">
                          <a:latin typeface="Times New Roman" panose="02020603050405020304" pitchFamily="18" charset="0"/>
                          <a:cs typeface="Times New Roman" panose="02020603050405020304" pitchFamily="18" charset="0"/>
                        </a:rPr>
                        <a:t>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06/06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Setsoto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80%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4"/>
                  </a:ext>
                </a:extLst>
              </a:tr>
              <a:tr h="360040">
                <a:tc>
                  <a:txBody>
                    <a:bodyPr/>
                    <a:lstStyle/>
                    <a:p>
                      <a:pPr marL="0" marR="0">
                        <a:spcBef>
                          <a:spcPts val="0"/>
                        </a:spcBef>
                        <a:spcAft>
                          <a:spcPts val="0"/>
                        </a:spcAft>
                      </a:pPr>
                      <a:r>
                        <a:rPr lang="en-US" sz="1200" dirty="0" smtClean="0">
                          <a:latin typeface="Times New Roman" panose="02020603050405020304" pitchFamily="18" charset="0"/>
                          <a:cs typeface="Times New Roman" panose="02020603050405020304" pitchFamily="18" charset="0"/>
                        </a:rPr>
                        <a:t>Nketoana</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05/05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Mantsopa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05/05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6"/>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Phumelela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7"/>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Maluti-a-Phofung</a:t>
                      </a:r>
                      <a:r>
                        <a:rPr lang="en-US" sz="1200" baseline="0" dirty="0" smtClean="0">
                          <a:latin typeface="Times New Roman" panose="02020603050405020304" pitchFamily="18" charset="0"/>
                          <a:ea typeface="Times New Roman"/>
                          <a:cs typeface="Times New Roman" panose="02020603050405020304" pitchFamily="18" charset="0"/>
                        </a:rPr>
                        <a:t>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03/09</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33%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8"/>
                  </a:ext>
                </a:extLst>
              </a:tr>
              <a:tr h="432048">
                <a:tc>
                  <a:txBody>
                    <a:bodyPr/>
                    <a:lstStyle/>
                    <a:p>
                      <a:pPr marL="0" marR="0">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Total Number of Posts</a:t>
                      </a: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07</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07</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07</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02</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06</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38</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9"/>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07</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30</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79%</a:t>
                      </a:r>
                      <a:endParaRPr lang="en-ZA" sz="1200" dirty="0">
                        <a:solidFill>
                          <a:schemeClr val="tx1"/>
                        </a:solidFill>
                        <a:latin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10"/>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08</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21%</a:t>
                      </a:r>
                      <a:endParaRPr lang="en-ZA" sz="1200" dirty="0">
                        <a:solidFill>
                          <a:schemeClr val="tx1"/>
                        </a:solidFill>
                        <a:latin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11"/>
                  </a:ext>
                </a:extLst>
              </a:tr>
              <a:tr h="360040">
                <a:tc gridSpan="9">
                  <a:txBody>
                    <a:bodyPr/>
                    <a:lstStyle/>
                    <a:p>
                      <a:pPr marL="0" marR="0">
                        <a:spcBef>
                          <a:spcPts val="0"/>
                        </a:spcBef>
                        <a:spcAft>
                          <a:spcPts val="0"/>
                        </a:spcAft>
                      </a:pPr>
                      <a:endParaRPr lang="en-US" sz="1200" dirty="0" smtClean="0">
                        <a:solidFill>
                          <a:schemeClr val="tx1"/>
                        </a:solidFill>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200" dirty="0" smtClean="0">
                          <a:solidFill>
                            <a:schemeClr val="tx1"/>
                          </a:solidFill>
                          <a:latin typeface="Times New Roman" panose="02020603050405020304" pitchFamily="18" charset="0"/>
                          <a:ea typeface="Times New Roman"/>
                          <a:cs typeface="Times New Roman" panose="02020603050405020304" pitchFamily="18" charset="0"/>
                        </a:rPr>
                        <a:t>Total number</a:t>
                      </a:r>
                      <a:r>
                        <a:rPr lang="en-US" sz="1200" baseline="0" dirty="0" smtClean="0">
                          <a:solidFill>
                            <a:schemeClr val="tx1"/>
                          </a:solidFill>
                          <a:latin typeface="Times New Roman" panose="02020603050405020304" pitchFamily="18" charset="0"/>
                          <a:ea typeface="Times New Roman"/>
                          <a:cs typeface="Times New Roman" panose="02020603050405020304" pitchFamily="18" charset="0"/>
                        </a:rPr>
                        <a:t> of Posts in Thabo Mofutsanyana District is 38 with 30 posts filled and 08 Vacancies . </a:t>
                      </a:r>
                    </a:p>
                    <a:p>
                      <a:pPr marL="0" marR="0">
                        <a:spcBef>
                          <a:spcPts val="0"/>
                        </a:spcBef>
                        <a:spcAft>
                          <a:spcPts val="0"/>
                        </a:spcAft>
                      </a:pPr>
                      <a:r>
                        <a:rPr lang="en-US" sz="1200" baseline="0" dirty="0" smtClean="0">
                          <a:solidFill>
                            <a:schemeClr val="tx1"/>
                          </a:solidFill>
                          <a:latin typeface="Times New Roman" panose="02020603050405020304" pitchFamily="18" charset="0"/>
                          <a:ea typeface="Times New Roman"/>
                          <a:cs typeface="Times New Roman" panose="02020603050405020304" pitchFamily="18" charset="0"/>
                        </a:rPr>
                        <a:t>09/30 posts are filled by women resulting in 30% representation</a:t>
                      </a:r>
                      <a:endParaRPr lang="en-US" sz="1200" dirty="0" smtClean="0">
                        <a:solidFill>
                          <a:schemeClr val="tx1"/>
                        </a:solidFill>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extLst>
                  <a:ext uri="{0D108BD9-81ED-4DB2-BD59-A6C34878D82A}">
                    <a16:rowId xmlns:a16="http://schemas.microsoft.com/office/drawing/2014/main" xmlns="" val="10012"/>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587207"/>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0223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812"/>
          </a:xfrm>
        </p:spPr>
        <p:txBody>
          <a:bodyPr>
            <a:normAutofit/>
          </a:bodyPr>
          <a:lstStyle/>
          <a:p>
            <a:pPr algn="ctr"/>
            <a:r>
              <a:rPr lang="en-ZA" sz="2000" b="1" dirty="0" smtClean="0">
                <a:latin typeface="Times New Roman" panose="02020603050405020304" pitchFamily="18" charset="0"/>
                <a:cs typeface="Times New Roman" panose="02020603050405020304" pitchFamily="18" charset="0"/>
              </a:rPr>
              <a:t>STATUS QUO ON THE APPOINTMENT OF TOP 6 SENIOR MANAGERS </a:t>
            </a:r>
            <a:br>
              <a:rPr lang="en-ZA" sz="2000" b="1" dirty="0" smtClean="0">
                <a:latin typeface="Times New Roman" panose="02020603050405020304" pitchFamily="18" charset="0"/>
                <a:cs typeface="Times New Roman" panose="02020603050405020304" pitchFamily="18" charset="0"/>
              </a:rPr>
            </a:br>
            <a:r>
              <a:rPr lang="en-ZA" sz="2000" b="1" dirty="0" smtClean="0">
                <a:latin typeface="Times New Roman" panose="02020603050405020304" pitchFamily="18" charset="0"/>
                <a:cs typeface="Times New Roman" panose="02020603050405020304" pitchFamily="18" charset="0"/>
              </a:rPr>
              <a:t>(FEZILE DABI DISTRICT)</a:t>
            </a:r>
            <a:endParaRPr lang="en-ZA" sz="4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94930351"/>
              </p:ext>
            </p:extLst>
          </p:nvPr>
        </p:nvGraphicFramePr>
        <p:xfrm>
          <a:off x="153910" y="814812"/>
          <a:ext cx="8637004" cy="4403928"/>
        </p:xfrm>
        <a:graphic>
          <a:graphicData uri="http://schemas.openxmlformats.org/drawingml/2006/table">
            <a:tbl>
              <a:tblPr firstRow="1" bandRow="1">
                <a:tableStyleId>{5940675A-B579-460E-94D1-54222C63F5DA}</a:tableStyleId>
              </a:tblPr>
              <a:tblGrid>
                <a:gridCol w="1364709">
                  <a:extLst>
                    <a:ext uri="{9D8B030D-6E8A-4147-A177-3AD203B41FA5}">
                      <a16:colId xmlns:a16="http://schemas.microsoft.com/office/drawing/2014/main" xmlns="" val="20000"/>
                    </a:ext>
                  </a:extLst>
                </a:gridCol>
                <a:gridCol w="909807">
                  <a:extLst>
                    <a:ext uri="{9D8B030D-6E8A-4147-A177-3AD203B41FA5}">
                      <a16:colId xmlns:a16="http://schemas.microsoft.com/office/drawing/2014/main" xmlns="" val="20001"/>
                    </a:ext>
                  </a:extLst>
                </a:gridCol>
                <a:gridCol w="758173">
                  <a:extLst>
                    <a:ext uri="{9D8B030D-6E8A-4147-A177-3AD203B41FA5}">
                      <a16:colId xmlns:a16="http://schemas.microsoft.com/office/drawing/2014/main" xmlns="" val="20003"/>
                    </a:ext>
                  </a:extLst>
                </a:gridCol>
                <a:gridCol w="1018295">
                  <a:extLst>
                    <a:ext uri="{9D8B030D-6E8A-4147-A177-3AD203B41FA5}">
                      <a16:colId xmlns:a16="http://schemas.microsoft.com/office/drawing/2014/main" xmlns="" val="20005"/>
                    </a:ext>
                  </a:extLst>
                </a:gridCol>
                <a:gridCol w="993638">
                  <a:extLst>
                    <a:ext uri="{9D8B030D-6E8A-4147-A177-3AD203B41FA5}">
                      <a16:colId xmlns:a16="http://schemas.microsoft.com/office/drawing/2014/main" xmlns="" val="20007"/>
                    </a:ext>
                  </a:extLst>
                </a:gridCol>
                <a:gridCol w="1146505">
                  <a:extLst>
                    <a:ext uri="{9D8B030D-6E8A-4147-A177-3AD203B41FA5}">
                      <a16:colId xmlns:a16="http://schemas.microsoft.com/office/drawing/2014/main" xmlns="" val="20009"/>
                    </a:ext>
                  </a:extLst>
                </a:gridCol>
                <a:gridCol w="1070071">
                  <a:extLst>
                    <a:ext uri="{9D8B030D-6E8A-4147-A177-3AD203B41FA5}">
                      <a16:colId xmlns:a16="http://schemas.microsoft.com/office/drawing/2014/main" xmlns="" val="20011"/>
                    </a:ext>
                  </a:extLst>
                </a:gridCol>
                <a:gridCol w="611469">
                  <a:extLst>
                    <a:ext uri="{9D8B030D-6E8A-4147-A177-3AD203B41FA5}">
                      <a16:colId xmlns:a16="http://schemas.microsoft.com/office/drawing/2014/main" xmlns="" val="20008"/>
                    </a:ext>
                  </a:extLst>
                </a:gridCol>
                <a:gridCol w="764337">
                  <a:extLst>
                    <a:ext uri="{9D8B030D-6E8A-4147-A177-3AD203B41FA5}">
                      <a16:colId xmlns:a16="http://schemas.microsoft.com/office/drawing/2014/main" xmlns="" val="20010"/>
                    </a:ext>
                  </a:extLst>
                </a:gridCol>
              </a:tblGrid>
              <a:tr h="519114">
                <a:tc>
                  <a:txBody>
                    <a:bodyPr/>
                    <a:lstStyle/>
                    <a:p>
                      <a:r>
                        <a:rPr lang="en-US" sz="1200" b="1" dirty="0" smtClean="0">
                          <a:solidFill>
                            <a:schemeClr val="tx1"/>
                          </a:solidFill>
                          <a:latin typeface="Times New Roman" panose="02020603050405020304" pitchFamily="18" charset="0"/>
                          <a:cs typeface="Times New Roman" panose="02020603050405020304" pitchFamily="18" charset="0"/>
                        </a:rPr>
                        <a:t>Municipality</a:t>
                      </a:r>
                      <a:endParaRPr lang="en-US" sz="1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Municipal Manager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Chief Financial Officer</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Technical </a:t>
                      </a:r>
                      <a:r>
                        <a:rPr lang="en-GB" sz="1200" b="1" dirty="0" smtClean="0">
                          <a:solidFill>
                            <a:schemeClr val="tx1"/>
                          </a:solidFill>
                          <a:latin typeface="Times New Roman" panose="02020603050405020304" pitchFamily="18" charset="0"/>
                          <a:cs typeface="Times New Roman" panose="02020603050405020304" pitchFamily="18" charset="0"/>
                        </a:rPr>
                        <a:t>Services/ Engineering</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Dir/ Man </a:t>
                      </a:r>
                      <a:endParaRPr lang="en-US" sz="1200" b="1" dirty="0">
                        <a:solidFill>
                          <a:schemeClr val="tx1"/>
                        </a:solidFill>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GB" sz="1200" b="1" dirty="0">
                          <a:solidFill>
                            <a:schemeClr val="tx1"/>
                          </a:solidFill>
                          <a:latin typeface="Times New Roman" panose="02020603050405020304" pitchFamily="18" charset="0"/>
                          <a:cs typeface="Times New Roman" panose="02020603050405020304" pitchFamily="18" charset="0"/>
                        </a:rPr>
                        <a:t>Corporate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 /Man</a:t>
                      </a:r>
                      <a:r>
                        <a:rPr lang="en-GB" sz="1200" b="1" baseline="0" dirty="0" smtClean="0">
                          <a:solidFill>
                            <a:schemeClr val="tx1"/>
                          </a:solidFill>
                          <a:latin typeface="Times New Roman" panose="02020603050405020304" pitchFamily="18" charset="0"/>
                          <a:cs typeface="Times New Roman" panose="02020603050405020304" pitchFamily="18" charset="0"/>
                        </a:rPr>
                        <a:t> </a:t>
                      </a:r>
                      <a:r>
                        <a:rPr lang="en-GB" sz="1200" b="1" dirty="0" smtClean="0">
                          <a:solidFill>
                            <a:schemeClr val="tx1"/>
                          </a:solidFill>
                          <a:latin typeface="Times New Roman" panose="02020603050405020304" pitchFamily="18" charset="0"/>
                          <a:cs typeface="Times New Roman" panose="02020603050405020304" pitchFamily="18" charset="0"/>
                        </a:rPr>
                        <a:t>Town/ Development Planning/ 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200" b="1" dirty="0" smtClean="0">
                          <a:solidFill>
                            <a:schemeClr val="tx1"/>
                          </a:solidFill>
                          <a:latin typeface="Times New Roman" panose="02020603050405020304" pitchFamily="18" charset="0"/>
                          <a:cs typeface="Times New Roman" panose="02020603050405020304" pitchFamily="18" charset="0"/>
                        </a:rPr>
                        <a:t>Dir/Man Community Services</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Filled/Total</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200" b="1" dirty="0" smtClean="0">
                          <a:solidFill>
                            <a:schemeClr val="tx1"/>
                          </a:solidFill>
                          <a:latin typeface="Times New Roman" panose="02020603050405020304" pitchFamily="18" charset="0"/>
                          <a:ea typeface="Times New Roman"/>
                          <a:cs typeface="Times New Roman" panose="02020603050405020304" pitchFamily="18" charset="0"/>
                        </a:rPr>
                        <a:t>% Filled</a:t>
                      </a:r>
                      <a:endParaRPr lang="en-US" sz="12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xmlns="" val="10000"/>
                  </a:ext>
                </a:extLst>
              </a:tr>
              <a:tr h="34860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Fezile</a:t>
                      </a:r>
                      <a:r>
                        <a:rPr lang="en-GB" sz="1200" baseline="0" dirty="0" smtClean="0">
                          <a:latin typeface="Times New Roman" panose="02020603050405020304" pitchFamily="18" charset="0"/>
                          <a:cs typeface="Times New Roman" panose="02020603050405020304" pitchFamily="18" charset="0"/>
                        </a:rPr>
                        <a:t> Dabi </a:t>
                      </a:r>
                      <a:r>
                        <a:rPr lang="en-GB" sz="1200" dirty="0" smtClean="0">
                          <a:latin typeface="Times New Roman" panose="02020603050405020304" pitchFamily="18" charset="0"/>
                          <a:cs typeface="Times New Roman" panose="02020603050405020304" pitchFamily="18" charset="0"/>
                        </a:rPr>
                        <a:t>DM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50%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2"/>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Moqhaka</a:t>
                      </a:r>
                      <a:r>
                        <a:rPr lang="en-GB" sz="1200" baseline="0" dirty="0" smtClean="0">
                          <a:latin typeface="Times New Roman" panose="02020603050405020304" pitchFamily="18" charset="0"/>
                          <a:cs typeface="Times New Roman" panose="02020603050405020304" pitchFamily="18" charset="0"/>
                        </a:rPr>
                        <a:t> L</a:t>
                      </a:r>
                      <a:r>
                        <a:rPr lang="en-GB" sz="1200" dirty="0" smtClean="0">
                          <a:latin typeface="Times New Roman" panose="02020603050405020304" pitchFamily="18" charset="0"/>
                          <a:cs typeface="Times New Roman" panose="02020603050405020304" pitchFamily="18" charset="0"/>
                        </a:rPr>
                        <a:t>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06/06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100%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3"/>
                  </a:ext>
                </a:extLst>
              </a:tr>
              <a:tr h="360040">
                <a:tc>
                  <a:txBody>
                    <a:bodyPr/>
                    <a:lstStyle/>
                    <a:p>
                      <a:pPr marL="0" marR="0">
                        <a:spcBef>
                          <a:spcPts val="0"/>
                        </a:spcBef>
                        <a:spcAft>
                          <a:spcPts val="0"/>
                        </a:spcAft>
                      </a:pPr>
                      <a:r>
                        <a:rPr lang="en-GB" sz="1200" dirty="0" smtClean="0">
                          <a:latin typeface="Times New Roman" panose="02020603050405020304" pitchFamily="18" charset="0"/>
                          <a:cs typeface="Times New Roman" panose="02020603050405020304" pitchFamily="18" charset="0"/>
                        </a:rPr>
                        <a:t>Ngwathe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67%</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4"/>
                  </a:ext>
                </a:extLst>
              </a:tr>
              <a:tr h="360040">
                <a:tc>
                  <a:txBody>
                    <a:bodyPr/>
                    <a:lstStyle/>
                    <a:p>
                      <a:pPr marL="0" marR="0">
                        <a:spcBef>
                          <a:spcPts val="0"/>
                        </a:spcBef>
                        <a:spcAft>
                          <a:spcPts val="0"/>
                        </a:spcAft>
                      </a:pPr>
                      <a:r>
                        <a:rPr lang="en-US" sz="1200" dirty="0" smtClean="0">
                          <a:latin typeface="Times New Roman" panose="02020603050405020304" pitchFamily="18" charset="0"/>
                          <a:cs typeface="Times New Roman" panose="02020603050405020304" pitchFamily="18" charset="0"/>
                        </a:rPr>
                        <a:t>Metsimaholo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01/06</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17%</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5"/>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Mafube LM</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N/A</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04/05</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80%</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6"/>
                  </a:ext>
                </a:extLst>
              </a:tr>
              <a:tr h="432048">
                <a:tc>
                  <a:txBody>
                    <a:bodyPr/>
                    <a:lstStyle/>
                    <a:p>
                      <a:pPr marL="0" marR="0">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Total Number of Posts</a:t>
                      </a: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02</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05</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29</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7"/>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Filled</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04</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18</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62%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8"/>
                  </a:ext>
                </a:extLst>
              </a:tr>
              <a:tr h="360040">
                <a:tc>
                  <a:txBody>
                    <a:bodyPr/>
                    <a:lstStyle/>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Vacant </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02</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03</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01</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b="1" dirty="0" smtClean="0">
                          <a:latin typeface="Times New Roman" panose="02020603050405020304" pitchFamily="18" charset="0"/>
                          <a:ea typeface="Times New Roman"/>
                          <a:cs typeface="Times New Roman" panose="02020603050405020304" pitchFamily="18" charset="0"/>
                        </a:rPr>
                        <a:t>11</a:t>
                      </a:r>
                      <a:endParaRPr lang="en-US" sz="1200" b="1"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38%</a:t>
                      </a:r>
                      <a:endParaRPr lang="en-US" sz="1200" dirty="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xmlns="" val="10009"/>
                  </a:ext>
                </a:extLst>
              </a:tr>
              <a:tr h="360040">
                <a:tc gridSpan="9">
                  <a:txBody>
                    <a:bodyPr/>
                    <a:lstStyle/>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200" dirty="0" smtClean="0">
                          <a:latin typeface="Times New Roman" panose="02020603050405020304" pitchFamily="18" charset="0"/>
                          <a:ea typeface="Times New Roman"/>
                          <a:cs typeface="Times New Roman" panose="02020603050405020304" pitchFamily="18" charset="0"/>
                        </a:rPr>
                        <a:t>Total number</a:t>
                      </a:r>
                      <a:r>
                        <a:rPr lang="en-US" sz="1200" baseline="0" dirty="0" smtClean="0">
                          <a:latin typeface="Times New Roman" panose="02020603050405020304" pitchFamily="18" charset="0"/>
                          <a:ea typeface="Times New Roman"/>
                          <a:cs typeface="Times New Roman" panose="02020603050405020304" pitchFamily="18" charset="0"/>
                        </a:rPr>
                        <a:t> of Posts in Fezile Dabi District is 29 with 18 posts filled and 11 Vacancies.</a:t>
                      </a:r>
                    </a:p>
                    <a:p>
                      <a:pPr marL="0" marR="0">
                        <a:spcBef>
                          <a:spcPts val="0"/>
                        </a:spcBef>
                        <a:spcAft>
                          <a:spcPts val="0"/>
                        </a:spcAft>
                      </a:pPr>
                      <a:r>
                        <a:rPr lang="en-US" sz="1200" baseline="0" dirty="0" smtClean="0">
                          <a:latin typeface="Times New Roman" panose="02020603050405020304" pitchFamily="18" charset="0"/>
                          <a:ea typeface="Times New Roman"/>
                          <a:cs typeface="Times New Roman" panose="02020603050405020304" pitchFamily="18" charset="0"/>
                        </a:rPr>
                        <a:t>09/29 posts are filled by women resulting in 31% representation.</a:t>
                      </a:r>
                      <a:endParaRPr lang="en-US" sz="1200" dirty="0" smtClean="0">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endParaRPr lang="en-US" sz="1200" dirty="0" smtClean="0">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lgn="ctr">
                        <a:spcBef>
                          <a:spcPts val="0"/>
                        </a:spcBef>
                        <a:spcAft>
                          <a:spcPts val="0"/>
                        </a:spcAft>
                      </a:pPr>
                      <a:endParaRPr lang="en-US" sz="1200" dirty="0">
                        <a:latin typeface="Arial"/>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tc hMerge="1">
                  <a:txBody>
                    <a:bodyPr/>
                    <a:lstStyle/>
                    <a:p>
                      <a:pPr marL="0" marR="0">
                        <a:spcBef>
                          <a:spcPts val="0"/>
                        </a:spcBef>
                        <a:spcAft>
                          <a:spcPts val="0"/>
                        </a:spcAft>
                      </a:pPr>
                      <a:endParaRPr lang="en-US" sz="1200" dirty="0">
                        <a:latin typeface="Arial Narrow" pitchFamily="34" charset="0"/>
                        <a:ea typeface="Times New Roman"/>
                        <a:cs typeface="Times New Roman"/>
                      </a:endParaRPr>
                    </a:p>
                  </a:txBody>
                  <a:tcPr marL="68580" marR="68580" marT="0" marB="0">
                    <a:solidFill>
                      <a:schemeClr val="bg2"/>
                    </a:solidFill>
                  </a:tcPr>
                </a:tc>
                <a:extLst>
                  <a:ext uri="{0D108BD9-81ED-4DB2-BD59-A6C34878D82A}">
                    <a16:rowId xmlns:a16="http://schemas.microsoft.com/office/drawing/2014/main" xmlns="" val="10010"/>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357812"/>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5146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418058"/>
          </a:xfrm>
        </p:spPr>
        <p:txBody>
          <a:bodyPr>
            <a:noAutofit/>
          </a:bodyPr>
          <a:lstStyle/>
          <a:p>
            <a:r>
              <a:rPr lang="en-ZA" sz="2800" b="1" dirty="0" smtClean="0">
                <a:latin typeface="Times New Roman" panose="02020603050405020304" pitchFamily="18" charset="0"/>
                <a:cs typeface="Times New Roman" panose="02020603050405020304" pitchFamily="18" charset="0"/>
              </a:rPr>
              <a:t>MUNICIPALITIES WITH HIGH VACANCY RATE</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86735918"/>
              </p:ext>
            </p:extLst>
          </p:nvPr>
        </p:nvGraphicFramePr>
        <p:xfrm>
          <a:off x="323528" y="908720"/>
          <a:ext cx="8352159" cy="48158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894644">
                  <a:extLst>
                    <a:ext uri="{9D8B030D-6E8A-4147-A177-3AD203B41FA5}">
                      <a16:colId xmlns:a16="http://schemas.microsoft.com/office/drawing/2014/main" xmlns="" val="20002"/>
                    </a:ext>
                  </a:extLst>
                </a:gridCol>
                <a:gridCol w="1913668">
                  <a:extLst>
                    <a:ext uri="{9D8B030D-6E8A-4147-A177-3AD203B41FA5}">
                      <a16:colId xmlns:a16="http://schemas.microsoft.com/office/drawing/2014/main" xmlns="" val="20003"/>
                    </a:ext>
                  </a:extLst>
                </a:gridCol>
                <a:gridCol w="1511400">
                  <a:extLst>
                    <a:ext uri="{9D8B030D-6E8A-4147-A177-3AD203B41FA5}">
                      <a16:colId xmlns:a16="http://schemas.microsoft.com/office/drawing/2014/main" xmlns="" val="20004"/>
                    </a:ext>
                  </a:extLst>
                </a:gridCol>
                <a:gridCol w="1728191">
                  <a:extLst>
                    <a:ext uri="{9D8B030D-6E8A-4147-A177-3AD203B41FA5}">
                      <a16:colId xmlns:a16="http://schemas.microsoft.com/office/drawing/2014/main" xmlns="" val="20005"/>
                    </a:ext>
                  </a:extLst>
                </a:gridCol>
              </a:tblGrid>
              <a:tr h="439461">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Municipality</a:t>
                      </a:r>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Vacancies</a:t>
                      </a:r>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Vacancy Rate</a:t>
                      </a:r>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Positions</a:t>
                      </a:r>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latin typeface="Times New Roman" panose="02020603050405020304" pitchFamily="18" charset="0"/>
                          <a:cs typeface="Times New Roman" panose="02020603050405020304" pitchFamily="18" charset="0"/>
                        </a:rPr>
                        <a:t>Challenge</a:t>
                      </a:r>
                    </a:p>
                    <a:p>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Support Required</a:t>
                      </a:r>
                      <a:endParaRPr lang="en-ZA" sz="14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extLst>
                  <a:ext uri="{0D108BD9-81ED-4DB2-BD59-A6C34878D82A}">
                    <a16:rowId xmlns:a16="http://schemas.microsoft.com/office/drawing/2014/main" xmlns="" val="10000"/>
                  </a:ext>
                </a:extLst>
              </a:tr>
              <a:tr h="568651">
                <a:tc>
                  <a:txBody>
                    <a:bodyPr/>
                    <a:lstStyle/>
                    <a:p>
                      <a:r>
                        <a:rPr lang="en-ZA" sz="1400" dirty="0" smtClean="0">
                          <a:latin typeface="Times New Roman" panose="02020603050405020304" pitchFamily="18" charset="0"/>
                          <a:cs typeface="Times New Roman" panose="02020603050405020304" pitchFamily="18" charset="0"/>
                        </a:rPr>
                        <a:t>Kopanong LM</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02</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40%</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Chief Financial Officer, Director Community Services</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Financial constraints</a:t>
                      </a:r>
                    </a:p>
                    <a:p>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Financial assistance</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1"/>
                  </a:ext>
                </a:extLst>
              </a:tr>
              <a:tr h="648072">
                <a:tc>
                  <a:txBody>
                    <a:bodyPr/>
                    <a:lstStyle/>
                    <a:p>
                      <a:r>
                        <a:rPr lang="en-ZA" sz="1400" dirty="0" smtClean="0">
                          <a:latin typeface="Times New Roman" panose="02020603050405020304" pitchFamily="18" charset="0"/>
                          <a:cs typeface="Times New Roman" panose="02020603050405020304" pitchFamily="18" charset="0"/>
                        </a:rPr>
                        <a:t>Mohokare LM</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02</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40%</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Director: Corporate Services, Director: Community Services</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Financial constraints</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Financial assistance</a:t>
                      </a:r>
                    </a:p>
                    <a:p>
                      <a:endParaRPr lang="en-ZA" sz="14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2"/>
                  </a:ext>
                </a:extLst>
              </a:tr>
              <a:tr h="648072">
                <a:tc>
                  <a:txBody>
                    <a:bodyPr/>
                    <a:lstStyle/>
                    <a:p>
                      <a:r>
                        <a:rPr lang="en-ZA" sz="1400" dirty="0" smtClean="0">
                          <a:latin typeface="Times New Roman" panose="02020603050405020304" pitchFamily="18" charset="0"/>
                          <a:cs typeface="Times New Roman" panose="02020603050405020304" pitchFamily="18" charset="0"/>
                        </a:rPr>
                        <a:t>Lejweleputswa DM</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02 </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40%</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Executive Director: Social Services, Executive Director: Corporate Services, </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Financial constraints</a:t>
                      </a: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Financial assistance</a:t>
                      </a:r>
                    </a:p>
                  </a:txBody>
                  <a:tcPr>
                    <a:solidFill>
                      <a:schemeClr val="bg2">
                        <a:lumMod val="90000"/>
                      </a:schemeClr>
                    </a:solidFill>
                  </a:tcPr>
                </a:tc>
                <a:extLst>
                  <a:ext uri="{0D108BD9-81ED-4DB2-BD59-A6C34878D82A}">
                    <a16:rowId xmlns:a16="http://schemas.microsoft.com/office/drawing/2014/main" xmlns="" val="10003"/>
                  </a:ext>
                </a:extLst>
              </a:tr>
              <a:tr h="864096">
                <a:tc>
                  <a:txBody>
                    <a:bodyPr/>
                    <a:lstStyle/>
                    <a:p>
                      <a:r>
                        <a:rPr lang="en-ZA" sz="1400" dirty="0" smtClean="0">
                          <a:latin typeface="Times New Roman" panose="02020603050405020304" pitchFamily="18" charset="0"/>
                          <a:cs typeface="Times New Roman" panose="02020603050405020304" pitchFamily="18" charset="0"/>
                        </a:rPr>
                        <a:t>Masilonyana LM</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03</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50%</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Chief Financial Officer, Director: Technical Services, Director: Planning</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Municipality under s139, however process to fill is unfolding</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Panel appointed, processes to unfold</a:t>
                      </a:r>
                      <a:endParaRPr lang="en-ZA" sz="14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4"/>
                  </a:ext>
                </a:extLst>
              </a:tr>
              <a:tr h="720080">
                <a:tc>
                  <a:txBody>
                    <a:bodyPr/>
                    <a:lstStyle/>
                    <a:p>
                      <a:r>
                        <a:rPr lang="en-ZA" sz="1400" dirty="0" smtClean="0">
                          <a:latin typeface="Times New Roman" panose="02020603050405020304" pitchFamily="18" charset="0"/>
                          <a:cs typeface="Times New Roman" panose="02020603050405020304" pitchFamily="18" charset="0"/>
                        </a:rPr>
                        <a:t>Tokologo LM</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03</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75%</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Chief Financial Officer, Director: Corporate Services, Director: Technical Services </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Council approval</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Posts advertised</a:t>
                      </a:r>
                      <a:endParaRPr lang="en-ZA" sz="1400"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5"/>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2188" y="5357813"/>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7148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418058"/>
          </a:xfrm>
        </p:spPr>
        <p:txBody>
          <a:bodyPr>
            <a:noAutofit/>
          </a:bodyPr>
          <a:lstStyle/>
          <a:p>
            <a:r>
              <a:rPr lang="en-ZA" sz="2800" b="1" dirty="0" smtClean="0">
                <a:latin typeface="Times New Roman" panose="02020603050405020304" pitchFamily="18" charset="0"/>
                <a:cs typeface="Times New Roman" panose="02020603050405020304" pitchFamily="18" charset="0"/>
              </a:rPr>
              <a:t>MUNICIPALITIES WITH HIGH VACANCY RATE</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45290308"/>
              </p:ext>
            </p:extLst>
          </p:nvPr>
        </p:nvGraphicFramePr>
        <p:xfrm>
          <a:off x="323528" y="692696"/>
          <a:ext cx="8542177" cy="4876800"/>
        </p:xfrm>
        <a:graphic>
          <a:graphicData uri="http://schemas.openxmlformats.org/drawingml/2006/table">
            <a:tbl>
              <a:tblPr firstRow="1" bandRow="1">
                <a:tableStyleId>{5C22544A-7EE6-4342-B048-85BDC9FD1C3A}</a:tableStyleId>
              </a:tblPr>
              <a:tblGrid>
                <a:gridCol w="1325632">
                  <a:extLst>
                    <a:ext uri="{9D8B030D-6E8A-4147-A177-3AD203B41FA5}">
                      <a16:colId xmlns:a16="http://schemas.microsoft.com/office/drawing/2014/main" xmlns="" val="20000"/>
                    </a:ext>
                  </a:extLst>
                </a:gridCol>
                <a:gridCol w="1038381">
                  <a:extLst>
                    <a:ext uri="{9D8B030D-6E8A-4147-A177-3AD203B41FA5}">
                      <a16:colId xmlns:a16="http://schemas.microsoft.com/office/drawing/2014/main" xmlns="" val="20001"/>
                    </a:ext>
                  </a:extLst>
                </a:gridCol>
                <a:gridCol w="1017767">
                  <a:extLst>
                    <a:ext uri="{9D8B030D-6E8A-4147-A177-3AD203B41FA5}">
                      <a16:colId xmlns:a16="http://schemas.microsoft.com/office/drawing/2014/main" xmlns="" val="20002"/>
                    </a:ext>
                  </a:extLst>
                </a:gridCol>
                <a:gridCol w="1920749">
                  <a:extLst>
                    <a:ext uri="{9D8B030D-6E8A-4147-A177-3AD203B41FA5}">
                      <a16:colId xmlns:a16="http://schemas.microsoft.com/office/drawing/2014/main" xmlns="" val="20003"/>
                    </a:ext>
                  </a:extLst>
                </a:gridCol>
                <a:gridCol w="1841156">
                  <a:extLst>
                    <a:ext uri="{9D8B030D-6E8A-4147-A177-3AD203B41FA5}">
                      <a16:colId xmlns:a16="http://schemas.microsoft.com/office/drawing/2014/main" xmlns="" val="20004"/>
                    </a:ext>
                  </a:extLst>
                </a:gridCol>
                <a:gridCol w="1398492">
                  <a:extLst>
                    <a:ext uri="{9D8B030D-6E8A-4147-A177-3AD203B41FA5}">
                      <a16:colId xmlns:a16="http://schemas.microsoft.com/office/drawing/2014/main" xmlns="" val="20005"/>
                    </a:ext>
                  </a:extLst>
                </a:gridCol>
              </a:tblGrid>
              <a:tr h="370840">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Vacancies</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Vacancy Rate</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Positions</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Times New Roman" panose="02020603050405020304" pitchFamily="18" charset="0"/>
                          <a:cs typeface="Times New Roman" panose="02020603050405020304" pitchFamily="18" charset="0"/>
                        </a:rPr>
                        <a:t>Challenge</a:t>
                      </a:r>
                    </a:p>
                    <a:p>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Support Required</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extLst>
                  <a:ext uri="{0D108BD9-81ED-4DB2-BD59-A6C34878D82A}">
                    <a16:rowId xmlns:a16="http://schemas.microsoft.com/office/drawing/2014/main" xmlns="" val="10000"/>
                  </a:ext>
                </a:extLst>
              </a:tr>
              <a:tr h="370840">
                <a:tc>
                  <a:txBody>
                    <a:bodyPr/>
                    <a:lstStyle/>
                    <a:p>
                      <a:r>
                        <a:rPr lang="en-ZA" sz="1200" dirty="0" smtClean="0">
                          <a:latin typeface="Times New Roman" panose="02020603050405020304" pitchFamily="18" charset="0"/>
                          <a:cs typeface="Times New Roman" panose="02020603050405020304" pitchFamily="18" charset="0"/>
                        </a:rPr>
                        <a:t>Matjhabeng LM</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03</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43%</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Municipal Manager, Executive Director: Infrastructure, Executive Director: LED</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constraints</a:t>
                      </a: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assistance</a:t>
                      </a:r>
                    </a:p>
                  </a:txBody>
                  <a:tcPr>
                    <a:solidFill>
                      <a:schemeClr val="bg2">
                        <a:lumMod val="90000"/>
                      </a:schemeClr>
                    </a:solidFill>
                  </a:tcPr>
                </a:tc>
                <a:extLst>
                  <a:ext uri="{0D108BD9-81ED-4DB2-BD59-A6C34878D82A}">
                    <a16:rowId xmlns:a16="http://schemas.microsoft.com/office/drawing/2014/main" xmlns="" val="10001"/>
                  </a:ext>
                </a:extLst>
              </a:tr>
              <a:tr h="370840">
                <a:tc>
                  <a:txBody>
                    <a:bodyPr/>
                    <a:lstStyle/>
                    <a:p>
                      <a:r>
                        <a:rPr lang="en-ZA" sz="1200" dirty="0" smtClean="0">
                          <a:latin typeface="Times New Roman" panose="02020603050405020304" pitchFamily="18" charset="0"/>
                          <a:cs typeface="Times New Roman" panose="02020603050405020304" pitchFamily="18" charset="0"/>
                        </a:rPr>
                        <a:t>Nala LM</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03</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60%</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Director Corporate Services, Director Technical Services, Director  Public Safety and Social Services</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MEC invalidated appointment of Director: Corporate Services</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assistance</a:t>
                      </a:r>
                    </a:p>
                  </a:txBody>
                  <a:tcPr>
                    <a:solidFill>
                      <a:schemeClr val="bg2"/>
                    </a:solidFill>
                  </a:tcPr>
                </a:tc>
                <a:extLst>
                  <a:ext uri="{0D108BD9-81ED-4DB2-BD59-A6C34878D82A}">
                    <a16:rowId xmlns:a16="http://schemas.microsoft.com/office/drawing/2014/main" xmlns="" val="10002"/>
                  </a:ext>
                </a:extLst>
              </a:tr>
              <a:tr h="370840">
                <a:tc>
                  <a:txBody>
                    <a:bodyPr/>
                    <a:lstStyle/>
                    <a:p>
                      <a:r>
                        <a:rPr lang="en-ZA" sz="1200" dirty="0" smtClean="0">
                          <a:latin typeface="Times New Roman" panose="02020603050405020304" pitchFamily="18" charset="0"/>
                          <a:cs typeface="Times New Roman" panose="02020603050405020304" pitchFamily="18" charset="0"/>
                        </a:rPr>
                        <a:t>Thabo Mofutsanyana DM</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01</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25%</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Director Community Services</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constraints</a:t>
                      </a: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assistance</a:t>
                      </a:r>
                    </a:p>
                  </a:txBody>
                  <a:tcPr>
                    <a:solidFill>
                      <a:schemeClr val="bg2">
                        <a:lumMod val="90000"/>
                      </a:schemeClr>
                    </a:solidFill>
                  </a:tcPr>
                </a:tc>
                <a:extLst>
                  <a:ext uri="{0D108BD9-81ED-4DB2-BD59-A6C34878D82A}">
                    <a16:rowId xmlns:a16="http://schemas.microsoft.com/office/drawing/2014/main" xmlns="" val="10003"/>
                  </a:ext>
                </a:extLst>
              </a:tr>
              <a:tr h="370840">
                <a:tc>
                  <a:txBody>
                    <a:bodyPr/>
                    <a:lstStyle/>
                    <a:p>
                      <a:r>
                        <a:rPr lang="en-ZA" sz="1200" dirty="0" smtClean="0">
                          <a:latin typeface="Times New Roman" panose="02020603050405020304" pitchFamily="18" charset="0"/>
                          <a:cs typeface="Times New Roman" panose="02020603050405020304" pitchFamily="18" charset="0"/>
                        </a:rPr>
                        <a:t>Setsoto LM</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01</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20%</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Chief Financial Officer </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CFO appointment</a:t>
                      </a:r>
                      <a:r>
                        <a:rPr lang="en-ZA" sz="1200" baseline="0" dirty="0" smtClean="0">
                          <a:latin typeface="Times New Roman" panose="02020603050405020304" pitchFamily="18" charset="0"/>
                          <a:cs typeface="Times New Roman" panose="02020603050405020304" pitchFamily="18" charset="0"/>
                        </a:rPr>
                        <a:t> was invalidated by MEC appointment process underway</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assistance</a:t>
                      </a:r>
                    </a:p>
                  </a:txBody>
                  <a:tcPr>
                    <a:solidFill>
                      <a:schemeClr val="bg2"/>
                    </a:solidFill>
                  </a:tcPr>
                </a:tc>
                <a:extLst>
                  <a:ext uri="{0D108BD9-81ED-4DB2-BD59-A6C34878D82A}">
                    <a16:rowId xmlns:a16="http://schemas.microsoft.com/office/drawing/2014/main" xmlns="" val="10004"/>
                  </a:ext>
                </a:extLst>
              </a:tr>
              <a:tr h="370840">
                <a:tc>
                  <a:txBody>
                    <a:bodyPr/>
                    <a:lstStyle/>
                    <a:p>
                      <a:r>
                        <a:rPr lang="en-ZA" sz="1200" dirty="0" smtClean="0">
                          <a:latin typeface="Times New Roman" panose="02020603050405020304" pitchFamily="18" charset="0"/>
                          <a:cs typeface="Times New Roman" panose="02020603050405020304" pitchFamily="18" charset="0"/>
                        </a:rPr>
                        <a:t>Maluti-a-Phofung LM</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06</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67%</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Municipal</a:t>
                      </a:r>
                      <a:r>
                        <a:rPr lang="en-ZA" sz="1200" baseline="0" dirty="0" smtClean="0">
                          <a:latin typeface="Times New Roman" panose="02020603050405020304" pitchFamily="18" charset="0"/>
                          <a:cs typeface="Times New Roman" panose="02020603050405020304" pitchFamily="18" charset="0"/>
                        </a:rPr>
                        <a:t> Manager, Chief Financial Officer, Director: LED, Director: Technical Services Director: Community Services, Director: Public Safety</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Municipality under s139, however Council could not sit due to political instability</a:t>
                      </a:r>
                    </a:p>
                    <a:p>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Financial assistance</a:t>
                      </a:r>
                    </a:p>
                    <a:p>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5"/>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2188" y="5357813"/>
            <a:ext cx="2643187"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3926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18058"/>
          </a:xfrm>
        </p:spPr>
        <p:txBody>
          <a:bodyPr>
            <a:noAutofit/>
          </a:bodyPr>
          <a:lstStyle/>
          <a:p>
            <a:r>
              <a:rPr lang="en-ZA" sz="2800" b="1" dirty="0" smtClean="0">
                <a:latin typeface="Times New Roman" panose="02020603050405020304" pitchFamily="18" charset="0"/>
                <a:cs typeface="Times New Roman" panose="02020603050405020304" pitchFamily="18" charset="0"/>
              </a:rPr>
              <a:t>MUNICIPALITIES WITH HIGH VACANCY RATE</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08348059"/>
              </p:ext>
            </p:extLst>
          </p:nvPr>
        </p:nvGraphicFramePr>
        <p:xfrm>
          <a:off x="214687" y="692696"/>
          <a:ext cx="8635115" cy="4516120"/>
        </p:xfrm>
        <a:graphic>
          <a:graphicData uri="http://schemas.openxmlformats.org/drawingml/2006/table">
            <a:tbl>
              <a:tblPr firstRow="1" bandRow="1">
                <a:tableStyleId>{5C22544A-7EE6-4342-B048-85BDC9FD1C3A}</a:tableStyleId>
              </a:tblPr>
              <a:tblGrid>
                <a:gridCol w="1415330">
                  <a:extLst>
                    <a:ext uri="{9D8B030D-6E8A-4147-A177-3AD203B41FA5}">
                      <a16:colId xmlns:a16="http://schemas.microsoft.com/office/drawing/2014/main" xmlns="" val="20000"/>
                    </a:ext>
                  </a:extLst>
                </a:gridCol>
                <a:gridCol w="1089329">
                  <a:extLst>
                    <a:ext uri="{9D8B030D-6E8A-4147-A177-3AD203B41FA5}">
                      <a16:colId xmlns:a16="http://schemas.microsoft.com/office/drawing/2014/main" xmlns="" val="20001"/>
                    </a:ext>
                  </a:extLst>
                </a:gridCol>
                <a:gridCol w="1113183">
                  <a:extLst>
                    <a:ext uri="{9D8B030D-6E8A-4147-A177-3AD203B41FA5}">
                      <a16:colId xmlns:a16="http://schemas.microsoft.com/office/drawing/2014/main" xmlns="" val="20002"/>
                    </a:ext>
                  </a:extLst>
                </a:gridCol>
                <a:gridCol w="2107095">
                  <a:extLst>
                    <a:ext uri="{9D8B030D-6E8A-4147-A177-3AD203B41FA5}">
                      <a16:colId xmlns:a16="http://schemas.microsoft.com/office/drawing/2014/main" xmlns="" val="20003"/>
                    </a:ext>
                  </a:extLst>
                </a:gridCol>
                <a:gridCol w="1542553">
                  <a:extLst>
                    <a:ext uri="{9D8B030D-6E8A-4147-A177-3AD203B41FA5}">
                      <a16:colId xmlns:a16="http://schemas.microsoft.com/office/drawing/2014/main" xmlns="" val="20004"/>
                    </a:ext>
                  </a:extLst>
                </a:gridCol>
                <a:gridCol w="1367625">
                  <a:extLst>
                    <a:ext uri="{9D8B030D-6E8A-4147-A177-3AD203B41FA5}">
                      <a16:colId xmlns:a16="http://schemas.microsoft.com/office/drawing/2014/main" xmlns="" val="20005"/>
                    </a:ext>
                  </a:extLst>
                </a:gridCol>
              </a:tblGrid>
              <a:tr h="370840">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Vacancies</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Vacancy Rate</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Positions</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Times New Roman" panose="02020603050405020304" pitchFamily="18" charset="0"/>
                          <a:cs typeface="Times New Roman" panose="02020603050405020304" pitchFamily="18" charset="0"/>
                        </a:rPr>
                        <a:t>Challenge</a:t>
                      </a:r>
                    </a:p>
                    <a:p>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Support Required</a:t>
                      </a:r>
                      <a:endParaRPr lang="en-ZA" sz="1600"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extLst>
                  <a:ext uri="{0D108BD9-81ED-4DB2-BD59-A6C34878D82A}">
                    <a16:rowId xmlns:a16="http://schemas.microsoft.com/office/drawing/2014/main" xmlns="" val="10000"/>
                  </a:ext>
                </a:extLst>
              </a:tr>
              <a:tr h="370840">
                <a:tc>
                  <a:txBody>
                    <a:bodyPr/>
                    <a:lstStyle/>
                    <a:p>
                      <a:r>
                        <a:rPr lang="en-ZA" sz="1200" dirty="0" smtClean="0">
                          <a:latin typeface="Times New Roman" panose="02020603050405020304" pitchFamily="18" charset="0"/>
                          <a:cs typeface="Times New Roman" panose="02020603050405020304" pitchFamily="18" charset="0"/>
                        </a:rPr>
                        <a:t>Fezile Dabi</a:t>
                      </a:r>
                      <a:r>
                        <a:rPr lang="en-ZA" sz="1200" baseline="0" dirty="0" smtClean="0">
                          <a:latin typeface="Times New Roman" panose="02020603050405020304" pitchFamily="18" charset="0"/>
                          <a:cs typeface="Times New Roman" panose="02020603050405020304" pitchFamily="18" charset="0"/>
                        </a:rPr>
                        <a:t> DM</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03</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50%</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Chief Financial Officer, Director: LED &amp; Tourism, Director: Public Works &amp; Project Management</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Suitable candidates</a:t>
                      </a:r>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endParaRPr lang="en-ZA" sz="1200"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1"/>
                  </a:ext>
                </a:extLst>
              </a:tr>
              <a:tr h="370840">
                <a:tc>
                  <a:txBody>
                    <a:bodyPr/>
                    <a:lstStyle/>
                    <a:p>
                      <a:r>
                        <a:rPr lang="en-ZA" sz="1200" dirty="0" smtClean="0">
                          <a:latin typeface="Times New Roman" panose="02020603050405020304" pitchFamily="18" charset="0"/>
                          <a:cs typeface="Times New Roman" panose="02020603050405020304" pitchFamily="18" charset="0"/>
                        </a:rPr>
                        <a:t>Ngwathe LM</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02</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33%</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Director: Technical Services,</a:t>
                      </a:r>
                      <a:r>
                        <a:rPr lang="en-ZA" sz="1200" baseline="0" dirty="0" smtClean="0">
                          <a:latin typeface="Times New Roman" panose="02020603050405020304" pitchFamily="18" charset="0"/>
                          <a:cs typeface="Times New Roman" panose="02020603050405020304" pitchFamily="18" charset="0"/>
                        </a:rPr>
                        <a:t> Director: Strategic Planning &amp; Development</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New vacancy</a:t>
                      </a:r>
                    </a:p>
                    <a:p>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endParaRPr lang="en-ZA" sz="12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2"/>
                  </a:ext>
                </a:extLst>
              </a:tr>
              <a:tr h="1568152">
                <a:tc>
                  <a:txBody>
                    <a:bodyPr/>
                    <a:lstStyle/>
                    <a:p>
                      <a:r>
                        <a:rPr lang="en-ZA" sz="1200" dirty="0" smtClean="0">
                          <a:latin typeface="Times New Roman" panose="02020603050405020304" pitchFamily="18" charset="0"/>
                          <a:cs typeface="Times New Roman" panose="02020603050405020304" pitchFamily="18" charset="0"/>
                        </a:rPr>
                        <a:t>Metsimaholo LM</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05 </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83%</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Chief Financial Officer, Director: Organisational Development &amp; Corporate Services, Director: Technical and Infrastructure Services, Director: Social Services, Director: Economic Development and Planning</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Council did not endorse recommended candidates for appointment - Director: Corporate Services, Director: Technical Services</a:t>
                      </a:r>
                    </a:p>
                    <a:p>
                      <a:r>
                        <a:rPr lang="en-ZA" sz="1200" dirty="0" smtClean="0">
                          <a:latin typeface="Times New Roman" panose="02020603050405020304" pitchFamily="18" charset="0"/>
                          <a:cs typeface="Times New Roman" panose="02020603050405020304" pitchFamily="18" charset="0"/>
                        </a:rPr>
                        <a:t>CFO appointment</a:t>
                      </a:r>
                      <a:r>
                        <a:rPr lang="en-ZA" sz="1200" baseline="0" dirty="0" smtClean="0">
                          <a:latin typeface="Times New Roman" panose="02020603050405020304" pitchFamily="18" charset="0"/>
                          <a:cs typeface="Times New Roman" panose="02020603050405020304" pitchFamily="18" charset="0"/>
                        </a:rPr>
                        <a:t> was invalidated by MEC</a:t>
                      </a: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MEC seconded acting MM to oversee</a:t>
                      </a:r>
                      <a:r>
                        <a:rPr lang="en-ZA" sz="1200" baseline="0" dirty="0" smtClean="0">
                          <a:latin typeface="Times New Roman" panose="02020603050405020304" pitchFamily="18" charset="0"/>
                          <a:cs typeface="Times New Roman" panose="02020603050405020304" pitchFamily="18" charset="0"/>
                        </a:rPr>
                        <a:t> the filling of vacant posts</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3"/>
                  </a:ext>
                </a:extLst>
              </a:tr>
              <a:tr h="370840">
                <a:tc>
                  <a:txBody>
                    <a:bodyPr/>
                    <a:lstStyle/>
                    <a:p>
                      <a:r>
                        <a:rPr lang="en-ZA" sz="1200" dirty="0" smtClean="0">
                          <a:latin typeface="Times New Roman" panose="02020603050405020304" pitchFamily="18" charset="0"/>
                          <a:cs typeface="Times New Roman" panose="02020603050405020304" pitchFamily="18" charset="0"/>
                        </a:rPr>
                        <a:t>Mafube LM</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01</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20%</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Municipal Manager</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New vacancy</a:t>
                      </a:r>
                      <a:endParaRPr lang="en-ZA"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endParaRPr lang="en-ZA" sz="12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4"/>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889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45267"/>
            <a:ext cx="9144000" cy="546916"/>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Second LEVEL </a:t>
            </a:r>
            <a:r>
              <a:rPr lang="en-US" sz="2000" b="1" cap="all" dirty="0">
                <a:latin typeface="Times New Roman" pitchFamily="18" charset="0"/>
                <a:cs typeface="Times New Roman" pitchFamily="18" charset="0"/>
              </a:rPr>
              <a:t>OF ASSURANCE PROVIDERS </a:t>
            </a:r>
          </a:p>
        </p:txBody>
      </p:sp>
      <p:sp>
        <p:nvSpPr>
          <p:cNvPr id="29698" name="Rectangle 2"/>
          <p:cNvSpPr>
            <a:spLocks noGrp="1" noChangeArrowheads="1"/>
          </p:cNvSpPr>
          <p:nvPr>
            <p:ph idx="1"/>
          </p:nvPr>
        </p:nvSpPr>
        <p:spPr>
          <a:xfrm>
            <a:off x="0" y="697245"/>
            <a:ext cx="9144000" cy="5387643"/>
          </a:xfrm>
        </p:spPr>
        <p:txBody>
          <a:bodyPr>
            <a:no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5435934"/>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72122" y="1043492"/>
            <a:ext cx="8702937" cy="4002175"/>
          </a:xfrm>
          <a:prstGeom prst="rect">
            <a:avLst/>
          </a:prstGeom>
        </p:spPr>
      </p:pic>
    </p:spTree>
    <p:extLst>
      <p:ext uri="{BB962C8B-B14F-4D97-AF65-F5344CB8AC3E}">
        <p14:creationId xmlns:p14="http://schemas.microsoft.com/office/powerpoint/2010/main" xmlns="" val="3607698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443620"/>
          </a:xfrm>
        </p:spPr>
        <p:txBody>
          <a:bodyPr>
            <a:normAutofit/>
          </a:bodyPr>
          <a:lstStyle/>
          <a:p>
            <a:r>
              <a:rPr lang="en-ZA" sz="1600" b="1" dirty="0">
                <a:latin typeface="Times New Roman" panose="02020603050405020304" pitchFamily="18" charset="0"/>
                <a:cs typeface="Times New Roman" panose="02020603050405020304" pitchFamily="18" charset="0"/>
              </a:rPr>
              <a:t>PROGRESS ON FILLING OF VACANT </a:t>
            </a:r>
            <a:r>
              <a:rPr lang="en-ZA" sz="1600" b="1" dirty="0" smtClean="0">
                <a:latin typeface="Times New Roman" panose="02020603050405020304" pitchFamily="18" charset="0"/>
                <a:cs typeface="Times New Roman" panose="02020603050405020304" pitchFamily="18" charset="0"/>
              </a:rPr>
              <a:t>POSTS (METRO &amp; XHARIEP DISTRICT)</a:t>
            </a:r>
            <a:endParaRPr lang="en-US" altLang="en-US" sz="1600" b="1" i="1" dirty="0" smtClean="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732325401"/>
              </p:ext>
            </p:extLst>
          </p:nvPr>
        </p:nvGraphicFramePr>
        <p:xfrm>
          <a:off x="323850" y="465295"/>
          <a:ext cx="8280598" cy="5451324"/>
        </p:xfrm>
        <a:graphic>
          <a:graphicData uri="http://schemas.openxmlformats.org/drawingml/2006/table">
            <a:tbl>
              <a:tblPr/>
              <a:tblGrid>
                <a:gridCol w="1367830">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3672408">
                  <a:extLst>
                    <a:ext uri="{9D8B030D-6E8A-4147-A177-3AD203B41FA5}">
                      <a16:colId xmlns:a16="http://schemas.microsoft.com/office/drawing/2014/main" xmlns="" val="20003"/>
                    </a:ext>
                  </a:extLst>
                </a:gridCol>
              </a:tblGrid>
              <a:tr h="351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Municipality </a:t>
                      </a:r>
                      <a:endParaRPr kumimoji="0" lang="en-US"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Vacancy date </a:t>
                      </a:r>
                      <a:endParaRPr kumimoji="0" lang="en-US"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Progress to date </a:t>
                      </a:r>
                      <a:endParaRPr kumimoji="0" lang="en-US"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415117">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100" b="1" dirty="0" smtClean="0">
                          <a:latin typeface="Times New Roman" panose="02020603050405020304" pitchFamily="18" charset="0"/>
                          <a:cs typeface="Times New Roman" panose="02020603050405020304" pitchFamily="18" charset="0"/>
                        </a:rPr>
                        <a:t>Mangaung Metro</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r>
                        <a:rPr lang="en-ZA" sz="1100" dirty="0" smtClean="0">
                          <a:latin typeface="Times New Roman" panose="02020603050405020304" pitchFamily="18" charset="0"/>
                          <a:cs typeface="Times New Roman" panose="02020603050405020304" pitchFamily="18" charset="0"/>
                        </a:rPr>
                        <a:t>Head:</a:t>
                      </a:r>
                      <a:r>
                        <a:rPr lang="en-ZA" sz="1100" baseline="0" dirty="0" smtClean="0">
                          <a:latin typeface="Times New Roman" panose="02020603050405020304" pitchFamily="18" charset="0"/>
                          <a:cs typeface="Times New Roman" panose="02020603050405020304" pitchFamily="18" charset="0"/>
                        </a:rPr>
                        <a:t> Strategic Projects &amp; Service Delivery</a:t>
                      </a:r>
                      <a:endParaRPr lang="en-ZA" sz="1100" dirty="0">
                        <a:latin typeface="Times New Roman" panose="02020603050405020304" pitchFamily="18"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r>
                        <a:rPr lang="en-ZA" sz="1100" dirty="0" smtClean="0">
                          <a:solidFill>
                            <a:schemeClr val="tx1"/>
                          </a:solidFill>
                          <a:latin typeface="Times New Roman" panose="02020603050405020304" pitchFamily="18" charset="0"/>
                          <a:cs typeface="Times New Roman" panose="02020603050405020304" pitchFamily="18" charset="0"/>
                        </a:rPr>
                        <a:t>02 January 2017</a:t>
                      </a: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ZA" sz="1100" dirty="0" smtClean="0">
                          <a:solidFill>
                            <a:schemeClr val="tx1"/>
                          </a:solidFill>
                          <a:latin typeface="Times New Roman" panose="02020603050405020304" pitchFamily="18" charset="0"/>
                          <a:ea typeface="Calibri"/>
                          <a:cs typeface="Times New Roman" panose="02020603050405020304" pitchFamily="18" charset="0"/>
                        </a:rPr>
                        <a:t>Not yet advertised. </a:t>
                      </a: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1"/>
                  </a:ext>
                </a:extLst>
              </a:tr>
              <a:tr h="271247">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Kopanong LM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Chief Financial Officer</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01 October 2018</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Advertised Sunday World 30</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September 2018. </a:t>
                      </a:r>
                      <a:endParaRPr kumimoji="0" lang="en-ZA" sz="1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971152">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Director: Community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May 2017</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Municipality advertised 11</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2017 in The New Age due to lack of pool of applications received. Re-advertised in The New Age of 16</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April 2018. Erratum placed on the 26</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April 2018. Municipality re-advertised in the City Press of 02</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nd</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September 2018. </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1112580">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Mohokare LM</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Director: Corporate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October 2017</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Advertised 02</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nd</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July 2017 in the City Press and re-advertised 11</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th</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February 2018 in the City Press. No progress to date</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Re- advertised in City Press 02</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nd</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2018 and 04</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2018 in the </a:t>
                      </a:r>
                      <a:r>
                        <a:rPr kumimoji="0" lang="en-ZA" sz="11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Sowetan</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Shortlisting held on the 24</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April 2019, no progress to date.</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4"/>
                  </a:ext>
                </a:extLst>
              </a:tr>
              <a:tr h="1868936">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Director: Community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July 2011</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Shortlisting done 14</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th</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May 2018 and interviews were scheduled for the 22</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nd</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May 2018 and postponed to. Interviews were held on 02nd August 2018.  Recommended candidates went for CBA on 21; 22; 24</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th</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August 2018. Appointments to be effected by the 01</a:t>
                      </a:r>
                      <a:r>
                        <a:rPr kumimoji="0" lang="en-ZA" sz="1100" b="0" i="0" u="none" strike="noStrike" kern="1200" cap="none" normalizeH="0" baseline="3000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st</a:t>
                      </a:r>
                      <a:r>
                        <a:rPr kumimoji="0" lang="en-ZA" sz="1100" b="0" i="0" u="none" strike="noStrike" kern="1200"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October 2018.</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Re-advertised in City Press 02</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nd</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2018 and 04</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2018 in the </a:t>
                      </a:r>
                      <a:r>
                        <a:rPr kumimoji="0" lang="en-ZA" sz="11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Sowetan</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Interviews held on the 11</a:t>
                      </a:r>
                      <a:r>
                        <a:rPr kumimoji="0" lang="en-ZA" sz="11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March 2019. Filling of post put on-hold due to financial constraints.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5"/>
                  </a:ext>
                </a:extLst>
              </a:tr>
              <a:tr h="37845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Letsemeng LM</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Director: Corporate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01 January 2020</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100" dirty="0" smtClean="0">
                          <a:solidFill>
                            <a:schemeClr val="tx1"/>
                          </a:solidFill>
                          <a:latin typeface="Times New Roman" panose="02020603050405020304" pitchFamily="18" charset="0"/>
                          <a:ea typeface="Calibri"/>
                          <a:cs typeface="Times New Roman" panose="02020603050405020304" pitchFamily="18" charset="0"/>
                        </a:rPr>
                        <a:t>Not yet advertised. </a:t>
                      </a:r>
                      <a:endParaRPr kumimoji="0" lang="en-ZA"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6"/>
                  </a:ext>
                </a:extLst>
              </a:tr>
            </a:tbl>
          </a:graphicData>
        </a:graphic>
      </p:graphicFrame>
      <p:pic>
        <p:nvPicPr>
          <p:cNvPr id="7210"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1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CD6E0EE-FCDB-4CF1-A8D3-681DE4B3FDDD}" type="slidenum">
              <a:rPr lang="en-US" altLang="en-US" sz="1200" b="1"/>
              <a:pPr>
                <a:spcBef>
                  <a:spcPct val="0"/>
                </a:spcBef>
                <a:buFontTx/>
                <a:buNone/>
              </a:pPr>
              <a:t>60</a:t>
            </a:fld>
            <a:endParaRPr lang="en-US" altLang="en-US" sz="1200" b="1"/>
          </a:p>
        </p:txBody>
      </p:sp>
    </p:spTree>
    <p:extLst>
      <p:ext uri="{BB962C8B-B14F-4D97-AF65-F5344CB8AC3E}">
        <p14:creationId xmlns:p14="http://schemas.microsoft.com/office/powerpoint/2010/main" xmlns="" val="657148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976"/>
            <a:ext cx="8229600" cy="288032"/>
          </a:xfrm>
        </p:spPr>
        <p:txBody>
          <a:bodyPr>
            <a:noAutofit/>
          </a:bodyPr>
          <a:lstStyle/>
          <a:p>
            <a:r>
              <a:rPr lang="en-ZA" sz="1600" b="1" dirty="0">
                <a:latin typeface="Times New Roman" panose="02020603050405020304" pitchFamily="18" charset="0"/>
                <a:cs typeface="Times New Roman" panose="02020603050405020304" pitchFamily="18" charset="0"/>
              </a:rPr>
              <a:t>PROGRESS ON FILLING OF VACANT </a:t>
            </a:r>
            <a:r>
              <a:rPr lang="en-ZA" sz="1600" b="1" dirty="0" smtClean="0">
                <a:latin typeface="Times New Roman" panose="02020603050405020304" pitchFamily="18" charset="0"/>
                <a:cs typeface="Times New Roman" panose="02020603050405020304" pitchFamily="18" charset="0"/>
              </a:rPr>
              <a:t>POSTS (LEJWELEPUTSWA DISTRICT)</a:t>
            </a:r>
            <a:endParaRPr lang="en-US" altLang="en-US" sz="2000" b="1" i="1" dirty="0" smtClean="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371102544"/>
              </p:ext>
            </p:extLst>
          </p:nvPr>
        </p:nvGraphicFramePr>
        <p:xfrm>
          <a:off x="323528" y="385553"/>
          <a:ext cx="8640638" cy="5745480"/>
        </p:xfrm>
        <a:graphic>
          <a:graphicData uri="http://schemas.openxmlformats.org/drawingml/2006/table">
            <a:tbl>
              <a:tblPr/>
              <a:tblGrid>
                <a:gridCol w="1429968">
                  <a:extLst>
                    <a:ext uri="{9D8B030D-6E8A-4147-A177-3AD203B41FA5}">
                      <a16:colId xmlns:a16="http://schemas.microsoft.com/office/drawing/2014/main" xmlns="" val="20000"/>
                    </a:ext>
                  </a:extLst>
                </a:gridCol>
                <a:gridCol w="159404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4320480">
                  <a:extLst>
                    <a:ext uri="{9D8B030D-6E8A-4147-A177-3AD203B41FA5}">
                      <a16:colId xmlns:a16="http://schemas.microsoft.com/office/drawing/2014/main" xmlns="" val="20003"/>
                    </a:ext>
                  </a:extLst>
                </a:gridCol>
              </a:tblGrid>
              <a:tr h="379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Municipality </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Vacancy date </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Progress to date</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396339">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Lejweleputswa DM</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Environmental Health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May 2019</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Shortlisting held 24 February 2020.</a:t>
                      </a:r>
                    </a:p>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1"/>
                  </a:ext>
                </a:extLst>
              </a:tr>
              <a:tr h="396339">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200" b="1" i="0" u="none" strike="noStrike" cap="none" normalizeH="0" baseline="0" dirty="0" smtClean="0">
                        <a:ln>
                          <a:noFill/>
                        </a:ln>
                        <a:solidFill>
                          <a:srgbClr val="FF0000"/>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Corporate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30 June 2019</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2"/>
                  </a:ext>
                </a:extLst>
              </a:tr>
              <a:tr h="396339">
                <a:tc rowSpan="3">
                  <a:txBody>
                    <a:bodyPr/>
                    <a:lstStyle/>
                    <a:p>
                      <a:pPr>
                        <a:lnSpc>
                          <a:spcPct val="115000"/>
                        </a:lnSpc>
                        <a:spcAft>
                          <a:spcPts val="0"/>
                        </a:spcAft>
                      </a:pPr>
                      <a:r>
                        <a:rPr lang="en-ZA" sz="1200" b="1" dirty="0" smtClean="0">
                          <a:solidFill>
                            <a:schemeClr val="tx1"/>
                          </a:solidFill>
                          <a:latin typeface="Times New Roman" panose="02020603050405020304" pitchFamily="18" charset="0"/>
                          <a:ea typeface="Calibri"/>
                          <a:cs typeface="Times New Roman" panose="02020603050405020304" pitchFamily="18" charset="0"/>
                        </a:rPr>
                        <a:t>Masilonyana LM</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Chief  Financial Officer</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01 November 2018</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ea typeface="Calibri"/>
                          <a:cs typeface="Times New Roman" panose="02020603050405020304" pitchFamily="18" charset="0"/>
                        </a:rPr>
                        <a:t>Not yet advertised. Interviews were</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scheduled for 29</a:t>
                      </a:r>
                      <a:r>
                        <a:rPr lang="en-US"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November 2019, rescheduled </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396339">
                <a:tc vMerge="1">
                  <a:txBody>
                    <a:bodyPr/>
                    <a:lstStyle/>
                    <a:p>
                      <a:endParaRPr lang="en-ZA"/>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Planning Services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latin typeface="Times New Roman" panose="02020603050405020304" pitchFamily="18" charset="0"/>
                          <a:ea typeface="Calibri"/>
                          <a:cs typeface="Times New Roman" panose="02020603050405020304" pitchFamily="18" charset="0"/>
                        </a:rPr>
                        <a:t>Post created 30 June 2015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latin typeface="Times New Roman" panose="02020603050405020304" pitchFamily="18" charset="0"/>
                          <a:ea typeface="Calibri"/>
                          <a:cs typeface="Times New Roman" panose="02020603050405020304" pitchFamily="18" charset="0"/>
                        </a:rPr>
                        <a:t>Posts advertised on</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11</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2017 in the Sunday World and </a:t>
                      </a:r>
                      <a:r>
                        <a:rPr lang="en-ZA" sz="1200" kern="1200" baseline="0" dirty="0" err="1" smtClean="0">
                          <a:solidFill>
                            <a:schemeClr val="tx1"/>
                          </a:solidFill>
                          <a:latin typeface="Times New Roman" panose="02020603050405020304" pitchFamily="18" charset="0"/>
                          <a:ea typeface="Calibri"/>
                          <a:cs typeface="Times New Roman" panose="02020603050405020304" pitchFamily="18" charset="0"/>
                        </a:rPr>
                        <a:t>Sowetan</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12</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2017.  No Progress to date. </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r h="1171782">
                <a:tc vMerge="1">
                  <a:txBody>
                    <a:bodyPr/>
                    <a:lstStyle/>
                    <a:p>
                      <a:pPr>
                        <a:lnSpc>
                          <a:spcPct val="115000"/>
                        </a:lnSpc>
                        <a:spcAft>
                          <a:spcPts val="0"/>
                        </a:spcAft>
                      </a:pPr>
                      <a:endParaRPr lang="en-US" sz="1200" dirty="0">
                        <a:solidFill>
                          <a:schemeClr val="tx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Director: Technical Services</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a:lnSpc>
                          <a:spcPct val="115000"/>
                        </a:lnSpc>
                        <a:spcAft>
                          <a:spcPts val="0"/>
                        </a:spcAft>
                      </a:pPr>
                      <a:r>
                        <a:rPr lang="en-ZA" sz="1200" dirty="0">
                          <a:latin typeface="Times New Roman" panose="02020603050405020304" pitchFamily="18" charset="0"/>
                          <a:ea typeface="Calibri"/>
                          <a:cs typeface="Times New Roman" panose="02020603050405020304" pitchFamily="18" charset="0"/>
                        </a:rPr>
                        <a:t>December </a:t>
                      </a:r>
                      <a:r>
                        <a:rPr lang="en-ZA" sz="1200" dirty="0" smtClean="0">
                          <a:latin typeface="Times New Roman" panose="02020603050405020304" pitchFamily="18" charset="0"/>
                          <a:ea typeface="Calibri"/>
                          <a:cs typeface="Times New Roman" panose="02020603050405020304" pitchFamily="18" charset="0"/>
                        </a:rPr>
                        <a:t>2013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latin typeface="Times New Roman" panose="02020603050405020304" pitchFamily="18" charset="0"/>
                          <a:ea typeface="Calibri"/>
                          <a:cs typeface="Times New Roman" panose="02020603050405020304" pitchFamily="18" charset="0"/>
                        </a:rPr>
                        <a:t>Posts advertised on</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11</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2017 in the Sunday World and Sowetan 12</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2017. Was to be finalised after the appointment of the MM. Posts advertised in the Mail &amp; Guardian of the 27</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July to 2</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nd</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August 2018. Advert non-compliant, MEC send a non-compliance letter on 22</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nd</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August 2018. </a:t>
                      </a:r>
                      <a:r>
                        <a:rPr lang="en-ZA" sz="1200" b="0" i="1" kern="1200" baseline="0" dirty="0" smtClean="0">
                          <a:solidFill>
                            <a:schemeClr val="tx1"/>
                          </a:solidFill>
                          <a:latin typeface="Times New Roman" panose="02020603050405020304" pitchFamily="18" charset="0"/>
                          <a:ea typeface="Calibri"/>
                          <a:cs typeface="Times New Roman" panose="02020603050405020304" pitchFamily="18" charset="0"/>
                        </a:rPr>
                        <a:t>Lejweleputswa DM currently supporting with the functions of the Director Technical Services (</a:t>
                      </a:r>
                      <a:r>
                        <a:rPr lang="en-US" sz="1200" dirty="0" smtClean="0">
                          <a:solidFill>
                            <a:schemeClr val="tx1"/>
                          </a:solidFill>
                          <a:latin typeface="Times New Roman" panose="02020603050405020304" pitchFamily="18" charset="0"/>
                          <a:ea typeface="Calibri"/>
                          <a:cs typeface="Times New Roman" panose="02020603050405020304" pitchFamily="18" charset="0"/>
                        </a:rPr>
                        <a:t>Interviews were</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scheduled for 29</a:t>
                      </a:r>
                      <a:r>
                        <a:rPr lang="en-US"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November 2019, rescheduled)</a:t>
                      </a:r>
                      <a:r>
                        <a:rPr lang="en-ZA" sz="1200" b="0" i="1" kern="1200" baseline="0" dirty="0" smtClean="0">
                          <a:solidFill>
                            <a:schemeClr val="tx1"/>
                          </a:solidFill>
                          <a:latin typeface="Times New Roman" panose="02020603050405020304" pitchFamily="18" charset="0"/>
                          <a:ea typeface="Calibri"/>
                          <a:cs typeface="Times New Roman" panose="02020603050405020304" pitchFamily="18" charset="0"/>
                        </a:rPr>
                        <a:t>.</a:t>
                      </a:r>
                      <a:endParaRPr lang="en-US" sz="1200" b="0" i="1" dirty="0" smtClean="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r h="200187">
                <a:tc rowSpan="3">
                  <a:txBody>
                    <a:bodyPr/>
                    <a:lstStyle/>
                    <a:p>
                      <a:pPr>
                        <a:lnSpc>
                          <a:spcPct val="115000"/>
                        </a:lnSpc>
                        <a:spcAft>
                          <a:spcPts val="0"/>
                        </a:spcAft>
                      </a:pPr>
                      <a:r>
                        <a:rPr lang="en-ZA" sz="1200" b="1" dirty="0" smtClean="0">
                          <a:latin typeface="Times New Roman" panose="02020603050405020304" pitchFamily="18" charset="0"/>
                          <a:ea typeface="Calibri"/>
                          <a:cs typeface="Times New Roman" panose="02020603050405020304" pitchFamily="18" charset="0"/>
                        </a:rPr>
                        <a:t>Tokologo</a:t>
                      </a:r>
                      <a:r>
                        <a:rPr lang="en-ZA" sz="1200" b="1" baseline="0" dirty="0" smtClean="0">
                          <a:latin typeface="Times New Roman" panose="02020603050405020304" pitchFamily="18" charset="0"/>
                          <a:ea typeface="Calibri"/>
                          <a:cs typeface="Times New Roman" panose="02020603050405020304" pitchFamily="18" charset="0"/>
                        </a:rPr>
                        <a:t> LM </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Chief  Financial Officer</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30 April 2017</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ea typeface="Calibri"/>
                          <a:cs typeface="Times New Roman" panose="02020603050405020304" pitchFamily="18" charset="0"/>
                        </a:rPr>
                        <a:t>Advertised on 26</a:t>
                      </a:r>
                      <a:r>
                        <a:rPr lang="en-ZA"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a:t>
                      </a:r>
                      <a:r>
                        <a:rPr lang="en-ZA" sz="1200" dirty="0" smtClean="0">
                          <a:solidFill>
                            <a:schemeClr val="tx1"/>
                          </a:solidFill>
                          <a:latin typeface="Times New Roman" panose="02020603050405020304" pitchFamily="18" charset="0"/>
                          <a:ea typeface="Calibri"/>
                          <a:cs typeface="Times New Roman" panose="02020603050405020304" pitchFamily="18" charset="0"/>
                        </a:rPr>
                        <a:t>February 2017 in the City Press. Posts re-advertised in the City Press of 10 June 2018</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closing 29 June 2018.</a:t>
                      </a:r>
                      <a:r>
                        <a:rPr lang="en-ZA" sz="1200" dirty="0" smtClean="0">
                          <a:solidFill>
                            <a:schemeClr val="tx1"/>
                          </a:solidFill>
                          <a:latin typeface="Times New Roman" panose="02020603050405020304" pitchFamily="18" charset="0"/>
                          <a:ea typeface="Calibri"/>
                          <a:cs typeface="Times New Roman" panose="02020603050405020304" pitchFamily="18" charset="0"/>
                        </a:rPr>
                        <a:t> Re-advertised</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a:t>
                      </a:r>
                      <a:r>
                        <a:rPr lang="en-ZA" sz="1200" dirty="0" smtClean="0">
                          <a:solidFill>
                            <a:schemeClr val="tx1"/>
                          </a:solidFill>
                          <a:latin typeface="Times New Roman" panose="02020603050405020304" pitchFamily="18" charset="0"/>
                          <a:ea typeface="Calibri"/>
                          <a:cs typeface="Times New Roman" panose="02020603050405020304" pitchFamily="18" charset="0"/>
                        </a:rPr>
                        <a:t>in the City Press of 27 October 2019.</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Shortlisting held 04 February 2020.</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6"/>
                  </a:ext>
                </a:extLst>
              </a:tr>
              <a:tr h="394322">
                <a:tc vMerge="1">
                  <a:txBody>
                    <a:bodyPr/>
                    <a:lstStyle/>
                    <a:p>
                      <a:pPr>
                        <a:lnSpc>
                          <a:spcPct val="115000"/>
                        </a:lnSpc>
                        <a:spcAft>
                          <a:spcPts val="0"/>
                        </a:spcAft>
                      </a:pPr>
                      <a:endParaRPr lang="en-US" sz="11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latin typeface="Times New Roman" panose="02020603050405020304" pitchFamily="18" charset="0"/>
                          <a:ea typeface="Calibri"/>
                          <a:cs typeface="Times New Roman" panose="02020603050405020304" pitchFamily="18" charset="0"/>
                        </a:rPr>
                        <a:t>Director: Technical Services</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a:lnSpc>
                          <a:spcPct val="115000"/>
                        </a:lnSpc>
                        <a:spcAft>
                          <a:spcPts val="0"/>
                        </a:spcAft>
                      </a:pPr>
                      <a:endParaRPr lang="en-US" sz="11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a:lnSpc>
                          <a:spcPct val="115000"/>
                        </a:lnSpc>
                        <a:spcAft>
                          <a:spcPts val="0"/>
                        </a:spcAft>
                      </a:pPr>
                      <a:endParaRPr lang="en-US" sz="11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7"/>
                  </a:ext>
                </a:extLst>
              </a:tr>
              <a:tr h="594508">
                <a:tc vMerge="1">
                  <a:txBody>
                    <a:bodyPr/>
                    <a:lstStyle/>
                    <a:p>
                      <a:pPr>
                        <a:lnSpc>
                          <a:spcPct val="115000"/>
                        </a:lnSpc>
                        <a:spcAft>
                          <a:spcPts val="0"/>
                        </a:spcAft>
                      </a:pPr>
                      <a:endParaRPr lang="en-US" sz="11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ZA" sz="1200" dirty="0">
                          <a:latin typeface="Times New Roman" panose="02020603050405020304" pitchFamily="18" charset="0"/>
                          <a:ea typeface="Calibri"/>
                          <a:cs typeface="Times New Roman" panose="02020603050405020304" pitchFamily="18" charset="0"/>
                        </a:rPr>
                        <a:t>Director: </a:t>
                      </a:r>
                      <a:r>
                        <a:rPr lang="en-ZA" sz="1200" dirty="0" smtClean="0">
                          <a:latin typeface="Times New Roman" panose="02020603050405020304" pitchFamily="18" charset="0"/>
                          <a:ea typeface="Calibri"/>
                          <a:cs typeface="Times New Roman" panose="02020603050405020304" pitchFamily="18" charset="0"/>
                        </a:rPr>
                        <a:t>Corporate Services</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ZA" sz="1200" dirty="0">
                          <a:latin typeface="Times New Roman" panose="02020603050405020304" pitchFamily="18" charset="0"/>
                          <a:ea typeface="Calibri"/>
                          <a:cs typeface="Times New Roman" panose="02020603050405020304" pitchFamily="18" charset="0"/>
                        </a:rPr>
                        <a:t>July 2013</a:t>
                      </a:r>
                      <a:endParaRPr lang="en-US" sz="1200" dirty="0">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ea typeface="Calibri"/>
                          <a:cs typeface="Times New Roman" panose="02020603050405020304" pitchFamily="18" charset="0"/>
                        </a:rPr>
                        <a:t>Advertised on 19</a:t>
                      </a:r>
                      <a:r>
                        <a:rPr lang="en-ZA"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dirty="0" smtClean="0">
                          <a:solidFill>
                            <a:schemeClr val="tx1"/>
                          </a:solidFill>
                          <a:latin typeface="Times New Roman" panose="02020603050405020304" pitchFamily="18" charset="0"/>
                          <a:ea typeface="Calibri"/>
                          <a:cs typeface="Times New Roman" panose="02020603050405020304" pitchFamily="18" charset="0"/>
                        </a:rPr>
                        <a:t> February 2017 in the City Press. Posts re-advertised in the City Press of 10</a:t>
                      </a:r>
                      <a:r>
                        <a:rPr lang="en-ZA"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dirty="0" smtClean="0">
                          <a:solidFill>
                            <a:schemeClr val="tx1"/>
                          </a:solidFill>
                          <a:latin typeface="Times New Roman" panose="02020603050405020304" pitchFamily="18" charset="0"/>
                          <a:ea typeface="Calibri"/>
                          <a:cs typeface="Times New Roman" panose="02020603050405020304" pitchFamily="18" charset="0"/>
                        </a:rPr>
                        <a:t> June 2018</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closing 29 June 2018.</a:t>
                      </a:r>
                      <a:r>
                        <a:rPr lang="en-ZA" sz="1200" dirty="0" smtClean="0">
                          <a:solidFill>
                            <a:schemeClr val="tx1"/>
                          </a:solidFill>
                          <a:latin typeface="Times New Roman" panose="02020603050405020304" pitchFamily="18" charset="0"/>
                          <a:ea typeface="Calibri"/>
                          <a:cs typeface="Times New Roman" panose="02020603050405020304" pitchFamily="18" charset="0"/>
                        </a:rPr>
                        <a:t> Re-advertised</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a:t>
                      </a:r>
                      <a:r>
                        <a:rPr lang="en-ZA" sz="1200" dirty="0" smtClean="0">
                          <a:solidFill>
                            <a:schemeClr val="tx1"/>
                          </a:solidFill>
                          <a:latin typeface="Times New Roman" panose="02020603050405020304" pitchFamily="18" charset="0"/>
                          <a:ea typeface="Calibri"/>
                          <a:cs typeface="Times New Roman" panose="02020603050405020304" pitchFamily="18" charset="0"/>
                        </a:rPr>
                        <a:t>in the City Press of 27 October 2019.</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Shortlisting held 04 February 2020</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8"/>
                  </a:ext>
                </a:extLst>
              </a:tr>
            </a:tbl>
          </a:graphicData>
        </a:graphic>
      </p:graphicFrame>
      <p:pic>
        <p:nvPicPr>
          <p:cNvPr id="8243"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72250"/>
            <a:ext cx="91440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5E8D5CF-1EF8-41B9-B417-09068FFC900B}" type="slidenum">
              <a:rPr lang="en-US" altLang="en-US" sz="1200" b="1"/>
              <a:pPr>
                <a:spcBef>
                  <a:spcPct val="0"/>
                </a:spcBef>
                <a:buFontTx/>
                <a:buNone/>
              </a:pPr>
              <a:t>61</a:t>
            </a:fld>
            <a:endParaRPr lang="en-US" altLang="en-US" sz="1200" b="1"/>
          </a:p>
        </p:txBody>
      </p:sp>
    </p:spTree>
    <p:extLst>
      <p:ext uri="{BB962C8B-B14F-4D97-AF65-F5344CB8AC3E}">
        <p14:creationId xmlns:p14="http://schemas.microsoft.com/office/powerpoint/2010/main" xmlns="" val="1211980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10804"/>
          </a:xfrm>
        </p:spPr>
        <p:txBody>
          <a:bodyPr>
            <a:noAutofit/>
          </a:bodyPr>
          <a:lstStyle/>
          <a:p>
            <a:r>
              <a:rPr lang="en-ZA" sz="1600" b="1" dirty="0">
                <a:latin typeface="Times New Roman" panose="02020603050405020304" pitchFamily="18" charset="0"/>
                <a:cs typeface="Times New Roman" panose="02020603050405020304" pitchFamily="18" charset="0"/>
              </a:rPr>
              <a:t>PROGRESS ON FILLING OF VACANT </a:t>
            </a:r>
            <a:r>
              <a:rPr lang="en-ZA" sz="1600" b="1" dirty="0" smtClean="0">
                <a:latin typeface="Times New Roman" panose="02020603050405020304" pitchFamily="18" charset="0"/>
                <a:cs typeface="Times New Roman" panose="02020603050405020304" pitchFamily="18" charset="0"/>
              </a:rPr>
              <a:t>POSTS (LEJWELEPUTSWA DISTRICT)</a:t>
            </a:r>
            <a:endParaRPr lang="en-US" altLang="en-US" sz="2000" b="1" i="1" dirty="0" smtClean="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976226870"/>
              </p:ext>
            </p:extLst>
          </p:nvPr>
        </p:nvGraphicFramePr>
        <p:xfrm>
          <a:off x="278261" y="892547"/>
          <a:ext cx="8640638" cy="4476361"/>
        </p:xfrm>
        <a:graphic>
          <a:graphicData uri="http://schemas.openxmlformats.org/drawingml/2006/table">
            <a:tbl>
              <a:tblPr/>
              <a:tblGrid>
                <a:gridCol w="1287989">
                  <a:extLst>
                    <a:ext uri="{9D8B030D-6E8A-4147-A177-3AD203B41FA5}">
                      <a16:colId xmlns:a16="http://schemas.microsoft.com/office/drawing/2014/main" xmlns="" val="20000"/>
                    </a:ext>
                  </a:extLst>
                </a:gridCol>
                <a:gridCol w="1736025">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4320480">
                  <a:extLst>
                    <a:ext uri="{9D8B030D-6E8A-4147-A177-3AD203B41FA5}">
                      <a16:colId xmlns:a16="http://schemas.microsoft.com/office/drawing/2014/main" xmlns="" val="20003"/>
                    </a:ext>
                  </a:extLst>
                </a:gridCol>
              </a:tblGrid>
              <a:tr h="47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Municipality </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Vacancy date </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Progress to date</a:t>
                      </a:r>
                      <a:endParaRPr kumimoji="0" lang="en-US"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607" marR="6860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323703">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Lejweleputswa DM</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Environmental Health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May 2019</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Shortlisting held 24 February 2020.</a:t>
                      </a:r>
                    </a:p>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1"/>
                  </a:ext>
                </a:extLst>
              </a:tr>
              <a:tr h="323703">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200" b="1" i="0" u="none" strike="noStrike" cap="none" normalizeH="0" baseline="0" dirty="0" smtClean="0">
                        <a:ln>
                          <a:noFill/>
                        </a:ln>
                        <a:solidFill>
                          <a:srgbClr val="FF0000"/>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Corporate Services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30 June 2019</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ZA" sz="1000" b="0" i="0" u="none" strike="noStrike" cap="none" normalizeH="0" baseline="0" dirty="0" smtClean="0">
                        <a:ln>
                          <a:noFill/>
                        </a:ln>
                        <a:solidFill>
                          <a:schemeClr val="tx1"/>
                        </a:solidFill>
                        <a:effectLst/>
                        <a:latin typeface="Arial" pitchFamily="34" charset="0"/>
                        <a:cs typeface="Arial"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2"/>
                  </a:ext>
                </a:extLst>
              </a:tr>
              <a:tr h="335466">
                <a:tc rowSpan="3">
                  <a:txBody>
                    <a:bodyPr/>
                    <a:lstStyle/>
                    <a:p>
                      <a:pPr>
                        <a:lnSpc>
                          <a:spcPct val="115000"/>
                        </a:lnSpc>
                        <a:spcAft>
                          <a:spcPts val="0"/>
                        </a:spcAft>
                      </a:pPr>
                      <a:r>
                        <a:rPr lang="en-ZA" sz="1200" b="1" dirty="0" smtClean="0">
                          <a:latin typeface="Times New Roman" panose="02020603050405020304" pitchFamily="18" charset="0"/>
                          <a:ea typeface="Calibri"/>
                          <a:cs typeface="Times New Roman" panose="02020603050405020304" pitchFamily="18" charset="0"/>
                        </a:rPr>
                        <a:t>Matjhabeng LM</a:t>
                      </a:r>
                      <a:endParaRPr lang="en-US" sz="1200" dirty="0">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Municipal Manager</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200" dirty="0" smtClean="0">
                          <a:latin typeface="Times New Roman" panose="02020603050405020304" pitchFamily="18" charset="0"/>
                          <a:ea typeface="Calibri"/>
                          <a:cs typeface="Times New Roman" panose="02020603050405020304" pitchFamily="18" charset="0"/>
                        </a:rPr>
                        <a:t>14 January 2020</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Advertised in the City Press of 01 March 2020. Advert invalid, awaiting MEC to sign letter to municipality instructing it to re-advertise.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3"/>
                  </a:ext>
                </a:extLst>
              </a:tr>
              <a:tr h="335466">
                <a:tc vMerge="1">
                  <a:txBody>
                    <a:bodyPr/>
                    <a:lstStyle/>
                    <a:p>
                      <a:pPr>
                        <a:lnSpc>
                          <a:spcPct val="115000"/>
                        </a:lnSpc>
                        <a:spcAft>
                          <a:spcPts val="0"/>
                        </a:spcAft>
                      </a:pPr>
                      <a:endParaRPr lang="en-US" sz="1000" dirty="0">
                        <a:latin typeface="Arial" pitchFamily="34" charset="0"/>
                        <a:ea typeface="Calibri"/>
                        <a:cs typeface="Arial" pitchFamily="34"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Executive Director: LED &amp; Planning</a:t>
                      </a:r>
                      <a:endParaRPr kumimoji="0" lang="en-US" sz="1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200" dirty="0" smtClean="0">
                          <a:latin typeface="Times New Roman" panose="02020603050405020304" pitchFamily="18" charset="0"/>
                          <a:ea typeface="Calibri"/>
                          <a:cs typeface="Times New Roman" panose="02020603050405020304" pitchFamily="18" charset="0"/>
                        </a:rPr>
                        <a:t>21 January 2017</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cs typeface="Times New Roman" panose="02020603050405020304" pitchFamily="18" charset="0"/>
                        </a:rPr>
                        <a:t>Interviews held 27</a:t>
                      </a:r>
                      <a:r>
                        <a:rPr lang="en-ZA" sz="1200" baseline="30000" dirty="0" smtClean="0">
                          <a:solidFill>
                            <a:schemeClr val="tx1"/>
                          </a:solidFill>
                          <a:latin typeface="Times New Roman" panose="02020603050405020304" pitchFamily="18" charset="0"/>
                          <a:cs typeface="Times New Roman" panose="02020603050405020304" pitchFamily="18" charset="0"/>
                        </a:rPr>
                        <a:t>th</a:t>
                      </a:r>
                      <a:r>
                        <a:rPr lang="en-ZA" sz="1200" dirty="0" smtClean="0">
                          <a:solidFill>
                            <a:schemeClr val="tx1"/>
                          </a:solidFill>
                          <a:latin typeface="Times New Roman" panose="02020603050405020304" pitchFamily="18" charset="0"/>
                          <a:cs typeface="Times New Roman" panose="02020603050405020304" pitchFamily="18" charset="0"/>
                        </a:rPr>
                        <a:t> September 2017 and Council referred the outcome back to the selection panel. </a:t>
                      </a: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No progress to date.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4"/>
                  </a:ext>
                </a:extLst>
              </a:tr>
              <a:tr h="323703">
                <a:tc vMerge="1">
                  <a:txBody>
                    <a:bodyPr/>
                    <a:lstStyle/>
                    <a:p>
                      <a:pPr>
                        <a:lnSpc>
                          <a:spcPct val="115000"/>
                        </a:lnSpc>
                        <a:spcAft>
                          <a:spcPts val="0"/>
                        </a:spcAft>
                      </a:pPr>
                      <a:endParaRPr lang="en-US" sz="1200" dirty="0">
                        <a:latin typeface="Arial" pitchFamily="34" charset="0"/>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Executive Director: Infrastructure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200" dirty="0" smtClean="0">
                          <a:latin typeface="Times New Roman" panose="02020603050405020304" pitchFamily="18" charset="0"/>
                          <a:ea typeface="Calibri"/>
                          <a:cs typeface="Times New Roman" panose="02020603050405020304" pitchFamily="18" charset="0"/>
                        </a:rPr>
                        <a:t>01 September</a:t>
                      </a:r>
                      <a:r>
                        <a:rPr lang="en-ZA" sz="1200" baseline="0" dirty="0" smtClean="0">
                          <a:latin typeface="Times New Roman" panose="02020603050405020304" pitchFamily="18" charset="0"/>
                          <a:ea typeface="Calibri"/>
                          <a:cs typeface="Times New Roman" panose="02020603050405020304" pitchFamily="18" charset="0"/>
                        </a:rPr>
                        <a:t> 2018</a:t>
                      </a:r>
                      <a:endParaRPr lang="en-ZA" sz="1200" dirty="0" smtClean="0">
                        <a:latin typeface="Times New Roman" panose="02020603050405020304" pitchFamily="18" charset="0"/>
                        <a:ea typeface="Calibri"/>
                        <a:cs typeface="Times New Roman" panose="02020603050405020304"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Times New Roman" panose="02020603050405020304" pitchFamily="18" charset="0"/>
                          <a:ea typeface="Calibri"/>
                          <a:cs typeface="Times New Roman" panose="02020603050405020304" pitchFamily="18" charset="0"/>
                        </a:rPr>
                        <a:t>Shortlisting on the 25</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dirty="0" smtClean="0">
                          <a:solidFill>
                            <a:schemeClr val="tx1"/>
                          </a:solidFill>
                          <a:latin typeface="Times New Roman" panose="02020603050405020304" pitchFamily="18" charset="0"/>
                          <a:ea typeface="Calibri"/>
                          <a:cs typeface="Times New Roman" panose="02020603050405020304" pitchFamily="18" charset="0"/>
                        </a:rPr>
                        <a:t> October 2019.</a:t>
                      </a:r>
                      <a:endPar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5"/>
                  </a:ext>
                </a:extLst>
              </a:tr>
              <a:tr h="323703">
                <a:tc rowSpan="3">
                  <a:txBody>
                    <a:bodyPr/>
                    <a:lstStyle/>
                    <a:p>
                      <a:pPr>
                        <a:lnSpc>
                          <a:spcPct val="115000"/>
                        </a:lnSpc>
                        <a:spcAft>
                          <a:spcPts val="0"/>
                        </a:spcAft>
                      </a:pPr>
                      <a:r>
                        <a:rPr lang="en-US" sz="1200" b="1" dirty="0" smtClean="0">
                          <a:latin typeface="Times New Roman" panose="02020603050405020304" pitchFamily="18" charset="0"/>
                          <a:ea typeface="Calibri"/>
                          <a:cs typeface="Times New Roman" panose="02020603050405020304" pitchFamily="18" charset="0"/>
                        </a:rPr>
                        <a:t>Nala </a:t>
                      </a:r>
                      <a:endParaRPr lang="en-US" sz="1200" b="1" dirty="0">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ZA" sz="1200" dirty="0">
                          <a:latin typeface="Times New Roman" panose="02020603050405020304" pitchFamily="18" charset="0"/>
                          <a:ea typeface="Calibri"/>
                          <a:cs typeface="Times New Roman" panose="02020603050405020304" pitchFamily="18" charset="0"/>
                        </a:rPr>
                        <a:t>Director: Public </a:t>
                      </a:r>
                      <a:r>
                        <a:rPr lang="en-ZA" sz="1200" dirty="0" smtClean="0">
                          <a:latin typeface="Times New Roman" panose="02020603050405020304" pitchFamily="18" charset="0"/>
                          <a:ea typeface="Calibri"/>
                          <a:cs typeface="Times New Roman" panose="02020603050405020304" pitchFamily="18" charset="0"/>
                        </a:rPr>
                        <a:t> Safety </a:t>
                      </a:r>
                      <a:r>
                        <a:rPr lang="en-ZA" sz="1200" dirty="0">
                          <a:latin typeface="Times New Roman" panose="02020603050405020304" pitchFamily="18" charset="0"/>
                          <a:ea typeface="Calibri"/>
                          <a:cs typeface="Times New Roman" panose="02020603050405020304" pitchFamily="18" charset="0"/>
                        </a:rPr>
                        <a:t>and Social Services</a:t>
                      </a:r>
                      <a:endParaRPr lang="en-US" sz="1200" dirty="0">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ZA" sz="1200" dirty="0">
                          <a:latin typeface="Times New Roman" panose="02020603050405020304" pitchFamily="18" charset="0"/>
                          <a:ea typeface="Calibri"/>
                          <a:cs typeface="Times New Roman" panose="02020603050405020304" pitchFamily="18" charset="0"/>
                        </a:rPr>
                        <a:t>July 2013</a:t>
                      </a:r>
                      <a:endParaRPr lang="en-US" sz="1200" dirty="0">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latin typeface="Times New Roman" panose="02020603050405020304" pitchFamily="18" charset="0"/>
                          <a:ea typeface="Calibri"/>
                          <a:cs typeface="Times New Roman" panose="02020603050405020304" pitchFamily="18" charset="0"/>
                        </a:rPr>
                        <a:t>Post </a:t>
                      </a:r>
                      <a:r>
                        <a:rPr lang="en-ZA" sz="1200" kern="1200" dirty="0">
                          <a:solidFill>
                            <a:schemeClr val="tx1"/>
                          </a:solidFill>
                          <a:latin typeface="Times New Roman" panose="02020603050405020304" pitchFamily="18" charset="0"/>
                          <a:ea typeface="Calibri"/>
                          <a:cs typeface="Times New Roman" panose="02020603050405020304" pitchFamily="18" charset="0"/>
                        </a:rPr>
                        <a:t>not </a:t>
                      </a:r>
                      <a:r>
                        <a:rPr lang="en-ZA" sz="1200" kern="1200" dirty="0" smtClean="0">
                          <a:solidFill>
                            <a:schemeClr val="tx1"/>
                          </a:solidFill>
                          <a:latin typeface="Times New Roman" panose="02020603050405020304" pitchFamily="18" charset="0"/>
                          <a:ea typeface="Calibri"/>
                          <a:cs typeface="Times New Roman" panose="02020603050405020304" pitchFamily="18" charset="0"/>
                        </a:rPr>
                        <a:t>yet advertised</a:t>
                      </a:r>
                      <a:r>
                        <a:rPr lang="en-ZA" sz="1200" dirty="0" smtClean="0">
                          <a:solidFill>
                            <a:schemeClr val="tx1"/>
                          </a:solidFill>
                          <a:latin typeface="Times New Roman" panose="02020603050405020304" pitchFamily="18" charset="0"/>
                          <a:ea typeface="Calibri"/>
                          <a:cs typeface="Times New Roman" panose="02020603050405020304" pitchFamily="18" charset="0"/>
                        </a:rPr>
                        <a:t>. To be removed from the staff establishment. </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No progress to date.</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6"/>
                  </a:ext>
                </a:extLst>
              </a:tr>
              <a:tr h="323703">
                <a:tc vMerge="1">
                  <a:txBody>
                    <a:bodyPr/>
                    <a:lstStyle/>
                    <a:p>
                      <a:pPr>
                        <a:lnSpc>
                          <a:spcPct val="115000"/>
                        </a:lnSpc>
                        <a:spcAft>
                          <a:spcPts val="0"/>
                        </a:spcAft>
                      </a:pPr>
                      <a:endParaRPr lang="en-US" sz="1000" dirty="0">
                        <a:latin typeface="Arial" pitchFamily="34" charset="0"/>
                        <a:ea typeface="Calibri"/>
                        <a:cs typeface="Arial" pitchFamily="34"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Technical Services</a:t>
                      </a: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July 2016</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latin typeface="Times New Roman" panose="02020603050405020304" pitchFamily="18" charset="0"/>
                          <a:ea typeface="Calibri"/>
                          <a:cs typeface="Times New Roman" panose="02020603050405020304" pitchFamily="18" charset="0"/>
                        </a:rPr>
                        <a:t>Advertised on the 06</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dirty="0" smtClean="0">
                          <a:solidFill>
                            <a:schemeClr val="tx1"/>
                          </a:solidFill>
                          <a:latin typeface="Times New Roman" panose="02020603050405020304" pitchFamily="18" charset="0"/>
                          <a:ea typeface="Calibri"/>
                          <a:cs typeface="Times New Roman" panose="02020603050405020304" pitchFamily="18" charset="0"/>
                        </a:rPr>
                        <a:t> May 2018 in the City Press</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 closing date 04</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 June 2018. N</a:t>
                      </a:r>
                      <a:r>
                        <a:rPr lang="en-US" sz="1200" kern="1200" dirty="0" smtClean="0">
                          <a:solidFill>
                            <a:schemeClr val="tx1"/>
                          </a:solidFill>
                          <a:latin typeface="Times New Roman" panose="02020603050405020304" pitchFamily="18" charset="0"/>
                          <a:ea typeface="Calibri"/>
                          <a:cs typeface="Times New Roman" panose="02020603050405020304" pitchFamily="18" charset="0"/>
                        </a:rPr>
                        <a:t>o progress to date.</a:t>
                      </a: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7"/>
                  </a:ext>
                </a:extLst>
              </a:tr>
              <a:tr h="705985">
                <a:tc vMerge="1">
                  <a:txBody>
                    <a:bodyPr/>
                    <a:lstStyle/>
                    <a:p>
                      <a:pPr>
                        <a:lnSpc>
                          <a:spcPct val="115000"/>
                        </a:lnSpc>
                        <a:spcAft>
                          <a:spcPts val="0"/>
                        </a:spcAft>
                      </a:pPr>
                      <a:endParaRPr lang="en-US" sz="1000" dirty="0">
                        <a:latin typeface="Arial" pitchFamily="34" charset="0"/>
                        <a:ea typeface="Calibri"/>
                        <a:cs typeface="Arial" pitchFamily="34"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ea typeface="Calibri"/>
                          <a:cs typeface="Times New Roman" panose="02020603050405020304" pitchFamily="18" charset="0"/>
                        </a:rPr>
                        <a:t>Director: Corporate Services</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01 June 2018</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latin typeface="Times New Roman" panose="02020603050405020304" pitchFamily="18" charset="0"/>
                          <a:ea typeface="Calibri"/>
                          <a:cs typeface="Times New Roman" panose="02020603050405020304" pitchFamily="18" charset="0"/>
                        </a:rPr>
                        <a:t>Advertised on the 25</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dirty="0" smtClean="0">
                          <a:solidFill>
                            <a:schemeClr val="tx1"/>
                          </a:solidFill>
                          <a:latin typeface="Times New Roman" panose="02020603050405020304" pitchFamily="18" charset="0"/>
                          <a:ea typeface="Calibri"/>
                          <a:cs typeface="Times New Roman" panose="02020603050405020304" pitchFamily="18" charset="0"/>
                        </a:rPr>
                        <a:t> March 2018 in the Sunday Times.</a:t>
                      </a:r>
                      <a:r>
                        <a:rPr lang="en-US" sz="1200" b="0" kern="1200" baseline="0" dirty="0" smtClean="0">
                          <a:solidFill>
                            <a:schemeClr val="tx1"/>
                          </a:solidFill>
                          <a:latin typeface="Times New Roman" panose="02020603050405020304" pitchFamily="18" charset="0"/>
                          <a:ea typeface="Calibri"/>
                          <a:cs typeface="Times New Roman" panose="02020603050405020304" pitchFamily="18" charset="0"/>
                        </a:rPr>
                        <a:t> Interviews held on the 12</a:t>
                      </a:r>
                      <a:r>
                        <a:rPr lang="en-US" sz="1200" b="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b="0" kern="1200" baseline="0" dirty="0" smtClean="0">
                          <a:solidFill>
                            <a:schemeClr val="tx1"/>
                          </a:solidFill>
                          <a:latin typeface="Times New Roman" panose="02020603050405020304" pitchFamily="18" charset="0"/>
                          <a:ea typeface="Calibri"/>
                          <a:cs typeface="Times New Roman" panose="02020603050405020304" pitchFamily="18" charset="0"/>
                        </a:rPr>
                        <a:t> July 2019 and appointment invalid. </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8"/>
                  </a:ext>
                </a:extLst>
              </a:tr>
            </a:tbl>
          </a:graphicData>
        </a:graphic>
      </p:graphicFrame>
      <p:pic>
        <p:nvPicPr>
          <p:cNvPr id="8243"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72250"/>
            <a:ext cx="91440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5E8D5CF-1EF8-41B9-B417-09068FFC900B}" type="slidenum">
              <a:rPr lang="en-US" altLang="en-US" sz="1200" b="1"/>
              <a:pPr>
                <a:spcBef>
                  <a:spcPct val="0"/>
                </a:spcBef>
                <a:buFontTx/>
                <a:buNone/>
              </a:pPr>
              <a:t>62</a:t>
            </a:fld>
            <a:endParaRPr lang="en-US" altLang="en-US" sz="1200" b="1"/>
          </a:p>
        </p:txBody>
      </p:sp>
    </p:spTree>
    <p:extLst>
      <p:ext uri="{BB962C8B-B14F-4D97-AF65-F5344CB8AC3E}">
        <p14:creationId xmlns:p14="http://schemas.microsoft.com/office/powerpoint/2010/main" xmlns="" val="3841517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071572" cy="651850"/>
          </a:xfrm>
        </p:spPr>
        <p:txBody>
          <a:bodyPr>
            <a:normAutofit fontScale="90000"/>
          </a:bodyPr>
          <a:lstStyle/>
          <a:p>
            <a:pPr algn="ctr"/>
            <a:r>
              <a:rPr lang="en-ZA" sz="2400" b="1" dirty="0">
                <a:latin typeface="Times New Roman" panose="02020603050405020304" pitchFamily="18" charset="0"/>
                <a:cs typeface="Times New Roman" panose="02020603050405020304" pitchFamily="18" charset="0"/>
              </a:rPr>
              <a:t>PROGRESS ON FILLING OF VACANT </a:t>
            </a:r>
            <a:r>
              <a:rPr lang="en-ZA" sz="2400" b="1" dirty="0" smtClean="0">
                <a:latin typeface="Times New Roman" panose="02020603050405020304" pitchFamily="18" charset="0"/>
                <a:cs typeface="Times New Roman" panose="02020603050405020304" pitchFamily="18" charset="0"/>
              </a:rPr>
              <a:t>POSTS (THABO MOFUTSANYANA DISTRICT)</a:t>
            </a:r>
            <a:endParaRPr lang="en-US" altLang="en-US" sz="2400" b="1" i="1" dirty="0" smtClean="0">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57200" y="1196975"/>
            <a:ext cx="8229600" cy="3168650"/>
          </a:xfrm>
        </p:spPr>
        <p:txBody>
          <a:bodyPr/>
          <a:lstStyle/>
          <a:p>
            <a:pPr marL="596900" indent="-514350" algn="just" eaLnBrk="1" fontAlgn="auto" hangingPunct="1">
              <a:spcAft>
                <a:spcPts val="0"/>
              </a:spcAft>
              <a:defRPr/>
            </a:pPr>
            <a:endParaRPr lang="en-ZA" sz="2400" dirty="0">
              <a:latin typeface="Arial" pitchFamily="34" charset="0"/>
              <a:cs typeface="Arial" pitchFamily="34" charset="0"/>
            </a:endParaRPr>
          </a:p>
          <a:p>
            <a:pPr marL="539750" indent="-539750" algn="just">
              <a:buFont typeface="Wingdings" pitchFamily="2" charset="2"/>
              <a:buChar char="q"/>
              <a:defRPr/>
            </a:pPr>
            <a:endParaRPr lang="en-ZA" altLang="en-US" sz="2400" dirty="0" smtClean="0">
              <a:latin typeface="Arial" charset="0"/>
              <a:cs typeface="Arial" charset="0"/>
            </a:endParaRPr>
          </a:p>
        </p:txBody>
      </p:sp>
      <p:pic>
        <p:nvPicPr>
          <p:cNvPr id="9220"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3295B4-0680-4362-90AF-0516AAC4D795}" type="slidenum">
              <a:rPr lang="en-US" altLang="en-US" sz="1200" b="1"/>
              <a:pPr>
                <a:spcBef>
                  <a:spcPct val="0"/>
                </a:spcBef>
                <a:buFontTx/>
                <a:buNone/>
              </a:pPr>
              <a:t>63</a:t>
            </a:fld>
            <a:endParaRPr lang="en-US" altLang="en-US" sz="1200" b="1"/>
          </a:p>
        </p:txBody>
      </p:sp>
      <p:graphicFrame>
        <p:nvGraphicFramePr>
          <p:cNvPr id="3" name="Table 2"/>
          <p:cNvGraphicFramePr>
            <a:graphicFrameLocks noGrp="1"/>
          </p:cNvGraphicFramePr>
          <p:nvPr>
            <p:extLst>
              <p:ext uri="{D42A27DB-BD31-4B8C-83A1-F6EECF244321}">
                <p14:modId xmlns:p14="http://schemas.microsoft.com/office/powerpoint/2010/main" xmlns="" val="4195712808"/>
              </p:ext>
            </p:extLst>
          </p:nvPr>
        </p:nvGraphicFramePr>
        <p:xfrm>
          <a:off x="212652" y="925033"/>
          <a:ext cx="8744892" cy="5039831"/>
        </p:xfrm>
        <a:graphic>
          <a:graphicData uri="http://schemas.openxmlformats.org/drawingml/2006/table">
            <a:tbl>
              <a:tblPr firstRow="1" bandRow="1">
                <a:tableStyleId>{5C22544A-7EE6-4342-B048-85BDC9FD1C3A}</a:tableStyleId>
              </a:tblPr>
              <a:tblGrid>
                <a:gridCol w="1558287">
                  <a:extLst>
                    <a:ext uri="{9D8B030D-6E8A-4147-A177-3AD203B41FA5}">
                      <a16:colId xmlns:a16="http://schemas.microsoft.com/office/drawing/2014/main" xmlns="" val="20000"/>
                    </a:ext>
                  </a:extLst>
                </a:gridCol>
                <a:gridCol w="1924393">
                  <a:extLst>
                    <a:ext uri="{9D8B030D-6E8A-4147-A177-3AD203B41FA5}">
                      <a16:colId xmlns:a16="http://schemas.microsoft.com/office/drawing/2014/main" xmlns="" val="20001"/>
                    </a:ext>
                  </a:extLst>
                </a:gridCol>
                <a:gridCol w="1300783">
                  <a:extLst>
                    <a:ext uri="{9D8B030D-6E8A-4147-A177-3AD203B41FA5}">
                      <a16:colId xmlns:a16="http://schemas.microsoft.com/office/drawing/2014/main" xmlns="" val="20002"/>
                    </a:ext>
                  </a:extLst>
                </a:gridCol>
                <a:gridCol w="3961429">
                  <a:extLst>
                    <a:ext uri="{9D8B030D-6E8A-4147-A177-3AD203B41FA5}">
                      <a16:colId xmlns:a16="http://schemas.microsoft.com/office/drawing/2014/main" xmlns="" val="20003"/>
                    </a:ext>
                  </a:extLst>
                </a:gridCol>
              </a:tblGrid>
              <a:tr h="451020">
                <a:tc>
                  <a:txBody>
                    <a:bodyPr/>
                    <a:lstStyle/>
                    <a:p>
                      <a:pPr>
                        <a:lnSpc>
                          <a:spcPct val="115000"/>
                        </a:lnSpc>
                        <a:spcAft>
                          <a:spcPts val="0"/>
                        </a:spcAft>
                      </a:pPr>
                      <a:r>
                        <a:rPr lang="en-ZA" sz="1400" b="1" dirty="0" smtClean="0">
                          <a:solidFill>
                            <a:schemeClr val="tx1"/>
                          </a:solidFill>
                          <a:latin typeface="Times New Roman" panose="02020603050405020304" pitchFamily="18" charset="0"/>
                          <a:ea typeface="Calibri"/>
                          <a:cs typeface="Times New Roman" panose="02020603050405020304" pitchFamily="18" charset="0"/>
                        </a:rPr>
                        <a:t>Municipality </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6" marR="68586" marT="0" marB="0">
                    <a:solidFill>
                      <a:schemeClr val="bg2">
                        <a:lumMod val="75000"/>
                      </a:schemeClr>
                    </a:solidFill>
                  </a:tcPr>
                </a:tc>
                <a:tc>
                  <a:txBody>
                    <a:bodyPr/>
                    <a:lstStyle/>
                    <a:p>
                      <a:pPr>
                        <a:lnSpc>
                          <a:spcPct val="115000"/>
                        </a:lnSpc>
                        <a:spcAft>
                          <a:spcPts val="0"/>
                        </a:spcAft>
                      </a:pPr>
                      <a:r>
                        <a:rPr lang="en-ZA" sz="1400" b="1" dirty="0">
                          <a:solidFill>
                            <a:schemeClr val="tx1"/>
                          </a:solidFill>
                          <a:latin typeface="Times New Roman" panose="02020603050405020304" pitchFamily="18" charset="0"/>
                          <a:ea typeface="Calibri"/>
                          <a:cs typeface="Times New Roman" panose="02020603050405020304" pitchFamily="18" charset="0"/>
                        </a:rPr>
                        <a:t>Position/s </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6" marR="68586" marT="0" marB="0">
                    <a:solidFill>
                      <a:schemeClr val="bg2">
                        <a:lumMod val="75000"/>
                      </a:schemeClr>
                    </a:solidFill>
                  </a:tcPr>
                </a:tc>
                <a:tc>
                  <a:txBody>
                    <a:bodyPr/>
                    <a:lstStyle/>
                    <a:p>
                      <a:pPr>
                        <a:lnSpc>
                          <a:spcPct val="115000"/>
                        </a:lnSpc>
                        <a:spcAft>
                          <a:spcPts val="0"/>
                        </a:spcAft>
                      </a:pPr>
                      <a:r>
                        <a:rPr lang="en-ZA" sz="1400" b="1" dirty="0" smtClean="0">
                          <a:solidFill>
                            <a:schemeClr val="tx1"/>
                          </a:solidFill>
                          <a:latin typeface="Times New Roman" panose="02020603050405020304" pitchFamily="18" charset="0"/>
                          <a:ea typeface="Calibri"/>
                          <a:cs typeface="Times New Roman" panose="02020603050405020304" pitchFamily="18" charset="0"/>
                        </a:rPr>
                        <a:t>Vacancy </a:t>
                      </a:r>
                      <a:r>
                        <a:rPr lang="en-ZA" sz="1400" b="1" dirty="0">
                          <a:solidFill>
                            <a:schemeClr val="tx1"/>
                          </a:solidFill>
                          <a:latin typeface="Times New Roman" panose="02020603050405020304" pitchFamily="18" charset="0"/>
                          <a:ea typeface="Calibri"/>
                          <a:cs typeface="Times New Roman" panose="02020603050405020304" pitchFamily="18" charset="0"/>
                        </a:rPr>
                        <a:t>date </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6" marR="68586" marT="0" marB="0">
                    <a:solidFill>
                      <a:schemeClr val="bg2">
                        <a:lumMod val="75000"/>
                      </a:schemeClr>
                    </a:solidFill>
                  </a:tcPr>
                </a:tc>
                <a:tc>
                  <a:txBody>
                    <a:bodyPr/>
                    <a:lstStyle/>
                    <a:p>
                      <a:pPr>
                        <a:lnSpc>
                          <a:spcPct val="115000"/>
                        </a:lnSpc>
                        <a:spcAft>
                          <a:spcPts val="0"/>
                        </a:spcAft>
                      </a:pPr>
                      <a:r>
                        <a:rPr lang="en-ZA" sz="1400" b="1" dirty="0">
                          <a:solidFill>
                            <a:schemeClr val="tx1"/>
                          </a:solidFill>
                          <a:latin typeface="Times New Roman" panose="02020603050405020304" pitchFamily="18" charset="0"/>
                          <a:ea typeface="Calibri"/>
                          <a:cs typeface="Times New Roman" panose="02020603050405020304" pitchFamily="18" charset="0"/>
                        </a:rPr>
                        <a:t>Progress to date </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6" marR="68586" marT="0" marB="0">
                    <a:solidFill>
                      <a:schemeClr val="bg2">
                        <a:lumMod val="75000"/>
                      </a:schemeClr>
                    </a:solidFill>
                  </a:tcPr>
                </a:tc>
                <a:extLst>
                  <a:ext uri="{0D108BD9-81ED-4DB2-BD59-A6C34878D82A}">
                    <a16:rowId xmlns:a16="http://schemas.microsoft.com/office/drawing/2014/main" xmlns="" val="10000"/>
                  </a:ext>
                </a:extLst>
              </a:tr>
              <a:tr h="458213">
                <a:tc>
                  <a:txBody>
                    <a:bodyPr/>
                    <a:lstStyle/>
                    <a:p>
                      <a:pPr>
                        <a:lnSpc>
                          <a:spcPct val="115000"/>
                        </a:lnSpc>
                        <a:spcAft>
                          <a:spcPts val="0"/>
                        </a:spcAft>
                      </a:pPr>
                      <a:r>
                        <a:rPr lang="en-ZA" sz="1200" b="1" dirty="0">
                          <a:solidFill>
                            <a:schemeClr val="tx1"/>
                          </a:solidFill>
                          <a:latin typeface="Times New Roman" panose="02020603050405020304" pitchFamily="18" charset="0"/>
                          <a:ea typeface="Calibri"/>
                          <a:cs typeface="Times New Roman" panose="02020603050405020304" pitchFamily="18" charset="0"/>
                        </a:rPr>
                        <a:t>Thabo Mofutsanyana  </a:t>
                      </a:r>
                      <a:r>
                        <a:rPr lang="en-ZA" sz="1200" b="1" dirty="0" smtClean="0">
                          <a:solidFill>
                            <a:schemeClr val="tx1"/>
                          </a:solidFill>
                          <a:latin typeface="Times New Roman" panose="02020603050405020304" pitchFamily="18" charset="0"/>
                          <a:ea typeface="Calibri"/>
                          <a:cs typeface="Times New Roman" panose="02020603050405020304" pitchFamily="18" charset="0"/>
                        </a:rPr>
                        <a:t>DM</a:t>
                      </a:r>
                      <a:endParaRPr lang="en-US" sz="1200" b="1" dirty="0">
                        <a:solidFill>
                          <a:schemeClr val="tx1"/>
                        </a:solidFill>
                        <a:latin typeface="Times New Roman" panose="02020603050405020304" pitchFamily="18" charset="0"/>
                        <a:ea typeface="Calibri"/>
                        <a:cs typeface="Times New Roman" panose="02020603050405020304" pitchFamily="18" charset="0"/>
                      </a:endParaRPr>
                    </a:p>
                  </a:txBody>
                  <a:tcPr marL="68591" marR="68591" marT="0" marB="0">
                    <a:solidFill>
                      <a:schemeClr val="bg2">
                        <a:lumMod val="90000"/>
                      </a:schemeClr>
                    </a:solidFill>
                  </a:tcPr>
                </a:tc>
                <a:tc>
                  <a:txBody>
                    <a:bodyPr/>
                    <a:lstStyle/>
                    <a:p>
                      <a:pPr>
                        <a:lnSpc>
                          <a:spcPct val="115000"/>
                        </a:lnSpc>
                        <a:spcAft>
                          <a:spcPts val="0"/>
                        </a:spcAft>
                      </a:pPr>
                      <a:r>
                        <a:rPr lang="en-ZA" sz="1200" dirty="0" smtClean="0">
                          <a:solidFill>
                            <a:schemeClr val="tx1"/>
                          </a:solidFill>
                          <a:latin typeface="Times New Roman" panose="02020603050405020304" pitchFamily="18" charset="0"/>
                          <a:ea typeface="Calibri"/>
                          <a:cs typeface="Times New Roman" panose="02020603050405020304" pitchFamily="18" charset="0"/>
                        </a:rPr>
                        <a:t>Director: Community</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Services</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91" marR="68591" marT="0" marB="0">
                    <a:solidFill>
                      <a:schemeClr val="bg2">
                        <a:lumMod val="90000"/>
                      </a:schemeClr>
                    </a:solidFill>
                  </a:tcPr>
                </a:tc>
                <a:tc>
                  <a:txBody>
                    <a:bodyPr/>
                    <a:lstStyle/>
                    <a:p>
                      <a:pPr>
                        <a:lnSpc>
                          <a:spcPct val="115000"/>
                        </a:lnSpc>
                        <a:spcAft>
                          <a:spcPts val="0"/>
                        </a:spcAft>
                      </a:pPr>
                      <a:r>
                        <a:rPr lang="en-ZA" sz="1200" dirty="0" smtClean="0">
                          <a:solidFill>
                            <a:schemeClr val="tx1"/>
                          </a:solidFill>
                          <a:latin typeface="Times New Roman" panose="02020603050405020304" pitchFamily="18" charset="0"/>
                          <a:ea typeface="Calibri"/>
                          <a:cs typeface="Times New Roman" panose="02020603050405020304" pitchFamily="18" charset="0"/>
                        </a:rPr>
                        <a:t>March </a:t>
                      </a:r>
                      <a:r>
                        <a:rPr lang="en-ZA" sz="1200" dirty="0">
                          <a:solidFill>
                            <a:schemeClr val="tx1"/>
                          </a:solidFill>
                          <a:latin typeface="Times New Roman" panose="02020603050405020304" pitchFamily="18" charset="0"/>
                          <a:ea typeface="Calibri"/>
                          <a:cs typeface="Times New Roman" panose="02020603050405020304" pitchFamily="18" charset="0"/>
                        </a:rPr>
                        <a:t>2015</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91" marR="68591"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Times New Roman" panose="02020603050405020304" pitchFamily="18" charset="0"/>
                          <a:ea typeface="Calibri"/>
                          <a:cs typeface="Times New Roman" panose="02020603050405020304" pitchFamily="18" charset="0"/>
                        </a:rPr>
                        <a:t>Advertised on the 09</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dirty="0" smtClean="0">
                          <a:solidFill>
                            <a:schemeClr val="tx1"/>
                          </a:solidFill>
                          <a:latin typeface="Times New Roman" panose="02020603050405020304" pitchFamily="18" charset="0"/>
                          <a:ea typeface="Calibri"/>
                          <a:cs typeface="Times New Roman" panose="02020603050405020304" pitchFamily="18" charset="0"/>
                        </a:rPr>
                        <a:t> April 2017 in the City Press.</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 Re-advertised in the City Press on 01 September 2019.</a:t>
                      </a:r>
                      <a:endParaRPr lang="en-US" sz="1200" kern="1200" dirty="0" smtClean="0">
                        <a:solidFill>
                          <a:schemeClr val="tx1"/>
                        </a:solidFill>
                        <a:latin typeface="Times New Roman" panose="02020603050405020304" pitchFamily="18" charset="0"/>
                        <a:ea typeface="Calibri"/>
                        <a:cs typeface="Times New Roman" panose="02020603050405020304" pitchFamily="18" charset="0"/>
                      </a:endParaRPr>
                    </a:p>
                  </a:txBody>
                  <a:tcPr marL="68593" marR="68593" marT="0" marB="0">
                    <a:solidFill>
                      <a:schemeClr val="bg2">
                        <a:lumMod val="90000"/>
                      </a:schemeClr>
                    </a:solidFill>
                  </a:tcPr>
                </a:tc>
                <a:extLst>
                  <a:ext uri="{0D108BD9-81ED-4DB2-BD59-A6C34878D82A}">
                    <a16:rowId xmlns:a16="http://schemas.microsoft.com/office/drawing/2014/main" xmlns="" val="10001"/>
                  </a:ext>
                </a:extLst>
              </a:tr>
              <a:tr h="597669">
                <a:tc>
                  <a:txBody>
                    <a:bodyPr/>
                    <a:lstStyle/>
                    <a:p>
                      <a:pPr>
                        <a:lnSpc>
                          <a:spcPct val="115000"/>
                        </a:lnSpc>
                        <a:spcAft>
                          <a:spcPts val="0"/>
                        </a:spcAft>
                      </a:pPr>
                      <a:r>
                        <a:rPr lang="en-ZA" sz="1200" b="1" dirty="0" err="1" smtClean="0">
                          <a:solidFill>
                            <a:schemeClr val="tx1"/>
                          </a:solidFill>
                          <a:latin typeface="Times New Roman" panose="02020603050405020304" pitchFamily="18" charset="0"/>
                          <a:ea typeface="Calibri"/>
                          <a:cs typeface="Times New Roman" panose="02020603050405020304" pitchFamily="18" charset="0"/>
                        </a:rPr>
                        <a:t>Setsoto</a:t>
                      </a:r>
                      <a:r>
                        <a:rPr lang="en-ZA" sz="1200" b="1" baseline="0" dirty="0" smtClean="0">
                          <a:solidFill>
                            <a:schemeClr val="tx1"/>
                          </a:solidFill>
                          <a:latin typeface="Times New Roman" panose="02020603050405020304" pitchFamily="18" charset="0"/>
                          <a:ea typeface="Calibri"/>
                          <a:cs typeface="Times New Roman" panose="02020603050405020304" pitchFamily="18" charset="0"/>
                        </a:rPr>
                        <a:t> LM</a:t>
                      </a:r>
                      <a:endParaRPr lang="en-US" sz="1200" b="1" dirty="0">
                        <a:solidFill>
                          <a:schemeClr val="tx1"/>
                        </a:solidFill>
                        <a:latin typeface="Times New Roman" panose="02020603050405020304" pitchFamily="18" charset="0"/>
                        <a:ea typeface="Calibri"/>
                        <a:cs typeface="Times New Roman" panose="02020603050405020304" pitchFamily="18" charset="0"/>
                      </a:endParaRPr>
                    </a:p>
                  </a:txBody>
                  <a:tcPr marL="68588" marR="68588" marT="0" marB="0">
                    <a:solidFill>
                      <a:schemeClr val="bg2"/>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dirty="0">
                        <a:solidFill>
                          <a:schemeClr val="tx1"/>
                        </a:solidFill>
                        <a:latin typeface="Times New Roman" panose="02020603050405020304" pitchFamily="18" charset="0"/>
                        <a:cs typeface="Times New Roman" panose="02020603050405020304" pitchFamily="18" charset="0"/>
                      </a:endParaRPr>
                    </a:p>
                  </a:txBody>
                  <a:tcPr marL="68582" marR="68582" marT="0" marB="0">
                    <a:solidFill>
                      <a:schemeClr val="bg2"/>
                    </a:solidFill>
                  </a:tcPr>
                </a:tc>
                <a:tc>
                  <a:txBody>
                    <a:bodyPr/>
                    <a:lstStyle/>
                    <a:p>
                      <a:endParaRPr lang="en-ZA" sz="1200" dirty="0">
                        <a:solidFill>
                          <a:schemeClr val="tx1"/>
                        </a:solidFill>
                        <a:latin typeface="Times New Roman" panose="02020603050405020304" pitchFamily="18" charset="0"/>
                        <a:cs typeface="Times New Roman" panose="02020603050405020304" pitchFamily="18" charset="0"/>
                      </a:endParaRPr>
                    </a:p>
                  </a:txBody>
                  <a:tcPr marL="68582" marR="68582"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cs typeface="Times New Roman" panose="02020603050405020304" pitchFamily="18" charset="0"/>
                        </a:rPr>
                        <a:t>Advertised</a:t>
                      </a:r>
                      <a:r>
                        <a:rPr lang="en-ZA" sz="1200" baseline="0" dirty="0" smtClean="0">
                          <a:solidFill>
                            <a:schemeClr val="tx1"/>
                          </a:solidFill>
                          <a:latin typeface="Times New Roman" panose="02020603050405020304" pitchFamily="18" charset="0"/>
                          <a:cs typeface="Times New Roman" panose="02020603050405020304" pitchFamily="18" charset="0"/>
                        </a:rPr>
                        <a:t> in the City Press of 07</a:t>
                      </a:r>
                      <a:r>
                        <a:rPr lang="en-ZA" sz="1200" baseline="30000" dirty="0" smtClean="0">
                          <a:solidFill>
                            <a:schemeClr val="tx1"/>
                          </a:solidFill>
                          <a:latin typeface="Times New Roman" panose="02020603050405020304" pitchFamily="18" charset="0"/>
                          <a:cs typeface="Times New Roman" panose="02020603050405020304" pitchFamily="18" charset="0"/>
                        </a:rPr>
                        <a:t>th</a:t>
                      </a:r>
                      <a:r>
                        <a:rPr lang="en-ZA" sz="1200" baseline="0" dirty="0" smtClean="0">
                          <a:solidFill>
                            <a:schemeClr val="tx1"/>
                          </a:solidFill>
                          <a:latin typeface="Times New Roman" panose="02020603050405020304" pitchFamily="18" charset="0"/>
                          <a:cs typeface="Times New Roman" panose="02020603050405020304" pitchFamily="18" charset="0"/>
                        </a:rPr>
                        <a:t> July 2019 with closing date 26</a:t>
                      </a:r>
                      <a:r>
                        <a:rPr lang="en-ZA" sz="1200" baseline="30000" dirty="0" smtClean="0">
                          <a:solidFill>
                            <a:schemeClr val="tx1"/>
                          </a:solidFill>
                          <a:latin typeface="Times New Roman" panose="02020603050405020304" pitchFamily="18" charset="0"/>
                          <a:cs typeface="Times New Roman" panose="02020603050405020304" pitchFamily="18" charset="0"/>
                        </a:rPr>
                        <a:t>th</a:t>
                      </a:r>
                      <a:r>
                        <a:rPr lang="en-ZA" sz="1200" baseline="0" dirty="0" smtClean="0">
                          <a:solidFill>
                            <a:schemeClr val="tx1"/>
                          </a:solidFill>
                          <a:latin typeface="Times New Roman" panose="02020603050405020304" pitchFamily="18" charset="0"/>
                          <a:cs typeface="Times New Roman" panose="02020603050405020304" pitchFamily="18" charset="0"/>
                        </a:rPr>
                        <a:t> July 2019.  Interviews held, awaiting finalisation of appointment.</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82" marR="68582" marT="0" marB="0">
                    <a:solidFill>
                      <a:schemeClr val="bg2"/>
                    </a:solidFill>
                  </a:tcPr>
                </a:tc>
                <a:extLst>
                  <a:ext uri="{0D108BD9-81ED-4DB2-BD59-A6C34878D82A}">
                    <a16:rowId xmlns:a16="http://schemas.microsoft.com/office/drawing/2014/main" xmlns="" val="10002"/>
                  </a:ext>
                </a:extLst>
              </a:tr>
              <a:tr h="916427">
                <a:tc rowSpan="6">
                  <a:txBody>
                    <a:bodyPr/>
                    <a:lstStyle/>
                    <a:p>
                      <a:pPr>
                        <a:lnSpc>
                          <a:spcPct val="115000"/>
                        </a:lnSpc>
                        <a:spcAft>
                          <a:spcPts val="0"/>
                        </a:spcAft>
                      </a:pPr>
                      <a:r>
                        <a:rPr lang="en-US" sz="1200" b="1" dirty="0" smtClean="0">
                          <a:solidFill>
                            <a:schemeClr val="tx1"/>
                          </a:solidFill>
                          <a:latin typeface="Times New Roman" panose="02020603050405020304" pitchFamily="18" charset="0"/>
                          <a:ea typeface="Calibri"/>
                          <a:cs typeface="Times New Roman" panose="02020603050405020304" pitchFamily="18" charset="0"/>
                        </a:rPr>
                        <a:t>Maluti-a-Phofung LM</a:t>
                      </a:r>
                      <a:endParaRPr lang="en-US" sz="1200" b="1" dirty="0">
                        <a:solidFill>
                          <a:schemeClr val="tx1"/>
                        </a:solidFill>
                        <a:latin typeface="Times New Roman" panose="02020603050405020304" pitchFamily="18" charset="0"/>
                        <a:ea typeface="Calibri"/>
                        <a:cs typeface="Times New Roman" panose="02020603050405020304" pitchFamily="18" charset="0"/>
                      </a:endParaRPr>
                    </a:p>
                  </a:txBody>
                  <a:tcPr marL="68588" marR="68588"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Municipal</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Manager</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02 August 2017</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ea typeface="Calibri"/>
                          <a:cs typeface="Times New Roman" panose="02020603050405020304" pitchFamily="18" charset="0"/>
                        </a:rPr>
                        <a:t>Advertised on 11</a:t>
                      </a:r>
                      <a:r>
                        <a:rPr lang="en-US" sz="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dirty="0" smtClean="0">
                          <a:solidFill>
                            <a:schemeClr val="tx1"/>
                          </a:solidFill>
                          <a:latin typeface="Times New Roman" panose="02020603050405020304" pitchFamily="18" charset="0"/>
                          <a:ea typeface="Calibri"/>
                          <a:cs typeface="Times New Roman" panose="02020603050405020304" pitchFamily="18" charset="0"/>
                        </a:rPr>
                        <a:t> September 2017 in The</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New Age. </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Post advertised in the City Press on 03</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rd</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2018. Council appointed selection committees on </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14</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 August 2018. </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Re-advertised in the </a:t>
                      </a:r>
                      <a:r>
                        <a:rPr lang="en-ZA" sz="1200" b="0" i="0" u="none" strike="noStrike" kern="1200" baseline="0" dirty="0" err="1" smtClean="0">
                          <a:solidFill>
                            <a:schemeClr val="tx1"/>
                          </a:solidFill>
                          <a:effectLst/>
                          <a:latin typeface="Times New Roman" panose="02020603050405020304" pitchFamily="18" charset="0"/>
                          <a:ea typeface="+mn-ea"/>
                          <a:cs typeface="Times New Roman" panose="02020603050405020304" pitchFamily="18" charset="0"/>
                        </a:rPr>
                        <a:t>Sowetan</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on the 24</a:t>
                      </a:r>
                      <a:r>
                        <a:rPr lang="en-ZA" sz="1200" b="0" i="0" u="none" strike="noStrike" kern="1200" baseline="30000" dirty="0" smtClean="0">
                          <a:solidFill>
                            <a:schemeClr val="tx1"/>
                          </a:solidFill>
                          <a:effectLst/>
                          <a:latin typeface="Times New Roman" panose="02020603050405020304" pitchFamily="18" charset="0"/>
                          <a:ea typeface="+mn-ea"/>
                          <a:cs typeface="Times New Roman" panose="02020603050405020304" pitchFamily="18" charset="0"/>
                        </a:rPr>
                        <a:t>th</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October 2019.</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extLst>
                  <a:ext uri="{0D108BD9-81ED-4DB2-BD59-A6C34878D82A}">
                    <a16:rowId xmlns:a16="http://schemas.microsoft.com/office/drawing/2014/main" xmlns="" val="10003"/>
                  </a:ext>
                </a:extLst>
              </a:tr>
              <a:tr h="199223">
                <a:tc vMerge="1">
                  <a:txBody>
                    <a:bodyPr/>
                    <a:lstStyle/>
                    <a:p>
                      <a:pPr>
                        <a:lnSpc>
                          <a:spcPct val="115000"/>
                        </a:lnSpc>
                        <a:spcAft>
                          <a:spcPts val="0"/>
                        </a:spcAft>
                      </a:pPr>
                      <a:endParaRPr lang="en-US" sz="1200" dirty="0">
                        <a:solidFill>
                          <a:schemeClr val="tx1"/>
                        </a:solidFill>
                        <a:latin typeface="Arial" pitchFamily="34" charset="0"/>
                        <a:ea typeface="Calibri"/>
                        <a:cs typeface="Arial" pitchFamily="34" charset="0"/>
                      </a:endParaRPr>
                    </a:p>
                  </a:txBody>
                  <a:tcPr marL="68588" marR="68588" marT="0" marB="0">
                    <a:solidFill>
                      <a:schemeClr val="bg2"/>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dirty="0">
                        <a:solidFill>
                          <a:schemeClr val="tx1"/>
                        </a:solidFill>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01 February 2019</a:t>
                      </a:r>
                      <a:endParaRPr lang="en-ZA" sz="1200" dirty="0">
                        <a:solidFill>
                          <a:schemeClr val="tx1"/>
                        </a:solidFill>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tc>
                  <a:txBody>
                    <a:bodyPr/>
                    <a:lstStyle/>
                    <a:p>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Advertised in the </a:t>
                      </a:r>
                      <a:r>
                        <a:rPr lang="en-ZA" sz="1200" b="0" i="0" u="none" strike="noStrike" kern="1200" baseline="0" dirty="0" err="1" smtClean="0">
                          <a:solidFill>
                            <a:schemeClr val="tx1"/>
                          </a:solidFill>
                          <a:effectLst/>
                          <a:latin typeface="Times New Roman" panose="02020603050405020304" pitchFamily="18" charset="0"/>
                          <a:ea typeface="+mn-ea"/>
                          <a:cs typeface="Times New Roman" panose="02020603050405020304" pitchFamily="18" charset="0"/>
                        </a:rPr>
                        <a:t>Sowetan</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on the 24</a:t>
                      </a:r>
                      <a:r>
                        <a:rPr lang="en-ZA" sz="1200" b="0" i="0" u="none" strike="noStrike" kern="1200" baseline="30000" dirty="0" smtClean="0">
                          <a:solidFill>
                            <a:schemeClr val="tx1"/>
                          </a:solidFill>
                          <a:effectLst/>
                          <a:latin typeface="Times New Roman" panose="02020603050405020304" pitchFamily="18" charset="0"/>
                          <a:ea typeface="+mn-ea"/>
                          <a:cs typeface="Times New Roman" panose="02020603050405020304" pitchFamily="18" charset="0"/>
                        </a:rPr>
                        <a:t>th</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October 2019.</a:t>
                      </a:r>
                      <a:endParaRPr lang="en-ZA" sz="1200" dirty="0">
                        <a:solidFill>
                          <a:schemeClr val="tx1"/>
                        </a:solidFill>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extLst>
                  <a:ext uri="{0D108BD9-81ED-4DB2-BD59-A6C34878D82A}">
                    <a16:rowId xmlns:a16="http://schemas.microsoft.com/office/drawing/2014/main" xmlns="" val="10004"/>
                  </a:ext>
                </a:extLst>
              </a:tr>
              <a:tr h="996116">
                <a:tc vMerge="1">
                  <a:txBody>
                    <a:bodyPr/>
                    <a:lstStyle/>
                    <a:p>
                      <a:pPr>
                        <a:lnSpc>
                          <a:spcPct val="115000"/>
                        </a:lnSpc>
                        <a:spcAft>
                          <a:spcPts val="0"/>
                        </a:spcAft>
                      </a:pPr>
                      <a:endParaRPr lang="en-US" sz="1200" dirty="0">
                        <a:solidFill>
                          <a:schemeClr val="tx1"/>
                        </a:solidFill>
                        <a:latin typeface="Arial" pitchFamily="34" charset="0"/>
                        <a:ea typeface="Calibri"/>
                        <a:cs typeface="Arial" pitchFamily="34" charset="0"/>
                      </a:endParaRPr>
                    </a:p>
                  </a:txBody>
                  <a:tcPr marL="68588" marR="68588" marT="0" marB="0">
                    <a:solidFill>
                      <a:schemeClr val="bg2"/>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200" dirty="0">
                        <a:solidFill>
                          <a:schemeClr val="tx1"/>
                        </a:solidFill>
                        <a:latin typeface="Times New Roman" panose="02020603050405020304" pitchFamily="18" charset="0"/>
                        <a:cs typeface="Times New Roman" panose="02020603050405020304" pitchFamily="18" charset="0"/>
                      </a:endParaRPr>
                    </a:p>
                  </a:txBody>
                  <a:tcPr marL="68576" marR="68576" marT="0" marB="0">
                    <a:solidFill>
                      <a:schemeClr val="bg2">
                        <a:lumMod val="90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01</a:t>
                      </a:r>
                      <a:r>
                        <a:rPr lang="en-ZA" sz="1200" baseline="0" dirty="0" smtClean="0">
                          <a:solidFill>
                            <a:schemeClr val="tx1"/>
                          </a:solidFill>
                          <a:latin typeface="Times New Roman" panose="02020603050405020304" pitchFamily="18" charset="0"/>
                          <a:cs typeface="Times New Roman" panose="02020603050405020304" pitchFamily="18" charset="0"/>
                        </a:rPr>
                        <a:t> August </a:t>
                      </a:r>
                      <a:r>
                        <a:rPr lang="en-ZA" sz="1200" dirty="0" smtClean="0">
                          <a:solidFill>
                            <a:schemeClr val="tx1"/>
                          </a:solidFill>
                          <a:latin typeface="Times New Roman" panose="02020603050405020304" pitchFamily="18" charset="0"/>
                          <a:cs typeface="Times New Roman" panose="02020603050405020304" pitchFamily="18" charset="0"/>
                        </a:rPr>
                        <a:t>2015</a:t>
                      </a:r>
                      <a:endParaRPr lang="en-ZA" sz="1200" dirty="0">
                        <a:solidFill>
                          <a:schemeClr val="tx1"/>
                        </a:solidFill>
                        <a:latin typeface="Times New Roman" panose="02020603050405020304" pitchFamily="18" charset="0"/>
                        <a:cs typeface="Times New Roman" panose="02020603050405020304" pitchFamily="18" charset="0"/>
                      </a:endParaRPr>
                    </a:p>
                  </a:txBody>
                  <a:tcPr marL="68576" marR="68576"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Post advertised in the City Press on 03</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rd</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2018. Municipality has placed erratum regarding term of appointment in the City Press of 10</a:t>
                      </a:r>
                      <a:r>
                        <a:rPr lang="en-ZA"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ZA" sz="1200" kern="1200" baseline="0" dirty="0" smtClean="0">
                          <a:solidFill>
                            <a:schemeClr val="tx1"/>
                          </a:solidFill>
                          <a:latin typeface="Times New Roman" panose="02020603050405020304" pitchFamily="18" charset="0"/>
                          <a:ea typeface="Calibri"/>
                          <a:cs typeface="Times New Roman" panose="02020603050405020304" pitchFamily="18" charset="0"/>
                        </a:rPr>
                        <a:t> June 2018. Council appointed selection committees on </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14</a:t>
                      </a:r>
                      <a:r>
                        <a:rPr lang="en-US" sz="1200" kern="1200" baseline="30000" dirty="0" smtClean="0">
                          <a:solidFill>
                            <a:schemeClr val="tx1"/>
                          </a:solidFill>
                          <a:latin typeface="Times New Roman" panose="02020603050405020304" pitchFamily="18" charset="0"/>
                          <a:ea typeface="Calibri"/>
                          <a:cs typeface="Times New Roman" panose="02020603050405020304" pitchFamily="18" charset="0"/>
                        </a:rPr>
                        <a:t>th</a:t>
                      </a:r>
                      <a:r>
                        <a:rPr lang="en-US" sz="1200" kern="1200" baseline="0" dirty="0" smtClean="0">
                          <a:solidFill>
                            <a:schemeClr val="tx1"/>
                          </a:solidFill>
                          <a:latin typeface="Times New Roman" panose="02020603050405020304" pitchFamily="18" charset="0"/>
                          <a:ea typeface="Calibri"/>
                          <a:cs typeface="Times New Roman" panose="02020603050405020304" pitchFamily="18" charset="0"/>
                        </a:rPr>
                        <a:t> August 2018. </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Re-advertised in the </a:t>
                      </a:r>
                      <a:r>
                        <a:rPr lang="en-ZA" sz="1200" b="0" i="0" u="none" strike="noStrike" kern="1200" baseline="0" dirty="0" err="1" smtClean="0">
                          <a:solidFill>
                            <a:schemeClr val="tx1"/>
                          </a:solidFill>
                          <a:effectLst/>
                          <a:latin typeface="Times New Roman" panose="02020603050405020304" pitchFamily="18" charset="0"/>
                          <a:ea typeface="+mn-ea"/>
                          <a:cs typeface="Times New Roman" panose="02020603050405020304" pitchFamily="18" charset="0"/>
                        </a:rPr>
                        <a:t>Sowetan</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on the 24</a:t>
                      </a:r>
                      <a:r>
                        <a:rPr lang="en-ZA" sz="1200" b="0" i="0" u="none" strike="noStrike" kern="1200" baseline="30000" dirty="0" smtClean="0">
                          <a:solidFill>
                            <a:schemeClr val="tx1"/>
                          </a:solidFill>
                          <a:effectLst/>
                          <a:latin typeface="Times New Roman" panose="02020603050405020304" pitchFamily="18" charset="0"/>
                          <a:ea typeface="+mn-ea"/>
                          <a:cs typeface="Times New Roman" panose="02020603050405020304" pitchFamily="18" charset="0"/>
                        </a:rPr>
                        <a:t>th</a:t>
                      </a:r>
                      <a:r>
                        <a:rPr lang="en-ZA"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October 2019.</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extLst>
                  <a:ext uri="{0D108BD9-81ED-4DB2-BD59-A6C34878D82A}">
                    <a16:rowId xmlns:a16="http://schemas.microsoft.com/office/drawing/2014/main" xmlns="" val="10005"/>
                  </a:ext>
                </a:extLst>
              </a:tr>
              <a:tr h="365281">
                <a:tc vMerge="1">
                  <a:txBody>
                    <a:bodyPr/>
                    <a:lstStyle/>
                    <a:p>
                      <a:pPr>
                        <a:lnSpc>
                          <a:spcPct val="115000"/>
                        </a:lnSpc>
                        <a:spcAft>
                          <a:spcPts val="0"/>
                        </a:spcAft>
                      </a:pPr>
                      <a:endParaRPr lang="en-US" sz="1200" dirty="0">
                        <a:solidFill>
                          <a:schemeClr val="tx1"/>
                        </a:solidFill>
                        <a:latin typeface="Arial" pitchFamily="34" charset="0"/>
                        <a:ea typeface="Calibri"/>
                        <a:cs typeface="Arial" pitchFamily="34" charset="0"/>
                      </a:endParaRPr>
                    </a:p>
                  </a:txBody>
                  <a:tcPr marL="68588" marR="68588" marT="0" marB="0">
                    <a:solidFill>
                      <a:schemeClr val="bg2"/>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Public Safety</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tc>
                  <a:txBody>
                    <a:bodyPr/>
                    <a:lstStyle/>
                    <a:p>
                      <a:pPr>
                        <a:lnSpc>
                          <a:spcPct val="115000"/>
                        </a:lnSpc>
                        <a:spcAft>
                          <a:spcPts val="0"/>
                        </a:spcAft>
                      </a:pPr>
                      <a:r>
                        <a:rPr lang="en-US" sz="1200" baseline="0" dirty="0" smtClean="0">
                          <a:solidFill>
                            <a:schemeClr val="tx1"/>
                          </a:solidFill>
                          <a:latin typeface="Times New Roman" panose="02020603050405020304" pitchFamily="18" charset="0"/>
                          <a:ea typeface="Calibri"/>
                          <a:cs typeface="Times New Roman" panose="02020603050405020304" pitchFamily="18" charset="0"/>
                        </a:rPr>
                        <a:t>01 April 2017</a:t>
                      </a:r>
                    </a:p>
                  </a:txBody>
                  <a:tcPr marL="68577" marR="68577" marT="0" marB="0">
                    <a:solidFill>
                      <a:schemeClr val="bg2">
                        <a:lumMod val="9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Times New Roman" panose="02020603050405020304" pitchFamily="18" charset="0"/>
                          <a:ea typeface="Calibri"/>
                          <a:cs typeface="Times New Roman" panose="02020603050405020304" pitchFamily="18" charset="0"/>
                        </a:rPr>
                        <a:t>Advertised on</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22</a:t>
                      </a:r>
                      <a:r>
                        <a:rPr lang="en-ZA" sz="1200" baseline="30000" dirty="0" smtClean="0">
                          <a:solidFill>
                            <a:schemeClr val="tx1"/>
                          </a:solidFill>
                          <a:latin typeface="Times New Roman" panose="02020603050405020304" pitchFamily="18" charset="0"/>
                          <a:ea typeface="Calibri"/>
                          <a:cs typeface="Times New Roman" panose="02020603050405020304" pitchFamily="18" charset="0"/>
                        </a:rPr>
                        <a:t>nd</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June 2017 in The New Age. Awaiting finalisation of appointment of MM. Requested advice from DCOG (Director: Public Safety).</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7" marR="68577" marT="0" marB="0">
                    <a:solidFill>
                      <a:schemeClr val="bg2">
                        <a:lumMod val="90000"/>
                      </a:schemeClr>
                    </a:solidFill>
                  </a:tcPr>
                </a:tc>
                <a:extLst>
                  <a:ext uri="{0D108BD9-81ED-4DB2-BD59-A6C34878D82A}">
                    <a16:rowId xmlns:a16="http://schemas.microsoft.com/office/drawing/2014/main" xmlns="" val="10006"/>
                  </a:ext>
                </a:extLst>
              </a:tr>
              <a:tr h="458213">
                <a:tc vMerge="1">
                  <a:txBody>
                    <a:bodyPr/>
                    <a:lstStyle/>
                    <a:p>
                      <a:pPr>
                        <a:lnSpc>
                          <a:spcPct val="115000"/>
                        </a:lnSpc>
                        <a:spcAft>
                          <a:spcPts val="0"/>
                        </a:spcAft>
                      </a:pPr>
                      <a:endParaRPr lang="en-US" sz="1200" dirty="0">
                        <a:solidFill>
                          <a:schemeClr val="tx1"/>
                        </a:solidFill>
                        <a:latin typeface="Arial" pitchFamily="34" charset="0"/>
                        <a:ea typeface="Calibri"/>
                        <a:cs typeface="Arial" pitchFamily="34" charset="0"/>
                      </a:endParaRPr>
                    </a:p>
                  </a:txBody>
                  <a:tcPr marL="68588" marR="68588" marT="0" marB="0">
                    <a:solidFill>
                      <a:schemeClr val="bg2"/>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Community Services</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tc>
                  <a:txBody>
                    <a:bodyPr/>
                    <a:lstStyle/>
                    <a:p>
                      <a:pPr>
                        <a:lnSpc>
                          <a:spcPct val="115000"/>
                        </a:lnSpc>
                        <a:spcAft>
                          <a:spcPts val="0"/>
                        </a:spcAft>
                      </a:pPr>
                      <a:r>
                        <a:rPr lang="en-ZA" sz="1200" dirty="0" smtClean="0">
                          <a:solidFill>
                            <a:schemeClr val="tx1"/>
                          </a:solidFill>
                          <a:latin typeface="Times New Roman" panose="02020603050405020304" pitchFamily="18" charset="0"/>
                          <a:ea typeface="Calibri"/>
                          <a:cs typeface="Times New Roman" panose="02020603050405020304" pitchFamily="18" charset="0"/>
                        </a:rPr>
                        <a:t>01 April 2017</a:t>
                      </a:r>
                    </a:p>
                  </a:txBody>
                  <a:tcPr marL="68577" marR="68577" marT="0" marB="0">
                    <a:solidFill>
                      <a:schemeClr val="bg2">
                        <a:lumMod val="9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Arial" pitchFamily="34" charset="0"/>
                        <a:ea typeface="Calibri"/>
                        <a:cs typeface="Arial" pitchFamily="34" charset="0"/>
                      </a:endParaRPr>
                    </a:p>
                  </a:txBody>
                  <a:tcPr marL="68580" marR="68580" marT="0" marB="0">
                    <a:solidFill>
                      <a:schemeClr val="bg2"/>
                    </a:solidFill>
                  </a:tcPr>
                </a:tc>
                <a:extLst>
                  <a:ext uri="{0D108BD9-81ED-4DB2-BD59-A6C34878D82A}">
                    <a16:rowId xmlns:a16="http://schemas.microsoft.com/office/drawing/2014/main" xmlns="" val="10007"/>
                  </a:ext>
                </a:extLst>
              </a:tr>
              <a:tr h="597669">
                <a:tc vMerge="1">
                  <a:txBody>
                    <a:bodyPr/>
                    <a:lstStyle/>
                    <a:p>
                      <a:pPr>
                        <a:lnSpc>
                          <a:spcPct val="115000"/>
                        </a:lnSpc>
                        <a:spcAft>
                          <a:spcPts val="0"/>
                        </a:spcAft>
                      </a:pPr>
                      <a:endParaRPr lang="en-US" sz="1200" dirty="0">
                        <a:solidFill>
                          <a:schemeClr val="tx1"/>
                        </a:solidFill>
                        <a:latin typeface="Arial" pitchFamily="34" charset="0"/>
                        <a:ea typeface="Calibri"/>
                        <a:cs typeface="Arial" pitchFamily="34" charset="0"/>
                      </a:endParaRPr>
                    </a:p>
                  </a:txBody>
                  <a:tcPr marL="68588" marR="68588" marT="0" marB="0">
                    <a:solidFill>
                      <a:schemeClr val="bg2"/>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LED</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tc>
                  <a:txBody>
                    <a:bodyPr/>
                    <a:lstStyle/>
                    <a:p>
                      <a:pPr>
                        <a:lnSpc>
                          <a:spcPct val="115000"/>
                        </a:lnSpc>
                        <a:spcAft>
                          <a:spcPts val="0"/>
                        </a:spcAft>
                      </a:pPr>
                      <a:r>
                        <a:rPr lang="en-ZA" sz="1200" dirty="0" smtClean="0">
                          <a:solidFill>
                            <a:schemeClr val="tx1"/>
                          </a:solidFill>
                          <a:latin typeface="Times New Roman" panose="02020603050405020304" pitchFamily="18" charset="0"/>
                          <a:ea typeface="Calibri"/>
                          <a:cs typeface="Times New Roman" panose="02020603050405020304" pitchFamily="18" charset="0"/>
                        </a:rPr>
                        <a:t>January 2018</a:t>
                      </a:r>
                    </a:p>
                  </a:txBody>
                  <a:tcPr marL="68577" marR="68577"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ea typeface="Calibri"/>
                          <a:cs typeface="Times New Roman" panose="02020603050405020304" pitchFamily="18" charset="0"/>
                        </a:rPr>
                        <a:t>Not yet advertised.  No progress to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anose="02020603050405020304" pitchFamily="18" charset="0"/>
                          <a:ea typeface="Calibri"/>
                          <a:cs typeface="Times New Roman" panose="02020603050405020304" pitchFamily="18" charset="0"/>
                        </a:rPr>
                        <a:t>Interviews held</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25-27 February 2020</a:t>
                      </a:r>
                      <a:endParaRPr lang="en-US" sz="1200" dirty="0" smtClean="0">
                        <a:solidFill>
                          <a:schemeClr val="tx1"/>
                        </a:solidFill>
                        <a:latin typeface="Times New Roman" panose="02020603050405020304" pitchFamily="18" charset="0"/>
                        <a:ea typeface="Calibri"/>
                        <a:cs typeface="Times New Roman" panose="02020603050405020304" pitchFamily="18" charset="0"/>
                      </a:endParaRPr>
                    </a:p>
                  </a:txBody>
                  <a:tcPr marL="68577" marR="68577" marT="0" marB="0">
                    <a:solidFill>
                      <a:schemeClr val="bg2">
                        <a:lumMod val="9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532202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
            <a:ext cx="9144000" cy="484326"/>
          </a:xfrm>
        </p:spPr>
        <p:txBody>
          <a:bodyPr>
            <a:normAutofit/>
          </a:bodyPr>
          <a:lstStyle/>
          <a:p>
            <a:pPr algn="ctr"/>
            <a:r>
              <a:rPr lang="en-ZA" sz="2000" b="1" dirty="0">
                <a:latin typeface="Times New Roman" panose="02020603050405020304" pitchFamily="18" charset="0"/>
                <a:cs typeface="Times New Roman" panose="02020603050405020304" pitchFamily="18" charset="0"/>
              </a:rPr>
              <a:t>PROGRESS ON FILLING OF VACANT </a:t>
            </a:r>
            <a:r>
              <a:rPr lang="en-ZA" sz="2000" b="1" dirty="0" smtClean="0">
                <a:latin typeface="Times New Roman" panose="02020603050405020304" pitchFamily="18" charset="0"/>
                <a:cs typeface="Times New Roman" panose="02020603050405020304" pitchFamily="18" charset="0"/>
              </a:rPr>
              <a:t>POSTS (FEZILE DABI DISTRICT)</a:t>
            </a:r>
            <a:endParaRPr lang="en-US" altLang="en-US" sz="2000" b="1" i="1" dirty="0" smtClean="0">
              <a:latin typeface="Times New Roman" panose="02020603050405020304" pitchFamily="18" charset="0"/>
              <a:cs typeface="Times New Roman" panose="02020603050405020304" pitchFamily="18" charset="0"/>
            </a:endParaRPr>
          </a:p>
        </p:txBody>
      </p:sp>
      <p:pic>
        <p:nvPicPr>
          <p:cNvPr id="1024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F382BF-C889-4AED-A01A-0EA3959802CA}" type="slidenum">
              <a:rPr lang="en-US" altLang="en-US" sz="1200" b="1"/>
              <a:pPr>
                <a:spcBef>
                  <a:spcPct val="0"/>
                </a:spcBef>
                <a:buFontTx/>
                <a:buNone/>
              </a:pPr>
              <a:t>64</a:t>
            </a:fld>
            <a:endParaRPr lang="en-US" altLang="en-US" sz="1200" b="1"/>
          </a:p>
        </p:txBody>
      </p:sp>
      <p:graphicFrame>
        <p:nvGraphicFramePr>
          <p:cNvPr id="3" name="Table 2"/>
          <p:cNvGraphicFramePr>
            <a:graphicFrameLocks noGrp="1"/>
          </p:cNvGraphicFramePr>
          <p:nvPr>
            <p:extLst>
              <p:ext uri="{D42A27DB-BD31-4B8C-83A1-F6EECF244321}">
                <p14:modId xmlns:p14="http://schemas.microsoft.com/office/powerpoint/2010/main" xmlns="" val="3478904957"/>
              </p:ext>
            </p:extLst>
          </p:nvPr>
        </p:nvGraphicFramePr>
        <p:xfrm>
          <a:off x="151075" y="946205"/>
          <a:ext cx="8635077" cy="3699383"/>
        </p:xfrm>
        <a:graphic>
          <a:graphicData uri="http://schemas.openxmlformats.org/drawingml/2006/table">
            <a:tbl>
              <a:tblPr firstRow="1" bandRow="1">
                <a:tableStyleId>{5C22544A-7EE6-4342-B048-85BDC9FD1C3A}</a:tableStyleId>
              </a:tblPr>
              <a:tblGrid>
                <a:gridCol w="1407381">
                  <a:extLst>
                    <a:ext uri="{9D8B030D-6E8A-4147-A177-3AD203B41FA5}">
                      <a16:colId xmlns:a16="http://schemas.microsoft.com/office/drawing/2014/main" xmlns="" val="20000"/>
                    </a:ext>
                  </a:extLst>
                </a:gridCol>
                <a:gridCol w="1582309">
                  <a:extLst>
                    <a:ext uri="{9D8B030D-6E8A-4147-A177-3AD203B41FA5}">
                      <a16:colId xmlns:a16="http://schemas.microsoft.com/office/drawing/2014/main" xmlns="" val="20001"/>
                    </a:ext>
                  </a:extLst>
                </a:gridCol>
                <a:gridCol w="1137037">
                  <a:extLst>
                    <a:ext uri="{9D8B030D-6E8A-4147-A177-3AD203B41FA5}">
                      <a16:colId xmlns:a16="http://schemas.microsoft.com/office/drawing/2014/main" xmlns="" val="20002"/>
                    </a:ext>
                  </a:extLst>
                </a:gridCol>
                <a:gridCol w="4508350">
                  <a:extLst>
                    <a:ext uri="{9D8B030D-6E8A-4147-A177-3AD203B41FA5}">
                      <a16:colId xmlns:a16="http://schemas.microsoft.com/office/drawing/2014/main" xmlns="" val="20003"/>
                    </a:ext>
                  </a:extLst>
                </a:gridCol>
              </a:tblGrid>
              <a:tr h="272746">
                <a:tc>
                  <a:txBody>
                    <a:bodyPr/>
                    <a:lstStyle/>
                    <a:p>
                      <a:pPr>
                        <a:lnSpc>
                          <a:spcPct val="115000"/>
                        </a:lnSpc>
                        <a:spcAft>
                          <a:spcPts val="0"/>
                        </a:spcAft>
                      </a:pPr>
                      <a:r>
                        <a:rPr lang="en-ZA" sz="1800" b="1" dirty="0" smtClean="0">
                          <a:solidFill>
                            <a:schemeClr val="tx1"/>
                          </a:solidFill>
                          <a:latin typeface="Times New Roman" panose="02020603050405020304" pitchFamily="18" charset="0"/>
                          <a:ea typeface="Calibri"/>
                          <a:cs typeface="Times New Roman" panose="02020603050405020304" pitchFamily="18" charset="0"/>
                        </a:rPr>
                        <a:t>Municipality </a:t>
                      </a:r>
                      <a:endParaRPr lang="en-US" sz="18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800" b="1" dirty="0">
                          <a:solidFill>
                            <a:schemeClr val="tx1"/>
                          </a:solidFill>
                          <a:latin typeface="Times New Roman" panose="02020603050405020304" pitchFamily="18" charset="0"/>
                          <a:ea typeface="Calibri"/>
                          <a:cs typeface="Times New Roman" panose="02020603050405020304" pitchFamily="18" charset="0"/>
                        </a:rPr>
                        <a:t>Position/s </a:t>
                      </a:r>
                      <a:endParaRPr lang="en-US" sz="18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800" b="1" dirty="0">
                          <a:solidFill>
                            <a:schemeClr val="tx1"/>
                          </a:solidFill>
                          <a:latin typeface="Times New Roman" panose="02020603050405020304" pitchFamily="18" charset="0"/>
                          <a:ea typeface="Calibri"/>
                          <a:cs typeface="Times New Roman" panose="02020603050405020304" pitchFamily="18" charset="0"/>
                        </a:rPr>
                        <a:t>Vacancy date </a:t>
                      </a:r>
                      <a:endParaRPr lang="en-US" sz="18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800" b="1" dirty="0">
                          <a:solidFill>
                            <a:schemeClr val="tx1"/>
                          </a:solidFill>
                          <a:latin typeface="Times New Roman" panose="02020603050405020304" pitchFamily="18" charset="0"/>
                          <a:ea typeface="Calibri"/>
                          <a:cs typeface="Times New Roman" panose="02020603050405020304" pitchFamily="18" charset="0"/>
                        </a:rPr>
                        <a:t>Progress to date </a:t>
                      </a:r>
                      <a:endParaRPr lang="en-US" sz="18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extLst>
                  <a:ext uri="{0D108BD9-81ED-4DB2-BD59-A6C34878D82A}">
                    <a16:rowId xmlns:a16="http://schemas.microsoft.com/office/drawing/2014/main" xmlns="" val="10000"/>
                  </a:ext>
                </a:extLst>
              </a:tr>
              <a:tr h="360003">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Fezile Dabi DM</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tc>
                  <a:txBody>
                    <a:bodyPr/>
                    <a:lstStyle/>
                    <a:p>
                      <a:pPr>
                        <a:lnSpc>
                          <a:spcPct val="115000"/>
                        </a:lnSpc>
                        <a:spcAft>
                          <a:spcPts val="0"/>
                        </a:spcAft>
                      </a:pPr>
                      <a:r>
                        <a:rPr lang="en-US" sz="1400" dirty="0" smtClean="0">
                          <a:solidFill>
                            <a:schemeClr val="tx1"/>
                          </a:solidFill>
                          <a:latin typeface="Times New Roman" panose="02020603050405020304" pitchFamily="18" charset="0"/>
                          <a:ea typeface="Calibri"/>
                          <a:cs typeface="Times New Roman" panose="02020603050405020304" pitchFamily="18" charset="0"/>
                        </a:rPr>
                        <a:t>Chief Financial Officer</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3" marR="68583" marT="0" marB="0">
                    <a:solidFill>
                      <a:schemeClr val="bg2">
                        <a:lumMod val="90000"/>
                      </a:schemeClr>
                    </a:solidFill>
                  </a:tcPr>
                </a:tc>
                <a:tc>
                  <a:txBody>
                    <a:bodyPr/>
                    <a:lstStyle/>
                    <a:p>
                      <a:pPr>
                        <a:lnSpc>
                          <a:spcPct val="115000"/>
                        </a:lnSpc>
                        <a:spcAft>
                          <a:spcPts val="0"/>
                        </a:spcAft>
                      </a:pPr>
                      <a:r>
                        <a:rPr lang="en-ZA" sz="1400" dirty="0" smtClean="0">
                          <a:solidFill>
                            <a:schemeClr val="tx1"/>
                          </a:solidFill>
                          <a:latin typeface="Times New Roman" panose="02020603050405020304" pitchFamily="18" charset="0"/>
                          <a:ea typeface="Calibri"/>
                          <a:cs typeface="Times New Roman" panose="02020603050405020304" pitchFamily="18" charset="0"/>
                        </a:rPr>
                        <a:t>15 June 2018</a:t>
                      </a:r>
                    </a:p>
                  </a:txBody>
                  <a:tcPr marL="68583" marR="68583" marT="0" marB="0">
                    <a:solidFill>
                      <a:schemeClr val="bg2">
                        <a:lumMod val="90000"/>
                      </a:schemeClr>
                    </a:solidFill>
                  </a:tcPr>
                </a:tc>
                <a:tc>
                  <a:txBody>
                    <a:bodyPr/>
                    <a:lstStyle/>
                    <a:p>
                      <a:pPr algn="l" fontAlgn="t"/>
                      <a:r>
                        <a:rPr lang="en-ZA" sz="1400" dirty="0" smtClean="0">
                          <a:solidFill>
                            <a:schemeClr val="tx1"/>
                          </a:solidFill>
                          <a:latin typeface="Times New Roman" panose="02020603050405020304" pitchFamily="18" charset="0"/>
                          <a:ea typeface="+mn-ea"/>
                          <a:cs typeface="Times New Roman" panose="02020603050405020304" pitchFamily="18" charset="0"/>
                        </a:rPr>
                        <a:t>Posts</a:t>
                      </a:r>
                      <a:r>
                        <a:rPr lang="en-ZA" sz="1400" baseline="0" dirty="0" smtClean="0">
                          <a:solidFill>
                            <a:schemeClr val="tx1"/>
                          </a:solidFill>
                          <a:latin typeface="Times New Roman" panose="02020603050405020304" pitchFamily="18" charset="0"/>
                          <a:ea typeface="+mn-ea"/>
                          <a:cs typeface="Times New Roman" panose="02020603050405020304" pitchFamily="18" charset="0"/>
                        </a:rPr>
                        <a:t> a</a:t>
                      </a:r>
                      <a:r>
                        <a:rPr lang="en-ZA" sz="1400" dirty="0" smtClean="0">
                          <a:solidFill>
                            <a:schemeClr val="tx1"/>
                          </a:solidFill>
                          <a:latin typeface="Times New Roman" panose="02020603050405020304" pitchFamily="18" charset="0"/>
                          <a:cs typeface="Times New Roman" panose="02020603050405020304" pitchFamily="18" charset="0"/>
                        </a:rPr>
                        <a:t>dvertised in the City Press of the 06</a:t>
                      </a:r>
                      <a:r>
                        <a:rPr lang="en-ZA" sz="1400" baseline="30000" dirty="0" smtClean="0">
                          <a:solidFill>
                            <a:schemeClr val="tx1"/>
                          </a:solidFill>
                          <a:latin typeface="Times New Roman" panose="02020603050405020304" pitchFamily="18" charset="0"/>
                          <a:cs typeface="Times New Roman" panose="02020603050405020304" pitchFamily="18" charset="0"/>
                        </a:rPr>
                        <a:t>th</a:t>
                      </a:r>
                      <a:r>
                        <a:rPr lang="en-ZA" sz="1400" dirty="0" smtClean="0">
                          <a:solidFill>
                            <a:schemeClr val="tx1"/>
                          </a:solidFill>
                          <a:latin typeface="Times New Roman" panose="02020603050405020304" pitchFamily="18" charset="0"/>
                          <a:cs typeface="Times New Roman" panose="02020603050405020304" pitchFamily="18" charset="0"/>
                        </a:rPr>
                        <a:t> January 2019 with a closing date of  31</a:t>
                      </a:r>
                      <a:r>
                        <a:rPr lang="en-ZA" sz="1400" baseline="30000" dirty="0" smtClean="0">
                          <a:solidFill>
                            <a:schemeClr val="tx1"/>
                          </a:solidFill>
                          <a:latin typeface="Times New Roman" panose="02020603050405020304" pitchFamily="18" charset="0"/>
                          <a:cs typeface="Times New Roman" panose="02020603050405020304" pitchFamily="18" charset="0"/>
                        </a:rPr>
                        <a:t>st</a:t>
                      </a:r>
                      <a:r>
                        <a:rPr lang="en-ZA" sz="1400" dirty="0" smtClean="0">
                          <a:solidFill>
                            <a:schemeClr val="tx1"/>
                          </a:solidFill>
                          <a:latin typeface="Times New Roman" panose="02020603050405020304" pitchFamily="18" charset="0"/>
                          <a:cs typeface="Times New Roman" panose="02020603050405020304" pitchFamily="18" charset="0"/>
                        </a:rPr>
                        <a:t> January 2019.</a:t>
                      </a:r>
                      <a:r>
                        <a:rPr lang="en-ZA" sz="1400" baseline="0" dirty="0" smtClean="0">
                          <a:solidFill>
                            <a:schemeClr val="tx1"/>
                          </a:solidFill>
                          <a:latin typeface="Times New Roman" panose="02020603050405020304" pitchFamily="18" charset="0"/>
                          <a:cs typeface="Times New Roman" panose="02020603050405020304" pitchFamily="18" charset="0"/>
                        </a:rPr>
                        <a:t> Post re-advertised in the City Press of 25</a:t>
                      </a:r>
                      <a:r>
                        <a:rPr lang="en-ZA" sz="1400" baseline="30000" dirty="0" smtClean="0">
                          <a:solidFill>
                            <a:schemeClr val="tx1"/>
                          </a:solidFill>
                          <a:latin typeface="Times New Roman" panose="02020603050405020304" pitchFamily="18" charset="0"/>
                          <a:cs typeface="Times New Roman" panose="02020603050405020304" pitchFamily="18" charset="0"/>
                        </a:rPr>
                        <a:t>th</a:t>
                      </a:r>
                      <a:r>
                        <a:rPr lang="en-ZA" sz="1400" baseline="0" dirty="0" smtClean="0">
                          <a:solidFill>
                            <a:schemeClr val="tx1"/>
                          </a:solidFill>
                          <a:latin typeface="Times New Roman" panose="02020603050405020304" pitchFamily="18" charset="0"/>
                          <a:cs typeface="Times New Roman" panose="02020603050405020304" pitchFamily="18" charset="0"/>
                        </a:rPr>
                        <a:t> August 2019. </a:t>
                      </a:r>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extLst>
                  <a:ext uri="{0D108BD9-81ED-4DB2-BD59-A6C34878D82A}">
                    <a16:rowId xmlns:a16="http://schemas.microsoft.com/office/drawing/2014/main" xmlns="" val="10001"/>
                  </a:ext>
                </a:extLst>
              </a:tr>
              <a:tr h="276955">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Director: LED &amp; Tourism</a:t>
                      </a:r>
                    </a:p>
                  </a:txBody>
                  <a:tcPr marL="68579" marR="68579" marT="0" marB="0" horzOverflow="overflow">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 July 2019</a:t>
                      </a:r>
                    </a:p>
                  </a:txBody>
                  <a:tcPr marL="68579" marR="68579" marT="0" marB="0" horzOverflow="overflow">
                    <a:solidFill>
                      <a:schemeClr val="bg2">
                        <a:lumMod val="90000"/>
                      </a:schemeClr>
                    </a:solidFill>
                  </a:tcPr>
                </a:tc>
                <a:tc>
                  <a:txBody>
                    <a:bodyPr/>
                    <a:lstStyle/>
                    <a:p>
                      <a:pPr algn="l" fontAlgn="t"/>
                      <a:r>
                        <a:rPr lang="en-ZA" sz="1400" b="0" i="0" u="none" strike="noStrike" dirty="0" smtClean="0">
                          <a:solidFill>
                            <a:schemeClr val="tx1"/>
                          </a:solidFill>
                          <a:effectLst/>
                          <a:latin typeface="Times New Roman" panose="02020603050405020304" pitchFamily="18" charset="0"/>
                          <a:cs typeface="Times New Roman" panose="02020603050405020304" pitchFamily="18" charset="0"/>
                        </a:rPr>
                        <a:t>Advertised on 25</a:t>
                      </a:r>
                      <a:r>
                        <a:rPr lang="en-ZA" sz="14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400" b="0" i="0" u="none" strike="noStrike" dirty="0" smtClean="0">
                          <a:solidFill>
                            <a:schemeClr val="tx1"/>
                          </a:solidFill>
                          <a:effectLst/>
                          <a:latin typeface="Times New Roman" panose="02020603050405020304" pitchFamily="18" charset="0"/>
                          <a:cs typeface="Times New Roman" panose="02020603050405020304" pitchFamily="18" charset="0"/>
                        </a:rPr>
                        <a:t> August 2019 in the City Press.</a:t>
                      </a:r>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extLst>
                  <a:ext uri="{0D108BD9-81ED-4DB2-BD59-A6C34878D82A}">
                    <a16:rowId xmlns:a16="http://schemas.microsoft.com/office/drawing/2014/main" xmlns="" val="10002"/>
                  </a:ext>
                </a:extLst>
              </a:tr>
              <a:tr h="538604">
                <a:tc vMerge="1">
                  <a:txBody>
                    <a:bodyPr/>
                    <a:lstStyle/>
                    <a:p>
                      <a:endParaRPr lang="en-ZA"/>
                    </a:p>
                  </a:txBody>
                  <a:tcPr>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Director: Project Management &amp; Public Works</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2013</a:t>
                      </a:r>
                    </a:p>
                  </a:txBody>
                  <a:tcPr marL="68579" marR="68579" marT="0" marB="0" horzOverflow="overflow">
                    <a:solidFill>
                      <a:schemeClr val="bg2">
                        <a:lumMod val="9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Times New Roman" panose="02020603050405020304" pitchFamily="18" charset="0"/>
                          <a:cs typeface="Times New Roman" panose="02020603050405020304" pitchFamily="18" charset="0"/>
                        </a:rPr>
                        <a:t>Not yet advertised</a:t>
                      </a:r>
                    </a:p>
                    <a:p>
                      <a:pPr algn="l" fontAlgn="t"/>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extLst>
                  <a:ext uri="{0D108BD9-81ED-4DB2-BD59-A6C34878D82A}">
                    <a16:rowId xmlns:a16="http://schemas.microsoft.com/office/drawing/2014/main" xmlns="" val="10003"/>
                  </a:ext>
                </a:extLst>
              </a:tr>
              <a:tr h="360040">
                <a:tc rowSpan="2">
                  <a:txBody>
                    <a:bodyPr/>
                    <a:lstStyle/>
                    <a:p>
                      <a:pPr>
                        <a:lnSpc>
                          <a:spcPct val="115000"/>
                        </a:lnSpc>
                        <a:spcAft>
                          <a:spcPts val="0"/>
                        </a:spcAft>
                      </a:pPr>
                      <a:r>
                        <a:rPr lang="en-US" sz="1400" b="1" dirty="0" smtClean="0">
                          <a:solidFill>
                            <a:schemeClr val="tx1"/>
                          </a:solidFill>
                          <a:latin typeface="Times New Roman" panose="02020603050405020304" pitchFamily="18" charset="0"/>
                          <a:ea typeface="Calibri"/>
                          <a:cs typeface="Times New Roman" panose="02020603050405020304" pitchFamily="18" charset="0"/>
                        </a:rPr>
                        <a:t>Ngwathe LM</a:t>
                      </a:r>
                      <a:endParaRPr lang="en-US" sz="1400" b="1"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solidFill>
                  </a:tcPr>
                </a:tc>
                <a:tc>
                  <a:txBody>
                    <a:bodyPr/>
                    <a:lstStyle/>
                    <a:p>
                      <a:pPr>
                        <a:lnSpc>
                          <a:spcPct val="115000"/>
                        </a:lnSpc>
                        <a:spcAft>
                          <a:spcPts val="0"/>
                        </a:spcAft>
                      </a:pPr>
                      <a:r>
                        <a:rPr lang="en-US" sz="1400" dirty="0" smtClean="0">
                          <a:solidFill>
                            <a:schemeClr val="tx1"/>
                          </a:solidFill>
                          <a:latin typeface="Times New Roman" panose="02020603050405020304" pitchFamily="18" charset="0"/>
                          <a:ea typeface="Calibri"/>
                          <a:cs typeface="Times New Roman" panose="02020603050405020304" pitchFamily="18" charset="0"/>
                        </a:rPr>
                        <a:t>Director:</a:t>
                      </a:r>
                      <a:r>
                        <a:rPr lang="en-US" sz="1400" baseline="0" dirty="0" smtClean="0">
                          <a:solidFill>
                            <a:schemeClr val="tx1"/>
                          </a:solidFill>
                          <a:latin typeface="Times New Roman" panose="02020603050405020304" pitchFamily="18" charset="0"/>
                          <a:ea typeface="Calibri"/>
                          <a:cs typeface="Times New Roman" panose="02020603050405020304" pitchFamily="18" charset="0"/>
                        </a:rPr>
                        <a:t> Technical Services</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3" marR="68583" marT="0" marB="0">
                    <a:solidFill>
                      <a:schemeClr val="bg2"/>
                    </a:solidFill>
                  </a:tcPr>
                </a:tc>
                <a:tc>
                  <a:txBody>
                    <a:bodyPr/>
                    <a:lstStyle/>
                    <a:p>
                      <a:pPr>
                        <a:lnSpc>
                          <a:spcPct val="115000"/>
                        </a:lnSpc>
                        <a:spcAft>
                          <a:spcPts val="0"/>
                        </a:spcAft>
                      </a:pPr>
                      <a:r>
                        <a:rPr lang="en-ZA" sz="1400" dirty="0" smtClean="0">
                          <a:solidFill>
                            <a:schemeClr val="tx1"/>
                          </a:solidFill>
                          <a:latin typeface="Times New Roman" panose="02020603050405020304" pitchFamily="18" charset="0"/>
                          <a:ea typeface="Calibri"/>
                          <a:cs typeface="Times New Roman" panose="02020603050405020304" pitchFamily="18" charset="0"/>
                        </a:rPr>
                        <a:t>01 March</a:t>
                      </a:r>
                      <a:r>
                        <a:rPr lang="en-ZA" sz="1400" baseline="0" dirty="0" smtClean="0">
                          <a:solidFill>
                            <a:schemeClr val="tx1"/>
                          </a:solidFill>
                          <a:latin typeface="Times New Roman" panose="02020603050405020304" pitchFamily="18" charset="0"/>
                          <a:ea typeface="Calibri"/>
                          <a:cs typeface="Times New Roman" panose="02020603050405020304" pitchFamily="18" charset="0"/>
                        </a:rPr>
                        <a:t> 2020</a:t>
                      </a:r>
                      <a:endParaRPr lang="en-ZA" sz="1400" dirty="0" smtClean="0">
                        <a:solidFill>
                          <a:schemeClr val="tx1"/>
                        </a:solidFill>
                        <a:latin typeface="Times New Roman" panose="02020603050405020304" pitchFamily="18" charset="0"/>
                        <a:ea typeface="Calibri"/>
                        <a:cs typeface="Times New Roman" panose="02020603050405020304" pitchFamily="18" charset="0"/>
                      </a:endParaRPr>
                    </a:p>
                  </a:txBody>
                  <a:tcPr marL="68583" marR="68583" marT="0" marB="0">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Times New Roman" panose="02020603050405020304" pitchFamily="18" charset="0"/>
                          <a:cs typeface="Times New Roman" panose="02020603050405020304" pitchFamily="18" charset="0"/>
                        </a:rPr>
                        <a:t>Not yet advertised</a:t>
                      </a:r>
                    </a:p>
                    <a:p>
                      <a:pPr algn="l" fontAlgn="t"/>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solidFill>
                  </a:tcPr>
                </a:tc>
                <a:extLst>
                  <a:ext uri="{0D108BD9-81ED-4DB2-BD59-A6C34878D82A}">
                    <a16:rowId xmlns:a16="http://schemas.microsoft.com/office/drawing/2014/main" xmlns="" val="10004"/>
                  </a:ext>
                </a:extLst>
              </a:tr>
              <a:tr h="360040">
                <a:tc vMerge="1">
                  <a:txBody>
                    <a:bodyPr/>
                    <a:lstStyle/>
                    <a:p>
                      <a:pPr>
                        <a:lnSpc>
                          <a:spcPct val="115000"/>
                        </a:lnSpc>
                        <a:spcAft>
                          <a:spcPts val="0"/>
                        </a:spcAft>
                      </a:pPr>
                      <a:endParaRPr lang="en-US" sz="1000" b="1" dirty="0">
                        <a:solidFill>
                          <a:schemeClr val="tx1"/>
                        </a:solidFill>
                        <a:latin typeface="Arial" pitchFamily="34" charset="0"/>
                        <a:ea typeface="Calibri"/>
                        <a:cs typeface="Arial" pitchFamily="34" charset="0"/>
                      </a:endParaRPr>
                    </a:p>
                  </a:txBody>
                  <a:tcPr marL="68573" marR="68573" marT="0" marB="0">
                    <a:solidFill>
                      <a:schemeClr val="bg2">
                        <a:lumMod val="90000"/>
                      </a:schemeClr>
                    </a:solidFill>
                  </a:tcPr>
                </a:tc>
                <a:tc>
                  <a:txBody>
                    <a:bodyPr/>
                    <a:lstStyle/>
                    <a:p>
                      <a:pPr>
                        <a:lnSpc>
                          <a:spcPct val="115000"/>
                        </a:lnSpc>
                        <a:spcAft>
                          <a:spcPts val="0"/>
                        </a:spcAft>
                      </a:pPr>
                      <a:r>
                        <a:rPr lang="en-US" sz="1400" dirty="0" smtClean="0">
                          <a:solidFill>
                            <a:schemeClr val="tx1"/>
                          </a:solidFill>
                          <a:latin typeface="Times New Roman" panose="02020603050405020304" pitchFamily="18" charset="0"/>
                          <a:ea typeface="Calibri"/>
                          <a:cs typeface="Times New Roman" panose="02020603050405020304" pitchFamily="18" charset="0"/>
                        </a:rPr>
                        <a:t>Director: Strategic Development Services</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3" marR="68583" marT="0" marB="0">
                    <a:solidFill>
                      <a:schemeClr val="bg2"/>
                    </a:solidFill>
                  </a:tcPr>
                </a:tc>
                <a:tc>
                  <a:txBody>
                    <a:bodyPr/>
                    <a:lstStyle/>
                    <a:p>
                      <a:pPr>
                        <a:lnSpc>
                          <a:spcPct val="115000"/>
                        </a:lnSpc>
                        <a:spcAft>
                          <a:spcPts val="0"/>
                        </a:spcAft>
                      </a:pPr>
                      <a:r>
                        <a:rPr lang="en-ZA" sz="1400" dirty="0" smtClean="0">
                          <a:solidFill>
                            <a:schemeClr val="tx1"/>
                          </a:solidFill>
                          <a:latin typeface="Times New Roman" panose="02020603050405020304" pitchFamily="18" charset="0"/>
                          <a:ea typeface="Calibri"/>
                          <a:cs typeface="Times New Roman" panose="02020603050405020304" pitchFamily="18" charset="0"/>
                        </a:rPr>
                        <a:t>New post</a:t>
                      </a:r>
                    </a:p>
                    <a:p>
                      <a:pPr>
                        <a:lnSpc>
                          <a:spcPct val="115000"/>
                        </a:lnSpc>
                        <a:spcAft>
                          <a:spcPts val="0"/>
                        </a:spcAft>
                      </a:pPr>
                      <a:r>
                        <a:rPr lang="en-ZA" sz="1400" dirty="0" smtClean="0">
                          <a:solidFill>
                            <a:schemeClr val="tx1"/>
                          </a:solidFill>
                          <a:latin typeface="Times New Roman" panose="02020603050405020304" pitchFamily="18" charset="0"/>
                          <a:ea typeface="Calibri"/>
                          <a:cs typeface="Times New Roman" panose="02020603050405020304" pitchFamily="18" charset="0"/>
                        </a:rPr>
                        <a:t>April 2017</a:t>
                      </a:r>
                    </a:p>
                  </a:txBody>
                  <a:tcPr marL="68583" marR="68583" marT="0" marB="0">
                    <a:solidFill>
                      <a:schemeClr val="bg2"/>
                    </a:solidFill>
                  </a:tcPr>
                </a:tc>
                <a:tc>
                  <a:txBody>
                    <a:bodyPr/>
                    <a:lstStyle/>
                    <a:p>
                      <a:pPr algn="l" fontAlgn="t"/>
                      <a:r>
                        <a:rPr lang="en-ZA" sz="1400" b="0" i="0" u="none" strike="noStrike" dirty="0" smtClean="0">
                          <a:solidFill>
                            <a:schemeClr val="tx1"/>
                          </a:solidFill>
                          <a:effectLst/>
                          <a:latin typeface="Times New Roman" panose="02020603050405020304" pitchFamily="18" charset="0"/>
                          <a:cs typeface="Times New Roman" panose="02020603050405020304" pitchFamily="18" charset="0"/>
                        </a:rPr>
                        <a:t>Advertised 2018,</a:t>
                      </a:r>
                      <a:r>
                        <a:rPr lang="en-ZA" sz="1400" b="0" i="0" u="none" strike="noStrike" baseline="0" dirty="0" smtClean="0">
                          <a:solidFill>
                            <a:schemeClr val="tx1"/>
                          </a:solidFill>
                          <a:effectLst/>
                          <a:latin typeface="Times New Roman" panose="02020603050405020304" pitchFamily="18" charset="0"/>
                          <a:cs typeface="Times New Roman" panose="02020603050405020304" pitchFamily="18" charset="0"/>
                        </a:rPr>
                        <a:t> to be re-advertised.</a:t>
                      </a:r>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401823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404813"/>
          </a:xfrm>
        </p:spPr>
        <p:txBody>
          <a:bodyPr>
            <a:normAutofit/>
          </a:bodyPr>
          <a:lstStyle/>
          <a:p>
            <a:pPr algn="ctr"/>
            <a:r>
              <a:rPr lang="en-ZA" sz="2000" b="1" dirty="0">
                <a:latin typeface="Times New Roman" panose="02020603050405020304" pitchFamily="18" charset="0"/>
                <a:cs typeface="Times New Roman" panose="02020603050405020304" pitchFamily="18" charset="0"/>
              </a:rPr>
              <a:t>PROGRESS ON FILLING OF VACANT </a:t>
            </a:r>
            <a:r>
              <a:rPr lang="en-ZA" sz="2000" b="1" dirty="0" smtClean="0">
                <a:latin typeface="Times New Roman" panose="02020603050405020304" pitchFamily="18" charset="0"/>
                <a:cs typeface="Times New Roman" panose="02020603050405020304" pitchFamily="18" charset="0"/>
              </a:rPr>
              <a:t>POSTS (FEZILE DABI DISTRICT)</a:t>
            </a:r>
            <a:endParaRPr lang="en-US" altLang="en-US" sz="2000" b="1" i="1" dirty="0" smtClean="0">
              <a:latin typeface="Times New Roman" panose="02020603050405020304" pitchFamily="18" charset="0"/>
              <a:cs typeface="Times New Roman" panose="02020603050405020304" pitchFamily="18" charset="0"/>
            </a:endParaRPr>
          </a:p>
        </p:txBody>
      </p:sp>
      <p:pic>
        <p:nvPicPr>
          <p:cNvPr id="1024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F382BF-C889-4AED-A01A-0EA3959802CA}" type="slidenum">
              <a:rPr lang="en-US" altLang="en-US" sz="1200" b="1"/>
              <a:pPr>
                <a:spcBef>
                  <a:spcPct val="0"/>
                </a:spcBef>
                <a:buFontTx/>
                <a:buNone/>
              </a:pPr>
              <a:t>65</a:t>
            </a:fld>
            <a:endParaRPr lang="en-US" altLang="en-US" sz="1200" b="1"/>
          </a:p>
        </p:txBody>
      </p:sp>
      <p:graphicFrame>
        <p:nvGraphicFramePr>
          <p:cNvPr id="3" name="Table 2"/>
          <p:cNvGraphicFramePr>
            <a:graphicFrameLocks noGrp="1"/>
          </p:cNvGraphicFramePr>
          <p:nvPr>
            <p:extLst>
              <p:ext uri="{D42A27DB-BD31-4B8C-83A1-F6EECF244321}">
                <p14:modId xmlns:p14="http://schemas.microsoft.com/office/powerpoint/2010/main" xmlns="" val="2458045953"/>
              </p:ext>
            </p:extLst>
          </p:nvPr>
        </p:nvGraphicFramePr>
        <p:xfrm>
          <a:off x="230588" y="632806"/>
          <a:ext cx="8595319" cy="4972863"/>
        </p:xfrm>
        <a:graphic>
          <a:graphicData uri="http://schemas.openxmlformats.org/drawingml/2006/table">
            <a:tbl>
              <a:tblPr firstRow="1" bandRow="1">
                <a:tableStyleId>{5C22544A-7EE6-4342-B048-85BDC9FD1C3A}</a:tableStyleId>
              </a:tblPr>
              <a:tblGrid>
                <a:gridCol w="1174594">
                  <a:extLst>
                    <a:ext uri="{9D8B030D-6E8A-4147-A177-3AD203B41FA5}">
                      <a16:colId xmlns:a16="http://schemas.microsoft.com/office/drawing/2014/main" xmlns="" val="20000"/>
                    </a:ext>
                  </a:extLst>
                </a:gridCol>
                <a:gridCol w="1662445">
                  <a:extLst>
                    <a:ext uri="{9D8B030D-6E8A-4147-A177-3AD203B41FA5}">
                      <a16:colId xmlns:a16="http://schemas.microsoft.com/office/drawing/2014/main" xmlns="" val="20001"/>
                    </a:ext>
                  </a:extLst>
                </a:gridCol>
                <a:gridCol w="1061453">
                  <a:extLst>
                    <a:ext uri="{9D8B030D-6E8A-4147-A177-3AD203B41FA5}">
                      <a16:colId xmlns:a16="http://schemas.microsoft.com/office/drawing/2014/main" xmlns="" val="20002"/>
                    </a:ext>
                  </a:extLst>
                </a:gridCol>
                <a:gridCol w="4696827">
                  <a:extLst>
                    <a:ext uri="{9D8B030D-6E8A-4147-A177-3AD203B41FA5}">
                      <a16:colId xmlns:a16="http://schemas.microsoft.com/office/drawing/2014/main" xmlns="" val="20003"/>
                    </a:ext>
                  </a:extLst>
                </a:gridCol>
              </a:tblGrid>
              <a:tr h="231777">
                <a:tc>
                  <a:txBody>
                    <a:bodyPr/>
                    <a:lstStyle/>
                    <a:p>
                      <a:pPr>
                        <a:lnSpc>
                          <a:spcPct val="115000"/>
                        </a:lnSpc>
                        <a:spcAft>
                          <a:spcPts val="0"/>
                        </a:spcAft>
                      </a:pPr>
                      <a:r>
                        <a:rPr lang="en-ZA" sz="1200" b="1" dirty="0" smtClean="0">
                          <a:solidFill>
                            <a:schemeClr val="tx1"/>
                          </a:solidFill>
                          <a:latin typeface="Times New Roman" panose="02020603050405020304" pitchFamily="18" charset="0"/>
                          <a:ea typeface="Calibri"/>
                          <a:cs typeface="Times New Roman" panose="02020603050405020304" pitchFamily="18" charset="0"/>
                        </a:rPr>
                        <a:t>Municipality </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200" b="1" dirty="0">
                          <a:solidFill>
                            <a:schemeClr val="tx1"/>
                          </a:solidFill>
                          <a:latin typeface="Times New Roman" panose="02020603050405020304" pitchFamily="18" charset="0"/>
                          <a:ea typeface="Calibri"/>
                          <a:cs typeface="Times New Roman" panose="02020603050405020304" pitchFamily="18" charset="0"/>
                        </a:rPr>
                        <a:t>Position/s </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200" b="1" dirty="0">
                          <a:solidFill>
                            <a:schemeClr val="tx1"/>
                          </a:solidFill>
                          <a:latin typeface="Times New Roman" panose="02020603050405020304" pitchFamily="18" charset="0"/>
                          <a:ea typeface="Calibri"/>
                          <a:cs typeface="Times New Roman" panose="02020603050405020304" pitchFamily="18" charset="0"/>
                        </a:rPr>
                        <a:t>Vacancy date </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tc>
                  <a:txBody>
                    <a:bodyPr/>
                    <a:lstStyle/>
                    <a:p>
                      <a:pPr>
                        <a:lnSpc>
                          <a:spcPct val="115000"/>
                        </a:lnSpc>
                        <a:spcAft>
                          <a:spcPts val="0"/>
                        </a:spcAft>
                      </a:pPr>
                      <a:r>
                        <a:rPr lang="en-ZA" sz="1200" b="1" dirty="0">
                          <a:solidFill>
                            <a:schemeClr val="tx1"/>
                          </a:solidFill>
                          <a:latin typeface="Times New Roman" panose="02020603050405020304" pitchFamily="18" charset="0"/>
                          <a:ea typeface="Calibri"/>
                          <a:cs typeface="Times New Roman" panose="02020603050405020304" pitchFamily="18" charset="0"/>
                        </a:rPr>
                        <a:t>Progress to date </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9" marR="68579" marT="0" marB="0">
                    <a:solidFill>
                      <a:schemeClr val="bg2">
                        <a:lumMod val="75000"/>
                      </a:schemeClr>
                    </a:solidFill>
                  </a:tcPr>
                </a:tc>
                <a:extLst>
                  <a:ext uri="{0D108BD9-81ED-4DB2-BD59-A6C34878D82A}">
                    <a16:rowId xmlns:a16="http://schemas.microsoft.com/office/drawing/2014/main" xmlns="" val="10000"/>
                  </a:ext>
                </a:extLst>
              </a:tr>
              <a:tr h="903064">
                <a:tc rowSpan="5">
                  <a:txBody>
                    <a:bodyPr/>
                    <a:lstStyle/>
                    <a:p>
                      <a:pPr>
                        <a:lnSpc>
                          <a:spcPct val="115000"/>
                        </a:lnSpc>
                        <a:spcAft>
                          <a:spcPts val="0"/>
                        </a:spcAft>
                      </a:pPr>
                      <a:r>
                        <a:rPr lang="en-US" sz="1200" b="1" dirty="0" smtClean="0">
                          <a:solidFill>
                            <a:schemeClr val="tx1"/>
                          </a:solidFill>
                          <a:latin typeface="Times New Roman" panose="02020603050405020304" pitchFamily="18" charset="0"/>
                          <a:ea typeface="Calibri"/>
                          <a:cs typeface="Times New Roman" panose="02020603050405020304" pitchFamily="18" charset="0"/>
                        </a:rPr>
                        <a:t>Metsimaholo LM</a:t>
                      </a:r>
                      <a:endParaRPr lang="en-US" sz="1200" b="1"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Chief Financial Officer</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83" marR="68583" marT="0" marB="0">
                    <a:solidFill>
                      <a:schemeClr val="bg2">
                        <a:lumMod val="90000"/>
                      </a:schemeClr>
                    </a:solidFill>
                  </a:tcPr>
                </a:tc>
                <a:tc>
                  <a:txBody>
                    <a:bodyPr/>
                    <a:lstStyle/>
                    <a:p>
                      <a:pPr>
                        <a:lnSpc>
                          <a:spcPct val="115000"/>
                        </a:lnSpc>
                        <a:spcAft>
                          <a:spcPts val="0"/>
                        </a:spcAft>
                      </a:pPr>
                      <a:r>
                        <a:rPr lang="en-ZA" sz="1200" dirty="0" smtClean="0">
                          <a:solidFill>
                            <a:schemeClr val="tx1"/>
                          </a:solidFill>
                          <a:latin typeface="Times New Roman" panose="02020603050405020304" pitchFamily="18" charset="0"/>
                          <a:ea typeface="Calibri"/>
                          <a:cs typeface="Times New Roman" panose="02020603050405020304" pitchFamily="18" charset="0"/>
                        </a:rPr>
                        <a:t>31</a:t>
                      </a:r>
                      <a:r>
                        <a:rPr lang="en-ZA" sz="1200" baseline="0" dirty="0" smtClean="0">
                          <a:solidFill>
                            <a:schemeClr val="tx1"/>
                          </a:solidFill>
                          <a:latin typeface="Times New Roman" panose="02020603050405020304" pitchFamily="18" charset="0"/>
                          <a:ea typeface="Calibri"/>
                          <a:cs typeface="Times New Roman" panose="02020603050405020304" pitchFamily="18" charset="0"/>
                        </a:rPr>
                        <a:t> August</a:t>
                      </a:r>
                      <a:r>
                        <a:rPr lang="en-ZA" sz="1200" dirty="0" smtClean="0">
                          <a:solidFill>
                            <a:schemeClr val="tx1"/>
                          </a:solidFill>
                          <a:latin typeface="Times New Roman" panose="02020603050405020304" pitchFamily="18" charset="0"/>
                          <a:ea typeface="Calibri"/>
                          <a:cs typeface="Times New Roman" panose="02020603050405020304" pitchFamily="18" charset="0"/>
                        </a:rPr>
                        <a:t> 2018</a:t>
                      </a:r>
                    </a:p>
                  </a:txBody>
                  <a:tcPr marL="68583" marR="6858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Advertised in the City Press of 04</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 November 2018 closing</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closed 22</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nd</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November 2018. Interviews held Friday, 08</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March 2019 and rescheduled for the 18</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March 2019 as only two candidates availed themselves. Council expected to sit on Friday, 06</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December to approve the adverts.</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9" marR="68579" marT="0" marB="0" horzOverflow="overflow">
                    <a:solidFill>
                      <a:schemeClr val="bg2">
                        <a:lumMod val="90000"/>
                      </a:schemeClr>
                    </a:solidFill>
                  </a:tcPr>
                </a:tc>
                <a:extLst>
                  <a:ext uri="{0D108BD9-81ED-4DB2-BD59-A6C34878D82A}">
                    <a16:rowId xmlns:a16="http://schemas.microsoft.com/office/drawing/2014/main" xmlns="" val="10001"/>
                  </a:ext>
                </a:extLst>
              </a:tr>
              <a:tr h="677298">
                <a:tc vMerge="1">
                  <a:txBody>
                    <a:bodyPr/>
                    <a:lstStyle/>
                    <a:p>
                      <a:pPr>
                        <a:lnSpc>
                          <a:spcPct val="115000"/>
                        </a:lnSpc>
                        <a:spcAft>
                          <a:spcPts val="0"/>
                        </a:spcAft>
                      </a:pPr>
                      <a:endParaRPr lang="en-US" sz="1200" b="1" dirty="0">
                        <a:solidFill>
                          <a:schemeClr val="tx1"/>
                        </a:solidFill>
                        <a:latin typeface="Arial" pitchFamily="34" charset="0"/>
                        <a:ea typeface="Calibri"/>
                        <a:cs typeface="Arial" pitchFamily="34" charset="0"/>
                      </a:endParaRPr>
                    </a:p>
                  </a:txBody>
                  <a:tcPr marL="68573" marR="68573"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Organisational Development</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&amp; Corporate Services</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December 2017</a:t>
                      </a:r>
                    </a:p>
                  </a:txBody>
                  <a:tcPr marL="68573" marR="68573" marT="0" marB="0">
                    <a:solidFill>
                      <a:schemeClr val="bg2">
                        <a:lumMod val="90000"/>
                      </a:schemeClr>
                    </a:solidFill>
                  </a:tcPr>
                </a:tc>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Advertised 17</a:t>
                      </a:r>
                      <a:r>
                        <a:rPr kumimoji="0" lang="en-ZA" sz="1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November 2017 in The New Age &amp; The Weekly and 19</a:t>
                      </a:r>
                      <a:r>
                        <a:rPr kumimoji="0" lang="en-ZA" sz="1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November 2017 in the City Press  all closing on 04</a:t>
                      </a:r>
                      <a:r>
                        <a:rPr kumimoji="0" lang="en-ZA" sz="1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Z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December 2017. New </a:t>
                      </a: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Council re-advertised in the City Press on 08</a:t>
                      </a:r>
                      <a:r>
                        <a:rPr kumimoji="0" lang="en-US" sz="1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April 2018.  Municipality has submitted request with process plan  to MEC requesting MEC to condone delay to shortlist. Shortlisting scheduled for 15 June 2018. </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Posts re-advertised 29</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July 2018 in the City Press. Shortlisting scheduled for 06</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&amp; 07</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September 2018.</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 Advertised in the City Press of 04</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 November 2018 closing</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closed 22</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nd</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November 2018. Interviews held Friday, 08</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March 2019(for Social services only and that of Economic Planning to be held on the 18</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March 2019. Provided Technical advice on Monday, 02</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nd</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December 2019, Council expected to sit on Friday, 06</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December to approve the adverts.</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3" marR="68573" marT="0" marB="0">
                    <a:solidFill>
                      <a:schemeClr val="bg2">
                        <a:lumMod val="90000"/>
                      </a:schemeClr>
                    </a:solidFill>
                  </a:tcPr>
                </a:tc>
                <a:extLst>
                  <a:ext uri="{0D108BD9-81ED-4DB2-BD59-A6C34878D82A}">
                    <a16:rowId xmlns:a16="http://schemas.microsoft.com/office/drawing/2014/main" xmlns="" val="10002"/>
                  </a:ext>
                </a:extLst>
              </a:tr>
              <a:tr h="493252">
                <a:tc vMerge="1">
                  <a:txBody>
                    <a:bodyPr/>
                    <a:lstStyle/>
                    <a:p>
                      <a:pPr>
                        <a:lnSpc>
                          <a:spcPct val="115000"/>
                        </a:lnSpc>
                        <a:spcAft>
                          <a:spcPts val="0"/>
                        </a:spcAft>
                      </a:pPr>
                      <a:endParaRPr lang="en-US" sz="1200" dirty="0">
                        <a:latin typeface="Arial" pitchFamily="34" charset="0"/>
                        <a:ea typeface="Calibri"/>
                        <a:cs typeface="Arial" pitchFamily="34" charset="0"/>
                      </a:endParaRPr>
                    </a:p>
                  </a:txBody>
                  <a:tcPr marL="68577" marR="68577"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Social Services</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December 2017</a:t>
                      </a:r>
                    </a:p>
                  </a:txBody>
                  <a:tcPr marL="68573" marR="68573" marT="0" marB="0">
                    <a:solidFill>
                      <a:schemeClr val="bg2">
                        <a:lumMod val="90000"/>
                      </a:schemeClr>
                    </a:solidFill>
                  </a:tcPr>
                </a:tc>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8577" marR="68577" marT="0" marB="0">
                    <a:solidFill>
                      <a:schemeClr val="bg2">
                        <a:lumMod val="90000"/>
                      </a:schemeClr>
                    </a:solidFill>
                  </a:tcPr>
                </a:tc>
                <a:extLst>
                  <a:ext uri="{0D108BD9-81ED-4DB2-BD59-A6C34878D82A}">
                    <a16:rowId xmlns:a16="http://schemas.microsoft.com/office/drawing/2014/main" xmlns="" val="10003"/>
                  </a:ext>
                </a:extLst>
              </a:tr>
              <a:tr h="1538642">
                <a:tc vMerge="1">
                  <a:txBody>
                    <a:bodyPr/>
                    <a:lstStyle/>
                    <a:p>
                      <a:pPr>
                        <a:lnSpc>
                          <a:spcPct val="115000"/>
                        </a:lnSpc>
                        <a:spcAft>
                          <a:spcPts val="0"/>
                        </a:spcAft>
                      </a:pPr>
                      <a:endParaRPr lang="en-US" sz="1200" dirty="0">
                        <a:latin typeface="Arial" pitchFamily="34" charset="0"/>
                        <a:ea typeface="Calibri"/>
                        <a:cs typeface="Arial" pitchFamily="34" charset="0"/>
                      </a:endParaRPr>
                    </a:p>
                  </a:txBody>
                  <a:tcPr marL="68577" marR="68577"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Economic Development &amp; Planning</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31 December 2017</a:t>
                      </a:r>
                    </a:p>
                  </a:txBody>
                  <a:tcPr marL="68573" marR="68573" marT="0" marB="0">
                    <a:solidFill>
                      <a:schemeClr val="bg2">
                        <a:lumMod val="90000"/>
                      </a:schemeClr>
                    </a:solidFill>
                  </a:tcPr>
                </a:tc>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8577" marR="68577" marT="0" marB="0">
                    <a:solidFill>
                      <a:schemeClr val="bg2">
                        <a:lumMod val="90000"/>
                      </a:schemeClr>
                    </a:solidFill>
                  </a:tcPr>
                </a:tc>
                <a:extLst>
                  <a:ext uri="{0D108BD9-81ED-4DB2-BD59-A6C34878D82A}">
                    <a16:rowId xmlns:a16="http://schemas.microsoft.com/office/drawing/2014/main" xmlns="" val="10004"/>
                  </a:ext>
                </a:extLst>
              </a:tr>
              <a:tr h="1128830">
                <a:tc vMerge="1">
                  <a:txBody>
                    <a:bodyPr/>
                    <a:lstStyle/>
                    <a:p>
                      <a:pPr>
                        <a:lnSpc>
                          <a:spcPct val="115000"/>
                        </a:lnSpc>
                        <a:spcAft>
                          <a:spcPts val="0"/>
                        </a:spcAft>
                      </a:pPr>
                      <a:endParaRPr lang="en-US" sz="1200" b="1" dirty="0">
                        <a:solidFill>
                          <a:schemeClr val="tx1"/>
                        </a:solidFill>
                        <a:latin typeface="Arial" pitchFamily="34" charset="0"/>
                        <a:ea typeface="Calibri"/>
                        <a:cs typeface="Arial" pitchFamily="34" charset="0"/>
                      </a:endParaRPr>
                    </a:p>
                  </a:txBody>
                  <a:tcPr marL="68577" marR="68577" marT="0" marB="0">
                    <a:solidFill>
                      <a:schemeClr val="bg2">
                        <a:lumMod val="90000"/>
                      </a:schemeClr>
                    </a:solidFill>
                  </a:tcPr>
                </a:tc>
                <a:tc>
                  <a:txBody>
                    <a:bodyPr/>
                    <a:lstStyle/>
                    <a:p>
                      <a:pPr>
                        <a:lnSpc>
                          <a:spcPct val="115000"/>
                        </a:lnSpc>
                        <a:spcAft>
                          <a:spcPts val="0"/>
                        </a:spcAft>
                      </a:pPr>
                      <a:r>
                        <a:rPr lang="en-US" sz="1200" dirty="0" smtClean="0">
                          <a:solidFill>
                            <a:schemeClr val="tx1"/>
                          </a:solidFill>
                          <a:latin typeface="Times New Roman" panose="02020603050405020304" pitchFamily="18" charset="0"/>
                          <a:ea typeface="Calibri"/>
                          <a:cs typeface="Times New Roman" panose="02020603050405020304" pitchFamily="18" charset="0"/>
                        </a:rPr>
                        <a:t>Director: Technical</a:t>
                      </a:r>
                      <a:r>
                        <a:rPr lang="en-US" sz="1200" baseline="0" dirty="0" smtClean="0">
                          <a:solidFill>
                            <a:schemeClr val="tx1"/>
                          </a:solidFill>
                          <a:latin typeface="Times New Roman" panose="02020603050405020304" pitchFamily="18" charset="0"/>
                          <a:ea typeface="Calibri"/>
                          <a:cs typeface="Times New Roman" panose="02020603050405020304" pitchFamily="18" charset="0"/>
                        </a:rPr>
                        <a:t> &amp; Infrastructure Services</a:t>
                      </a:r>
                      <a:endParaRPr lang="en-US" sz="1200" dirty="0">
                        <a:solidFill>
                          <a:schemeClr val="tx1"/>
                        </a:solidFill>
                        <a:latin typeface="Times New Roman" panose="02020603050405020304" pitchFamily="18" charset="0"/>
                        <a:ea typeface="Calibri"/>
                        <a:cs typeface="Times New Roman" panose="02020603050405020304" pitchFamily="18" charset="0"/>
                      </a:endParaRPr>
                    </a:p>
                  </a:txBody>
                  <a:tcPr marL="68573" marR="6857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01 June 2018</a:t>
                      </a:r>
                    </a:p>
                  </a:txBody>
                  <a:tcPr marL="68573" marR="68573" marT="0" marB="0">
                    <a:solidFill>
                      <a:schemeClr val="bg2">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Posts advertised 29</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July 2018 in the City Press. Shortlisting scheduled for 06</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&amp; 07</a:t>
                      </a:r>
                      <a:r>
                        <a:rPr kumimoji="0" lang="en-US" sz="1200" b="0" i="0" u="none" strike="noStrike" kern="1200"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200" b="0" i="0" u="none" strike="noStrike" kern="1200"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September 2018.</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 Advertised in the City Press of 04</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 November 2018 closing</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closed 22</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nd</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November 2018. Interviews held Friday, 08</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March 2019. Council expected to sit on Friday, 06</a:t>
                      </a:r>
                      <a:r>
                        <a:rPr lang="en-ZA" sz="1200" b="0" i="0" u="none" strike="noStrike" baseline="30000" dirty="0" smtClean="0">
                          <a:solidFill>
                            <a:schemeClr val="tx1"/>
                          </a:solidFill>
                          <a:effectLst/>
                          <a:latin typeface="Times New Roman" panose="02020603050405020304" pitchFamily="18" charset="0"/>
                          <a:cs typeface="Times New Roman" panose="02020603050405020304" pitchFamily="18" charset="0"/>
                        </a:rPr>
                        <a:t>th</a:t>
                      </a:r>
                      <a:r>
                        <a:rPr lang="en-ZA" sz="1200" b="0" i="0" u="none" strike="noStrike" baseline="0" dirty="0" smtClean="0">
                          <a:solidFill>
                            <a:schemeClr val="tx1"/>
                          </a:solidFill>
                          <a:effectLst/>
                          <a:latin typeface="Times New Roman" panose="02020603050405020304" pitchFamily="18" charset="0"/>
                          <a:cs typeface="Times New Roman" panose="02020603050405020304" pitchFamily="18" charset="0"/>
                        </a:rPr>
                        <a:t> December to approve the adverts.</a:t>
                      </a:r>
                      <a:endParaRPr lang="en-ZA"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8573" marR="68573" marT="0" marB="0">
                    <a:solidFill>
                      <a:schemeClr val="bg2">
                        <a:lumMod val="9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27651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3610" y="-1"/>
            <a:ext cx="9080390" cy="532737"/>
          </a:xfrm>
        </p:spPr>
        <p:txBody>
          <a:bodyPr>
            <a:normAutofit/>
          </a:bodyPr>
          <a:lstStyle/>
          <a:p>
            <a:pPr algn="ctr"/>
            <a:r>
              <a:rPr lang="en-US" altLang="en-US" sz="2800" b="1" dirty="0" smtClean="0">
                <a:latin typeface="Times New Roman" panose="02020603050405020304" pitchFamily="18" charset="0"/>
                <a:cs typeface="Times New Roman" panose="02020603050405020304" pitchFamily="18" charset="0"/>
              </a:rPr>
              <a:t>COMPETENCY ASSESSMENT (METRO) </a:t>
            </a:r>
            <a:endParaRPr lang="en-US" altLang="en-US" sz="24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66</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92684115"/>
              </p:ext>
            </p:extLst>
          </p:nvPr>
        </p:nvGraphicFramePr>
        <p:xfrm>
          <a:off x="298128" y="652045"/>
          <a:ext cx="8388672" cy="4483480"/>
        </p:xfrm>
        <a:graphic>
          <a:graphicData uri="http://schemas.openxmlformats.org/drawingml/2006/table">
            <a:tbl>
              <a:tblPr firstRow="1" bandRow="1">
                <a:tableStyleId>{5C22544A-7EE6-4342-B048-85BDC9FD1C3A}</a:tableStyleId>
              </a:tblPr>
              <a:tblGrid>
                <a:gridCol w="241200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417011">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Municipality</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Post</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Date</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Outcome</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38235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Times New Roman" panose="02020603050405020304" pitchFamily="18" charset="0"/>
                          <a:cs typeface="Times New Roman" panose="02020603050405020304" pitchFamily="18" charset="0"/>
                        </a:rPr>
                        <a:t>Mangaung Metro</a:t>
                      </a: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Municipal</a:t>
                      </a:r>
                      <a:r>
                        <a:rPr lang="en-ZA" sz="1600" b="0" baseline="0" dirty="0" smtClean="0">
                          <a:solidFill>
                            <a:schemeClr val="tx1"/>
                          </a:solidFill>
                          <a:latin typeface="Times New Roman" panose="02020603050405020304" pitchFamily="18" charset="0"/>
                          <a:cs typeface="Times New Roman" panose="02020603050405020304" pitchFamily="18" charset="0"/>
                        </a:rPr>
                        <a:t> Manager</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11-14/03/2017</a:t>
                      </a:r>
                    </a:p>
                  </a:txBody>
                  <a:tcPr marL="91434" marR="91434" marT="45724" marB="45724">
                    <a:solidFill>
                      <a:schemeClr val="bg2"/>
                    </a:solidFill>
                  </a:tcPr>
                </a:tc>
                <a:tc>
                  <a:txBody>
                    <a:bodyPr/>
                    <a:lstStyle/>
                    <a:p>
                      <a:r>
                        <a:rPr lang="en-ZA" sz="1600" dirty="0" smtClean="0">
                          <a:latin typeface="Times New Roman" panose="02020603050405020304" pitchFamily="18" charset="0"/>
                          <a:cs typeface="Times New Roman" panose="02020603050405020304" pitchFamily="18" charset="0"/>
                        </a:rPr>
                        <a:t>Advanced</a:t>
                      </a:r>
                      <a:endParaRPr lang="en-ZA" sz="16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1"/>
                  </a:ext>
                </a:extLst>
              </a:tr>
              <a:tr h="38235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Planning</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14/03/2017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2"/>
                  </a:ext>
                </a:extLst>
              </a:tr>
              <a:tr h="38235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Social Services</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10-13/03/2017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3"/>
                  </a:ext>
                </a:extLst>
              </a:tr>
              <a:tr h="93835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Human Settlements &amp; Housing</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10/03/2017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4"/>
                  </a:ext>
                </a:extLst>
              </a:tr>
              <a:tr h="6603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Engineering Services</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14-15/03/2017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p>
                      <a:endParaRPr lang="en-ZA" sz="16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5"/>
                  </a:ext>
                </a:extLst>
              </a:tr>
              <a:tr h="6603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Waste &amp; Fleet Management</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11-14/03/2017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6"/>
                  </a:ext>
                </a:extLst>
              </a:tr>
              <a:tr h="6603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600" b="0" dirty="0" smtClean="0">
                          <a:solidFill>
                            <a:schemeClr val="tx1"/>
                          </a:solidFill>
                          <a:latin typeface="Times New Roman" panose="02020603050405020304" pitchFamily="18" charset="0"/>
                          <a:cs typeface="Times New Roman" panose="02020603050405020304" pitchFamily="18" charset="0"/>
                        </a:rPr>
                        <a:t>Head: Economic &amp; Rural Development</a:t>
                      </a:r>
                      <a:endParaRPr lang="en-ZA" sz="16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16-17/03/2017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9134874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461176"/>
          </a:xfrm>
        </p:spPr>
        <p:txBody>
          <a:bodyPr>
            <a:normAutofit fontScale="90000"/>
          </a:bodyPr>
          <a:lstStyle/>
          <a:p>
            <a:pPr algn="ctr"/>
            <a:r>
              <a:rPr lang="en-US" altLang="en-US" sz="2800" b="1" dirty="0" smtClean="0">
                <a:latin typeface="Times New Roman" panose="02020603050405020304" pitchFamily="18" charset="0"/>
                <a:cs typeface="Times New Roman" panose="02020603050405020304" pitchFamily="18" charset="0"/>
              </a:rPr>
              <a:t>COMPETENCY ASSESSMENT (XHARIEP DISTRICT) </a:t>
            </a:r>
            <a:endParaRPr lang="en-US" altLang="en-US" sz="24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67</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271994346"/>
              </p:ext>
            </p:extLst>
          </p:nvPr>
        </p:nvGraphicFramePr>
        <p:xfrm>
          <a:off x="303047" y="476672"/>
          <a:ext cx="8388672" cy="5854752"/>
        </p:xfrm>
        <a:graphic>
          <a:graphicData uri="http://schemas.openxmlformats.org/drawingml/2006/table">
            <a:tbl>
              <a:tblPr firstRow="1" bandRow="1">
                <a:tableStyleId>{5C22544A-7EE6-4342-B048-85BDC9FD1C3A}</a:tableStyleId>
              </a:tblPr>
              <a:tblGrid>
                <a:gridCol w="241200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8032">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Post</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Date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Outcome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3600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Xhariep DM</a:t>
                      </a: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24/07/2017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1"/>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08/04/2019</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2"/>
                  </a:ext>
                </a:extLst>
              </a:tr>
              <a:tr h="4572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 Corporate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24/07/2017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3"/>
                  </a:ext>
                </a:extLst>
              </a:tr>
              <a:tr h="4572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 Planning and Social Development</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24/07/2017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4"/>
                  </a:ext>
                </a:extLst>
              </a:tr>
              <a:tr h="28276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Letsemeng LM</a:t>
                      </a: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14/11/2017</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5"/>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05/04/2018</a:t>
                      </a:r>
                    </a:p>
                  </a:txBody>
                  <a:tcPr marL="91434" marR="91434" marT="45724" marB="4572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Competent</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xmlns="" val="10006"/>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05/04/2018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7"/>
                  </a:ext>
                </a:extLst>
              </a:tr>
              <a:tr h="3600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Kopanong LM</a:t>
                      </a: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24/07/2017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8"/>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07/12/2017</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9"/>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15-16/08/2017</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lumMod val="90000"/>
                      </a:schemeClr>
                    </a:solidFill>
                  </a:tcPr>
                </a:tc>
                <a:extLst>
                  <a:ext uri="{0D108BD9-81ED-4DB2-BD59-A6C34878D82A}">
                    <a16:rowId xmlns:a16="http://schemas.microsoft.com/office/drawing/2014/main" xmlns="" val="10010"/>
                  </a:ext>
                </a:extLst>
              </a:tr>
              <a:tr h="3600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Mohokare</a:t>
                      </a:r>
                      <a:r>
                        <a:rPr lang="en-ZA" sz="1400" b="1" baseline="0" dirty="0" smtClean="0">
                          <a:latin typeface="Times New Roman" panose="02020603050405020304" pitchFamily="18" charset="0"/>
                          <a:cs typeface="Times New Roman" panose="02020603050405020304" pitchFamily="18" charset="0"/>
                        </a:rPr>
                        <a:t> LM</a:t>
                      </a: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30/11/2017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1"/>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09/11/2018</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12"/>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23/08/2018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1999824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461176"/>
          </a:xfrm>
        </p:spPr>
        <p:txBody>
          <a:bodyPr>
            <a:noAutofit/>
          </a:bodyPr>
          <a:lstStyle/>
          <a:p>
            <a:r>
              <a:rPr lang="en-US" altLang="en-US" sz="2000" b="1" dirty="0" smtClean="0">
                <a:latin typeface="Times New Roman" panose="02020603050405020304" pitchFamily="18" charset="0"/>
                <a:cs typeface="Times New Roman" panose="02020603050405020304" pitchFamily="18" charset="0"/>
              </a:rPr>
              <a:t>COMPETENCY ASSESSMENT (LEJWELEPUTSWA DISTRICT) </a:t>
            </a:r>
            <a:endParaRPr lang="en-US" altLang="en-US" sz="18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68</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44625591"/>
              </p:ext>
            </p:extLst>
          </p:nvPr>
        </p:nvGraphicFramePr>
        <p:xfrm>
          <a:off x="457200" y="476672"/>
          <a:ext cx="8388672" cy="5446648"/>
        </p:xfrm>
        <a:graphic>
          <a:graphicData uri="http://schemas.openxmlformats.org/drawingml/2006/table">
            <a:tbl>
              <a:tblPr firstRow="1" bandRow="1">
                <a:tableStyleId>{5C22544A-7EE6-4342-B048-85BDC9FD1C3A}</a:tableStyleId>
              </a:tblPr>
              <a:tblGrid>
                <a:gridCol w="241200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288032">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Post</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Date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Outcome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3600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Lejweleputswa DM</a:t>
                      </a: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a:t>
                      </a:r>
                      <a:r>
                        <a:rPr lang="en-ZA" sz="1400" b="0" baseline="0" dirty="0" smtClean="0">
                          <a:solidFill>
                            <a:schemeClr val="tx1"/>
                          </a:solidFill>
                          <a:latin typeface="Times New Roman" panose="02020603050405020304" pitchFamily="18" charset="0"/>
                          <a:cs typeface="Times New Roman" panose="02020603050405020304" pitchFamily="18" charset="0"/>
                        </a:rPr>
                        <a:t>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18/08/2017</a:t>
                      </a:r>
                    </a:p>
                  </a:txBody>
                  <a:tcPr marL="91434" marR="91434" marT="45724" marB="45724">
                    <a:solidFill>
                      <a:schemeClr val="bg2"/>
                    </a:solidFill>
                  </a:tcPr>
                </a:tc>
                <a:tc>
                  <a:txBody>
                    <a:bodyPr/>
                    <a:lstStyle/>
                    <a:p>
                      <a:pPr lvl="0"/>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1"/>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15-16/11/2017</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algn="l" defTabSz="914400" rtl="0" eaLnBrk="1" fontAlgn="t" latinLnBrk="0" hangingPunct="1"/>
                      <a:r>
                        <a:rPr lang="en-ZA" sz="1400" kern="1200" dirty="0" smtClean="0">
                          <a:solidFill>
                            <a:schemeClr val="dk1"/>
                          </a:solidFill>
                          <a:latin typeface="Times New Roman" panose="02020603050405020304" pitchFamily="18" charset="0"/>
                          <a:ea typeface="+mn-ea"/>
                          <a:cs typeface="Times New Roman" panose="02020603050405020304" pitchFamily="18" charset="0"/>
                        </a:rPr>
                        <a:t>  Competent</a:t>
                      </a:r>
                      <a:endParaRPr lang="en-ZA" sz="14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xmlns="" val="10002"/>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Executive Director: LED &amp; Planning</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08/02/2018</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algn="l" defTabSz="914400" rtl="0" eaLnBrk="1" fontAlgn="t" latinLnBrk="0" hangingPunct="1"/>
                      <a:r>
                        <a:rPr lang="en-ZA" sz="1400" kern="1200" dirty="0" smtClean="0">
                          <a:solidFill>
                            <a:schemeClr val="dk1"/>
                          </a:solidFill>
                          <a:latin typeface="Times New Roman" panose="02020603050405020304" pitchFamily="18" charset="0"/>
                          <a:ea typeface="+mn-ea"/>
                          <a:cs typeface="Times New Roman" panose="02020603050405020304" pitchFamily="18" charset="0"/>
                        </a:rPr>
                        <a:t>  Basic</a:t>
                      </a:r>
                      <a:endParaRPr lang="en-ZA" sz="14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xmlns="" val="10003"/>
                  </a:ext>
                </a:extLst>
              </a:tr>
              <a:tr h="36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Masilonyana LM</a:t>
                      </a: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27/11/2017</a:t>
                      </a:r>
                    </a:p>
                  </a:txBody>
                  <a:tcPr marL="91434" marR="91434" marT="45724" marB="45724">
                    <a:solidFill>
                      <a:schemeClr val="bg2">
                        <a:lumMod val="90000"/>
                      </a:schemeClr>
                    </a:solidFill>
                  </a:tcPr>
                </a:tc>
                <a:tc>
                  <a:txBody>
                    <a:bodyPr/>
                    <a:lstStyle/>
                    <a:p>
                      <a:pPr marL="0" algn="l" defTabSz="914400" rtl="0" eaLnBrk="1" latinLnBrk="0" hangingPunct="1"/>
                      <a:r>
                        <a:rPr lang="en-ZA" sz="1400" kern="1200" dirty="0" smtClean="0">
                          <a:solidFill>
                            <a:schemeClr val="dk1"/>
                          </a:solidFill>
                          <a:latin typeface="Times New Roman" panose="02020603050405020304" pitchFamily="18" charset="0"/>
                          <a:ea typeface="+mn-ea"/>
                          <a:cs typeface="Times New Roman" panose="02020603050405020304" pitchFamily="18" charset="0"/>
                        </a:rPr>
                        <a:t>Competent</a:t>
                      </a:r>
                      <a:endParaRPr lang="en-ZA" sz="1400" kern="1200" dirty="0">
                        <a:solidFill>
                          <a:schemeClr val="dk1"/>
                        </a:solidFill>
                        <a:latin typeface="Times New Roman" panose="02020603050405020304" pitchFamily="18" charset="0"/>
                        <a:ea typeface="+mn-ea"/>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4"/>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08/11/2017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5"/>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Tokologo</a:t>
                      </a:r>
                      <a:r>
                        <a:rPr lang="en-ZA" sz="1400" b="1" baseline="0" dirty="0" smtClean="0">
                          <a:latin typeface="Times New Roman" panose="02020603050405020304" pitchFamily="18" charset="0"/>
                          <a:cs typeface="Times New Roman" panose="02020603050405020304" pitchFamily="18" charset="0"/>
                        </a:rPr>
                        <a:t> LM</a:t>
                      </a: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14-15/06/2017</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6"/>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Tswelopele</a:t>
                      </a:r>
                      <a:r>
                        <a:rPr lang="en-ZA" sz="1400" b="1" baseline="0" dirty="0" smtClean="0">
                          <a:latin typeface="Times New Roman" panose="02020603050405020304" pitchFamily="18" charset="0"/>
                          <a:cs typeface="Times New Roman" panose="02020603050405020304" pitchFamily="18" charset="0"/>
                        </a:rPr>
                        <a:t> LM</a:t>
                      </a: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28 &amp; 29/03/2017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7"/>
                  </a:ext>
                </a:extLst>
              </a:tr>
              <a:tr h="3600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Matjhabeng LM</a:t>
                      </a: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27 -</a:t>
                      </a:r>
                      <a:r>
                        <a:rPr lang="en-ZA" sz="1400" baseline="0" dirty="0" smtClean="0">
                          <a:latin typeface="Times New Roman" panose="02020603050405020304" pitchFamily="18" charset="0"/>
                          <a:cs typeface="Times New Roman" panose="02020603050405020304" pitchFamily="18" charset="0"/>
                        </a:rPr>
                        <a:t> </a:t>
                      </a:r>
                      <a:r>
                        <a:rPr lang="en-ZA" sz="1400" dirty="0" smtClean="0">
                          <a:latin typeface="Times New Roman" panose="02020603050405020304" pitchFamily="18" charset="0"/>
                          <a:cs typeface="Times New Roman" panose="02020603050405020304" pitchFamily="18" charset="0"/>
                        </a:rPr>
                        <a:t>28/07/2017</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8"/>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23/10/2017</a:t>
                      </a:r>
                    </a:p>
                  </a:txBody>
                  <a:tcPr marL="91434" marR="91434" marT="45724" marB="4572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Competent</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xmlns="" val="10009"/>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Executive Director: Community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23/10/2017</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Basic</a:t>
                      </a:r>
                      <a:endParaRPr lang="en-ZA" sz="1400" dirty="0" smtClean="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10"/>
                  </a:ext>
                </a:extLst>
              </a:tr>
              <a:tr h="360040">
                <a:tc rowSpan="2">
                  <a:txBody>
                    <a:bodyPr/>
                    <a:lstStyle/>
                    <a:p>
                      <a:r>
                        <a:rPr lang="en-ZA" sz="1400" b="1" dirty="0" smtClean="0">
                          <a:latin typeface="Times New Roman" panose="02020603050405020304" pitchFamily="18" charset="0"/>
                          <a:cs typeface="Times New Roman" panose="02020603050405020304" pitchFamily="18" charset="0"/>
                        </a:rPr>
                        <a:t>Nala LM</a:t>
                      </a:r>
                      <a:endParaRPr lang="en-ZA" sz="1400" b="1" dirty="0">
                        <a:latin typeface="Times New Roman" panose="02020603050405020304" pitchFamily="18" charset="0"/>
                        <a:cs typeface="Times New Roman" panose="02020603050405020304" pitchFamily="18" charset="0"/>
                      </a:endParaRP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CBA report outstanding</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CBA report outstanding</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11"/>
                  </a:ext>
                </a:extLst>
              </a:tr>
              <a:tr h="360040">
                <a:tc vMerge="1">
                  <a:txBody>
                    <a:bodyPr/>
                    <a:lstStyle/>
                    <a:p>
                      <a:endParaRPr lang="en-ZA" sz="1200" b="1" dirty="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CBA report outstanding</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CBA report outstanding</a:t>
                      </a:r>
                    </a:p>
                  </a:txBody>
                  <a:tcPr marL="91434" marR="91434" marT="45724" marB="45724">
                    <a:solidFill>
                      <a:schemeClr val="bg2">
                        <a:lumMod val="9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16299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
            <a:ext cx="9144000" cy="476672"/>
          </a:xfrm>
        </p:spPr>
        <p:txBody>
          <a:bodyPr>
            <a:noAutofit/>
          </a:bodyPr>
          <a:lstStyle/>
          <a:p>
            <a:pPr algn="ctr"/>
            <a:r>
              <a:rPr lang="en-US" altLang="en-US" sz="2000" b="1" dirty="0" smtClean="0">
                <a:latin typeface="Times New Roman" panose="02020603050405020304" pitchFamily="18" charset="0"/>
                <a:cs typeface="Times New Roman" panose="02020603050405020304" pitchFamily="18" charset="0"/>
              </a:rPr>
              <a:t>COMPETENCY ASSESSMENT (THABO MOFUTSANYANA DISTRICT) </a:t>
            </a:r>
            <a:endParaRPr lang="en-US" altLang="en-US" sz="18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69</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85380609"/>
              </p:ext>
            </p:extLst>
          </p:nvPr>
        </p:nvGraphicFramePr>
        <p:xfrm>
          <a:off x="287080" y="620688"/>
          <a:ext cx="8558792" cy="5451127"/>
        </p:xfrm>
        <a:graphic>
          <a:graphicData uri="http://schemas.openxmlformats.org/drawingml/2006/table">
            <a:tbl>
              <a:tblPr firstRow="1" bandRow="1">
                <a:tableStyleId>{5C22544A-7EE6-4342-B048-85BDC9FD1C3A}</a:tableStyleId>
              </a:tblPr>
              <a:tblGrid>
                <a:gridCol w="2288071">
                  <a:extLst>
                    <a:ext uri="{9D8B030D-6E8A-4147-A177-3AD203B41FA5}">
                      <a16:colId xmlns:a16="http://schemas.microsoft.com/office/drawing/2014/main" xmlns="" val="20000"/>
                    </a:ext>
                  </a:extLst>
                </a:gridCol>
                <a:gridCol w="2229964">
                  <a:extLst>
                    <a:ext uri="{9D8B030D-6E8A-4147-A177-3AD203B41FA5}">
                      <a16:colId xmlns:a16="http://schemas.microsoft.com/office/drawing/2014/main" xmlns="" val="20001"/>
                    </a:ext>
                  </a:extLst>
                </a:gridCol>
                <a:gridCol w="1910176">
                  <a:extLst>
                    <a:ext uri="{9D8B030D-6E8A-4147-A177-3AD203B41FA5}">
                      <a16:colId xmlns:a16="http://schemas.microsoft.com/office/drawing/2014/main" xmlns="" val="20002"/>
                    </a:ext>
                  </a:extLst>
                </a:gridCol>
                <a:gridCol w="2130581">
                  <a:extLst>
                    <a:ext uri="{9D8B030D-6E8A-4147-A177-3AD203B41FA5}">
                      <a16:colId xmlns:a16="http://schemas.microsoft.com/office/drawing/2014/main" xmlns="" val="20003"/>
                    </a:ext>
                  </a:extLst>
                </a:gridCol>
              </a:tblGrid>
              <a:tr h="288031">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Municipality</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Post</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Date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Outcome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88032">
                <a:tc rowSpan="3">
                  <a:txBody>
                    <a:bodyPr/>
                    <a:lstStyle/>
                    <a:p>
                      <a:r>
                        <a:rPr lang="en-ZA" sz="1200" b="1" dirty="0" smtClean="0">
                          <a:latin typeface="Times New Roman" panose="02020603050405020304" pitchFamily="18" charset="0"/>
                          <a:cs typeface="Times New Roman" panose="02020603050405020304" pitchFamily="18" charset="0"/>
                        </a:rPr>
                        <a:t>Thabo Mofutsanyana DM</a:t>
                      </a:r>
                      <a:endParaRPr lang="en-ZA" sz="1200" b="1" dirty="0">
                        <a:latin typeface="Times New Roman" panose="02020603050405020304" pitchFamily="18" charset="0"/>
                        <a:cs typeface="Times New Roman" panose="02020603050405020304" pitchFamily="18"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22-23/06/2017</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lumMod val="90000"/>
                      </a:schemeClr>
                    </a:solidFill>
                  </a:tcPr>
                </a:tc>
                <a:extLst>
                  <a:ext uri="{0D108BD9-81ED-4DB2-BD59-A6C34878D82A}">
                    <a16:rowId xmlns:a16="http://schemas.microsoft.com/office/drawing/2014/main" xmlns="" val="10001"/>
                  </a:ext>
                </a:extLst>
              </a:tr>
              <a:tr h="288032">
                <a:tc vMerge="1">
                  <a:txBody>
                    <a:bodyPr/>
                    <a:lstStyle/>
                    <a:p>
                      <a:endParaRPr lang="en-ZA" sz="1200" dirty="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09-10/11/2017</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2"/>
                  </a:ext>
                </a:extLst>
              </a:tr>
              <a:tr h="21602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a:t>
                      </a:r>
                      <a:r>
                        <a:rPr lang="en-ZA" sz="1200" b="0" baseline="0" dirty="0" smtClean="0">
                          <a:solidFill>
                            <a:schemeClr val="tx1"/>
                          </a:solidFill>
                          <a:latin typeface="Times New Roman" panose="02020603050405020304" pitchFamily="18" charset="0"/>
                          <a:cs typeface="Times New Roman" panose="02020603050405020304" pitchFamily="18" charset="0"/>
                        </a:rPr>
                        <a:t>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28-29/08/2017</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Basic</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3"/>
                  </a:ext>
                </a:extLst>
              </a:tr>
              <a:tr h="19429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Setsoto LM</a:t>
                      </a: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29/06-06/07/2017</a:t>
                      </a:r>
                    </a:p>
                  </a:txBody>
                  <a:tcPr marL="91434" marR="91434" marT="45724" marB="45724">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4"/>
                  </a:ext>
                </a:extLst>
              </a:tr>
              <a:tr h="273753">
                <a:tc vMerge="1">
                  <a:txBody>
                    <a:bodyPr/>
                    <a:lstStyle/>
                    <a:p>
                      <a:endParaRPr lang="en-ZA"/>
                    </a:p>
                  </a:txBody>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a:t>
                      </a:r>
                      <a:r>
                        <a:rPr lang="en-ZA" sz="1200" b="0" baseline="0" dirty="0" smtClean="0">
                          <a:solidFill>
                            <a:schemeClr val="tx1"/>
                          </a:solidFill>
                          <a:latin typeface="Times New Roman" panose="02020603050405020304" pitchFamily="18" charset="0"/>
                          <a:cs typeface="Times New Roman" panose="02020603050405020304" pitchFamily="18" charset="0"/>
                        </a:rPr>
                        <a:t>: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03/10/2019</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5"/>
                  </a:ext>
                </a:extLst>
              </a:tr>
              <a:tr h="288032">
                <a:tc vMerge="1">
                  <a:txBody>
                    <a:bodyPr/>
                    <a:lstStyle/>
                    <a:p>
                      <a:endParaRPr lang="en-ZA"/>
                    </a:p>
                  </a:txBody>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Engineering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04/10/2019</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06"/>
                  </a:ext>
                </a:extLst>
              </a:tr>
              <a:tr h="37479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Development Planning and Social Security</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06/12/2017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7"/>
                  </a:ext>
                </a:extLst>
              </a:tr>
              <a:tr h="165457">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Dihlabeng LM</a:t>
                      </a: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26/06/2017</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8"/>
                  </a:ext>
                </a:extLst>
              </a:tr>
              <a:tr h="1575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19/09/2017 </a:t>
                      </a:r>
                    </a:p>
                  </a:txBody>
                  <a:tcPr marL="91434" marR="91434" marT="45724" marB="45724">
                    <a:solidFill>
                      <a:schemeClr val="bg2">
                        <a:lumMod val="90000"/>
                      </a:schemeClr>
                    </a:solidFill>
                  </a:tcPr>
                </a:tc>
                <a:tc>
                  <a:txBody>
                    <a:bodyPr/>
                    <a:lstStyle/>
                    <a:p>
                      <a:pPr algn="l" fontAlgn="t"/>
                      <a:r>
                        <a:rPr lang="en-ZA" sz="1200" b="0" i="0" u="none" strike="noStrike" baseline="0" dirty="0" smtClean="0">
                          <a:solidFill>
                            <a:srgbClr val="2F2B20"/>
                          </a:solidFill>
                          <a:effectLst/>
                          <a:latin typeface="Times New Roman" panose="02020603050405020304" pitchFamily="18" charset="0"/>
                          <a:cs typeface="Times New Roman" panose="02020603050405020304" pitchFamily="18" charset="0"/>
                        </a:rPr>
                        <a:t>   </a:t>
                      </a:r>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Basic </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xmlns="" val="10009"/>
                  </a:ext>
                </a:extLst>
              </a:tr>
              <a:tr h="23842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algn="l" fontAlgn="t"/>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   19/09/2017</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 Basic </a:t>
                      </a:r>
                    </a:p>
                  </a:txBody>
                  <a:tcPr marL="91434" marR="91434" marT="45724" marB="45724">
                    <a:solidFill>
                      <a:schemeClr val="bg2">
                        <a:lumMod val="90000"/>
                      </a:schemeClr>
                    </a:solidFill>
                  </a:tcPr>
                </a:tc>
                <a:extLst>
                  <a:ext uri="{0D108BD9-81ED-4DB2-BD59-A6C34878D82A}">
                    <a16:rowId xmlns:a16="http://schemas.microsoft.com/office/drawing/2014/main" xmlns="" val="10010"/>
                  </a:ext>
                </a:extLst>
              </a:tr>
              <a:tr h="2029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26/07/2017</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latin typeface="Times New Roman" panose="02020603050405020304" pitchFamily="18" charset="0"/>
                          <a:cs typeface="Times New Roman" panose="02020603050405020304" pitchFamily="18" charset="0"/>
                        </a:rPr>
                        <a:t> </a:t>
                      </a: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lumMod val="90000"/>
                      </a:schemeClr>
                    </a:solidFill>
                  </a:tcPr>
                </a:tc>
                <a:extLst>
                  <a:ext uri="{0D108BD9-81ED-4DB2-BD59-A6C34878D82A}">
                    <a16:rowId xmlns:a16="http://schemas.microsoft.com/office/drawing/2014/main" xmlns="" val="10011"/>
                  </a:ext>
                </a:extLst>
              </a:tr>
              <a:tr h="16737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Community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algn="l" fontAlgn="t"/>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  25-26/07/2017</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latin typeface="Times New Roman" panose="02020603050405020304" pitchFamily="18" charset="0"/>
                          <a:cs typeface="Times New Roman" panose="02020603050405020304" pitchFamily="18" charset="0"/>
                        </a:rPr>
                        <a:t> </a:t>
                      </a: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lumMod val="90000"/>
                      </a:schemeClr>
                    </a:solidFill>
                  </a:tcPr>
                </a:tc>
                <a:extLst>
                  <a:ext uri="{0D108BD9-81ED-4DB2-BD59-A6C34878D82A}">
                    <a16:rowId xmlns:a16="http://schemas.microsoft.com/office/drawing/2014/main" xmlns="" val="10012"/>
                  </a:ext>
                </a:extLst>
              </a:tr>
              <a:tr h="239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LED </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algn="l" fontAlgn="t"/>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  24-25/10/2017</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lumMod val="90000"/>
                      </a:schemeClr>
                    </a:solidFill>
                  </a:tcPr>
                </a:tc>
                <a:extLst>
                  <a:ext uri="{0D108BD9-81ED-4DB2-BD59-A6C34878D82A}">
                    <a16:rowId xmlns:a16="http://schemas.microsoft.com/office/drawing/2014/main" xmlns="" val="10013"/>
                  </a:ext>
                </a:extLst>
              </a:tr>
              <a:tr h="23986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latin typeface="Times New Roman" panose="02020603050405020304" pitchFamily="18" charset="0"/>
                          <a:cs typeface="Times New Roman" panose="02020603050405020304" pitchFamily="18" charset="0"/>
                        </a:rPr>
                        <a:t>Nketoana LM</a:t>
                      </a:r>
                      <a:endParaRPr lang="en-ZA" sz="12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17-18/10/2017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4"/>
                  </a:ext>
                </a:extLst>
              </a:tr>
              <a:tr h="239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12/01/2018</a:t>
                      </a:r>
                    </a:p>
                  </a:txBody>
                  <a:tcPr marL="91434" marR="91434" marT="45724" marB="45724">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15"/>
                  </a:ext>
                </a:extLst>
              </a:tr>
              <a:tr h="239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11/01/2018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6"/>
                  </a:ext>
                </a:extLst>
              </a:tr>
              <a:tr h="239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04/06/2018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7"/>
                  </a:ext>
                </a:extLst>
              </a:tr>
              <a:tr h="2398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Times New Roman" panose="02020603050405020304" pitchFamily="18" charset="0"/>
                          <a:cs typeface="Times New Roman" panose="02020603050405020304" pitchFamily="18" charset="0"/>
                        </a:rPr>
                        <a:t>Director: Community Services</a:t>
                      </a: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11-12/01/2018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136138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45267"/>
            <a:ext cx="9144000" cy="546916"/>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Second LEVEL </a:t>
            </a:r>
            <a:r>
              <a:rPr lang="en-US" sz="2000" b="1" cap="all" dirty="0">
                <a:latin typeface="Times New Roman" pitchFamily="18" charset="0"/>
                <a:cs typeface="Times New Roman" pitchFamily="18" charset="0"/>
              </a:rPr>
              <a:t>OF ASSURANCE </a:t>
            </a:r>
            <a:r>
              <a:rPr lang="en-US" sz="2000" b="1" cap="all" dirty="0" smtClean="0">
                <a:latin typeface="Times New Roman" pitchFamily="18" charset="0"/>
                <a:cs typeface="Times New Roman" pitchFamily="18" charset="0"/>
              </a:rPr>
              <a:t>PROVIDERS (cont.) </a:t>
            </a:r>
            <a:endParaRPr lang="en-US" sz="20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97245"/>
            <a:ext cx="9144000" cy="5387643"/>
          </a:xfrm>
        </p:spPr>
        <p:txBody>
          <a:bodyPr>
            <a:no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5435934"/>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274320" y="1007741"/>
            <a:ext cx="8595360" cy="4156730"/>
          </a:xfrm>
          <a:prstGeom prst="rect">
            <a:avLst/>
          </a:prstGeom>
        </p:spPr>
      </p:pic>
    </p:spTree>
    <p:extLst>
      <p:ext uri="{BB962C8B-B14F-4D97-AF65-F5344CB8AC3E}">
        <p14:creationId xmlns:p14="http://schemas.microsoft.com/office/powerpoint/2010/main" xmlns="" val="42366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3374" y="-1"/>
            <a:ext cx="9080626" cy="624689"/>
          </a:xfrm>
        </p:spPr>
        <p:txBody>
          <a:bodyPr>
            <a:noAutofit/>
          </a:bodyPr>
          <a:lstStyle/>
          <a:p>
            <a:pPr algn="ct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COMPETENCY </a:t>
            </a:r>
            <a:r>
              <a:rPr lang="en-US" altLang="en-US" sz="2400" b="1" dirty="0">
                <a:latin typeface="Times New Roman" panose="02020603050405020304" pitchFamily="18" charset="0"/>
                <a:cs typeface="Times New Roman" panose="02020603050405020304" pitchFamily="18" charset="0"/>
              </a:rPr>
              <a:t>ASSESSMENT </a:t>
            </a: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THABO MOFUTSANYANA DISTRICT) </a:t>
            </a:r>
            <a:endParaRPr lang="en-US" altLang="en-US" sz="20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548433"/>
            <a:ext cx="8229600" cy="288280"/>
          </a:xfrm>
        </p:spPr>
        <p:txBody>
          <a:bodyPr>
            <a:normAutofit fontScale="70000" lnSpcReduction="20000"/>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70</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540393470"/>
              </p:ext>
            </p:extLst>
          </p:nvPr>
        </p:nvGraphicFramePr>
        <p:xfrm>
          <a:off x="457200" y="930819"/>
          <a:ext cx="8388672" cy="5292880"/>
        </p:xfrm>
        <a:graphic>
          <a:graphicData uri="http://schemas.openxmlformats.org/drawingml/2006/table">
            <a:tbl>
              <a:tblPr firstRow="1" bandRow="1">
                <a:tableStyleId>{5C22544A-7EE6-4342-B048-85BDC9FD1C3A}</a:tableStyleId>
              </a:tblPr>
              <a:tblGrid>
                <a:gridCol w="241200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0">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Post</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Date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Outcome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36004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err="1" smtClean="0">
                          <a:latin typeface="Times New Roman" panose="02020603050405020304" pitchFamily="18" charset="0"/>
                          <a:cs typeface="Times New Roman" panose="02020603050405020304" pitchFamily="18" charset="0"/>
                        </a:rPr>
                        <a:t>Mantsopa</a:t>
                      </a:r>
                      <a:r>
                        <a:rPr lang="en-ZA" sz="1400" b="1" dirty="0" smtClean="0">
                          <a:latin typeface="Times New Roman" panose="02020603050405020304" pitchFamily="18" charset="0"/>
                          <a:cs typeface="Times New Roman" panose="02020603050405020304" pitchFamily="18" charset="0"/>
                        </a:rPr>
                        <a:t> LM</a:t>
                      </a: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06/07/2017</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Basic</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1"/>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22/02/2018</a:t>
                      </a:r>
                    </a:p>
                  </a:txBody>
                  <a:tcPr marL="91434" marR="91434" marT="45724" marB="45724">
                    <a:solidFill>
                      <a:schemeClr val="bg2"/>
                    </a:solidFill>
                  </a:tcPr>
                </a:tc>
                <a:tc>
                  <a:txBody>
                    <a:bodyPr/>
                    <a:lstStyle/>
                    <a:p>
                      <a:pPr algn="l" fontAlgn="t"/>
                      <a:r>
                        <a:rPr lang="en-ZA" sz="1400" b="0" i="0" u="none" strike="noStrike" baseline="0" dirty="0" smtClean="0">
                          <a:solidFill>
                            <a:srgbClr val="2F2B20"/>
                          </a:solidFill>
                          <a:effectLst/>
                          <a:latin typeface="Times New Roman" panose="02020603050405020304" pitchFamily="18" charset="0"/>
                          <a:cs typeface="Times New Roman" panose="02020603050405020304" pitchFamily="18" charset="0"/>
                        </a:rPr>
                        <a:t>  </a:t>
                      </a:r>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Competent</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xmlns="" val="10002"/>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15/02/2018</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 Basic </a:t>
                      </a:r>
                    </a:p>
                  </a:txBody>
                  <a:tcPr marL="91434" marR="91434" marT="45724" marB="45724">
                    <a:solidFill>
                      <a:schemeClr val="bg2"/>
                    </a:solidFill>
                  </a:tcPr>
                </a:tc>
                <a:extLst>
                  <a:ext uri="{0D108BD9-81ED-4DB2-BD59-A6C34878D82A}">
                    <a16:rowId xmlns:a16="http://schemas.microsoft.com/office/drawing/2014/main" xmlns="" val="10003"/>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08/10/2018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latin typeface="Times New Roman" panose="02020603050405020304" pitchFamily="18" charset="0"/>
                          <a:cs typeface="Times New Roman" panose="02020603050405020304" pitchFamily="18" charset="0"/>
                        </a:rPr>
                        <a:t> </a:t>
                      </a:r>
                      <a:r>
                        <a:rPr lang="en-ZA" sz="14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4"/>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Community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  19/07/2018</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latin typeface="Times New Roman" panose="02020603050405020304" pitchFamily="18" charset="0"/>
                          <a:cs typeface="Times New Roman" panose="02020603050405020304" pitchFamily="18" charset="0"/>
                        </a:rPr>
                        <a:t> </a:t>
                      </a:r>
                      <a:r>
                        <a:rPr lang="en-ZA" sz="14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5"/>
                  </a:ext>
                </a:extLst>
              </a:tr>
              <a:tr h="2548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Phumelela</a:t>
                      </a:r>
                      <a:r>
                        <a:rPr lang="en-ZA" sz="1400" b="1" baseline="0" dirty="0" smtClean="0">
                          <a:latin typeface="Times New Roman" panose="02020603050405020304" pitchFamily="18" charset="0"/>
                          <a:cs typeface="Times New Roman" panose="02020603050405020304" pitchFamily="18" charset="0"/>
                        </a:rPr>
                        <a:t> </a:t>
                      </a:r>
                      <a:r>
                        <a:rPr lang="en-ZA" sz="1400" b="1" dirty="0" smtClean="0">
                          <a:latin typeface="Times New Roman" panose="02020603050405020304" pitchFamily="18" charset="0"/>
                          <a:cs typeface="Times New Roman" panose="02020603050405020304" pitchFamily="18" charset="0"/>
                        </a:rPr>
                        <a:t>LM</a:t>
                      </a:r>
                    </a:p>
                  </a:txBody>
                  <a:tcPr marL="91427" marR="91427" marT="45798" marB="45798">
                    <a:solidFill>
                      <a:schemeClr val="bg2">
                        <a:lumMod val="90000"/>
                      </a:schemeClr>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Municipal Manager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24-25/08/2017</a:t>
                      </a:r>
                    </a:p>
                  </a:txBody>
                  <a:tcPr marL="91434" marR="91434" marT="45724" marB="45724">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6"/>
                  </a:ext>
                </a:extLst>
              </a:tr>
              <a:tr h="2685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13-14/09/2018</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7"/>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13-14/09/2018</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8"/>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13-14/08/2018</a:t>
                      </a:r>
                    </a:p>
                  </a:txBody>
                  <a:tcPr marL="91434" marR="91434" marT="45724" marB="4572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lumMod val="90000"/>
                      </a:schemeClr>
                    </a:solidFill>
                  </a:tcPr>
                </a:tc>
                <a:extLst>
                  <a:ext uri="{0D108BD9-81ED-4DB2-BD59-A6C34878D82A}">
                    <a16:rowId xmlns:a16="http://schemas.microsoft.com/office/drawing/2014/main" xmlns="" val="10009"/>
                  </a:ext>
                </a:extLst>
              </a:tr>
              <a:tr h="36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baseline="0" dirty="0" smtClean="0">
                          <a:latin typeface="Times New Roman" panose="02020603050405020304" pitchFamily="18" charset="0"/>
                          <a:cs typeface="Times New Roman" panose="02020603050405020304" pitchFamily="18" charset="0"/>
                        </a:rPr>
                        <a:t>Maluti-a-Phofung LM</a:t>
                      </a: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HS &amp; Spatial Development &amp; Planning</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27/03/2017</a:t>
                      </a:r>
                    </a:p>
                  </a:txBody>
                  <a:tcPr marL="91434" marR="91434" marT="45724" marB="45724">
                    <a:solidFill>
                      <a:schemeClr val="bg2"/>
                    </a:solidFill>
                  </a:tcPr>
                </a:tc>
                <a:tc>
                  <a:txBody>
                    <a:bodyPr/>
                    <a:lstStyle/>
                    <a:p>
                      <a:r>
                        <a:rPr lang="en-ZA" sz="1400" dirty="0" smtClean="0">
                          <a:latin typeface="Times New Roman" panose="02020603050405020304" pitchFamily="18" charset="0"/>
                          <a:cs typeface="Times New Roman" panose="02020603050405020304" pitchFamily="18" charset="0"/>
                        </a:rPr>
                        <a:t>Competent</a:t>
                      </a:r>
                      <a:endParaRPr lang="en-ZA" sz="14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10"/>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400" b="0" dirty="0" smtClean="0">
                          <a:solidFill>
                            <a:schemeClr val="tx1"/>
                          </a:solidFill>
                          <a:latin typeface="Times New Roman" panose="02020603050405020304" pitchFamily="18" charset="0"/>
                          <a:cs typeface="Times New Roman" panose="02020603050405020304" pitchFamily="18" charset="0"/>
                        </a:rPr>
                        <a:t>Director: Sports, Arts &amp; Culture</a:t>
                      </a:r>
                      <a:endParaRPr lang="en-ZA" sz="14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26-27/03/2017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490228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99393"/>
            <a:ext cx="9080390" cy="608275"/>
          </a:xfrm>
        </p:spPr>
        <p:txBody>
          <a:bodyPr>
            <a:normAutofit/>
          </a:bodyPr>
          <a:lstStyle/>
          <a:p>
            <a:r>
              <a:rPr lang="en-US" altLang="en-US" sz="2400" b="1" dirty="0" smtClean="0">
                <a:latin typeface="Times New Roman" panose="02020603050405020304" pitchFamily="18" charset="0"/>
                <a:cs typeface="Times New Roman" panose="02020603050405020304" pitchFamily="18" charset="0"/>
              </a:rPr>
              <a:t>COMPETENCY ASSESSMENT (FEZILE DABI DISTRICT) </a:t>
            </a:r>
            <a:endParaRPr lang="en-US" altLang="en-US" sz="20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71</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539705827"/>
              </p:ext>
            </p:extLst>
          </p:nvPr>
        </p:nvGraphicFramePr>
        <p:xfrm>
          <a:off x="457200" y="372349"/>
          <a:ext cx="8388672" cy="6067268"/>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xmlns="" val="20000"/>
                    </a:ext>
                  </a:extLst>
                </a:gridCol>
                <a:gridCol w="240166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tblGrid>
              <a:tr h="144016">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Municipality</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Post</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Date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Outcome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2972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Fezile Dabi DM</a:t>
                      </a: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07-08</a:t>
                      </a:r>
                      <a:r>
                        <a:rPr lang="en-ZA" sz="1200" baseline="0" dirty="0" smtClean="0">
                          <a:latin typeface="Times New Roman" panose="02020603050405020304" pitchFamily="18" charset="0"/>
                          <a:cs typeface="Times New Roman" panose="02020603050405020304" pitchFamily="18" charset="0"/>
                        </a:rPr>
                        <a:t>/12/2017</a:t>
                      </a:r>
                      <a:endParaRPr lang="en-ZA" sz="1200" dirty="0" smtClean="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1"/>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a:t>
                      </a:r>
                      <a:r>
                        <a:rPr lang="en-ZA" sz="1200" b="0" baseline="0" dirty="0" smtClean="0">
                          <a:solidFill>
                            <a:schemeClr val="tx1"/>
                          </a:solidFill>
                          <a:latin typeface="Times New Roman" panose="02020603050405020304" pitchFamily="18" charset="0"/>
                          <a:cs typeface="Times New Roman" panose="02020603050405020304" pitchFamily="18" charset="0"/>
                        </a:rPr>
                        <a:t> Support</a:t>
                      </a:r>
                      <a:r>
                        <a:rPr lang="en-ZA" sz="1200" b="0" dirty="0" smtClean="0">
                          <a:solidFill>
                            <a:schemeClr val="tx1"/>
                          </a:solidFill>
                          <a:latin typeface="Times New Roman" panose="02020603050405020304" pitchFamily="18" charset="0"/>
                          <a:cs typeface="Times New Roman" panose="02020603050405020304" pitchFamily="18" charset="0"/>
                        </a:rPr>
                        <a:t>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 11-12/04/2019</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 </a:t>
                      </a:r>
                    </a:p>
                  </a:txBody>
                  <a:tcPr marL="91434" marR="91434" marT="45724" marB="45724">
                    <a:solidFill>
                      <a:schemeClr val="bg2"/>
                    </a:solidFill>
                  </a:tcPr>
                </a:tc>
                <a:extLst>
                  <a:ext uri="{0D108BD9-81ED-4DB2-BD59-A6C34878D82A}">
                    <a16:rowId xmlns:a16="http://schemas.microsoft.com/office/drawing/2014/main" xmlns="" val="10002"/>
                  </a:ext>
                </a:extLst>
              </a:tr>
              <a:tr h="3600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Environmental Health &amp; Emergency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algn="l" fontAlgn="t"/>
                      <a:r>
                        <a:rPr lang="en-ZA" sz="1200" b="0" i="0" u="none" strike="noStrike" dirty="0" smtClean="0">
                          <a:solidFill>
                            <a:srgbClr val="2F2B20"/>
                          </a:solidFill>
                          <a:effectLst/>
                          <a:latin typeface="Times New Roman" panose="02020603050405020304" pitchFamily="18" charset="0"/>
                          <a:cs typeface="Times New Roman" panose="02020603050405020304" pitchFamily="18" charset="0"/>
                        </a:rPr>
                        <a:t> 26-27/03/2019</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0" marR="0" marT="0"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03"/>
                  </a:ext>
                </a:extLst>
              </a:tr>
              <a:tr h="269072">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Moqhaka LM</a:t>
                      </a: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23/03/2017</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4"/>
                  </a:ext>
                </a:extLst>
              </a:tr>
              <a:tr h="240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22/03/2017</a:t>
                      </a:r>
                    </a:p>
                  </a:txBody>
                  <a:tcPr marL="91434" marR="91434" marT="45724" marB="45724">
                    <a:solidFill>
                      <a:schemeClr val="bg2">
                        <a:lumMod val="90000"/>
                      </a:schemeClr>
                    </a:solidFill>
                  </a:tcPr>
                </a:tc>
                <a:tc>
                  <a:txBody>
                    <a:bodyPr/>
                    <a:lstStyle/>
                    <a:p>
                      <a:r>
                        <a:rPr lang="en-ZA" sz="120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5"/>
                  </a:ext>
                </a:extLst>
              </a:tr>
              <a:tr h="240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23/03/2017</a:t>
                      </a:r>
                    </a:p>
                  </a:txBody>
                  <a:tcPr marL="91434" marR="91434" marT="45724" marB="45724">
                    <a:solidFill>
                      <a:schemeClr val="bg2">
                        <a:lumMod val="90000"/>
                      </a:schemeClr>
                    </a:solidFill>
                  </a:tcPr>
                </a:tc>
                <a:tc>
                  <a:txBody>
                    <a:bodyPr/>
                    <a:lstStyle/>
                    <a:p>
                      <a:r>
                        <a:rPr lang="en-ZA" sz="120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6"/>
                  </a:ext>
                </a:extLst>
              </a:tr>
              <a:tr h="240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24/03/2017</a:t>
                      </a:r>
                    </a:p>
                  </a:txBody>
                  <a:tcPr marL="91434" marR="91434" marT="45724" marB="45724">
                    <a:solidFill>
                      <a:schemeClr val="bg2">
                        <a:lumMod val="90000"/>
                      </a:schemeClr>
                    </a:solidFill>
                  </a:tcPr>
                </a:tc>
                <a:tc>
                  <a:txBody>
                    <a:bodyPr/>
                    <a:lstStyle/>
                    <a:p>
                      <a:r>
                        <a:rPr lang="en-ZA" sz="120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7"/>
                  </a:ext>
                </a:extLst>
              </a:tr>
              <a:tr h="240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Times New Roman" panose="02020603050405020304" pitchFamily="18" charset="0"/>
                          <a:cs typeface="Times New Roman" panose="02020603050405020304" pitchFamily="18" charset="0"/>
                        </a:rPr>
                        <a:t>Director: Community Services</a:t>
                      </a: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24/03/2017</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8"/>
                  </a:ext>
                </a:extLst>
              </a:tr>
              <a:tr h="240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LED &amp; Planning</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CBA report outstanding</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CBA report outstanding</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9"/>
                  </a:ext>
                </a:extLst>
              </a:tr>
              <a:tr h="240208">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latin typeface="Times New Roman" panose="02020603050405020304" pitchFamily="18" charset="0"/>
                          <a:cs typeface="Times New Roman" panose="02020603050405020304" pitchFamily="18" charset="0"/>
                        </a:rPr>
                        <a:t>Ngwathe LM</a:t>
                      </a:r>
                      <a:endParaRPr lang="en-ZA" sz="12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02/02/2017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0"/>
                  </a:ext>
                </a:extLst>
              </a:tr>
              <a:tr h="21632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14/12/2017</a:t>
                      </a:r>
                    </a:p>
                  </a:txBody>
                  <a:tcPr marL="91434" marR="91434" marT="45724" marB="45724">
                    <a:solidFill>
                      <a:schemeClr val="bg2"/>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11"/>
                  </a:ext>
                </a:extLst>
              </a:tr>
              <a:tr h="24519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03/09/2018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2"/>
                  </a:ext>
                </a:extLst>
              </a:tr>
              <a:tr h="2020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Technical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25/01/2018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3"/>
                  </a:ext>
                </a:extLst>
              </a:tr>
              <a:tr h="230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Times New Roman" panose="02020603050405020304" pitchFamily="18" charset="0"/>
                          <a:cs typeface="Times New Roman" panose="02020603050405020304" pitchFamily="18" charset="0"/>
                        </a:rPr>
                        <a:t>Director: Community Services</a:t>
                      </a: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23/11/2017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4"/>
                  </a:ext>
                </a:extLst>
              </a:tr>
              <a:tr h="18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Metsimaholo LM</a:t>
                      </a:r>
                    </a:p>
                  </a:txBody>
                  <a:tcPr marL="91427" marR="91427" marT="45798" marB="45798">
                    <a:solidFill>
                      <a:schemeClr val="bg2">
                        <a:lumMod val="90000"/>
                      </a:schemeClr>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Municipal Manager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06-07/11/2018</a:t>
                      </a:r>
                    </a:p>
                  </a:txBody>
                  <a:tcPr marL="91434" marR="91434" marT="45724" marB="45724">
                    <a:solidFill>
                      <a:schemeClr val="bg2">
                        <a:lumMod val="90000"/>
                      </a:schemeClr>
                    </a:solidFill>
                  </a:tcPr>
                </a:tc>
                <a:tc>
                  <a:txBody>
                    <a:bodyPr/>
                    <a:lstStyle/>
                    <a:p>
                      <a:r>
                        <a:rPr lang="en-ZA" sz="1200" dirty="0" smtClean="0">
                          <a:latin typeface="Times New Roman" panose="02020603050405020304" pitchFamily="18" charset="0"/>
                          <a:cs typeface="Times New Roman" panose="02020603050405020304" pitchFamily="18" charset="0"/>
                        </a:rPr>
                        <a:t>Competent</a:t>
                      </a:r>
                      <a:endParaRPr lang="en-ZA" sz="12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15"/>
                  </a:ext>
                </a:extLst>
              </a:tr>
              <a:tr h="245428">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Mafube LM</a:t>
                      </a: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Chief Financial Officer</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12/02/2018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6"/>
                  </a:ext>
                </a:extLst>
              </a:tr>
              <a:tr h="2022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Corporate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02/07/2018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7"/>
                  </a:ext>
                </a:extLst>
              </a:tr>
              <a:tr h="231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a:t>
                      </a:r>
                      <a:r>
                        <a:rPr lang="en-ZA" sz="1200" b="0" baseline="0" dirty="0" smtClean="0">
                          <a:solidFill>
                            <a:schemeClr val="tx1"/>
                          </a:solidFill>
                          <a:latin typeface="Times New Roman" panose="02020603050405020304" pitchFamily="18" charset="0"/>
                          <a:cs typeface="Times New Roman" panose="02020603050405020304" pitchFamily="18" charset="0"/>
                        </a:rPr>
                        <a:t> Infrastructure</a:t>
                      </a:r>
                      <a:r>
                        <a:rPr lang="en-ZA" sz="1200" b="0" dirty="0" smtClean="0">
                          <a:solidFill>
                            <a:schemeClr val="tx1"/>
                          </a:solidFill>
                          <a:latin typeface="Times New Roman" panose="02020603050405020304" pitchFamily="18" charset="0"/>
                          <a:cs typeface="Times New Roman" panose="02020603050405020304" pitchFamily="18" charset="0"/>
                        </a:rPr>
                        <a:t> Services</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02/07/2018</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Competent</a:t>
                      </a:r>
                    </a:p>
                  </a:txBody>
                  <a:tcPr marL="91434" marR="91434" marT="45724" marB="45724">
                    <a:solidFill>
                      <a:schemeClr val="bg2"/>
                    </a:solidFill>
                  </a:tcPr>
                </a:tc>
                <a:extLst>
                  <a:ext uri="{0D108BD9-81ED-4DB2-BD59-A6C34878D82A}">
                    <a16:rowId xmlns:a16="http://schemas.microsoft.com/office/drawing/2014/main" xmlns="" val="10018"/>
                  </a:ext>
                </a:extLst>
              </a:tr>
              <a:tr h="3320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200" b="0" dirty="0" smtClean="0">
                          <a:solidFill>
                            <a:schemeClr val="tx1"/>
                          </a:solidFill>
                          <a:latin typeface="Times New Roman" panose="02020603050405020304" pitchFamily="18" charset="0"/>
                          <a:cs typeface="Times New Roman" panose="02020603050405020304" pitchFamily="18" charset="0"/>
                        </a:rPr>
                        <a:t>Director: Community</a:t>
                      </a:r>
                      <a:r>
                        <a:rPr lang="en-ZA" sz="1200" b="0" baseline="0" dirty="0" smtClean="0">
                          <a:solidFill>
                            <a:schemeClr val="tx1"/>
                          </a:solidFill>
                          <a:latin typeface="Times New Roman" panose="02020603050405020304" pitchFamily="18" charset="0"/>
                          <a:cs typeface="Times New Roman" panose="02020603050405020304" pitchFamily="18" charset="0"/>
                        </a:rPr>
                        <a:t> Services &amp; LED</a:t>
                      </a:r>
                      <a:endParaRPr lang="en-ZA" sz="1200" b="0" dirty="0">
                        <a:solidFill>
                          <a:schemeClr val="tx1"/>
                        </a:solidFill>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13/11/2017</a:t>
                      </a:r>
                    </a:p>
                  </a:txBody>
                  <a:tcPr marL="91434" marR="91434" marT="45724" marB="4572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Times New Roman" panose="02020603050405020304" pitchFamily="18" charset="0"/>
                          <a:cs typeface="Times New Roman" panose="02020603050405020304" pitchFamily="18" charset="0"/>
                        </a:rPr>
                        <a:t>Basic</a:t>
                      </a:r>
                    </a:p>
                  </a:txBody>
                  <a:tcPr marL="91434" marR="91434" marT="45724" marB="45724">
                    <a:solidFill>
                      <a:schemeClr val="bg2"/>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xmlns="" val="15805987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
            <a:ext cx="8229600" cy="564543"/>
          </a:xfrm>
        </p:spPr>
        <p:txBody>
          <a:bodyPr>
            <a:normAutofit/>
          </a:bodyPr>
          <a:lstStyle/>
          <a:p>
            <a:pPr algn="ctr"/>
            <a:r>
              <a:rPr lang="en-US" altLang="en-US" sz="2800" b="1" dirty="0" smtClean="0">
                <a:latin typeface="Times New Roman" panose="02020603050405020304" pitchFamily="18" charset="0"/>
                <a:cs typeface="Times New Roman" panose="02020603050405020304" pitchFamily="18" charset="0"/>
              </a:rPr>
              <a:t>HOLDING POLITICAL OFFICE (METRO) </a:t>
            </a:r>
            <a:endParaRPr lang="en-US" altLang="en-US" sz="24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72</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68003349"/>
              </p:ext>
            </p:extLst>
          </p:nvPr>
        </p:nvGraphicFramePr>
        <p:xfrm>
          <a:off x="328693" y="548680"/>
          <a:ext cx="8388671" cy="5022783"/>
        </p:xfrm>
        <a:graphic>
          <a:graphicData uri="http://schemas.openxmlformats.org/drawingml/2006/table">
            <a:tbl>
              <a:tblPr firstRow="1" bandRow="1">
                <a:tableStyleId>{5C22544A-7EE6-4342-B048-85BDC9FD1C3A}</a:tableStyleId>
              </a:tblPr>
              <a:tblGrid>
                <a:gridCol w="1795035">
                  <a:extLst>
                    <a:ext uri="{9D8B030D-6E8A-4147-A177-3AD203B41FA5}">
                      <a16:colId xmlns:a16="http://schemas.microsoft.com/office/drawing/2014/main" xmlns="" val="20000"/>
                    </a:ext>
                  </a:extLst>
                </a:gridCol>
                <a:gridCol w="1750572">
                  <a:extLst>
                    <a:ext uri="{9D8B030D-6E8A-4147-A177-3AD203B41FA5}">
                      <a16:colId xmlns:a16="http://schemas.microsoft.com/office/drawing/2014/main" xmlns="" val="20001"/>
                    </a:ext>
                  </a:extLst>
                </a:gridCol>
                <a:gridCol w="1499044">
                  <a:extLst>
                    <a:ext uri="{9D8B030D-6E8A-4147-A177-3AD203B41FA5}">
                      <a16:colId xmlns:a16="http://schemas.microsoft.com/office/drawing/2014/main" xmlns="" val="20002"/>
                    </a:ext>
                  </a:extLst>
                </a:gridCol>
                <a:gridCol w="1672010">
                  <a:extLst>
                    <a:ext uri="{9D8B030D-6E8A-4147-A177-3AD203B41FA5}">
                      <a16:colId xmlns:a16="http://schemas.microsoft.com/office/drawing/2014/main" xmlns="" val="20003"/>
                    </a:ext>
                  </a:extLst>
                </a:gridCol>
                <a:gridCol w="1672010">
                  <a:extLst>
                    <a:ext uri="{9D8B030D-6E8A-4147-A177-3AD203B41FA5}">
                      <a16:colId xmlns:a16="http://schemas.microsoft.com/office/drawing/2014/main" xmlns="" val="20004"/>
                    </a:ext>
                  </a:extLst>
                </a:gridCol>
              </a:tblGrid>
              <a:tr h="518467">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Municipality</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Post</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Name</a:t>
                      </a:r>
                      <a:r>
                        <a:rPr lang="en-ZA" sz="1200" baseline="0" dirty="0" smtClean="0">
                          <a:solidFill>
                            <a:schemeClr val="tx1"/>
                          </a:solidFill>
                          <a:latin typeface="Times New Roman" panose="02020603050405020304" pitchFamily="18" charset="0"/>
                          <a:cs typeface="Times New Roman" panose="02020603050405020304" pitchFamily="18" charset="0"/>
                        </a:rPr>
                        <a:t> and Surname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Appointment Date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Holding</a:t>
                      </a:r>
                      <a:r>
                        <a:rPr lang="en-ZA" sz="12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76037">
                <a:tc row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Mangaung Metro</a:t>
                      </a: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City Manager </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 Mea (Adv.)</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29148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Mr SE Mofokeng</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 </a:t>
                      </a:r>
                      <a:r>
                        <a:rPr lang="en-ZA" sz="1200" b="0" i="0" u="none" strike="noStrike" dirty="0" smtClean="0">
                          <a:solidFill>
                            <a:schemeClr val="tx1"/>
                          </a:solidFill>
                          <a:effectLst/>
                          <a:latin typeface="Times New Roman" panose="02020603050405020304" pitchFamily="18" charset="0"/>
                          <a:cs typeface="Times New Roman" panose="02020603050405020304" pitchFamily="18" charset="0"/>
                        </a:rPr>
                        <a:t>01/04/2019</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30693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Corporate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DSR Nkaiseng</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3"/>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Planning</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B Mthembu</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01/05/2017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4"/>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Social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M Nkungwana</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5"/>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Head: Human Settlements &amp; Housing</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Me J Phaladi (Adv.)</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01/05/2017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6"/>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Engineering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N Ndlovu</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01/05/2017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7"/>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Waste &amp; Fleet Management</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Mr S More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8"/>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Head: Economic &amp; Rural Development</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 Maine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9"/>
                  </a:ext>
                </a:extLst>
              </a:tr>
              <a:tr h="5185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Chief: Metro Police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K Kgamanyane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732155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485030"/>
          </a:xfrm>
        </p:spPr>
        <p:txBody>
          <a:bodyPr>
            <a:normAutofit fontScale="90000"/>
          </a:bodyPr>
          <a:lstStyle/>
          <a:p>
            <a:r>
              <a:rPr lang="en-US" altLang="en-US" sz="2800" b="1" dirty="0" smtClean="0">
                <a:latin typeface="Times New Roman" panose="02020603050405020304" pitchFamily="18" charset="0"/>
                <a:cs typeface="Times New Roman" panose="02020603050405020304" pitchFamily="18" charset="0"/>
              </a:rPr>
              <a:t>HOLDING POLITICAL OFFICE (XHARIEP DISTRICT) </a:t>
            </a:r>
            <a:endParaRPr lang="en-US" altLang="en-US" sz="24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73</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34453770"/>
              </p:ext>
            </p:extLst>
          </p:nvPr>
        </p:nvGraphicFramePr>
        <p:xfrm>
          <a:off x="328693" y="548680"/>
          <a:ext cx="8388671" cy="5334868"/>
        </p:xfrm>
        <a:graphic>
          <a:graphicData uri="http://schemas.openxmlformats.org/drawingml/2006/table">
            <a:tbl>
              <a:tblPr firstRow="1" bandRow="1">
                <a:tableStyleId>{5C22544A-7EE6-4342-B048-85BDC9FD1C3A}</a:tableStyleId>
              </a:tblPr>
              <a:tblGrid>
                <a:gridCol w="1795035">
                  <a:extLst>
                    <a:ext uri="{9D8B030D-6E8A-4147-A177-3AD203B41FA5}">
                      <a16:colId xmlns:a16="http://schemas.microsoft.com/office/drawing/2014/main" xmlns="" val="20000"/>
                    </a:ext>
                  </a:extLst>
                </a:gridCol>
                <a:gridCol w="1750572">
                  <a:extLst>
                    <a:ext uri="{9D8B030D-6E8A-4147-A177-3AD203B41FA5}">
                      <a16:colId xmlns:a16="http://schemas.microsoft.com/office/drawing/2014/main" xmlns="" val="20001"/>
                    </a:ext>
                  </a:extLst>
                </a:gridCol>
                <a:gridCol w="1499044">
                  <a:extLst>
                    <a:ext uri="{9D8B030D-6E8A-4147-A177-3AD203B41FA5}">
                      <a16:colId xmlns:a16="http://schemas.microsoft.com/office/drawing/2014/main" xmlns="" val="20002"/>
                    </a:ext>
                  </a:extLst>
                </a:gridCol>
                <a:gridCol w="1672010">
                  <a:extLst>
                    <a:ext uri="{9D8B030D-6E8A-4147-A177-3AD203B41FA5}">
                      <a16:colId xmlns:a16="http://schemas.microsoft.com/office/drawing/2014/main" xmlns="" val="20003"/>
                    </a:ext>
                  </a:extLst>
                </a:gridCol>
                <a:gridCol w="1672010">
                  <a:extLst>
                    <a:ext uri="{9D8B030D-6E8A-4147-A177-3AD203B41FA5}">
                      <a16:colId xmlns:a16="http://schemas.microsoft.com/office/drawing/2014/main" xmlns="" val="20004"/>
                    </a:ext>
                  </a:extLst>
                </a:gridCol>
              </a:tblGrid>
              <a:tr h="288032">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Municipality</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Post</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Name</a:t>
                      </a:r>
                      <a:r>
                        <a:rPr lang="en-ZA" sz="1200" baseline="0" dirty="0" smtClean="0">
                          <a:solidFill>
                            <a:schemeClr val="tx1"/>
                          </a:solidFill>
                          <a:latin typeface="Times New Roman" panose="02020603050405020304" pitchFamily="18" charset="0"/>
                          <a:cs typeface="Times New Roman" panose="02020603050405020304" pitchFamily="18" charset="0"/>
                        </a:rPr>
                        <a:t> and Surname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Appointment Date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Holding</a:t>
                      </a:r>
                      <a:r>
                        <a:rPr lang="en-ZA" sz="12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43422">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Xhariep DM</a:t>
                      </a: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Me LY Moletsane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2570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chemeClr val="tx1"/>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200" b="0" i="0" u="none" strike="noStrike">
                          <a:solidFill>
                            <a:schemeClr val="tx1"/>
                          </a:solidFill>
                          <a:effectLst/>
                          <a:latin typeface="Times New Roman" panose="02020603050405020304" pitchFamily="18" charset="0"/>
                          <a:cs typeface="Times New Roman" panose="02020603050405020304" pitchFamily="18" charset="0"/>
                        </a:rPr>
                        <a:t>Mr V Litabe </a:t>
                      </a:r>
                    </a:p>
                  </a:txBody>
                  <a:tcPr marL="7620" marR="7620" marT="7620" marB="0">
                    <a:solidFill>
                      <a:schemeClr val="bg2"/>
                    </a:solidFill>
                  </a:tcPr>
                </a:tc>
                <a:tc>
                  <a:txBody>
                    <a:bodyPr/>
                    <a:lstStyle/>
                    <a:p>
                      <a:pPr algn="l" fontAlgn="t"/>
                      <a:r>
                        <a:rPr lang="en-US" sz="1200" b="0" i="0" u="none" strike="noStrike" dirty="0" smtClean="0">
                          <a:solidFill>
                            <a:schemeClr val="tx1"/>
                          </a:solidFill>
                          <a:effectLst/>
                          <a:latin typeface="Times New Roman" panose="02020603050405020304" pitchFamily="18" charset="0"/>
                          <a:cs typeface="Times New Roman" panose="02020603050405020304" pitchFamily="18" charset="0"/>
                        </a:rPr>
                        <a:t>01/06/2019</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27067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Director : Corporate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Z Majenge (Adv.)</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3"/>
                  </a:ext>
                </a:extLst>
              </a:tr>
              <a:tr h="30045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US" sz="1200" b="0" i="0" u="none" strike="noStrike">
                          <a:solidFill>
                            <a:srgbClr val="2F2B20"/>
                          </a:solidFill>
                          <a:effectLst/>
                          <a:latin typeface="Times New Roman" panose="02020603050405020304" pitchFamily="18" charset="0"/>
                          <a:cs typeface="Times New Roman" panose="02020603050405020304" pitchFamily="18" charset="0"/>
                        </a:rPr>
                        <a:t>Director : Planning and Social Development</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MS Mohale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4"/>
                  </a:ext>
                </a:extLst>
              </a:tr>
              <a:tr h="27522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Letsemeng LM</a:t>
                      </a:r>
                    </a:p>
                  </a:txBody>
                  <a:tcPr marL="91427" marR="91427" marT="45798" marB="45798">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TL Mkhwane</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5"/>
                  </a:ext>
                </a:extLst>
              </a:tr>
              <a:tr h="2499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SJ Tooi</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09/04/2018</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6"/>
                  </a:ext>
                </a:extLst>
              </a:tr>
              <a:tr h="29676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TF Deeuw</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02/02/2015</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7"/>
                  </a:ext>
                </a:extLst>
              </a:tr>
              <a:tr h="2461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Ms DG Motlogelwa</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09/04/2018</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8"/>
                  </a:ext>
                </a:extLst>
              </a:tr>
              <a:tr h="2921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Community Services</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Mr CJ </a:t>
                      </a:r>
                      <a:r>
                        <a:rPr lang="en-ZA" sz="1200" b="0" i="0" u="none" strike="noStrike" dirty="0" err="1">
                          <a:solidFill>
                            <a:srgbClr val="2F2B20"/>
                          </a:solidFill>
                          <a:effectLst/>
                          <a:latin typeface="Times New Roman" panose="02020603050405020304" pitchFamily="18" charset="0"/>
                          <a:cs typeface="Times New Roman" panose="02020603050405020304" pitchFamily="18" charset="0"/>
                        </a:rPr>
                        <a:t>Makhoba</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11/01/2016</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9"/>
                  </a:ext>
                </a:extLst>
              </a:tr>
              <a:tr h="28887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Kopanong LM </a:t>
                      </a: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MM Kubeka</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0"/>
                  </a:ext>
                </a:extLst>
              </a:tr>
              <a:tr h="28310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Me CK Pitso</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1"/>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N Kelepu</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01/09/2018</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2"/>
                  </a:ext>
                </a:extLst>
              </a:tr>
              <a:tr h="28803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Mohokare LM</a:t>
                      </a:r>
                    </a:p>
                  </a:txBody>
                  <a:tcPr marL="91427" marR="91427" marT="45798" marB="45798">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Mr SS Selepe</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19/03/2018</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3"/>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200" b="0" i="0" u="none" strike="noStrike">
                          <a:solidFill>
                            <a:schemeClr val="tx1"/>
                          </a:solidFill>
                          <a:effectLst/>
                          <a:latin typeface="Times New Roman" panose="02020603050405020304" pitchFamily="18" charset="0"/>
                          <a:cs typeface="Times New Roman" panose="02020603050405020304" pitchFamily="18" charset="0"/>
                        </a:rPr>
                        <a:t>Mr PM Dyonase</a:t>
                      </a:r>
                    </a:p>
                  </a:txBody>
                  <a:tcPr marL="7620" marR="7620" marT="7620" marB="0">
                    <a:solidFill>
                      <a:schemeClr val="bg2">
                        <a:lumMod val="90000"/>
                      </a:schemeClr>
                    </a:solidFill>
                  </a:tcPr>
                </a:tc>
                <a:tc>
                  <a:txBody>
                    <a:bodyPr/>
                    <a:lstStyle/>
                    <a:p>
                      <a:pPr algn="l" fontAlgn="t"/>
                      <a:r>
                        <a:rPr lang="en-ZA" sz="1200" b="0" i="0" u="none" strike="noStrike">
                          <a:solidFill>
                            <a:schemeClr val="tx1"/>
                          </a:solidFill>
                          <a:effectLst/>
                          <a:latin typeface="Times New Roman" panose="02020603050405020304" pitchFamily="18" charset="0"/>
                          <a:cs typeface="Times New Roman" panose="02020603050405020304" pitchFamily="18" charset="0"/>
                        </a:rPr>
                        <a:t>27/05/2019</a:t>
                      </a:r>
                    </a:p>
                  </a:txBody>
                  <a:tcPr marL="0" marR="0" marT="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4"/>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Mr SE </a:t>
                      </a:r>
                      <a:r>
                        <a:rPr lang="en-ZA" sz="1200" b="0" i="0" u="none" strike="noStrike" dirty="0" err="1">
                          <a:solidFill>
                            <a:schemeClr val="tx1"/>
                          </a:solidFill>
                          <a:effectLst/>
                          <a:latin typeface="Times New Roman" panose="02020603050405020304" pitchFamily="18" charset="0"/>
                          <a:cs typeface="Times New Roman" panose="02020603050405020304" pitchFamily="18" charset="0"/>
                        </a:rPr>
                        <a:t>Thejane</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solidFill>
                      <a:schemeClr val="bg2">
                        <a:lumMod val="90000"/>
                      </a:schemeClr>
                    </a:solidFill>
                  </a:tcPr>
                </a:tc>
                <a:tc>
                  <a:txBody>
                    <a:bodyPr/>
                    <a:lstStyle/>
                    <a:p>
                      <a:pPr algn="l" fontAlgn="t"/>
                      <a:r>
                        <a:rPr lang="en-ZA" sz="1200" b="0" i="0" u="none" strike="noStrike" dirty="0">
                          <a:solidFill>
                            <a:schemeClr val="tx1"/>
                          </a:solidFill>
                          <a:effectLst/>
                          <a:latin typeface="Times New Roman" panose="02020603050405020304" pitchFamily="18" charset="0"/>
                          <a:cs typeface="Times New Roman" panose="02020603050405020304" pitchFamily="18" charset="0"/>
                        </a:rPr>
                        <a:t>01/06/2019</a:t>
                      </a:r>
                    </a:p>
                  </a:txBody>
                  <a:tcPr marL="0" marR="0" marT="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3690278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
            <a:ext cx="9144000" cy="397565"/>
          </a:xfrm>
        </p:spPr>
        <p:txBody>
          <a:bodyPr>
            <a:noAutofit/>
          </a:bodyPr>
          <a:lstStyle/>
          <a:p>
            <a:pPr algn="l"/>
            <a:r>
              <a:rPr lang="en-US" altLang="en-US" sz="2000" b="1" dirty="0" smtClean="0">
                <a:latin typeface="Times New Roman" panose="02020603050405020304" pitchFamily="18" charset="0"/>
                <a:cs typeface="Times New Roman" panose="02020603050405020304" pitchFamily="18" charset="0"/>
              </a:rPr>
              <a:t/>
            </a:r>
            <a:br>
              <a:rPr lang="en-US" altLang="en-US" sz="2000" b="1" dirty="0" smtClean="0">
                <a:latin typeface="Times New Roman" panose="02020603050405020304" pitchFamily="18" charset="0"/>
                <a:cs typeface="Times New Roman" panose="02020603050405020304" pitchFamily="18" charset="0"/>
              </a:rPr>
            </a:br>
            <a:r>
              <a:rPr lang="en-US" altLang="en-US" sz="2000" b="1" dirty="0" smtClean="0">
                <a:latin typeface="Times New Roman" panose="02020603050405020304" pitchFamily="18" charset="0"/>
                <a:cs typeface="Times New Roman" panose="02020603050405020304" pitchFamily="18" charset="0"/>
              </a:rPr>
              <a:t>HOLDING POLITICAL OFFICE (LEJWELEPUTSWA  DISTRICT) </a:t>
            </a:r>
            <a:endParaRPr lang="en-US" altLang="en-US" sz="18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74</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03775368"/>
              </p:ext>
            </p:extLst>
          </p:nvPr>
        </p:nvGraphicFramePr>
        <p:xfrm>
          <a:off x="328693" y="548680"/>
          <a:ext cx="8388671" cy="5825584"/>
        </p:xfrm>
        <a:graphic>
          <a:graphicData uri="http://schemas.openxmlformats.org/drawingml/2006/table">
            <a:tbl>
              <a:tblPr firstRow="1" bandRow="1">
                <a:tableStyleId>{5C22544A-7EE6-4342-B048-85BDC9FD1C3A}</a:tableStyleId>
              </a:tblPr>
              <a:tblGrid>
                <a:gridCol w="1795035">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09060">
                  <a:extLst>
                    <a:ext uri="{9D8B030D-6E8A-4147-A177-3AD203B41FA5}">
                      <a16:colId xmlns:a16="http://schemas.microsoft.com/office/drawing/2014/main" xmlns="" val="20004"/>
                    </a:ext>
                  </a:extLst>
                </a:gridCol>
              </a:tblGrid>
              <a:tr h="288032">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Municipality</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Post</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Name</a:t>
                      </a:r>
                      <a:r>
                        <a:rPr lang="en-ZA" sz="1200" baseline="0" dirty="0" smtClean="0">
                          <a:solidFill>
                            <a:schemeClr val="tx1"/>
                          </a:solidFill>
                          <a:latin typeface="Times New Roman" panose="02020603050405020304" pitchFamily="18" charset="0"/>
                          <a:cs typeface="Times New Roman" panose="02020603050405020304" pitchFamily="18" charset="0"/>
                        </a:rPr>
                        <a:t> and Surname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Appointment Date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200" dirty="0" smtClean="0">
                          <a:solidFill>
                            <a:schemeClr val="tx1"/>
                          </a:solidFill>
                          <a:latin typeface="Times New Roman" panose="02020603050405020304" pitchFamily="18" charset="0"/>
                          <a:cs typeface="Times New Roman" panose="02020603050405020304" pitchFamily="18" charset="0"/>
                        </a:rPr>
                        <a:t>Holding</a:t>
                      </a:r>
                      <a:r>
                        <a:rPr lang="en-ZA" sz="12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2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4342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Lejweleputswa DM</a:t>
                      </a: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Ms PME Kaota</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25704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PK Pitso</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01/01/2018</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30045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Executive Director: LED &amp; Planning</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ML Makhetha</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01/06/2018</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3"/>
                  </a:ext>
                </a:extLst>
              </a:tr>
              <a:tr h="27522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Masilonyana LM</a:t>
                      </a:r>
                    </a:p>
                  </a:txBody>
                  <a:tcPr marL="91427" marR="91427" marT="45798" marB="45798">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PS Tsekedi</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01/01/2018</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4"/>
                  </a:ext>
                </a:extLst>
              </a:tr>
              <a:tr h="2499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VE Rajuili (Adv.)</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01/01/2018</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5"/>
                  </a:ext>
                </a:extLst>
              </a:tr>
              <a:tr h="288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Tokologo LM </a:t>
                      </a: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KJ Motlhale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07/07/2017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6"/>
                  </a:ext>
                </a:extLst>
              </a:tr>
              <a:tr h="288032">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Tswelopele LM</a:t>
                      </a:r>
                    </a:p>
                  </a:txBody>
                  <a:tcPr marL="91427" marR="91427" marT="45798" marB="45798">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Me MRE Mogopodi</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01/05/2017</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7"/>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LM Moletsane</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01/04/2013</a:t>
                      </a:r>
                    </a:p>
                  </a:txBody>
                  <a:tcPr marL="7620" marR="7620" marT="7620" marB="0">
                    <a:solidFill>
                      <a:schemeClr val="bg2">
                        <a:lumMod val="90000"/>
                      </a:schemeClr>
                    </a:solidFill>
                  </a:tcPr>
                </a:tc>
                <a:tc>
                  <a:txBody>
                    <a:bodyPr/>
                    <a:lstStyle/>
                    <a:p>
                      <a:pPr algn="l" fontAlgn="t"/>
                      <a:r>
                        <a:rPr lang="en-US" sz="1200" b="0" i="0" u="none" strike="noStrike" dirty="0">
                          <a:solidFill>
                            <a:srgbClr val="2F2B20"/>
                          </a:solidFill>
                          <a:effectLst/>
                          <a:latin typeface="Times New Roman" panose="02020603050405020304" pitchFamily="18" charset="0"/>
                          <a:cs typeface="Times New Roman" panose="02020603050405020304" pitchFamily="18" charset="0"/>
                        </a:rPr>
                        <a:t>Appointment before </a:t>
                      </a:r>
                      <a:r>
                        <a:rPr lang="en-US" sz="1200" b="0" i="0" u="none" strike="noStrike" dirty="0" smtClean="0">
                          <a:solidFill>
                            <a:srgbClr val="2F2B20"/>
                          </a:solidFill>
                          <a:effectLst/>
                          <a:latin typeface="Times New Roman" panose="02020603050405020304" pitchFamily="18" charset="0"/>
                          <a:cs typeface="Times New Roman" panose="02020603050405020304" pitchFamily="18" charset="0"/>
                        </a:rPr>
                        <a:t>Regs 2014</a:t>
                      </a:r>
                      <a:endParaRPr lang="en-US"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extLst>
                  <a:ext uri="{0D108BD9-81ED-4DB2-BD59-A6C34878D82A}">
                    <a16:rowId xmlns:a16="http://schemas.microsoft.com/office/drawing/2014/main" xmlns="" val="10008"/>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Mr SS </a:t>
                      </a:r>
                      <a:r>
                        <a:rPr lang="en-ZA" sz="1200" b="0" i="0" u="none" strike="noStrike" dirty="0" err="1">
                          <a:solidFill>
                            <a:srgbClr val="2F2B20"/>
                          </a:solidFill>
                          <a:effectLst/>
                          <a:latin typeface="Times New Roman" panose="02020603050405020304" pitchFamily="18" charset="0"/>
                          <a:cs typeface="Times New Roman" panose="02020603050405020304" pitchFamily="18" charset="0"/>
                        </a:rPr>
                        <a:t>Rabanye</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01/04/2013</a:t>
                      </a:r>
                    </a:p>
                  </a:txBody>
                  <a:tcPr marL="7620" marR="7620" marT="7620" marB="0">
                    <a:solidFill>
                      <a:schemeClr val="bg2">
                        <a:lumMod val="90000"/>
                      </a:schemeClr>
                    </a:solidFill>
                  </a:tcPr>
                </a:tc>
                <a:tc>
                  <a:txBody>
                    <a:bodyPr/>
                    <a:lstStyle/>
                    <a:p>
                      <a:pPr algn="l" fontAlgn="t"/>
                      <a:r>
                        <a:rPr lang="en-US" sz="1200" b="0" i="0" u="none" strike="noStrike" dirty="0" smtClean="0">
                          <a:solidFill>
                            <a:srgbClr val="2F2B20"/>
                          </a:solidFill>
                          <a:effectLst/>
                          <a:latin typeface="Times New Roman" panose="02020603050405020304" pitchFamily="18" charset="0"/>
                          <a:cs typeface="Times New Roman" panose="02020603050405020304" pitchFamily="18" charset="0"/>
                        </a:rPr>
                        <a:t>Appointment before </a:t>
                      </a:r>
                      <a:r>
                        <a:rPr lang="en-US" sz="1200" b="0" i="0" u="none" strike="noStrike" dirty="0" err="1" smtClean="0">
                          <a:solidFill>
                            <a:srgbClr val="2F2B20"/>
                          </a:solidFill>
                          <a:effectLst/>
                          <a:latin typeface="Times New Roman" panose="02020603050405020304" pitchFamily="18" charset="0"/>
                          <a:cs typeface="Times New Roman" panose="02020603050405020304" pitchFamily="18" charset="0"/>
                        </a:rPr>
                        <a:t>Regs</a:t>
                      </a:r>
                      <a:r>
                        <a:rPr lang="en-US" sz="1200" b="0" i="0" u="none" strike="noStrike" dirty="0" smtClean="0">
                          <a:solidFill>
                            <a:srgbClr val="2F2B20"/>
                          </a:solidFill>
                          <a:effectLst/>
                          <a:latin typeface="Times New Roman" panose="02020603050405020304" pitchFamily="18" charset="0"/>
                          <a:cs typeface="Times New Roman" panose="02020603050405020304" pitchFamily="18" charset="0"/>
                        </a:rPr>
                        <a:t> 2014</a:t>
                      </a:r>
                      <a:endParaRPr lang="en-US"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extLst>
                  <a:ext uri="{0D108BD9-81ED-4DB2-BD59-A6C34878D82A}">
                    <a16:rowId xmlns:a16="http://schemas.microsoft.com/office/drawing/2014/main" xmlns="" val="10009"/>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Mr B </a:t>
                      </a:r>
                      <a:r>
                        <a:rPr lang="en-ZA" sz="1200" b="0" i="0" u="none" strike="noStrike" dirty="0" err="1">
                          <a:solidFill>
                            <a:srgbClr val="2F2B20"/>
                          </a:solidFill>
                          <a:effectLst/>
                          <a:latin typeface="Times New Roman" panose="02020603050405020304" pitchFamily="18" charset="0"/>
                          <a:cs typeface="Times New Roman" panose="02020603050405020304" pitchFamily="18" charset="0"/>
                        </a:rPr>
                        <a:t>Dikoko</a:t>
                      </a:r>
                      <a:endParaRPr lang="en-ZA"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01/04/2013</a:t>
                      </a:r>
                    </a:p>
                  </a:txBody>
                  <a:tcPr marL="7620" marR="7620" marT="7620" marB="0">
                    <a:solidFill>
                      <a:schemeClr val="bg2">
                        <a:lumMod val="90000"/>
                      </a:schemeClr>
                    </a:solidFill>
                  </a:tcPr>
                </a:tc>
                <a:tc>
                  <a:txBody>
                    <a:bodyPr/>
                    <a:lstStyle/>
                    <a:p>
                      <a:pPr algn="l" fontAlgn="t"/>
                      <a:r>
                        <a:rPr lang="en-US" sz="1200" b="0" i="0" u="none" strike="noStrike" dirty="0" smtClean="0">
                          <a:solidFill>
                            <a:srgbClr val="2F2B20"/>
                          </a:solidFill>
                          <a:effectLst/>
                          <a:latin typeface="Times New Roman" panose="02020603050405020304" pitchFamily="18" charset="0"/>
                          <a:cs typeface="Times New Roman" panose="02020603050405020304" pitchFamily="18" charset="0"/>
                        </a:rPr>
                        <a:t>Appointment before Regs 2014</a:t>
                      </a:r>
                      <a:endParaRPr lang="en-US" sz="12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extLst>
                  <a:ext uri="{0D108BD9-81ED-4DB2-BD59-A6C34878D82A}">
                    <a16:rowId xmlns:a16="http://schemas.microsoft.com/office/drawing/2014/main" xmlns="" val="10010"/>
                  </a:ext>
                </a:extLst>
              </a:tr>
              <a:tr h="28803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Matjhabeng LM</a:t>
                      </a:r>
                    </a:p>
                  </a:txBody>
                  <a:tcPr marL="91427" marR="91427" marT="45798" marB="45798">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 Tsoaeli</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1"/>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TC Panyani</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2"/>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Executive Director: Corporate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F Wetes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01/04/2015</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3"/>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US" sz="1200" b="0" i="0" u="none" strike="noStrike">
                          <a:solidFill>
                            <a:srgbClr val="2F2B20"/>
                          </a:solidFill>
                          <a:effectLst/>
                          <a:latin typeface="Times New Roman" panose="02020603050405020304" pitchFamily="18" charset="0"/>
                          <a:cs typeface="Times New Roman" panose="02020603050405020304" pitchFamily="18" charset="0"/>
                        </a:rPr>
                        <a:t>Executive Director: Strategic Support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T Makofane</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01/02/2015</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4"/>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Executive Director: Community Services</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Me Z Tindleni</a:t>
                      </a:r>
                    </a:p>
                  </a:txBody>
                  <a:tcPr marL="7620" marR="7620" marT="7620" marB="0">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5"/>
                  </a:ext>
                </a:extLst>
              </a:tr>
              <a:tr h="2880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Times New Roman" panose="02020603050405020304" pitchFamily="18" charset="0"/>
                          <a:cs typeface="Times New Roman" panose="02020603050405020304" pitchFamily="18" charset="0"/>
                        </a:rPr>
                        <a:t>Nala LM</a:t>
                      </a:r>
                    </a:p>
                  </a:txBody>
                  <a:tcPr marL="91427" marR="91427" marT="45798" marB="45798">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BC Mokomela</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6"/>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Mr S Busakwe</a:t>
                      </a:r>
                    </a:p>
                  </a:txBody>
                  <a:tcPr marL="7620" marR="7620" marT="7620" marB="0">
                    <a:solidFill>
                      <a:schemeClr val="bg2">
                        <a:lumMod val="90000"/>
                      </a:schemeClr>
                    </a:solidFill>
                  </a:tcPr>
                </a:tc>
                <a:tc>
                  <a:txBody>
                    <a:bodyPr/>
                    <a:lstStyle/>
                    <a:p>
                      <a:pPr algn="l" fontAlgn="t"/>
                      <a:r>
                        <a:rPr lang="en-ZA" sz="1200" b="0" i="0" u="none" strike="noStrike">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lumMod val="90000"/>
                      </a:schemeClr>
                    </a:solidFill>
                  </a:tcPr>
                </a:tc>
                <a:tc>
                  <a:txBody>
                    <a:bodyPr/>
                    <a:lstStyle/>
                    <a:p>
                      <a:pPr algn="l" fontAlgn="t"/>
                      <a:r>
                        <a:rPr lang="en-ZA" sz="12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329290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562" y="75536"/>
            <a:ext cx="9072438" cy="432048"/>
          </a:xfrm>
        </p:spPr>
        <p:txBody>
          <a:bodyPr>
            <a:noAutofit/>
          </a:bodyPr>
          <a:lstStyle/>
          <a:p>
            <a:pPr algn="l"/>
            <a:r>
              <a:rPr lang="en-US" altLang="en-US" sz="2000" b="1" dirty="0" smtClean="0">
                <a:latin typeface="Times New Roman" panose="02020603050405020304" pitchFamily="18" charset="0"/>
                <a:cs typeface="Times New Roman" panose="02020603050405020304" pitchFamily="18" charset="0"/>
              </a:rPr>
              <a:t>HOLDING POLITICAL OFFICE (THABO MOFUTSANYANA  DISTRICT) </a:t>
            </a:r>
            <a:endParaRPr lang="en-US" altLang="en-US" sz="18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75</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22109434"/>
              </p:ext>
            </p:extLst>
          </p:nvPr>
        </p:nvGraphicFramePr>
        <p:xfrm>
          <a:off x="298129" y="525088"/>
          <a:ext cx="8388671" cy="5677532"/>
        </p:xfrm>
        <a:graphic>
          <a:graphicData uri="http://schemas.openxmlformats.org/drawingml/2006/table">
            <a:tbl>
              <a:tblPr firstRow="1" bandRow="1">
                <a:tableStyleId>{5C22544A-7EE6-4342-B048-85BDC9FD1C3A}</a:tableStyleId>
              </a:tblPr>
              <a:tblGrid>
                <a:gridCol w="1578503">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193544">
                  <a:extLst>
                    <a:ext uri="{9D8B030D-6E8A-4147-A177-3AD203B41FA5}">
                      <a16:colId xmlns:a16="http://schemas.microsoft.com/office/drawing/2014/main" xmlns="" val="20004"/>
                    </a:ext>
                  </a:extLst>
                </a:gridCol>
              </a:tblGrid>
              <a:tr h="117557">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Municipality</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Post</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Name</a:t>
                      </a:r>
                      <a:r>
                        <a:rPr lang="en-ZA" sz="1400" baseline="0" dirty="0" smtClean="0">
                          <a:solidFill>
                            <a:schemeClr val="tx1"/>
                          </a:solidFill>
                          <a:latin typeface="Times New Roman" panose="02020603050405020304" pitchFamily="18" charset="0"/>
                          <a:cs typeface="Times New Roman" panose="02020603050405020304" pitchFamily="18" charset="0"/>
                        </a:rPr>
                        <a:t> and Surname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Appointment Date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Holding</a:t>
                      </a:r>
                      <a:r>
                        <a:rPr lang="en-ZA" sz="14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15929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Thabo Mofutsanyana DM</a:t>
                      </a: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TP Lebenya</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14329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NL Gqoli</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01/02/2018</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12728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SK Khote</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3"/>
                  </a:ext>
                </a:extLst>
              </a:tr>
              <a:tr h="111282">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Dihlabeng LM</a:t>
                      </a:r>
                    </a:p>
                  </a:txBody>
                  <a:tcPr marL="91427" marR="91427" marT="45798" marB="45798">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BP Molatseli</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01/10/2017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4"/>
                  </a:ext>
                </a:extLst>
              </a:tr>
              <a:tr h="9527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P Khiba</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01/01/2016</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5"/>
                  </a:ext>
                </a:extLst>
              </a:tr>
              <a:tr h="1512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 Director: Corporate Services</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Me M </a:t>
                      </a:r>
                      <a:r>
                        <a:rPr lang="en-ZA" sz="1400" b="0" i="0" u="none" strike="noStrike" dirty="0" err="1">
                          <a:solidFill>
                            <a:srgbClr val="2F2B20"/>
                          </a:solidFill>
                          <a:effectLst/>
                          <a:latin typeface="Times New Roman" panose="02020603050405020304" pitchFamily="18" charset="0"/>
                          <a:cs typeface="Times New Roman" panose="02020603050405020304" pitchFamily="18" charset="0"/>
                        </a:rPr>
                        <a:t>Mabula</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6"/>
                  </a:ext>
                </a:extLst>
              </a:tr>
              <a:tr h="13527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N </a:t>
                      </a:r>
                      <a:r>
                        <a:rPr lang="en-ZA" sz="1400" b="0" i="0" u="none" strike="noStrike" dirty="0" err="1">
                          <a:solidFill>
                            <a:srgbClr val="2F2B20"/>
                          </a:solidFill>
                          <a:effectLst/>
                          <a:latin typeface="Times New Roman" panose="02020603050405020304" pitchFamily="18" charset="0"/>
                          <a:cs typeface="Times New Roman" panose="02020603050405020304" pitchFamily="18" charset="0"/>
                        </a:rPr>
                        <a:t>Tshabalala</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01/10/2017</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7"/>
                  </a:ext>
                </a:extLst>
              </a:tr>
              <a:tr h="11927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Community Services</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Me A </a:t>
                      </a:r>
                      <a:r>
                        <a:rPr lang="en-ZA" sz="1400" b="0" i="0" u="none" strike="noStrike" dirty="0" err="1">
                          <a:solidFill>
                            <a:srgbClr val="2F2B20"/>
                          </a:solidFill>
                          <a:effectLst/>
                          <a:latin typeface="Times New Roman" panose="02020603050405020304" pitchFamily="18" charset="0"/>
                          <a:cs typeface="Times New Roman" panose="02020603050405020304" pitchFamily="18" charset="0"/>
                        </a:rPr>
                        <a:t>Mosima</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01/10/2017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8"/>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Local Economic Development </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NP  Mondi</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01/05/2018</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9"/>
                  </a:ext>
                </a:extLst>
              </a:tr>
              <a:tr h="14739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Setsoto LM</a:t>
                      </a: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STR Ramakarane</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01/07/2017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0"/>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US" sz="1400" b="0" i="0" u="none" strike="noStrike">
                          <a:solidFill>
                            <a:srgbClr val="2F2B20"/>
                          </a:solidFill>
                          <a:effectLst/>
                          <a:latin typeface="Times New Roman" panose="02020603050405020304" pitchFamily="18" charset="0"/>
                          <a:cs typeface="Times New Roman" panose="02020603050405020304" pitchFamily="18" charset="0"/>
                        </a:rPr>
                        <a:t>Director: Development Planning and Social Security</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T Zondo</a:t>
                      </a:r>
                    </a:p>
                  </a:txBody>
                  <a:tcPr marL="7620" marR="7620" marT="7620" marB="0">
                    <a:solidFill>
                      <a:schemeClr val="bg2"/>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04/01/2018</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1"/>
                  </a:ext>
                </a:extLst>
              </a:tr>
              <a:tr h="211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pPr algn="l" fontAlgn="t"/>
                      <a:r>
                        <a:rPr lang="en-US" sz="1400" b="0" i="0" u="none" strike="noStrike" dirty="0" smtClean="0">
                          <a:solidFill>
                            <a:srgbClr val="2F2B20"/>
                          </a:solidFill>
                          <a:effectLst/>
                          <a:latin typeface="Times New Roman" panose="02020603050405020304" pitchFamily="18" charset="0"/>
                          <a:cs typeface="Times New Roman" panose="02020603050405020304" pitchFamily="18" charset="0"/>
                        </a:rPr>
                        <a:t>Director: Corporate Services</a:t>
                      </a:r>
                      <a:endParaRPr lang="en-US"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Mr TP </a:t>
                      </a:r>
                      <a:r>
                        <a:rPr lang="en-ZA" sz="1400" b="0" i="0" u="none" strike="noStrike" dirty="0" err="1" smtClean="0">
                          <a:solidFill>
                            <a:srgbClr val="2F2B20"/>
                          </a:solidFill>
                          <a:effectLst/>
                          <a:latin typeface="Times New Roman" panose="02020603050405020304" pitchFamily="18" charset="0"/>
                          <a:cs typeface="Times New Roman" panose="02020603050405020304" pitchFamily="18" charset="0"/>
                        </a:rPr>
                        <a:t>Motsima</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03/02/2020</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2"/>
                  </a:ext>
                </a:extLst>
              </a:tr>
              <a:tr h="183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pPr algn="l" fontAlgn="t"/>
                      <a:r>
                        <a:rPr lang="en-US" sz="1400" b="0" i="0" u="none" strike="noStrike" dirty="0" smtClean="0">
                          <a:solidFill>
                            <a:srgbClr val="2F2B20"/>
                          </a:solidFill>
                          <a:effectLst/>
                          <a:latin typeface="Times New Roman" panose="02020603050405020304" pitchFamily="18" charset="0"/>
                          <a:cs typeface="Times New Roman" panose="02020603050405020304" pitchFamily="18" charset="0"/>
                        </a:rPr>
                        <a:t>Director:</a:t>
                      </a:r>
                      <a:r>
                        <a:rPr lang="en-US" sz="1400" b="0" i="0" u="none" strike="noStrike" baseline="0" dirty="0" smtClean="0">
                          <a:solidFill>
                            <a:srgbClr val="2F2B20"/>
                          </a:solidFill>
                          <a:effectLst/>
                          <a:latin typeface="Times New Roman" panose="02020603050405020304" pitchFamily="18" charset="0"/>
                          <a:cs typeface="Times New Roman" panose="02020603050405020304" pitchFamily="18" charset="0"/>
                        </a:rPr>
                        <a:t> Engineering Services</a:t>
                      </a:r>
                      <a:endParaRPr lang="en-US"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Me TF </a:t>
                      </a:r>
                      <a:r>
                        <a:rPr lang="en-ZA" sz="1400" b="0" i="0" u="none" strike="noStrike" dirty="0" err="1" smtClean="0">
                          <a:solidFill>
                            <a:srgbClr val="2F2B20"/>
                          </a:solidFill>
                          <a:effectLst/>
                          <a:latin typeface="Times New Roman" panose="02020603050405020304" pitchFamily="18" charset="0"/>
                          <a:cs typeface="Times New Roman" panose="02020603050405020304" pitchFamily="18" charset="0"/>
                        </a:rPr>
                        <a:t>Zondi</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06/01/2020</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3"/>
                  </a:ext>
                </a:extLst>
              </a:tr>
              <a:tr h="17552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Nketoana LM</a:t>
                      </a:r>
                    </a:p>
                  </a:txBody>
                  <a:tcPr marL="91427" marR="91427" marT="45798" marB="45798">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 Municipal Manager</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MP </a:t>
                      </a:r>
                      <a:r>
                        <a:rPr lang="en-ZA" sz="1400" b="0" i="0" u="none" strike="noStrike" dirty="0" err="1">
                          <a:solidFill>
                            <a:srgbClr val="2F2B20"/>
                          </a:solidFill>
                          <a:effectLst/>
                          <a:latin typeface="Times New Roman" panose="02020603050405020304" pitchFamily="18" charset="0"/>
                          <a:cs typeface="Times New Roman" panose="02020603050405020304" pitchFamily="18" charset="0"/>
                        </a:rPr>
                        <a:t>Manzi</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01/11/2017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4"/>
                  </a:ext>
                </a:extLst>
              </a:tr>
              <a:tr h="1440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X Malindi</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01/02/2018</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5"/>
                  </a:ext>
                </a:extLst>
              </a:tr>
              <a:tr h="2000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 Director: Corporate Services</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SM Nhlapo</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01/02/2018</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6"/>
                  </a:ext>
                </a:extLst>
              </a:tr>
              <a:tr h="1440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Community Services</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MS Letsela</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01/02/2018</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7"/>
                  </a:ext>
                </a:extLst>
              </a:tr>
              <a:tr h="1280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MP Morokolo</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01/07/2018</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18"/>
                  </a:ext>
                </a:extLst>
              </a:tr>
              <a:tr h="17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Mantsopa LM</a:t>
                      </a: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Mr TP </a:t>
                      </a:r>
                      <a:r>
                        <a:rPr lang="en-ZA" sz="1400" b="0" i="0" u="none" strike="noStrike" dirty="0" err="1">
                          <a:solidFill>
                            <a:srgbClr val="2F2B20"/>
                          </a:solidFill>
                          <a:effectLst/>
                          <a:latin typeface="Times New Roman" panose="02020603050405020304" pitchFamily="18" charset="0"/>
                          <a:cs typeface="Times New Roman" panose="02020603050405020304" pitchFamily="18" charset="0"/>
                        </a:rPr>
                        <a:t>Masejane</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01/08/2017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xmlns="" val="1635897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81362"/>
            <a:ext cx="9144000" cy="432048"/>
          </a:xfrm>
        </p:spPr>
        <p:txBody>
          <a:bodyPr>
            <a:noAutofit/>
          </a:bodyPr>
          <a:lstStyle/>
          <a:p>
            <a:pPr algn="ctr"/>
            <a:r>
              <a:rPr lang="en-US" altLang="en-US" sz="2000" b="1" dirty="0" smtClean="0">
                <a:latin typeface="Times New Roman" panose="02020603050405020304" pitchFamily="18" charset="0"/>
                <a:cs typeface="Times New Roman" panose="02020603050405020304" pitchFamily="18" charset="0"/>
              </a:rPr>
              <a:t>HOLDING POLITICAL OFFICE (THABO MOFUTSANYANA  DISTRICT) </a:t>
            </a:r>
            <a:endParaRPr lang="en-US" altLang="en-US" sz="18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76</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380242493"/>
              </p:ext>
            </p:extLst>
          </p:nvPr>
        </p:nvGraphicFramePr>
        <p:xfrm>
          <a:off x="298129" y="767992"/>
          <a:ext cx="8388671" cy="5120804"/>
        </p:xfrm>
        <a:graphic>
          <a:graphicData uri="http://schemas.openxmlformats.org/drawingml/2006/table">
            <a:tbl>
              <a:tblPr firstRow="1" bandRow="1">
                <a:tableStyleId>{5C22544A-7EE6-4342-B048-85BDC9FD1C3A}</a:tableStyleId>
              </a:tblPr>
              <a:tblGrid>
                <a:gridCol w="1578503">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193544">
                  <a:extLst>
                    <a:ext uri="{9D8B030D-6E8A-4147-A177-3AD203B41FA5}">
                      <a16:colId xmlns:a16="http://schemas.microsoft.com/office/drawing/2014/main" xmlns="" val="20004"/>
                    </a:ext>
                  </a:extLst>
                </a:gridCol>
              </a:tblGrid>
              <a:tr h="117557">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Post</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Name</a:t>
                      </a:r>
                      <a:r>
                        <a:rPr lang="en-ZA" sz="1600" baseline="0" dirty="0" smtClean="0">
                          <a:solidFill>
                            <a:schemeClr val="tx1"/>
                          </a:solidFill>
                          <a:latin typeface="Times New Roman" panose="02020603050405020304" pitchFamily="18" charset="0"/>
                          <a:cs typeface="Times New Roman" panose="02020603050405020304" pitchFamily="18" charset="0"/>
                        </a:rPr>
                        <a:t> and Surname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pPr algn="l"/>
                      <a:r>
                        <a:rPr lang="en-ZA" sz="1600" dirty="0" smtClean="0">
                          <a:solidFill>
                            <a:schemeClr val="tx1"/>
                          </a:solidFill>
                          <a:latin typeface="Times New Roman" panose="02020603050405020304" pitchFamily="18" charset="0"/>
                          <a:cs typeface="Times New Roman" panose="02020603050405020304" pitchFamily="18" charset="0"/>
                        </a:rPr>
                        <a:t>Appointment Date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Holding</a:t>
                      </a:r>
                      <a:r>
                        <a:rPr lang="en-ZA" sz="16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15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imes New Roman" panose="02020603050405020304" pitchFamily="18" charset="0"/>
                          <a:cs typeface="Times New Roman" panose="02020603050405020304" pitchFamily="18" charset="0"/>
                        </a:rPr>
                        <a:t>Thabo Mofutsanyana DM</a:t>
                      </a: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600" b="0" i="0" u="none" strike="noStrike">
                          <a:solidFill>
                            <a:schemeClr val="tx1"/>
                          </a:solidFill>
                          <a:effectLst/>
                          <a:latin typeface="Times New Roman" panose="02020603050405020304" pitchFamily="18" charset="0"/>
                          <a:cs typeface="Times New Roman" panose="02020603050405020304" pitchFamily="18" charset="0"/>
                        </a:rPr>
                        <a:t>Me TP Lebenya</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220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imes New Roman" panose="02020603050405020304" pitchFamily="18" charset="0"/>
                          <a:cs typeface="Times New Roman" panose="02020603050405020304" pitchFamily="18" charset="0"/>
                        </a:rPr>
                        <a:t>Mantsopa LM</a:t>
                      </a: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Director:  Community Services </a:t>
                      </a:r>
                    </a:p>
                  </a:txBody>
                  <a:tcPr marL="7620" marR="7620" marT="7620" marB="0">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Me MM </a:t>
                      </a:r>
                      <a:r>
                        <a:rPr lang="en-ZA" sz="1600" b="0" i="0" u="none" strike="noStrike" dirty="0" err="1">
                          <a:solidFill>
                            <a:schemeClr val="tx1"/>
                          </a:solidFill>
                          <a:effectLst/>
                          <a:latin typeface="Times New Roman" panose="02020603050405020304" pitchFamily="18" charset="0"/>
                          <a:cs typeface="Times New Roman" panose="02020603050405020304" pitchFamily="18" charset="0"/>
                        </a:rPr>
                        <a:t>Lesoetsa</a:t>
                      </a:r>
                      <a:endParaRPr lang="en-ZA"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01/09/2018</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2207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imes New Roman" panose="02020603050405020304" pitchFamily="18" charset="0"/>
                          <a:cs typeface="Times New Roman" panose="02020603050405020304" pitchFamily="18" charset="0"/>
                        </a:rPr>
                        <a:t>Phumelela LM</a:t>
                      </a:r>
                    </a:p>
                  </a:txBody>
                  <a:tcPr marL="91427" marR="91427" marT="45798" marB="45798">
                    <a:solidFill>
                      <a:schemeClr val="bg2">
                        <a:lumMod val="90000"/>
                      </a:schemeClr>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Me NF </a:t>
                      </a:r>
                      <a:r>
                        <a:rPr lang="en-ZA" sz="1600" b="0" i="0" u="none" strike="noStrike" dirty="0" err="1">
                          <a:solidFill>
                            <a:schemeClr val="tx1"/>
                          </a:solidFill>
                          <a:effectLst/>
                          <a:latin typeface="Times New Roman" panose="02020603050405020304" pitchFamily="18" charset="0"/>
                          <a:cs typeface="Times New Roman" panose="02020603050405020304" pitchFamily="18" charset="0"/>
                        </a:rPr>
                        <a:t>Malatjie</a:t>
                      </a:r>
                      <a:r>
                        <a:rPr lang="en-ZA" sz="1600" b="0" i="0" u="none" strike="noStrike" dirty="0">
                          <a:solidFill>
                            <a:schemeClr val="tx1"/>
                          </a:solidFill>
                          <a:effectLst/>
                          <a:latin typeface="Times New Roman" panose="02020603050405020304" pitchFamily="18" charset="0"/>
                          <a:cs typeface="Times New Roman" panose="02020603050405020304" pitchFamily="18" charset="0"/>
                        </a:rPr>
                        <a:t>                            </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01/09/2017</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3"/>
                  </a:ext>
                </a:extLst>
              </a:tr>
              <a:tr h="2207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600" b="0" i="0" u="none" strike="noStrike">
                          <a:solidFill>
                            <a:schemeClr val="tx1"/>
                          </a:solidFill>
                          <a:effectLst/>
                          <a:latin typeface="Times New Roman" panose="02020603050405020304" pitchFamily="18" charset="0"/>
                          <a:cs typeface="Times New Roman" panose="02020603050405020304" pitchFamily="18" charset="0"/>
                        </a:rPr>
                        <a:t>Mr NF Ralebenya</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01/11/2018</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4"/>
                  </a:ext>
                </a:extLst>
              </a:tr>
              <a:tr h="2207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lumMod val="90000"/>
                      </a:schemeClr>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Mr N.S. </a:t>
                      </a:r>
                      <a:r>
                        <a:rPr lang="en-ZA" sz="1600" b="0" i="0" u="none" strike="noStrike" dirty="0" err="1">
                          <a:solidFill>
                            <a:schemeClr val="tx1"/>
                          </a:solidFill>
                          <a:effectLst/>
                          <a:latin typeface="Times New Roman" panose="02020603050405020304" pitchFamily="18" charset="0"/>
                          <a:cs typeface="Times New Roman" panose="02020603050405020304" pitchFamily="18" charset="0"/>
                        </a:rPr>
                        <a:t>Kobeli</a:t>
                      </a:r>
                      <a:endParaRPr lang="en-ZA"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01/11/2018</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5"/>
                  </a:ext>
                </a:extLst>
              </a:tr>
              <a:tr h="2207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lumMod val="90000"/>
                      </a:schemeClr>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Mr M.L. Mokoena</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01/11/2018</a:t>
                      </a:r>
                    </a:p>
                  </a:txBody>
                  <a:tcPr marL="7620" marR="7620" marT="7620" marB="0">
                    <a:solidFill>
                      <a:schemeClr val="bg2">
                        <a:lumMod val="90000"/>
                      </a:schemeClr>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6"/>
                  </a:ext>
                </a:extLst>
              </a:tr>
              <a:tr h="2207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imes New Roman" panose="02020603050405020304" pitchFamily="18" charset="0"/>
                          <a:cs typeface="Times New Roman" panose="02020603050405020304" pitchFamily="18" charset="0"/>
                        </a:rPr>
                        <a:t>Maluti-a-Phofung LM</a:t>
                      </a: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solidFill>
                  </a:tcPr>
                </a:tc>
                <a:tc>
                  <a:txBody>
                    <a:bodyPr/>
                    <a:lstStyle/>
                    <a:p>
                      <a:pPr algn="l" fontAlgn="t"/>
                      <a:r>
                        <a:rPr lang="en-ZA" sz="1600" b="0" i="0" u="none" strike="noStrike">
                          <a:solidFill>
                            <a:schemeClr val="tx1"/>
                          </a:solidFill>
                          <a:effectLst/>
                          <a:latin typeface="Times New Roman" panose="02020603050405020304" pitchFamily="18" charset="0"/>
                          <a:cs typeface="Times New Roman" panose="02020603050405020304" pitchFamily="18" charset="0"/>
                        </a:rPr>
                        <a:t>Me M Sekhonyane</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04/01/2016</a:t>
                      </a:r>
                    </a:p>
                  </a:txBody>
                  <a:tcPr marL="0" marR="0" marT="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7"/>
                  </a:ext>
                </a:extLst>
              </a:tr>
              <a:tr h="2207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US" sz="1600" b="0" i="0" u="none" strike="noStrike" dirty="0">
                          <a:solidFill>
                            <a:schemeClr val="tx1"/>
                          </a:solidFill>
                          <a:effectLst/>
                          <a:latin typeface="Times New Roman" panose="02020603050405020304" pitchFamily="18" charset="0"/>
                          <a:cs typeface="Times New Roman" panose="02020603050405020304" pitchFamily="18" charset="0"/>
                        </a:rPr>
                        <a:t>Director: HS &amp; Spatial Development &amp; Planning</a:t>
                      </a:r>
                    </a:p>
                  </a:txBody>
                  <a:tcPr marL="7620" marR="7620" marT="7620" marB="0">
                    <a:solidFill>
                      <a:schemeClr val="bg2"/>
                    </a:solidFill>
                  </a:tcPr>
                </a:tc>
                <a:tc>
                  <a:txBody>
                    <a:bodyPr/>
                    <a:lstStyle/>
                    <a:p>
                      <a:pPr algn="l" fontAlgn="t"/>
                      <a:r>
                        <a:rPr lang="en-ZA" sz="1600" b="0" i="0" u="none" strike="noStrike">
                          <a:solidFill>
                            <a:schemeClr val="tx1"/>
                          </a:solidFill>
                          <a:effectLst/>
                          <a:latin typeface="Times New Roman" panose="02020603050405020304" pitchFamily="18" charset="0"/>
                          <a:cs typeface="Times New Roman" panose="02020603050405020304" pitchFamily="18" charset="0"/>
                        </a:rPr>
                        <a:t>Mr S Nyembe</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01/07/2017</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8"/>
                  </a:ext>
                </a:extLst>
              </a:tr>
              <a:tr h="2207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Director: Sports, Arts &amp; Culture</a:t>
                      </a:r>
                    </a:p>
                  </a:txBody>
                  <a:tcPr marL="7620" marR="7620" marT="7620" marB="0">
                    <a:solidFill>
                      <a:schemeClr val="bg2"/>
                    </a:solidFill>
                  </a:tcPr>
                </a:tc>
                <a:tc>
                  <a:txBody>
                    <a:bodyPr/>
                    <a:lstStyle/>
                    <a:p>
                      <a:pPr algn="l"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Mr M Mokoena</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01/07/2017</a:t>
                      </a:r>
                    </a:p>
                  </a:txBody>
                  <a:tcPr marL="7620" marR="7620" marT="7620" marB="0">
                    <a:solidFill>
                      <a:schemeClr val="bg2"/>
                    </a:solidFill>
                  </a:tcPr>
                </a:tc>
                <a:tc>
                  <a:txBody>
                    <a:bodyPr/>
                    <a:lstStyle/>
                    <a:p>
                      <a:pPr algn="ctr" fontAlgn="t"/>
                      <a:r>
                        <a:rPr lang="en-ZA" sz="1600" b="0" i="0" u="none" strike="noStrike" dirty="0">
                          <a:solidFill>
                            <a:schemeClr val="tx1"/>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2704051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432048"/>
          </a:xfrm>
        </p:spPr>
        <p:txBody>
          <a:bodyPr>
            <a:noAutofit/>
          </a:bodyPr>
          <a:lstStyle/>
          <a:p>
            <a:pPr algn="ctr"/>
            <a:r>
              <a:rPr lang="en-US" altLang="en-US" sz="1800" b="1" dirty="0" smtClean="0">
                <a:latin typeface="Times New Roman" panose="02020603050405020304" pitchFamily="18" charset="0"/>
                <a:cs typeface="Times New Roman" panose="02020603050405020304" pitchFamily="18" charset="0"/>
              </a:rPr>
              <a:t>HOLDING POLITICAL OFFICE (FEZILE DABI  DISTRICT) </a:t>
            </a:r>
            <a:endParaRPr lang="en-US" altLang="en-US" sz="16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77</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553830117"/>
              </p:ext>
            </p:extLst>
          </p:nvPr>
        </p:nvGraphicFramePr>
        <p:xfrm>
          <a:off x="298129" y="697359"/>
          <a:ext cx="8388671" cy="5400108"/>
        </p:xfrm>
        <a:graphic>
          <a:graphicData uri="http://schemas.openxmlformats.org/drawingml/2006/table">
            <a:tbl>
              <a:tblPr firstRow="1" bandRow="1">
                <a:tableStyleId>{5C22544A-7EE6-4342-B048-85BDC9FD1C3A}</a:tableStyleId>
              </a:tblPr>
              <a:tblGrid>
                <a:gridCol w="1578503">
                  <a:extLst>
                    <a:ext uri="{9D8B030D-6E8A-4147-A177-3AD203B41FA5}">
                      <a16:colId xmlns:a16="http://schemas.microsoft.com/office/drawing/2014/main" xmlns="" val="20000"/>
                    </a:ext>
                  </a:extLst>
                </a:gridCol>
                <a:gridCol w="2165913">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403895">
                  <a:extLst>
                    <a:ext uri="{9D8B030D-6E8A-4147-A177-3AD203B41FA5}">
                      <a16:colId xmlns:a16="http://schemas.microsoft.com/office/drawing/2014/main" xmlns="" val="20004"/>
                    </a:ext>
                  </a:extLst>
                </a:gridCol>
              </a:tblGrid>
              <a:tr h="117557">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Municipality</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Post</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Name</a:t>
                      </a:r>
                      <a:r>
                        <a:rPr lang="en-ZA" sz="1400" baseline="0" dirty="0" smtClean="0">
                          <a:solidFill>
                            <a:schemeClr val="tx1"/>
                          </a:solidFill>
                          <a:latin typeface="Times New Roman" panose="02020603050405020304" pitchFamily="18" charset="0"/>
                          <a:cs typeface="Times New Roman" panose="02020603050405020304" pitchFamily="18" charset="0"/>
                        </a:rPr>
                        <a:t> and Surname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Appointment Date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Holding</a:t>
                      </a:r>
                      <a:r>
                        <a:rPr lang="en-ZA" sz="14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4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6689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Fezile</a:t>
                      </a:r>
                      <a:r>
                        <a:rPr lang="en-ZA" sz="1400" b="1" baseline="0" dirty="0" smtClean="0">
                          <a:latin typeface="Times New Roman" panose="02020603050405020304" pitchFamily="18" charset="0"/>
                          <a:cs typeface="Times New Roman" panose="02020603050405020304" pitchFamily="18" charset="0"/>
                        </a:rPr>
                        <a:t> Dabi</a:t>
                      </a:r>
                      <a:r>
                        <a:rPr lang="en-ZA" sz="1400" b="1" dirty="0" smtClean="0">
                          <a:latin typeface="Times New Roman" panose="02020603050405020304" pitchFamily="18" charset="0"/>
                          <a:cs typeface="Times New Roman" panose="02020603050405020304" pitchFamily="18" charset="0"/>
                        </a:rPr>
                        <a:t> DM</a:t>
                      </a: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LM Molibeli</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1"/>
                  </a:ext>
                </a:extLst>
              </a:tr>
              <a:tr h="14329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Corporate Support Services</a:t>
                      </a:r>
                    </a:p>
                  </a:txBody>
                  <a:tcPr marL="7620" marR="7620" marT="7620" marB="0">
                    <a:solidFill>
                      <a:schemeClr val="bg2"/>
                    </a:solidFill>
                  </a:tcPr>
                </a:tc>
                <a:tc>
                  <a:txBody>
                    <a:bodyPr/>
                    <a:lstStyle/>
                    <a:p>
                      <a:pPr algn="l"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Mr </a:t>
                      </a:r>
                      <a:r>
                        <a:rPr lang="en-ZA" sz="1400" b="0" i="0" u="none" strike="noStrike" dirty="0">
                          <a:solidFill>
                            <a:srgbClr val="2F2B20"/>
                          </a:solidFill>
                          <a:effectLst/>
                          <a:latin typeface="Times New Roman" panose="02020603050405020304" pitchFamily="18" charset="0"/>
                          <a:cs typeface="Times New Roman" panose="02020603050405020304" pitchFamily="18" charset="0"/>
                        </a:rPr>
                        <a:t>RS </a:t>
                      </a:r>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Motingoe (Dr)</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01/05/2019</a:t>
                      </a:r>
                    </a:p>
                  </a:txBody>
                  <a:tcPr marL="7620" marR="7620" marT="7620" marB="0">
                    <a:solidFill>
                      <a:schemeClr val="bg2"/>
                    </a:solidFill>
                  </a:tcPr>
                </a:tc>
                <a:tc>
                  <a:txBody>
                    <a:bodyPr/>
                    <a:lstStyle/>
                    <a:p>
                      <a:pPr algn="ctr"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No</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extLst>
                  <a:ext uri="{0D108BD9-81ED-4DB2-BD59-A6C34878D82A}">
                    <a16:rowId xmlns:a16="http://schemas.microsoft.com/office/drawing/2014/main" xmlns="" val="10002"/>
                  </a:ext>
                </a:extLst>
              </a:tr>
              <a:tr h="26364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LED &amp; Tourism</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Ms VI Moloi</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solidFill>
                  </a:tcPr>
                </a:tc>
                <a:tc>
                  <a:txBody>
                    <a:bodyPr/>
                    <a:lstStyle/>
                    <a:p>
                      <a:pPr algn="ctr" fontAlgn="t"/>
                      <a:r>
                        <a:rPr lang="en-ZA" sz="1400" b="0" i="0" u="none" strike="noStrike" dirty="0" smtClean="0">
                          <a:solidFill>
                            <a:srgbClr val="2F2B20"/>
                          </a:solidFill>
                          <a:effectLst/>
                          <a:latin typeface="Times New Roman" panose="02020603050405020304" pitchFamily="18" charset="0"/>
                          <a:cs typeface="Times New Roman" panose="02020603050405020304" pitchFamily="18" charset="0"/>
                        </a:rPr>
                        <a:t>No</a:t>
                      </a:r>
                      <a:endParaRPr lang="en-ZA" sz="14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extLst>
                  <a:ext uri="{0D108BD9-81ED-4DB2-BD59-A6C34878D82A}">
                    <a16:rowId xmlns:a16="http://schemas.microsoft.com/office/drawing/2014/main" xmlns="" val="10003"/>
                  </a:ext>
                </a:extLst>
              </a:tr>
              <a:tr h="12728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US" sz="1400" b="0" i="0" u="none" strike="noStrike">
                          <a:solidFill>
                            <a:srgbClr val="2F2B20"/>
                          </a:solidFill>
                          <a:effectLst/>
                          <a:latin typeface="Times New Roman" panose="02020603050405020304" pitchFamily="18" charset="0"/>
                          <a:cs typeface="Times New Roman" panose="02020603050405020304" pitchFamily="18" charset="0"/>
                        </a:rPr>
                        <a:t>Director: Environmental Health &amp; Emergency Services</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TN Baleni</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01/05/2019</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N/A</a:t>
                      </a:r>
                    </a:p>
                  </a:txBody>
                  <a:tcPr marL="7620" marR="7620" marT="7620" marB="0">
                    <a:solidFill>
                      <a:schemeClr val="bg2"/>
                    </a:solidFill>
                  </a:tcPr>
                </a:tc>
                <a:extLst>
                  <a:ext uri="{0D108BD9-81ED-4DB2-BD59-A6C34878D82A}">
                    <a16:rowId xmlns:a16="http://schemas.microsoft.com/office/drawing/2014/main" xmlns="" val="10004"/>
                  </a:ext>
                </a:extLst>
              </a:tr>
              <a:tr h="21490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Moqhaka LM</a:t>
                      </a:r>
                    </a:p>
                  </a:txBody>
                  <a:tcPr marL="91427" marR="91427" marT="45798" marB="45798">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MS Mqwathi</a:t>
                      </a:r>
                    </a:p>
                  </a:txBody>
                  <a:tcPr marL="7620" marR="7620" marT="7620" marB="0">
                    <a:solidFill>
                      <a:schemeClr val="bg2">
                        <a:lumMod val="90000"/>
                      </a:schemeClr>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5"/>
                  </a:ext>
                </a:extLst>
              </a:tr>
              <a:tr h="209484">
                <a:tc vMerge="1">
                  <a:txBody>
                    <a:bodyPr/>
                    <a:lstStyle/>
                    <a:p>
                      <a:endParaRPr lang="en-ZA"/>
                    </a:p>
                  </a:txBody>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TR Marumo</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6"/>
                  </a:ext>
                </a:extLst>
              </a:tr>
              <a:tr h="271302">
                <a:tc vMerge="1">
                  <a:txBody>
                    <a:bodyPr/>
                    <a:lstStyle/>
                    <a:p>
                      <a:endParaRPr lang="en-ZA"/>
                    </a:p>
                  </a:txBody>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MS Mthwalo</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7"/>
                  </a:ext>
                </a:extLst>
              </a:tr>
              <a:tr h="13527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Infrastructure Management</a:t>
                      </a:r>
                    </a:p>
                  </a:txBody>
                  <a:tcPr marL="7620" marR="7620" marT="7620" marB="0">
                    <a:solidFill>
                      <a:schemeClr val="bg2">
                        <a:lumMod val="90000"/>
                      </a:schemeClr>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Ms DL Ngwenya</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8"/>
                  </a:ext>
                </a:extLst>
              </a:tr>
              <a:tr h="11927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Director: Community &amp; Emergency Services</a:t>
                      </a:r>
                    </a:p>
                  </a:txBody>
                  <a:tcPr marL="7620" marR="7620" marT="7620" marB="0">
                    <a:solidFill>
                      <a:schemeClr val="bg2">
                        <a:lumMod val="90000"/>
                      </a:schemeClr>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Ms PH Tshabalala</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01/04/2017</a:t>
                      </a:r>
                    </a:p>
                  </a:txBody>
                  <a:tcPr marL="7620" marR="7620" marT="7620" marB="0">
                    <a:solidFill>
                      <a:schemeClr val="bg2">
                        <a:lumMod val="90000"/>
                      </a:schemeClr>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9"/>
                  </a:ext>
                </a:extLst>
              </a:tr>
              <a:tr h="3053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Times New Roman" panose="02020603050405020304" pitchFamily="18" charset="0"/>
                          <a:cs typeface="Times New Roman" panose="02020603050405020304" pitchFamily="18" charset="0"/>
                        </a:rPr>
                        <a:t>Ngwathe LM</a:t>
                      </a: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BW Kannemeyer</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22/02/2017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0"/>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Chief Financial Officer</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HI Lebusa</a:t>
                      </a:r>
                    </a:p>
                  </a:txBody>
                  <a:tcPr marL="7620" marR="7620" marT="7620" marB="0">
                    <a:solidFill>
                      <a:schemeClr val="bg2"/>
                    </a:solidFill>
                  </a:tcPr>
                </a:tc>
                <a:tc>
                  <a:txBody>
                    <a:bodyPr/>
                    <a:lstStyle/>
                    <a:p>
                      <a:pPr algn="ctr"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01/02/2018</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1"/>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MF Mokgobu</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18/09/2018</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2"/>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Technical Services</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Mr NB Thobela</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26/06/2017</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3"/>
                  </a:ext>
                </a:extLst>
              </a:tr>
              <a:tr h="3159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Director: Community Services</a:t>
                      </a:r>
                    </a:p>
                  </a:txBody>
                  <a:tcPr marL="7620" marR="7620" marT="7620" marB="0">
                    <a:solidFill>
                      <a:schemeClr val="bg2"/>
                    </a:solidFill>
                  </a:tcPr>
                </a:tc>
                <a:tc>
                  <a:txBody>
                    <a:bodyPr/>
                    <a:lstStyle/>
                    <a:p>
                      <a:pPr algn="l" fontAlgn="t"/>
                      <a:r>
                        <a:rPr lang="en-ZA" sz="1400" b="0" i="0" u="none" strike="noStrike">
                          <a:solidFill>
                            <a:srgbClr val="2F2B20"/>
                          </a:solidFill>
                          <a:effectLst/>
                          <a:latin typeface="Times New Roman" panose="02020603050405020304" pitchFamily="18" charset="0"/>
                          <a:cs typeface="Times New Roman" panose="02020603050405020304" pitchFamily="18" charset="0"/>
                        </a:rPr>
                        <a:t>Me PP Nhlapo</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02/01/2018</a:t>
                      </a:r>
                    </a:p>
                  </a:txBody>
                  <a:tcPr marL="7620" marR="7620" marT="7620" marB="0">
                    <a:solidFill>
                      <a:schemeClr val="bg2"/>
                    </a:solidFill>
                  </a:tcPr>
                </a:tc>
                <a:tc>
                  <a:txBody>
                    <a:bodyPr/>
                    <a:lstStyle/>
                    <a:p>
                      <a:pPr algn="ctr" fontAlgn="t"/>
                      <a:r>
                        <a:rPr lang="en-ZA" sz="14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3698544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432048"/>
          </a:xfrm>
        </p:spPr>
        <p:txBody>
          <a:bodyPr>
            <a:noAutofit/>
          </a:bodyPr>
          <a:lstStyle/>
          <a:p>
            <a:pPr algn="ctr"/>
            <a:r>
              <a:rPr lang="en-US" altLang="en-US" sz="1800" b="1" dirty="0" smtClean="0">
                <a:latin typeface="Times New Roman" panose="02020603050405020304" pitchFamily="18" charset="0"/>
                <a:cs typeface="Times New Roman" panose="02020603050405020304" pitchFamily="18" charset="0"/>
              </a:rPr>
              <a:t>HOLDING POLITICAL OFFICE (FEZILE DABI  DISTRICT) </a:t>
            </a:r>
            <a:endParaRPr lang="en-US" altLang="en-US" sz="1600" b="1" i="1" dirty="0" smtClean="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908050"/>
            <a:ext cx="8229600" cy="3457575"/>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78</a:t>
            </a:fld>
            <a:endParaRPr lang="en-US" altLang="en-US" sz="1200" b="1"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534540779"/>
              </p:ext>
            </p:extLst>
          </p:nvPr>
        </p:nvGraphicFramePr>
        <p:xfrm>
          <a:off x="318977" y="707992"/>
          <a:ext cx="8526895" cy="4066026"/>
        </p:xfrm>
        <a:graphic>
          <a:graphicData uri="http://schemas.openxmlformats.org/drawingml/2006/table">
            <a:tbl>
              <a:tblPr firstRow="1" bandRow="1">
                <a:tableStyleId>{5C22544A-7EE6-4342-B048-85BDC9FD1C3A}</a:tableStyleId>
              </a:tblPr>
              <a:tblGrid>
                <a:gridCol w="1604513">
                  <a:extLst>
                    <a:ext uri="{9D8B030D-6E8A-4147-A177-3AD203B41FA5}">
                      <a16:colId xmlns:a16="http://schemas.microsoft.com/office/drawing/2014/main" xmlns="" val="20000"/>
                    </a:ext>
                  </a:extLst>
                </a:gridCol>
                <a:gridCol w="2037701">
                  <a:extLst>
                    <a:ext uri="{9D8B030D-6E8A-4147-A177-3AD203B41FA5}">
                      <a16:colId xmlns:a16="http://schemas.microsoft.com/office/drawing/2014/main" xmlns="" val="20001"/>
                    </a:ext>
                  </a:extLst>
                </a:gridCol>
                <a:gridCol w="1696818">
                  <a:extLst>
                    <a:ext uri="{9D8B030D-6E8A-4147-A177-3AD203B41FA5}">
                      <a16:colId xmlns:a16="http://schemas.microsoft.com/office/drawing/2014/main" xmlns="" val="20002"/>
                    </a:ext>
                  </a:extLst>
                </a:gridCol>
                <a:gridCol w="1760836">
                  <a:extLst>
                    <a:ext uri="{9D8B030D-6E8A-4147-A177-3AD203B41FA5}">
                      <a16:colId xmlns:a16="http://schemas.microsoft.com/office/drawing/2014/main" xmlns="" val="20003"/>
                    </a:ext>
                  </a:extLst>
                </a:gridCol>
                <a:gridCol w="1427027">
                  <a:extLst>
                    <a:ext uri="{9D8B030D-6E8A-4147-A177-3AD203B41FA5}">
                      <a16:colId xmlns:a16="http://schemas.microsoft.com/office/drawing/2014/main" xmlns="" val="20004"/>
                    </a:ext>
                  </a:extLst>
                </a:gridCol>
              </a:tblGrid>
              <a:tr h="986773">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Municipality</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Post</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Name</a:t>
                      </a:r>
                      <a:r>
                        <a:rPr lang="en-ZA" sz="1600" baseline="0" dirty="0" smtClean="0">
                          <a:solidFill>
                            <a:schemeClr val="tx1"/>
                          </a:solidFill>
                          <a:latin typeface="Times New Roman" panose="02020603050405020304" pitchFamily="18" charset="0"/>
                          <a:cs typeface="Times New Roman" panose="02020603050405020304" pitchFamily="18" charset="0"/>
                        </a:rPr>
                        <a:t> and Surname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Appointment Date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600" dirty="0" smtClean="0">
                          <a:solidFill>
                            <a:schemeClr val="tx1"/>
                          </a:solidFill>
                          <a:latin typeface="Times New Roman" panose="02020603050405020304" pitchFamily="18" charset="0"/>
                          <a:cs typeface="Times New Roman" panose="02020603050405020304" pitchFamily="18" charset="0"/>
                        </a:rPr>
                        <a:t>Holding</a:t>
                      </a:r>
                      <a:r>
                        <a:rPr lang="en-ZA" sz="1600" baseline="0" dirty="0" smtClean="0">
                          <a:solidFill>
                            <a:schemeClr val="tx1"/>
                          </a:solidFill>
                          <a:latin typeface="Times New Roman" panose="02020603050405020304" pitchFamily="18" charset="0"/>
                          <a:cs typeface="Times New Roman" panose="02020603050405020304" pitchFamily="18" charset="0"/>
                        </a:rPr>
                        <a:t> Political Office</a:t>
                      </a:r>
                      <a:endParaRPr lang="en-ZA" sz="16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69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Times New Roman" panose="02020603050405020304" pitchFamily="18" charset="0"/>
                          <a:cs typeface="Times New Roman" panose="02020603050405020304" pitchFamily="18" charset="0"/>
                        </a:rPr>
                        <a:t>Metsimaholo LM</a:t>
                      </a:r>
                    </a:p>
                  </a:txBody>
                  <a:tcPr marL="91427" marR="91427" marT="45798" marB="45798">
                    <a:solidFill>
                      <a:schemeClr val="bg2">
                        <a:lumMod val="90000"/>
                      </a:schemeClr>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lumMod val="90000"/>
                      </a:schemeClr>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Mr MS Molala</a:t>
                      </a:r>
                    </a:p>
                  </a:txBody>
                  <a:tcPr marL="7620" marR="7620" marT="7620" marB="0">
                    <a:solidFill>
                      <a:schemeClr val="bg2">
                        <a:lumMod val="90000"/>
                      </a:schemeClr>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01/12/2017</a:t>
                      </a:r>
                    </a:p>
                  </a:txBody>
                  <a:tcPr marL="7620" marR="7620" marT="7620" marB="0">
                    <a:solidFill>
                      <a:schemeClr val="bg2">
                        <a:lumMod val="90000"/>
                      </a:schemeClr>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lumMod val="90000"/>
                      </a:schemeClr>
                    </a:solidFill>
                  </a:tcPr>
                </a:tc>
                <a:extLst>
                  <a:ext uri="{0D108BD9-81ED-4DB2-BD59-A6C34878D82A}">
                    <a16:rowId xmlns:a16="http://schemas.microsoft.com/office/drawing/2014/main" xmlns="" val="10001"/>
                  </a:ext>
                </a:extLst>
              </a:tr>
              <a:tr h="301511">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Times New Roman" panose="02020603050405020304" pitchFamily="18" charset="0"/>
                          <a:cs typeface="Times New Roman" panose="02020603050405020304" pitchFamily="18" charset="0"/>
                        </a:rPr>
                        <a:t>Mafube LM</a:t>
                      </a:r>
                    </a:p>
                  </a:txBody>
                  <a:tcPr marL="91427" marR="91427" marT="45798" marB="45798">
                    <a:solidFill>
                      <a:schemeClr val="bg2"/>
                    </a:solidFill>
                  </a:tcPr>
                </a:tc>
                <a:tc>
                  <a:txBody>
                    <a:bodyPr/>
                    <a:lstStyle/>
                    <a:p>
                      <a:pPr algn="l"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Municipal Manager</a:t>
                      </a:r>
                    </a:p>
                  </a:txBody>
                  <a:tcPr marL="7620" marR="7620" marT="7620" marB="0">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Mr MJ Matlole</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01/01/2018</a:t>
                      </a:r>
                    </a:p>
                  </a:txBody>
                  <a:tcPr marL="7620" marR="7620" marT="7620" marB="0">
                    <a:solidFill>
                      <a:schemeClr val="bg2"/>
                    </a:solidFill>
                  </a:tcPr>
                </a:tc>
                <a:tc>
                  <a:txBody>
                    <a:bodyPr/>
                    <a:lstStyle/>
                    <a:p>
                      <a:pPr algn="ctr"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2"/>
                  </a:ext>
                </a:extLst>
              </a:tr>
              <a:tr h="30151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smtClean="0">
                          <a:solidFill>
                            <a:srgbClr val="2F2B20"/>
                          </a:solidFill>
                          <a:effectLst/>
                          <a:latin typeface="Times New Roman" panose="02020603050405020304" pitchFamily="18" charset="0"/>
                          <a:cs typeface="Times New Roman" panose="02020603050405020304" pitchFamily="18" charset="0"/>
                        </a:rPr>
                        <a:t>Chief Financial Officer</a:t>
                      </a:r>
                      <a:endParaRPr lang="en-ZA" sz="1600" b="0" i="0" u="none" strike="noStrike" dirty="0">
                        <a:solidFill>
                          <a:srgbClr val="2F2B20"/>
                        </a:solidFill>
                        <a:effectLst/>
                        <a:latin typeface="Times New Roman" panose="02020603050405020304" pitchFamily="18" charset="0"/>
                        <a:cs typeface="Times New Roman" panose="02020603050405020304" pitchFamily="18" charset="0"/>
                      </a:endParaRPr>
                    </a:p>
                  </a:txBody>
                  <a:tcPr marL="7620" marR="7620" marT="7620" marB="0">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Mr MA Makoae</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01/03/2018</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3"/>
                  </a:ext>
                </a:extLst>
              </a:tr>
              <a:tr h="593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Director Corporate Services</a:t>
                      </a:r>
                    </a:p>
                  </a:txBody>
                  <a:tcPr marL="7620" marR="7620" marT="7620" marB="0">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Me P Moloi</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01/08/2018</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4"/>
                  </a:ext>
                </a:extLst>
              </a:tr>
              <a:tr h="593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Director Community Services &amp; LED</a:t>
                      </a:r>
                    </a:p>
                  </a:txBody>
                  <a:tcPr marL="7620" marR="7620" marT="7620" marB="0">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Me ZE Mofokeng</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01/03/2018</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5"/>
                  </a:ext>
                </a:extLst>
              </a:tr>
              <a:tr h="593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Director Infrastructure Services</a:t>
                      </a:r>
                    </a:p>
                  </a:txBody>
                  <a:tcPr marL="7620" marR="7620" marT="7620" marB="0">
                    <a:solidFill>
                      <a:schemeClr val="bg2"/>
                    </a:solidFill>
                  </a:tcPr>
                </a:tc>
                <a:tc>
                  <a:txBody>
                    <a:bodyPr/>
                    <a:lstStyle/>
                    <a:p>
                      <a:pPr algn="l" fontAlgn="t"/>
                      <a:r>
                        <a:rPr lang="en-ZA" sz="1600" b="0" i="0" u="none" strike="noStrike">
                          <a:solidFill>
                            <a:srgbClr val="2F2B20"/>
                          </a:solidFill>
                          <a:effectLst/>
                          <a:latin typeface="Times New Roman" panose="02020603050405020304" pitchFamily="18" charset="0"/>
                          <a:cs typeface="Times New Roman" panose="02020603050405020304" pitchFamily="18" charset="0"/>
                        </a:rPr>
                        <a:t>Mr DL Ramabitsa</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01/08/2018</a:t>
                      </a:r>
                    </a:p>
                  </a:txBody>
                  <a:tcPr marL="7620" marR="7620" marT="7620" marB="0">
                    <a:solidFill>
                      <a:schemeClr val="bg2"/>
                    </a:solidFill>
                  </a:tcPr>
                </a:tc>
                <a:tc>
                  <a:txBody>
                    <a:bodyPr/>
                    <a:lstStyle/>
                    <a:p>
                      <a:pPr algn="ctr" fontAlgn="t"/>
                      <a:r>
                        <a:rPr lang="en-ZA" sz="1600" b="0" i="0" u="none" strike="noStrike" dirty="0">
                          <a:solidFill>
                            <a:srgbClr val="2F2B20"/>
                          </a:solidFill>
                          <a:effectLst/>
                          <a:latin typeface="Times New Roman" panose="02020603050405020304" pitchFamily="18" charset="0"/>
                          <a:cs typeface="Times New Roman" panose="02020603050405020304" pitchFamily="18" charset="0"/>
                        </a:rPr>
                        <a:t>No</a:t>
                      </a:r>
                    </a:p>
                  </a:txBody>
                  <a:tcPr marL="7620" marR="7620" marT="7620" marB="0">
                    <a:solidFill>
                      <a:schemeClr val="bg2"/>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37864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5400"/>
            <a:ext cx="8929688" cy="523875"/>
          </a:xfrm>
        </p:spPr>
        <p:txBody>
          <a:bodyPr/>
          <a:lstStyle/>
          <a:p>
            <a:pPr algn="ctr"/>
            <a:r>
              <a:rPr lang="en-US" altLang="en-US" sz="2800" b="1" dirty="0" smtClean="0">
                <a:latin typeface="Times New Roman" panose="02020603050405020304" pitchFamily="18" charset="0"/>
                <a:cs typeface="Times New Roman" panose="02020603050405020304" pitchFamily="18" charset="0"/>
              </a:rPr>
              <a:t>SIGNING OF ECs &amp; PAs </a:t>
            </a:r>
            <a:endParaRPr lang="en-US" altLang="en-US" sz="2400" b="1" i="1" dirty="0" smtClean="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30566422"/>
              </p:ext>
            </p:extLst>
          </p:nvPr>
        </p:nvGraphicFramePr>
        <p:xfrm>
          <a:off x="241283" y="549275"/>
          <a:ext cx="8461458" cy="6430670"/>
        </p:xfrm>
        <a:graphic>
          <a:graphicData uri="http://schemas.openxmlformats.org/drawingml/2006/table">
            <a:tbl>
              <a:tblPr firstRow="1" bandRow="1">
                <a:tableStyleId>{5C22544A-7EE6-4342-B048-85BDC9FD1C3A}</a:tableStyleId>
              </a:tblPr>
              <a:tblGrid>
                <a:gridCol w="1410243">
                  <a:extLst>
                    <a:ext uri="{9D8B030D-6E8A-4147-A177-3AD203B41FA5}">
                      <a16:colId xmlns:a16="http://schemas.microsoft.com/office/drawing/2014/main" xmlns="" val="20000"/>
                    </a:ext>
                  </a:extLst>
                </a:gridCol>
                <a:gridCol w="1410243">
                  <a:extLst>
                    <a:ext uri="{9D8B030D-6E8A-4147-A177-3AD203B41FA5}">
                      <a16:colId xmlns:a16="http://schemas.microsoft.com/office/drawing/2014/main" xmlns="" val="20001"/>
                    </a:ext>
                  </a:extLst>
                </a:gridCol>
                <a:gridCol w="1410243">
                  <a:extLst>
                    <a:ext uri="{9D8B030D-6E8A-4147-A177-3AD203B41FA5}">
                      <a16:colId xmlns:a16="http://schemas.microsoft.com/office/drawing/2014/main" xmlns="" val="20002"/>
                    </a:ext>
                  </a:extLst>
                </a:gridCol>
                <a:gridCol w="1410243">
                  <a:extLst>
                    <a:ext uri="{9D8B030D-6E8A-4147-A177-3AD203B41FA5}">
                      <a16:colId xmlns:a16="http://schemas.microsoft.com/office/drawing/2014/main" xmlns="" val="20003"/>
                    </a:ext>
                  </a:extLst>
                </a:gridCol>
                <a:gridCol w="1410243">
                  <a:extLst>
                    <a:ext uri="{9D8B030D-6E8A-4147-A177-3AD203B41FA5}">
                      <a16:colId xmlns:a16="http://schemas.microsoft.com/office/drawing/2014/main" xmlns="" val="20004"/>
                    </a:ext>
                  </a:extLst>
                </a:gridCol>
                <a:gridCol w="1410243">
                  <a:extLst>
                    <a:ext uri="{9D8B030D-6E8A-4147-A177-3AD203B41FA5}">
                      <a16:colId xmlns:a16="http://schemas.microsoft.com/office/drawing/2014/main" xmlns="" val="20005"/>
                    </a:ext>
                  </a:extLst>
                </a:gridCol>
              </a:tblGrid>
              <a:tr h="864802">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Post Designation</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No. of Filled posts</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No. of Employment Contracts signed</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No.</a:t>
                      </a:r>
                      <a:r>
                        <a:rPr lang="en-ZA" sz="1400" baseline="0" dirty="0" smtClean="0">
                          <a:solidFill>
                            <a:schemeClr val="tx1"/>
                          </a:solidFill>
                          <a:latin typeface="Times New Roman" panose="02020603050405020304" pitchFamily="18" charset="0"/>
                          <a:cs typeface="Times New Roman" panose="02020603050405020304" pitchFamily="18" charset="0"/>
                        </a:rPr>
                        <a:t> of Performance agreement signed</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Performance assessment</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tc>
                  <a:txBody>
                    <a:bodyPr/>
                    <a:lstStyle/>
                    <a:p>
                      <a:pPr algn="l"/>
                      <a:r>
                        <a:rPr lang="en-ZA" sz="1400" dirty="0" smtClean="0">
                          <a:solidFill>
                            <a:schemeClr val="tx1"/>
                          </a:solidFill>
                          <a:latin typeface="Times New Roman" panose="02020603050405020304" pitchFamily="18" charset="0"/>
                          <a:cs typeface="Times New Roman" panose="02020603050405020304" pitchFamily="18" charset="0"/>
                        </a:rPr>
                        <a:t>Performance bonuses</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75000"/>
                      </a:schemeClr>
                    </a:solidFill>
                  </a:tcPr>
                </a:tc>
                <a:extLst>
                  <a:ext uri="{0D108BD9-81ED-4DB2-BD59-A6C34878D82A}">
                    <a16:rowId xmlns:a16="http://schemas.microsoft.com/office/drawing/2014/main" xmlns="" val="10000"/>
                  </a:ext>
                </a:extLst>
              </a:tr>
              <a:tr h="278893">
                <a:tc>
                  <a:txBody>
                    <a:bodyPr/>
                    <a:lstStyle/>
                    <a:p>
                      <a:r>
                        <a:rPr lang="en-ZA" sz="1400" b="1" dirty="0" smtClean="0">
                          <a:latin typeface="Times New Roman" panose="02020603050405020304" pitchFamily="18" charset="0"/>
                          <a:cs typeface="Times New Roman" panose="02020603050405020304" pitchFamily="18" charset="0"/>
                        </a:rPr>
                        <a:t>Section 82</a:t>
                      </a:r>
                      <a:endParaRPr lang="en-ZA" sz="1400" b="1" dirty="0">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22</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tc>
                  <a:txBody>
                    <a:bodyPr/>
                    <a:lstStyle/>
                    <a:p>
                      <a:r>
                        <a:rPr lang="en-ZA" sz="1400" dirty="0" smtClean="0">
                          <a:solidFill>
                            <a:schemeClr val="dk1"/>
                          </a:solidFill>
                          <a:latin typeface="Times New Roman" panose="02020603050405020304" pitchFamily="18" charset="0"/>
                          <a:cs typeface="Times New Roman" panose="02020603050405020304" pitchFamily="18" charset="0"/>
                        </a:rPr>
                        <a:t>21</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tc>
                  <a:txBody>
                    <a:bodyPr/>
                    <a:lstStyle/>
                    <a:p>
                      <a:r>
                        <a:rPr lang="en-ZA" sz="1400" dirty="0" smtClean="0">
                          <a:solidFill>
                            <a:schemeClr val="dk1"/>
                          </a:solidFill>
                          <a:latin typeface="Times New Roman" panose="02020603050405020304" pitchFamily="18" charset="0"/>
                          <a:cs typeface="Times New Roman" panose="02020603050405020304" pitchFamily="18" charset="0"/>
                        </a:rPr>
                        <a:t>13</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0</a:t>
                      </a:r>
                      <a:endParaRPr lang="en-ZA" sz="1400" dirty="0">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tc>
                  <a:txBody>
                    <a:bodyPr/>
                    <a:lstStyle/>
                    <a:p>
                      <a:r>
                        <a:rPr lang="en-ZA" sz="1400" dirty="0" smtClean="0">
                          <a:latin typeface="Times New Roman" panose="02020603050405020304" pitchFamily="18" charset="0"/>
                          <a:cs typeface="Times New Roman" panose="02020603050405020304" pitchFamily="18" charset="0"/>
                        </a:rPr>
                        <a:t>Not</a:t>
                      </a:r>
                      <a:r>
                        <a:rPr lang="en-ZA" sz="1400" baseline="0" dirty="0" smtClean="0">
                          <a:latin typeface="Times New Roman" panose="02020603050405020304" pitchFamily="18" charset="0"/>
                          <a:cs typeface="Times New Roman" panose="02020603050405020304" pitchFamily="18" charset="0"/>
                        </a:rPr>
                        <a:t> yet paid</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lumMod val="90000"/>
                      </a:schemeClr>
                    </a:solidFill>
                  </a:tcPr>
                </a:tc>
                <a:extLst>
                  <a:ext uri="{0D108BD9-81ED-4DB2-BD59-A6C34878D82A}">
                    <a16:rowId xmlns:a16="http://schemas.microsoft.com/office/drawing/2014/main" xmlns="" val="10001"/>
                  </a:ext>
                </a:extLst>
              </a:tr>
              <a:tr h="278893">
                <a:tc>
                  <a:txBody>
                    <a:bodyPr/>
                    <a:lstStyle/>
                    <a:p>
                      <a:r>
                        <a:rPr lang="en-ZA" sz="1400" b="1" dirty="0" smtClean="0">
                          <a:solidFill>
                            <a:schemeClr val="tx1"/>
                          </a:solidFill>
                          <a:latin typeface="Times New Roman" panose="02020603050405020304" pitchFamily="18" charset="0"/>
                          <a:cs typeface="Times New Roman" panose="02020603050405020304" pitchFamily="18" charset="0"/>
                        </a:rPr>
                        <a:t>Section</a:t>
                      </a:r>
                      <a:r>
                        <a:rPr lang="en-ZA" sz="1400" b="1" baseline="0" dirty="0" smtClean="0">
                          <a:solidFill>
                            <a:schemeClr val="tx1"/>
                          </a:solidFill>
                          <a:latin typeface="Times New Roman" panose="02020603050405020304" pitchFamily="18" charset="0"/>
                          <a:cs typeface="Times New Roman" panose="02020603050405020304" pitchFamily="18" charset="0"/>
                        </a:rPr>
                        <a:t> 57</a:t>
                      </a:r>
                      <a:endParaRPr lang="en-ZA" sz="1400" b="1"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67</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56</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48</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0</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tc>
                  <a:txBody>
                    <a:bodyPr/>
                    <a:lstStyle/>
                    <a:p>
                      <a:r>
                        <a:rPr lang="en-ZA" sz="1400" dirty="0" smtClean="0">
                          <a:solidFill>
                            <a:schemeClr val="tx1"/>
                          </a:solidFill>
                          <a:latin typeface="Times New Roman" panose="02020603050405020304" pitchFamily="18" charset="0"/>
                          <a:cs typeface="Times New Roman" panose="02020603050405020304" pitchFamily="18" charset="0"/>
                        </a:rPr>
                        <a:t>Not</a:t>
                      </a:r>
                      <a:r>
                        <a:rPr lang="en-ZA" sz="1400" baseline="0" dirty="0" smtClean="0">
                          <a:solidFill>
                            <a:schemeClr val="tx1"/>
                          </a:solidFill>
                          <a:latin typeface="Times New Roman" panose="02020603050405020304" pitchFamily="18" charset="0"/>
                          <a:cs typeface="Times New Roman" panose="02020603050405020304" pitchFamily="18" charset="0"/>
                        </a:rPr>
                        <a:t> yet paid</a:t>
                      </a:r>
                      <a:endParaRPr lang="en-ZA" sz="1400" dirty="0">
                        <a:solidFill>
                          <a:schemeClr val="tx1"/>
                        </a:solidFill>
                        <a:latin typeface="Times New Roman" panose="02020603050405020304" pitchFamily="18" charset="0"/>
                        <a:cs typeface="Times New Roman" panose="02020603050405020304" pitchFamily="18" charset="0"/>
                      </a:endParaRPr>
                    </a:p>
                  </a:txBody>
                  <a:tcPr marT="45659" marB="45659">
                    <a:solidFill>
                      <a:schemeClr val="bg2"/>
                    </a:solidFill>
                  </a:tcPr>
                </a:tc>
                <a:extLst>
                  <a:ext uri="{0D108BD9-81ED-4DB2-BD59-A6C34878D82A}">
                    <a16:rowId xmlns:a16="http://schemas.microsoft.com/office/drawing/2014/main" xmlns="" val="10002"/>
                  </a:ext>
                </a:extLst>
              </a:tr>
              <a:tr h="4184957">
                <a:tc gridSpan="6">
                  <a:txBody>
                    <a:bodyPr/>
                    <a:lstStyle/>
                    <a:p>
                      <a:r>
                        <a:rPr lang="en-ZA" sz="1400" b="1" dirty="0" smtClean="0">
                          <a:latin typeface="Times New Roman" panose="02020603050405020304" pitchFamily="18" charset="0"/>
                          <a:cs typeface="Times New Roman" panose="02020603050405020304" pitchFamily="18" charset="0"/>
                        </a:rPr>
                        <a:t>Sec 82</a:t>
                      </a:r>
                    </a:p>
                    <a:p>
                      <a:pPr marL="285750" indent="-285750">
                        <a:buFont typeface="Wingdings" panose="05000000000000000000" pitchFamily="2" charset="2"/>
                        <a:buChar char="q"/>
                      </a:pPr>
                      <a:r>
                        <a:rPr lang="en-ZA" sz="1400" b="1" dirty="0" smtClean="0">
                          <a:solidFill>
                            <a:schemeClr val="tx1"/>
                          </a:solidFill>
                          <a:latin typeface="Times New Roman" panose="02020603050405020304" pitchFamily="18" charset="0"/>
                          <a:cs typeface="Times New Roman" panose="02020603050405020304" pitchFamily="18" charset="0"/>
                        </a:rPr>
                        <a:t>01 ECs</a:t>
                      </a:r>
                      <a:r>
                        <a:rPr lang="en-ZA" sz="1400" b="1" baseline="0" dirty="0" smtClean="0">
                          <a:solidFill>
                            <a:schemeClr val="tx1"/>
                          </a:solidFill>
                          <a:latin typeface="Times New Roman" panose="02020603050405020304" pitchFamily="18" charset="0"/>
                          <a:cs typeface="Times New Roman" panose="02020603050405020304" pitchFamily="18" charset="0"/>
                        </a:rPr>
                        <a:t> outstanding: </a:t>
                      </a:r>
                      <a:r>
                        <a:rPr lang="en-ZA" sz="1400" baseline="0" dirty="0" smtClean="0">
                          <a:solidFill>
                            <a:schemeClr val="tx1"/>
                          </a:solidFill>
                          <a:latin typeface="Times New Roman" panose="02020603050405020304" pitchFamily="18" charset="0"/>
                          <a:cs typeface="Times New Roman" panose="02020603050405020304" pitchFamily="18" charset="0"/>
                        </a:rPr>
                        <a:t>Nala.</a:t>
                      </a:r>
                    </a:p>
                    <a:p>
                      <a:pPr marL="0" indent="0">
                        <a:buFont typeface="+mj-lt"/>
                        <a:buNone/>
                      </a:pPr>
                      <a:endParaRPr lang="en-ZA" sz="1400" baseline="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b="1" baseline="0" dirty="0" smtClean="0">
                          <a:solidFill>
                            <a:schemeClr val="tx1"/>
                          </a:solidFill>
                          <a:latin typeface="Times New Roman" panose="02020603050405020304" pitchFamily="18" charset="0"/>
                          <a:cs typeface="Times New Roman" panose="02020603050405020304" pitchFamily="18" charset="0"/>
                        </a:rPr>
                        <a:t>09 </a:t>
                      </a:r>
                      <a:r>
                        <a:rPr lang="en-ZA" sz="1400" b="1" dirty="0" smtClean="0">
                          <a:solidFill>
                            <a:schemeClr val="tx1"/>
                          </a:solidFill>
                          <a:latin typeface="Times New Roman" panose="02020603050405020304" pitchFamily="18" charset="0"/>
                          <a:cs typeface="Times New Roman" panose="02020603050405020304" pitchFamily="18" charset="0"/>
                        </a:rPr>
                        <a:t>PAs</a:t>
                      </a:r>
                      <a:r>
                        <a:rPr lang="en-ZA" sz="1400" b="1" baseline="0" dirty="0" smtClean="0">
                          <a:solidFill>
                            <a:schemeClr val="tx1"/>
                          </a:solidFill>
                          <a:latin typeface="Times New Roman" panose="02020603050405020304" pitchFamily="18" charset="0"/>
                          <a:cs typeface="Times New Roman" panose="02020603050405020304" pitchFamily="18" charset="0"/>
                        </a:rPr>
                        <a:t> outstanding: </a:t>
                      </a:r>
                      <a:r>
                        <a:rPr lang="en-ZA" sz="1400" baseline="0" dirty="0" smtClean="0">
                          <a:solidFill>
                            <a:schemeClr val="tx1"/>
                          </a:solidFill>
                          <a:latin typeface="Times New Roman" panose="02020603050405020304" pitchFamily="18" charset="0"/>
                          <a:cs typeface="Times New Roman" panose="02020603050405020304" pitchFamily="18" charset="0"/>
                        </a:rPr>
                        <a:t>Fezile Dabi DMs and Kopanong, Matjhabeng, Nala, Tswelopele, Tokologo, Maluti-a-Phofung,  Nketoana &amp;  Metsimaholo LMs.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b="1" baseline="0" dirty="0" smtClean="0">
                          <a:solidFill>
                            <a:schemeClr val="tx1"/>
                          </a:solidFill>
                          <a:latin typeface="Times New Roman" panose="02020603050405020304" pitchFamily="18" charset="0"/>
                          <a:cs typeface="Times New Roman" panose="02020603050405020304" pitchFamily="18" charset="0"/>
                        </a:rPr>
                        <a:t>10 FDF Outstanding</a:t>
                      </a:r>
                      <a:r>
                        <a:rPr lang="en-ZA" sz="1400" baseline="0" dirty="0" smtClean="0">
                          <a:solidFill>
                            <a:schemeClr val="tx1"/>
                          </a:solidFill>
                          <a:latin typeface="Times New Roman" panose="02020603050405020304" pitchFamily="18" charset="0"/>
                          <a:cs typeface="Times New Roman" panose="02020603050405020304" pitchFamily="18" charset="0"/>
                        </a:rPr>
                        <a:t>: Fezile Dabi DMs and Kopanong, Matjhabeng, Nala, Tswelopele, Tokologo, Maluti-a-Phofung, Phumelela, Nketoana &amp;  Metsimaholo LMs.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p>
                      <a:r>
                        <a:rPr lang="en-ZA" sz="1400" b="1" dirty="0" smtClean="0">
                          <a:solidFill>
                            <a:schemeClr val="tx1"/>
                          </a:solidFill>
                          <a:latin typeface="Times New Roman" panose="02020603050405020304" pitchFamily="18" charset="0"/>
                          <a:cs typeface="Times New Roman" panose="02020603050405020304" pitchFamily="18" charset="0"/>
                        </a:rPr>
                        <a:t>Sec</a:t>
                      </a:r>
                      <a:r>
                        <a:rPr lang="en-ZA" sz="1400" b="1" baseline="0" dirty="0" smtClean="0">
                          <a:solidFill>
                            <a:schemeClr val="tx1"/>
                          </a:solidFill>
                          <a:latin typeface="Times New Roman" panose="02020603050405020304" pitchFamily="18" charset="0"/>
                          <a:cs typeface="Times New Roman" panose="02020603050405020304" pitchFamily="18" charset="0"/>
                        </a:rPr>
                        <a:t> 57</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b="1" baseline="0" dirty="0" smtClean="0">
                          <a:solidFill>
                            <a:schemeClr val="tx1"/>
                          </a:solidFill>
                          <a:latin typeface="Times New Roman" panose="02020603050405020304" pitchFamily="18" charset="0"/>
                          <a:cs typeface="Times New Roman" panose="02020603050405020304" pitchFamily="18" charset="0"/>
                        </a:rPr>
                        <a:t>11 ECs outstanding: </a:t>
                      </a:r>
                      <a:r>
                        <a:rPr lang="en-ZA" sz="1400" b="0" baseline="0" dirty="0" smtClean="0">
                          <a:solidFill>
                            <a:schemeClr val="tx1"/>
                          </a:solidFill>
                          <a:latin typeface="Times New Roman" panose="02020603050405020304" pitchFamily="18" charset="0"/>
                          <a:cs typeface="Times New Roman" panose="02020603050405020304" pitchFamily="18" charset="0"/>
                        </a:rPr>
                        <a:t>02</a:t>
                      </a:r>
                      <a:r>
                        <a:rPr lang="en-ZA" sz="1400" baseline="0" dirty="0" smtClean="0">
                          <a:solidFill>
                            <a:schemeClr val="tx1"/>
                          </a:solidFill>
                          <a:latin typeface="Times New Roman" panose="02020603050405020304" pitchFamily="18" charset="0"/>
                          <a:cs typeface="Times New Roman" panose="02020603050405020304" pitchFamily="18" charset="0"/>
                        </a:rPr>
                        <a:t> Mangaung Metro, 02 Fezile Dabi DM, 02 Mohokare, 01 Nala, 02 Maluti-a-Phofung, 02 Mafube LMs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b="1" baseline="0" dirty="0" smtClean="0">
                          <a:solidFill>
                            <a:schemeClr val="tx1"/>
                          </a:solidFill>
                          <a:latin typeface="Times New Roman" panose="02020603050405020304" pitchFamily="18" charset="0"/>
                          <a:cs typeface="Times New Roman" panose="02020603050405020304" pitchFamily="18" charset="0"/>
                        </a:rPr>
                        <a:t>19 </a:t>
                      </a:r>
                      <a:r>
                        <a:rPr lang="en-ZA" sz="1400" b="1" dirty="0" smtClean="0">
                          <a:solidFill>
                            <a:schemeClr val="tx1"/>
                          </a:solidFill>
                          <a:latin typeface="Times New Roman" panose="02020603050405020304" pitchFamily="18" charset="0"/>
                          <a:cs typeface="Times New Roman" panose="02020603050405020304" pitchFamily="18" charset="0"/>
                        </a:rPr>
                        <a:t>PAs</a:t>
                      </a:r>
                      <a:r>
                        <a:rPr lang="en-ZA" sz="1400" b="1" baseline="0" dirty="0" smtClean="0">
                          <a:solidFill>
                            <a:schemeClr val="tx1"/>
                          </a:solidFill>
                          <a:latin typeface="Times New Roman" panose="02020603050405020304" pitchFamily="18" charset="0"/>
                          <a:cs typeface="Times New Roman" panose="02020603050405020304" pitchFamily="18" charset="0"/>
                        </a:rPr>
                        <a:t> outstanding: </a:t>
                      </a:r>
                      <a:r>
                        <a:rPr lang="en-ZA" sz="1400" b="0" baseline="0" dirty="0" smtClean="0">
                          <a:solidFill>
                            <a:schemeClr val="tx1"/>
                          </a:solidFill>
                          <a:latin typeface="Times New Roman" panose="02020603050405020304" pitchFamily="18" charset="0"/>
                          <a:cs typeface="Times New Roman" panose="02020603050405020304" pitchFamily="18" charset="0"/>
                        </a:rPr>
                        <a:t>02</a:t>
                      </a:r>
                      <a:r>
                        <a:rPr lang="en-ZA" sz="1400" b="1" baseline="0" dirty="0" smtClean="0">
                          <a:solidFill>
                            <a:schemeClr val="tx1"/>
                          </a:solidFill>
                          <a:latin typeface="Times New Roman" panose="02020603050405020304" pitchFamily="18" charset="0"/>
                          <a:cs typeface="Times New Roman" panose="02020603050405020304" pitchFamily="18" charset="0"/>
                        </a:rPr>
                        <a:t> </a:t>
                      </a:r>
                      <a:r>
                        <a:rPr lang="en-ZA" sz="1400" baseline="0" dirty="0" smtClean="0">
                          <a:solidFill>
                            <a:schemeClr val="tx1"/>
                          </a:solidFill>
                          <a:latin typeface="Times New Roman" panose="02020603050405020304" pitchFamily="18" charset="0"/>
                          <a:cs typeface="Times New Roman" panose="02020603050405020304" pitchFamily="18" charset="0"/>
                        </a:rPr>
                        <a:t>Fezile Dabi DMs and 02 Kopanong, 04 Matjhabeng, 01 Nala, 03 Tswelopele, 03 Maluti-a-Phofung, 04 Nketoana LMs.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baseline="0" dirty="0" smtClean="0">
                          <a:solidFill>
                            <a:schemeClr val="tx1"/>
                          </a:solidFill>
                          <a:latin typeface="Times New Roman" panose="02020603050405020304" pitchFamily="18" charset="0"/>
                          <a:cs typeface="Times New Roman" panose="02020603050405020304" pitchFamily="18" charset="0"/>
                        </a:rPr>
                        <a:t>22 </a:t>
                      </a:r>
                      <a:r>
                        <a:rPr lang="en-ZA" sz="1400" b="1" baseline="0" dirty="0" smtClean="0">
                          <a:solidFill>
                            <a:schemeClr val="tx1"/>
                          </a:solidFill>
                          <a:latin typeface="Times New Roman" panose="02020603050405020304" pitchFamily="18" charset="0"/>
                          <a:cs typeface="Times New Roman" panose="02020603050405020304" pitchFamily="18" charset="0"/>
                        </a:rPr>
                        <a:t>FDF outstanding</a:t>
                      </a:r>
                      <a:r>
                        <a:rPr lang="en-ZA" sz="1400" baseline="0" dirty="0" smtClean="0">
                          <a:solidFill>
                            <a:schemeClr val="tx1"/>
                          </a:solidFill>
                          <a:latin typeface="Times New Roman" panose="02020603050405020304" pitchFamily="18" charset="0"/>
                          <a:cs typeface="Times New Roman" panose="02020603050405020304" pitchFamily="18" charset="0"/>
                        </a:rPr>
                        <a:t>: </a:t>
                      </a:r>
                      <a:r>
                        <a:rPr lang="en-ZA" sz="1400" b="0" baseline="0" dirty="0" smtClean="0">
                          <a:solidFill>
                            <a:schemeClr val="tx1"/>
                          </a:solidFill>
                          <a:latin typeface="Times New Roman" panose="02020603050405020304" pitchFamily="18" charset="0"/>
                          <a:cs typeface="Times New Roman" panose="02020603050405020304" pitchFamily="18" charset="0"/>
                        </a:rPr>
                        <a:t>02</a:t>
                      </a:r>
                      <a:r>
                        <a:rPr lang="en-ZA" sz="1400" b="1" baseline="0" dirty="0" smtClean="0">
                          <a:solidFill>
                            <a:schemeClr val="tx1"/>
                          </a:solidFill>
                          <a:latin typeface="Times New Roman" panose="02020603050405020304" pitchFamily="18" charset="0"/>
                          <a:cs typeface="Times New Roman" panose="02020603050405020304" pitchFamily="18" charset="0"/>
                        </a:rPr>
                        <a:t> </a:t>
                      </a:r>
                      <a:r>
                        <a:rPr lang="en-ZA" sz="1400" baseline="0" dirty="0" smtClean="0">
                          <a:solidFill>
                            <a:schemeClr val="tx1"/>
                          </a:solidFill>
                          <a:latin typeface="Times New Roman" panose="02020603050405020304" pitchFamily="18" charset="0"/>
                          <a:cs typeface="Times New Roman" panose="02020603050405020304" pitchFamily="18" charset="0"/>
                        </a:rPr>
                        <a:t>Fezile Dabi DMs and 02 Kopanong, 04 Matjhabeng, 01 Nala, 03 Tswelopele, 03 Maluti-a-Phofung, 03 Phumelela, 04 Nketoana LMs.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400" baseline="0"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400" baseline="0" dirty="0" smtClean="0">
                        <a:solidFill>
                          <a:schemeClr val="tx1"/>
                        </a:solidFill>
                        <a:latin typeface="Times New Roman" panose="02020603050405020304" pitchFamily="18" charset="0"/>
                        <a:cs typeface="Times New Roman" panose="02020603050405020304" pitchFamily="18" charset="0"/>
                      </a:endParaRPr>
                    </a:p>
                  </a:txBody>
                  <a:tcPr marT="45659" marB="45659">
                    <a:noFill/>
                  </a:tcPr>
                </a:tc>
                <a:tc hMerge="1">
                  <a:txBody>
                    <a:bodyPr/>
                    <a:lstStyle/>
                    <a:p>
                      <a:endParaRPr lang="en-ZA" dirty="0">
                        <a:solidFill>
                          <a:schemeClr val="tx1"/>
                        </a:solidFill>
                      </a:endParaRPr>
                    </a:p>
                  </a:txBody>
                  <a:tcPr/>
                </a:tc>
                <a:tc hMerge="1">
                  <a:txBody>
                    <a:bodyPr/>
                    <a:lstStyle/>
                    <a:p>
                      <a:endParaRPr lang="en-ZA" dirty="0">
                        <a:solidFill>
                          <a:srgbClr val="FF0000"/>
                        </a:solidFill>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3"/>
                  </a:ext>
                </a:extLst>
              </a:tr>
              <a:tr h="278893">
                <a:tc gridSpan="6">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ZA" sz="1400" b="0" baseline="0" dirty="0" smtClean="0">
                        <a:solidFill>
                          <a:schemeClr val="tx1"/>
                        </a:solidFill>
                        <a:latin typeface="Times New Roman" panose="02020603050405020304" pitchFamily="18" charset="0"/>
                        <a:cs typeface="Times New Roman" panose="02020603050405020304" pitchFamily="18" charset="0"/>
                      </a:endParaRPr>
                    </a:p>
                  </a:txBody>
                  <a:tcPr marT="45659" marB="45659">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bl>
          </a:graphicData>
        </a:graphic>
      </p:graphicFrame>
      <p:pic>
        <p:nvPicPr>
          <p:cNvPr id="21541"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6307138"/>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42"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0" y="5843589"/>
            <a:ext cx="2643188"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4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FBE2F0D-392B-4025-A542-C813131B8F15}" type="slidenum">
              <a:rPr lang="en-US" altLang="en-US" sz="1200" b="1" smtClean="0"/>
              <a:pPr>
                <a:spcBef>
                  <a:spcPct val="0"/>
                </a:spcBef>
                <a:buFontTx/>
                <a:buNone/>
              </a:pPr>
              <a:t>79</a:t>
            </a:fld>
            <a:endParaRPr lang="en-US" altLang="en-US" sz="1200" b="1" dirty="0" smtClean="0"/>
          </a:p>
        </p:txBody>
      </p:sp>
    </p:spTree>
    <p:extLst>
      <p:ext uri="{BB962C8B-B14F-4D97-AF65-F5344CB8AC3E}">
        <p14:creationId xmlns:p14="http://schemas.microsoft.com/office/powerpoint/2010/main" xmlns="" val="125136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45267"/>
            <a:ext cx="9144000" cy="546916"/>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third LEVEL </a:t>
            </a:r>
            <a:r>
              <a:rPr lang="en-US" sz="2000" b="1" cap="all" dirty="0">
                <a:latin typeface="Times New Roman" pitchFamily="18" charset="0"/>
                <a:cs typeface="Times New Roman" pitchFamily="18" charset="0"/>
              </a:rPr>
              <a:t>OF ASSURANCE </a:t>
            </a:r>
            <a:r>
              <a:rPr lang="en-US" sz="2000" b="1" cap="all" dirty="0" smtClean="0">
                <a:latin typeface="Times New Roman" pitchFamily="18" charset="0"/>
                <a:cs typeface="Times New Roman" pitchFamily="18" charset="0"/>
              </a:rPr>
              <a:t>PROVIDERS</a:t>
            </a:r>
            <a:endParaRPr lang="en-US" sz="20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97245"/>
            <a:ext cx="9144000" cy="5387643"/>
          </a:xfrm>
        </p:spPr>
        <p:txBody>
          <a:bodyPr>
            <a:no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8</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5435934"/>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193638" y="1258646"/>
            <a:ext cx="8681422" cy="3793488"/>
          </a:xfrm>
          <a:prstGeom prst="rect">
            <a:avLst/>
          </a:prstGeom>
        </p:spPr>
      </p:pic>
    </p:spTree>
    <p:extLst>
      <p:ext uri="{BB962C8B-B14F-4D97-AF65-F5344CB8AC3E}">
        <p14:creationId xmlns:p14="http://schemas.microsoft.com/office/powerpoint/2010/main" xmlns="" val="120637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0535" y="0"/>
            <a:ext cx="9053465" cy="633917"/>
          </a:xfrm>
        </p:spPr>
        <p:txBody>
          <a:bodyPr>
            <a:noAutofit/>
          </a:bodyPr>
          <a:lstStyle/>
          <a:p>
            <a:pPr algn="ctr"/>
            <a:r>
              <a:rPr lang="en-ZA" sz="2000" b="1" dirty="0" smtClean="0">
                <a:latin typeface="Times New Roman" panose="02020603050405020304" pitchFamily="18" charset="0"/>
                <a:cs typeface="Times New Roman" panose="02020603050405020304" pitchFamily="18" charset="0"/>
              </a:rPr>
              <a:t>END </a:t>
            </a:r>
            <a:r>
              <a:rPr lang="en-ZA" sz="2000" b="1" dirty="0">
                <a:latin typeface="Times New Roman" panose="02020603050405020304" pitchFamily="18" charset="0"/>
                <a:cs typeface="Times New Roman" panose="02020603050405020304" pitchFamily="18" charset="0"/>
              </a:rPr>
              <a:t>OF FIXED TERM EMPLOYMENT CONTRACTS </a:t>
            </a:r>
            <a:r>
              <a:rPr lang="en-ZA" sz="2000" b="1" dirty="0" smtClean="0">
                <a:latin typeface="Times New Roman" panose="02020603050405020304" pitchFamily="18" charset="0"/>
                <a:cs typeface="Times New Roman" panose="02020603050405020304" pitchFamily="18" charset="0"/>
              </a:rPr>
              <a:t>2020 – 2021 </a:t>
            </a:r>
            <a:endParaRPr lang="en-US" altLang="en-US" sz="2000" b="1" dirty="0">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179512" y="908720"/>
            <a:ext cx="8507288" cy="4680520"/>
          </a:xfrm>
        </p:spPr>
        <p:txBody>
          <a:bodyPr/>
          <a:lstStyle/>
          <a:p>
            <a:pPr marL="82550" indent="0" algn="just" eaLnBrk="1" hangingPunct="1">
              <a:buFont typeface="Arial" charset="0"/>
              <a:buNone/>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96900" indent="-514350" algn="just" eaLnBrk="1" hangingPunct="1">
              <a:buFont typeface="Wingdings" pitchFamily="2" charset="2"/>
              <a:buChar char="q"/>
              <a:defRPr/>
            </a:pPr>
            <a:endParaRPr lang="en-ZA" sz="2400" dirty="0" smtClean="0">
              <a:latin typeface="Arial" charset="0"/>
              <a:cs typeface="Arial" charset="0"/>
            </a:endParaRPr>
          </a:p>
          <a:p>
            <a:pPr marL="539750" indent="-457200" algn="just" eaLnBrk="1" hangingPunct="1">
              <a:buFont typeface="Wingdings" pitchFamily="2" charset="2"/>
              <a:buChar char="q"/>
              <a:defRPr/>
            </a:pPr>
            <a:endParaRPr lang="en-ZA" altLang="en-US" sz="2400" dirty="0" smtClean="0">
              <a:latin typeface="Arial" charset="0"/>
              <a:cs typeface="Arial" charset="0"/>
            </a:endParaRPr>
          </a:p>
        </p:txBody>
      </p:sp>
      <p:pic>
        <p:nvPicPr>
          <p:cNvPr id="19460"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7BA8BF2-3758-486F-8C0E-BDEF69704E13}" type="slidenum">
              <a:rPr lang="en-US" altLang="en-US" sz="1200" b="1" smtClean="0">
                <a:solidFill>
                  <a:srgbClr val="000000"/>
                </a:solidFill>
              </a:rPr>
              <a:pPr>
                <a:spcBef>
                  <a:spcPct val="0"/>
                </a:spcBef>
                <a:buFontTx/>
                <a:buNone/>
              </a:pPr>
              <a:t>80</a:t>
            </a:fld>
            <a:endParaRPr lang="en-US" altLang="en-US" sz="1200" b="1" dirty="0"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728327684"/>
              </p:ext>
            </p:extLst>
          </p:nvPr>
        </p:nvGraphicFramePr>
        <p:xfrm>
          <a:off x="332581" y="908720"/>
          <a:ext cx="8514816" cy="4572896"/>
        </p:xfrm>
        <a:graphic>
          <a:graphicData uri="http://schemas.openxmlformats.org/drawingml/2006/table">
            <a:tbl>
              <a:tblPr firstRow="1" bandRow="1">
                <a:tableStyleId>{5C22544A-7EE6-4342-B048-85BDC9FD1C3A}</a:tableStyleId>
              </a:tblPr>
              <a:tblGrid>
                <a:gridCol w="1953152">
                  <a:extLst>
                    <a:ext uri="{9D8B030D-6E8A-4147-A177-3AD203B41FA5}">
                      <a16:colId xmlns:a16="http://schemas.microsoft.com/office/drawing/2014/main" xmlns="" val="20000"/>
                    </a:ext>
                  </a:extLst>
                </a:gridCol>
                <a:gridCol w="1695938">
                  <a:extLst>
                    <a:ext uri="{9D8B030D-6E8A-4147-A177-3AD203B41FA5}">
                      <a16:colId xmlns:a16="http://schemas.microsoft.com/office/drawing/2014/main" xmlns="" val="20001"/>
                    </a:ext>
                  </a:extLst>
                </a:gridCol>
                <a:gridCol w="2877677">
                  <a:extLst>
                    <a:ext uri="{9D8B030D-6E8A-4147-A177-3AD203B41FA5}">
                      <a16:colId xmlns:a16="http://schemas.microsoft.com/office/drawing/2014/main" xmlns="" val="20002"/>
                    </a:ext>
                  </a:extLst>
                </a:gridCol>
                <a:gridCol w="1988049">
                  <a:extLst>
                    <a:ext uri="{9D8B030D-6E8A-4147-A177-3AD203B41FA5}">
                      <a16:colId xmlns:a16="http://schemas.microsoft.com/office/drawing/2014/main" xmlns="" val="20003"/>
                    </a:ext>
                  </a:extLst>
                </a:gridCol>
              </a:tblGrid>
              <a:tr h="343660">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District</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Municipality</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Post</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tc>
                  <a:txBody>
                    <a:bodyPr/>
                    <a:lstStyle/>
                    <a:p>
                      <a:r>
                        <a:rPr lang="en-ZA" sz="1800" dirty="0" smtClean="0">
                          <a:solidFill>
                            <a:schemeClr val="tx1"/>
                          </a:solidFill>
                          <a:latin typeface="Times New Roman" panose="02020603050405020304" pitchFamily="18" charset="0"/>
                          <a:cs typeface="Times New Roman" panose="02020603050405020304" pitchFamily="18" charset="0"/>
                        </a:rPr>
                        <a:t>Termination</a:t>
                      </a:r>
                      <a:r>
                        <a:rPr lang="en-ZA" sz="1800" baseline="0" dirty="0" smtClean="0">
                          <a:solidFill>
                            <a:schemeClr val="tx1"/>
                          </a:solidFill>
                          <a:latin typeface="Times New Roman" panose="02020603050405020304" pitchFamily="18" charset="0"/>
                          <a:cs typeface="Times New Roman" panose="02020603050405020304" pitchFamily="18" charset="0"/>
                        </a:rPr>
                        <a:t> </a:t>
                      </a:r>
                      <a:r>
                        <a:rPr lang="en-ZA" sz="1800" dirty="0" smtClean="0">
                          <a:solidFill>
                            <a:schemeClr val="tx1"/>
                          </a:solidFill>
                          <a:latin typeface="Times New Roman" panose="02020603050405020304" pitchFamily="18" charset="0"/>
                          <a:cs typeface="Times New Roman" panose="02020603050405020304" pitchFamily="18" charset="0"/>
                        </a:rPr>
                        <a:t>Date</a:t>
                      </a:r>
                      <a:endParaRPr lang="en-ZA" sz="1800" dirty="0">
                        <a:solidFill>
                          <a:schemeClr val="tx1"/>
                        </a:solidFill>
                        <a:latin typeface="Times New Roman" panose="02020603050405020304" pitchFamily="18" charset="0"/>
                        <a:cs typeface="Times New Roman" panose="02020603050405020304" pitchFamily="18" charset="0"/>
                      </a:endParaRPr>
                    </a:p>
                  </a:txBody>
                  <a:tcPr marL="91434" marR="91434" marT="45724" marB="45724">
                    <a:solidFill>
                      <a:schemeClr val="bg2">
                        <a:lumMod val="75000"/>
                      </a:schemeClr>
                    </a:solidFill>
                  </a:tcPr>
                </a:tc>
                <a:extLst>
                  <a:ext uri="{0D108BD9-81ED-4DB2-BD59-A6C34878D82A}">
                    <a16:rowId xmlns:a16="http://schemas.microsoft.com/office/drawing/2014/main" xmlns="" val="10000"/>
                  </a:ext>
                </a:extLst>
              </a:tr>
              <a:tr h="22972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Xhariep District</a:t>
                      </a: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Kopanong LM</a:t>
                      </a: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smtClean="0">
                          <a:solidFill>
                            <a:schemeClr val="tx1"/>
                          </a:solidFill>
                          <a:latin typeface="Times New Roman" panose="02020603050405020304" pitchFamily="18" charset="0"/>
                          <a:cs typeface="Times New Roman" panose="02020603050405020304" pitchFamily="18" charset="0"/>
                        </a:rPr>
                        <a:t>Director: Corporate Services</a:t>
                      </a: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30/11/2020</a:t>
                      </a:r>
                    </a:p>
                  </a:txBody>
                  <a:tcPr marL="91434" marR="91434" marT="45724" marB="45724">
                    <a:solidFill>
                      <a:schemeClr val="bg2">
                        <a:lumMod val="90000"/>
                      </a:schemeClr>
                    </a:solidFill>
                  </a:tcPr>
                </a:tc>
                <a:extLst>
                  <a:ext uri="{0D108BD9-81ED-4DB2-BD59-A6C34878D82A}">
                    <a16:rowId xmlns:a16="http://schemas.microsoft.com/office/drawing/2014/main" xmlns="" val="10001"/>
                  </a:ext>
                </a:extLst>
              </a:tr>
              <a:tr h="2432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Letsemeng LM</a:t>
                      </a:r>
                    </a:p>
                  </a:txBody>
                  <a:tcPr marL="91427" marR="91427" marT="45798" marB="45798">
                    <a:solidFill>
                      <a:schemeClr val="bg2">
                        <a:lumMod val="90000"/>
                      </a:schemeClr>
                    </a:solidFill>
                  </a:tcPr>
                </a:tc>
                <a:tc>
                  <a:txBody>
                    <a:bodyPr/>
                    <a:lstStyle/>
                    <a:p>
                      <a:r>
                        <a:rPr lang="en-ZA" sz="1800" dirty="0" smtClean="0">
                          <a:latin typeface="Times New Roman" panose="02020603050405020304" pitchFamily="18" charset="0"/>
                          <a:cs typeface="Times New Roman" panose="02020603050405020304" pitchFamily="18" charset="0"/>
                        </a:rPr>
                        <a:t>Director: Community Services</a:t>
                      </a:r>
                      <a:endParaRPr lang="en-ZA" sz="1800" dirty="0">
                        <a:latin typeface="Times New Roman" panose="02020603050405020304" pitchFamily="18" charset="0"/>
                        <a:cs typeface="Times New Roman" panose="02020603050405020304" pitchFamily="18" charset="0"/>
                      </a:endParaRP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31/10/2021</a:t>
                      </a:r>
                    </a:p>
                  </a:txBody>
                  <a:tcPr marL="91434" marR="91434" marT="45724" marB="45724">
                    <a:solidFill>
                      <a:schemeClr val="bg2">
                        <a:lumMod val="90000"/>
                      </a:schemeClr>
                    </a:solidFill>
                  </a:tcPr>
                </a:tc>
                <a:extLst>
                  <a:ext uri="{0D108BD9-81ED-4DB2-BD59-A6C34878D82A}">
                    <a16:rowId xmlns:a16="http://schemas.microsoft.com/office/drawing/2014/main" xmlns="" val="10002"/>
                  </a:ext>
                </a:extLst>
              </a:tr>
              <a:tr h="3600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Lejweleputswa</a:t>
                      </a:r>
                      <a:r>
                        <a:rPr lang="en-ZA" sz="1800" b="1" baseline="0" dirty="0" smtClean="0">
                          <a:latin typeface="Times New Roman" panose="02020603050405020304" pitchFamily="18" charset="0"/>
                          <a:cs typeface="Times New Roman" panose="02020603050405020304" pitchFamily="18" charset="0"/>
                        </a:rPr>
                        <a:t> District</a:t>
                      </a:r>
                      <a:endParaRPr lang="en-ZA" sz="18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Matjhabeng LM</a:t>
                      </a:r>
                    </a:p>
                  </a:txBody>
                  <a:tcPr marL="91427" marR="91427" marT="45798" marB="45798">
                    <a:solidFill>
                      <a:schemeClr val="bg2"/>
                    </a:solidFill>
                  </a:tcPr>
                </a:tc>
                <a:tc>
                  <a:txBody>
                    <a:bodyPr/>
                    <a:lstStyle/>
                    <a:p>
                      <a:r>
                        <a:rPr lang="en-ZA" sz="1800" dirty="0" smtClean="0">
                          <a:latin typeface="Times New Roman" panose="02020603050405020304" pitchFamily="18" charset="0"/>
                          <a:cs typeface="Times New Roman" panose="02020603050405020304" pitchFamily="18" charset="0"/>
                        </a:rPr>
                        <a:t>Executive Director: Corporate Services</a:t>
                      </a:r>
                      <a:endParaRPr lang="en-ZA" sz="1800" dirty="0">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31/01/2020</a:t>
                      </a:r>
                    </a:p>
                  </a:txBody>
                  <a:tcPr marL="91434" marR="91434" marT="45724" marB="45724">
                    <a:solidFill>
                      <a:schemeClr val="bg2"/>
                    </a:solidFill>
                  </a:tcPr>
                </a:tc>
                <a:extLst>
                  <a:ext uri="{0D108BD9-81ED-4DB2-BD59-A6C34878D82A}">
                    <a16:rowId xmlns:a16="http://schemas.microsoft.com/office/drawing/2014/main" xmlns="" val="10003"/>
                  </a:ext>
                </a:extLst>
              </a:tr>
              <a:tr h="360040">
                <a:tc vMerge="1">
                  <a:txBody>
                    <a:bodyPr/>
                    <a:lstStyle/>
                    <a:p>
                      <a:endParaRPr lang="en-ZA"/>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solidFill>
                  </a:tcPr>
                </a:tc>
                <a:tc>
                  <a:txBody>
                    <a:bodyPr/>
                    <a:lstStyle/>
                    <a:p>
                      <a:r>
                        <a:rPr lang="en-ZA" sz="1800" dirty="0" smtClean="0">
                          <a:latin typeface="Times New Roman" panose="02020603050405020304" pitchFamily="18" charset="0"/>
                          <a:cs typeface="Times New Roman" panose="02020603050405020304" pitchFamily="18" charset="0"/>
                        </a:rPr>
                        <a:t>Executive Director: Strategic Support Services</a:t>
                      </a:r>
                      <a:endParaRPr lang="en-ZA" sz="1800" dirty="0">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31/01/2020</a:t>
                      </a:r>
                    </a:p>
                  </a:txBody>
                  <a:tcPr marL="91434" marR="91434" marT="45724" marB="45724">
                    <a:solidFill>
                      <a:schemeClr val="bg2"/>
                    </a:solidFill>
                  </a:tcPr>
                </a:tc>
                <a:extLst>
                  <a:ext uri="{0D108BD9-81ED-4DB2-BD59-A6C34878D82A}">
                    <a16:rowId xmlns:a16="http://schemas.microsoft.com/office/drawing/2014/main" xmlns="" val="10004"/>
                  </a:ext>
                </a:extLst>
              </a:tr>
              <a:tr h="34850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Tokologo LM</a:t>
                      </a:r>
                    </a:p>
                  </a:txBody>
                  <a:tcPr marL="91427" marR="91427" marT="45798" marB="45798">
                    <a:solidFill>
                      <a:schemeClr val="bg2"/>
                    </a:solidFill>
                  </a:tcPr>
                </a:tc>
                <a:tc>
                  <a:txBody>
                    <a:bodyPr/>
                    <a:lstStyle/>
                    <a:p>
                      <a:r>
                        <a:rPr lang="en-ZA" sz="1800" dirty="0" smtClean="0">
                          <a:latin typeface="Times New Roman" panose="02020603050405020304" pitchFamily="18" charset="0"/>
                          <a:cs typeface="Times New Roman" panose="02020603050405020304" pitchFamily="18" charset="0"/>
                        </a:rPr>
                        <a:t>Municipal Manager</a:t>
                      </a:r>
                      <a:endParaRPr lang="en-ZA" sz="1800" dirty="0">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30/06/2021</a:t>
                      </a:r>
                    </a:p>
                  </a:txBody>
                  <a:tcPr marL="91434" marR="91434" marT="45724" marB="45724">
                    <a:solidFill>
                      <a:schemeClr val="bg2"/>
                    </a:solidFill>
                  </a:tcPr>
                </a:tc>
                <a:extLst>
                  <a:ext uri="{0D108BD9-81ED-4DB2-BD59-A6C34878D82A}">
                    <a16:rowId xmlns:a16="http://schemas.microsoft.com/office/drawing/2014/main" xmlns="" val="10005"/>
                  </a:ext>
                </a:extLst>
              </a:tr>
              <a:tr h="3872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Thabo Mofutsanyana</a:t>
                      </a:r>
                      <a:r>
                        <a:rPr lang="en-ZA" sz="1800" b="1" baseline="0" dirty="0" smtClean="0">
                          <a:latin typeface="Times New Roman" panose="02020603050405020304" pitchFamily="18" charset="0"/>
                          <a:cs typeface="Times New Roman" panose="02020603050405020304" pitchFamily="18" charset="0"/>
                        </a:rPr>
                        <a:t> District</a:t>
                      </a:r>
                      <a:endParaRPr lang="en-ZA" sz="18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Dihlabeng LM</a:t>
                      </a: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Municipal Manager</a:t>
                      </a:r>
                    </a:p>
                  </a:txBody>
                  <a:tcPr marL="91425" marR="91425" marT="45764" marB="45764">
                    <a:solidFill>
                      <a:schemeClr val="bg2">
                        <a:lumMod val="90000"/>
                      </a:schemeClr>
                    </a:solidFill>
                  </a:tcPr>
                </a:tc>
                <a:tc>
                  <a:txBody>
                    <a:bodyPr/>
                    <a:lstStyle/>
                    <a:p>
                      <a:r>
                        <a:rPr lang="en-ZA" sz="1800" dirty="0" smtClean="0">
                          <a:latin typeface="Times New Roman" panose="02020603050405020304" pitchFamily="18" charset="0"/>
                          <a:cs typeface="Times New Roman" panose="02020603050405020304" pitchFamily="18" charset="0"/>
                        </a:rPr>
                        <a:t>31/08/2021</a:t>
                      </a:r>
                      <a:endParaRPr lang="en-ZA" sz="1800" dirty="0">
                        <a:latin typeface="Times New Roman" panose="02020603050405020304" pitchFamily="18" charset="0"/>
                        <a:cs typeface="Times New Roman" panose="02020603050405020304" pitchFamily="18" charset="0"/>
                      </a:endParaRPr>
                    </a:p>
                  </a:txBody>
                  <a:tcPr marL="91434" marR="91434" marT="45724" marB="45724">
                    <a:solidFill>
                      <a:schemeClr val="bg2">
                        <a:lumMod val="90000"/>
                      </a:schemeClr>
                    </a:solidFill>
                  </a:tcPr>
                </a:tc>
                <a:extLst>
                  <a:ext uri="{0D108BD9-81ED-4DB2-BD59-A6C34878D82A}">
                    <a16:rowId xmlns:a16="http://schemas.microsoft.com/office/drawing/2014/main" xmlns="" val="10006"/>
                  </a:ext>
                </a:extLst>
              </a:tr>
              <a:tr h="288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Arial" panose="020B0604020202020204" pitchFamily="34" charset="0"/>
                        <a:cs typeface="Arial" panose="020B0604020202020204" pitchFamily="34" charset="0"/>
                      </a:endParaRP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Phumelela LM</a:t>
                      </a:r>
                      <a:endParaRPr lang="en-ZA" sz="1800" dirty="0" smtClean="0">
                        <a:latin typeface="Times New Roman" panose="02020603050405020304" pitchFamily="18" charset="0"/>
                        <a:cs typeface="Times New Roman" panose="02020603050405020304" pitchFamily="18" charset="0"/>
                      </a:endParaRPr>
                    </a:p>
                  </a:txBody>
                  <a:tcPr marL="91427" marR="91427" marT="45798" marB="4579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Municipal Manager</a:t>
                      </a:r>
                    </a:p>
                  </a:txBody>
                  <a:tcPr marL="91425" marR="91425" marT="45764" marB="45764">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Times New Roman" panose="02020603050405020304" pitchFamily="18" charset="0"/>
                          <a:cs typeface="Times New Roman" panose="02020603050405020304" pitchFamily="18" charset="0"/>
                        </a:rPr>
                        <a:t>30/09/2021</a:t>
                      </a:r>
                    </a:p>
                  </a:txBody>
                  <a:tcPr marL="91434" marR="91434" marT="45724" marB="45724">
                    <a:solidFill>
                      <a:schemeClr val="bg2">
                        <a:lumMod val="90000"/>
                      </a:schemeClr>
                    </a:solidFill>
                  </a:tcPr>
                </a:tc>
                <a:extLst>
                  <a:ext uri="{0D108BD9-81ED-4DB2-BD59-A6C34878D82A}">
                    <a16:rowId xmlns:a16="http://schemas.microsoft.com/office/drawing/2014/main" xmlns="" val="10007"/>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Fezile Dabi</a:t>
                      </a:r>
                      <a:r>
                        <a:rPr lang="en-ZA" sz="1800" b="1" baseline="0" dirty="0" smtClean="0">
                          <a:latin typeface="Times New Roman" panose="02020603050405020304" pitchFamily="18" charset="0"/>
                          <a:cs typeface="Times New Roman" panose="02020603050405020304" pitchFamily="18" charset="0"/>
                        </a:rPr>
                        <a:t> District</a:t>
                      </a:r>
                      <a:endParaRPr lang="en-ZA" sz="1800" b="1" dirty="0" smtClean="0">
                        <a:latin typeface="Times New Roman" panose="02020603050405020304" pitchFamily="18" charset="0"/>
                        <a:cs typeface="Times New Roman" panose="02020603050405020304" pitchFamily="18" charset="0"/>
                      </a:endParaRPr>
                    </a:p>
                  </a:txBody>
                  <a:tcPr marL="91427" marR="91427" marT="45798" marB="45798">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Times New Roman" panose="02020603050405020304" pitchFamily="18" charset="0"/>
                          <a:cs typeface="Times New Roman" panose="02020603050405020304" pitchFamily="18" charset="0"/>
                        </a:rPr>
                        <a:t>Metsimaholo LM</a:t>
                      </a:r>
                    </a:p>
                  </a:txBody>
                  <a:tcPr marL="91427" marR="91427" marT="45798" marB="45798">
                    <a:solidFill>
                      <a:schemeClr val="bg2"/>
                    </a:solidFill>
                  </a:tcPr>
                </a:tc>
                <a:tc>
                  <a:txBody>
                    <a:bodyPr/>
                    <a:lstStyle/>
                    <a:p>
                      <a:r>
                        <a:rPr lang="en-ZA" sz="1800" dirty="0" smtClean="0">
                          <a:latin typeface="Times New Roman" panose="02020603050405020304" pitchFamily="18" charset="0"/>
                          <a:cs typeface="Times New Roman" panose="02020603050405020304" pitchFamily="18" charset="0"/>
                        </a:rPr>
                        <a:t>Municipal Manager</a:t>
                      </a:r>
                      <a:endParaRPr lang="en-ZA" sz="1800" dirty="0">
                        <a:latin typeface="Times New Roman" panose="02020603050405020304" pitchFamily="18" charset="0"/>
                        <a:cs typeface="Times New Roman" panose="02020603050405020304" pitchFamily="18" charset="0"/>
                      </a:endParaRPr>
                    </a:p>
                  </a:txBody>
                  <a:tcPr marL="91425" marR="91425" marT="45764" marB="45764">
                    <a:solidFill>
                      <a:schemeClr val="bg2"/>
                    </a:solidFill>
                  </a:tcPr>
                </a:tc>
                <a:tc>
                  <a:txBody>
                    <a:bodyPr/>
                    <a:lstStyle/>
                    <a:p>
                      <a:r>
                        <a:rPr lang="en-ZA" sz="1800" dirty="0" smtClean="0">
                          <a:latin typeface="Times New Roman" panose="02020603050405020304" pitchFamily="18" charset="0"/>
                          <a:cs typeface="Times New Roman" panose="02020603050405020304" pitchFamily="18" charset="0"/>
                        </a:rPr>
                        <a:t>31/07/2021</a:t>
                      </a:r>
                      <a:endParaRPr lang="en-ZA" sz="1800" dirty="0">
                        <a:latin typeface="Times New Roman" panose="02020603050405020304" pitchFamily="18" charset="0"/>
                        <a:cs typeface="Times New Roman" panose="02020603050405020304" pitchFamily="18" charset="0"/>
                      </a:endParaRPr>
                    </a:p>
                  </a:txBody>
                  <a:tcPr marL="91434" marR="91434" marT="45724" marB="45724">
                    <a:solidFill>
                      <a:schemeClr val="bg2"/>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6287469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154"/>
          </a:xfrm>
        </p:spPr>
        <p:txBody>
          <a:bodyPr>
            <a:noAutofit/>
          </a:bodyPr>
          <a:lstStyle/>
          <a:p>
            <a:pPr algn="ctr"/>
            <a:r>
              <a:rPr lang="en-ZA" sz="2800" b="1" dirty="0" smtClean="0">
                <a:latin typeface="Times New Roman" panose="02020603050405020304" pitchFamily="18" charset="0"/>
                <a:cs typeface="Times New Roman" panose="02020603050405020304" pitchFamily="18" charset="0"/>
              </a:rPr>
              <a:t>DISCIPLINARY CASES/SUSPENSION</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96874857"/>
              </p:ext>
            </p:extLst>
          </p:nvPr>
        </p:nvGraphicFramePr>
        <p:xfrm>
          <a:off x="476178" y="763445"/>
          <a:ext cx="8229600" cy="5090160"/>
        </p:xfrm>
        <a:graphic>
          <a:graphicData uri="http://schemas.openxmlformats.org/drawingml/2006/table">
            <a:tbl>
              <a:tblPr firstRow="1" bandRow="1">
                <a:tableStyleId>{5940675A-B579-460E-94D1-54222C63F5DA}</a:tableStyleId>
              </a:tblPr>
              <a:tblGrid>
                <a:gridCol w="1306488">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gridCol w="1029306">
                  <a:extLst>
                    <a:ext uri="{9D8B030D-6E8A-4147-A177-3AD203B41FA5}">
                      <a16:colId xmlns:a16="http://schemas.microsoft.com/office/drawing/2014/main" xmlns="" val="20004"/>
                    </a:ext>
                  </a:extLst>
                </a:gridCol>
                <a:gridCol w="1861358">
                  <a:extLst>
                    <a:ext uri="{9D8B030D-6E8A-4147-A177-3AD203B41FA5}">
                      <a16:colId xmlns:a16="http://schemas.microsoft.com/office/drawing/2014/main" xmlns="" val="20005"/>
                    </a:ext>
                  </a:extLst>
                </a:gridCol>
              </a:tblGrid>
              <a:tr h="370840">
                <a:tc>
                  <a:txBody>
                    <a:bodyPr/>
                    <a:lstStyle/>
                    <a:p>
                      <a:r>
                        <a:rPr lang="en-US" sz="1400" b="1" dirty="0" smtClean="0">
                          <a:solidFill>
                            <a:schemeClr val="tx1"/>
                          </a:solidFill>
                          <a:latin typeface="Times New Roman" panose="02020603050405020304" pitchFamily="18" charset="0"/>
                          <a:cs typeface="Times New Roman" panose="02020603050405020304" pitchFamily="18" charset="0"/>
                        </a:rPr>
                        <a:t>Municipality</a:t>
                      </a:r>
                      <a:endParaRPr lang="en-US" sz="14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tc>
                  <a:txBody>
                    <a:bodyPr/>
                    <a:lstStyle/>
                    <a:p>
                      <a:pPr marL="0" marR="0" algn="ctr">
                        <a:spcBef>
                          <a:spcPts val="0"/>
                        </a:spcBef>
                        <a:spcAft>
                          <a:spcPts val="0"/>
                        </a:spcAft>
                      </a:pPr>
                      <a:r>
                        <a:rPr lang="en-GB" sz="1400" b="1" dirty="0" smtClean="0">
                          <a:solidFill>
                            <a:schemeClr val="tx1"/>
                          </a:solidFill>
                          <a:latin typeface="Times New Roman" panose="02020603050405020304" pitchFamily="18" charset="0"/>
                          <a:cs typeface="Times New Roman" panose="02020603050405020304" pitchFamily="18" charset="0"/>
                        </a:rPr>
                        <a:t>Designation</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400" b="1" dirty="0" smtClean="0">
                          <a:solidFill>
                            <a:schemeClr val="tx1"/>
                          </a:solidFill>
                          <a:latin typeface="Times New Roman" panose="02020603050405020304" pitchFamily="18" charset="0"/>
                          <a:cs typeface="Times New Roman" panose="02020603050405020304" pitchFamily="18" charset="0"/>
                        </a:rPr>
                        <a:t>Reason</a:t>
                      </a:r>
                      <a:r>
                        <a:rPr lang="en-US" sz="1400" b="1" baseline="0" dirty="0" smtClean="0">
                          <a:solidFill>
                            <a:schemeClr val="tx1"/>
                          </a:solidFill>
                          <a:latin typeface="Times New Roman" panose="02020603050405020304" pitchFamily="18" charset="0"/>
                          <a:cs typeface="Times New Roman" panose="02020603050405020304" pitchFamily="18" charset="0"/>
                        </a:rPr>
                        <a:t> for suspension</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latin typeface="Times New Roman" panose="02020603050405020304" pitchFamily="18" charset="0"/>
                          <a:cs typeface="Times New Roman" panose="02020603050405020304" pitchFamily="18" charset="0"/>
                        </a:rPr>
                        <a:t>Type</a:t>
                      </a:r>
                      <a:r>
                        <a:rPr lang="en-GB" sz="1400" b="1" baseline="0" dirty="0" smtClean="0">
                          <a:solidFill>
                            <a:schemeClr val="tx1"/>
                          </a:solidFill>
                          <a:latin typeface="Times New Roman" panose="02020603050405020304" pitchFamily="18" charset="0"/>
                          <a:cs typeface="Times New Roman" panose="02020603050405020304" pitchFamily="18" charset="0"/>
                        </a:rPr>
                        <a:t> of  Misconduct (</a:t>
                      </a:r>
                      <a:r>
                        <a:rPr lang="en-GB" sz="1400" b="1" baseline="0" dirty="0" err="1" smtClean="0">
                          <a:solidFill>
                            <a:schemeClr val="tx1"/>
                          </a:solidFill>
                          <a:latin typeface="Times New Roman" panose="02020603050405020304" pitchFamily="18" charset="0"/>
                          <a:cs typeface="Times New Roman" panose="02020603050405020304" pitchFamily="18" charset="0"/>
                        </a:rPr>
                        <a:t>e.g</a:t>
                      </a:r>
                      <a:r>
                        <a:rPr lang="en-GB" sz="1400" b="1" baseline="0" dirty="0" smtClean="0">
                          <a:solidFill>
                            <a:schemeClr val="tx1"/>
                          </a:solidFill>
                          <a:latin typeface="Times New Roman" panose="02020603050405020304" pitchFamily="18" charset="0"/>
                          <a:cs typeface="Times New Roman" panose="02020603050405020304" pitchFamily="18" charset="0"/>
                        </a:rPr>
                        <a:t> Fraud, Theft)</a:t>
                      </a:r>
                      <a:endParaRPr lang="en-US" sz="1400" b="1" dirty="0" smtClean="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pPr marL="0" marR="0" algn="ctr">
                        <a:spcBef>
                          <a:spcPts val="0"/>
                        </a:spcBef>
                        <a:spcAft>
                          <a:spcPts val="0"/>
                        </a:spcAft>
                      </a:pPr>
                      <a:r>
                        <a:rPr lang="en-GB" sz="1400" b="1" dirty="0" smtClean="0">
                          <a:solidFill>
                            <a:schemeClr val="tx1"/>
                          </a:solidFill>
                          <a:latin typeface="Times New Roman" panose="02020603050405020304" pitchFamily="18" charset="0"/>
                          <a:cs typeface="Times New Roman" panose="02020603050405020304" pitchFamily="18" charset="0"/>
                        </a:rPr>
                        <a:t>Date of suspension</a:t>
                      </a:r>
                      <a:endParaRPr lang="en-US" sz="1400" b="1" dirty="0">
                        <a:solidFill>
                          <a:schemeClr val="tx1"/>
                        </a:solidFill>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75000"/>
                      </a:schemeClr>
                    </a:solidFill>
                  </a:tcPr>
                </a:tc>
                <a:tc>
                  <a:txBody>
                    <a:bodyPr/>
                    <a:lstStyle/>
                    <a:p>
                      <a:r>
                        <a:rPr lang="en-ZA" sz="1400" b="1" dirty="0" smtClean="0">
                          <a:solidFill>
                            <a:schemeClr val="tx1"/>
                          </a:solidFill>
                          <a:latin typeface="Times New Roman" panose="02020603050405020304" pitchFamily="18" charset="0"/>
                          <a:cs typeface="Times New Roman" panose="02020603050405020304" pitchFamily="18" charset="0"/>
                        </a:rPr>
                        <a:t>Status</a:t>
                      </a:r>
                      <a:r>
                        <a:rPr lang="en-ZA" sz="1400" b="1" baseline="0" dirty="0" smtClean="0">
                          <a:solidFill>
                            <a:schemeClr val="tx1"/>
                          </a:solidFill>
                          <a:latin typeface="Times New Roman" panose="02020603050405020304" pitchFamily="18" charset="0"/>
                          <a:cs typeface="Times New Roman" panose="02020603050405020304" pitchFamily="18" charset="0"/>
                        </a:rPr>
                        <a:t> quo</a:t>
                      </a:r>
                      <a:endParaRPr lang="en-ZA" sz="14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75000"/>
                      </a:schemeClr>
                    </a:solidFill>
                  </a:tcPr>
                </a:tc>
                <a:extLst>
                  <a:ext uri="{0D108BD9-81ED-4DB2-BD59-A6C34878D82A}">
                    <a16:rowId xmlns:a16="http://schemas.microsoft.com/office/drawing/2014/main" xmlns="" val="10000"/>
                  </a:ext>
                </a:extLst>
              </a:tr>
              <a:tr h="370840">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Nketoana LM</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Municipal Manager</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Precautionary suspension</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Investigation</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19</a:t>
                      </a:r>
                      <a:r>
                        <a:rPr lang="en-US" sz="1400" baseline="30000" dirty="0" smtClean="0">
                          <a:effectLst/>
                          <a:latin typeface="Times New Roman" panose="02020603050405020304" pitchFamily="18" charset="0"/>
                          <a:ea typeface="Times New Roman"/>
                          <a:cs typeface="Times New Roman" panose="02020603050405020304" pitchFamily="18" charset="0"/>
                        </a:rPr>
                        <a:t> </a:t>
                      </a:r>
                      <a:r>
                        <a:rPr lang="en-US" sz="1400" dirty="0" smtClean="0">
                          <a:effectLst/>
                          <a:latin typeface="Times New Roman" panose="02020603050405020304" pitchFamily="18" charset="0"/>
                          <a:ea typeface="Times New Roman"/>
                          <a:cs typeface="Times New Roman" panose="02020603050405020304" pitchFamily="18" charset="0"/>
                        </a:rPr>
                        <a:t>August 2019</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algn="l"/>
                      <a:r>
                        <a:rPr lang="en-ZA" sz="1400" dirty="0" smtClean="0">
                          <a:effectLst/>
                          <a:latin typeface="Times New Roman" panose="02020603050405020304" pitchFamily="18" charset="0"/>
                          <a:cs typeface="Times New Roman" panose="02020603050405020304" pitchFamily="18" charset="0"/>
                        </a:rPr>
                        <a:t>Precautionary suspension, the</a:t>
                      </a:r>
                      <a:r>
                        <a:rPr lang="en-ZA" sz="1400" baseline="0" dirty="0" smtClean="0">
                          <a:effectLst/>
                          <a:latin typeface="Times New Roman" panose="02020603050405020304" pitchFamily="18" charset="0"/>
                          <a:cs typeface="Times New Roman" panose="02020603050405020304" pitchFamily="18" charset="0"/>
                        </a:rPr>
                        <a:t> appeal judgement of the High Court reserved, which sat 24 February 2020.</a:t>
                      </a:r>
                      <a:endParaRPr lang="en-ZA" sz="1400" dirty="0">
                        <a:effectLst/>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0002"/>
                  </a:ext>
                </a:extLst>
              </a:tr>
              <a:tr h="370840">
                <a:tc>
                  <a:txBody>
                    <a:bodyPr/>
                    <a:lstStyle/>
                    <a:p>
                      <a:r>
                        <a:rPr lang="en-ZA" sz="1400" dirty="0" smtClean="0">
                          <a:effectLst/>
                          <a:latin typeface="Times New Roman" panose="02020603050405020304" pitchFamily="18" charset="0"/>
                          <a:cs typeface="Times New Roman" panose="02020603050405020304" pitchFamily="18" charset="0"/>
                        </a:rPr>
                        <a:t>Moqhaka  LM</a:t>
                      </a:r>
                      <a:endParaRPr lang="en-ZA" sz="1400" dirty="0">
                        <a:effectLst/>
                        <a:latin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Municipal Manager</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Bail conditions</a:t>
                      </a:r>
                      <a:r>
                        <a:rPr lang="en-US" sz="1400" baseline="0" dirty="0" smtClean="0">
                          <a:solidFill>
                            <a:schemeClr val="tx1"/>
                          </a:solidFill>
                          <a:effectLst/>
                          <a:latin typeface="Times New Roman" panose="02020603050405020304" pitchFamily="18" charset="0"/>
                          <a:ea typeface="Times New Roman"/>
                          <a:cs typeface="Times New Roman" panose="02020603050405020304" pitchFamily="18" charset="0"/>
                        </a:rPr>
                        <a:t> </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Arrest by the Hawks</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baseline="0" dirty="0" smtClean="0">
                          <a:solidFill>
                            <a:schemeClr val="tx1"/>
                          </a:solidFill>
                          <a:effectLst/>
                          <a:latin typeface="Times New Roman" panose="02020603050405020304" pitchFamily="18" charset="0"/>
                          <a:ea typeface="Times New Roman"/>
                          <a:cs typeface="Times New Roman" panose="02020603050405020304" pitchFamily="18" charset="0"/>
                        </a:rPr>
                        <a:t>November </a:t>
                      </a: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2019</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algn="l"/>
                      <a:r>
                        <a:rPr lang="en-ZA" sz="1400" dirty="0" smtClean="0">
                          <a:solidFill>
                            <a:schemeClr val="tx1"/>
                          </a:solidFill>
                          <a:effectLst/>
                          <a:latin typeface="Times New Roman" panose="02020603050405020304" pitchFamily="18" charset="0"/>
                          <a:cs typeface="Times New Roman" panose="02020603050405020304" pitchFamily="18" charset="0"/>
                        </a:rPr>
                        <a:t>Case</a:t>
                      </a:r>
                      <a:r>
                        <a:rPr lang="en-ZA" sz="1400" baseline="0" dirty="0" smtClean="0">
                          <a:solidFill>
                            <a:schemeClr val="tx1"/>
                          </a:solidFill>
                          <a:effectLst/>
                          <a:latin typeface="Times New Roman" panose="02020603050405020304" pitchFamily="18" charset="0"/>
                          <a:cs typeface="Times New Roman" panose="02020603050405020304" pitchFamily="18" charset="0"/>
                        </a:rPr>
                        <a:t> pending</a:t>
                      </a:r>
                      <a:endParaRPr lang="en-ZA" sz="1400" dirty="0">
                        <a:solidFill>
                          <a:schemeClr val="tx1"/>
                        </a:solidFill>
                        <a:effectLst/>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4"/>
                  </a:ext>
                </a:extLst>
              </a:tr>
              <a:tr h="370840">
                <a:tc>
                  <a:txBody>
                    <a:bodyPr/>
                    <a:lstStyle/>
                    <a:p>
                      <a:r>
                        <a:rPr lang="en-ZA" sz="1400" dirty="0" smtClean="0">
                          <a:effectLst/>
                          <a:latin typeface="Times New Roman" panose="02020603050405020304" pitchFamily="18" charset="0"/>
                          <a:cs typeface="Times New Roman" panose="02020603050405020304" pitchFamily="18" charset="0"/>
                        </a:rPr>
                        <a:t>Metsimaholo LM</a:t>
                      </a:r>
                      <a:endParaRPr lang="en-ZA" sz="1400" dirty="0">
                        <a:effectLst/>
                        <a:latin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r>
                        <a:rPr lang="en-ZA" sz="1400" dirty="0" smtClean="0">
                          <a:effectLst/>
                          <a:latin typeface="Times New Roman" panose="02020603050405020304" pitchFamily="18" charset="0"/>
                          <a:cs typeface="Times New Roman" panose="02020603050405020304" pitchFamily="18" charset="0"/>
                        </a:rPr>
                        <a:t>Municipal Manager</a:t>
                      </a:r>
                      <a:endParaRPr lang="en-ZA" sz="1400" dirty="0">
                        <a:effectLst/>
                        <a:latin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Financial</a:t>
                      </a:r>
                      <a:r>
                        <a:rPr lang="en-US" sz="1400" baseline="0" dirty="0" smtClean="0">
                          <a:effectLst/>
                          <a:latin typeface="Times New Roman" panose="02020603050405020304" pitchFamily="18" charset="0"/>
                          <a:ea typeface="Times New Roman"/>
                          <a:cs typeface="Times New Roman" panose="02020603050405020304" pitchFamily="18" charset="0"/>
                        </a:rPr>
                        <a:t> misconduct</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Financial misconduct</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marL="0" marR="0" algn="l">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08</a:t>
                      </a:r>
                      <a:r>
                        <a:rPr lang="en-US" sz="1400" baseline="30000" dirty="0" smtClean="0">
                          <a:effectLst/>
                          <a:latin typeface="Times New Roman" panose="02020603050405020304" pitchFamily="18" charset="0"/>
                          <a:ea typeface="Times New Roman"/>
                          <a:cs typeface="Times New Roman" panose="02020603050405020304" pitchFamily="18" charset="0"/>
                        </a:rPr>
                        <a:t> </a:t>
                      </a:r>
                      <a:r>
                        <a:rPr lang="en-US" sz="1400" baseline="0" dirty="0" smtClean="0">
                          <a:effectLst/>
                          <a:latin typeface="Times New Roman" panose="02020603050405020304" pitchFamily="18" charset="0"/>
                          <a:ea typeface="Times New Roman"/>
                          <a:cs typeface="Times New Roman" panose="02020603050405020304" pitchFamily="18" charset="0"/>
                        </a:rPr>
                        <a:t>August </a:t>
                      </a:r>
                      <a:r>
                        <a:rPr lang="en-US" sz="1400" dirty="0" smtClean="0">
                          <a:effectLst/>
                          <a:latin typeface="Times New Roman" panose="02020603050405020304" pitchFamily="18" charset="0"/>
                          <a:ea typeface="Times New Roman"/>
                          <a:cs typeface="Times New Roman" panose="02020603050405020304" pitchFamily="18" charset="0"/>
                        </a:rPr>
                        <a:t>2018</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solidFill>
                  </a:tcPr>
                </a:tc>
                <a:tc>
                  <a:txBody>
                    <a:bodyPr/>
                    <a:lstStyle/>
                    <a:p>
                      <a:pPr algn="l"/>
                      <a:r>
                        <a:rPr lang="en-ZA" sz="1400" dirty="0" smtClean="0">
                          <a:effectLst/>
                          <a:latin typeface="Times New Roman" panose="02020603050405020304" pitchFamily="18" charset="0"/>
                          <a:cs typeface="Times New Roman" panose="02020603050405020304" pitchFamily="18" charset="0"/>
                        </a:rPr>
                        <a:t>Suspension</a:t>
                      </a:r>
                      <a:r>
                        <a:rPr lang="en-ZA" sz="1400" baseline="0" dirty="0" smtClean="0">
                          <a:effectLst/>
                          <a:latin typeface="Times New Roman" panose="02020603050405020304" pitchFamily="18" charset="0"/>
                          <a:cs typeface="Times New Roman" panose="02020603050405020304" pitchFamily="18" charset="0"/>
                        </a:rPr>
                        <a:t> lifted by the Court, municipality should reinstitute disciplinary process in line with 2014 Regulations on Financial Misconduct Procedure &amp; Criminal Proceedings</a:t>
                      </a:r>
                    </a:p>
                    <a:p>
                      <a:pPr algn="l"/>
                      <a:r>
                        <a:rPr lang="en-ZA" sz="1400" baseline="0" dirty="0" smtClean="0">
                          <a:effectLst/>
                          <a:latin typeface="Times New Roman" panose="02020603050405020304" pitchFamily="18" charset="0"/>
                          <a:cs typeface="Times New Roman" panose="02020603050405020304" pitchFamily="18" charset="0"/>
                        </a:rPr>
                        <a:t>MM still not at work.</a:t>
                      </a:r>
                    </a:p>
                  </a:txBody>
                  <a:tcPr>
                    <a:solidFill>
                      <a:schemeClr val="bg2"/>
                    </a:solidFill>
                  </a:tcPr>
                </a:tc>
                <a:extLst>
                  <a:ext uri="{0D108BD9-81ED-4DB2-BD59-A6C34878D82A}">
                    <a16:rowId xmlns:a16="http://schemas.microsoft.com/office/drawing/2014/main" xmlns="" val="10003"/>
                  </a:ext>
                </a:extLst>
              </a:tr>
              <a:tr h="370840">
                <a:tc>
                  <a:txBody>
                    <a:bodyPr/>
                    <a:lstStyle/>
                    <a:p>
                      <a:r>
                        <a:rPr lang="en-ZA" sz="1400" dirty="0" smtClean="0">
                          <a:solidFill>
                            <a:schemeClr val="tx1"/>
                          </a:solidFill>
                          <a:effectLst/>
                          <a:latin typeface="Times New Roman" panose="02020603050405020304" pitchFamily="18" charset="0"/>
                          <a:cs typeface="Times New Roman" panose="02020603050405020304" pitchFamily="18" charset="0"/>
                        </a:rPr>
                        <a:t>Dihlabeng LM</a:t>
                      </a:r>
                      <a:endParaRPr lang="en-ZA" sz="1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Municipal Manager</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Bail conditions</a:t>
                      </a:r>
                      <a:r>
                        <a:rPr lang="en-US" sz="1400" baseline="0" dirty="0" smtClean="0">
                          <a:solidFill>
                            <a:schemeClr val="tx1"/>
                          </a:solidFill>
                          <a:effectLst/>
                          <a:latin typeface="Times New Roman" panose="02020603050405020304" pitchFamily="18" charset="0"/>
                          <a:ea typeface="Times New Roman"/>
                          <a:cs typeface="Times New Roman" panose="02020603050405020304" pitchFamily="18" charset="0"/>
                        </a:rPr>
                        <a:t> </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Arrest by the Hawks</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marL="0" marR="0" algn="l">
                        <a:spcBef>
                          <a:spcPts val="0"/>
                        </a:spcBef>
                        <a:spcAft>
                          <a:spcPts val="0"/>
                        </a:spcAft>
                      </a:pP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27</a:t>
                      </a:r>
                      <a:r>
                        <a:rPr lang="en-US" sz="1400" baseline="0" dirty="0" smtClean="0">
                          <a:solidFill>
                            <a:schemeClr val="tx1"/>
                          </a:solidFill>
                          <a:effectLst/>
                          <a:latin typeface="Times New Roman" panose="02020603050405020304" pitchFamily="18" charset="0"/>
                          <a:ea typeface="Times New Roman"/>
                          <a:cs typeface="Times New Roman" panose="02020603050405020304" pitchFamily="18" charset="0"/>
                        </a:rPr>
                        <a:t> November </a:t>
                      </a:r>
                      <a:r>
                        <a:rPr lang="en-US" sz="1400" dirty="0" smtClean="0">
                          <a:solidFill>
                            <a:schemeClr val="tx1"/>
                          </a:solidFill>
                          <a:effectLst/>
                          <a:latin typeface="Times New Roman" panose="02020603050405020304" pitchFamily="18" charset="0"/>
                          <a:ea typeface="Times New Roman"/>
                          <a:cs typeface="Times New Roman" panose="02020603050405020304" pitchFamily="18" charset="0"/>
                        </a:rPr>
                        <a:t>2019</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bg2">
                        <a:lumMod val="90000"/>
                      </a:schemeClr>
                    </a:solidFill>
                  </a:tcPr>
                </a:tc>
                <a:tc>
                  <a:txBody>
                    <a:bodyPr/>
                    <a:lstStyle/>
                    <a:p>
                      <a:pPr algn="l"/>
                      <a:r>
                        <a:rPr lang="en-ZA" sz="1400" dirty="0" smtClean="0">
                          <a:solidFill>
                            <a:schemeClr val="tx1"/>
                          </a:solidFill>
                          <a:effectLst/>
                          <a:latin typeface="Times New Roman" panose="02020603050405020304" pitchFamily="18" charset="0"/>
                          <a:cs typeface="Times New Roman" panose="02020603050405020304" pitchFamily="18" charset="0"/>
                        </a:rPr>
                        <a:t>Case</a:t>
                      </a:r>
                      <a:r>
                        <a:rPr lang="en-ZA" sz="1400" baseline="0" dirty="0" smtClean="0">
                          <a:solidFill>
                            <a:schemeClr val="tx1"/>
                          </a:solidFill>
                          <a:effectLst/>
                          <a:latin typeface="Times New Roman" panose="02020603050405020304" pitchFamily="18" charset="0"/>
                          <a:cs typeface="Times New Roman" panose="02020603050405020304" pitchFamily="18" charset="0"/>
                        </a:rPr>
                        <a:t> pending</a:t>
                      </a:r>
                      <a:endParaRPr lang="en-ZA" sz="1400" dirty="0">
                        <a:solidFill>
                          <a:schemeClr val="tx1"/>
                        </a:solidFill>
                        <a:effectLst/>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xmlns="" val="10005"/>
                  </a:ext>
                </a:extLst>
              </a:tr>
            </a:tbl>
          </a:graphicData>
        </a:graphic>
      </p:graphicFrame>
      <p:pic>
        <p:nvPicPr>
          <p:cNvPr id="5"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7276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6705"/>
          </a:xfrm>
        </p:spPr>
        <p:txBody>
          <a:bodyPr>
            <a:noAutofit/>
          </a:bodyPr>
          <a:lstStyle/>
          <a:p>
            <a:pPr algn="ctr"/>
            <a:r>
              <a:rPr lang="en-US" sz="2400" b="1" dirty="0" smtClean="0">
                <a:latin typeface="Times New Roman" panose="02020603050405020304" pitchFamily="18" charset="0"/>
                <a:ea typeface="ＭＳ Ｐゴシック" pitchFamily="34" charset="-128"/>
                <a:cs typeface="Times New Roman" panose="02020603050405020304" pitchFamily="18" charset="0"/>
              </a:rPr>
              <a:t>SUPPORT PROVIDED BY PROVINCIAL GOVERNMENT</a:t>
            </a:r>
            <a:endParaRPr lang="en-ZA" sz="24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62550" y="733332"/>
            <a:ext cx="8424250" cy="5392832"/>
          </a:xfrm>
        </p:spPr>
        <p:txBody>
          <a:bodyPr>
            <a:noAutofit/>
          </a:bodyPr>
          <a:lstStyle/>
          <a:p>
            <a:pPr marL="361950" indent="-36195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106 Investigation in Nala &amp; Matjhabeng LMs</a:t>
            </a:r>
          </a:p>
          <a:p>
            <a:pPr marL="361950" indent="-36195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Secondment</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Kopanong LM – </a:t>
            </a:r>
            <a:r>
              <a:rPr lang="en-US" sz="1800" dirty="0">
                <a:latin typeface="Times New Roman" panose="02020603050405020304" pitchFamily="18" charset="0"/>
                <a:cs typeface="Times New Roman" panose="02020603050405020304" pitchFamily="18" charset="0"/>
              </a:rPr>
              <a:t>Acting </a:t>
            </a:r>
            <a:r>
              <a:rPr lang="en-US" sz="1800" dirty="0" smtClean="0">
                <a:latin typeface="Times New Roman" panose="02020603050405020304" pitchFamily="18" charset="0"/>
                <a:cs typeface="Times New Roman" panose="02020603050405020304" pitchFamily="18" charset="0"/>
              </a:rPr>
              <a:t>Chief Financial Officer</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Mohokare LM </a:t>
            </a:r>
            <a:r>
              <a:rPr lang="en-US" sz="1800" dirty="0">
                <a:latin typeface="Times New Roman" panose="02020603050405020304" pitchFamily="18" charset="0"/>
                <a:cs typeface="Times New Roman" panose="02020603050405020304" pitchFamily="18" charset="0"/>
              </a:rPr>
              <a:t>– Acting Director </a:t>
            </a:r>
            <a:r>
              <a:rPr lang="en-US" sz="1800" dirty="0" smtClean="0">
                <a:latin typeface="Times New Roman" panose="02020603050405020304" pitchFamily="18" charset="0"/>
                <a:cs typeface="Times New Roman" panose="02020603050405020304" pitchFamily="18" charset="0"/>
              </a:rPr>
              <a:t>Corporate Services</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Nala LM – </a:t>
            </a:r>
            <a:r>
              <a:rPr lang="en-US" sz="1800" dirty="0">
                <a:latin typeface="Times New Roman" panose="02020603050405020304" pitchFamily="18" charset="0"/>
                <a:cs typeface="Times New Roman" panose="02020603050405020304" pitchFamily="18" charset="0"/>
              </a:rPr>
              <a:t>Acting </a:t>
            </a:r>
            <a:r>
              <a:rPr lang="en-US" sz="1800" dirty="0" smtClean="0">
                <a:latin typeface="Times New Roman" panose="02020603050405020304" pitchFamily="18" charset="0"/>
                <a:cs typeface="Times New Roman" panose="02020603050405020304" pitchFamily="18" charset="0"/>
              </a:rPr>
              <a:t>Municipal Manager</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Dihlabeng LM </a:t>
            </a:r>
            <a:r>
              <a:rPr lang="en-US" sz="1800" dirty="0">
                <a:latin typeface="Times New Roman" panose="02020603050405020304" pitchFamily="18" charset="0"/>
                <a:cs typeface="Times New Roman" panose="02020603050405020304" pitchFamily="18" charset="0"/>
              </a:rPr>
              <a:t>– Acting Municipal </a:t>
            </a:r>
            <a:r>
              <a:rPr lang="en-US" sz="1800" dirty="0" smtClean="0">
                <a:latin typeface="Times New Roman" panose="02020603050405020304" pitchFamily="18" charset="0"/>
                <a:cs typeface="Times New Roman" panose="02020603050405020304" pitchFamily="18" charset="0"/>
              </a:rPr>
              <a:t>Manager</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Metsimaholo LM – Administrator &amp; Acting Municipal Manager</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Mafube LM – </a:t>
            </a:r>
            <a:r>
              <a:rPr lang="en-US" sz="1800" dirty="0">
                <a:latin typeface="Times New Roman" panose="02020603050405020304" pitchFamily="18" charset="0"/>
                <a:cs typeface="Times New Roman" panose="02020603050405020304" pitchFamily="18" charset="0"/>
              </a:rPr>
              <a:t>Administrator &amp; Acting Municipal Manager</a:t>
            </a:r>
          </a:p>
          <a:p>
            <a:pPr marL="806450" lvl="1" indent="-444500" algn="just">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DCoG Ministerial Task Team: Maluti-a-Phofung</a:t>
            </a:r>
          </a:p>
          <a:p>
            <a:pPr lvl="2" algn="just">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Acting Municipal Manager</a:t>
            </a:r>
          </a:p>
          <a:p>
            <a:pPr lvl="2"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Acting Chief </a:t>
            </a:r>
            <a:r>
              <a:rPr lang="en-US" sz="1800" dirty="0" smtClean="0">
                <a:latin typeface="Times New Roman" panose="02020603050405020304" pitchFamily="18" charset="0"/>
                <a:cs typeface="Times New Roman" panose="02020603050405020304" pitchFamily="18" charset="0"/>
              </a:rPr>
              <a:t>Financial Officer</a:t>
            </a:r>
          </a:p>
          <a:p>
            <a:pPr lvl="2"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Acting </a:t>
            </a:r>
            <a:r>
              <a:rPr lang="en-US" sz="1800" dirty="0" smtClean="0">
                <a:latin typeface="Times New Roman" panose="02020603050405020304" pitchFamily="18" charset="0"/>
                <a:cs typeface="Times New Roman" panose="02020603050405020304" pitchFamily="18" charset="0"/>
              </a:rPr>
              <a:t>Director Technical Services</a:t>
            </a:r>
          </a:p>
          <a:p>
            <a:pPr lvl="1" algn="just"/>
            <a:endParaRPr lang="en-ZA" sz="2800" dirty="0" smtClean="0">
              <a:latin typeface="Times New Roman" panose="02020603050405020304" pitchFamily="18" charset="0"/>
              <a:cs typeface="Times New Roman" panose="02020603050405020304" pitchFamily="18" charset="0"/>
            </a:endParaRPr>
          </a:p>
        </p:txBody>
      </p:sp>
      <p:pic>
        <p:nvPicPr>
          <p:cNvPr id="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099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p:spPr>
        <p:txBody>
          <a:bodyPr>
            <a:noAutofit/>
          </a:bodyPr>
          <a:lstStyle/>
          <a:p>
            <a:pPr algn="ctr"/>
            <a:r>
              <a:rPr lang="en-US" sz="2400" b="1" dirty="0" smtClean="0">
                <a:latin typeface="Times New Roman" panose="02020603050405020304" pitchFamily="18" charset="0"/>
                <a:ea typeface="ＭＳ Ｐゴシック" pitchFamily="34" charset="-128"/>
                <a:cs typeface="Times New Roman" panose="02020603050405020304" pitchFamily="18" charset="0"/>
              </a:rPr>
              <a:t>SUPPORT REQUIRED FROM NATIONAL GOVERNMENT</a:t>
            </a:r>
            <a:endParaRPr lang="en-ZA" sz="24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35801" y="778598"/>
            <a:ext cx="8827129" cy="4583553"/>
          </a:xfrm>
        </p:spPr>
        <p:txBody>
          <a:bodyPr>
            <a:normAutofit/>
          </a:bodyPr>
          <a:lstStyle/>
          <a:p>
            <a:pPr marL="361950" indent="-361950" algn="just">
              <a:buFont typeface="Wingdings" panose="05000000000000000000" pitchFamily="2" charset="2"/>
              <a:buChar char="q"/>
            </a:pPr>
            <a:r>
              <a:rPr lang="en-ZA" sz="2000" dirty="0" smtClean="0">
                <a:latin typeface="Times New Roman" panose="02020603050405020304" pitchFamily="18" charset="0"/>
                <a:cs typeface="Times New Roman" panose="02020603050405020304" pitchFamily="18" charset="0"/>
              </a:rPr>
              <a:t>Finalisation of </a:t>
            </a:r>
          </a:p>
          <a:p>
            <a:pPr lvl="1" algn="just">
              <a:buFont typeface="Wingdings" panose="05000000000000000000" pitchFamily="2" charset="2"/>
              <a:buChar char="§"/>
            </a:pPr>
            <a:r>
              <a:rPr lang="en-ZA" sz="2000" dirty="0">
                <a:latin typeface="Times New Roman" panose="02020603050405020304" pitchFamily="18" charset="0"/>
                <a:cs typeface="Times New Roman" panose="02020603050405020304" pitchFamily="18" charset="0"/>
              </a:rPr>
              <a:t>Prototype Staff </a:t>
            </a:r>
            <a:r>
              <a:rPr lang="en-ZA" sz="2000" dirty="0" smtClean="0">
                <a:latin typeface="Times New Roman" panose="02020603050405020304" pitchFamily="18" charset="0"/>
                <a:cs typeface="Times New Roman" panose="02020603050405020304" pitchFamily="18" charset="0"/>
              </a:rPr>
              <a:t>Establishment</a:t>
            </a:r>
          </a:p>
          <a:p>
            <a:pPr lvl="1" algn="just">
              <a:buFont typeface="Wingdings" panose="05000000000000000000" pitchFamily="2" charset="2"/>
              <a:buChar char="§"/>
            </a:pPr>
            <a:r>
              <a:rPr lang="en-ZA" sz="2000" dirty="0" smtClean="0">
                <a:latin typeface="Times New Roman" panose="02020603050405020304" pitchFamily="18" charset="0"/>
                <a:cs typeface="Times New Roman" panose="02020603050405020304" pitchFamily="18" charset="0"/>
              </a:rPr>
              <a:t>Staff Regulations</a:t>
            </a:r>
          </a:p>
          <a:p>
            <a:pPr marL="361950" indent="-361950" algn="just">
              <a:buFont typeface="Wingdings" panose="05000000000000000000" pitchFamily="2" charset="2"/>
              <a:buChar char="q"/>
            </a:pPr>
            <a:r>
              <a:rPr lang="en-ZA" sz="2000" dirty="0" smtClean="0">
                <a:latin typeface="Times New Roman" panose="02020603050405020304" pitchFamily="18" charset="0"/>
                <a:cs typeface="Times New Roman" panose="02020603050405020304" pitchFamily="18" charset="0"/>
              </a:rPr>
              <a:t>Development of Municipal Job Descriptions;</a:t>
            </a:r>
          </a:p>
          <a:p>
            <a:pPr marL="361950" indent="-361950" algn="just">
              <a:buFont typeface="Wingdings" panose="05000000000000000000" pitchFamily="2" charset="2"/>
              <a:buChar char="q"/>
            </a:pPr>
            <a:r>
              <a:rPr lang="en-ZA" sz="2000" dirty="0" smtClean="0">
                <a:latin typeface="Times New Roman" panose="02020603050405020304" pitchFamily="18" charset="0"/>
                <a:cs typeface="Times New Roman" panose="02020603050405020304" pitchFamily="18" charset="0"/>
              </a:rPr>
              <a:t>Streamlining of staff establishments of provincial COGTAs to align with that of DCOG.</a:t>
            </a:r>
            <a:endParaRPr lang="en-ZA" sz="2000" dirty="0">
              <a:latin typeface="Times New Roman" panose="02020603050405020304" pitchFamily="18" charset="0"/>
              <a:cs typeface="Times New Roman" panose="02020603050405020304" pitchFamily="18" charset="0"/>
            </a:endParaRPr>
          </a:p>
        </p:txBody>
      </p:sp>
      <p:pic>
        <p:nvPicPr>
          <p:cNvPr id="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06946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p:spPr>
        <p:txBody>
          <a:bodyPr>
            <a:noAutofit/>
          </a:bodyPr>
          <a:lstStyle/>
          <a:p>
            <a:pPr algn="ctr"/>
            <a:r>
              <a:rPr lang="en-US" sz="2400" b="1" dirty="0" smtClean="0">
                <a:latin typeface="Times New Roman" panose="02020603050405020304" pitchFamily="18" charset="0"/>
                <a:ea typeface="ＭＳ Ｐゴシック" pitchFamily="34" charset="-128"/>
                <a:cs typeface="Times New Roman" panose="02020603050405020304" pitchFamily="18" charset="0"/>
              </a:rPr>
              <a:t>REFUSE REMOVAL IN MUNICIPALITIES</a:t>
            </a:r>
            <a:endParaRPr lang="en-ZA" sz="24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43752" y="584201"/>
            <a:ext cx="8827129" cy="5776844"/>
          </a:xfrm>
        </p:spPr>
        <p:txBody>
          <a:bodyPr>
            <a:noAutofit/>
          </a:bodyPr>
          <a:lstStyle/>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In section 152(1) of the Constitution of the Republic of South Africa, among other objectives, Local Government is assigned the responsibility to promote a safe and healthy environment. </a:t>
            </a:r>
          </a:p>
          <a:p>
            <a:pPr marL="0" indent="0" algn="just">
              <a:lnSpc>
                <a:spcPct val="100000"/>
              </a:lnSpc>
              <a:spcBef>
                <a:spcPts val="0"/>
              </a:spcBef>
              <a:buNone/>
            </a:pPr>
            <a:r>
              <a:rPr lang="en-ZA" sz="1400" dirty="0">
                <a:latin typeface="Times New Roman" panose="02020603050405020304" pitchFamily="18" charset="0"/>
                <a:cs typeface="Times New Roman" panose="02020603050405020304" pitchFamily="18" charset="0"/>
              </a:rPr>
              <a:t> </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The majority of our towns and cities are characterised by high levels of unsightly environmental pollution in the streets such as uncollected refuse and refuse not collected on scheduled days, litter, rubble that accumulates after building projects that are not cleared resulting into optical pollution and hazards to the environment and blocked drainage systems due to littering and illegal dumping sites as well as unmanned dumping sites. This has resulted diminished aesthetics of the environment and the rise of health hazards such as rat infestations, increase in incidents of disease etc. </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There are a number of reasons why there is an existence of such conditions and these can include the following:</a:t>
            </a:r>
          </a:p>
          <a:p>
            <a:pPr lvl="0" algn="just">
              <a:lnSpc>
                <a:spcPct val="100000"/>
              </a:lnSpc>
              <a:spcBef>
                <a:spcPts val="0"/>
              </a:spcBef>
            </a:pPr>
            <a:r>
              <a:rPr lang="en-ZA" sz="1400" dirty="0">
                <a:latin typeface="Times New Roman" panose="02020603050405020304" pitchFamily="18" charset="0"/>
                <a:cs typeface="Times New Roman" panose="02020603050405020304" pitchFamily="18" charset="0"/>
              </a:rPr>
              <a:t>Limited funding for refuse removal services by municipalities due to</a:t>
            </a:r>
          </a:p>
          <a:p>
            <a:pPr marL="628650" lvl="0" indent="-361950" algn="just">
              <a:lnSpc>
                <a:spcPct val="100000"/>
              </a:lnSpc>
              <a:spcBef>
                <a:spcPts val="0"/>
              </a:spcBef>
              <a:buFont typeface="Wingdings" panose="05000000000000000000" pitchFamily="2" charset="2"/>
              <a:buChar char="ü"/>
            </a:pPr>
            <a:r>
              <a:rPr lang="en-ZA" sz="1400" dirty="0">
                <a:latin typeface="Times New Roman" panose="02020603050405020304" pitchFamily="18" charset="0"/>
                <a:cs typeface="Times New Roman" panose="02020603050405020304" pitchFamily="18" charset="0"/>
              </a:rPr>
              <a:t>Low cost recovery from users by municipalities</a:t>
            </a:r>
          </a:p>
          <a:p>
            <a:pPr marL="628650" lvl="0" indent="-361950" algn="just">
              <a:lnSpc>
                <a:spcPct val="100000"/>
              </a:lnSpc>
              <a:spcBef>
                <a:spcPts val="0"/>
              </a:spcBef>
              <a:buFont typeface="Wingdings" panose="05000000000000000000" pitchFamily="2" charset="2"/>
              <a:buChar char="ü"/>
            </a:pPr>
            <a:r>
              <a:rPr lang="en-ZA" sz="1400" dirty="0">
                <a:latin typeface="Times New Roman" panose="02020603050405020304" pitchFamily="18" charset="0"/>
                <a:cs typeface="Times New Roman" panose="02020603050405020304" pitchFamily="18" charset="0"/>
              </a:rPr>
              <a:t>Under-pricing the services for collection of waste (Tariffs).</a:t>
            </a:r>
          </a:p>
          <a:p>
            <a:pPr marL="628650" lvl="0" indent="-361950" algn="just">
              <a:lnSpc>
                <a:spcPct val="100000"/>
              </a:lnSpc>
              <a:spcBef>
                <a:spcPts val="0"/>
              </a:spcBef>
              <a:buFont typeface="Wingdings" panose="05000000000000000000" pitchFamily="2" charset="2"/>
              <a:buChar char="ü"/>
            </a:pPr>
            <a:r>
              <a:rPr lang="en-ZA" sz="1400" dirty="0">
                <a:latin typeface="Times New Roman" panose="02020603050405020304" pitchFamily="18" charset="0"/>
                <a:cs typeface="Times New Roman" panose="02020603050405020304" pitchFamily="18" charset="0"/>
              </a:rPr>
              <a:t>Prioritisation of waste management services in some municipalities not regarded as a basic service.</a:t>
            </a:r>
          </a:p>
          <a:p>
            <a:pPr marL="628650" lvl="0" indent="-361950" algn="just">
              <a:lnSpc>
                <a:spcPct val="100000"/>
              </a:lnSpc>
              <a:spcBef>
                <a:spcPts val="0"/>
              </a:spcBef>
              <a:buFont typeface="Wingdings" panose="05000000000000000000" pitchFamily="2" charset="2"/>
              <a:buChar char="ü"/>
            </a:pPr>
            <a:r>
              <a:rPr lang="en-ZA" sz="1400" dirty="0">
                <a:latin typeface="Times New Roman" panose="02020603050405020304" pitchFamily="18" charset="0"/>
                <a:cs typeface="Times New Roman" panose="02020603050405020304" pitchFamily="18" charset="0"/>
              </a:rPr>
              <a:t>No proper budget allocation for refuse removal in some municipalities</a:t>
            </a:r>
          </a:p>
          <a:p>
            <a:pPr marL="628650" lvl="0" indent="-361950" algn="just">
              <a:lnSpc>
                <a:spcPct val="100000"/>
              </a:lnSpc>
              <a:spcBef>
                <a:spcPts val="0"/>
              </a:spcBef>
              <a:buFont typeface="Wingdings" panose="05000000000000000000" pitchFamily="2" charset="2"/>
              <a:buChar char="ü"/>
            </a:pPr>
            <a:r>
              <a:rPr lang="en-ZA" sz="1400" dirty="0">
                <a:latin typeface="Times New Roman" panose="02020603050405020304" pitchFamily="18" charset="0"/>
                <a:cs typeface="Times New Roman" panose="02020603050405020304" pitchFamily="18" charset="0"/>
              </a:rPr>
              <a:t>Non- payment of overtime for refuse removal personnel leading to Labour unrest thus non-collection.</a:t>
            </a:r>
          </a:p>
          <a:p>
            <a:pPr algn="just">
              <a:lnSpc>
                <a:spcPct val="100000"/>
              </a:lnSpc>
              <a:spcBef>
                <a:spcPts val="0"/>
              </a:spcBef>
            </a:pPr>
            <a:endParaRPr lang="en-ZA" sz="14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400" dirty="0">
                <a:latin typeface="Times New Roman" panose="02020603050405020304" pitchFamily="18" charset="0"/>
                <a:cs typeface="Times New Roman" panose="02020603050405020304" pitchFamily="18" charset="0"/>
              </a:rPr>
              <a:t>Inadequate maintenance of refuse removal vehicles or equipment</a:t>
            </a:r>
          </a:p>
          <a:p>
            <a:pPr lvl="0" algn="just">
              <a:lnSpc>
                <a:spcPct val="100000"/>
              </a:lnSpc>
              <a:spcBef>
                <a:spcPts val="0"/>
              </a:spcBef>
            </a:pPr>
            <a:r>
              <a:rPr lang="en-ZA" sz="1400" dirty="0">
                <a:latin typeface="Times New Roman" panose="02020603050405020304" pitchFamily="18" charset="0"/>
                <a:cs typeface="Times New Roman" panose="02020603050405020304" pitchFamily="18" charset="0"/>
              </a:rPr>
              <a:t>Delayed supply in procurement of materials, vehicles and other things for refuse removal</a:t>
            </a:r>
          </a:p>
          <a:p>
            <a:pPr lvl="0" algn="just">
              <a:lnSpc>
                <a:spcPct val="100000"/>
              </a:lnSpc>
              <a:spcBef>
                <a:spcPts val="0"/>
              </a:spcBef>
            </a:pPr>
            <a:r>
              <a:rPr lang="en-ZA" sz="1400" dirty="0">
                <a:latin typeface="Times New Roman" panose="02020603050405020304" pitchFamily="18" charset="0"/>
                <a:cs typeface="Times New Roman" panose="02020603050405020304" pitchFamily="18" charset="0"/>
              </a:rPr>
              <a:t>Community behaviour in actions such as littering and contribution to illegal dumping sites.</a:t>
            </a:r>
          </a:p>
          <a:p>
            <a:pPr lvl="0" algn="just">
              <a:lnSpc>
                <a:spcPct val="100000"/>
              </a:lnSpc>
              <a:spcBef>
                <a:spcPts val="0"/>
              </a:spcBef>
            </a:pPr>
            <a:r>
              <a:rPr lang="en-ZA" sz="1400" dirty="0">
                <a:latin typeface="Times New Roman" panose="02020603050405020304" pitchFamily="18" charset="0"/>
                <a:cs typeface="Times New Roman" panose="02020603050405020304" pitchFamily="18" charset="0"/>
              </a:rPr>
              <a:t>Poor contribution by communities on matters of cleaning the environment.</a:t>
            </a:r>
          </a:p>
          <a:p>
            <a:pPr marL="0" indent="0" algn="just">
              <a:lnSpc>
                <a:spcPct val="100000"/>
              </a:lnSpc>
              <a:spcBef>
                <a:spcPts val="0"/>
              </a:spcBef>
              <a:buNone/>
            </a:pPr>
            <a:r>
              <a:rPr lang="en-ZA" sz="1400" dirty="0">
                <a:latin typeface="Times New Roman" panose="02020603050405020304" pitchFamily="18" charset="0"/>
                <a:cs typeface="Times New Roman" panose="02020603050405020304" pitchFamily="18" charset="0"/>
              </a:rPr>
              <a:t>   </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Some municipalities have been able to utilise their resources effectively collect refuse while others have failed dismally on this aspect.</a:t>
            </a:r>
          </a:p>
          <a:p>
            <a:pPr algn="just">
              <a:lnSpc>
                <a:spcPct val="100000"/>
              </a:lnSpc>
              <a:spcBef>
                <a:spcPts val="0"/>
              </a:spcBef>
            </a:pPr>
            <a:endParaRPr lang="en-ZA" sz="1400" dirty="0">
              <a:latin typeface="Times New Roman" panose="02020603050405020304" pitchFamily="18" charset="0"/>
              <a:cs typeface="Times New Roman" panose="02020603050405020304" pitchFamily="18" charset="0"/>
            </a:endParaRPr>
          </a:p>
        </p:txBody>
      </p:sp>
      <p:pic>
        <p:nvPicPr>
          <p:cNvPr id="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7938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p:spPr>
        <p:txBody>
          <a:bodyPr>
            <a:noAutofit/>
          </a:bodyPr>
          <a:lstStyle/>
          <a:p>
            <a:pPr algn="ctr"/>
            <a:r>
              <a:rPr lang="en-US" sz="2400" b="1" dirty="0" smtClean="0">
                <a:latin typeface="Times New Roman" panose="02020603050405020304" pitchFamily="18" charset="0"/>
                <a:ea typeface="ＭＳ Ｐゴシック" pitchFamily="34" charset="-128"/>
                <a:cs typeface="Times New Roman" panose="02020603050405020304" pitchFamily="18" charset="0"/>
              </a:rPr>
              <a:t>PROVISION OF ELECTRICITY IN MUNICIPALITIES</a:t>
            </a:r>
            <a:endParaRPr lang="en-ZA" sz="24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58435" y="552451"/>
            <a:ext cx="8827129" cy="5776844"/>
          </a:xfrm>
        </p:spPr>
        <p:txBody>
          <a:bodyPr>
            <a:noAutofit/>
          </a:bodyPr>
          <a:lstStyle/>
          <a:p>
            <a:pPr marL="0" indent="0" algn="just">
              <a:lnSpc>
                <a:spcPct val="100000"/>
              </a:lnSpc>
              <a:spcBef>
                <a:spcPts val="0"/>
              </a:spcBef>
              <a:buNone/>
            </a:pPr>
            <a:r>
              <a:rPr lang="en-ZA" sz="1600" dirty="0">
                <a:latin typeface="Times New Roman" panose="02020603050405020304" pitchFamily="18" charset="0"/>
                <a:cs typeface="Times New Roman" panose="02020603050405020304" pitchFamily="18" charset="0"/>
              </a:rPr>
              <a:t>All Municipalities and Eskom in the Free State are electricity distributors in their licenced areas. The Free State currently is 98% electrified. Eskom and M</a:t>
            </a:r>
            <a:r>
              <a:rPr lang="en-ZA" sz="1600" dirty="0" smtClean="0">
                <a:latin typeface="Times New Roman" panose="02020603050405020304" pitchFamily="18" charset="0"/>
                <a:cs typeface="Times New Roman" panose="02020603050405020304" pitchFamily="18" charset="0"/>
              </a:rPr>
              <a:t>unicipalities </a:t>
            </a:r>
            <a:r>
              <a:rPr lang="en-ZA" sz="1600" dirty="0">
                <a:latin typeface="Times New Roman" panose="02020603050405020304" pitchFamily="18" charset="0"/>
                <a:cs typeface="Times New Roman" panose="02020603050405020304" pitchFamily="18" charset="0"/>
              </a:rPr>
              <a:t>have experienced challenges which are almost similar in occurrence. Disruptions in supply is now endemic in some areas and this can be described as follows</a:t>
            </a:r>
            <a:r>
              <a:rPr lang="en-ZA" sz="1600" dirty="0" smtClean="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ZA" sz="1600" dirty="0" smtClean="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600" dirty="0" smtClean="0">
                <a:latin typeface="Times New Roman" panose="02020603050405020304" pitchFamily="18" charset="0"/>
                <a:cs typeface="Times New Roman" panose="02020603050405020304" pitchFamily="18" charset="0"/>
              </a:rPr>
              <a:t>Illegal </a:t>
            </a:r>
            <a:r>
              <a:rPr lang="en-ZA" sz="1600" dirty="0">
                <a:latin typeface="Times New Roman" panose="02020603050405020304" pitchFamily="18" charset="0"/>
                <a:cs typeface="Times New Roman" panose="02020603050405020304" pitchFamily="18" charset="0"/>
              </a:rPr>
              <a:t>connections leading to revenue losses and overloading of the infrastructure such as transformers.</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Bypassing of electricity meters thus allowing indiscriminate usage of electricity and also resulting in revenue losses.</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Ageing infrastructure resulting into supply disruptions due to failure.</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Theft of electricity infrastructure such as cables that are replaced at great cost</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Poor planning to accommodate the increase in population and economic activity and thus an increase in demand for electricity. </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Penalties by Eskom to municipalities for contravening the agreed usage. This is ascribed to poor planning for increased usage due to increased population and economic growth.</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Poor management of Statistic of houses that are having electricity and houses that do not have electricity by </a:t>
            </a:r>
            <a:r>
              <a:rPr lang="en-ZA" sz="1600" dirty="0" smtClean="0">
                <a:latin typeface="Times New Roman" panose="02020603050405020304" pitchFamily="18" charset="0"/>
                <a:cs typeface="Times New Roman" panose="02020603050405020304" pitchFamily="18" charset="0"/>
              </a:rPr>
              <a:t>Municipalities</a:t>
            </a:r>
            <a:r>
              <a:rPr lang="en-ZA" sz="1600" dirty="0">
                <a:latin typeface="Times New Roman" panose="02020603050405020304" pitchFamily="18" charset="0"/>
                <a:cs typeface="Times New Roman" panose="02020603050405020304" pitchFamily="18" charset="0"/>
              </a:rPr>
              <a:t>.</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Provision of future plans for </a:t>
            </a:r>
            <a:r>
              <a:rPr lang="en-ZA" sz="1600" dirty="0" smtClean="0">
                <a:latin typeface="Times New Roman" panose="02020603050405020304" pitchFamily="18" charset="0"/>
                <a:cs typeface="Times New Roman" panose="02020603050405020304" pitchFamily="18" charset="0"/>
              </a:rPr>
              <a:t>Municipalities </a:t>
            </a:r>
            <a:r>
              <a:rPr lang="en-ZA" sz="1600" dirty="0">
                <a:latin typeface="Times New Roman" panose="02020603050405020304" pitchFamily="18" charset="0"/>
                <a:cs typeface="Times New Roman" panose="02020603050405020304" pitchFamily="18" charset="0"/>
              </a:rPr>
              <a:t>in terms of both bulk electrification infrastructure and electrification.</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Slow registration of un-proclaimed areas.</a:t>
            </a:r>
          </a:p>
        </p:txBody>
      </p:sp>
      <p:pic>
        <p:nvPicPr>
          <p:cNvPr id="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4772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2484"/>
            <a:ext cx="8964613" cy="574158"/>
          </a:xfrm>
        </p:spPr>
        <p:txBody>
          <a:bodyPr>
            <a:normAutofit fontScale="90000"/>
          </a:bodyPr>
          <a:lstStyle/>
          <a:p>
            <a:pPr algn="ctr"/>
            <a:r>
              <a:rPr lang="en-US" sz="2800" b="1" dirty="0" smtClean="0">
                <a:latin typeface="Times New Roman" panose="02020603050405020304" pitchFamily="18" charset="0"/>
                <a:cs typeface="Times New Roman" panose="02020603050405020304" pitchFamily="18" charset="0"/>
              </a:rPr>
              <a:t>CRITERIA FOR FUNCTIONAL WARD COMMITTEES</a:t>
            </a:r>
            <a:endParaRPr lang="en-ZA" sz="2800" b="1" dirty="0" smtClean="0">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457200" y="701749"/>
            <a:ext cx="8218488" cy="5413301"/>
          </a:xfrm>
        </p:spPr>
        <p:txBody>
          <a:bodyPr/>
          <a:lstStyle/>
          <a:p>
            <a:r>
              <a:rPr lang="en-US" sz="2400" dirty="0" smtClean="0">
                <a:latin typeface="Times New Roman" panose="02020603050405020304" pitchFamily="18" charset="0"/>
                <a:cs typeface="Times New Roman" panose="02020603050405020304" pitchFamily="18" charset="0"/>
              </a:rPr>
              <a:t>Quarterly Functionality Report (template developed by the Department).</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Proof of payment of Stipend (out of pocket expense)</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Database of community concerns per ward (template developed by the Department).</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Schedule of ward committee meetings.</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Schedule of councilor report back meetings.</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Development and implementation ward operational plans.</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Database of ward committees indicating sector representation.</a:t>
            </a:r>
            <a:endParaRPr lang="en-ZA"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Ward Profiles (template developed by the Department).</a:t>
            </a:r>
          </a:p>
          <a:p>
            <a:r>
              <a:rPr lang="en-US" sz="2400" dirty="0" smtClean="0">
                <a:latin typeface="Times New Roman" panose="02020603050405020304" pitchFamily="18" charset="0"/>
                <a:cs typeface="Times New Roman" panose="02020603050405020304" pitchFamily="18" charset="0"/>
              </a:rPr>
              <a:t>Ward Operational Plans</a:t>
            </a:r>
            <a:endParaRPr lang="en-ZA" sz="2400" dirty="0" smtClean="0">
              <a:latin typeface="Times New Roman" panose="02020603050405020304" pitchFamily="18" charset="0"/>
              <a:cs typeface="Times New Roman" panose="02020603050405020304" pitchFamily="18" charset="0"/>
            </a:endParaRPr>
          </a:p>
          <a:p>
            <a:pPr>
              <a:buFont typeface="Times New Roman" pitchFamily="18" charset="0"/>
              <a:buNone/>
            </a:pPr>
            <a:endParaRPr lang="en-ZA" sz="2400" dirty="0" smtClean="0">
              <a:latin typeface="Times New Roman" panose="02020603050405020304" pitchFamily="18" charset="0"/>
              <a:cs typeface="Times New Roman" panose="02020603050405020304" pitchFamily="18" charset="0"/>
            </a:endParaRPr>
          </a:p>
        </p:txBody>
      </p:sp>
      <p:pic>
        <p:nvPicPr>
          <p:cNvPr id="4100"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0975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8929688" cy="691116"/>
          </a:xfrm>
        </p:spPr>
        <p:txBody>
          <a:bodyPr/>
          <a:lstStyle/>
          <a:p>
            <a:pPr algn="ctr"/>
            <a:r>
              <a:rPr lang="en-ZA" sz="3200" b="1" dirty="0" smtClean="0">
                <a:latin typeface="Times New Roman" panose="02020603050405020304" pitchFamily="18" charset="0"/>
                <a:cs typeface="Times New Roman" panose="02020603050405020304" pitchFamily="18" charset="0"/>
              </a:rPr>
              <a:t>WARD COMMITTEES</a:t>
            </a:r>
          </a:p>
        </p:txBody>
      </p:sp>
      <p:sp>
        <p:nvSpPr>
          <p:cNvPr id="5123" name="Content Placeholder 2"/>
          <p:cNvSpPr>
            <a:spLocks noGrp="1"/>
          </p:cNvSpPr>
          <p:nvPr>
            <p:ph idx="1"/>
          </p:nvPr>
        </p:nvSpPr>
        <p:spPr>
          <a:xfrm>
            <a:off x="170121" y="882650"/>
            <a:ext cx="8548577" cy="5403850"/>
          </a:xfrm>
        </p:spPr>
        <p:txBody>
          <a:bodyPr/>
          <a:lstStyle/>
          <a:p>
            <a:pPr algn="just">
              <a:buFont typeface="Times New Roman" pitchFamily="18" charset="0"/>
              <a:buNone/>
            </a:pPr>
            <a:r>
              <a:rPr lang="en-ZA" sz="1800" b="1" dirty="0" smtClean="0">
                <a:latin typeface="Times New Roman" panose="02020603050405020304" pitchFamily="18" charset="0"/>
                <a:cs typeface="Times New Roman" panose="02020603050405020304" pitchFamily="18" charset="0"/>
              </a:rPr>
              <a:t>Establishment</a:t>
            </a:r>
            <a:r>
              <a:rPr lang="en-ZA" sz="1800" dirty="0" smtClean="0">
                <a:latin typeface="Times New Roman" panose="02020603050405020304" pitchFamily="18" charset="0"/>
                <a:cs typeface="Times New Roman" panose="02020603050405020304" pitchFamily="18" charset="0"/>
              </a:rPr>
              <a:t>: 307 out of 309 ward committees established (outstanding: ward 7 in Mantsopa and ward 5 in Maluti) </a:t>
            </a:r>
          </a:p>
          <a:p>
            <a:pPr algn="just">
              <a:buFont typeface="Arial" panose="020B0604020202020204" pitchFamily="34" charset="0"/>
              <a:buChar char="•"/>
            </a:pPr>
            <a:r>
              <a:rPr lang="en-ZA" sz="1800" dirty="0" smtClean="0">
                <a:latin typeface="Times New Roman" panose="02020603050405020304" pitchFamily="18" charset="0"/>
                <a:cs typeface="Times New Roman" panose="02020603050405020304" pitchFamily="18" charset="0"/>
              </a:rPr>
              <a:t>Ward 6 in Letsemeng was dissolved by council and re-established in September 2019.</a:t>
            </a:r>
          </a:p>
          <a:p>
            <a:pPr algn="just">
              <a:buFont typeface="Arial" panose="020B0604020202020204" pitchFamily="34" charset="0"/>
              <a:buChar char="•"/>
            </a:pPr>
            <a:r>
              <a:rPr lang="en-ZA" sz="1800" dirty="0" smtClean="0">
                <a:latin typeface="Times New Roman" panose="02020603050405020304" pitchFamily="18" charset="0"/>
                <a:cs typeface="Times New Roman" panose="02020603050405020304" pitchFamily="18" charset="0"/>
              </a:rPr>
              <a:t>Wards 14 and 18 in Metsimaholo was dissolved by council and re-established.</a:t>
            </a:r>
          </a:p>
          <a:p>
            <a:pPr algn="just">
              <a:buFont typeface="Times New Roman" pitchFamily="18" charset="0"/>
              <a:buNone/>
            </a:pPr>
            <a:r>
              <a:rPr lang="en-ZA" sz="1800" b="1" dirty="0" smtClean="0">
                <a:latin typeface="Times New Roman" panose="02020603050405020304" pitchFamily="18" charset="0"/>
                <a:cs typeface="Times New Roman" panose="02020603050405020304" pitchFamily="18" charset="0"/>
              </a:rPr>
              <a:t>Functionality</a:t>
            </a:r>
            <a:r>
              <a:rPr lang="en-ZA" sz="1800" dirty="0" smtClean="0">
                <a:latin typeface="Times New Roman" panose="02020603050405020304" pitchFamily="18" charset="0"/>
                <a:cs typeface="Times New Roman" panose="02020603050405020304" pitchFamily="18" charset="0"/>
              </a:rPr>
              <a:t>: Various levels of functionality of ward committees across the province. Municipalities do not submit functionality reports on a quarterly basis as expected with no credible information on ward committee meetings or councillor report back meetings convened.</a:t>
            </a:r>
          </a:p>
          <a:p>
            <a:pPr algn="just">
              <a:buFont typeface="Times New Roman" pitchFamily="18" charset="0"/>
              <a:buNone/>
            </a:pPr>
            <a:r>
              <a:rPr lang="en-ZA" sz="1800" b="1" dirty="0" smtClean="0">
                <a:latin typeface="Times New Roman" panose="02020603050405020304" pitchFamily="18" charset="0"/>
                <a:cs typeface="Times New Roman" panose="02020603050405020304" pitchFamily="18" charset="0"/>
              </a:rPr>
              <a:t>Ward Operational Plans</a:t>
            </a:r>
            <a:r>
              <a:rPr lang="en-ZA" sz="1800" dirty="0" smtClean="0">
                <a:latin typeface="Times New Roman" panose="02020603050405020304" pitchFamily="18" charset="0"/>
                <a:cs typeface="Times New Roman" panose="02020603050405020304" pitchFamily="18" charset="0"/>
              </a:rPr>
              <a:t>: Ward Operational Plans in line with the </a:t>
            </a:r>
            <a:r>
              <a:rPr lang="en-ZA" sz="1800" dirty="0" err="1" smtClean="0">
                <a:latin typeface="Times New Roman" panose="02020603050405020304" pitchFamily="18" charset="0"/>
                <a:cs typeface="Times New Roman" panose="02020603050405020304" pitchFamily="18" charset="0"/>
              </a:rPr>
              <a:t>SDBIP</a:t>
            </a:r>
            <a:r>
              <a:rPr lang="en-ZA" sz="1800" dirty="0" smtClean="0">
                <a:latin typeface="Times New Roman" panose="02020603050405020304" pitchFamily="18" charset="0"/>
                <a:cs typeface="Times New Roman" panose="02020603050405020304" pitchFamily="18" charset="0"/>
              </a:rPr>
              <a:t> of the municipality developed for all municipalities except for Mangaung. (ward committees not inducted yet)</a:t>
            </a:r>
          </a:p>
          <a:p>
            <a:pPr algn="just">
              <a:buFont typeface="Times New Roman" pitchFamily="18" charset="0"/>
              <a:buNone/>
            </a:pPr>
            <a:r>
              <a:rPr lang="en-ZA" sz="1800" b="1" dirty="0" smtClean="0">
                <a:latin typeface="Times New Roman" panose="02020603050405020304" pitchFamily="18" charset="0"/>
                <a:cs typeface="Times New Roman" panose="02020603050405020304" pitchFamily="18" charset="0"/>
              </a:rPr>
              <a:t>Payment of Stipend</a:t>
            </a:r>
            <a:r>
              <a:rPr lang="en-ZA" sz="1800" dirty="0" smtClean="0">
                <a:latin typeface="Times New Roman" panose="02020603050405020304" pitchFamily="18" charset="0"/>
                <a:cs typeface="Times New Roman" panose="02020603050405020304" pitchFamily="18" charset="0"/>
              </a:rPr>
              <a:t>:  In most municipalities stipends are paid on a monthly basis. However, in Matjhabeng, Moqhaka, Kopanong and Letsemeng council took a resolution to only pay when the ward committees submit  reports.</a:t>
            </a:r>
          </a:p>
          <a:p>
            <a:pPr algn="just">
              <a:buFont typeface="Arial" panose="020B0604020202020204" pitchFamily="34" charset="0"/>
              <a:buChar char="•"/>
            </a:pPr>
            <a:r>
              <a:rPr lang="en-ZA" sz="1800" dirty="0" smtClean="0">
                <a:latin typeface="Times New Roman" panose="02020603050405020304" pitchFamily="18" charset="0"/>
                <a:cs typeface="Times New Roman" panose="02020603050405020304" pitchFamily="18" charset="0"/>
              </a:rPr>
              <a:t>Matjhabeng, Setsoto and Mangaung increased the stipend of ward committees to R1000.</a:t>
            </a:r>
          </a:p>
          <a:p>
            <a:pPr algn="just">
              <a:buFont typeface="Times New Roman" pitchFamily="18" charset="0"/>
              <a:buNone/>
            </a:pPr>
            <a:endParaRPr lang="en-ZA" sz="1800" b="1" dirty="0" smtClean="0">
              <a:latin typeface="Times New Roman" panose="02020603050405020304" pitchFamily="18" charset="0"/>
              <a:cs typeface="Times New Roman" panose="02020603050405020304" pitchFamily="18" charset="0"/>
            </a:endParaRPr>
          </a:p>
          <a:p>
            <a:pPr algn="just">
              <a:buFont typeface="Times New Roman" pitchFamily="18" charset="0"/>
              <a:buNone/>
            </a:pPr>
            <a:endParaRPr lang="en-ZA" sz="1800" b="1" dirty="0" smtClean="0">
              <a:latin typeface="Times New Roman" panose="02020603050405020304" pitchFamily="18" charset="0"/>
              <a:cs typeface="Times New Roman" panose="02020603050405020304" pitchFamily="18" charset="0"/>
            </a:endParaRPr>
          </a:p>
          <a:p>
            <a:pPr algn="just">
              <a:buFont typeface="Times New Roman" pitchFamily="18" charset="0"/>
              <a:buNone/>
            </a:pPr>
            <a:endParaRPr lang="en-ZA" sz="1800" dirty="0" smtClean="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4687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744279"/>
          </a:xfrm>
        </p:spPr>
        <p:txBody>
          <a:bodyPr/>
          <a:lstStyle/>
          <a:p>
            <a:pPr algn="ctr"/>
            <a:r>
              <a:rPr lang="en-ZA" sz="3600" b="1" dirty="0" smtClean="0">
                <a:latin typeface="Times New Roman" panose="02020603050405020304" pitchFamily="18" charset="0"/>
                <a:cs typeface="Times New Roman" panose="02020603050405020304" pitchFamily="18" charset="0"/>
              </a:rPr>
              <a:t>WARD COMMITTEES (CONT.)</a:t>
            </a:r>
          </a:p>
        </p:txBody>
      </p:sp>
      <p:sp>
        <p:nvSpPr>
          <p:cNvPr id="6147" name="Content Placeholder 2"/>
          <p:cNvSpPr>
            <a:spLocks noGrp="1"/>
          </p:cNvSpPr>
          <p:nvPr>
            <p:ph idx="1"/>
          </p:nvPr>
        </p:nvSpPr>
        <p:spPr>
          <a:xfrm>
            <a:off x="457200" y="744279"/>
            <a:ext cx="8218488" cy="5370771"/>
          </a:xfrm>
        </p:spPr>
        <p:txBody>
          <a:bodyPr>
            <a:normAutofit/>
          </a:bodyPr>
          <a:lstStyle/>
          <a:p>
            <a:r>
              <a:rPr lang="en-ZA" sz="2400" b="1" dirty="0" smtClean="0">
                <a:latin typeface="Times New Roman" panose="02020603050405020304" pitchFamily="18" charset="0"/>
                <a:cs typeface="Times New Roman" panose="02020603050405020304" pitchFamily="18" charset="0"/>
              </a:rPr>
              <a:t>Challenges:</a:t>
            </a:r>
          </a:p>
          <a:p>
            <a:r>
              <a:rPr lang="en-ZA" sz="2400" dirty="0" smtClean="0">
                <a:latin typeface="Times New Roman" panose="02020603050405020304" pitchFamily="18" charset="0"/>
                <a:cs typeface="Times New Roman" panose="02020603050405020304" pitchFamily="18" charset="0"/>
              </a:rPr>
              <a:t>Municipalities indicated financial constraints for capacity building of ward committees.</a:t>
            </a:r>
          </a:p>
          <a:p>
            <a:r>
              <a:rPr lang="en-ZA" sz="2400" dirty="0" smtClean="0">
                <a:latin typeface="Times New Roman" panose="02020603050405020304" pitchFamily="18" charset="0"/>
                <a:cs typeface="Times New Roman" panose="02020603050405020304" pitchFamily="18" charset="0"/>
              </a:rPr>
              <a:t>High vacancy rate of ward committees in some municipalities with no indication of when positions will be filled.</a:t>
            </a:r>
          </a:p>
          <a:p>
            <a:r>
              <a:rPr lang="en-ZA" sz="2400" dirty="0" smtClean="0">
                <a:latin typeface="Times New Roman" panose="02020603050405020304" pitchFamily="18" charset="0"/>
                <a:cs typeface="Times New Roman" panose="02020603050405020304" pitchFamily="18" charset="0"/>
              </a:rPr>
              <a:t>Offices of Speaker do not submit quarterly reports as expected which makes it difficult for province to report.</a:t>
            </a:r>
          </a:p>
          <a:p>
            <a:r>
              <a:rPr lang="en-ZA" sz="2400" dirty="0" smtClean="0">
                <a:latin typeface="Times New Roman" panose="02020603050405020304" pitchFamily="18" charset="0"/>
                <a:cs typeface="Times New Roman" panose="02020603050405020304" pitchFamily="18" charset="0"/>
              </a:rPr>
              <a:t> No appointment of Public Participation Officers</a:t>
            </a:r>
          </a:p>
          <a:p>
            <a:r>
              <a:rPr lang="en-ZA" sz="2400" dirty="0" smtClean="0">
                <a:latin typeface="Times New Roman" panose="02020603050405020304" pitchFamily="18" charset="0"/>
                <a:cs typeface="Times New Roman" panose="02020603050405020304" pitchFamily="18" charset="0"/>
              </a:rPr>
              <a:t>Non co-operation from municipalities.</a:t>
            </a:r>
          </a:p>
          <a:p>
            <a:r>
              <a:rPr lang="en-ZA" sz="2400" dirty="0" smtClean="0">
                <a:latin typeface="Times New Roman" panose="02020603050405020304" pitchFamily="18" charset="0"/>
                <a:cs typeface="Times New Roman" panose="02020603050405020304" pitchFamily="18" charset="0"/>
              </a:rPr>
              <a:t>Lack of resources and staff in the Offices of Speaker. </a:t>
            </a:r>
          </a:p>
          <a:p>
            <a:r>
              <a:rPr lang="en-ZA" sz="2400" dirty="0" smtClean="0">
                <a:latin typeface="Times New Roman" panose="02020603050405020304" pitchFamily="18" charset="0"/>
                <a:cs typeface="Times New Roman" panose="02020603050405020304" pitchFamily="18" charset="0"/>
              </a:rPr>
              <a:t>Most municipalities indicated difficulty in accessing the Ward Committee Data Management System.</a:t>
            </a:r>
          </a:p>
          <a:p>
            <a:endParaRPr lang="en-ZA" sz="2400" dirty="0" smtClean="0">
              <a:latin typeface="Times New Roman" panose="02020603050405020304" pitchFamily="18" charset="0"/>
              <a:cs typeface="Times New Roman" panose="02020603050405020304" pitchFamily="18" charset="0"/>
            </a:endParaRPr>
          </a:p>
          <a:p>
            <a:endParaRPr lang="en-ZA" sz="2400" b="1" dirty="0" smtClean="0">
              <a:latin typeface="Times New Roman" panose="02020603050405020304" pitchFamily="18" charset="0"/>
              <a:cs typeface="Times New Roman" panose="02020603050405020304" pitchFamily="18" charset="0"/>
            </a:endParaRPr>
          </a:p>
        </p:txBody>
      </p:sp>
      <p:pic>
        <p:nvPicPr>
          <p:cNvPr id="6148"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76470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094788" cy="847725"/>
          </a:xfrm>
        </p:spPr>
        <p:txBody>
          <a:bodyPr>
            <a:normAutofit fontScale="90000"/>
          </a:bodyPr>
          <a:lstStyle/>
          <a:p>
            <a:pPr algn="ctr" eaLnBrk="1" hangingPunct="1"/>
            <a:r>
              <a:rPr lang="en-ZA" sz="2800" b="1" dirty="0" smtClean="0"/>
              <a:t/>
            </a:r>
            <a:br>
              <a:rPr lang="en-ZA" sz="2800" b="1" dirty="0" smtClean="0"/>
            </a:br>
            <a:r>
              <a:rPr lang="en-ZA" sz="2400" dirty="0" smtClean="0"/>
              <a:t/>
            </a:r>
            <a:br>
              <a:rPr lang="en-ZA" sz="2400" dirty="0" smtClean="0"/>
            </a:br>
            <a:r>
              <a:rPr lang="en-ZA" sz="4800" b="1" dirty="0" smtClean="0">
                <a:latin typeface="Times New Roman" panose="02020603050405020304" pitchFamily="18" charset="0"/>
                <a:cs typeface="Times New Roman" panose="02020603050405020304" pitchFamily="18" charset="0"/>
              </a:rPr>
              <a:t>SOCIAL MEDIA</a:t>
            </a:r>
            <a:r>
              <a:rPr lang="en-ZA" altLang="en-US" sz="4800" b="1" dirty="0" smtClean="0">
                <a:latin typeface="Times New Roman" panose="02020603050405020304" pitchFamily="18" charset="0"/>
                <a:cs typeface="Times New Roman" panose="02020603050405020304" pitchFamily="18" charset="0"/>
              </a:rPr>
              <a:t/>
            </a:r>
            <a:br>
              <a:rPr lang="en-ZA" altLang="en-US" sz="4800" b="1" dirty="0" smtClean="0">
                <a:latin typeface="Times New Roman" panose="02020603050405020304" pitchFamily="18" charset="0"/>
                <a:cs typeface="Times New Roman" panose="02020603050405020304" pitchFamily="18" charset="0"/>
              </a:rPr>
            </a:br>
            <a:r>
              <a:rPr lang="en-ZA" sz="2800" dirty="0" smtClean="0"/>
              <a:t> </a:t>
            </a:r>
            <a:br>
              <a:rPr lang="en-ZA" sz="2800" dirty="0" smtClean="0"/>
            </a:br>
            <a:endParaRPr lang="en-ZA" altLang="en-US" sz="2800" b="1" dirty="0" smtClean="0"/>
          </a:p>
        </p:txBody>
      </p:sp>
      <p:sp>
        <p:nvSpPr>
          <p:cNvPr id="7171" name="Content Placeholder 2"/>
          <p:cNvSpPr>
            <a:spLocks noGrp="1"/>
          </p:cNvSpPr>
          <p:nvPr>
            <p:ph idx="1"/>
          </p:nvPr>
        </p:nvSpPr>
        <p:spPr>
          <a:xfrm>
            <a:off x="0" y="871539"/>
            <a:ext cx="8894763" cy="5276850"/>
          </a:xfrm>
        </p:spPr>
        <p:txBody>
          <a:bodyPr/>
          <a:lstStyle/>
          <a:p>
            <a:pPr algn="just"/>
            <a:r>
              <a:rPr lang="en-US" sz="2400" b="1" dirty="0" smtClean="0">
                <a:latin typeface="Times New Roman" panose="02020603050405020304" pitchFamily="18" charset="0"/>
                <a:cs typeface="Times New Roman" panose="02020603050405020304" pitchFamily="18" charset="0"/>
              </a:rPr>
              <a:t>Meaning</a:t>
            </a:r>
            <a:r>
              <a:rPr lang="en-US" sz="2400" dirty="0" smtClean="0">
                <a:latin typeface="Times New Roman" panose="02020603050405020304" pitchFamily="18" charset="0"/>
                <a:cs typeface="Times New Roman" panose="02020603050405020304" pitchFamily="18" charset="0"/>
              </a:rPr>
              <a:t>: websites and application that facilitate and enables users to create and share content, network or participate in decision making.</a:t>
            </a:r>
            <a:endParaRPr lang="en-ZA" sz="2400" dirty="0" smtClean="0">
              <a:latin typeface="Times New Roman" panose="02020603050405020304" pitchFamily="18" charset="0"/>
              <a:cs typeface="Times New Roman" panose="02020603050405020304" pitchFamily="18" charset="0"/>
            </a:endParaRPr>
          </a:p>
          <a:p>
            <a:pPr algn="just"/>
            <a:r>
              <a:rPr lang="en-ZA" sz="2400" b="1" dirty="0" smtClean="0">
                <a:latin typeface="Times New Roman" panose="02020603050405020304" pitchFamily="18" charset="0"/>
                <a:cs typeface="Times New Roman" panose="02020603050405020304" pitchFamily="18" charset="0"/>
              </a:rPr>
              <a:t>Refers</a:t>
            </a:r>
            <a:r>
              <a:rPr lang="en-ZA" sz="2400" dirty="0" smtClean="0">
                <a:latin typeface="Times New Roman" panose="02020603050405020304" pitchFamily="18" charset="0"/>
                <a:cs typeface="Times New Roman" panose="02020603050405020304" pitchFamily="18" charset="0"/>
              </a:rPr>
              <a:t> to channels that can include blogs and social networks such as Facebook, Twitter, YouTube, </a:t>
            </a:r>
            <a:r>
              <a:rPr lang="en-ZA" sz="2400" dirty="0" err="1" smtClean="0">
                <a:latin typeface="Times New Roman" panose="02020603050405020304" pitchFamily="18" charset="0"/>
                <a:cs typeface="Times New Roman" panose="02020603050405020304" pitchFamily="18" charset="0"/>
              </a:rPr>
              <a:t>Instagram</a:t>
            </a:r>
            <a:r>
              <a:rPr lang="en-ZA" sz="2400" dirty="0" smtClean="0">
                <a:latin typeface="Times New Roman" panose="02020603050405020304" pitchFamily="18" charset="0"/>
                <a:cs typeface="Times New Roman" panose="02020603050405020304" pitchFamily="18" charset="0"/>
              </a:rPr>
              <a:t>,  and LinkedIn. </a:t>
            </a:r>
          </a:p>
          <a:p>
            <a:pPr algn="just"/>
            <a:r>
              <a:rPr lang="en-ZA" sz="2400" dirty="0" smtClean="0">
                <a:latin typeface="Times New Roman" panose="02020603050405020304" pitchFamily="18" charset="0"/>
                <a:cs typeface="Times New Roman" panose="02020603050405020304" pitchFamily="18" charset="0"/>
              </a:rPr>
              <a:t>The use of social media platforms has been gaining acceptance in all spheres of government around the world. This has gained traction during the lockdown period. </a:t>
            </a:r>
          </a:p>
          <a:p>
            <a:pPr algn="just"/>
            <a:r>
              <a:rPr lang="en-ZA" sz="2400" dirty="0" smtClean="0">
                <a:latin typeface="Times New Roman" panose="02020603050405020304" pitchFamily="18" charset="0"/>
                <a:cs typeface="Times New Roman" panose="02020603050405020304" pitchFamily="18" charset="0"/>
              </a:rPr>
              <a:t>Social media presents new challenges though as citizens’ expectations need to be addressed, differences in communication culture explored, all the while navigating the line between official and personal use. </a:t>
            </a:r>
          </a:p>
          <a:p>
            <a:pPr marL="342900" lvl="4" indent="-342900" algn="just" eaLnBrk="1" hangingPunct="1">
              <a:buFont typeface="Wingdings" panose="05000000000000000000" pitchFamily="2" charset="2"/>
              <a:buChar char="§"/>
            </a:pPr>
            <a:endParaRPr lang="en-US" altLang="en-US" sz="2400" dirty="0" smtClean="0">
              <a:latin typeface="Times New Roman" panose="02020603050405020304" pitchFamily="18" charset="0"/>
              <a:ea typeface="ヒラギノ角ゴ Pro W3"/>
              <a:cs typeface="Times New Roman" panose="02020603050405020304" pitchFamily="18" charset="0"/>
            </a:endParaRPr>
          </a:p>
        </p:txBody>
      </p:sp>
      <p:sp>
        <p:nvSpPr>
          <p:cNvPr id="7172" name="Footer Placeholder 1"/>
          <p:cNvSpPr>
            <a:spLocks noGrp="1"/>
          </p:cNvSpPr>
          <p:nvPr>
            <p:ph type="ftr" sz="quarter" idx="4294967295"/>
          </p:nvPr>
        </p:nvSpPr>
        <p:spPr bwMode="auto">
          <a:xfrm>
            <a:off x="4932363" y="6148388"/>
            <a:ext cx="39624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8000"/>
              </a:lnSpc>
              <a:spcBef>
                <a:spcPts val="800"/>
              </a:spcBef>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defRPr sz="2800">
                <a:solidFill>
                  <a:srgbClr val="000000"/>
                </a:solidFill>
                <a:latin typeface="Calibri" panose="020F050202020403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gn="r" eaLnBrk="1" hangingPunct="1">
              <a:lnSpc>
                <a:spcPct val="100000"/>
              </a:lnSpc>
              <a:spcBef>
                <a:spcPct val="0"/>
              </a:spcBef>
              <a:buClrTx/>
              <a:buSzTx/>
              <a:buFontTx/>
              <a:buNone/>
            </a:pPr>
            <a:endParaRPr lang="en-US" altLang="en-US" sz="1600" b="1">
              <a:solidFill>
                <a:schemeClr val="tx2"/>
              </a:solidFill>
              <a:latin typeface="Times New Roman" panose="02020603050405020304" pitchFamily="18" charset="0"/>
              <a:ea typeface="MS PGothic" panose="020B0600070205080204" pitchFamily="34" charset="-128"/>
            </a:endParaRPr>
          </a:p>
        </p:txBody>
      </p:sp>
      <p:pic>
        <p:nvPicPr>
          <p:cNvPr id="7173"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5600" y="5170488"/>
            <a:ext cx="2643188"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808273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45267"/>
            <a:ext cx="9144000" cy="546916"/>
          </a:xfrm>
          <a:solidFill>
            <a:schemeClr val="bg1">
              <a:lumMod val="85000"/>
            </a:schemeClr>
          </a:solidFill>
        </p:spPr>
        <p:txBody>
          <a:bodyPr>
            <a:noAutofit/>
          </a:bodyPr>
          <a:lstStyle/>
          <a:p>
            <a:pPr algn="ctr">
              <a:defRPr/>
            </a:pPr>
            <a:r>
              <a:rPr lang="en-US" sz="2000" b="1" cap="all" dirty="0" smtClean="0">
                <a:latin typeface="Times New Roman" pitchFamily="18" charset="0"/>
                <a:cs typeface="Times New Roman" pitchFamily="18" charset="0"/>
              </a:rPr>
              <a:t>third LEVEL </a:t>
            </a:r>
            <a:r>
              <a:rPr lang="en-US" sz="2000" b="1" cap="all" dirty="0">
                <a:latin typeface="Times New Roman" pitchFamily="18" charset="0"/>
                <a:cs typeface="Times New Roman" pitchFamily="18" charset="0"/>
              </a:rPr>
              <a:t>OF ASSURANCE </a:t>
            </a:r>
            <a:r>
              <a:rPr lang="en-US" sz="2000" b="1" cap="all" dirty="0" smtClean="0">
                <a:latin typeface="Times New Roman" pitchFamily="18" charset="0"/>
                <a:cs typeface="Times New Roman" pitchFamily="18" charset="0"/>
              </a:rPr>
              <a:t>PROVIDERS (cont.)</a:t>
            </a:r>
            <a:endParaRPr lang="en-US" sz="20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0" y="697245"/>
            <a:ext cx="9144000" cy="5387643"/>
          </a:xfrm>
        </p:spPr>
        <p:txBody>
          <a:bodyPr>
            <a:no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a:p>
            <a:pPr algn="just" eaLnBrk="1" hangingPunct="1"/>
            <a:endParaRPr lang="en-US" sz="2400" dirty="0" smtClean="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9</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5435934"/>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cstate="print"/>
          <a:stretch>
            <a:fillRect/>
          </a:stretch>
        </p:blipFill>
        <p:spPr>
          <a:xfrm>
            <a:off x="225911" y="1048260"/>
            <a:ext cx="8692178" cy="4130864"/>
          </a:xfrm>
          <a:prstGeom prst="rect">
            <a:avLst/>
          </a:prstGeom>
        </p:spPr>
      </p:pic>
    </p:spTree>
    <p:extLst>
      <p:ext uri="{BB962C8B-B14F-4D97-AF65-F5344CB8AC3E}">
        <p14:creationId xmlns:p14="http://schemas.microsoft.com/office/powerpoint/2010/main" xmlns="" val="28657385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7950" y="144463"/>
            <a:ext cx="8856663" cy="763587"/>
          </a:xfrm>
        </p:spPr>
        <p:txBody>
          <a:bodyPr/>
          <a:lstStyle/>
          <a:p>
            <a:pPr algn="ctr"/>
            <a:r>
              <a:rPr lang="en-US" sz="3600" b="1" dirty="0" smtClean="0">
                <a:latin typeface="Times New Roman" panose="02020603050405020304" pitchFamily="18" charset="0"/>
                <a:cs typeface="Times New Roman" panose="02020603050405020304" pitchFamily="18" charset="0"/>
              </a:rPr>
              <a:t>PUBLIC PARTICIPATION PLANS</a:t>
            </a:r>
            <a:endParaRPr lang="en-ZA" sz="3600"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5813" y="1008063"/>
            <a:ext cx="8559209" cy="4797425"/>
          </a:xfrm>
        </p:spPr>
        <p:txBody>
          <a:bodyPr/>
          <a:lstStyle/>
          <a:p>
            <a:pPr algn="just">
              <a:defRPr/>
            </a:pPr>
            <a:r>
              <a:rPr lang="en-ZA" sz="2400" dirty="0">
                <a:latin typeface="Times New Roman" panose="02020603050405020304" pitchFamily="18" charset="0"/>
                <a:cs typeface="Times New Roman" panose="02020603050405020304" pitchFamily="18" charset="0"/>
              </a:rPr>
              <a:t>The </a:t>
            </a:r>
            <a:r>
              <a:rPr lang="en-ZA" sz="2400" dirty="0" smtClean="0">
                <a:latin typeface="Times New Roman" panose="02020603050405020304" pitchFamily="18" charset="0"/>
                <a:cs typeface="Times New Roman" panose="02020603050405020304" pitchFamily="18" charset="0"/>
              </a:rPr>
              <a:t>Integrated Public </a:t>
            </a:r>
            <a:r>
              <a:rPr lang="en-ZA" sz="2400" dirty="0">
                <a:latin typeface="Times New Roman" panose="02020603050405020304" pitchFamily="18" charset="0"/>
                <a:cs typeface="Times New Roman" panose="02020603050405020304" pitchFamily="18" charset="0"/>
              </a:rPr>
              <a:t>Participation Plan (PPP) outlines a process to ensure adequate opportunities for members of the community to express their opinion on various aspect and to become active participants in the decision-making process. </a:t>
            </a:r>
            <a:endParaRPr lang="en-ZA" sz="2400" dirty="0" smtClean="0">
              <a:latin typeface="Times New Roman" panose="02020603050405020304" pitchFamily="18" charset="0"/>
              <a:cs typeface="Times New Roman" panose="02020603050405020304" pitchFamily="18" charset="0"/>
            </a:endParaRPr>
          </a:p>
          <a:p>
            <a:pPr algn="just">
              <a:defRPr/>
            </a:pPr>
            <a:r>
              <a:rPr lang="en-ZA" sz="2400" dirty="0">
                <a:latin typeface="Times New Roman" panose="02020603050405020304" pitchFamily="18" charset="0"/>
                <a:cs typeface="Times New Roman" panose="02020603050405020304" pitchFamily="18" charset="0"/>
              </a:rPr>
              <a:t>Specifically, </a:t>
            </a:r>
            <a:r>
              <a:rPr lang="en-ZA" sz="2400" dirty="0" smtClean="0">
                <a:latin typeface="Times New Roman" panose="02020603050405020304" pitchFamily="18" charset="0"/>
                <a:cs typeface="Times New Roman" panose="02020603050405020304" pitchFamily="18" charset="0"/>
              </a:rPr>
              <a:t>the PPP outlines tools and time limits for public involvement, engagement and information for the major plans and activities required for completion by the municipality</a:t>
            </a:r>
          </a:p>
          <a:p>
            <a:pPr algn="just">
              <a:defRPr/>
            </a:pPr>
            <a:r>
              <a:rPr lang="en-US" sz="2400" dirty="0" smtClean="0">
                <a:latin typeface="Times New Roman" panose="02020603050405020304" pitchFamily="18" charset="0"/>
                <a:cs typeface="Times New Roman" panose="02020603050405020304" pitchFamily="18" charset="0"/>
              </a:rPr>
              <a:t>It is an integration of all public participation activities in the municipality</a:t>
            </a:r>
          </a:p>
          <a:p>
            <a:pPr algn="just">
              <a:defRPr/>
            </a:pPr>
            <a:r>
              <a:rPr lang="en-US" sz="2400" dirty="0" smtClean="0">
                <a:latin typeface="Times New Roman" panose="02020603050405020304" pitchFamily="18" charset="0"/>
                <a:cs typeface="Times New Roman" panose="02020603050405020304" pitchFamily="18" charset="0"/>
              </a:rPr>
              <a:t>All Municipalities must develop </a:t>
            </a:r>
            <a:r>
              <a:rPr lang="en-ZA" sz="2400" dirty="0" smtClean="0">
                <a:latin typeface="Times New Roman" panose="02020603050405020304" pitchFamily="18" charset="0"/>
                <a:cs typeface="Times New Roman" panose="02020603050405020304" pitchFamily="18" charset="0"/>
              </a:rPr>
              <a:t>Public Participation Plan  to provide for a structured mechanisms and processes for community participation</a:t>
            </a:r>
          </a:p>
          <a:p>
            <a:pPr marL="0" indent="0" algn="just">
              <a:buFont typeface="Wingdings 2" panose="05020102010507070707" pitchFamily="18" charset="2"/>
              <a:buNone/>
              <a:defRPr/>
            </a:pPr>
            <a:endParaRPr lang="en-ZA" sz="3600" dirty="0">
              <a:latin typeface="Times New Roman" panose="02020603050405020304" pitchFamily="18" charset="0"/>
              <a:cs typeface="Times New Roman" panose="02020603050405020304" pitchFamily="18" charset="0"/>
            </a:endParaRPr>
          </a:p>
        </p:txBody>
      </p:sp>
      <p:sp>
        <p:nvSpPr>
          <p:cNvPr id="9220" name="Slide Number Placeholder 3"/>
          <p:cNvSpPr>
            <a:spLocks noGrp="1"/>
          </p:cNvSpPr>
          <p:nvPr>
            <p:ph type="sldNum" sz="quarter" idx="11"/>
          </p:nvPr>
        </p:nvSpPr>
        <p:spPr>
          <a:xfrm>
            <a:off x="914400" y="6172200"/>
            <a:ext cx="39624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l"/>
            <a:fld id="{FAE2F5A7-8F7F-4E35-97C8-64A6DBDAA1F2}" type="slidenum">
              <a:rPr lang="en-GB" smtClean="0">
                <a:solidFill>
                  <a:schemeClr val="tx2"/>
                </a:solidFill>
                <a:latin typeface="Times New Roman" panose="02020603050405020304" pitchFamily="18" charset="0"/>
              </a:rPr>
              <a:pPr algn="l"/>
              <a:t>90</a:t>
            </a:fld>
            <a:endParaRPr lang="en-GB" smtClean="0">
              <a:solidFill>
                <a:schemeClr val="tx2"/>
              </a:solidFill>
              <a:latin typeface="Times New Roman" panose="02020603050405020304" pitchFamily="18" charset="0"/>
            </a:endParaRPr>
          </a:p>
        </p:txBody>
      </p:sp>
      <p:pic>
        <p:nvPicPr>
          <p:cNvPr id="9221"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6943334"/>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875" y="0"/>
            <a:ext cx="9128125" cy="765175"/>
          </a:xfrm>
        </p:spPr>
        <p:txBody>
          <a:bodyPr/>
          <a:lstStyle/>
          <a:p>
            <a:pPr algn="just"/>
            <a:r>
              <a:rPr lang="en-ZA" sz="2400" b="1" dirty="0" smtClean="0">
                <a:latin typeface="Times New Roman" panose="02020603050405020304" pitchFamily="18" charset="0"/>
                <a:cs typeface="Times New Roman" panose="02020603050405020304" pitchFamily="18" charset="0"/>
              </a:rPr>
              <a:t>COMMUNITY INPUTS IN THE WARD DELIMITATION PROCESS</a:t>
            </a:r>
          </a:p>
        </p:txBody>
      </p:sp>
      <p:pic>
        <p:nvPicPr>
          <p:cNvPr id="10243"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0813" y="5229225"/>
            <a:ext cx="2643187"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idx="1"/>
          </p:nvPr>
        </p:nvSpPr>
        <p:spPr>
          <a:xfrm>
            <a:off x="250825" y="765175"/>
            <a:ext cx="8424863" cy="5307013"/>
          </a:xfrm>
        </p:spPr>
        <p:txBody>
          <a:bodyPr/>
          <a:lstStyle/>
          <a:p>
            <a:pPr marL="320040" indent="-320040" algn="just" eaLnBrk="1" fontAlgn="auto" hangingPunct="1">
              <a:spcBef>
                <a:spcPts val="700"/>
              </a:spcBef>
              <a:spcAft>
                <a:spcPts val="0"/>
              </a:spcAft>
              <a:buClr>
                <a:srgbClr val="DD8047"/>
              </a:buClr>
              <a:buSzPct val="60000"/>
              <a:buFont typeface="Wingdings"/>
              <a:buChar char=""/>
              <a:defRPr/>
            </a:pPr>
            <a:r>
              <a:rPr lang="en-US" sz="2200" dirty="0" smtClean="0">
                <a:solidFill>
                  <a:prstClr val="black"/>
                </a:solidFill>
                <a:latin typeface="Times New Roman" panose="02020603050405020304" pitchFamily="18" charset="0"/>
                <a:cs typeface="Times New Roman" panose="02020603050405020304" pitchFamily="18" charset="0"/>
              </a:rPr>
              <a:t>Ward delimitation and community consultation process form the an important aspect of deepening democracy in the municipal electoral process.</a:t>
            </a:r>
          </a:p>
          <a:p>
            <a:pPr marL="320040" indent="-320040" algn="just" eaLnBrk="1" fontAlgn="auto" hangingPunct="1">
              <a:spcBef>
                <a:spcPts val="700"/>
              </a:spcBef>
              <a:spcAft>
                <a:spcPts val="0"/>
              </a:spcAft>
              <a:buClr>
                <a:srgbClr val="DD8047"/>
              </a:buClr>
              <a:buSzPct val="60000"/>
              <a:buFont typeface="Wingdings"/>
              <a:buChar char=""/>
              <a:defRPr/>
            </a:pPr>
            <a:r>
              <a:rPr lang="en-US" sz="2200" dirty="0" smtClean="0">
                <a:solidFill>
                  <a:prstClr val="black"/>
                </a:solidFill>
                <a:latin typeface="Times New Roman" panose="02020603050405020304" pitchFamily="18" charset="0"/>
                <a:cs typeface="Times New Roman" panose="02020603050405020304" pitchFamily="18" charset="0"/>
              </a:rPr>
              <a:t>Communities must be mobilized to take advantage of the online public consultation platforms in the ward delimitation process to influence how their wards  should be configured.</a:t>
            </a:r>
          </a:p>
          <a:p>
            <a:pPr marL="320040" indent="-320040" algn="just" eaLnBrk="1" fontAlgn="auto" hangingPunct="1">
              <a:spcBef>
                <a:spcPts val="700"/>
              </a:spcBef>
              <a:spcAft>
                <a:spcPts val="0"/>
              </a:spcAft>
              <a:buClr>
                <a:srgbClr val="DD8047"/>
              </a:buClr>
              <a:buSzPct val="60000"/>
              <a:buFont typeface="Wingdings"/>
              <a:buChar char=""/>
              <a:defRPr/>
            </a:pPr>
            <a:r>
              <a:rPr lang="en-US" sz="2200" dirty="0" smtClean="0">
                <a:solidFill>
                  <a:prstClr val="black"/>
                </a:solidFill>
                <a:latin typeface="Times New Roman" panose="02020603050405020304" pitchFamily="18" charset="0"/>
                <a:cs typeface="Times New Roman" panose="02020603050405020304" pitchFamily="18" charset="0"/>
              </a:rPr>
              <a:t>Ward Councillors, Ward </a:t>
            </a:r>
            <a:r>
              <a:rPr lang="en-US" sz="2200" dirty="0">
                <a:solidFill>
                  <a:prstClr val="black"/>
                </a:solidFill>
                <a:latin typeface="Times New Roman" panose="02020603050405020304" pitchFamily="18" charset="0"/>
                <a:cs typeface="Times New Roman" panose="02020603050405020304" pitchFamily="18" charset="0"/>
              </a:rPr>
              <a:t>C</a:t>
            </a:r>
            <a:r>
              <a:rPr lang="en-US" sz="2200" dirty="0" smtClean="0">
                <a:solidFill>
                  <a:prstClr val="black"/>
                </a:solidFill>
                <a:latin typeface="Times New Roman" panose="02020603050405020304" pitchFamily="18" charset="0"/>
                <a:cs typeface="Times New Roman" panose="02020603050405020304" pitchFamily="18" charset="0"/>
              </a:rPr>
              <a:t>ommittees and Community </a:t>
            </a:r>
            <a:r>
              <a:rPr lang="en-US" sz="2200" dirty="0">
                <a:solidFill>
                  <a:prstClr val="black"/>
                </a:solidFill>
                <a:latin typeface="Times New Roman" panose="02020603050405020304" pitchFamily="18" charset="0"/>
                <a:cs typeface="Times New Roman" panose="02020603050405020304" pitchFamily="18" charset="0"/>
              </a:rPr>
              <a:t>D</a:t>
            </a:r>
            <a:r>
              <a:rPr lang="en-US" sz="2200" dirty="0" smtClean="0">
                <a:solidFill>
                  <a:prstClr val="black"/>
                </a:solidFill>
                <a:latin typeface="Times New Roman" panose="02020603050405020304" pitchFamily="18" charset="0"/>
                <a:cs typeface="Times New Roman" panose="02020603050405020304" pitchFamily="18" charset="0"/>
              </a:rPr>
              <a:t>evelopment </a:t>
            </a:r>
            <a:r>
              <a:rPr lang="en-US" sz="2200" dirty="0">
                <a:solidFill>
                  <a:prstClr val="black"/>
                </a:solidFill>
                <a:latin typeface="Times New Roman" panose="02020603050405020304" pitchFamily="18" charset="0"/>
                <a:cs typeface="Times New Roman" panose="02020603050405020304" pitchFamily="18" charset="0"/>
              </a:rPr>
              <a:t>W</a:t>
            </a:r>
            <a:r>
              <a:rPr lang="en-US" sz="2200" dirty="0" smtClean="0">
                <a:solidFill>
                  <a:prstClr val="black"/>
                </a:solidFill>
                <a:latin typeface="Times New Roman" panose="02020603050405020304" pitchFamily="18" charset="0"/>
                <a:cs typeface="Times New Roman" panose="02020603050405020304" pitchFamily="18" charset="0"/>
              </a:rPr>
              <a:t>orkers still play an important role in mobilizing communities even during this period  of the COVID 19 pandemic. </a:t>
            </a:r>
          </a:p>
          <a:p>
            <a:pPr marL="320040" indent="-320040" algn="just" eaLnBrk="1" fontAlgn="auto" hangingPunct="1">
              <a:spcBef>
                <a:spcPts val="700"/>
              </a:spcBef>
              <a:spcAft>
                <a:spcPts val="0"/>
              </a:spcAft>
              <a:buClr>
                <a:srgbClr val="DD8047"/>
              </a:buClr>
              <a:buSzPct val="60000"/>
              <a:buFont typeface="Wingdings"/>
              <a:buChar char=""/>
              <a:defRPr/>
            </a:pPr>
            <a:r>
              <a:rPr lang="en-US" sz="2200" dirty="0">
                <a:solidFill>
                  <a:prstClr val="black"/>
                </a:solidFill>
                <a:latin typeface="Times New Roman" panose="02020603050405020304" pitchFamily="18" charset="0"/>
                <a:cs typeface="Times New Roman" panose="02020603050405020304" pitchFamily="18" charset="0"/>
              </a:rPr>
              <a:t>Municipalities must ensure that they utilize available public participation and communication platforms/innovations.</a:t>
            </a:r>
            <a:endParaRPr lang="en-US" sz="2200" dirty="0" smtClean="0">
              <a:solidFill>
                <a:prstClr val="black"/>
              </a:solidFill>
              <a:latin typeface="Times New Roman" panose="02020603050405020304" pitchFamily="18" charset="0"/>
              <a:cs typeface="Times New Roman" panose="02020603050405020304" pitchFamily="18" charset="0"/>
            </a:endParaRPr>
          </a:p>
          <a:p>
            <a:pPr marL="320040" indent="-320040" algn="just" eaLnBrk="1" fontAlgn="auto" hangingPunct="1">
              <a:spcBef>
                <a:spcPts val="700"/>
              </a:spcBef>
              <a:spcAft>
                <a:spcPts val="0"/>
              </a:spcAft>
              <a:buClr>
                <a:srgbClr val="DD8047"/>
              </a:buClr>
              <a:buSzPct val="60000"/>
              <a:buFont typeface="Wingdings"/>
              <a:buChar char=""/>
              <a:defRPr/>
            </a:pPr>
            <a:r>
              <a:rPr lang="en-US" sz="2200" dirty="0" smtClean="0">
                <a:solidFill>
                  <a:prstClr val="black"/>
                </a:solidFill>
                <a:latin typeface="Times New Roman" panose="02020603050405020304" pitchFamily="18" charset="0"/>
                <a:cs typeface="Times New Roman" panose="02020603050405020304" pitchFamily="18" charset="0"/>
              </a:rPr>
              <a:t>This must be done in line with restrictions imposed on public gatherings and other measures put to mitigate the spread of the virus.</a:t>
            </a:r>
          </a:p>
          <a:p>
            <a:pPr marL="0" indent="0" algn="just" eaLnBrk="1" fontAlgn="auto" hangingPunct="1">
              <a:spcBef>
                <a:spcPts val="700"/>
              </a:spcBef>
              <a:spcAft>
                <a:spcPts val="0"/>
              </a:spcAft>
              <a:buClr>
                <a:srgbClr val="DD8047"/>
              </a:buClr>
              <a:buSzPct val="60000"/>
              <a:buFont typeface="Wingdings 2" panose="05020102010507070707" pitchFamily="18" charset="2"/>
              <a:buNone/>
              <a:defRPr/>
            </a:pPr>
            <a:r>
              <a:rPr lang="en-US" sz="2200" dirty="0" smtClean="0">
                <a:solidFill>
                  <a:prstClr val="black"/>
                </a:solidFill>
                <a:latin typeface="Times New Roman" panose="02020603050405020304" pitchFamily="18" charset="0"/>
                <a:cs typeface="Times New Roman" panose="02020603050405020304" pitchFamily="18" charset="0"/>
              </a:rPr>
              <a:t> </a:t>
            </a:r>
            <a:endParaRPr lang="en-ZA" sz="2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7020717"/>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9850" y="9525"/>
            <a:ext cx="9074150" cy="765175"/>
          </a:xfrm>
        </p:spPr>
        <p:txBody>
          <a:bodyPr/>
          <a:lstStyle/>
          <a:p>
            <a:pPr algn="ctr"/>
            <a:r>
              <a:rPr lang="en-ZA" sz="2400" b="1" dirty="0" smtClean="0">
                <a:latin typeface="Times New Roman" panose="02020603050405020304" pitchFamily="18" charset="0"/>
                <a:cs typeface="Times New Roman" panose="02020603050405020304" pitchFamily="18" charset="0"/>
              </a:rPr>
              <a:t>OBJECTIVES OF ESTABLISHING COMPLAINTS MANAGEMENT COMMITTEES </a:t>
            </a:r>
          </a:p>
        </p:txBody>
      </p:sp>
      <p:pic>
        <p:nvPicPr>
          <p:cNvPr id="11267" name="Picture 5" descr="gold holding shap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0813" y="5229225"/>
            <a:ext cx="2643187"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Content Placeholder 1"/>
          <p:cNvSpPr>
            <a:spLocks noGrp="1"/>
          </p:cNvSpPr>
          <p:nvPr>
            <p:ph idx="1"/>
          </p:nvPr>
        </p:nvSpPr>
        <p:spPr>
          <a:xfrm>
            <a:off x="212651" y="981075"/>
            <a:ext cx="8463037" cy="5091113"/>
          </a:xfrm>
        </p:spPr>
        <p:txBody>
          <a:bodyPr/>
          <a:lstStyle/>
          <a:p>
            <a:pPr marL="319088" indent="-319088" algn="just" eaLnBrk="1" hangingPunct="1">
              <a:spcBef>
                <a:spcPts val="700"/>
              </a:spcBef>
              <a:buClr>
                <a:srgbClr val="DD8047"/>
              </a:buClr>
              <a:buSzPct val="60000"/>
              <a:buFont typeface="Wingdings" panose="05000000000000000000" pitchFamily="2" charset="2"/>
              <a:buChar char=""/>
            </a:pPr>
            <a:r>
              <a:rPr lang="en-GB" sz="2400" dirty="0" smtClean="0">
                <a:latin typeface="Times New Roman" panose="02020603050405020304" pitchFamily="18" charset="0"/>
                <a:cs typeface="Times New Roman" panose="02020603050405020304" pitchFamily="18" charset="0"/>
              </a:rPr>
              <a:t>To ensure that the Community Participation Policy, the guidelines on handling of memorandums, Gatherings Act and the Guidelines on the Establishment and operation of Ward Committees are implemented effectively</a:t>
            </a:r>
          </a:p>
          <a:p>
            <a:pPr marL="319088" indent="-319088" algn="just" eaLnBrk="1" hangingPunct="1">
              <a:spcBef>
                <a:spcPts val="700"/>
              </a:spcBef>
              <a:buClr>
                <a:srgbClr val="DD8047"/>
              </a:buClr>
              <a:buSzPct val="60000"/>
              <a:buFont typeface="Wingdings" panose="05000000000000000000" pitchFamily="2" charset="2"/>
              <a:buChar char=""/>
            </a:pPr>
            <a:r>
              <a:rPr lang="en-GB" sz="2400" dirty="0" smtClean="0">
                <a:latin typeface="Times New Roman" panose="02020603050405020304" pitchFamily="18" charset="0"/>
                <a:cs typeface="Times New Roman" panose="02020603050405020304" pitchFamily="18" charset="0"/>
              </a:rPr>
              <a:t>To efficiently address all written and oral public requests and grievances </a:t>
            </a:r>
          </a:p>
          <a:p>
            <a:pPr marL="319088" indent="-319088" algn="just" eaLnBrk="1" hangingPunct="1">
              <a:spcBef>
                <a:spcPts val="700"/>
              </a:spcBef>
              <a:buClr>
                <a:srgbClr val="DD8047"/>
              </a:buClr>
              <a:buSzPct val="60000"/>
              <a:buFont typeface="Wingdings" panose="05000000000000000000" pitchFamily="2" charset="2"/>
              <a:buChar char=""/>
            </a:pPr>
            <a:r>
              <a:rPr lang="en-GB" sz="2400" dirty="0" smtClean="0">
                <a:latin typeface="Times New Roman" panose="02020603050405020304" pitchFamily="18" charset="0"/>
                <a:cs typeface="Times New Roman" panose="02020603050405020304" pitchFamily="18" charset="0"/>
              </a:rPr>
              <a:t>To process community issues raised with Ward Councillors and process them through the Council and give feedback to the Ward Councillor and finally to the community </a:t>
            </a:r>
            <a:endParaRPr lang="en-ZA" sz="2400" dirty="0" smtClean="0">
              <a:latin typeface="Times New Roman" panose="02020603050405020304" pitchFamily="18" charset="0"/>
              <a:cs typeface="Times New Roman" panose="02020603050405020304" pitchFamily="18" charset="0"/>
            </a:endParaRPr>
          </a:p>
          <a:p>
            <a:pPr marL="319088" indent="-319088" algn="just" eaLnBrk="1" hangingPunct="1">
              <a:spcBef>
                <a:spcPts val="700"/>
              </a:spcBef>
              <a:buClr>
                <a:srgbClr val="DD8047"/>
              </a:buClr>
              <a:buSzPct val="60000"/>
              <a:buFont typeface="Wingdings" panose="05000000000000000000" pitchFamily="2" charset="2"/>
              <a:buChar char=""/>
            </a:pPr>
            <a:r>
              <a:rPr lang="en-GB" sz="2400" dirty="0" smtClean="0">
                <a:latin typeface="Times New Roman" panose="02020603050405020304" pitchFamily="18" charset="0"/>
                <a:cs typeface="Times New Roman" panose="02020603050405020304" pitchFamily="18" charset="0"/>
              </a:rPr>
              <a:t>To increase the effectiveness and efficiency of existing public participation processes within Council.</a:t>
            </a:r>
            <a:endParaRPr lang="en-ZA"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6434487"/>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849854"/>
          </a:xfrm>
        </p:spPr>
        <p:txBody>
          <a:bodyPr>
            <a:normAutofit/>
          </a:bodyPr>
          <a:lstStyle/>
          <a:p>
            <a:pPr algn="ctr"/>
            <a:r>
              <a:rPr lang="en-US" sz="2400" b="1" i="1" dirty="0" smtClean="0">
                <a:latin typeface="Times New Roman" panose="02020603050405020304" pitchFamily="18" charset="0"/>
                <a:cs typeface="Times New Roman" panose="02020603050405020304" pitchFamily="18" charset="0"/>
              </a:rPr>
              <a:t>AVAILABLE PLATFORMS OF LODGING COMPLAINTS </a:t>
            </a:r>
            <a:endParaRPr lang="en-ZA" sz="1200" b="1" dirty="0" smtClean="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919367608"/>
              </p:ext>
            </p:extLst>
          </p:nvPr>
        </p:nvGraphicFramePr>
        <p:xfrm>
          <a:off x="403412" y="849854"/>
          <a:ext cx="8218488" cy="470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6457950" y="6398881"/>
            <a:ext cx="2057400" cy="365125"/>
          </a:xfrm>
        </p:spPr>
        <p:txBody>
          <a:bodyPr/>
          <a:lstStyle/>
          <a:p>
            <a:fld id="{F04F4EC5-88AD-4ECA-84AC-34EECC3A4D54}" type="slidenum">
              <a:rPr lang="en-ZA" sz="1200" b="1" smtClean="0">
                <a:solidFill>
                  <a:schemeClr val="tx1"/>
                </a:solidFill>
              </a:rPr>
              <a:pPr/>
              <a:t>93</a:t>
            </a:fld>
            <a:endParaRPr lang="en-ZA" b="1" dirty="0">
              <a:solidFill>
                <a:schemeClr val="tx1"/>
              </a:solidFill>
            </a:endParaRPr>
          </a:p>
        </p:txBody>
      </p:sp>
    </p:spTree>
    <p:extLst>
      <p:ext uri="{BB962C8B-B14F-4D97-AF65-F5344CB8AC3E}">
        <p14:creationId xmlns:p14="http://schemas.microsoft.com/office/powerpoint/2010/main" xmlns="" val="4189019282"/>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950" y="44450"/>
            <a:ext cx="8785225" cy="1535113"/>
          </a:xfrm>
        </p:spPr>
        <p:txBody>
          <a:bodyPr/>
          <a:lstStyle/>
          <a:p>
            <a:r>
              <a:rPr lang="en-US" sz="3200" b="1" i="1" smtClean="0">
                <a:latin typeface="Times New Roman" panose="02020603050405020304" pitchFamily="18" charset="0"/>
                <a:cs typeface="Times New Roman" panose="02020603050405020304" pitchFamily="18" charset="0"/>
              </a:rPr>
              <a:t>STATUS OF USAGE OF THE COMPLAINTS MANAGEMENT SYSTEM</a:t>
            </a:r>
            <a:endParaRPr lang="en-ZA" sz="1800" b="1" smtClean="0">
              <a:latin typeface="Times New Roman" panose="02020603050405020304" pitchFamily="18" charset="0"/>
              <a:cs typeface="Times New Roman" panose="02020603050405020304" pitchFamily="18" charset="0"/>
            </a:endParaRPr>
          </a:p>
        </p:txBody>
      </p:sp>
      <p:pic>
        <p:nvPicPr>
          <p:cNvPr id="1433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0813" y="5229225"/>
            <a:ext cx="2643187"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Content Placeholder 2"/>
          <p:cNvGraphicFramePr>
            <a:graphicFrameLocks noGrp="1"/>
          </p:cNvGraphicFramePr>
          <p:nvPr>
            <p:ph idx="1"/>
          </p:nvPr>
        </p:nvGraphicFramePr>
        <p:xfrm>
          <a:off x="457200" y="1600200"/>
          <a:ext cx="8218488" cy="4514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342" name="Picture 6" descr="C:\Users\Mahlomola Mahlaba\Desktop\March 2020 complaints per municipality.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0825" y="1695450"/>
            <a:ext cx="8785225" cy="367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3008809"/>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1963" y="188913"/>
            <a:ext cx="8218487" cy="719137"/>
          </a:xfrm>
        </p:spPr>
        <p:txBody>
          <a:bodyPr/>
          <a:lstStyle/>
          <a:p>
            <a:r>
              <a:rPr lang="en-US" sz="2800" b="1" i="1" smtClean="0">
                <a:latin typeface="Times New Roman" panose="02020603050405020304" pitchFamily="18" charset="0"/>
                <a:cs typeface="Times New Roman" panose="02020603050405020304" pitchFamily="18" charset="0"/>
              </a:rPr>
              <a:t>PROVINCIAL COMPLAINTS PER CATEGORIES </a:t>
            </a:r>
            <a:endParaRPr lang="en-ZA" sz="1600" b="1" smtClean="0">
              <a:latin typeface="Times New Roman" panose="02020603050405020304" pitchFamily="18" charset="0"/>
              <a:cs typeface="Times New Roman" panose="02020603050405020304" pitchFamily="18" charset="0"/>
            </a:endParaRPr>
          </a:p>
        </p:txBody>
      </p:sp>
      <p:pic>
        <p:nvPicPr>
          <p:cNvPr id="16387"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0813" y="5229225"/>
            <a:ext cx="2643187"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Content Placeholder 2"/>
          <p:cNvGraphicFramePr>
            <a:graphicFrameLocks noGrp="1"/>
          </p:cNvGraphicFramePr>
          <p:nvPr>
            <p:ph idx="1"/>
          </p:nvPr>
        </p:nvGraphicFramePr>
        <p:xfrm>
          <a:off x="457200" y="1600200"/>
          <a:ext cx="8218488" cy="4514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2"/>
          <p:cNvGraphicFramePr>
            <a:graphicFrameLocks/>
          </p:cNvGraphicFramePr>
          <p:nvPr/>
        </p:nvGraphicFramePr>
        <p:xfrm>
          <a:off x="609600" y="1752600"/>
          <a:ext cx="8218488" cy="45148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391" name="Picture 1"/>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63550" y="908050"/>
            <a:ext cx="8216900" cy="477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2" name="Picture 3"/>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00063" y="917575"/>
            <a:ext cx="7743825" cy="452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2965792"/>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a:xfrm>
            <a:off x="628650" y="860079"/>
            <a:ext cx="7886700" cy="4512021"/>
          </a:xfrm>
        </p:spPr>
        <p:txBody>
          <a:bodyPr>
            <a:normAutofit/>
          </a:bodyPr>
          <a:lstStyle/>
          <a:p>
            <a:pPr algn="just" eaLnBrk="1" hangingPunct="1"/>
            <a:endParaRPr lang="en-US" sz="4800" b="1" dirty="0" smtClean="0">
              <a:latin typeface="Times New Roman" panose="02020603050405020304" pitchFamily="18" charset="0"/>
              <a:cs typeface="Times New Roman" panose="02020603050405020304" pitchFamily="18" charset="0"/>
            </a:endParaRPr>
          </a:p>
          <a:p>
            <a:pPr marL="0" indent="0" algn="just" eaLnBrk="1" hangingPunct="1">
              <a:buNone/>
            </a:pPr>
            <a:endParaRPr lang="en-US" sz="4800" b="1" dirty="0" smtClean="0">
              <a:latin typeface="Times New Roman" panose="02020603050405020304" pitchFamily="18" charset="0"/>
              <a:cs typeface="Times New Roman" panose="02020603050405020304" pitchFamily="18" charset="0"/>
            </a:endParaRPr>
          </a:p>
          <a:p>
            <a:pPr marL="0" indent="0" algn="ctr" eaLnBrk="1" hangingPunct="1">
              <a:buNone/>
            </a:pPr>
            <a:r>
              <a:rPr lang="en-US" sz="4800" b="1" dirty="0" smtClean="0">
                <a:latin typeface="Times New Roman" panose="02020603050405020304" pitchFamily="18" charset="0"/>
                <a:cs typeface="Times New Roman" panose="02020603050405020304" pitchFamily="18" charset="0"/>
              </a:rPr>
              <a:t>Thank you</a:t>
            </a: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96</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3699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1434</TotalTime>
  <Words>8758</Words>
  <Application>Microsoft Office PowerPoint</Application>
  <PresentationFormat>On-screen Show (4:3)</PresentationFormat>
  <Paragraphs>2190</Paragraphs>
  <Slides>96</Slides>
  <Notes>69</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PORTFOLIO COMMITTEE ON COOPERATIVE GOVERNANCE AND TRADITIONAL AFFAIRS  MEC: T. S. Nxangisa 25 August 2020     </vt:lpstr>
      <vt:lpstr>PART A: STATUS OF MUNICIPALITIES     </vt:lpstr>
      <vt:lpstr>QUALIFICATION ON THE REPORT</vt:lpstr>
      <vt:lpstr>FIRST LEVEL OF ASSURANCE PROVIDERS </vt:lpstr>
      <vt:lpstr>FIRST LEVEL OF ASSURANCE PROVIDERS (CONT.)</vt:lpstr>
      <vt:lpstr>Second LEVEL OF ASSURANCE PROVIDERS </vt:lpstr>
      <vt:lpstr>Second LEVEL OF ASSURANCE PROVIDERS (cont.) </vt:lpstr>
      <vt:lpstr>third LEVEL OF ASSURANCE PROVIDERS</vt:lpstr>
      <vt:lpstr>third LEVEL OF ASSURANCE PROVIDERS (cont.)</vt:lpstr>
      <vt:lpstr>AUDIT OUTCOMES</vt:lpstr>
      <vt:lpstr>AUDIT OUTCOMES (CONT.)</vt:lpstr>
      <vt:lpstr>AUDIT OUTCOMES (CONT.)</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OVERVIEW OF FINANCIAL POSITION</vt:lpstr>
      <vt:lpstr>Generic finance management challenges</vt:lpstr>
      <vt:lpstr>Generic finance management challenges</vt:lpstr>
      <vt:lpstr>Generic finance management challenges</vt:lpstr>
      <vt:lpstr>Generic finance management challenges</vt:lpstr>
      <vt:lpstr>MUNICIPAL PROPERTY RATES ACT COMPLIANCE</vt:lpstr>
      <vt:lpstr>MUNICIPAL PROPERTY RATES ACT COMPLIANCE (cont.)</vt:lpstr>
      <vt:lpstr>MUNICIPAL PROPERTY RATES ACT COMPLIANCE (cont.)</vt:lpstr>
      <vt:lpstr>MUNICIPAL PROPERTY RATES ACT COMPLIANCE (cont.)</vt:lpstr>
      <vt:lpstr>MUNICIPAL PROPERTY RATES ACT COMPLIANCE (cont.)</vt:lpstr>
      <vt:lpstr>MIG</vt:lpstr>
      <vt:lpstr>MIG EXPENDITURE</vt:lpstr>
      <vt:lpstr>MIG EXPENDITURE</vt:lpstr>
      <vt:lpstr>MIG EXPENDITURE (cont.)</vt:lpstr>
      <vt:lpstr>MIG EXPENDITURE (cont.)</vt:lpstr>
      <vt:lpstr>MIG EXPENDITURE (cont.)</vt:lpstr>
      <vt:lpstr>MIG EXPENDITURE (cont.)</vt:lpstr>
      <vt:lpstr>MIG EXPENDITURE (cont.)</vt:lpstr>
      <vt:lpstr> STATUS QUO ON THE APPOINTMENT OF TOP 6 SENIOR MANAGERS (PROVINCIAL OVERVIEW) </vt:lpstr>
      <vt:lpstr> STATUS QUO ON THE APPOINTMENT OF TOP 6 SENIOR MANAGERS (MANGAUNG METRO) </vt:lpstr>
      <vt:lpstr> STATUS QUO ON THE APPOINTMENT OF TOP 6 SENIOR MANAGERS (XHARIEP DISTRICT) </vt:lpstr>
      <vt:lpstr> STATUS QUO ON THE APPOINTMENT OF TOP 6 SENIOR MANAGERS (LEJWELEPUTSWA DISTRICT) </vt:lpstr>
      <vt:lpstr>STATUS QUO ON THE APPOINTMENT OF TOP 6 SENIOR MANAGERS  (THABO MOFUTSANYANA DISTRICT)</vt:lpstr>
      <vt:lpstr>STATUS QUO ON THE APPOINTMENT OF TOP 6 SENIOR MANAGERS  (FEZILE DABI DISTRICT)</vt:lpstr>
      <vt:lpstr>MUNICIPALITIES WITH HIGH VACANCY RATE</vt:lpstr>
      <vt:lpstr>MUNICIPALITIES WITH HIGH VACANCY RATE</vt:lpstr>
      <vt:lpstr>MUNICIPALITIES WITH HIGH VACANCY RATE</vt:lpstr>
      <vt:lpstr>PROGRESS ON FILLING OF VACANT POSTS (METRO &amp; XHARIEP DISTRICT)</vt:lpstr>
      <vt:lpstr>PROGRESS ON FILLING OF VACANT POSTS (LEJWELEPUTSWA DISTRICT)</vt:lpstr>
      <vt:lpstr>PROGRESS ON FILLING OF VACANT POSTS (LEJWELEPUTSWA DISTRICT)</vt:lpstr>
      <vt:lpstr>PROGRESS ON FILLING OF VACANT POSTS (THABO MOFUTSANYANA DISTRICT)</vt:lpstr>
      <vt:lpstr>PROGRESS ON FILLING OF VACANT POSTS (FEZILE DABI DISTRICT)</vt:lpstr>
      <vt:lpstr>PROGRESS ON FILLING OF VACANT POSTS (FEZILE DABI DISTRICT)</vt:lpstr>
      <vt:lpstr>COMPETENCY ASSESSMENT (METRO) </vt:lpstr>
      <vt:lpstr>COMPETENCY ASSESSMENT (XHARIEP DISTRICT) </vt:lpstr>
      <vt:lpstr>COMPETENCY ASSESSMENT (LEJWELEPUTSWA DISTRICT) </vt:lpstr>
      <vt:lpstr>COMPETENCY ASSESSMENT (THABO MOFUTSANYANA DISTRICT) </vt:lpstr>
      <vt:lpstr> COMPETENCY ASSESSMENT  (THABO MOFUTSANYANA DISTRICT) </vt:lpstr>
      <vt:lpstr>COMPETENCY ASSESSMENT (FEZILE DABI DISTRICT) </vt:lpstr>
      <vt:lpstr>HOLDING POLITICAL OFFICE (METRO) </vt:lpstr>
      <vt:lpstr>HOLDING POLITICAL OFFICE (XHARIEP DISTRICT) </vt:lpstr>
      <vt:lpstr> HOLDING POLITICAL OFFICE (LEJWELEPUTSWA  DISTRICT) </vt:lpstr>
      <vt:lpstr>HOLDING POLITICAL OFFICE (THABO MOFUTSANYANA  DISTRICT) </vt:lpstr>
      <vt:lpstr>HOLDING POLITICAL OFFICE (THABO MOFUTSANYANA  DISTRICT) </vt:lpstr>
      <vt:lpstr>HOLDING POLITICAL OFFICE (FEZILE DABI  DISTRICT) </vt:lpstr>
      <vt:lpstr>HOLDING POLITICAL OFFICE (FEZILE DABI  DISTRICT) </vt:lpstr>
      <vt:lpstr>SIGNING OF ECs &amp; PAs </vt:lpstr>
      <vt:lpstr>END OF FIXED TERM EMPLOYMENT CONTRACTS 2020 – 2021 </vt:lpstr>
      <vt:lpstr>DISCIPLINARY CASES/SUSPENSION</vt:lpstr>
      <vt:lpstr>SUPPORT PROVIDED BY PROVINCIAL GOVERNMENT</vt:lpstr>
      <vt:lpstr>SUPPORT REQUIRED FROM NATIONAL GOVERNMENT</vt:lpstr>
      <vt:lpstr>REFUSE REMOVAL IN MUNICIPALITIES</vt:lpstr>
      <vt:lpstr>PROVISION OF ELECTRICITY IN MUNICIPALITIES</vt:lpstr>
      <vt:lpstr>CRITERIA FOR FUNCTIONAL WARD COMMITTEES</vt:lpstr>
      <vt:lpstr>WARD COMMITTEES</vt:lpstr>
      <vt:lpstr>WARD COMMITTEES (CONT.)</vt:lpstr>
      <vt:lpstr>  SOCIAL MEDIA   </vt:lpstr>
      <vt:lpstr>PUBLIC PARTICIPATION PLANS</vt:lpstr>
      <vt:lpstr>COMMUNITY INPUTS IN THE WARD DELIMITATION PROCESS</vt:lpstr>
      <vt:lpstr>OBJECTIVES OF ESTABLISHING COMPLAINTS MANAGEMENT COMMITTEES </vt:lpstr>
      <vt:lpstr>AVAILABLE PLATFORMS OF LODGING COMPLAINTS </vt:lpstr>
      <vt:lpstr>STATUS OF USAGE OF THE COMPLAINTS MANAGEMENT SYSTEM</vt:lpstr>
      <vt:lpstr>PROVINCIAL COMPLAINTS PER CATEGORIES </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Annatjie</dc:creator>
  <cp:lastModifiedBy>Monique</cp:lastModifiedBy>
  <cp:revision>113</cp:revision>
  <cp:lastPrinted>2019-02-26T07:07:41Z</cp:lastPrinted>
  <dcterms:created xsi:type="dcterms:W3CDTF">2018-05-23T19:16:01Z</dcterms:created>
  <dcterms:modified xsi:type="dcterms:W3CDTF">2020-08-24T17:01:57Z</dcterms:modified>
</cp:coreProperties>
</file>