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833" r:id="rId2"/>
  </p:sldMasterIdLst>
  <p:notesMasterIdLst>
    <p:notesMasterId r:id="rId19"/>
  </p:notesMasterIdLst>
  <p:handoutMasterIdLst>
    <p:handoutMasterId r:id="rId20"/>
  </p:handoutMasterIdLst>
  <p:sldIdLst>
    <p:sldId id="861" r:id="rId3"/>
    <p:sldId id="1819" r:id="rId4"/>
    <p:sldId id="1820" r:id="rId5"/>
    <p:sldId id="1787" r:id="rId6"/>
    <p:sldId id="1805" r:id="rId7"/>
    <p:sldId id="1791" r:id="rId8"/>
    <p:sldId id="1810" r:id="rId9"/>
    <p:sldId id="1821" r:id="rId10"/>
    <p:sldId id="1792" r:id="rId11"/>
    <p:sldId id="1811" r:id="rId12"/>
    <p:sldId id="1812" r:id="rId13"/>
    <p:sldId id="1813" r:id="rId14"/>
    <p:sldId id="1814" r:id="rId15"/>
    <p:sldId id="1822" r:id="rId16"/>
    <p:sldId id="1815" r:id="rId17"/>
    <p:sldId id="871" r:id="rId18"/>
  </p:sldIdLst>
  <p:sldSz cx="12192000" cy="6858000"/>
  <p:notesSz cx="6808788" cy="9940925"/>
  <p:custShowLst>
    <p:custShow name="Custom Show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ana Nkhahle" initials="SN" lastIdx="4" clrIdx="0">
    <p:extLst/>
  </p:cmAuthor>
  <p:cmAuthor id="2" name="Pauline Matsaung" initials="PM" lastIdx="23" clrIdx="1">
    <p:extLst>
      <p:ext uri="{19B8F6BF-5375-455C-9EA6-DF929625EA0E}">
        <p15:presenceInfo xmlns:p15="http://schemas.microsoft.com/office/powerpoint/2012/main" userId="S-1-5-21-2143731471-823594938-2798094169-14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0000"/>
    <a:srgbClr val="FCEBE7"/>
    <a:srgbClr val="3333CC"/>
    <a:srgbClr val="CC3300"/>
    <a:srgbClr val="A50021"/>
    <a:srgbClr val="336699"/>
    <a:srgbClr val="0066CC"/>
    <a:srgbClr val="E8D7A0"/>
    <a:srgbClr val="D4A9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24" autoAdjust="0"/>
    <p:restoredTop sz="84022" autoAdjust="0"/>
  </p:normalViewPr>
  <p:slideViewPr>
    <p:cSldViewPr>
      <p:cViewPr varScale="1">
        <p:scale>
          <a:sx n="62" d="100"/>
          <a:sy n="62" d="100"/>
        </p:scale>
        <p:origin x="900" y="6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40" d="100"/>
        <a:sy n="40" d="100"/>
      </p:scale>
      <p:origin x="0" y="-18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15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783297-AD43-4B9E-A0DB-5126FDD044C7}"/>
              </a:ext>
            </a:extLst>
          </p:cNvPr>
          <p:cNvSpPr>
            <a:spLocks noGrp="1"/>
          </p:cNvSpPr>
          <p:nvPr>
            <p:ph type="hdr" sz="quarter"/>
          </p:nvPr>
        </p:nvSpPr>
        <p:spPr>
          <a:xfrm>
            <a:off x="3" y="4"/>
            <a:ext cx="2951216" cy="499112"/>
          </a:xfrm>
          <a:prstGeom prst="rect">
            <a:avLst/>
          </a:prstGeom>
        </p:spPr>
        <p:txBody>
          <a:bodyPr vert="horz" lIns="91551" tIns="45778" rIns="91551" bIns="45778" rtlCol="0"/>
          <a:lstStyle>
            <a:lvl1pPr algn="l">
              <a:defRPr sz="1200"/>
            </a:lvl1pPr>
          </a:lstStyle>
          <a:p>
            <a:endParaRPr lang="en-ZA" dirty="0"/>
          </a:p>
        </p:txBody>
      </p:sp>
      <p:sp>
        <p:nvSpPr>
          <p:cNvPr id="3" name="Date Placeholder 2">
            <a:extLst>
              <a:ext uri="{FF2B5EF4-FFF2-40B4-BE49-F238E27FC236}">
                <a16:creationId xmlns:a16="http://schemas.microsoft.com/office/drawing/2014/main" id="{0A3C82B8-70C0-4575-8C16-739AAE0C91BB}"/>
              </a:ext>
            </a:extLst>
          </p:cNvPr>
          <p:cNvSpPr>
            <a:spLocks noGrp="1"/>
          </p:cNvSpPr>
          <p:nvPr>
            <p:ph type="dt" sz="quarter" idx="1"/>
          </p:nvPr>
        </p:nvSpPr>
        <p:spPr>
          <a:xfrm>
            <a:off x="3855982" y="4"/>
            <a:ext cx="2951216" cy="499112"/>
          </a:xfrm>
          <a:prstGeom prst="rect">
            <a:avLst/>
          </a:prstGeom>
        </p:spPr>
        <p:txBody>
          <a:bodyPr vert="horz" lIns="91551" tIns="45778" rIns="91551" bIns="45778" rtlCol="0"/>
          <a:lstStyle>
            <a:lvl1pPr algn="r">
              <a:defRPr sz="1200"/>
            </a:lvl1pPr>
          </a:lstStyle>
          <a:p>
            <a:fld id="{91561ED2-D356-4E66-AB1D-14FF5216A8C3}" type="datetimeFigureOut">
              <a:rPr lang="en-ZA" smtClean="0"/>
              <a:t>2020/08/18</a:t>
            </a:fld>
            <a:endParaRPr lang="en-ZA" dirty="0"/>
          </a:p>
        </p:txBody>
      </p:sp>
      <p:sp>
        <p:nvSpPr>
          <p:cNvPr id="4" name="Footer Placeholder 3">
            <a:extLst>
              <a:ext uri="{FF2B5EF4-FFF2-40B4-BE49-F238E27FC236}">
                <a16:creationId xmlns:a16="http://schemas.microsoft.com/office/drawing/2014/main" id="{A719A360-38AB-4864-B818-63D13E60CECF}"/>
              </a:ext>
            </a:extLst>
          </p:cNvPr>
          <p:cNvSpPr>
            <a:spLocks noGrp="1"/>
          </p:cNvSpPr>
          <p:nvPr>
            <p:ph type="ftr" sz="quarter" idx="2"/>
          </p:nvPr>
        </p:nvSpPr>
        <p:spPr>
          <a:xfrm>
            <a:off x="3" y="9441813"/>
            <a:ext cx="2951216" cy="499112"/>
          </a:xfrm>
          <a:prstGeom prst="rect">
            <a:avLst/>
          </a:prstGeom>
        </p:spPr>
        <p:txBody>
          <a:bodyPr vert="horz" lIns="91551" tIns="45778" rIns="91551" bIns="45778"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id="{6BCCD7F3-001F-46D2-9E63-6305D2E11974}"/>
              </a:ext>
            </a:extLst>
          </p:cNvPr>
          <p:cNvSpPr>
            <a:spLocks noGrp="1"/>
          </p:cNvSpPr>
          <p:nvPr>
            <p:ph type="sldNum" sz="quarter" idx="3"/>
          </p:nvPr>
        </p:nvSpPr>
        <p:spPr>
          <a:xfrm>
            <a:off x="3855982" y="9441813"/>
            <a:ext cx="2951216" cy="499112"/>
          </a:xfrm>
          <a:prstGeom prst="rect">
            <a:avLst/>
          </a:prstGeom>
        </p:spPr>
        <p:txBody>
          <a:bodyPr vert="horz" lIns="91551" tIns="45778" rIns="91551" bIns="45778" rtlCol="0" anchor="b"/>
          <a:lstStyle>
            <a:lvl1pPr algn="r">
              <a:defRPr sz="1200"/>
            </a:lvl1pPr>
          </a:lstStyle>
          <a:p>
            <a:fld id="{68B6CE7C-56A5-462A-AFD1-EE0331777EAF}" type="slidenum">
              <a:rPr lang="en-ZA" smtClean="0"/>
              <a:t>‹#›</a:t>
            </a:fld>
            <a:endParaRPr lang="en-ZA" dirty="0"/>
          </a:p>
        </p:txBody>
      </p:sp>
    </p:spTree>
    <p:extLst>
      <p:ext uri="{BB962C8B-B14F-4D97-AF65-F5344CB8AC3E}">
        <p14:creationId xmlns:p14="http://schemas.microsoft.com/office/powerpoint/2010/main" val="3037005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50475" cy="497046"/>
          </a:xfrm>
          <a:prstGeom prst="rect">
            <a:avLst/>
          </a:prstGeom>
        </p:spPr>
        <p:txBody>
          <a:bodyPr vert="horz" lIns="91551" tIns="45778" rIns="91551" bIns="45778" rtlCol="0"/>
          <a:lstStyle>
            <a:lvl1pPr algn="l">
              <a:defRPr sz="1200"/>
            </a:lvl1pPr>
          </a:lstStyle>
          <a:p>
            <a:endParaRPr lang="en-ZA" dirty="0"/>
          </a:p>
        </p:txBody>
      </p:sp>
      <p:sp>
        <p:nvSpPr>
          <p:cNvPr id="3" name="Date Placeholder 2"/>
          <p:cNvSpPr>
            <a:spLocks noGrp="1"/>
          </p:cNvSpPr>
          <p:nvPr>
            <p:ph type="dt" idx="1"/>
          </p:nvPr>
        </p:nvSpPr>
        <p:spPr>
          <a:xfrm>
            <a:off x="3856742" y="1"/>
            <a:ext cx="2950475" cy="497046"/>
          </a:xfrm>
          <a:prstGeom prst="rect">
            <a:avLst/>
          </a:prstGeom>
        </p:spPr>
        <p:txBody>
          <a:bodyPr vert="horz" lIns="91551" tIns="45778" rIns="91551" bIns="45778" rtlCol="0"/>
          <a:lstStyle>
            <a:lvl1pPr algn="r">
              <a:defRPr sz="1200"/>
            </a:lvl1pPr>
          </a:lstStyle>
          <a:p>
            <a:fld id="{AAF80E3F-1674-41BC-B5D8-CE9AD9D7B37F}" type="datetimeFigureOut">
              <a:rPr lang="en-ZA" smtClean="0"/>
              <a:pPr/>
              <a:t>2020/08/18</a:t>
            </a:fld>
            <a:endParaRPr lang="en-ZA" dirty="0"/>
          </a:p>
        </p:txBody>
      </p:sp>
      <p:sp>
        <p:nvSpPr>
          <p:cNvPr id="4" name="Slide Image Placeholder 3"/>
          <p:cNvSpPr>
            <a:spLocks noGrp="1" noRot="1" noChangeAspect="1"/>
          </p:cNvSpPr>
          <p:nvPr>
            <p:ph type="sldImg" idx="2"/>
          </p:nvPr>
        </p:nvSpPr>
        <p:spPr>
          <a:xfrm>
            <a:off x="90488" y="746125"/>
            <a:ext cx="6627812" cy="3727450"/>
          </a:xfrm>
          <a:prstGeom prst="rect">
            <a:avLst/>
          </a:prstGeom>
          <a:noFill/>
          <a:ln w="12700">
            <a:solidFill>
              <a:prstClr val="black"/>
            </a:solidFill>
          </a:ln>
        </p:spPr>
        <p:txBody>
          <a:bodyPr vert="horz" lIns="91551" tIns="45778" rIns="91551" bIns="45778" rtlCol="0" anchor="ctr"/>
          <a:lstStyle/>
          <a:p>
            <a:endParaRPr lang="en-ZA" dirty="0"/>
          </a:p>
        </p:txBody>
      </p:sp>
      <p:sp>
        <p:nvSpPr>
          <p:cNvPr id="5" name="Notes Placeholder 4"/>
          <p:cNvSpPr>
            <a:spLocks noGrp="1"/>
          </p:cNvSpPr>
          <p:nvPr>
            <p:ph type="body" sz="quarter" idx="3"/>
          </p:nvPr>
        </p:nvSpPr>
        <p:spPr>
          <a:xfrm>
            <a:off x="680880" y="4721943"/>
            <a:ext cx="5447030" cy="4473416"/>
          </a:xfrm>
          <a:prstGeom prst="rect">
            <a:avLst/>
          </a:prstGeom>
        </p:spPr>
        <p:txBody>
          <a:bodyPr vert="horz" lIns="91551" tIns="45778" rIns="91551" bIns="457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3" y="9442155"/>
            <a:ext cx="2950475" cy="497046"/>
          </a:xfrm>
          <a:prstGeom prst="rect">
            <a:avLst/>
          </a:prstGeom>
        </p:spPr>
        <p:txBody>
          <a:bodyPr vert="horz" lIns="91551" tIns="45778" rIns="91551" bIns="45778"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6742" y="9442155"/>
            <a:ext cx="2950475" cy="497046"/>
          </a:xfrm>
          <a:prstGeom prst="rect">
            <a:avLst/>
          </a:prstGeom>
        </p:spPr>
        <p:txBody>
          <a:bodyPr vert="horz" lIns="91551" tIns="45778" rIns="91551" bIns="45778" rtlCol="0" anchor="b"/>
          <a:lstStyle>
            <a:lvl1pPr algn="r">
              <a:defRPr sz="1200"/>
            </a:lvl1pPr>
          </a:lstStyle>
          <a:p>
            <a:fld id="{A46F6689-3CDF-4478-BD30-CB3091E4878F}" type="slidenum">
              <a:rPr lang="en-ZA" smtClean="0"/>
              <a:pPr/>
              <a:t>‹#›</a:t>
            </a:fld>
            <a:endParaRPr lang="en-ZA" dirty="0"/>
          </a:p>
        </p:txBody>
      </p:sp>
    </p:spTree>
    <p:extLst>
      <p:ext uri="{BB962C8B-B14F-4D97-AF65-F5344CB8AC3E}">
        <p14:creationId xmlns:p14="http://schemas.microsoft.com/office/powerpoint/2010/main" val="1134718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7763">
              <a:defRPr/>
            </a:pPr>
            <a:fld id="{2CA4E83C-54B5-4004-B2B4-F92A2C1511FD}" type="slidenum">
              <a:rPr lang="en-ZA">
                <a:solidFill>
                  <a:prstClr val="black"/>
                </a:solidFill>
                <a:latin typeface="Calibri" panose="020F0502020204030204"/>
              </a:rPr>
              <a:pPr defTabSz="457763">
                <a:defRPr/>
              </a:pPr>
              <a:t>1</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val="280688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6F6689-3CDF-4478-BD30-CB3091E4878F}" type="slidenum">
              <a:rPr lang="en-ZA" smtClean="0"/>
              <a:pPr/>
              <a:t>16</a:t>
            </a:fld>
            <a:endParaRPr lang="en-ZA" dirty="0"/>
          </a:p>
        </p:txBody>
      </p:sp>
    </p:spTree>
    <p:extLst>
      <p:ext uri="{BB962C8B-B14F-4D97-AF65-F5344CB8AC3E}">
        <p14:creationId xmlns:p14="http://schemas.microsoft.com/office/powerpoint/2010/main" val="2901170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4472EEAB-FBB9-4BC2-8288-E67837AB3FF4}"/>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3822345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ontent page">
    <p:spTree>
      <p:nvGrpSpPr>
        <p:cNvPr id="1" name=""/>
        <p:cNvGrpSpPr/>
        <p:nvPr/>
      </p:nvGrpSpPr>
      <p:grpSpPr>
        <a:xfrm>
          <a:off x="0" y="0"/>
          <a:ext cx="0" cy="0"/>
          <a:chOff x="0" y="0"/>
          <a:chExt cx="0" cy="0"/>
        </a:xfrm>
      </p:grpSpPr>
      <p:pic>
        <p:nvPicPr>
          <p:cNvPr id="13" name="Picture 12" descr="speech bubl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391" y="274640"/>
            <a:ext cx="739743" cy="654040"/>
          </a:xfrm>
          <a:prstGeom prst="rect">
            <a:avLst/>
          </a:prstGeom>
        </p:spPr>
      </p:pic>
      <p:sp>
        <p:nvSpPr>
          <p:cNvPr id="2" name="Title 1"/>
          <p:cNvSpPr>
            <a:spLocks noGrp="1"/>
          </p:cNvSpPr>
          <p:nvPr>
            <p:ph type="title" hasCustomPrompt="1"/>
          </p:nvPr>
        </p:nvSpPr>
        <p:spPr>
          <a:xfrm>
            <a:off x="1883742" y="274639"/>
            <a:ext cx="7260257"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1" y="1752600"/>
            <a:ext cx="10725149"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2510" y="424667"/>
            <a:ext cx="2171452" cy="778069"/>
          </a:xfrm>
          <a:prstGeom prst="rect">
            <a:avLst/>
          </a:prstGeom>
        </p:spPr>
      </p:pic>
      <p:sp>
        <p:nvSpPr>
          <p:cNvPr id="9" name="Rectangle 8"/>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Rectangle 9"/>
          <p:cNvSpPr/>
          <p:nvPr/>
        </p:nvSpPr>
        <p:spPr>
          <a:xfrm>
            <a:off x="11811715" y="6455127"/>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Box 10"/>
          <p:cNvSpPr txBox="1"/>
          <p:nvPr/>
        </p:nvSpPr>
        <p:spPr>
          <a:xfrm>
            <a:off x="8885021" y="6327553"/>
            <a:ext cx="2988235" cy="369332"/>
          </a:xfrm>
          <a:prstGeom prst="rect">
            <a:avLst/>
          </a:prstGeom>
          <a:noFill/>
        </p:spPr>
        <p:txBody>
          <a:bodyPr wrap="square" rtlCol="0">
            <a:spAutoFit/>
          </a:bodyPr>
          <a:lstStyle/>
          <a:p>
            <a:pPr algn="ctr"/>
            <a:r>
              <a:rPr lang="en-US" sz="1800" dirty="0" smtClean="0">
                <a:solidFill>
                  <a:schemeClr val="accent6"/>
                </a:solidFill>
              </a:rPr>
              <a:t>www.salga.org.za</a:t>
            </a:r>
            <a:endParaRPr lang="en-US" sz="1800" dirty="0">
              <a:solidFill>
                <a:schemeClr val="accent6"/>
              </a:solidFill>
            </a:endParaRPr>
          </a:p>
        </p:txBody>
      </p:sp>
      <p:sp>
        <p:nvSpPr>
          <p:cNvPr id="3" name="Date Placeholder 2"/>
          <p:cNvSpPr>
            <a:spLocks noGrp="1"/>
          </p:cNvSpPr>
          <p:nvPr>
            <p:ph type="dt" sz="half" idx="11"/>
          </p:nvPr>
        </p:nvSpPr>
        <p:spPr/>
        <p:txBody>
          <a:bodyPr/>
          <a:lstStyle/>
          <a:p>
            <a:fld id="{42F21C27-4874-8A48-9ED2-403E154C5BB2}" type="datetime1">
              <a:rPr lang="en-ZA" smtClean="0"/>
              <a:t>2020/08/18</a:t>
            </a:fld>
            <a:endParaRPr lang="en-US"/>
          </a:p>
        </p:txBody>
      </p:sp>
      <p:sp>
        <p:nvSpPr>
          <p:cNvPr id="4" name="Footer Placeholder 3"/>
          <p:cNvSpPr>
            <a:spLocks noGrp="1"/>
          </p:cNvSpPr>
          <p:nvPr>
            <p:ph type="ftr" sz="quarter" idx="12"/>
          </p:nvPr>
        </p:nvSpPr>
        <p:spPr/>
        <p:txBody>
          <a:bodyPr/>
          <a:lstStyle/>
          <a:p>
            <a:endParaRPr lang="en-US"/>
          </a:p>
        </p:txBody>
      </p:sp>
      <p:sp>
        <p:nvSpPr>
          <p:cNvPr id="5" name="Slide Number Placeholder 4"/>
          <p:cNvSpPr>
            <a:spLocks noGrp="1"/>
          </p:cNvSpPr>
          <p:nvPr>
            <p:ph type="sldNum" sz="quarter" idx="13"/>
          </p:nvPr>
        </p:nvSpPr>
        <p:spPr>
          <a:xfrm>
            <a:off x="35300" y="122239"/>
            <a:ext cx="1219392" cy="812612"/>
          </a:xfrm>
          <a:noFill/>
          <a:ln>
            <a:noFill/>
          </a:ln>
        </p:spPr>
        <p:style>
          <a:lnRef idx="2">
            <a:schemeClr val="accent1"/>
          </a:lnRef>
          <a:fillRef idx="1">
            <a:schemeClr val="lt1"/>
          </a:fillRef>
          <a:effectRef idx="0">
            <a:schemeClr val="accent1"/>
          </a:effectRef>
          <a:fontRef idx="none"/>
        </p:style>
        <p:txBody>
          <a:bodyPr>
            <a:scene3d>
              <a:camera prst="orthographicFront"/>
              <a:lightRig rig="soft" dir="t">
                <a:rot lat="0" lon="0" rev="10800000"/>
              </a:lightRig>
            </a:scene3d>
            <a:sp3d>
              <a:bevelT w="27940" h="12700"/>
              <a:contourClr>
                <a:srgbClr val="DDDDDD"/>
              </a:contourClr>
            </a:sp3d>
          </a:bodyPr>
          <a:lstStyle>
            <a:lvl1pPr algn="ctr">
              <a:defRPr sz="2400" b="1" cap="none" spc="150">
                <a:ln w="11430"/>
                <a:solidFill>
                  <a:srgbClr val="F8F8F8"/>
                </a:solidFill>
                <a:effectLst>
                  <a:outerShdw blurRad="25400" algn="tl" rotWithShape="0">
                    <a:srgbClr val="000000">
                      <a:alpha val="43000"/>
                    </a:srgbClr>
                  </a:outerShdw>
                </a:effectLst>
              </a:defRPr>
            </a:lvl1pPr>
          </a:lstStyle>
          <a:p>
            <a:fld id="{EE2BC727-926F-1646-BD6E-3FDEEEEFCBE9}" type="slidenum">
              <a:rPr lang="en-US" smtClean="0"/>
              <a:t>‹#›</a:t>
            </a:fld>
            <a:endParaRPr lang="en-US" dirty="0"/>
          </a:p>
        </p:txBody>
      </p:sp>
    </p:spTree>
    <p:extLst>
      <p:ext uri="{BB962C8B-B14F-4D97-AF65-F5344CB8AC3E}">
        <p14:creationId xmlns:p14="http://schemas.microsoft.com/office/powerpoint/2010/main" val="2759957711"/>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91322C-04D9-4E36-B9FF-3AD4A4C857BC}"/>
              </a:ext>
            </a:extLst>
          </p:cNvPr>
          <p:cNvSpPr>
            <a:spLocks noGrp="1"/>
          </p:cNvSpPr>
          <p:nvPr>
            <p:ph type="title"/>
          </p:nvPr>
        </p:nvSpPr>
        <p:spPr/>
        <p:txBody>
          <a:bodyPr/>
          <a:lstStyle/>
          <a:p>
            <a:r>
              <a:rPr lang="it-IT"/>
              <a:t>Fare clic per modificare lo stile del titolo</a:t>
            </a:r>
            <a:endParaRPr lang="en-GB"/>
          </a:p>
        </p:txBody>
      </p:sp>
      <p:sp>
        <p:nvSpPr>
          <p:cNvPr id="3" name="Segnaposto numero diapositiva 2">
            <a:extLst>
              <a:ext uri="{FF2B5EF4-FFF2-40B4-BE49-F238E27FC236}">
                <a16:creationId xmlns:a16="http://schemas.microsoft.com/office/drawing/2014/main" id="{9968730B-3ED7-4A17-9624-BF6EE0F7A90F}"/>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19129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DB1332-23C3-4827-834F-0B44DB2A1167}"/>
              </a:ext>
            </a:extLst>
          </p:cNvPr>
          <p:cNvSpPr>
            <a:spLocks noGrp="1"/>
          </p:cNvSpPr>
          <p:nvPr>
            <p:ph type="title"/>
          </p:nvPr>
        </p:nvSpPr>
        <p:spPr/>
        <p:txBody>
          <a:bodyPr/>
          <a:lstStyle/>
          <a:p>
            <a:r>
              <a:rPr lang="it-IT"/>
              <a:t>Fare clic per modificare lo stile del titolo</a:t>
            </a:r>
            <a:endParaRPr lang="en-GB"/>
          </a:p>
        </p:txBody>
      </p:sp>
      <p:sp>
        <p:nvSpPr>
          <p:cNvPr id="5" name="Content Placeholder 2">
            <a:extLst>
              <a:ext uri="{FF2B5EF4-FFF2-40B4-BE49-F238E27FC236}">
                <a16:creationId xmlns:a16="http://schemas.microsoft.com/office/drawing/2014/main" id="{22DEC5FB-D05F-4816-90BB-358A484FB747}"/>
              </a:ext>
            </a:extLst>
          </p:cNvPr>
          <p:cNvSpPr>
            <a:spLocks noGrp="1"/>
          </p:cNvSpPr>
          <p:nvPr>
            <p:ph idx="1"/>
          </p:nvPr>
        </p:nvSpPr>
        <p:spPr>
          <a:xfrm>
            <a:off x="609600" y="1600204"/>
            <a:ext cx="52920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Content Placeholder 2">
            <a:extLst>
              <a:ext uri="{FF2B5EF4-FFF2-40B4-BE49-F238E27FC236}">
                <a16:creationId xmlns:a16="http://schemas.microsoft.com/office/drawing/2014/main" id="{297FEE1D-46E4-499E-A7BA-14A4482C4985}"/>
              </a:ext>
            </a:extLst>
          </p:cNvPr>
          <p:cNvSpPr>
            <a:spLocks noGrp="1"/>
          </p:cNvSpPr>
          <p:nvPr>
            <p:ph idx="10"/>
          </p:nvPr>
        </p:nvSpPr>
        <p:spPr>
          <a:xfrm>
            <a:off x="6290400" y="1600204"/>
            <a:ext cx="52920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3" name="Segnaposto numero diapositiva 2">
            <a:extLst>
              <a:ext uri="{FF2B5EF4-FFF2-40B4-BE49-F238E27FC236}">
                <a16:creationId xmlns:a16="http://schemas.microsoft.com/office/drawing/2014/main" id="{C87A72FC-4B47-4E62-BBAC-70FB58EB5C97}"/>
              </a:ext>
            </a:extLst>
          </p:cNvPr>
          <p:cNvSpPr>
            <a:spLocks noGrp="1"/>
          </p:cNvSpPr>
          <p:nvPr>
            <p:ph type="sldNum" sz="quarter" idx="11"/>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127782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con sotto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DB1332-23C3-4827-834F-0B44DB2A1167}"/>
              </a:ext>
            </a:extLst>
          </p:cNvPr>
          <p:cNvSpPr>
            <a:spLocks noGrp="1"/>
          </p:cNvSpPr>
          <p:nvPr>
            <p:ph type="title"/>
          </p:nvPr>
        </p:nvSpPr>
        <p:spPr/>
        <p:txBody>
          <a:bodyPr/>
          <a:lstStyle/>
          <a:p>
            <a:r>
              <a:rPr lang="it-IT"/>
              <a:t>Fare clic per modificare lo stile del titolo</a:t>
            </a:r>
            <a:endParaRPr lang="en-GB"/>
          </a:p>
        </p:txBody>
      </p:sp>
      <p:sp>
        <p:nvSpPr>
          <p:cNvPr id="5" name="Content Placeholder 2">
            <a:extLst>
              <a:ext uri="{FF2B5EF4-FFF2-40B4-BE49-F238E27FC236}">
                <a16:creationId xmlns:a16="http://schemas.microsoft.com/office/drawing/2014/main" id="{22DEC5FB-D05F-4816-90BB-358A484FB747}"/>
              </a:ext>
            </a:extLst>
          </p:cNvPr>
          <p:cNvSpPr>
            <a:spLocks noGrp="1"/>
          </p:cNvSpPr>
          <p:nvPr>
            <p:ph idx="1"/>
          </p:nvPr>
        </p:nvSpPr>
        <p:spPr>
          <a:xfrm>
            <a:off x="609600" y="2348880"/>
            <a:ext cx="5292000" cy="3777287"/>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Content Placeholder 2">
            <a:extLst>
              <a:ext uri="{FF2B5EF4-FFF2-40B4-BE49-F238E27FC236}">
                <a16:creationId xmlns:a16="http://schemas.microsoft.com/office/drawing/2014/main" id="{297FEE1D-46E4-499E-A7BA-14A4482C4985}"/>
              </a:ext>
            </a:extLst>
          </p:cNvPr>
          <p:cNvSpPr>
            <a:spLocks noGrp="1"/>
          </p:cNvSpPr>
          <p:nvPr>
            <p:ph idx="10"/>
          </p:nvPr>
        </p:nvSpPr>
        <p:spPr>
          <a:xfrm>
            <a:off x="6290400" y="2348880"/>
            <a:ext cx="5292000" cy="3777287"/>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Segnaposto testo 3">
            <a:extLst>
              <a:ext uri="{FF2B5EF4-FFF2-40B4-BE49-F238E27FC236}">
                <a16:creationId xmlns:a16="http://schemas.microsoft.com/office/drawing/2014/main" id="{BC5C21EE-134A-4068-A49E-9F842F48896F}"/>
              </a:ext>
            </a:extLst>
          </p:cNvPr>
          <p:cNvSpPr>
            <a:spLocks noGrp="1"/>
          </p:cNvSpPr>
          <p:nvPr>
            <p:ph type="body" sz="quarter" idx="11"/>
          </p:nvPr>
        </p:nvSpPr>
        <p:spPr>
          <a:xfrm>
            <a:off x="609600" y="1700213"/>
            <a:ext cx="10972800" cy="57626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3" name="Segnaposto numero diapositiva 2">
            <a:extLst>
              <a:ext uri="{FF2B5EF4-FFF2-40B4-BE49-F238E27FC236}">
                <a16:creationId xmlns:a16="http://schemas.microsoft.com/office/drawing/2014/main" id="{3D3CAAB4-CFAE-42BB-86C0-557668F2187E}"/>
              </a:ext>
            </a:extLst>
          </p:cNvPr>
          <p:cNvSpPr>
            <a:spLocks noGrp="1"/>
          </p:cNvSpPr>
          <p:nvPr>
            <p:ph type="sldNum" sz="quarter" idx="12"/>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3121220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ALGA">
    <p:bg>
      <p:bgPr>
        <a:solidFill>
          <a:schemeClr val="tx2"/>
        </a:solidFill>
        <a:effectLst/>
      </p:bgPr>
    </p:bg>
    <p:spTree>
      <p:nvGrpSpPr>
        <p:cNvPr id="1" name=""/>
        <p:cNvGrpSpPr/>
        <p:nvPr/>
      </p:nvGrpSpPr>
      <p:grpSpPr>
        <a:xfrm>
          <a:off x="0" y="0"/>
          <a:ext cx="0" cy="0"/>
          <a:chOff x="0" y="0"/>
          <a:chExt cx="0" cy="0"/>
        </a:xfrm>
      </p:grpSpPr>
      <p:pic>
        <p:nvPicPr>
          <p:cNvPr id="14" name="Picture 7" descr="Salga logo.png">
            <a:extLst>
              <a:ext uri="{FF2B5EF4-FFF2-40B4-BE49-F238E27FC236}">
                <a16:creationId xmlns:a16="http://schemas.microsoft.com/office/drawing/2014/main" id="{EBE41D5C-781B-4836-8350-7D04D4FADF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349" y="264914"/>
            <a:ext cx="2687497" cy="1283968"/>
          </a:xfrm>
          <a:prstGeom prst="rect">
            <a:avLst/>
          </a:prstGeom>
        </p:spPr>
      </p:pic>
      <p:grpSp>
        <p:nvGrpSpPr>
          <p:cNvPr id="4" name="Gruppo 3">
            <a:extLst>
              <a:ext uri="{FF2B5EF4-FFF2-40B4-BE49-F238E27FC236}">
                <a16:creationId xmlns:a16="http://schemas.microsoft.com/office/drawing/2014/main" id="{766F196A-11F3-477E-88F7-2165ECB16592}"/>
              </a:ext>
            </a:extLst>
          </p:cNvPr>
          <p:cNvGrpSpPr/>
          <p:nvPr userDrawn="1"/>
        </p:nvGrpSpPr>
        <p:grpSpPr>
          <a:xfrm>
            <a:off x="3576014" y="966264"/>
            <a:ext cx="5039973" cy="4901184"/>
            <a:chOff x="2447291" y="966264"/>
            <a:chExt cx="5039973" cy="4901184"/>
          </a:xfrm>
        </p:grpSpPr>
        <p:pic>
          <p:nvPicPr>
            <p:cNvPr id="15" name="Picture 8" descr="speech buble 2.png">
              <a:extLst>
                <a:ext uri="{FF2B5EF4-FFF2-40B4-BE49-F238E27FC236}">
                  <a16:creationId xmlns:a16="http://schemas.microsoft.com/office/drawing/2014/main" id="{250F0C34-4003-4A79-B9F0-31CAF111A5E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47291" y="1085136"/>
              <a:ext cx="4178808" cy="4782312"/>
            </a:xfrm>
            <a:prstGeom prst="rect">
              <a:avLst/>
            </a:prstGeom>
          </p:spPr>
        </p:pic>
        <p:pic>
          <p:nvPicPr>
            <p:cNvPr id="16" name="Picture 9" descr="speech buble 1.png">
              <a:extLst>
                <a:ext uri="{FF2B5EF4-FFF2-40B4-BE49-F238E27FC236}">
                  <a16:creationId xmlns:a16="http://schemas.microsoft.com/office/drawing/2014/main" id="{58CFFE5F-D566-4F7F-8DF6-EFEF737B30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35888" y="966264"/>
              <a:ext cx="4151376" cy="4901184"/>
            </a:xfrm>
            <a:prstGeom prst="rect">
              <a:avLst/>
            </a:prstGeom>
          </p:spPr>
        </p:pic>
      </p:grpSp>
      <p:sp>
        <p:nvSpPr>
          <p:cNvPr id="17" name="Rectangle 10">
            <a:extLst>
              <a:ext uri="{FF2B5EF4-FFF2-40B4-BE49-F238E27FC236}">
                <a16:creationId xmlns:a16="http://schemas.microsoft.com/office/drawing/2014/main" id="{EFB50638-C027-453A-84AC-A31E4E8CD4BB}"/>
              </a:ext>
            </a:extLst>
          </p:cNvPr>
          <p:cNvSpPr/>
          <p:nvPr userDrawn="1"/>
        </p:nvSpPr>
        <p:spPr>
          <a:xfrm>
            <a:off x="2" y="6435939"/>
            <a:ext cx="9720000"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8" name="Rectangle 11">
            <a:extLst>
              <a:ext uri="{FF2B5EF4-FFF2-40B4-BE49-F238E27FC236}">
                <a16:creationId xmlns:a16="http://schemas.microsoft.com/office/drawing/2014/main" id="{762605C6-16E8-42B7-9960-89DE81BA183D}"/>
              </a:ext>
            </a:extLst>
          </p:cNvPr>
          <p:cNvSpPr/>
          <p:nvPr userDrawn="1"/>
        </p:nvSpPr>
        <p:spPr>
          <a:xfrm>
            <a:off x="11891422" y="6435939"/>
            <a:ext cx="28521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9" name="TextBox 12">
            <a:extLst>
              <a:ext uri="{FF2B5EF4-FFF2-40B4-BE49-F238E27FC236}">
                <a16:creationId xmlns:a16="http://schemas.microsoft.com/office/drawing/2014/main" id="{3B175534-A241-4F42-BF43-87B293C6F776}"/>
              </a:ext>
            </a:extLst>
          </p:cNvPr>
          <p:cNvSpPr txBox="1"/>
          <p:nvPr userDrawn="1"/>
        </p:nvSpPr>
        <p:spPr>
          <a:xfrm>
            <a:off x="9696400" y="6327553"/>
            <a:ext cx="2241176" cy="369332"/>
          </a:xfrm>
          <a:prstGeom prst="rect">
            <a:avLst/>
          </a:prstGeom>
          <a:noFill/>
        </p:spPr>
        <p:txBody>
          <a:bodyPr wrap="square" rtlCol="0">
            <a:spAutoFit/>
          </a:bodyPr>
          <a:lstStyle/>
          <a:p>
            <a:pPr algn="ctr" defTabSz="457200"/>
            <a:r>
              <a:rPr lang="en-US" dirty="0">
                <a:solidFill>
                  <a:srgbClr val="000000"/>
                </a:solidFill>
              </a:rPr>
              <a:t>www.salga.org.za</a:t>
            </a:r>
          </a:p>
        </p:txBody>
      </p:sp>
      <p:sp>
        <p:nvSpPr>
          <p:cNvPr id="23" name="Title 1">
            <a:extLst>
              <a:ext uri="{FF2B5EF4-FFF2-40B4-BE49-F238E27FC236}">
                <a16:creationId xmlns:a16="http://schemas.microsoft.com/office/drawing/2014/main" id="{6A440AEC-A6A4-47C7-974C-CE960518EFF8}"/>
              </a:ext>
            </a:extLst>
          </p:cNvPr>
          <p:cNvSpPr>
            <a:spLocks noGrp="1"/>
          </p:cNvSpPr>
          <p:nvPr>
            <p:ph type="ctrTitle" hasCustomPrompt="1"/>
          </p:nvPr>
        </p:nvSpPr>
        <p:spPr>
          <a:xfrm>
            <a:off x="4796446" y="1969837"/>
            <a:ext cx="3357605" cy="1023013"/>
          </a:xfrm>
        </p:spPr>
        <p:txBody>
          <a:bodyPr>
            <a:normAutofit/>
          </a:bodyPr>
          <a:lstStyle>
            <a:lvl1pPr>
              <a:defRPr sz="2400" b="1">
                <a:solidFill>
                  <a:schemeClr val="accent6"/>
                </a:solidFill>
              </a:defRPr>
            </a:lvl1pPr>
          </a:lstStyle>
          <a:p>
            <a:r>
              <a:rPr lang="en-US" dirty="0"/>
              <a:t>CLICK TO EDIT MASTER TITLE STYLE</a:t>
            </a:r>
          </a:p>
        </p:txBody>
      </p:sp>
      <p:sp>
        <p:nvSpPr>
          <p:cNvPr id="24" name="Subtitle 2">
            <a:extLst>
              <a:ext uri="{FF2B5EF4-FFF2-40B4-BE49-F238E27FC236}">
                <a16:creationId xmlns:a16="http://schemas.microsoft.com/office/drawing/2014/main" id="{CB152338-C302-4002-9CCE-79CBA984BD93}"/>
              </a:ext>
            </a:extLst>
          </p:cNvPr>
          <p:cNvSpPr>
            <a:spLocks noGrp="1"/>
          </p:cNvSpPr>
          <p:nvPr>
            <p:ph type="subTitle" idx="1"/>
          </p:nvPr>
        </p:nvSpPr>
        <p:spPr>
          <a:xfrm>
            <a:off x="4796447"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Segnaposto numero diapositiva 1">
            <a:extLst>
              <a:ext uri="{FF2B5EF4-FFF2-40B4-BE49-F238E27FC236}">
                <a16:creationId xmlns:a16="http://schemas.microsoft.com/office/drawing/2014/main" id="{C1F56F5F-3520-4096-AD09-C2A6A0A5CC69}"/>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137201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5794" y="264914"/>
            <a:ext cx="3583329"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055" y="1085136"/>
            <a:ext cx="5571744"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7851" y="966264"/>
            <a:ext cx="5535168" cy="4901184"/>
          </a:xfrm>
          <a:prstGeom prst="rect">
            <a:avLst/>
          </a:prstGeom>
        </p:spPr>
      </p:pic>
      <p:sp>
        <p:nvSpPr>
          <p:cNvPr id="2" name="Title 1"/>
          <p:cNvSpPr>
            <a:spLocks noGrp="1"/>
          </p:cNvSpPr>
          <p:nvPr>
            <p:ph type="ctrTitle" hasCustomPrompt="1"/>
          </p:nvPr>
        </p:nvSpPr>
        <p:spPr>
          <a:xfrm>
            <a:off x="4807703" y="1969835"/>
            <a:ext cx="4476807"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807704" y="3281730"/>
            <a:ext cx="4613057"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2" name="Rectangle 11"/>
          <p:cNvSpPr/>
          <p:nvPr/>
        </p:nvSpPr>
        <p:spPr>
          <a:xfrm>
            <a:off x="11811715" y="6455127"/>
            <a:ext cx="38028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3" name="TextBox 12"/>
          <p:cNvSpPr txBox="1"/>
          <p:nvPr/>
        </p:nvSpPr>
        <p:spPr>
          <a:xfrm>
            <a:off x="8885021" y="6327553"/>
            <a:ext cx="2988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3997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85344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1" y="1752600"/>
            <a:ext cx="10725149"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22510" y="424667"/>
            <a:ext cx="2171452" cy="778069"/>
          </a:xfrm>
          <a:prstGeom prst="rect">
            <a:avLst/>
          </a:prstGeom>
        </p:spPr>
      </p:pic>
      <p:sp>
        <p:nvSpPr>
          <p:cNvPr id="9" name="Rectangle 8"/>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0" name="Rectangle 9"/>
          <p:cNvSpPr/>
          <p:nvPr/>
        </p:nvSpPr>
        <p:spPr>
          <a:xfrm>
            <a:off x="11811715" y="6455127"/>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1" name="TextBox 10"/>
          <p:cNvSpPr txBox="1"/>
          <p:nvPr/>
        </p:nvSpPr>
        <p:spPr>
          <a:xfrm>
            <a:off x="8885021" y="6327553"/>
            <a:ext cx="2988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5212" y="1364309"/>
            <a:ext cx="6495099" cy="4999329"/>
          </a:xfrm>
          <a:prstGeom prst="rect">
            <a:avLst/>
          </a:prstGeom>
        </p:spPr>
      </p:pic>
    </p:spTree>
    <p:extLst>
      <p:ext uri="{BB962C8B-B14F-4D97-AF65-F5344CB8AC3E}">
        <p14:creationId xmlns:p14="http://schemas.microsoft.com/office/powerpoint/2010/main" val="36071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defTabSz="457200"/>
            <a:fld id="{22DE3D06-4437-4F43-807B-2CE4A49B76C4}" type="slidenum">
              <a:rPr lang="en-ZA" smtClean="0">
                <a:solidFill>
                  <a:srgbClr val="F06D19">
                    <a:tint val="75000"/>
                  </a:srgbClr>
                </a:solidFill>
              </a:rPr>
              <a:pPr defTabSz="457200"/>
              <a:t>‹#›</a:t>
            </a:fld>
            <a:endParaRPr lang="en-ZA" dirty="0">
              <a:solidFill>
                <a:srgbClr val="F06D19">
                  <a:tint val="75000"/>
                </a:srgbClr>
              </a:solidFill>
            </a:endParaRPr>
          </a:p>
        </p:txBody>
      </p:sp>
    </p:spTree>
    <p:extLst>
      <p:ext uri="{BB962C8B-B14F-4D97-AF65-F5344CB8AC3E}">
        <p14:creationId xmlns:p14="http://schemas.microsoft.com/office/powerpoint/2010/main" val="1420030829"/>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Custom Layout">
    <p:bg>
      <p:bgPr>
        <a:solidFill>
          <a:schemeClr val="tx1"/>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BF635BF2-2B2F-43DA-BCAD-AEF1A615157D}"/>
              </a:ext>
            </a:extLst>
          </p:cNvPr>
          <p:cNvPicPr>
            <a:picLocks noChangeAspect="1"/>
          </p:cNvPicPr>
          <p:nvPr userDrawn="1"/>
        </p:nvPicPr>
        <p:blipFill rotWithShape="1">
          <a:blip r:embed="rId2"/>
          <a:srcRect l="23859" t="37393" r="47191" b="23812"/>
          <a:stretch/>
        </p:blipFill>
        <p:spPr>
          <a:xfrm>
            <a:off x="-2184920" y="2348880"/>
            <a:ext cx="1668016" cy="1248638"/>
          </a:xfrm>
          <a:prstGeom prst="rect">
            <a:avLst/>
          </a:prstGeom>
        </p:spPr>
      </p:pic>
      <p:grpSp>
        <p:nvGrpSpPr>
          <p:cNvPr id="5" name="Gruppo 4">
            <a:extLst>
              <a:ext uri="{FF2B5EF4-FFF2-40B4-BE49-F238E27FC236}">
                <a16:creationId xmlns:a16="http://schemas.microsoft.com/office/drawing/2014/main" id="{7778E9C2-C4AA-4060-A9EA-5E07339E5A14}"/>
              </a:ext>
            </a:extLst>
          </p:cNvPr>
          <p:cNvGrpSpPr/>
          <p:nvPr userDrawn="1"/>
        </p:nvGrpSpPr>
        <p:grpSpPr>
          <a:xfrm>
            <a:off x="4475820" y="1988840"/>
            <a:ext cx="3240360" cy="2880320"/>
            <a:chOff x="4475820" y="2060848"/>
            <a:chExt cx="3240360" cy="2880320"/>
          </a:xfrm>
        </p:grpSpPr>
        <p:cxnSp>
          <p:nvCxnSpPr>
            <p:cNvPr id="7" name="Connettore diritto 6">
              <a:extLst>
                <a:ext uri="{FF2B5EF4-FFF2-40B4-BE49-F238E27FC236}">
                  <a16:creationId xmlns:a16="http://schemas.microsoft.com/office/drawing/2014/main" id="{EDCA35B9-F4C7-41DE-909C-828D33D8D024}"/>
                </a:ext>
              </a:extLst>
            </p:cNvPr>
            <p:cNvCxnSpPr/>
            <p:nvPr/>
          </p:nvCxnSpPr>
          <p:spPr>
            <a:xfrm>
              <a:off x="4475820" y="2060848"/>
              <a:ext cx="3240360" cy="0"/>
            </a:xfrm>
            <a:prstGeom prst="line">
              <a:avLst/>
            </a:prstGeom>
            <a:ln w="28575">
              <a:solidFill>
                <a:schemeClr val="bg1"/>
              </a:solidFill>
            </a:ln>
          </p:spPr>
          <p:style>
            <a:lnRef idx="2">
              <a:schemeClr val="accent1"/>
            </a:lnRef>
            <a:fillRef idx="0">
              <a:schemeClr val="accent1"/>
            </a:fillRef>
            <a:effectRef idx="1">
              <a:schemeClr val="accent1"/>
            </a:effectRef>
            <a:fontRef idx="minor">
              <a:schemeClr val="tx1"/>
            </a:fontRef>
          </p:style>
        </p:cxnSp>
        <p:cxnSp>
          <p:nvCxnSpPr>
            <p:cNvPr id="8" name="Connettore diritto 7">
              <a:extLst>
                <a:ext uri="{FF2B5EF4-FFF2-40B4-BE49-F238E27FC236}">
                  <a16:creationId xmlns:a16="http://schemas.microsoft.com/office/drawing/2014/main" id="{6E131EC4-D5EF-4BBD-BC59-0F828D4F5287}"/>
                </a:ext>
              </a:extLst>
            </p:cNvPr>
            <p:cNvCxnSpPr/>
            <p:nvPr/>
          </p:nvCxnSpPr>
          <p:spPr>
            <a:xfrm>
              <a:off x="4475820" y="4941168"/>
              <a:ext cx="3240360" cy="0"/>
            </a:xfrm>
            <a:prstGeom prst="line">
              <a:avLst/>
            </a:prstGeom>
            <a:ln w="28575">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9" name="Rettangolo 8">
            <a:extLst>
              <a:ext uri="{FF2B5EF4-FFF2-40B4-BE49-F238E27FC236}">
                <a16:creationId xmlns:a16="http://schemas.microsoft.com/office/drawing/2014/main" id="{207B5ABC-9F58-41A5-AFE0-BE6F1E7451C7}"/>
              </a:ext>
            </a:extLst>
          </p:cNvPr>
          <p:cNvSpPr/>
          <p:nvPr userDrawn="1"/>
        </p:nvSpPr>
        <p:spPr>
          <a:xfrm>
            <a:off x="407368" y="311090"/>
            <a:ext cx="11377264" cy="6235821"/>
          </a:xfrm>
          <a:prstGeom prst="rect">
            <a:avLst/>
          </a:prstGeom>
          <a:no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dirty="0"/>
          </a:p>
        </p:txBody>
      </p:sp>
      <p:sp>
        <p:nvSpPr>
          <p:cNvPr id="2" name="Titolo 1">
            <a:extLst>
              <a:ext uri="{FF2B5EF4-FFF2-40B4-BE49-F238E27FC236}">
                <a16:creationId xmlns:a16="http://schemas.microsoft.com/office/drawing/2014/main" id="{B9346171-1236-4225-9903-EEB8D5A02579}"/>
              </a:ext>
            </a:extLst>
          </p:cNvPr>
          <p:cNvSpPr>
            <a:spLocks noGrp="1"/>
          </p:cNvSpPr>
          <p:nvPr>
            <p:ph type="title"/>
          </p:nvPr>
        </p:nvSpPr>
        <p:spPr>
          <a:xfrm>
            <a:off x="3000000" y="2556403"/>
            <a:ext cx="6192000" cy="1745194"/>
          </a:xfrm>
        </p:spPr>
        <p:txBody>
          <a:bodyPr>
            <a:noAutofit/>
          </a:bodyPr>
          <a:lstStyle>
            <a:lvl1pPr>
              <a:defRPr sz="4400">
                <a:solidFill>
                  <a:schemeClr val="bg1"/>
                </a:solidFill>
              </a:defRPr>
            </a:lvl1pPr>
          </a:lstStyle>
          <a:p>
            <a:r>
              <a:rPr lang="it-IT" dirty="0"/>
              <a:t>Fare clic per modificare lo stile del titolo</a:t>
            </a:r>
            <a:endParaRPr lang="en-GB" dirty="0"/>
          </a:p>
        </p:txBody>
      </p:sp>
      <p:sp>
        <p:nvSpPr>
          <p:cNvPr id="3" name="Segnaposto numero diapositiva 2">
            <a:extLst>
              <a:ext uri="{FF2B5EF4-FFF2-40B4-BE49-F238E27FC236}">
                <a16:creationId xmlns:a16="http://schemas.microsoft.com/office/drawing/2014/main" id="{980C2D01-B811-4143-9706-3D327E7B66EA}"/>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23907305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10">
            <a:extLst>
              <a:ext uri="{FF2B5EF4-FFF2-40B4-BE49-F238E27FC236}">
                <a16:creationId xmlns:a16="http://schemas.microsoft.com/office/drawing/2014/main" id="{7B12DD73-BDC6-4F18-9B01-D92EBFDD49F8}"/>
              </a:ext>
            </a:extLst>
          </p:cNvPr>
          <p:cNvSpPr/>
          <p:nvPr userDrawn="1"/>
        </p:nvSpPr>
        <p:spPr>
          <a:xfrm>
            <a:off x="2" y="6435939"/>
            <a:ext cx="9720000"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8" name="Rectangle 11">
            <a:extLst>
              <a:ext uri="{FF2B5EF4-FFF2-40B4-BE49-F238E27FC236}">
                <a16:creationId xmlns:a16="http://schemas.microsoft.com/office/drawing/2014/main" id="{24A36FE4-6EF5-41A2-AABF-5AD2C5501F6C}"/>
              </a:ext>
            </a:extLst>
          </p:cNvPr>
          <p:cNvSpPr/>
          <p:nvPr userDrawn="1"/>
        </p:nvSpPr>
        <p:spPr>
          <a:xfrm>
            <a:off x="11891422" y="6435939"/>
            <a:ext cx="28521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9" name="TextBox 12">
            <a:extLst>
              <a:ext uri="{FF2B5EF4-FFF2-40B4-BE49-F238E27FC236}">
                <a16:creationId xmlns:a16="http://schemas.microsoft.com/office/drawing/2014/main" id="{CBBDE14E-5987-4B6B-8EEF-C821E048A123}"/>
              </a:ext>
            </a:extLst>
          </p:cNvPr>
          <p:cNvSpPr txBox="1"/>
          <p:nvPr userDrawn="1"/>
        </p:nvSpPr>
        <p:spPr>
          <a:xfrm>
            <a:off x="9696400" y="6327553"/>
            <a:ext cx="2241176" cy="369332"/>
          </a:xfrm>
          <a:prstGeom prst="rect">
            <a:avLst/>
          </a:prstGeom>
          <a:noFill/>
        </p:spPr>
        <p:txBody>
          <a:bodyPr wrap="square" rtlCol="0">
            <a:spAutoFit/>
          </a:bodyPr>
          <a:lstStyle/>
          <a:p>
            <a:pPr algn="ctr" defTabSz="457200"/>
            <a:r>
              <a:rPr lang="en-US" dirty="0">
                <a:solidFill>
                  <a:srgbClr val="000000"/>
                </a:solidFill>
              </a:rPr>
              <a:t>www.salga.org.za</a:t>
            </a:r>
          </a:p>
        </p:txBody>
      </p:sp>
      <p:sp>
        <p:nvSpPr>
          <p:cNvPr id="4" name="Segnaposto numero diapositiva 3">
            <a:extLst>
              <a:ext uri="{FF2B5EF4-FFF2-40B4-BE49-F238E27FC236}">
                <a16:creationId xmlns:a16="http://schemas.microsoft.com/office/drawing/2014/main" id="{396644E0-6F1B-4048-AD0A-61BD9E52A055}"/>
              </a:ext>
            </a:extLst>
          </p:cNvPr>
          <p:cNvSpPr>
            <a:spLocks noGrp="1"/>
          </p:cNvSpPr>
          <p:nvPr>
            <p:ph type="sldNum" sz="quarter" idx="4"/>
          </p:nvPr>
        </p:nvSpPr>
        <p:spPr>
          <a:xfrm>
            <a:off x="11582400" y="6331760"/>
            <a:ext cx="649288" cy="365125"/>
          </a:xfrm>
          <a:prstGeom prst="rect">
            <a:avLst/>
          </a:prstGeom>
        </p:spPr>
        <p:txBody>
          <a:bodyPr vert="horz" lIns="91440" tIns="45720" rIns="91440" bIns="45720" rtlCol="0" anchor="ctr"/>
          <a:lstStyle>
            <a:lvl1pPr algn="r">
              <a:defRPr sz="1200">
                <a:solidFill>
                  <a:schemeClr val="bg1"/>
                </a:solidFill>
              </a:defRPr>
            </a:lvl1pPr>
          </a:lstStyle>
          <a:p>
            <a:fld id="{85E4C5A4-68AA-419A-9EB9-20F6985B147C}" type="slidenum">
              <a:rPr lang="en-GB" smtClean="0"/>
              <a:pPr/>
              <a:t>‹#›</a:t>
            </a:fld>
            <a:endParaRPr lang="en-GB" dirty="0"/>
          </a:p>
        </p:txBody>
      </p:sp>
    </p:spTree>
    <p:extLst>
      <p:ext uri="{BB962C8B-B14F-4D97-AF65-F5344CB8AC3E}">
        <p14:creationId xmlns:p14="http://schemas.microsoft.com/office/powerpoint/2010/main" val="1783738240"/>
      </p:ext>
    </p:extLst>
  </p:cSld>
  <p:clrMap bg1="lt1" tx1="dk1" bg2="lt2" tx2="dk2" accent1="accent1" accent2="accent2" accent3="accent3" accent4="accent4" accent5="accent5" accent6="accent6" hlink="hlink" folHlink="folHlink"/>
  <p:sldLayoutIdLst>
    <p:sldLayoutId id="2147483826" r:id="rId1"/>
    <p:sldLayoutId id="2147483825" r:id="rId2"/>
    <p:sldLayoutId id="2147483827" r:id="rId3"/>
    <p:sldLayoutId id="2147483828" r:id="rId4"/>
    <p:sldLayoutId id="2147483670" r:id="rId5"/>
  </p:sldLayoutIdLst>
  <p:hf hdr="0" ftr="0" dt="0"/>
  <p:txStyles>
    <p:titleStyle>
      <a:lvl1pPr algn="ctr" defTabSz="457200" rtl="0" eaLnBrk="1" latinLnBrk="0" hangingPunct="1">
        <a:spcBef>
          <a:spcPct val="0"/>
        </a:spcBef>
        <a:buNone/>
        <a:defRPr sz="4000" kern="1200" cap="all" baseline="0">
          <a:solidFill>
            <a:schemeClr val="tx1"/>
          </a:solidFill>
          <a:latin typeface="+mj-lt"/>
          <a:ea typeface="+mj-ea"/>
          <a:cs typeface="+mj-cs"/>
        </a:defRPr>
      </a:lvl1pPr>
    </p:titleStyle>
    <p:bodyStyle>
      <a:lvl1pPr marL="342900" indent="-342900" algn="l" defTabSz="457200" rtl="0" eaLnBrk="1" latinLnBrk="0" hangingPunct="1">
        <a:spcBef>
          <a:spcPts val="1200"/>
        </a:spcBef>
        <a:buFont typeface="Arial"/>
        <a:buChar char="•"/>
        <a:defRPr sz="3200" kern="1200">
          <a:solidFill>
            <a:schemeClr val="accent6"/>
          </a:solidFill>
          <a:latin typeface="+mn-lt"/>
          <a:ea typeface="+mn-ea"/>
          <a:cs typeface="+mn-cs"/>
        </a:defRPr>
      </a:lvl1pPr>
      <a:lvl2pPr marL="742950" indent="-285750" algn="l" defTabSz="457200" rtl="0" eaLnBrk="1" latinLnBrk="0" hangingPunct="1">
        <a:spcBef>
          <a:spcPts val="1200"/>
        </a:spcBef>
        <a:buFont typeface="Arial"/>
        <a:buChar char="–"/>
        <a:defRPr sz="2800" kern="1200">
          <a:solidFill>
            <a:schemeClr val="accent6"/>
          </a:solidFill>
          <a:latin typeface="+mn-lt"/>
          <a:ea typeface="+mn-ea"/>
          <a:cs typeface="+mn-cs"/>
        </a:defRPr>
      </a:lvl2pPr>
      <a:lvl3pPr marL="1143000" indent="-228600" algn="l" defTabSz="457200" rtl="0" eaLnBrk="1" latinLnBrk="0" hangingPunct="1">
        <a:spcBef>
          <a:spcPts val="1200"/>
        </a:spcBef>
        <a:buFont typeface="Arial"/>
        <a:buChar char="•"/>
        <a:defRPr sz="2400" kern="1200">
          <a:solidFill>
            <a:schemeClr val="accent6"/>
          </a:solidFill>
          <a:latin typeface="+mn-lt"/>
          <a:ea typeface="+mn-ea"/>
          <a:cs typeface="+mn-cs"/>
        </a:defRPr>
      </a:lvl3pPr>
      <a:lvl4pPr marL="1600200" indent="-228600" algn="l" defTabSz="457200" rtl="0" eaLnBrk="1" latinLnBrk="0" hangingPunct="1">
        <a:spcBef>
          <a:spcPts val="1200"/>
        </a:spcBef>
        <a:buFont typeface="Arial"/>
        <a:buChar char="–"/>
        <a:defRPr sz="2000" kern="1200">
          <a:solidFill>
            <a:schemeClr val="accent6"/>
          </a:solidFill>
          <a:latin typeface="+mn-lt"/>
          <a:ea typeface="+mn-ea"/>
          <a:cs typeface="+mn-cs"/>
        </a:defRPr>
      </a:lvl4pPr>
      <a:lvl5pPr marL="2057400" indent="-228600" algn="l" defTabSz="457200" rtl="0" eaLnBrk="1" latinLnBrk="0" hangingPunct="1">
        <a:spcBef>
          <a:spcPts val="1200"/>
        </a:spcBef>
        <a:buFont typeface="Arial"/>
        <a:buChar char="»"/>
        <a:defRPr sz="2000"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endParaRPr lang="en-US" dirty="0">
              <a:solidFill>
                <a:srgbClr val="F06D19">
                  <a:tint val="75000"/>
                </a:srgb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srgbClr val="F06D19">
                  <a:tint val="75000"/>
                </a:srgb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A6C2CDB-A538-AA4E-87C3-EB7CD954E69E}" type="slidenum">
              <a:rPr lang="en-US" smtClean="0">
                <a:solidFill>
                  <a:srgbClr val="F06D19">
                    <a:tint val="75000"/>
                  </a:srgbClr>
                </a:solidFill>
              </a:rPr>
              <a:pPr defTabSz="457200"/>
              <a:t>‹#›</a:t>
            </a:fld>
            <a:endParaRPr lang="en-US" dirty="0">
              <a:solidFill>
                <a:srgbClr val="F06D19">
                  <a:tint val="75000"/>
                </a:srgbClr>
              </a:solidFill>
            </a:endParaRPr>
          </a:p>
        </p:txBody>
      </p:sp>
    </p:spTree>
    <p:extLst>
      <p:ext uri="{BB962C8B-B14F-4D97-AF65-F5344CB8AC3E}">
        <p14:creationId xmlns:p14="http://schemas.microsoft.com/office/powerpoint/2010/main" val="225272835"/>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9" r:id="rId3"/>
    <p:sldLayoutId id="2147483849" r:id="rId4"/>
    <p:sldLayoutId id="2147483851"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83832" y="1196752"/>
            <a:ext cx="5112568" cy="3600400"/>
          </a:xfrm>
        </p:spPr>
        <p:txBody>
          <a:bodyPr>
            <a:normAutofit/>
          </a:bodyPr>
          <a:lstStyle/>
          <a:p>
            <a:pPr>
              <a:spcAft>
                <a:spcPts val="1200"/>
              </a:spcAft>
            </a:pPr>
            <a:r>
              <a:rPr lang="en-ZA" sz="3600" dirty="0" smtClean="0">
                <a:solidFill>
                  <a:schemeClr val="tx1"/>
                </a:solidFill>
              </a:rPr>
              <a:t>SALGA SUPPLEMENTARY COMMENTS ON THE MUNICIPAL SYSTEMS AMENDMENT BILL, B2-2019</a:t>
            </a:r>
            <a:endParaRPr lang="en-US" sz="1600" i="1" u="sng" dirty="0"/>
          </a:p>
        </p:txBody>
      </p:sp>
      <p:sp>
        <p:nvSpPr>
          <p:cNvPr id="3" name="Title 1"/>
          <p:cNvSpPr txBox="1">
            <a:spLocks/>
          </p:cNvSpPr>
          <p:nvPr/>
        </p:nvSpPr>
        <p:spPr>
          <a:xfrm>
            <a:off x="191344" y="3270960"/>
            <a:ext cx="5112568" cy="36004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400" b="1" kern="1200">
                <a:solidFill>
                  <a:schemeClr val="accent6"/>
                </a:solidFill>
                <a:latin typeface="+mj-lt"/>
                <a:ea typeface="+mj-ea"/>
                <a:cs typeface="+mj-cs"/>
              </a:defRPr>
            </a:lvl1pPr>
          </a:lstStyle>
          <a:p>
            <a:pPr>
              <a:spcAft>
                <a:spcPts val="1200"/>
              </a:spcAft>
            </a:pPr>
            <a:r>
              <a:rPr lang="en-ZA" dirty="0" smtClean="0"/>
              <a:t>PORTFOLIO COMMITTEE ON COGTA</a:t>
            </a:r>
          </a:p>
          <a:p>
            <a:pPr>
              <a:spcAft>
                <a:spcPts val="1200"/>
              </a:spcAft>
            </a:pPr>
            <a:r>
              <a:rPr lang="en-ZA" i="1" dirty="0" smtClean="0"/>
              <a:t>19 AUGUST 2020</a:t>
            </a:r>
            <a:endParaRPr lang="en-US" i="1" dirty="0"/>
          </a:p>
        </p:txBody>
      </p:sp>
    </p:spTree>
    <p:extLst>
      <p:ext uri="{BB962C8B-B14F-4D97-AF65-F5344CB8AC3E}">
        <p14:creationId xmlns:p14="http://schemas.microsoft.com/office/powerpoint/2010/main" val="1243807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10</a:t>
            </a:fld>
            <a:endParaRPr lang="en-US" dirty="0"/>
          </a:p>
        </p:txBody>
      </p:sp>
      <p:sp>
        <p:nvSpPr>
          <p:cNvPr id="10" name="Title 1"/>
          <p:cNvSpPr txBox="1">
            <a:spLocks/>
          </p:cNvSpPr>
          <p:nvPr/>
        </p:nvSpPr>
        <p:spPr>
          <a:xfrm>
            <a:off x="191344" y="-30480"/>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SURVEY: </a:t>
            </a:r>
          </a:p>
          <a:p>
            <a:r>
              <a:rPr lang="en-US" sz="2800" b="1" dirty="0"/>
              <a:t>(</a:t>
            </a:r>
            <a:r>
              <a:rPr lang="en-US" sz="2800" b="1" u="sng" dirty="0">
                <a:solidFill>
                  <a:srgbClr val="FF0000"/>
                </a:solidFill>
              </a:rPr>
              <a:t>PERMANENT </a:t>
            </a:r>
            <a:r>
              <a:rPr lang="en-US" sz="2800" b="1" dirty="0"/>
              <a:t>AND AUDIT OUTCOMES)</a:t>
            </a:r>
            <a:endParaRPr lang="en-GB" sz="2800" dirty="0"/>
          </a:p>
          <a:p>
            <a:r>
              <a:rPr lang="en-US" sz="2800" b="1" dirty="0"/>
              <a:t>NUMBER OF </a:t>
            </a:r>
            <a:r>
              <a:rPr lang="en-US" sz="2800" b="1" dirty="0" smtClean="0"/>
              <a:t>MUNICIPALITIES</a:t>
            </a:r>
            <a:endParaRPr lang="en-GB" sz="2800" b="1" dirty="0"/>
          </a:p>
        </p:txBody>
      </p:sp>
      <p:graphicFrame>
        <p:nvGraphicFramePr>
          <p:cNvPr id="2" name="Table 1"/>
          <p:cNvGraphicFramePr>
            <a:graphicFrameLocks noGrp="1"/>
          </p:cNvGraphicFramePr>
          <p:nvPr>
            <p:extLst>
              <p:ext uri="{D42A27DB-BD31-4B8C-83A1-F6EECF244321}">
                <p14:modId xmlns:p14="http://schemas.microsoft.com/office/powerpoint/2010/main" val="514236699"/>
              </p:ext>
            </p:extLst>
          </p:nvPr>
        </p:nvGraphicFramePr>
        <p:xfrm>
          <a:off x="191344" y="1260376"/>
          <a:ext cx="11809312" cy="5608320"/>
        </p:xfrm>
        <a:graphic>
          <a:graphicData uri="http://schemas.openxmlformats.org/drawingml/2006/table">
            <a:tbl>
              <a:tblPr firstRow="1" firstCol="1" bandRow="1">
                <a:tableStyleId>{5C22544A-7EE6-4342-B048-85BDC9FD1C3A}</a:tableStyleId>
              </a:tblPr>
              <a:tblGrid>
                <a:gridCol w="602751">
                  <a:extLst>
                    <a:ext uri="{9D8B030D-6E8A-4147-A177-3AD203B41FA5}">
                      <a16:colId xmlns:a16="http://schemas.microsoft.com/office/drawing/2014/main" val="20000"/>
                    </a:ext>
                  </a:extLst>
                </a:gridCol>
                <a:gridCol w="2566335">
                  <a:extLst>
                    <a:ext uri="{9D8B030D-6E8A-4147-A177-3AD203B41FA5}">
                      <a16:colId xmlns:a16="http://schemas.microsoft.com/office/drawing/2014/main" val="20001"/>
                    </a:ext>
                  </a:extLst>
                </a:gridCol>
                <a:gridCol w="1273895">
                  <a:extLst>
                    <a:ext uri="{9D8B030D-6E8A-4147-A177-3AD203B41FA5}">
                      <a16:colId xmlns:a16="http://schemas.microsoft.com/office/drawing/2014/main" val="20002"/>
                    </a:ext>
                  </a:extLst>
                </a:gridCol>
                <a:gridCol w="1518473">
                  <a:extLst>
                    <a:ext uri="{9D8B030D-6E8A-4147-A177-3AD203B41FA5}">
                      <a16:colId xmlns:a16="http://schemas.microsoft.com/office/drawing/2014/main" val="20003"/>
                    </a:ext>
                  </a:extLst>
                </a:gridCol>
                <a:gridCol w="1262303">
                  <a:extLst>
                    <a:ext uri="{9D8B030D-6E8A-4147-A177-3AD203B41FA5}">
                      <a16:colId xmlns:a16="http://schemas.microsoft.com/office/drawing/2014/main" val="20004"/>
                    </a:ext>
                  </a:extLst>
                </a:gridCol>
                <a:gridCol w="1479061">
                  <a:extLst>
                    <a:ext uri="{9D8B030D-6E8A-4147-A177-3AD203B41FA5}">
                      <a16:colId xmlns:a16="http://schemas.microsoft.com/office/drawing/2014/main" val="20005"/>
                    </a:ext>
                  </a:extLst>
                </a:gridCol>
                <a:gridCol w="1495290">
                  <a:extLst>
                    <a:ext uri="{9D8B030D-6E8A-4147-A177-3AD203B41FA5}">
                      <a16:colId xmlns:a16="http://schemas.microsoft.com/office/drawing/2014/main" val="20006"/>
                    </a:ext>
                  </a:extLst>
                </a:gridCol>
                <a:gridCol w="1611204">
                  <a:extLst>
                    <a:ext uri="{9D8B030D-6E8A-4147-A177-3AD203B41FA5}">
                      <a16:colId xmlns:a16="http://schemas.microsoft.com/office/drawing/2014/main" val="20007"/>
                    </a:ext>
                  </a:extLst>
                </a:gridCol>
              </a:tblGrid>
              <a:tr h="473287">
                <a:tc>
                  <a:txBody>
                    <a:bodyPr/>
                    <a:lstStyle/>
                    <a:p>
                      <a:pPr algn="ctr">
                        <a:spcAft>
                          <a:spcPts val="0"/>
                        </a:spcAft>
                      </a:pPr>
                      <a:r>
                        <a:rPr lang="en-US" sz="1600" dirty="0">
                          <a:solidFill>
                            <a:schemeClr val="accent6"/>
                          </a:solidFill>
                          <a:effectLst/>
                        </a:rPr>
                        <a:t> </a:t>
                      </a:r>
                      <a:endParaRPr lang="en-GB" sz="1600" dirty="0">
                        <a:solidFill>
                          <a:schemeClr val="accent6"/>
                        </a:solidFill>
                        <a:effectLst/>
                      </a:endParaRPr>
                    </a:p>
                    <a:p>
                      <a:pPr algn="ctr">
                        <a:spcAft>
                          <a:spcPts val="0"/>
                        </a:spcAft>
                      </a:pPr>
                      <a:r>
                        <a:rPr lang="en-US" sz="1600" dirty="0">
                          <a:solidFill>
                            <a:schemeClr val="accent6"/>
                          </a:solidFill>
                          <a:effectLst/>
                        </a:rPr>
                        <a:t>No</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PROVINCE</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dirty="0">
                          <a:solidFill>
                            <a:schemeClr val="accent6"/>
                          </a:solidFill>
                          <a:effectLst/>
                        </a:rPr>
                        <a:t>CLEAN</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00B050"/>
                    </a:solidFill>
                  </a:tcPr>
                </a:tc>
                <a:tc>
                  <a:txBody>
                    <a:bodyPr/>
                    <a:lstStyle/>
                    <a:p>
                      <a:pPr algn="ctr">
                        <a:spcAft>
                          <a:spcPts val="0"/>
                        </a:spcAft>
                      </a:pPr>
                      <a:r>
                        <a:rPr lang="en-US" sz="1600" dirty="0">
                          <a:solidFill>
                            <a:schemeClr val="accent6"/>
                          </a:solidFill>
                          <a:effectLst/>
                        </a:rPr>
                        <a:t>UNQUALIFIED</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FFC000"/>
                    </a:solidFill>
                  </a:tcPr>
                </a:tc>
                <a:tc>
                  <a:txBody>
                    <a:bodyPr/>
                    <a:lstStyle/>
                    <a:p>
                      <a:pPr algn="ctr">
                        <a:spcAft>
                          <a:spcPts val="0"/>
                        </a:spcAft>
                      </a:pPr>
                      <a:r>
                        <a:rPr lang="en-US" sz="1600" dirty="0" smtClean="0">
                          <a:solidFill>
                            <a:schemeClr val="accent6"/>
                          </a:solidFill>
                          <a:effectLst/>
                        </a:rPr>
                        <a:t>QUALIFIED</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7030A0"/>
                    </a:solidFill>
                  </a:tcPr>
                </a:tc>
                <a:tc>
                  <a:txBody>
                    <a:bodyPr/>
                    <a:lstStyle/>
                    <a:p>
                      <a:pPr algn="ctr">
                        <a:spcAft>
                          <a:spcPts val="0"/>
                        </a:spcAft>
                      </a:pPr>
                      <a:r>
                        <a:rPr lang="en-US" sz="1600" dirty="0">
                          <a:solidFill>
                            <a:schemeClr val="accent6"/>
                          </a:solidFill>
                          <a:effectLst/>
                        </a:rPr>
                        <a:t>ADVERSE</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C00000"/>
                    </a:solidFill>
                  </a:tcPr>
                </a:tc>
                <a:tc>
                  <a:txBody>
                    <a:bodyPr/>
                    <a:lstStyle/>
                    <a:p>
                      <a:pPr algn="ctr">
                        <a:spcAft>
                          <a:spcPts val="0"/>
                        </a:spcAft>
                      </a:pPr>
                      <a:r>
                        <a:rPr lang="en-US" sz="1600" dirty="0">
                          <a:solidFill>
                            <a:schemeClr val="accent6"/>
                          </a:solidFill>
                          <a:effectLst/>
                        </a:rPr>
                        <a:t>DISCLAIMER</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FF0000"/>
                    </a:solidFill>
                  </a:tcPr>
                </a:tc>
                <a:tc>
                  <a:txBody>
                    <a:bodyPr/>
                    <a:lstStyle/>
                    <a:p>
                      <a:pPr algn="ctr">
                        <a:spcAft>
                          <a:spcPts val="0"/>
                        </a:spcAft>
                      </a:pPr>
                      <a:r>
                        <a:rPr lang="en-US" sz="1600" dirty="0">
                          <a:solidFill>
                            <a:schemeClr val="accent6"/>
                          </a:solidFill>
                          <a:effectLst/>
                        </a:rPr>
                        <a:t>OUTSTANDING</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0070C0"/>
                    </a:solidFill>
                  </a:tcPr>
                </a:tc>
                <a:extLst>
                  <a:ext uri="{0D108BD9-81ED-4DB2-BD59-A6C34878D82A}">
                    <a16:rowId xmlns:a16="http://schemas.microsoft.com/office/drawing/2014/main" val="10000"/>
                  </a:ext>
                </a:extLst>
              </a:tr>
              <a:tr h="475714">
                <a:tc>
                  <a:txBody>
                    <a:bodyPr/>
                    <a:lstStyle/>
                    <a:p>
                      <a:pPr>
                        <a:spcAft>
                          <a:spcPts val="0"/>
                        </a:spcAft>
                      </a:pPr>
                      <a:r>
                        <a:rPr lang="en-US" sz="1600">
                          <a:solidFill>
                            <a:schemeClr val="accent6"/>
                          </a:solidFill>
                          <a:effectLst/>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a:solidFill>
                            <a:schemeClr val="accent6"/>
                          </a:solidFill>
                          <a:effectLst/>
                        </a:rPr>
                        <a:t>EASTERN CAPE</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dirty="0">
                          <a:solidFill>
                            <a:schemeClr val="accent6"/>
                          </a:solidFill>
                          <a:effectLst/>
                        </a:rPr>
                        <a:t>0</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extLst>
                  <a:ext uri="{0D108BD9-81ED-4DB2-BD59-A6C34878D82A}">
                    <a16:rowId xmlns:a16="http://schemas.microsoft.com/office/drawing/2014/main" val="10001"/>
                  </a:ext>
                </a:extLst>
              </a:tr>
              <a:tr h="473287">
                <a:tc>
                  <a:txBody>
                    <a:bodyPr/>
                    <a:lstStyle/>
                    <a:p>
                      <a:pPr>
                        <a:spcAft>
                          <a:spcPts val="0"/>
                        </a:spcAft>
                      </a:pPr>
                      <a:r>
                        <a:rPr lang="en-US" sz="1600">
                          <a:solidFill>
                            <a:schemeClr val="accent6"/>
                          </a:solidFill>
                          <a:effectLst/>
                        </a:rPr>
                        <a:t>2</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FREE STATE</a:t>
                      </a: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dirty="0">
                          <a:solidFill>
                            <a:schemeClr val="accent6"/>
                          </a:solidFill>
                          <a:effectLst/>
                        </a:rPr>
                        <a:t>0</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extLst>
                  <a:ext uri="{0D108BD9-81ED-4DB2-BD59-A6C34878D82A}">
                    <a16:rowId xmlns:a16="http://schemas.microsoft.com/office/drawing/2014/main" val="10002"/>
                  </a:ext>
                </a:extLst>
              </a:tr>
              <a:tr h="473287">
                <a:tc>
                  <a:txBody>
                    <a:bodyPr/>
                    <a:lstStyle/>
                    <a:p>
                      <a:pPr>
                        <a:spcAft>
                          <a:spcPts val="0"/>
                        </a:spcAft>
                      </a:pPr>
                      <a:r>
                        <a:rPr lang="en-US" sz="1600">
                          <a:solidFill>
                            <a:schemeClr val="accent6"/>
                          </a:solidFill>
                          <a:effectLst/>
                        </a:rPr>
                        <a:t>3</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GAUTENG</a:t>
                      </a:r>
                      <a:endParaRPr lang="en-GB" sz="1600" b="1" dirty="0">
                        <a:solidFill>
                          <a:schemeClr val="accent6"/>
                        </a:solidFill>
                        <a:effectLst/>
                      </a:endParaRPr>
                    </a:p>
                  </a:txBody>
                  <a:tcPr marL="57493" marR="57493" marT="0" marB="0" anchor="ctr"/>
                </a:tc>
                <a:tc>
                  <a:txBody>
                    <a:bodyPr/>
                    <a:lstStyle/>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dirty="0">
                          <a:solidFill>
                            <a:schemeClr val="accent6"/>
                          </a:solidFill>
                          <a:effectLst/>
                        </a:rPr>
                        <a:t>1</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extLst>
                  <a:ext uri="{0D108BD9-81ED-4DB2-BD59-A6C34878D82A}">
                    <a16:rowId xmlns:a16="http://schemas.microsoft.com/office/drawing/2014/main" val="10003"/>
                  </a:ext>
                </a:extLst>
              </a:tr>
              <a:tr h="473287">
                <a:tc>
                  <a:txBody>
                    <a:bodyPr/>
                    <a:lstStyle/>
                    <a:p>
                      <a:pPr>
                        <a:spcAft>
                          <a:spcPts val="0"/>
                        </a:spcAft>
                      </a:pPr>
                      <a:r>
                        <a:rPr lang="en-US" sz="1600">
                          <a:solidFill>
                            <a:schemeClr val="accent6"/>
                          </a:solidFill>
                          <a:effectLst/>
                        </a:rPr>
                        <a:t>4</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KWAZULU-NATAL</a:t>
                      </a: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dirty="0">
                          <a:solidFill>
                            <a:schemeClr val="accent6"/>
                          </a:solidFill>
                          <a:effectLst/>
                        </a:rPr>
                        <a:t>6</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5</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extLst>
                  <a:ext uri="{0D108BD9-81ED-4DB2-BD59-A6C34878D82A}">
                    <a16:rowId xmlns:a16="http://schemas.microsoft.com/office/drawing/2014/main" val="10004"/>
                  </a:ext>
                </a:extLst>
              </a:tr>
              <a:tr h="473287">
                <a:tc>
                  <a:txBody>
                    <a:bodyPr/>
                    <a:lstStyle/>
                    <a:p>
                      <a:pPr>
                        <a:spcAft>
                          <a:spcPts val="0"/>
                        </a:spcAft>
                      </a:pPr>
                      <a:r>
                        <a:rPr lang="en-US" sz="1600">
                          <a:solidFill>
                            <a:schemeClr val="accent6"/>
                          </a:solidFill>
                          <a:effectLst/>
                        </a:rPr>
                        <a:t>5</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LIMPOPO</a:t>
                      </a: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dirty="0">
                          <a:solidFill>
                            <a:schemeClr val="accent6"/>
                          </a:solidFill>
                          <a:effectLst/>
                        </a:rPr>
                        <a:t>0</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extLst>
                  <a:ext uri="{0D108BD9-81ED-4DB2-BD59-A6C34878D82A}">
                    <a16:rowId xmlns:a16="http://schemas.microsoft.com/office/drawing/2014/main" val="10005"/>
                  </a:ext>
                </a:extLst>
              </a:tr>
              <a:tr h="473287">
                <a:tc>
                  <a:txBody>
                    <a:bodyPr/>
                    <a:lstStyle/>
                    <a:p>
                      <a:pPr>
                        <a:spcAft>
                          <a:spcPts val="0"/>
                        </a:spcAft>
                      </a:pPr>
                      <a:r>
                        <a:rPr lang="en-US" sz="1600">
                          <a:solidFill>
                            <a:schemeClr val="accent6"/>
                          </a:solidFill>
                          <a:effectLst/>
                        </a:rPr>
                        <a:t>6</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MPUMALANGA</a:t>
                      </a: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dirty="0">
                          <a:solidFill>
                            <a:schemeClr val="accent6"/>
                          </a:solidFill>
                          <a:effectLst/>
                        </a:rPr>
                        <a:t>0</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dirty="0">
                          <a:solidFill>
                            <a:schemeClr val="accent6"/>
                          </a:solidFill>
                          <a:effectLst/>
                        </a:rPr>
                        <a:t> </a:t>
                      </a:r>
                      <a:endParaRPr lang="en-GB" sz="1600" dirty="0">
                        <a:solidFill>
                          <a:schemeClr val="accent6"/>
                        </a:solidFill>
                        <a:effectLst/>
                      </a:endParaRPr>
                    </a:p>
                    <a:p>
                      <a:pPr algn="ctr">
                        <a:spcAft>
                          <a:spcPts val="0"/>
                        </a:spcAft>
                      </a:pPr>
                      <a:r>
                        <a:rPr lang="en-US" sz="1600" dirty="0">
                          <a:solidFill>
                            <a:schemeClr val="accent6"/>
                          </a:solidFill>
                          <a:effectLst/>
                        </a:rPr>
                        <a:t>0</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extLst>
                  <a:ext uri="{0D108BD9-81ED-4DB2-BD59-A6C34878D82A}">
                    <a16:rowId xmlns:a16="http://schemas.microsoft.com/office/drawing/2014/main" val="10006"/>
                  </a:ext>
                </a:extLst>
              </a:tr>
              <a:tr h="473287">
                <a:tc>
                  <a:txBody>
                    <a:bodyPr/>
                    <a:lstStyle/>
                    <a:p>
                      <a:pPr>
                        <a:spcAft>
                          <a:spcPts val="0"/>
                        </a:spcAft>
                      </a:pPr>
                      <a:r>
                        <a:rPr lang="en-US" sz="1600">
                          <a:solidFill>
                            <a:schemeClr val="accent6"/>
                          </a:solidFill>
                          <a:effectLst/>
                        </a:rPr>
                        <a:t>7</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NORTHERN CAPE</a:t>
                      </a: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7</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10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dirty="0">
                          <a:solidFill>
                            <a:schemeClr val="accent6"/>
                          </a:solidFill>
                          <a:effectLst/>
                        </a:rPr>
                        <a:t> </a:t>
                      </a:r>
                      <a:endParaRPr lang="en-GB" sz="1600" dirty="0">
                        <a:solidFill>
                          <a:schemeClr val="accent6"/>
                        </a:solidFill>
                        <a:effectLst/>
                      </a:endParaRPr>
                    </a:p>
                    <a:p>
                      <a:pPr algn="ctr">
                        <a:spcAft>
                          <a:spcPts val="0"/>
                        </a:spcAft>
                      </a:pPr>
                      <a:r>
                        <a:rPr lang="en-US" sz="1600" dirty="0">
                          <a:solidFill>
                            <a:schemeClr val="accent6"/>
                          </a:solidFill>
                          <a:effectLst/>
                        </a:rPr>
                        <a:t>0</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4</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extLst>
                  <a:ext uri="{0D108BD9-81ED-4DB2-BD59-A6C34878D82A}">
                    <a16:rowId xmlns:a16="http://schemas.microsoft.com/office/drawing/2014/main" val="10007"/>
                  </a:ext>
                </a:extLst>
              </a:tr>
              <a:tr h="473287">
                <a:tc>
                  <a:txBody>
                    <a:bodyPr/>
                    <a:lstStyle/>
                    <a:p>
                      <a:pPr>
                        <a:spcAft>
                          <a:spcPts val="0"/>
                        </a:spcAft>
                      </a:pPr>
                      <a:r>
                        <a:rPr lang="en-US" sz="1600">
                          <a:solidFill>
                            <a:schemeClr val="accent6"/>
                          </a:solidFill>
                          <a:effectLst/>
                        </a:rPr>
                        <a:t>8</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NORTH WEST</a:t>
                      </a: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dirty="0">
                          <a:solidFill>
                            <a:schemeClr val="accent6"/>
                          </a:solidFill>
                          <a:effectLst/>
                        </a:rPr>
                        <a:t> </a:t>
                      </a:r>
                      <a:endParaRPr lang="en-GB" sz="1600" dirty="0">
                        <a:solidFill>
                          <a:schemeClr val="accent6"/>
                        </a:solidFill>
                        <a:effectLst/>
                      </a:endParaRPr>
                    </a:p>
                    <a:p>
                      <a:pPr algn="ctr">
                        <a:spcAft>
                          <a:spcPts val="0"/>
                        </a:spcAft>
                      </a:pPr>
                      <a:r>
                        <a:rPr lang="en-US" sz="1600" dirty="0">
                          <a:solidFill>
                            <a:schemeClr val="accent6"/>
                          </a:solidFill>
                          <a:effectLst/>
                        </a:rPr>
                        <a:t>0</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dirty="0">
                          <a:solidFill>
                            <a:schemeClr val="accent6"/>
                          </a:solidFill>
                          <a:effectLst/>
                        </a:rPr>
                        <a:t> </a:t>
                      </a:r>
                      <a:endParaRPr lang="en-GB" sz="1600" dirty="0">
                        <a:solidFill>
                          <a:schemeClr val="accent6"/>
                        </a:solidFill>
                        <a:effectLst/>
                      </a:endParaRPr>
                    </a:p>
                    <a:p>
                      <a:pPr algn="ctr">
                        <a:spcAft>
                          <a:spcPts val="0"/>
                        </a:spcAft>
                      </a:pPr>
                      <a:r>
                        <a:rPr lang="en-US" sz="1600" dirty="0">
                          <a:solidFill>
                            <a:schemeClr val="accent6"/>
                          </a:solidFill>
                          <a:effectLst/>
                        </a:rPr>
                        <a:t>0</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extLst>
                  <a:ext uri="{0D108BD9-81ED-4DB2-BD59-A6C34878D82A}">
                    <a16:rowId xmlns:a16="http://schemas.microsoft.com/office/drawing/2014/main" val="10008"/>
                  </a:ext>
                </a:extLst>
              </a:tr>
              <a:tr h="473287">
                <a:tc>
                  <a:txBody>
                    <a:bodyPr/>
                    <a:lstStyle/>
                    <a:p>
                      <a:pPr>
                        <a:spcAft>
                          <a:spcPts val="0"/>
                        </a:spcAft>
                      </a:pPr>
                      <a:r>
                        <a:rPr lang="en-US" sz="1600">
                          <a:solidFill>
                            <a:schemeClr val="accent6"/>
                          </a:solidFill>
                          <a:effectLst/>
                        </a:rPr>
                        <a:t>9</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WESTERN CAPE</a:t>
                      </a: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7</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7</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dirty="0">
                          <a:solidFill>
                            <a:schemeClr val="accent6"/>
                          </a:solidFill>
                          <a:effectLst/>
                        </a:rPr>
                        <a:t> </a:t>
                      </a:r>
                      <a:endParaRPr lang="en-GB" sz="1600" dirty="0">
                        <a:solidFill>
                          <a:schemeClr val="accent6"/>
                        </a:solidFill>
                        <a:effectLst/>
                      </a:endParaRPr>
                    </a:p>
                    <a:p>
                      <a:pPr algn="ctr">
                        <a:spcAft>
                          <a:spcPts val="0"/>
                        </a:spcAft>
                      </a:pPr>
                      <a:r>
                        <a:rPr lang="en-US" sz="1600" dirty="0">
                          <a:solidFill>
                            <a:schemeClr val="accent6"/>
                          </a:solidFill>
                          <a:effectLst/>
                        </a:rPr>
                        <a:t>0</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dirty="0">
                          <a:solidFill>
                            <a:schemeClr val="accent6"/>
                          </a:solidFill>
                          <a:effectLst/>
                        </a:rPr>
                        <a:t> </a:t>
                      </a:r>
                      <a:endParaRPr lang="en-GB" sz="1600" dirty="0">
                        <a:solidFill>
                          <a:schemeClr val="accent6"/>
                        </a:solidFill>
                        <a:effectLst/>
                      </a:endParaRPr>
                    </a:p>
                    <a:p>
                      <a:pPr algn="ctr">
                        <a:spcAft>
                          <a:spcPts val="0"/>
                        </a:spcAft>
                      </a:pPr>
                      <a:r>
                        <a:rPr lang="en-US" sz="1600" dirty="0">
                          <a:solidFill>
                            <a:schemeClr val="accent6"/>
                          </a:solidFill>
                          <a:effectLst/>
                        </a:rPr>
                        <a:t>0</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extLst>
                  <a:ext uri="{0D108BD9-81ED-4DB2-BD59-A6C34878D82A}">
                    <a16:rowId xmlns:a16="http://schemas.microsoft.com/office/drawing/2014/main" val="10009"/>
                  </a:ext>
                </a:extLst>
              </a:tr>
              <a:tr h="709930">
                <a:tc>
                  <a:txBody>
                    <a:bodyPr/>
                    <a:lstStyle/>
                    <a:p>
                      <a:pPr>
                        <a:spcAft>
                          <a:spcPts val="0"/>
                        </a:spcAft>
                      </a:pPr>
                      <a:r>
                        <a:rPr lang="en-US" sz="1600">
                          <a:solidFill>
                            <a:schemeClr val="accent6"/>
                          </a:solidFill>
                          <a:effectLst/>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b="1" dirty="0" smtClean="0">
                          <a:solidFill>
                            <a:schemeClr val="accent6"/>
                          </a:solidFill>
                          <a:effectLst/>
                        </a:rPr>
                        <a:t>TOTAL</a:t>
                      </a:r>
                    </a:p>
                    <a:p>
                      <a:pPr algn="ctr">
                        <a:spcAft>
                          <a:spcPts val="0"/>
                        </a:spcAft>
                      </a:pPr>
                      <a:r>
                        <a:rPr lang="en-US" sz="1600" b="1" dirty="0" smtClean="0">
                          <a:solidFill>
                            <a:schemeClr val="accent6"/>
                          </a:solidFill>
                          <a:effectLst/>
                        </a:rPr>
                        <a:t>MUNICIPALITIES</a:t>
                      </a:r>
                      <a:endParaRPr lang="en-GB" sz="1600" b="1" dirty="0">
                        <a:solidFill>
                          <a:schemeClr val="accent6"/>
                        </a:solidFill>
                        <a:effectLst/>
                      </a:endParaRPr>
                    </a:p>
                    <a:p>
                      <a:pPr algn="ctr">
                        <a:spcAft>
                          <a:spcPts val="0"/>
                        </a:spcAft>
                      </a:pP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b="1" dirty="0">
                          <a:solidFill>
                            <a:schemeClr val="accent6"/>
                          </a:solidFill>
                          <a:effectLst/>
                        </a:rPr>
                        <a:t>7</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00B050"/>
                    </a:solidFill>
                  </a:tcPr>
                </a:tc>
                <a:tc>
                  <a:txBody>
                    <a:bodyPr/>
                    <a:lstStyle/>
                    <a:p>
                      <a:pPr algn="ctr">
                        <a:spcAft>
                          <a:spcPts val="0"/>
                        </a:spcAft>
                      </a:pPr>
                      <a:r>
                        <a:rPr lang="en-US" sz="1600" b="1" dirty="0">
                          <a:solidFill>
                            <a:schemeClr val="accent6"/>
                          </a:solidFill>
                          <a:effectLst/>
                        </a:rPr>
                        <a:t>22</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FFC000"/>
                    </a:solidFill>
                  </a:tcPr>
                </a:tc>
                <a:tc>
                  <a:txBody>
                    <a:bodyPr/>
                    <a:lstStyle/>
                    <a:p>
                      <a:pPr algn="ctr">
                        <a:spcAft>
                          <a:spcPts val="0"/>
                        </a:spcAft>
                      </a:pPr>
                      <a:r>
                        <a:rPr lang="en-US" sz="1600" b="1" dirty="0">
                          <a:solidFill>
                            <a:schemeClr val="accent6"/>
                          </a:solidFill>
                          <a:effectLst/>
                        </a:rPr>
                        <a:t>17</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7030A0"/>
                    </a:solidFill>
                  </a:tcPr>
                </a:tc>
                <a:tc>
                  <a:txBody>
                    <a:bodyPr/>
                    <a:lstStyle/>
                    <a:p>
                      <a:pPr algn="ctr">
                        <a:spcAft>
                          <a:spcPts val="0"/>
                        </a:spcAft>
                      </a:pPr>
                      <a:r>
                        <a:rPr lang="en-US" sz="1600" b="1" dirty="0">
                          <a:solidFill>
                            <a:schemeClr val="accent6"/>
                          </a:solidFill>
                          <a:effectLst/>
                        </a:rPr>
                        <a:t> </a:t>
                      </a:r>
                      <a:endParaRPr lang="en-GB" sz="1600" b="1" dirty="0">
                        <a:solidFill>
                          <a:schemeClr val="accent6"/>
                        </a:solidFill>
                        <a:effectLst/>
                      </a:endParaRPr>
                    </a:p>
                    <a:p>
                      <a:pPr algn="ctr">
                        <a:spcAft>
                          <a:spcPts val="0"/>
                        </a:spcAft>
                      </a:pPr>
                      <a:r>
                        <a:rPr lang="en-US" sz="1600" b="1" dirty="0">
                          <a:solidFill>
                            <a:schemeClr val="accent6"/>
                          </a:solidFill>
                          <a:effectLst/>
                        </a:rPr>
                        <a:t>0</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solidFill>
                      <a:srgbClr val="C00000"/>
                    </a:solidFill>
                  </a:tcPr>
                </a:tc>
                <a:tc>
                  <a:txBody>
                    <a:bodyPr/>
                    <a:lstStyle/>
                    <a:p>
                      <a:pPr algn="ctr">
                        <a:spcAft>
                          <a:spcPts val="0"/>
                        </a:spcAft>
                      </a:pPr>
                      <a:r>
                        <a:rPr lang="en-US" sz="1600" b="1" dirty="0">
                          <a:solidFill>
                            <a:schemeClr val="accent6"/>
                          </a:solidFill>
                          <a:effectLst/>
                        </a:rPr>
                        <a:t> </a:t>
                      </a:r>
                      <a:endParaRPr lang="en-GB" sz="1600" b="1" dirty="0">
                        <a:solidFill>
                          <a:schemeClr val="accent6"/>
                        </a:solidFill>
                        <a:effectLst/>
                      </a:endParaRPr>
                    </a:p>
                    <a:p>
                      <a:pPr algn="ctr">
                        <a:spcAft>
                          <a:spcPts val="0"/>
                        </a:spcAft>
                      </a:pPr>
                      <a:r>
                        <a:rPr lang="en-US" sz="1600" b="1" dirty="0">
                          <a:solidFill>
                            <a:schemeClr val="accent6"/>
                          </a:solidFill>
                          <a:effectLst/>
                        </a:rPr>
                        <a:t>4</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solidFill>
                      <a:srgbClr val="FF0000"/>
                    </a:solidFill>
                  </a:tcPr>
                </a:tc>
                <a:tc>
                  <a:txBody>
                    <a:bodyPr/>
                    <a:lstStyle/>
                    <a:p>
                      <a:pPr algn="ctr">
                        <a:spcAft>
                          <a:spcPts val="0"/>
                        </a:spcAft>
                      </a:pPr>
                      <a:r>
                        <a:rPr lang="en-US" sz="1600" b="1" dirty="0">
                          <a:solidFill>
                            <a:schemeClr val="accent6"/>
                          </a:solidFill>
                          <a:effectLst/>
                        </a:rPr>
                        <a:t> </a:t>
                      </a:r>
                      <a:endParaRPr lang="en-GB" sz="1600" b="1" dirty="0">
                        <a:solidFill>
                          <a:schemeClr val="accent6"/>
                        </a:solidFill>
                        <a:effectLst/>
                      </a:endParaRPr>
                    </a:p>
                    <a:p>
                      <a:pPr algn="ctr">
                        <a:spcAft>
                          <a:spcPts val="0"/>
                        </a:spcAft>
                      </a:pPr>
                      <a:r>
                        <a:rPr lang="en-US" sz="1600" b="1" dirty="0" smtClean="0">
                          <a:solidFill>
                            <a:schemeClr val="accent6"/>
                          </a:solidFill>
                          <a:effectLst/>
                          <a:latin typeface="+mn-lt"/>
                          <a:ea typeface="+mn-ea"/>
                          <a:cs typeface="+mn-cs"/>
                        </a:rPr>
                        <a:t>2</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solidFill>
                      <a:srgbClr val="0070C0"/>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393147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11</a:t>
            </a:fld>
            <a:endParaRPr lang="en-US" dirty="0"/>
          </a:p>
        </p:txBody>
      </p:sp>
      <p:sp>
        <p:nvSpPr>
          <p:cNvPr id="10" name="Title 1"/>
          <p:cNvSpPr txBox="1">
            <a:spLocks/>
          </p:cNvSpPr>
          <p:nvPr/>
        </p:nvSpPr>
        <p:spPr>
          <a:xfrm>
            <a:off x="-34240" y="0"/>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SURVEY: </a:t>
            </a:r>
          </a:p>
          <a:p>
            <a:r>
              <a:rPr lang="en-US" sz="2800" b="1" dirty="0" smtClean="0"/>
              <a:t>(</a:t>
            </a:r>
            <a:r>
              <a:rPr lang="en-US" sz="2800" b="1" u="sng" dirty="0" smtClean="0">
                <a:solidFill>
                  <a:srgbClr val="FF0000"/>
                </a:solidFill>
              </a:rPr>
              <a:t>FIXED TERMS CONTRACT</a:t>
            </a:r>
            <a:r>
              <a:rPr lang="en-US" sz="2800" b="1" dirty="0" smtClean="0"/>
              <a:t> </a:t>
            </a:r>
            <a:r>
              <a:rPr lang="en-US" sz="2800" b="1" dirty="0"/>
              <a:t>AND AUDIT OUTCOMES)</a:t>
            </a:r>
            <a:endParaRPr lang="en-GB" sz="2800" dirty="0"/>
          </a:p>
          <a:p>
            <a:r>
              <a:rPr lang="en-US" sz="2800" b="1" dirty="0"/>
              <a:t>NUMBER OF </a:t>
            </a:r>
            <a:r>
              <a:rPr lang="en-US" sz="2800" b="1" dirty="0" smtClean="0"/>
              <a:t>MUNICIPALITIES</a:t>
            </a:r>
            <a:endParaRPr lang="en-GB" sz="2800" b="1" dirty="0"/>
          </a:p>
        </p:txBody>
      </p:sp>
      <p:graphicFrame>
        <p:nvGraphicFramePr>
          <p:cNvPr id="2" name="Table 1"/>
          <p:cNvGraphicFramePr>
            <a:graphicFrameLocks noGrp="1"/>
          </p:cNvGraphicFramePr>
          <p:nvPr>
            <p:extLst>
              <p:ext uri="{D42A27DB-BD31-4B8C-83A1-F6EECF244321}">
                <p14:modId xmlns:p14="http://schemas.microsoft.com/office/powerpoint/2010/main" val="269839256"/>
              </p:ext>
            </p:extLst>
          </p:nvPr>
        </p:nvGraphicFramePr>
        <p:xfrm>
          <a:off x="191344" y="1260376"/>
          <a:ext cx="11809312" cy="5608320"/>
        </p:xfrm>
        <a:graphic>
          <a:graphicData uri="http://schemas.openxmlformats.org/drawingml/2006/table">
            <a:tbl>
              <a:tblPr firstRow="1" firstCol="1" bandRow="1">
                <a:tableStyleId>{5C22544A-7EE6-4342-B048-85BDC9FD1C3A}</a:tableStyleId>
              </a:tblPr>
              <a:tblGrid>
                <a:gridCol w="602751">
                  <a:extLst>
                    <a:ext uri="{9D8B030D-6E8A-4147-A177-3AD203B41FA5}">
                      <a16:colId xmlns:a16="http://schemas.microsoft.com/office/drawing/2014/main" val="20000"/>
                    </a:ext>
                  </a:extLst>
                </a:gridCol>
                <a:gridCol w="2566335">
                  <a:extLst>
                    <a:ext uri="{9D8B030D-6E8A-4147-A177-3AD203B41FA5}">
                      <a16:colId xmlns:a16="http://schemas.microsoft.com/office/drawing/2014/main" val="20001"/>
                    </a:ext>
                  </a:extLst>
                </a:gridCol>
                <a:gridCol w="1273895">
                  <a:extLst>
                    <a:ext uri="{9D8B030D-6E8A-4147-A177-3AD203B41FA5}">
                      <a16:colId xmlns:a16="http://schemas.microsoft.com/office/drawing/2014/main" val="20002"/>
                    </a:ext>
                  </a:extLst>
                </a:gridCol>
                <a:gridCol w="1518473">
                  <a:extLst>
                    <a:ext uri="{9D8B030D-6E8A-4147-A177-3AD203B41FA5}">
                      <a16:colId xmlns:a16="http://schemas.microsoft.com/office/drawing/2014/main" val="20003"/>
                    </a:ext>
                  </a:extLst>
                </a:gridCol>
                <a:gridCol w="1262303">
                  <a:extLst>
                    <a:ext uri="{9D8B030D-6E8A-4147-A177-3AD203B41FA5}">
                      <a16:colId xmlns:a16="http://schemas.microsoft.com/office/drawing/2014/main" val="20004"/>
                    </a:ext>
                  </a:extLst>
                </a:gridCol>
                <a:gridCol w="1479061">
                  <a:extLst>
                    <a:ext uri="{9D8B030D-6E8A-4147-A177-3AD203B41FA5}">
                      <a16:colId xmlns:a16="http://schemas.microsoft.com/office/drawing/2014/main" val="20005"/>
                    </a:ext>
                  </a:extLst>
                </a:gridCol>
                <a:gridCol w="1495290">
                  <a:extLst>
                    <a:ext uri="{9D8B030D-6E8A-4147-A177-3AD203B41FA5}">
                      <a16:colId xmlns:a16="http://schemas.microsoft.com/office/drawing/2014/main" val="20006"/>
                    </a:ext>
                  </a:extLst>
                </a:gridCol>
                <a:gridCol w="1611204">
                  <a:extLst>
                    <a:ext uri="{9D8B030D-6E8A-4147-A177-3AD203B41FA5}">
                      <a16:colId xmlns:a16="http://schemas.microsoft.com/office/drawing/2014/main" val="20007"/>
                    </a:ext>
                  </a:extLst>
                </a:gridCol>
              </a:tblGrid>
              <a:tr h="473287">
                <a:tc>
                  <a:txBody>
                    <a:bodyPr/>
                    <a:lstStyle/>
                    <a:p>
                      <a:pPr algn="ctr">
                        <a:spcAft>
                          <a:spcPts val="0"/>
                        </a:spcAft>
                      </a:pPr>
                      <a:r>
                        <a:rPr lang="en-US" sz="1600" dirty="0">
                          <a:solidFill>
                            <a:schemeClr val="accent6"/>
                          </a:solidFill>
                          <a:effectLst/>
                        </a:rPr>
                        <a:t> </a:t>
                      </a:r>
                      <a:endParaRPr lang="en-GB" sz="1600" dirty="0">
                        <a:solidFill>
                          <a:schemeClr val="accent6"/>
                        </a:solidFill>
                        <a:effectLst/>
                      </a:endParaRPr>
                    </a:p>
                    <a:p>
                      <a:pPr algn="ctr">
                        <a:spcAft>
                          <a:spcPts val="0"/>
                        </a:spcAft>
                      </a:pPr>
                      <a:r>
                        <a:rPr lang="en-US" sz="1600" dirty="0">
                          <a:solidFill>
                            <a:schemeClr val="accent6"/>
                          </a:solidFill>
                          <a:effectLst/>
                        </a:rPr>
                        <a:t>No</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a:solidFill>
                            <a:schemeClr val="accent6"/>
                          </a:solidFill>
                          <a:effectLst/>
                        </a:rPr>
                        <a:t> </a:t>
                      </a:r>
                      <a:endParaRPr lang="en-GB" sz="1600">
                        <a:solidFill>
                          <a:schemeClr val="accent6"/>
                        </a:solidFill>
                        <a:effectLst/>
                      </a:endParaRPr>
                    </a:p>
                    <a:p>
                      <a:pPr algn="ctr">
                        <a:spcAft>
                          <a:spcPts val="0"/>
                        </a:spcAft>
                      </a:pPr>
                      <a:r>
                        <a:rPr lang="en-US" sz="1600">
                          <a:solidFill>
                            <a:schemeClr val="accent6"/>
                          </a:solidFill>
                          <a:effectLst/>
                        </a:rPr>
                        <a:t>PROVINCE</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600" dirty="0">
                          <a:solidFill>
                            <a:schemeClr val="accent6"/>
                          </a:solidFill>
                          <a:effectLst/>
                        </a:rPr>
                        <a:t>CLEAN</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00B050"/>
                    </a:solidFill>
                  </a:tcPr>
                </a:tc>
                <a:tc>
                  <a:txBody>
                    <a:bodyPr/>
                    <a:lstStyle/>
                    <a:p>
                      <a:pPr algn="ctr">
                        <a:spcAft>
                          <a:spcPts val="0"/>
                        </a:spcAft>
                      </a:pPr>
                      <a:r>
                        <a:rPr lang="en-US" sz="1600" dirty="0">
                          <a:solidFill>
                            <a:schemeClr val="accent6"/>
                          </a:solidFill>
                          <a:effectLst/>
                        </a:rPr>
                        <a:t>UNQUALIFIED</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FFC000"/>
                    </a:solidFill>
                  </a:tcPr>
                </a:tc>
                <a:tc>
                  <a:txBody>
                    <a:bodyPr/>
                    <a:lstStyle/>
                    <a:p>
                      <a:pPr algn="ctr">
                        <a:spcAft>
                          <a:spcPts val="0"/>
                        </a:spcAft>
                      </a:pPr>
                      <a:r>
                        <a:rPr lang="en-US" sz="1600" dirty="0" smtClean="0">
                          <a:solidFill>
                            <a:schemeClr val="accent6"/>
                          </a:solidFill>
                          <a:effectLst/>
                        </a:rPr>
                        <a:t>QUALIFIED</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7030A0"/>
                    </a:solidFill>
                  </a:tcPr>
                </a:tc>
                <a:tc>
                  <a:txBody>
                    <a:bodyPr/>
                    <a:lstStyle/>
                    <a:p>
                      <a:pPr algn="ctr">
                        <a:spcAft>
                          <a:spcPts val="0"/>
                        </a:spcAft>
                      </a:pPr>
                      <a:r>
                        <a:rPr lang="en-US" sz="1600" dirty="0">
                          <a:solidFill>
                            <a:schemeClr val="accent6"/>
                          </a:solidFill>
                          <a:effectLst/>
                        </a:rPr>
                        <a:t>ADVERSE</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C00000"/>
                    </a:solidFill>
                  </a:tcPr>
                </a:tc>
                <a:tc>
                  <a:txBody>
                    <a:bodyPr/>
                    <a:lstStyle/>
                    <a:p>
                      <a:pPr algn="ctr">
                        <a:spcAft>
                          <a:spcPts val="0"/>
                        </a:spcAft>
                      </a:pPr>
                      <a:r>
                        <a:rPr lang="en-US" sz="1600" dirty="0">
                          <a:solidFill>
                            <a:schemeClr val="accent6"/>
                          </a:solidFill>
                          <a:effectLst/>
                        </a:rPr>
                        <a:t>DISCLAIMER</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FF0000"/>
                    </a:solidFill>
                  </a:tcPr>
                </a:tc>
                <a:tc>
                  <a:txBody>
                    <a:bodyPr/>
                    <a:lstStyle/>
                    <a:p>
                      <a:pPr algn="ctr">
                        <a:spcAft>
                          <a:spcPts val="0"/>
                        </a:spcAft>
                      </a:pPr>
                      <a:r>
                        <a:rPr lang="en-US" sz="1600" dirty="0">
                          <a:solidFill>
                            <a:schemeClr val="accent6"/>
                          </a:solidFill>
                          <a:effectLst/>
                        </a:rPr>
                        <a:t>OUTSTANDING</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0070C0"/>
                    </a:solidFill>
                  </a:tcPr>
                </a:tc>
                <a:extLst>
                  <a:ext uri="{0D108BD9-81ED-4DB2-BD59-A6C34878D82A}">
                    <a16:rowId xmlns:a16="http://schemas.microsoft.com/office/drawing/2014/main" val="10000"/>
                  </a:ext>
                </a:extLst>
              </a:tr>
              <a:tr h="475714">
                <a:tc>
                  <a:txBody>
                    <a:bodyPr/>
                    <a:lstStyle/>
                    <a:p>
                      <a:pPr>
                        <a:spcAft>
                          <a:spcPts val="0"/>
                        </a:spcAft>
                      </a:pPr>
                      <a:r>
                        <a:rPr lang="en-US" sz="1600">
                          <a:solidFill>
                            <a:schemeClr val="accent6"/>
                          </a:solidFill>
                          <a:effectLst/>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a:solidFill>
                            <a:schemeClr val="accent6"/>
                          </a:solidFill>
                          <a:effectLst/>
                        </a:rPr>
                        <a:t>EASTERN CAPE</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8</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8</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73287">
                <a:tc>
                  <a:txBody>
                    <a:bodyPr/>
                    <a:lstStyle/>
                    <a:p>
                      <a:pPr>
                        <a:spcAft>
                          <a:spcPts val="0"/>
                        </a:spcAft>
                      </a:pPr>
                      <a:r>
                        <a:rPr lang="en-US" sz="1600">
                          <a:solidFill>
                            <a:schemeClr val="accent6"/>
                          </a:solidFill>
                          <a:effectLst/>
                        </a:rPr>
                        <a:t>2</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FREE STATE</a:t>
                      </a: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dirty="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3</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8</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3</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8</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73287">
                <a:tc>
                  <a:txBody>
                    <a:bodyPr/>
                    <a:lstStyle/>
                    <a:p>
                      <a:pPr>
                        <a:spcAft>
                          <a:spcPts val="0"/>
                        </a:spcAft>
                      </a:pPr>
                      <a:r>
                        <a:rPr lang="en-US" sz="1600">
                          <a:solidFill>
                            <a:schemeClr val="accent6"/>
                          </a:solidFill>
                          <a:effectLst/>
                        </a:rPr>
                        <a:t>3</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GAUTENG</a:t>
                      </a:r>
                      <a:endParaRPr lang="en-GB" sz="1600" b="1" dirty="0">
                        <a:solidFill>
                          <a:schemeClr val="accent6"/>
                        </a:solidFill>
                        <a:effectLst/>
                      </a:endParaRPr>
                    </a:p>
                  </a:txBody>
                  <a:tcPr marL="57493" marR="57493"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8</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73287">
                <a:tc>
                  <a:txBody>
                    <a:bodyPr/>
                    <a:lstStyle/>
                    <a:p>
                      <a:pPr>
                        <a:spcAft>
                          <a:spcPts val="0"/>
                        </a:spcAft>
                      </a:pPr>
                      <a:r>
                        <a:rPr lang="en-US" sz="1600">
                          <a:solidFill>
                            <a:schemeClr val="accent6"/>
                          </a:solidFill>
                          <a:effectLst/>
                        </a:rPr>
                        <a:t>4</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KWAZULU-NATAL</a:t>
                      </a: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32</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16</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73287">
                <a:tc>
                  <a:txBody>
                    <a:bodyPr/>
                    <a:lstStyle/>
                    <a:p>
                      <a:pPr>
                        <a:spcAft>
                          <a:spcPts val="0"/>
                        </a:spcAft>
                      </a:pPr>
                      <a:r>
                        <a:rPr lang="en-US" sz="1600">
                          <a:solidFill>
                            <a:schemeClr val="accent6"/>
                          </a:solidFill>
                          <a:effectLst/>
                        </a:rPr>
                        <a:t>5</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LIMPOPO</a:t>
                      </a: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6</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16</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3</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473287">
                <a:tc>
                  <a:txBody>
                    <a:bodyPr/>
                    <a:lstStyle/>
                    <a:p>
                      <a:pPr>
                        <a:spcAft>
                          <a:spcPts val="0"/>
                        </a:spcAft>
                      </a:pPr>
                      <a:r>
                        <a:rPr lang="en-US" sz="1600">
                          <a:solidFill>
                            <a:schemeClr val="accent6"/>
                          </a:solidFill>
                          <a:effectLst/>
                        </a:rPr>
                        <a:t>6</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MPUMALANGA</a:t>
                      </a: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5</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5</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4</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73287">
                <a:tc>
                  <a:txBody>
                    <a:bodyPr/>
                    <a:lstStyle/>
                    <a:p>
                      <a:pPr>
                        <a:spcAft>
                          <a:spcPts val="0"/>
                        </a:spcAft>
                      </a:pPr>
                      <a:r>
                        <a:rPr lang="en-US" sz="1600">
                          <a:solidFill>
                            <a:schemeClr val="accent6"/>
                          </a:solidFill>
                          <a:effectLst/>
                        </a:rPr>
                        <a:t>7</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NORTHERN CAPE</a:t>
                      </a: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3</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9</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3</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3</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473287">
                <a:tc>
                  <a:txBody>
                    <a:bodyPr/>
                    <a:lstStyle/>
                    <a:p>
                      <a:pPr>
                        <a:spcAft>
                          <a:spcPts val="0"/>
                        </a:spcAft>
                      </a:pPr>
                      <a:r>
                        <a:rPr lang="en-US" sz="1600">
                          <a:solidFill>
                            <a:schemeClr val="accent6"/>
                          </a:solidFill>
                          <a:effectLst/>
                        </a:rPr>
                        <a:t>8</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NORTH WEST</a:t>
                      </a: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8</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5</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473287">
                <a:tc>
                  <a:txBody>
                    <a:bodyPr/>
                    <a:lstStyle/>
                    <a:p>
                      <a:pPr>
                        <a:spcAft>
                          <a:spcPts val="0"/>
                        </a:spcAft>
                      </a:pPr>
                      <a:r>
                        <a:rPr lang="en-US" sz="1600">
                          <a:solidFill>
                            <a:schemeClr val="accent6"/>
                          </a:solidFill>
                          <a:effectLst/>
                        </a:rPr>
                        <a:t>9</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spcAft>
                          <a:spcPts val="0"/>
                        </a:spcAft>
                      </a:pPr>
                      <a:r>
                        <a:rPr lang="en-US" sz="1600" b="1" dirty="0" smtClean="0">
                          <a:solidFill>
                            <a:schemeClr val="accent6"/>
                          </a:solidFill>
                          <a:effectLst/>
                        </a:rPr>
                        <a:t>WESTERN CAPE</a:t>
                      </a: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7</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709930">
                <a:tc>
                  <a:txBody>
                    <a:bodyPr/>
                    <a:lstStyle/>
                    <a:p>
                      <a:pPr>
                        <a:spcAft>
                          <a:spcPts val="0"/>
                        </a:spcAft>
                      </a:pPr>
                      <a:r>
                        <a:rPr lang="en-US" sz="1600">
                          <a:solidFill>
                            <a:schemeClr val="accent6"/>
                          </a:solidFill>
                          <a:effectLst/>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b="1" dirty="0" smtClean="0">
                          <a:solidFill>
                            <a:schemeClr val="accent6"/>
                          </a:solidFill>
                          <a:effectLst/>
                        </a:rPr>
                        <a:t>TOTAL </a:t>
                      </a:r>
                    </a:p>
                    <a:p>
                      <a:pPr algn="ctr">
                        <a:spcAft>
                          <a:spcPts val="0"/>
                        </a:spcAft>
                      </a:pPr>
                      <a:r>
                        <a:rPr lang="en-US" sz="1600" b="1" dirty="0" smtClean="0">
                          <a:solidFill>
                            <a:schemeClr val="accent6"/>
                          </a:solidFill>
                          <a:effectLst/>
                        </a:rPr>
                        <a:t>MUNICIPALITIES</a:t>
                      </a:r>
                      <a:endParaRPr lang="en-GB" sz="1600" b="1" dirty="0">
                        <a:solidFill>
                          <a:schemeClr val="accent6"/>
                        </a:solidFill>
                        <a:effectLst/>
                      </a:endParaRPr>
                    </a:p>
                    <a:p>
                      <a:pPr algn="ctr">
                        <a:spcAft>
                          <a:spcPts val="0"/>
                        </a:spcAft>
                      </a:pPr>
                      <a:r>
                        <a:rPr lang="en-US" sz="1600" b="1" dirty="0">
                          <a:solidFill>
                            <a:schemeClr val="accent6"/>
                          </a:solidFill>
                          <a:effectLst/>
                        </a:rPr>
                        <a:t> </a:t>
                      </a: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14</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solidFill>
                      <a:srgbClr val="00B050"/>
                    </a:solidFill>
                  </a:tcP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75</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solidFill>
                      <a:srgbClr val="FFC000"/>
                    </a:solidFill>
                  </a:tcP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70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solidFill>
                      <a:srgbClr val="7030A0"/>
                    </a:solidFill>
                  </a:tcP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solidFill>
                      <a:srgbClr val="C00000"/>
                    </a:solidFill>
                  </a:tcP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25</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solidFill>
                      <a:srgbClr val="FF0000"/>
                    </a:solidFill>
                  </a:tcPr>
                </a:tc>
                <a:tc>
                  <a:txBody>
                    <a:bodyPr/>
                    <a:lstStyle/>
                    <a:p>
                      <a:pPr algn="ctr">
                        <a:spcAft>
                          <a:spcPts val="0"/>
                        </a:spcAft>
                      </a:pPr>
                      <a:r>
                        <a:rPr lang="en-US" sz="1600" b="1" dirty="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600" b="1" dirty="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21</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943252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12</a:t>
            </a:fld>
            <a:endParaRPr lang="en-US" dirty="0"/>
          </a:p>
        </p:txBody>
      </p:sp>
      <p:sp>
        <p:nvSpPr>
          <p:cNvPr id="10" name="Title 1"/>
          <p:cNvSpPr txBox="1">
            <a:spLocks/>
          </p:cNvSpPr>
          <p:nvPr/>
        </p:nvSpPr>
        <p:spPr>
          <a:xfrm>
            <a:off x="-34240" y="0"/>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SURVEY: </a:t>
            </a:r>
          </a:p>
          <a:p>
            <a:r>
              <a:rPr lang="en-US" sz="2800" b="1" dirty="0" smtClean="0"/>
              <a:t>(</a:t>
            </a:r>
            <a:r>
              <a:rPr lang="en-US" sz="2800" b="1" u="sng" dirty="0" smtClean="0">
                <a:solidFill>
                  <a:srgbClr val="FF0000"/>
                </a:solidFill>
              </a:rPr>
              <a:t>FIXED TERMS CONTRACT</a:t>
            </a:r>
            <a:r>
              <a:rPr lang="en-US" sz="2800" b="1" dirty="0" smtClean="0"/>
              <a:t> </a:t>
            </a:r>
            <a:r>
              <a:rPr lang="en-US" sz="2800" b="1" dirty="0"/>
              <a:t>AND AUDIT OUTCOMES)</a:t>
            </a:r>
            <a:endParaRPr lang="en-GB" sz="2800" dirty="0"/>
          </a:p>
          <a:p>
            <a:r>
              <a:rPr lang="en-US" sz="2800" b="1" dirty="0"/>
              <a:t>NUMBER OF </a:t>
            </a:r>
            <a:r>
              <a:rPr lang="en-US" sz="2800" b="1" dirty="0" smtClean="0"/>
              <a:t>MUNICIPALITIES</a:t>
            </a:r>
            <a:endParaRPr lang="en-GB" sz="2800" b="1" dirty="0"/>
          </a:p>
        </p:txBody>
      </p:sp>
      <p:graphicFrame>
        <p:nvGraphicFramePr>
          <p:cNvPr id="2" name="Table 1"/>
          <p:cNvGraphicFramePr>
            <a:graphicFrameLocks noGrp="1"/>
          </p:cNvGraphicFramePr>
          <p:nvPr>
            <p:extLst>
              <p:ext uri="{D42A27DB-BD31-4B8C-83A1-F6EECF244321}">
                <p14:modId xmlns:p14="http://schemas.microsoft.com/office/powerpoint/2010/main" val="2915866908"/>
              </p:ext>
            </p:extLst>
          </p:nvPr>
        </p:nvGraphicFramePr>
        <p:xfrm>
          <a:off x="0" y="1916832"/>
          <a:ext cx="12000656" cy="3218914"/>
        </p:xfrm>
        <a:graphic>
          <a:graphicData uri="http://schemas.openxmlformats.org/drawingml/2006/table">
            <a:tbl>
              <a:tblPr firstRow="1" firstCol="1" bandRow="1">
                <a:tableStyleId>{5C22544A-7EE6-4342-B048-85BDC9FD1C3A}</a:tableStyleId>
              </a:tblPr>
              <a:tblGrid>
                <a:gridCol w="2567608">
                  <a:extLst>
                    <a:ext uri="{9D8B030D-6E8A-4147-A177-3AD203B41FA5}">
                      <a16:colId xmlns:a16="http://schemas.microsoft.com/office/drawing/2014/main" val="20000"/>
                    </a:ext>
                  </a:extLst>
                </a:gridCol>
                <a:gridCol w="1544740">
                  <a:extLst>
                    <a:ext uri="{9D8B030D-6E8A-4147-A177-3AD203B41FA5}">
                      <a16:colId xmlns:a16="http://schemas.microsoft.com/office/drawing/2014/main" val="20001"/>
                    </a:ext>
                  </a:extLst>
                </a:gridCol>
                <a:gridCol w="1626072">
                  <a:extLst>
                    <a:ext uri="{9D8B030D-6E8A-4147-A177-3AD203B41FA5}">
                      <a16:colId xmlns:a16="http://schemas.microsoft.com/office/drawing/2014/main" val="20002"/>
                    </a:ext>
                  </a:extLst>
                </a:gridCol>
                <a:gridCol w="1351750">
                  <a:extLst>
                    <a:ext uri="{9D8B030D-6E8A-4147-A177-3AD203B41FA5}">
                      <a16:colId xmlns:a16="http://schemas.microsoft.com/office/drawing/2014/main" val="20003"/>
                    </a:ext>
                  </a:extLst>
                </a:gridCol>
                <a:gridCol w="1583867">
                  <a:extLst>
                    <a:ext uri="{9D8B030D-6E8A-4147-A177-3AD203B41FA5}">
                      <a16:colId xmlns:a16="http://schemas.microsoft.com/office/drawing/2014/main" val="20004"/>
                    </a:ext>
                  </a:extLst>
                </a:gridCol>
                <a:gridCol w="1601246">
                  <a:extLst>
                    <a:ext uri="{9D8B030D-6E8A-4147-A177-3AD203B41FA5}">
                      <a16:colId xmlns:a16="http://schemas.microsoft.com/office/drawing/2014/main" val="20005"/>
                    </a:ext>
                  </a:extLst>
                </a:gridCol>
                <a:gridCol w="1725373">
                  <a:extLst>
                    <a:ext uri="{9D8B030D-6E8A-4147-A177-3AD203B41FA5}">
                      <a16:colId xmlns:a16="http://schemas.microsoft.com/office/drawing/2014/main" val="20006"/>
                    </a:ext>
                  </a:extLst>
                </a:gridCol>
              </a:tblGrid>
              <a:tr h="473287">
                <a:tc>
                  <a:txBody>
                    <a:bodyPr/>
                    <a:lstStyle/>
                    <a:p>
                      <a:pPr algn="ctr">
                        <a:spcAft>
                          <a:spcPts val="0"/>
                        </a:spcAft>
                      </a:pPr>
                      <a:r>
                        <a:rPr lang="en-US" sz="1800" dirty="0">
                          <a:solidFill>
                            <a:schemeClr val="accent6"/>
                          </a:solidFill>
                          <a:effectLst/>
                        </a:rPr>
                        <a:t> </a:t>
                      </a:r>
                      <a:endParaRPr lang="en-GB" sz="1800" dirty="0">
                        <a:solidFill>
                          <a:schemeClr val="accent6"/>
                        </a:solidFill>
                        <a:effectLst/>
                      </a:endParaRPr>
                    </a:p>
                    <a:p>
                      <a:pPr algn="ctr">
                        <a:spcAft>
                          <a:spcPts val="0"/>
                        </a:spcAft>
                      </a:pPr>
                      <a:r>
                        <a:rPr lang="en-US" sz="1800" dirty="0" smtClean="0">
                          <a:solidFill>
                            <a:schemeClr val="accent6"/>
                          </a:solidFill>
                          <a:effectLst/>
                          <a:latin typeface="+mn-lt"/>
                          <a:ea typeface="+mn-ea"/>
                          <a:cs typeface="+mn-cs"/>
                        </a:rPr>
                        <a:t>TYPE</a:t>
                      </a:r>
                      <a:r>
                        <a:rPr lang="en-US" sz="1800" baseline="0" dirty="0" smtClean="0">
                          <a:solidFill>
                            <a:schemeClr val="accent6"/>
                          </a:solidFill>
                          <a:effectLst/>
                          <a:latin typeface="+mn-lt"/>
                          <a:ea typeface="+mn-ea"/>
                          <a:cs typeface="+mn-cs"/>
                        </a:rPr>
                        <a:t> OF EMPLOYMENT</a:t>
                      </a:r>
                    </a:p>
                    <a:p>
                      <a:pPr algn="ctr">
                        <a:spcAft>
                          <a:spcPts val="0"/>
                        </a:spcAft>
                      </a:pPr>
                      <a:endParaRPr lang="en-GB" sz="18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a:txBody>
                    <a:bodyPr/>
                    <a:lstStyle/>
                    <a:p>
                      <a:pPr algn="ctr">
                        <a:spcAft>
                          <a:spcPts val="0"/>
                        </a:spcAft>
                      </a:pPr>
                      <a:r>
                        <a:rPr lang="en-US" sz="1800" dirty="0">
                          <a:solidFill>
                            <a:schemeClr val="accent6"/>
                          </a:solidFill>
                          <a:effectLst/>
                        </a:rPr>
                        <a:t>CLEAN</a:t>
                      </a:r>
                      <a:endParaRPr lang="en-GB" sz="18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00B050"/>
                    </a:solidFill>
                  </a:tcPr>
                </a:tc>
                <a:tc>
                  <a:txBody>
                    <a:bodyPr/>
                    <a:lstStyle/>
                    <a:p>
                      <a:pPr algn="ctr">
                        <a:spcAft>
                          <a:spcPts val="0"/>
                        </a:spcAft>
                      </a:pPr>
                      <a:r>
                        <a:rPr lang="en-US" sz="1600" dirty="0">
                          <a:solidFill>
                            <a:schemeClr val="accent6"/>
                          </a:solidFill>
                          <a:effectLst/>
                        </a:rPr>
                        <a:t>UNQUALIFIED</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FFC000"/>
                    </a:solidFill>
                  </a:tcPr>
                </a:tc>
                <a:tc>
                  <a:txBody>
                    <a:bodyPr/>
                    <a:lstStyle/>
                    <a:p>
                      <a:pPr algn="ctr">
                        <a:spcAft>
                          <a:spcPts val="0"/>
                        </a:spcAft>
                      </a:pPr>
                      <a:r>
                        <a:rPr lang="en-US" sz="1800" dirty="0" smtClean="0">
                          <a:solidFill>
                            <a:schemeClr val="accent6"/>
                          </a:solidFill>
                          <a:effectLst/>
                        </a:rPr>
                        <a:t>QUALIFIED</a:t>
                      </a:r>
                      <a:endParaRPr lang="en-GB" sz="18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7030A0"/>
                    </a:solidFill>
                  </a:tcPr>
                </a:tc>
                <a:tc>
                  <a:txBody>
                    <a:bodyPr/>
                    <a:lstStyle/>
                    <a:p>
                      <a:pPr algn="ctr">
                        <a:spcAft>
                          <a:spcPts val="0"/>
                        </a:spcAft>
                      </a:pPr>
                      <a:r>
                        <a:rPr lang="en-US" sz="1800" dirty="0">
                          <a:solidFill>
                            <a:schemeClr val="accent6"/>
                          </a:solidFill>
                          <a:effectLst/>
                        </a:rPr>
                        <a:t>ADVERSE</a:t>
                      </a:r>
                      <a:endParaRPr lang="en-GB" sz="18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C00000"/>
                    </a:solidFill>
                  </a:tcPr>
                </a:tc>
                <a:tc>
                  <a:txBody>
                    <a:bodyPr/>
                    <a:lstStyle/>
                    <a:p>
                      <a:pPr algn="ctr">
                        <a:spcAft>
                          <a:spcPts val="0"/>
                        </a:spcAft>
                      </a:pPr>
                      <a:r>
                        <a:rPr lang="en-US" sz="1800" dirty="0">
                          <a:solidFill>
                            <a:schemeClr val="accent6"/>
                          </a:solidFill>
                          <a:effectLst/>
                        </a:rPr>
                        <a:t>DISCLAIMER</a:t>
                      </a:r>
                      <a:endParaRPr lang="en-GB" sz="18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FF0000"/>
                    </a:solidFill>
                  </a:tcPr>
                </a:tc>
                <a:tc>
                  <a:txBody>
                    <a:bodyPr/>
                    <a:lstStyle/>
                    <a:p>
                      <a:pPr algn="ctr">
                        <a:spcAft>
                          <a:spcPts val="0"/>
                        </a:spcAft>
                      </a:pPr>
                      <a:r>
                        <a:rPr lang="en-US" sz="1600" dirty="0">
                          <a:solidFill>
                            <a:schemeClr val="accent6"/>
                          </a:solidFill>
                          <a:effectLst/>
                        </a:rPr>
                        <a:t>OUTSTANDING</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0070C0"/>
                    </a:solidFill>
                  </a:tcPr>
                </a:tc>
                <a:extLst>
                  <a:ext uri="{0D108BD9-81ED-4DB2-BD59-A6C34878D82A}">
                    <a16:rowId xmlns:a16="http://schemas.microsoft.com/office/drawing/2014/main" val="10000"/>
                  </a:ext>
                </a:extLst>
              </a:tr>
              <a:tr h="475714">
                <a:tc>
                  <a:txBody>
                    <a:bodyPr/>
                    <a:lstStyle/>
                    <a:p>
                      <a:pPr algn="ctr">
                        <a:spcAft>
                          <a:spcPts val="0"/>
                        </a:spcAft>
                      </a:pPr>
                      <a:endParaRPr lang="en-US" sz="1800" b="1" dirty="0" smtClean="0">
                        <a:solidFill>
                          <a:schemeClr val="accent6"/>
                        </a:solidFill>
                        <a:effectLst/>
                      </a:endParaRPr>
                    </a:p>
                    <a:p>
                      <a:pPr algn="ctr">
                        <a:spcAft>
                          <a:spcPts val="0"/>
                        </a:spcAft>
                      </a:pPr>
                      <a:r>
                        <a:rPr lang="en-US" sz="1800" b="1" dirty="0" smtClean="0">
                          <a:solidFill>
                            <a:schemeClr val="accent6"/>
                          </a:solidFill>
                          <a:effectLst/>
                        </a:rPr>
                        <a:t>PERMANENT</a:t>
                      </a:r>
                      <a:endParaRPr lang="en-GB" sz="1800" b="1" dirty="0">
                        <a:solidFill>
                          <a:schemeClr val="accent6"/>
                        </a:solidFill>
                        <a:effectLst/>
                      </a:endParaRPr>
                    </a:p>
                    <a:p>
                      <a:pPr algn="ctr">
                        <a:spcAft>
                          <a:spcPts val="0"/>
                        </a:spcAft>
                      </a:pPr>
                      <a:r>
                        <a:rPr lang="en-US" sz="1800" b="1" dirty="0">
                          <a:solidFill>
                            <a:schemeClr val="accent6"/>
                          </a:solidFill>
                          <a:effectLst/>
                        </a:rPr>
                        <a:t> </a:t>
                      </a:r>
                      <a:endParaRPr lang="en-GB" sz="18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800" b="1" dirty="0" smtClean="0">
                          <a:solidFill>
                            <a:schemeClr val="accent6"/>
                          </a:solidFill>
                          <a:effectLst/>
                        </a:rPr>
                        <a:t>7 (33%)</a:t>
                      </a:r>
                      <a:endParaRPr lang="en-GB" sz="18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00B050"/>
                    </a:solidFill>
                  </a:tcPr>
                </a:tc>
                <a:tc>
                  <a:txBody>
                    <a:bodyPr/>
                    <a:lstStyle/>
                    <a:p>
                      <a:pPr algn="ctr">
                        <a:spcAft>
                          <a:spcPts val="0"/>
                        </a:spcAft>
                      </a:pPr>
                      <a:r>
                        <a:rPr lang="en-US" sz="1800" b="1" dirty="0" smtClean="0">
                          <a:solidFill>
                            <a:schemeClr val="accent6"/>
                          </a:solidFill>
                          <a:effectLst/>
                        </a:rPr>
                        <a:t>22 (23%)</a:t>
                      </a:r>
                      <a:endParaRPr lang="en-GB" sz="18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FFC000"/>
                    </a:solidFill>
                  </a:tcPr>
                </a:tc>
                <a:tc>
                  <a:txBody>
                    <a:bodyPr/>
                    <a:lstStyle/>
                    <a:p>
                      <a:pPr algn="ctr">
                        <a:spcAft>
                          <a:spcPts val="0"/>
                        </a:spcAft>
                      </a:pPr>
                      <a:r>
                        <a:rPr lang="en-US" sz="1800" b="1" dirty="0" smtClean="0">
                          <a:solidFill>
                            <a:schemeClr val="accent6"/>
                          </a:solidFill>
                          <a:effectLst/>
                        </a:rPr>
                        <a:t>17 (20%)</a:t>
                      </a:r>
                      <a:endParaRPr lang="en-GB" sz="18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rgbClr val="7030A0"/>
                    </a:solidFill>
                  </a:tcPr>
                </a:tc>
                <a:tc>
                  <a:txBody>
                    <a:bodyPr/>
                    <a:lstStyle/>
                    <a:p>
                      <a:pPr algn="ctr">
                        <a:spcAft>
                          <a:spcPts val="0"/>
                        </a:spcAft>
                      </a:pPr>
                      <a:r>
                        <a:rPr lang="en-US" sz="1800" b="1" dirty="0">
                          <a:solidFill>
                            <a:schemeClr val="accent6"/>
                          </a:solidFill>
                          <a:effectLst/>
                        </a:rPr>
                        <a:t> </a:t>
                      </a:r>
                      <a:endParaRPr lang="en-GB" sz="1800" b="1" dirty="0">
                        <a:solidFill>
                          <a:schemeClr val="accent6"/>
                        </a:solidFill>
                        <a:effectLst/>
                      </a:endParaRPr>
                    </a:p>
                    <a:p>
                      <a:pPr algn="ctr">
                        <a:spcAft>
                          <a:spcPts val="0"/>
                        </a:spcAft>
                      </a:pPr>
                      <a:r>
                        <a:rPr lang="en-US" sz="1800" b="1" dirty="0">
                          <a:solidFill>
                            <a:schemeClr val="accent6"/>
                          </a:solidFill>
                          <a:effectLst/>
                        </a:rPr>
                        <a:t>0</a:t>
                      </a:r>
                      <a:endParaRPr lang="en-GB" sz="18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solidFill>
                      <a:srgbClr val="C00000"/>
                    </a:solidFill>
                  </a:tcPr>
                </a:tc>
                <a:tc>
                  <a:txBody>
                    <a:bodyPr/>
                    <a:lstStyle/>
                    <a:p>
                      <a:pPr algn="ctr">
                        <a:spcAft>
                          <a:spcPts val="0"/>
                        </a:spcAft>
                      </a:pPr>
                      <a:r>
                        <a:rPr lang="en-US" sz="1800" b="1" dirty="0">
                          <a:solidFill>
                            <a:schemeClr val="accent6"/>
                          </a:solidFill>
                          <a:effectLst/>
                        </a:rPr>
                        <a:t> </a:t>
                      </a:r>
                      <a:endParaRPr lang="en-GB" sz="1800" b="1" dirty="0">
                        <a:solidFill>
                          <a:schemeClr val="accent6"/>
                        </a:solidFill>
                        <a:effectLst/>
                      </a:endParaRPr>
                    </a:p>
                    <a:p>
                      <a:pPr algn="ctr">
                        <a:spcAft>
                          <a:spcPts val="0"/>
                        </a:spcAft>
                      </a:pPr>
                      <a:r>
                        <a:rPr lang="en-US" sz="1800" b="1" dirty="0" smtClean="0">
                          <a:solidFill>
                            <a:schemeClr val="accent6"/>
                          </a:solidFill>
                          <a:effectLst/>
                        </a:rPr>
                        <a:t>4 (14%)</a:t>
                      </a:r>
                      <a:endParaRPr lang="en-GB" sz="18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solidFill>
                      <a:srgbClr val="FF0000"/>
                    </a:solidFill>
                  </a:tcPr>
                </a:tc>
                <a:tc>
                  <a:txBody>
                    <a:bodyPr/>
                    <a:lstStyle/>
                    <a:p>
                      <a:pPr algn="ctr">
                        <a:spcAft>
                          <a:spcPts val="0"/>
                        </a:spcAft>
                      </a:pPr>
                      <a:r>
                        <a:rPr lang="en-US" sz="1800" b="1" dirty="0">
                          <a:solidFill>
                            <a:schemeClr val="accent6"/>
                          </a:solidFill>
                          <a:effectLst/>
                        </a:rPr>
                        <a:t> </a:t>
                      </a:r>
                      <a:endParaRPr lang="en-GB" sz="1800" b="1" dirty="0">
                        <a:solidFill>
                          <a:schemeClr val="accent6"/>
                        </a:solidFill>
                        <a:effectLst/>
                      </a:endParaRPr>
                    </a:p>
                    <a:p>
                      <a:pPr algn="ctr">
                        <a:spcAft>
                          <a:spcPts val="0"/>
                        </a:spcAft>
                      </a:pPr>
                      <a:r>
                        <a:rPr lang="en-US" sz="1800" b="1" dirty="0" smtClean="0">
                          <a:solidFill>
                            <a:schemeClr val="accent6"/>
                          </a:solidFill>
                          <a:effectLst/>
                          <a:latin typeface="+mn-lt"/>
                          <a:ea typeface="+mn-ea"/>
                          <a:cs typeface="+mn-cs"/>
                        </a:rPr>
                        <a:t>2 (9%)</a:t>
                      </a:r>
                      <a:endParaRPr lang="en-GB" sz="18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solidFill>
                      <a:srgbClr val="0070C0"/>
                    </a:solidFill>
                  </a:tcPr>
                </a:tc>
                <a:extLst>
                  <a:ext uri="{0D108BD9-81ED-4DB2-BD59-A6C34878D82A}">
                    <a16:rowId xmlns:a16="http://schemas.microsoft.com/office/drawing/2014/main" val="10001"/>
                  </a:ext>
                </a:extLst>
              </a:tr>
              <a:tr h="475714">
                <a:tc gridSpan="7">
                  <a:txBody>
                    <a:bodyPr/>
                    <a:lstStyle/>
                    <a:p>
                      <a:pPr algn="ctr">
                        <a:spcAft>
                          <a:spcPts val="0"/>
                        </a:spcAft>
                      </a:pPr>
                      <a:r>
                        <a:rPr lang="en-ZA" sz="2400" b="1" dirty="0" smtClean="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rPr>
                        <a:t>VS</a:t>
                      </a:r>
                      <a:endParaRPr lang="en-GB" sz="24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solidFill>
                      <a:schemeClr val="bg1"/>
                    </a:solidFill>
                  </a:tcPr>
                </a:tc>
                <a:tc hMerge="1">
                  <a:txBody>
                    <a:bodyPr/>
                    <a:lstStyle/>
                    <a:p>
                      <a:endParaRPr lang="en-GB"/>
                    </a:p>
                  </a:txBody>
                  <a:tcPr/>
                </a:tc>
                <a:tc hMerge="1">
                  <a:txBody>
                    <a:bodyPr/>
                    <a:lstStyle/>
                    <a:p>
                      <a:pPr algn="ctr">
                        <a:spcAft>
                          <a:spcPts val="0"/>
                        </a:spcAft>
                      </a:pP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hMerge="1">
                  <a:txBody>
                    <a:bodyPr/>
                    <a:lstStyle/>
                    <a:p>
                      <a:pPr algn="ctr">
                        <a:spcAft>
                          <a:spcPts val="0"/>
                        </a:spcAft>
                      </a:pP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hMerge="1">
                  <a:txBody>
                    <a:bodyPr/>
                    <a:lstStyle/>
                    <a:p>
                      <a:pPr algn="ctr">
                        <a:spcAft>
                          <a:spcPts val="0"/>
                        </a:spcAft>
                      </a:pP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hMerge="1">
                  <a:txBody>
                    <a:bodyPr/>
                    <a:lstStyle/>
                    <a:p>
                      <a:pPr algn="ctr">
                        <a:spcAft>
                          <a:spcPts val="0"/>
                        </a:spcAft>
                      </a:pP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tc hMerge="1">
                  <a:txBody>
                    <a:bodyPr/>
                    <a:lstStyle/>
                    <a:p>
                      <a:pPr algn="ctr">
                        <a:spcAft>
                          <a:spcPts val="0"/>
                        </a:spcAft>
                      </a:pPr>
                      <a:endParaRPr lang="en-GB" sz="16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tc>
                <a:extLst>
                  <a:ext uri="{0D108BD9-81ED-4DB2-BD59-A6C34878D82A}">
                    <a16:rowId xmlns:a16="http://schemas.microsoft.com/office/drawing/2014/main" val="10002"/>
                  </a:ext>
                </a:extLst>
              </a:tr>
              <a:tr h="709930">
                <a:tc>
                  <a:txBody>
                    <a:bodyPr/>
                    <a:lstStyle/>
                    <a:p>
                      <a:pPr algn="ctr">
                        <a:spcAft>
                          <a:spcPts val="0"/>
                        </a:spcAft>
                      </a:pPr>
                      <a:r>
                        <a:rPr lang="en-ZA" sz="1800" b="1" dirty="0" smtClean="0">
                          <a:solidFill>
                            <a:schemeClr val="accent6"/>
                          </a:solidFill>
                          <a:effectLst/>
                        </a:rPr>
                        <a:t>FIXED TERM CONTRACT</a:t>
                      </a:r>
                      <a:endParaRPr lang="en-GB" sz="1800" b="1" dirty="0">
                        <a:solidFill>
                          <a:schemeClr val="accent6"/>
                        </a:solidFill>
                        <a:effectLst/>
                      </a:endParaRPr>
                    </a:p>
                    <a:p>
                      <a:pPr algn="ctr">
                        <a:spcAft>
                          <a:spcPts val="0"/>
                        </a:spcAft>
                      </a:pPr>
                      <a:r>
                        <a:rPr lang="en-US" sz="1800" b="1" dirty="0">
                          <a:solidFill>
                            <a:schemeClr val="accent6"/>
                          </a:solidFill>
                          <a:effectLst/>
                        </a:rPr>
                        <a:t> </a:t>
                      </a:r>
                      <a:endParaRPr lang="en-GB" sz="18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7493" marR="57493" marT="0" marB="0" anchor="ctr"/>
                </a:tc>
                <a:tc>
                  <a:txBody>
                    <a:bodyPr/>
                    <a:lstStyle/>
                    <a:p>
                      <a:pPr algn="ctr">
                        <a:spcAft>
                          <a:spcPts val="0"/>
                        </a:spcAft>
                      </a:pPr>
                      <a:r>
                        <a:rPr lang="en-US" sz="1800" b="1" dirty="0" smtClean="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14 (67%)</a:t>
                      </a:r>
                      <a:endParaRPr lang="en-GB" sz="18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solidFill>
                      <a:srgbClr val="00B050"/>
                    </a:solidFill>
                  </a:tcPr>
                </a:tc>
                <a:tc>
                  <a:txBody>
                    <a:bodyPr/>
                    <a:lstStyle/>
                    <a:p>
                      <a:pPr algn="ctr">
                        <a:spcAft>
                          <a:spcPts val="0"/>
                        </a:spcAft>
                      </a:pPr>
                      <a:r>
                        <a:rPr lang="en-US" sz="1800" b="1" dirty="0" smtClean="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75 (77%)</a:t>
                      </a:r>
                      <a:endParaRPr lang="en-GB" sz="18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solidFill>
                      <a:srgbClr val="FFC000"/>
                    </a:solidFill>
                  </a:tcPr>
                </a:tc>
                <a:tc>
                  <a:txBody>
                    <a:bodyPr/>
                    <a:lstStyle/>
                    <a:p>
                      <a:pPr algn="ctr">
                        <a:spcAft>
                          <a:spcPts val="0"/>
                        </a:spcAft>
                      </a:pPr>
                      <a:r>
                        <a:rPr lang="en-US" sz="1800" b="1" dirty="0" smtClean="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70 (80%)</a:t>
                      </a:r>
                      <a:endParaRPr lang="en-GB" sz="18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solidFill>
                      <a:srgbClr val="7030A0"/>
                    </a:solidFill>
                  </a:tcPr>
                </a:tc>
                <a:tc>
                  <a:txBody>
                    <a:bodyPr/>
                    <a:lstStyle/>
                    <a:p>
                      <a:pPr algn="ctr">
                        <a:spcAft>
                          <a:spcPts val="0"/>
                        </a:spcAft>
                      </a:pPr>
                      <a:r>
                        <a:rPr lang="en-US" sz="1800" b="1" dirty="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8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800" b="1" dirty="0" smtClean="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 (100%)</a:t>
                      </a:r>
                      <a:endParaRPr lang="en-GB" sz="18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solidFill>
                      <a:srgbClr val="C00000"/>
                    </a:solidFill>
                  </a:tcPr>
                </a:tc>
                <a:tc>
                  <a:txBody>
                    <a:bodyPr/>
                    <a:lstStyle/>
                    <a:p>
                      <a:pPr algn="ctr">
                        <a:spcAft>
                          <a:spcPts val="0"/>
                        </a:spcAft>
                      </a:pPr>
                      <a:r>
                        <a:rPr lang="en-US" sz="1800" b="1" dirty="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8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800" b="1" dirty="0" smtClean="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25 (86%)</a:t>
                      </a:r>
                      <a:endParaRPr lang="en-GB" sz="18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solidFill>
                      <a:srgbClr val="FF0000"/>
                    </a:solidFill>
                  </a:tcPr>
                </a:tc>
                <a:tc>
                  <a:txBody>
                    <a:bodyPr/>
                    <a:lstStyle/>
                    <a:p>
                      <a:pPr algn="ctr">
                        <a:spcAft>
                          <a:spcPts val="0"/>
                        </a:spcAft>
                      </a:pPr>
                      <a:r>
                        <a:rPr lang="en-US" sz="1800" b="1" dirty="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 </a:t>
                      </a:r>
                      <a:endParaRPr lang="en-GB" sz="18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p>
                      <a:pPr algn="ctr">
                        <a:spcAft>
                          <a:spcPts val="0"/>
                        </a:spcAft>
                      </a:pPr>
                      <a:r>
                        <a:rPr lang="en-US" sz="1800" b="1" dirty="0" smtClean="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21 (91%)</a:t>
                      </a:r>
                      <a:endParaRPr lang="en-GB" sz="18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96050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13</a:t>
            </a:fld>
            <a:endParaRPr lang="en-US" dirty="0"/>
          </a:p>
        </p:txBody>
      </p:sp>
      <p:sp>
        <p:nvSpPr>
          <p:cNvPr id="10" name="Title 1"/>
          <p:cNvSpPr txBox="1">
            <a:spLocks/>
          </p:cNvSpPr>
          <p:nvPr/>
        </p:nvSpPr>
        <p:spPr>
          <a:xfrm>
            <a:off x="191344" y="122238"/>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dirty="0"/>
              <a:t>SECTION 139 INTERVENTIONS SINCE 2011 </a:t>
            </a:r>
            <a:endParaRPr lang="en-US" sz="2800" b="1" dirty="0" smtClean="0"/>
          </a:p>
          <a:p>
            <a:r>
              <a:rPr lang="en-US" sz="2800" b="1" dirty="0" smtClean="0"/>
              <a:t>(</a:t>
            </a:r>
            <a:r>
              <a:rPr lang="en-US" sz="2800" b="1" dirty="0"/>
              <a:t>PERMANENT VS </a:t>
            </a:r>
            <a:r>
              <a:rPr lang="en-US" sz="2800" b="1" dirty="0" smtClean="0"/>
              <a:t>CONTRACT)</a:t>
            </a:r>
            <a:endParaRPr lang="en-GB" sz="2800" b="1" dirty="0"/>
          </a:p>
        </p:txBody>
      </p:sp>
      <p:graphicFrame>
        <p:nvGraphicFramePr>
          <p:cNvPr id="3" name="Table 2"/>
          <p:cNvGraphicFramePr>
            <a:graphicFrameLocks noGrp="1"/>
          </p:cNvGraphicFramePr>
          <p:nvPr>
            <p:extLst>
              <p:ext uri="{D42A27DB-BD31-4B8C-83A1-F6EECF244321}">
                <p14:modId xmlns:p14="http://schemas.microsoft.com/office/powerpoint/2010/main" val="1896350378"/>
              </p:ext>
            </p:extLst>
          </p:nvPr>
        </p:nvGraphicFramePr>
        <p:xfrm>
          <a:off x="191344" y="1340765"/>
          <a:ext cx="11737304" cy="5438080"/>
        </p:xfrm>
        <a:graphic>
          <a:graphicData uri="http://schemas.openxmlformats.org/drawingml/2006/table">
            <a:tbl>
              <a:tblPr firstRow="1" firstCol="1" bandRow="1">
                <a:tableStyleId>{5C22544A-7EE6-4342-B048-85BDC9FD1C3A}</a:tableStyleId>
              </a:tblPr>
              <a:tblGrid>
                <a:gridCol w="647466">
                  <a:extLst>
                    <a:ext uri="{9D8B030D-6E8A-4147-A177-3AD203B41FA5}">
                      <a16:colId xmlns:a16="http://schemas.microsoft.com/office/drawing/2014/main" val="20000"/>
                    </a:ext>
                  </a:extLst>
                </a:gridCol>
                <a:gridCol w="4268424">
                  <a:extLst>
                    <a:ext uri="{9D8B030D-6E8A-4147-A177-3AD203B41FA5}">
                      <a16:colId xmlns:a16="http://schemas.microsoft.com/office/drawing/2014/main" val="20001"/>
                    </a:ext>
                  </a:extLst>
                </a:gridCol>
                <a:gridCol w="2406676">
                  <a:extLst>
                    <a:ext uri="{9D8B030D-6E8A-4147-A177-3AD203B41FA5}">
                      <a16:colId xmlns:a16="http://schemas.microsoft.com/office/drawing/2014/main" val="20002"/>
                    </a:ext>
                  </a:extLst>
                </a:gridCol>
                <a:gridCol w="2210826">
                  <a:extLst>
                    <a:ext uri="{9D8B030D-6E8A-4147-A177-3AD203B41FA5}">
                      <a16:colId xmlns:a16="http://schemas.microsoft.com/office/drawing/2014/main" val="20003"/>
                    </a:ext>
                  </a:extLst>
                </a:gridCol>
                <a:gridCol w="2203912">
                  <a:extLst>
                    <a:ext uri="{9D8B030D-6E8A-4147-A177-3AD203B41FA5}">
                      <a16:colId xmlns:a16="http://schemas.microsoft.com/office/drawing/2014/main" val="20004"/>
                    </a:ext>
                  </a:extLst>
                </a:gridCol>
              </a:tblGrid>
              <a:tr h="667062">
                <a:tc>
                  <a:txBody>
                    <a:bodyPr/>
                    <a:lstStyle/>
                    <a:p>
                      <a:pPr algn="ctr">
                        <a:spcAft>
                          <a:spcPts val="0"/>
                        </a:spcAft>
                      </a:pPr>
                      <a:r>
                        <a:rPr lang="en-US" sz="1500" dirty="0">
                          <a:solidFill>
                            <a:schemeClr val="accent6"/>
                          </a:solidFill>
                          <a:effectLst/>
                        </a:rPr>
                        <a:t> </a:t>
                      </a:r>
                      <a:endParaRPr lang="en-GB" sz="1500" dirty="0">
                        <a:solidFill>
                          <a:schemeClr val="accent6"/>
                        </a:solidFill>
                        <a:effectLst/>
                      </a:endParaRPr>
                    </a:p>
                    <a:p>
                      <a:pPr algn="ctr">
                        <a:spcAft>
                          <a:spcPts val="0"/>
                        </a:spcAft>
                      </a:pPr>
                      <a:r>
                        <a:rPr lang="en-US" sz="1500" dirty="0">
                          <a:solidFill>
                            <a:schemeClr val="accent6"/>
                          </a:solidFill>
                          <a:effectLst/>
                        </a:rPr>
                        <a:t>No</a:t>
                      </a:r>
                      <a:endParaRPr lang="en-GB" sz="15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tc>
                <a:tc>
                  <a:txBody>
                    <a:bodyPr/>
                    <a:lstStyle/>
                    <a:p>
                      <a:pPr algn="ctr">
                        <a:spcAft>
                          <a:spcPts val="0"/>
                        </a:spcAft>
                      </a:pPr>
                      <a:r>
                        <a:rPr lang="en-US" sz="1500" dirty="0">
                          <a:solidFill>
                            <a:schemeClr val="accent6"/>
                          </a:solidFill>
                          <a:effectLst/>
                        </a:rPr>
                        <a:t> </a:t>
                      </a:r>
                      <a:endParaRPr lang="en-GB" sz="1500" dirty="0">
                        <a:solidFill>
                          <a:schemeClr val="accent6"/>
                        </a:solidFill>
                        <a:effectLst/>
                      </a:endParaRPr>
                    </a:p>
                    <a:p>
                      <a:pPr algn="ctr">
                        <a:spcAft>
                          <a:spcPts val="0"/>
                        </a:spcAft>
                      </a:pPr>
                      <a:r>
                        <a:rPr lang="en-US" sz="1500" dirty="0">
                          <a:solidFill>
                            <a:schemeClr val="accent6"/>
                          </a:solidFill>
                          <a:effectLst/>
                        </a:rPr>
                        <a:t>PROVINCE</a:t>
                      </a:r>
                      <a:endParaRPr lang="en-GB" sz="15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tc>
                <a:tc>
                  <a:txBody>
                    <a:bodyPr/>
                    <a:lstStyle/>
                    <a:p>
                      <a:pPr algn="ctr">
                        <a:spcAft>
                          <a:spcPts val="0"/>
                        </a:spcAft>
                      </a:pPr>
                      <a:r>
                        <a:rPr lang="en-US" sz="1500">
                          <a:solidFill>
                            <a:schemeClr val="accent6"/>
                          </a:solidFill>
                          <a:effectLst/>
                        </a:rPr>
                        <a:t>NUMBER PERMANENTLY APPOINTED</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tc>
                <a:tc>
                  <a:txBody>
                    <a:bodyPr/>
                    <a:lstStyle/>
                    <a:p>
                      <a:pPr algn="ctr">
                        <a:spcAft>
                          <a:spcPts val="0"/>
                        </a:spcAft>
                      </a:pPr>
                      <a:r>
                        <a:rPr lang="en-US" sz="1500">
                          <a:solidFill>
                            <a:schemeClr val="accent6"/>
                          </a:solidFill>
                          <a:effectLst/>
                        </a:rPr>
                        <a:t>NUMBER ON FIXED TERM CONTRACTS</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tc>
                <a:tc>
                  <a:txBody>
                    <a:bodyPr/>
                    <a:lstStyle/>
                    <a:p>
                      <a:pPr algn="ctr">
                        <a:spcAft>
                          <a:spcPts val="0"/>
                        </a:spcAft>
                      </a:pPr>
                      <a:r>
                        <a:rPr lang="en-US" sz="1500">
                          <a:solidFill>
                            <a:schemeClr val="accent6"/>
                          </a:solidFill>
                          <a:effectLst/>
                        </a:rPr>
                        <a:t> </a:t>
                      </a:r>
                      <a:endParaRPr lang="en-GB" sz="1500">
                        <a:solidFill>
                          <a:schemeClr val="accent6"/>
                        </a:solidFill>
                        <a:effectLst/>
                      </a:endParaRPr>
                    </a:p>
                    <a:p>
                      <a:pPr algn="ctr">
                        <a:spcAft>
                          <a:spcPts val="0"/>
                        </a:spcAft>
                      </a:pPr>
                      <a:r>
                        <a:rPr lang="en-US" sz="1500">
                          <a:solidFill>
                            <a:schemeClr val="accent6"/>
                          </a:solidFill>
                          <a:effectLst/>
                        </a:rPr>
                        <a:t>TOTAL</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tc>
                <a:extLst>
                  <a:ext uri="{0D108BD9-81ED-4DB2-BD59-A6C34878D82A}">
                    <a16:rowId xmlns:a16="http://schemas.microsoft.com/office/drawing/2014/main" val="10000"/>
                  </a:ext>
                </a:extLst>
              </a:tr>
              <a:tr h="539702">
                <a:tc>
                  <a:txBody>
                    <a:bodyPr/>
                    <a:lstStyle/>
                    <a:p>
                      <a:pPr>
                        <a:spcAft>
                          <a:spcPts val="0"/>
                        </a:spcAft>
                      </a:pPr>
                      <a:r>
                        <a:rPr lang="en-US" sz="1500" dirty="0">
                          <a:solidFill>
                            <a:schemeClr val="accent6"/>
                          </a:solidFill>
                          <a:effectLst/>
                        </a:rPr>
                        <a:t>1</a:t>
                      </a:r>
                      <a:endParaRPr lang="en-GB" sz="15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smtClean="0">
                          <a:solidFill>
                            <a:schemeClr val="accent6"/>
                          </a:solidFill>
                          <a:effectLst/>
                        </a:rPr>
                        <a:t> EASTERN </a:t>
                      </a:r>
                      <a:r>
                        <a:rPr lang="en-US" sz="1500" b="1" dirty="0">
                          <a:solidFill>
                            <a:schemeClr val="accent6"/>
                          </a:solidFill>
                          <a:effectLst/>
                        </a:rPr>
                        <a:t>CAPE</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549398">
                <a:tc>
                  <a:txBody>
                    <a:bodyPr/>
                    <a:lstStyle/>
                    <a:p>
                      <a:pPr>
                        <a:spcAft>
                          <a:spcPts val="0"/>
                        </a:spcAft>
                      </a:pPr>
                      <a:r>
                        <a:rPr lang="en-US" sz="1500" dirty="0">
                          <a:solidFill>
                            <a:schemeClr val="accent6"/>
                          </a:solidFill>
                          <a:effectLst/>
                        </a:rPr>
                        <a:t>2</a:t>
                      </a:r>
                      <a:endParaRPr lang="en-GB" sz="15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FREE STATE</a:t>
                      </a:r>
                      <a:endParaRPr lang="en-GB" sz="1500" b="1" dirty="0">
                        <a:solidFill>
                          <a:schemeClr val="accent6"/>
                        </a:solidFill>
                        <a:effectLst/>
                      </a:endParaRPr>
                    </a:p>
                  </a:txBody>
                  <a:tcPr marL="55761" marR="55761"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13</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13</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425340">
                <a:tc>
                  <a:txBody>
                    <a:bodyPr/>
                    <a:lstStyle/>
                    <a:p>
                      <a:pPr>
                        <a:spcAft>
                          <a:spcPts val="0"/>
                        </a:spcAft>
                      </a:pPr>
                      <a:r>
                        <a:rPr lang="en-US" sz="1500">
                          <a:solidFill>
                            <a:schemeClr val="accent6"/>
                          </a:solidFill>
                          <a:effectLst/>
                        </a:rPr>
                        <a:t>3</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GAUTENG</a:t>
                      </a:r>
                      <a:endParaRPr lang="en-GB" sz="1500" b="1" dirty="0">
                        <a:solidFill>
                          <a:schemeClr val="accent6"/>
                        </a:solidFill>
                        <a:effectLst/>
                      </a:endParaRPr>
                    </a:p>
                  </a:txBody>
                  <a:tcPr marL="55761" marR="55761"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4</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4</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25340">
                <a:tc>
                  <a:txBody>
                    <a:bodyPr/>
                    <a:lstStyle/>
                    <a:p>
                      <a:pPr>
                        <a:spcAft>
                          <a:spcPts val="0"/>
                        </a:spcAft>
                      </a:pPr>
                      <a:r>
                        <a:rPr lang="en-US" sz="1500">
                          <a:solidFill>
                            <a:schemeClr val="accent6"/>
                          </a:solidFill>
                          <a:effectLst/>
                        </a:rPr>
                        <a:t>4</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KWAZULU-NATAL</a:t>
                      </a:r>
                      <a:endParaRPr lang="en-GB" sz="1500" b="1" dirty="0">
                        <a:solidFill>
                          <a:schemeClr val="accent6"/>
                        </a:solidFill>
                        <a:effectLst/>
                      </a:endParaRPr>
                    </a:p>
                  </a:txBody>
                  <a:tcPr marL="55761" marR="55761"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22</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24</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25340">
                <a:tc>
                  <a:txBody>
                    <a:bodyPr/>
                    <a:lstStyle/>
                    <a:p>
                      <a:pPr>
                        <a:spcAft>
                          <a:spcPts val="0"/>
                        </a:spcAft>
                      </a:pPr>
                      <a:r>
                        <a:rPr lang="en-US" sz="1500">
                          <a:solidFill>
                            <a:schemeClr val="accent6"/>
                          </a:solidFill>
                          <a:effectLst/>
                        </a:rPr>
                        <a:t>5</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LIMPOPO</a:t>
                      </a:r>
                      <a:endParaRPr lang="en-GB" sz="1500" b="1" dirty="0">
                        <a:solidFill>
                          <a:schemeClr val="accent6"/>
                        </a:solidFill>
                        <a:effectLst/>
                      </a:endParaRPr>
                    </a:p>
                  </a:txBody>
                  <a:tcPr marL="55761" marR="55761"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5</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5</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425340">
                <a:tc>
                  <a:txBody>
                    <a:bodyPr/>
                    <a:lstStyle/>
                    <a:p>
                      <a:pPr>
                        <a:spcAft>
                          <a:spcPts val="0"/>
                        </a:spcAft>
                      </a:pPr>
                      <a:r>
                        <a:rPr lang="en-US" sz="1500">
                          <a:solidFill>
                            <a:schemeClr val="accent6"/>
                          </a:solidFill>
                          <a:effectLst/>
                        </a:rPr>
                        <a:t>6</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MPUMALANGA</a:t>
                      </a:r>
                      <a:endParaRPr lang="en-GB" sz="1500" b="1" dirty="0">
                        <a:solidFill>
                          <a:schemeClr val="accent6"/>
                        </a:solidFill>
                        <a:effectLst/>
                      </a:endParaRPr>
                    </a:p>
                  </a:txBody>
                  <a:tcPr marL="55761" marR="55761"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8</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8</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425340">
                <a:tc>
                  <a:txBody>
                    <a:bodyPr/>
                    <a:lstStyle/>
                    <a:p>
                      <a:pPr>
                        <a:spcAft>
                          <a:spcPts val="0"/>
                        </a:spcAft>
                      </a:pPr>
                      <a:r>
                        <a:rPr lang="en-US" sz="1500">
                          <a:solidFill>
                            <a:schemeClr val="accent6"/>
                          </a:solidFill>
                          <a:effectLst/>
                        </a:rPr>
                        <a:t>7</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NORTHERN CAPE</a:t>
                      </a:r>
                      <a:r>
                        <a:rPr lang="en-US" sz="1500" b="1" dirty="0">
                          <a:solidFill>
                            <a:schemeClr val="accent6"/>
                          </a:solidFill>
                          <a:effectLst/>
                        </a:rPr>
                        <a:t> </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425340">
                <a:tc>
                  <a:txBody>
                    <a:bodyPr/>
                    <a:lstStyle/>
                    <a:p>
                      <a:pPr>
                        <a:spcAft>
                          <a:spcPts val="0"/>
                        </a:spcAft>
                      </a:pPr>
                      <a:r>
                        <a:rPr lang="en-US" sz="1500">
                          <a:solidFill>
                            <a:schemeClr val="accent6"/>
                          </a:solidFill>
                          <a:effectLst/>
                        </a:rPr>
                        <a:t>8</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NORTH WEST</a:t>
                      </a:r>
                      <a:endParaRPr lang="en-GB" sz="1500" b="1" dirty="0">
                        <a:solidFill>
                          <a:schemeClr val="accent6"/>
                        </a:solidFill>
                        <a:effectLst/>
                      </a:endParaRPr>
                    </a:p>
                  </a:txBody>
                  <a:tcPr marL="55761" marR="55761"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0</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39</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39</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425340">
                <a:tc>
                  <a:txBody>
                    <a:bodyPr/>
                    <a:lstStyle/>
                    <a:p>
                      <a:pPr>
                        <a:spcAft>
                          <a:spcPts val="0"/>
                        </a:spcAft>
                      </a:pPr>
                      <a:r>
                        <a:rPr lang="en-US" sz="1500">
                          <a:solidFill>
                            <a:schemeClr val="accent6"/>
                          </a:solidFill>
                          <a:effectLst/>
                        </a:rPr>
                        <a:t>9</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WESTERN CAPE</a:t>
                      </a:r>
                      <a:endParaRPr lang="en-GB" sz="1500" b="1" dirty="0">
                        <a:solidFill>
                          <a:schemeClr val="accent6"/>
                        </a:solidFill>
                        <a:effectLst/>
                      </a:endParaRPr>
                    </a:p>
                  </a:txBody>
                  <a:tcPr marL="55761" marR="55761"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2</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1</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3</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667062">
                <a:tc>
                  <a:txBody>
                    <a:bodyPr/>
                    <a:lstStyle/>
                    <a:p>
                      <a:pPr>
                        <a:spcAft>
                          <a:spcPts val="0"/>
                        </a:spcAft>
                      </a:pPr>
                      <a:r>
                        <a:rPr lang="en-US" sz="1500">
                          <a:solidFill>
                            <a:schemeClr val="accent6"/>
                          </a:solidFill>
                          <a:effectLst/>
                        </a:rPr>
                        <a:t> </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b="1" dirty="0" smtClean="0">
                          <a:solidFill>
                            <a:schemeClr val="accent6"/>
                          </a:solidFill>
                          <a:effectLst/>
                        </a:rPr>
                        <a:t>TOTAL</a:t>
                      </a:r>
                    </a:p>
                    <a:p>
                      <a:pPr algn="ctr">
                        <a:spcAft>
                          <a:spcPts val="0"/>
                        </a:spcAft>
                      </a:pPr>
                      <a:r>
                        <a:rPr lang="en-US" sz="1500" b="1" dirty="0" smtClean="0">
                          <a:solidFill>
                            <a:schemeClr val="accent6"/>
                          </a:solidFill>
                          <a:effectLst/>
                        </a:rPr>
                        <a:t>MUNICIPALITIES</a:t>
                      </a:r>
                      <a:endParaRPr lang="en-GB" sz="1500" b="1" dirty="0">
                        <a:solidFill>
                          <a:schemeClr val="accent6"/>
                        </a:solidFill>
                        <a:effectLst/>
                      </a:endParaRPr>
                    </a:p>
                    <a:p>
                      <a:pPr algn="ctr">
                        <a:spcAft>
                          <a:spcPts val="0"/>
                        </a:spcAft>
                      </a:pPr>
                      <a:r>
                        <a:rPr lang="en-US" sz="1500" b="1" dirty="0">
                          <a:solidFill>
                            <a:schemeClr val="accent6"/>
                          </a:solidFill>
                          <a:effectLst/>
                        </a:rPr>
                        <a:t> </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4</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95</a:t>
                      </a:r>
                      <a:endParaRPr lang="en-GB" sz="16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tc>
                  <a:txBody>
                    <a:bodyPr/>
                    <a:lstStyle/>
                    <a:p>
                      <a:pPr algn="ctr">
                        <a:spcAft>
                          <a:spcPts val="0"/>
                        </a:spcAft>
                      </a:pPr>
                      <a:r>
                        <a:rPr lang="en-US" sz="1600" b="1" dirty="0">
                          <a:solidFill>
                            <a:schemeClr val="accent6"/>
                          </a:solidFill>
                          <a:effectLst/>
                          <a:latin typeface="Arial" panose="020B0604020202020204" pitchFamily="34" charset="0"/>
                          <a:ea typeface="Arial" panose="020B0604020202020204" pitchFamily="34" charset="0"/>
                          <a:cs typeface="Times New Roman" panose="02020603050405020304" pitchFamily="18" charset="0"/>
                        </a:rPr>
                        <a:t>99</a:t>
                      </a:r>
                      <a:endParaRPr lang="en-GB" sz="16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746026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14</a:t>
            </a:fld>
            <a:endParaRPr lang="en-US" dirty="0"/>
          </a:p>
        </p:txBody>
      </p:sp>
      <p:sp>
        <p:nvSpPr>
          <p:cNvPr id="10" name="Title 1"/>
          <p:cNvSpPr txBox="1">
            <a:spLocks/>
          </p:cNvSpPr>
          <p:nvPr/>
        </p:nvSpPr>
        <p:spPr>
          <a:xfrm>
            <a:off x="6896" y="47623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ZA" sz="2800" b="1" dirty="0" smtClean="0"/>
              <a:t>SALGA SURVEY</a:t>
            </a:r>
            <a:endParaRPr lang="en-GB" sz="2800" b="1" dirty="0"/>
          </a:p>
          <a:p>
            <a:pPr lvl="0"/>
            <a:endParaRPr lang="en-ZA" sz="2800" b="1" dirty="0" smtClean="0"/>
          </a:p>
        </p:txBody>
      </p:sp>
      <p:sp>
        <p:nvSpPr>
          <p:cNvPr id="2" name="Rectangle 1"/>
          <p:cNvSpPr/>
          <p:nvPr/>
        </p:nvSpPr>
        <p:spPr>
          <a:xfrm>
            <a:off x="0" y="1484784"/>
            <a:ext cx="12072664" cy="6001643"/>
          </a:xfrm>
          <a:prstGeom prst="rect">
            <a:avLst/>
          </a:prstGeom>
        </p:spPr>
        <p:txBody>
          <a:bodyPr wrap="square">
            <a:spAutoFit/>
          </a:bodyPr>
          <a:lstStyle/>
          <a:p>
            <a:pPr algn="just">
              <a:lnSpc>
                <a:spcPct val="100000"/>
              </a:lnSpc>
            </a:pPr>
            <a:r>
              <a:rPr lang="en-US" sz="2400" dirty="0" smtClean="0">
                <a:solidFill>
                  <a:schemeClr val="accent6"/>
                </a:solidFill>
              </a:rPr>
              <a:t>The </a:t>
            </a:r>
            <a:r>
              <a:rPr lang="en-US" sz="2400" b="1" dirty="0" smtClean="0">
                <a:solidFill>
                  <a:schemeClr val="accent6"/>
                </a:solidFill>
              </a:rPr>
              <a:t>SURVEY</a:t>
            </a:r>
            <a:r>
              <a:rPr lang="en-US" sz="2400" dirty="0" smtClean="0">
                <a:solidFill>
                  <a:schemeClr val="accent6"/>
                </a:solidFill>
              </a:rPr>
              <a:t> confirms the following:- </a:t>
            </a:r>
          </a:p>
          <a:p>
            <a:pPr marL="800100" lvl="1" indent="-342900">
              <a:buFont typeface="Arial" panose="020B0604020202020204" pitchFamily="34" charset="0"/>
              <a:buChar char="•"/>
            </a:pPr>
            <a:r>
              <a:rPr lang="en-ZA" sz="2400" b="1" dirty="0" smtClean="0">
                <a:solidFill>
                  <a:schemeClr val="accent6"/>
                </a:solidFill>
              </a:rPr>
              <a:t>84</a:t>
            </a:r>
            <a:r>
              <a:rPr lang="en-ZA" sz="2400" b="1" dirty="0">
                <a:solidFill>
                  <a:schemeClr val="accent6"/>
                </a:solidFill>
              </a:rPr>
              <a:t>%</a:t>
            </a:r>
            <a:r>
              <a:rPr lang="en-ZA" sz="2400" dirty="0">
                <a:solidFill>
                  <a:schemeClr val="accent6"/>
                </a:solidFill>
              </a:rPr>
              <a:t> of Senior Managers are appointed on fixed term contracts </a:t>
            </a:r>
            <a:r>
              <a:rPr lang="en-ZA" sz="2400" dirty="0" smtClean="0">
                <a:solidFill>
                  <a:schemeClr val="accent6"/>
                </a:solidFill>
              </a:rPr>
              <a:t>– </a:t>
            </a:r>
            <a:r>
              <a:rPr lang="en-ZA" sz="2400" b="1" u="sng" dirty="0" smtClean="0">
                <a:solidFill>
                  <a:schemeClr val="accent6"/>
                </a:solidFill>
              </a:rPr>
              <a:t>overwhelming preference</a:t>
            </a:r>
            <a:r>
              <a:rPr lang="en-ZA" sz="2400" dirty="0" smtClean="0">
                <a:solidFill>
                  <a:schemeClr val="accent6"/>
                </a:solidFill>
              </a:rPr>
              <a:t> by </a:t>
            </a:r>
            <a:r>
              <a:rPr lang="en-ZA" sz="2400" dirty="0">
                <a:solidFill>
                  <a:schemeClr val="accent6"/>
                </a:solidFill>
              </a:rPr>
              <a:t>municipalities </a:t>
            </a:r>
            <a:r>
              <a:rPr lang="en-ZA" sz="2400" dirty="0" smtClean="0">
                <a:solidFill>
                  <a:schemeClr val="accent6"/>
                </a:solidFill>
              </a:rPr>
              <a:t>for </a:t>
            </a:r>
            <a:r>
              <a:rPr lang="en-ZA" sz="2400" b="1" u="sng" dirty="0">
                <a:solidFill>
                  <a:schemeClr val="accent6"/>
                </a:solidFill>
              </a:rPr>
              <a:t>fixed term contracts</a:t>
            </a:r>
            <a:r>
              <a:rPr lang="en-ZA" sz="2400" dirty="0">
                <a:solidFill>
                  <a:schemeClr val="accent6"/>
                </a:solidFill>
              </a:rPr>
              <a:t> over permanent </a:t>
            </a:r>
            <a:r>
              <a:rPr lang="en-ZA" sz="2400" dirty="0" smtClean="0">
                <a:solidFill>
                  <a:schemeClr val="accent6"/>
                </a:solidFill>
              </a:rPr>
              <a:t>appointments </a:t>
            </a:r>
            <a:r>
              <a:rPr lang="en-ZA" sz="2400" b="1" u="sng" dirty="0" smtClean="0">
                <a:solidFill>
                  <a:schemeClr val="accent6"/>
                </a:solidFill>
              </a:rPr>
              <a:t>(16%)</a:t>
            </a:r>
            <a:r>
              <a:rPr lang="en-ZA" sz="2400" dirty="0" smtClean="0">
                <a:solidFill>
                  <a:schemeClr val="accent6"/>
                </a:solidFill>
              </a:rPr>
              <a:t>;</a:t>
            </a:r>
            <a:endParaRPr lang="en-ZA" sz="2400" dirty="0">
              <a:solidFill>
                <a:schemeClr val="accent6"/>
              </a:solidFill>
            </a:endParaRPr>
          </a:p>
          <a:p>
            <a:pPr marL="800100" lvl="1" indent="-342900">
              <a:buFont typeface="Arial" panose="020B0604020202020204" pitchFamily="34" charset="0"/>
              <a:buChar char="•"/>
            </a:pPr>
            <a:r>
              <a:rPr lang="en-ZA" sz="2400" dirty="0" smtClean="0">
                <a:solidFill>
                  <a:schemeClr val="accent6"/>
                </a:solidFill>
              </a:rPr>
              <a:t>As much as municipalities with permanent Senior Manager secure </a:t>
            </a:r>
            <a:r>
              <a:rPr lang="en-ZA" sz="2400" b="1" u="sng" dirty="0" smtClean="0">
                <a:solidFill>
                  <a:schemeClr val="accent6"/>
                </a:solidFill>
              </a:rPr>
              <a:t>“clean” audits</a:t>
            </a:r>
            <a:r>
              <a:rPr lang="en-ZA" sz="2400" dirty="0" smtClean="0">
                <a:solidFill>
                  <a:schemeClr val="accent6"/>
                </a:solidFill>
              </a:rPr>
              <a:t>, so too does municipalities with fixed term Senior Managers;</a:t>
            </a:r>
          </a:p>
          <a:p>
            <a:pPr marL="800100" lvl="1" indent="-342900">
              <a:buFont typeface="Arial" panose="020B0604020202020204" pitchFamily="34" charset="0"/>
              <a:buChar char="•"/>
            </a:pPr>
            <a:r>
              <a:rPr lang="en-ZA" sz="2400" dirty="0" smtClean="0">
                <a:solidFill>
                  <a:schemeClr val="accent6"/>
                </a:solidFill>
              </a:rPr>
              <a:t>As </a:t>
            </a:r>
            <a:r>
              <a:rPr lang="en-ZA" sz="2400" dirty="0">
                <a:solidFill>
                  <a:schemeClr val="accent6"/>
                </a:solidFill>
              </a:rPr>
              <a:t>much as municipalities </a:t>
            </a:r>
            <a:r>
              <a:rPr lang="en-ZA" sz="2400" dirty="0" smtClean="0">
                <a:solidFill>
                  <a:schemeClr val="accent6"/>
                </a:solidFill>
              </a:rPr>
              <a:t>with fixed </a:t>
            </a:r>
            <a:r>
              <a:rPr lang="en-ZA" sz="2400" dirty="0">
                <a:solidFill>
                  <a:schemeClr val="accent6"/>
                </a:solidFill>
              </a:rPr>
              <a:t>term Senior </a:t>
            </a:r>
            <a:r>
              <a:rPr lang="en-ZA" sz="2400" dirty="0" smtClean="0">
                <a:solidFill>
                  <a:schemeClr val="accent6"/>
                </a:solidFill>
              </a:rPr>
              <a:t>Managers have obtain </a:t>
            </a:r>
            <a:r>
              <a:rPr lang="en-ZA" sz="2400" b="1" u="sng" dirty="0" smtClean="0">
                <a:solidFill>
                  <a:schemeClr val="accent6"/>
                </a:solidFill>
              </a:rPr>
              <a:t>disclaimer </a:t>
            </a:r>
            <a:r>
              <a:rPr lang="en-ZA" sz="2400" b="1" u="sng" dirty="0">
                <a:solidFill>
                  <a:schemeClr val="accent6"/>
                </a:solidFill>
              </a:rPr>
              <a:t>audits</a:t>
            </a:r>
            <a:r>
              <a:rPr lang="en-ZA" sz="2400" dirty="0">
                <a:solidFill>
                  <a:schemeClr val="accent6"/>
                </a:solidFill>
              </a:rPr>
              <a:t>, so too does municipalities </a:t>
            </a:r>
            <a:r>
              <a:rPr lang="en-ZA" sz="2400" dirty="0" smtClean="0">
                <a:solidFill>
                  <a:schemeClr val="accent6"/>
                </a:solidFill>
              </a:rPr>
              <a:t>with</a:t>
            </a:r>
            <a:r>
              <a:rPr lang="en-ZA" sz="2400" dirty="0">
                <a:solidFill>
                  <a:schemeClr val="accent6"/>
                </a:solidFill>
              </a:rPr>
              <a:t> permanent Senior Manager</a:t>
            </a:r>
            <a:r>
              <a:rPr lang="en-ZA" sz="2400" dirty="0" smtClean="0">
                <a:solidFill>
                  <a:schemeClr val="accent6"/>
                </a:solidFill>
              </a:rPr>
              <a:t>;</a:t>
            </a:r>
            <a:endParaRPr lang="en-ZA" sz="2400" dirty="0">
              <a:solidFill>
                <a:schemeClr val="accent6"/>
              </a:solidFill>
            </a:endParaRPr>
          </a:p>
          <a:p>
            <a:pPr marL="800100" lvl="1" indent="-342900">
              <a:buFont typeface="Arial" panose="020B0604020202020204" pitchFamily="34" charset="0"/>
              <a:buChar char="•"/>
            </a:pPr>
            <a:r>
              <a:rPr lang="en-ZA" sz="2400" dirty="0" smtClean="0">
                <a:solidFill>
                  <a:schemeClr val="accent6"/>
                </a:solidFill>
              </a:rPr>
              <a:t>Similarly, as </a:t>
            </a:r>
            <a:r>
              <a:rPr lang="en-ZA" sz="2400" dirty="0">
                <a:solidFill>
                  <a:schemeClr val="accent6"/>
                </a:solidFill>
              </a:rPr>
              <a:t>much as municipalities with fixed term Senior Managers have </a:t>
            </a:r>
            <a:r>
              <a:rPr lang="en-ZA" sz="2400" dirty="0" smtClean="0">
                <a:solidFill>
                  <a:schemeClr val="accent6"/>
                </a:solidFill>
              </a:rPr>
              <a:t>been invoked with </a:t>
            </a:r>
            <a:r>
              <a:rPr lang="en-ZA" sz="2400" b="1" u="sng" dirty="0" smtClean="0">
                <a:solidFill>
                  <a:schemeClr val="accent6"/>
                </a:solidFill>
              </a:rPr>
              <a:t>Section 139 Interventions</a:t>
            </a:r>
            <a:r>
              <a:rPr lang="en-ZA" sz="2400" dirty="0" smtClean="0">
                <a:solidFill>
                  <a:schemeClr val="accent6"/>
                </a:solidFill>
              </a:rPr>
              <a:t>, </a:t>
            </a:r>
            <a:r>
              <a:rPr lang="en-ZA" sz="2400" dirty="0">
                <a:solidFill>
                  <a:schemeClr val="accent6"/>
                </a:solidFill>
              </a:rPr>
              <a:t>so too does municipalities with permanent Senior Manager;</a:t>
            </a:r>
          </a:p>
          <a:p>
            <a:pPr marL="800100" lvl="1" indent="-342900">
              <a:buFont typeface="Arial" panose="020B0604020202020204" pitchFamily="34" charset="0"/>
              <a:buChar char="•"/>
            </a:pPr>
            <a:r>
              <a:rPr lang="en-ZA" sz="2400" dirty="0" smtClean="0">
                <a:solidFill>
                  <a:schemeClr val="accent6"/>
                </a:solidFill>
              </a:rPr>
              <a:t>Survey </a:t>
            </a:r>
            <a:r>
              <a:rPr lang="en-ZA" sz="2400" b="1" dirty="0" smtClean="0">
                <a:solidFill>
                  <a:schemeClr val="accent6"/>
                </a:solidFill>
              </a:rPr>
              <a:t>DOES NOT</a:t>
            </a:r>
            <a:r>
              <a:rPr lang="en-ZA" sz="2400" dirty="0" smtClean="0">
                <a:solidFill>
                  <a:schemeClr val="accent6"/>
                </a:solidFill>
              </a:rPr>
              <a:t> </a:t>
            </a:r>
            <a:r>
              <a:rPr lang="en-ZA" sz="2400" dirty="0">
                <a:solidFill>
                  <a:schemeClr val="accent6"/>
                </a:solidFill>
              </a:rPr>
              <a:t>corroborate a view that municipalities are </a:t>
            </a:r>
            <a:r>
              <a:rPr lang="en-ZA" sz="2400" b="1" u="sng" dirty="0">
                <a:solidFill>
                  <a:schemeClr val="accent6"/>
                </a:solidFill>
              </a:rPr>
              <a:t>more stable</a:t>
            </a:r>
            <a:r>
              <a:rPr lang="en-ZA" sz="2400" dirty="0">
                <a:solidFill>
                  <a:schemeClr val="accent6"/>
                </a:solidFill>
              </a:rPr>
              <a:t> or </a:t>
            </a:r>
            <a:r>
              <a:rPr lang="en-ZA" sz="2400" b="1" u="sng" dirty="0">
                <a:solidFill>
                  <a:schemeClr val="accent6"/>
                </a:solidFill>
              </a:rPr>
              <a:t>perform better</a:t>
            </a:r>
            <a:r>
              <a:rPr lang="en-ZA" sz="2400" dirty="0">
                <a:solidFill>
                  <a:schemeClr val="accent6"/>
                </a:solidFill>
              </a:rPr>
              <a:t> if Senior Managers are </a:t>
            </a:r>
            <a:r>
              <a:rPr lang="en-ZA" sz="2400" dirty="0" smtClean="0">
                <a:solidFill>
                  <a:schemeClr val="accent6"/>
                </a:solidFill>
              </a:rPr>
              <a:t>permanently appointed. </a:t>
            </a:r>
            <a:endParaRPr lang="en-ZA" sz="2400" dirty="0">
              <a:solidFill>
                <a:schemeClr val="accent6"/>
              </a:solidFill>
            </a:endParaRPr>
          </a:p>
          <a:p>
            <a:pPr marL="914400" indent="-450850" algn="just">
              <a:buFont typeface="Wingdings" panose="05000000000000000000" pitchFamily="2" charset="2"/>
              <a:buChar char="§"/>
            </a:pPr>
            <a:endParaRPr lang="en-US" sz="2400" dirty="0">
              <a:solidFill>
                <a:schemeClr val="accent6"/>
              </a:solidFill>
            </a:endParaRPr>
          </a:p>
          <a:p>
            <a:pPr marL="342900" indent="-342900">
              <a:buFont typeface="Arial" panose="020B0604020202020204" pitchFamily="34" charset="0"/>
              <a:buChar char="•"/>
            </a:pPr>
            <a:endParaRPr lang="en-GB" sz="2400" dirty="0">
              <a:solidFill>
                <a:schemeClr val="accent6"/>
              </a:solidFill>
            </a:endParaRPr>
          </a:p>
          <a:p>
            <a:endParaRPr lang="en-GB" sz="2400" dirty="0">
              <a:solidFill>
                <a:schemeClr val="accent6"/>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7494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15</a:t>
            </a:fld>
            <a:endParaRPr lang="en-US" dirty="0"/>
          </a:p>
        </p:txBody>
      </p:sp>
      <p:sp>
        <p:nvSpPr>
          <p:cNvPr id="10" name="Title 1"/>
          <p:cNvSpPr txBox="1">
            <a:spLocks/>
          </p:cNvSpPr>
          <p:nvPr/>
        </p:nvSpPr>
        <p:spPr>
          <a:xfrm>
            <a:off x="191344" y="368224"/>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RECOMMENDATIONS</a:t>
            </a:r>
            <a:endParaRPr lang="en-GB" sz="2800" b="1" dirty="0"/>
          </a:p>
        </p:txBody>
      </p:sp>
      <p:sp>
        <p:nvSpPr>
          <p:cNvPr id="2" name="Rectangle 1"/>
          <p:cNvSpPr/>
          <p:nvPr/>
        </p:nvSpPr>
        <p:spPr>
          <a:xfrm>
            <a:off x="0" y="935038"/>
            <a:ext cx="12072664" cy="5632311"/>
          </a:xfrm>
          <a:prstGeom prst="rect">
            <a:avLst/>
          </a:prstGeom>
        </p:spPr>
        <p:txBody>
          <a:bodyPr wrap="square">
            <a:spAutoFit/>
          </a:bodyPr>
          <a:lstStyle/>
          <a:p>
            <a:r>
              <a:rPr lang="en-ZA" sz="2400" b="1" dirty="0" smtClean="0">
                <a:solidFill>
                  <a:schemeClr val="accent6"/>
                </a:solidFill>
              </a:rPr>
              <a:t>It is recommended that the PC resolve to:-</a:t>
            </a:r>
          </a:p>
          <a:p>
            <a:endParaRPr lang="en-ZA" sz="2400" b="1" dirty="0" smtClean="0">
              <a:solidFill>
                <a:schemeClr val="accent6"/>
              </a:solidFill>
            </a:endParaRPr>
          </a:p>
          <a:p>
            <a:pPr marL="457200" indent="-457200">
              <a:buAutoNum type="arabicPeriod"/>
            </a:pPr>
            <a:r>
              <a:rPr lang="en-ZA" sz="2400" b="1" dirty="0" smtClean="0">
                <a:solidFill>
                  <a:schemeClr val="accent6"/>
                </a:solidFill>
              </a:rPr>
              <a:t>NOTE</a:t>
            </a:r>
            <a:r>
              <a:rPr lang="en-ZA" sz="2400" dirty="0" smtClean="0">
                <a:solidFill>
                  <a:schemeClr val="accent6"/>
                </a:solidFill>
              </a:rPr>
              <a:t> the outcomes of the SALGA Survey;</a:t>
            </a:r>
          </a:p>
          <a:p>
            <a:pPr marL="457200" indent="-457200">
              <a:buAutoNum type="arabicPeriod"/>
            </a:pPr>
            <a:r>
              <a:rPr lang="en-ZA" sz="2400" b="1" dirty="0" smtClean="0">
                <a:solidFill>
                  <a:schemeClr val="accent6"/>
                </a:solidFill>
              </a:rPr>
              <a:t>ACCEPT</a:t>
            </a:r>
            <a:r>
              <a:rPr lang="en-ZA" sz="2400" dirty="0" smtClean="0">
                <a:solidFill>
                  <a:schemeClr val="accent6"/>
                </a:solidFill>
              </a:rPr>
              <a:t> SALGA’s supplementary submission on the Systems Amendment Bill that:-</a:t>
            </a:r>
          </a:p>
          <a:p>
            <a:pPr marL="971550" lvl="1" indent="-514350">
              <a:buFont typeface="+mj-lt"/>
              <a:buAutoNum type="romanLcPeriod"/>
            </a:pPr>
            <a:r>
              <a:rPr lang="en-ZA" sz="2400" dirty="0" smtClean="0">
                <a:solidFill>
                  <a:schemeClr val="accent6"/>
                </a:solidFill>
              </a:rPr>
              <a:t>The Systems Amendment Bill should continue to provide a discretion to municipal councils to elect to appoint Senior Managers on either fixed term contract or permanent basis;</a:t>
            </a:r>
          </a:p>
          <a:p>
            <a:pPr marL="971550" lvl="1" indent="-514350">
              <a:buFont typeface="+mj-lt"/>
              <a:buAutoNum type="romanLcPeriod"/>
            </a:pPr>
            <a:r>
              <a:rPr lang="en-ZA" sz="2400" dirty="0" smtClean="0">
                <a:solidFill>
                  <a:schemeClr val="accent6"/>
                </a:solidFill>
              </a:rPr>
              <a:t>The Systems Amendment Bill should provide for the MECs to monitor appointments in line with the legislative framework; and</a:t>
            </a:r>
          </a:p>
          <a:p>
            <a:pPr marL="971550" lvl="1" indent="-514350">
              <a:buFont typeface="+mj-lt"/>
              <a:buAutoNum type="romanLcPeriod"/>
            </a:pPr>
            <a:r>
              <a:rPr lang="en-ZA" sz="2400" dirty="0" smtClean="0">
                <a:solidFill>
                  <a:schemeClr val="accent6"/>
                </a:solidFill>
              </a:rPr>
              <a:t>A rigorous Performance Managements Systems should be introduced for ingoing performance assessment and corrective action, where necessary. </a:t>
            </a:r>
            <a:endParaRPr lang="en-GB" sz="2400" dirty="0">
              <a:solidFill>
                <a:schemeClr val="accent6"/>
              </a:solidFill>
            </a:endParaRPr>
          </a:p>
          <a:p>
            <a:pPr marL="0" lvl="1"/>
            <a:endParaRPr lang="en-ZA" sz="2400" dirty="0" smtClean="0">
              <a:solidFill>
                <a:schemeClr val="accent6"/>
              </a:solidFill>
            </a:endParaRPr>
          </a:p>
          <a:p>
            <a:pPr marL="0" lvl="1"/>
            <a:r>
              <a:rPr lang="en-ZA" sz="2400" dirty="0" smtClean="0">
                <a:solidFill>
                  <a:schemeClr val="accent6"/>
                </a:solidFill>
              </a:rPr>
              <a:t>2. </a:t>
            </a:r>
            <a:r>
              <a:rPr lang="en-ZA" sz="2400" b="1" dirty="0" smtClean="0">
                <a:solidFill>
                  <a:schemeClr val="accent6"/>
                </a:solidFill>
              </a:rPr>
              <a:t>DIRECT</a:t>
            </a:r>
            <a:r>
              <a:rPr lang="en-ZA" sz="2400" dirty="0" smtClean="0">
                <a:solidFill>
                  <a:schemeClr val="accent6"/>
                </a:solidFill>
              </a:rPr>
              <a:t> that urgent work should be commissioned towards the total overhaul of the Systems Act.</a:t>
            </a:r>
            <a:endParaRPr lang="en-ZA" sz="2400" dirty="0">
              <a:solidFill>
                <a:schemeClr val="accent6"/>
              </a:solidFill>
            </a:endParaRPr>
          </a:p>
          <a:p>
            <a:pPr marL="914400" lvl="1" indent="-457200">
              <a:buFont typeface="+mj-lt"/>
              <a:buAutoNum type="arabicPeriod"/>
            </a:pPr>
            <a:endParaRPr lang="en-ZA" sz="2400" dirty="0" smtClean="0">
              <a:solidFill>
                <a:schemeClr val="accent6"/>
              </a:solidFill>
            </a:endParaRPr>
          </a:p>
        </p:txBody>
      </p:sp>
    </p:spTree>
    <p:extLst>
      <p:ext uri="{BB962C8B-B14F-4D97-AF65-F5344CB8AC3E}">
        <p14:creationId xmlns:p14="http://schemas.microsoft.com/office/powerpoint/2010/main" val="27678747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C850B-2127-4DE6-9B1F-8A5197D3B9FB}"/>
              </a:ext>
            </a:extLst>
          </p:cNvPr>
          <p:cNvSpPr>
            <a:spLocks noGrp="1"/>
          </p:cNvSpPr>
          <p:nvPr>
            <p:ph type="title"/>
          </p:nvPr>
        </p:nvSpPr>
        <p:spPr>
          <a:xfrm>
            <a:off x="681608" y="1700808"/>
            <a:ext cx="10900792" cy="2650306"/>
          </a:xfrm>
        </p:spPr>
        <p:txBody>
          <a:bodyPr>
            <a:noAutofit/>
          </a:bodyPr>
          <a:lstStyle/>
          <a:p>
            <a:r>
              <a:rPr lang="en-ZA" sz="4400" b="1" dirty="0" smtClean="0"/>
              <a:t>Thank you</a:t>
            </a:r>
            <a:endParaRPr lang="en-ZA" sz="4400" b="1" dirty="0"/>
          </a:p>
        </p:txBody>
      </p:sp>
      <p:sp>
        <p:nvSpPr>
          <p:cNvPr id="3" name="Slide Number Placeholder 2">
            <a:extLst>
              <a:ext uri="{FF2B5EF4-FFF2-40B4-BE49-F238E27FC236}">
                <a16:creationId xmlns:a16="http://schemas.microsoft.com/office/drawing/2014/main" id="{4E594142-CCAB-49DA-B77B-26F7891AF5CA}"/>
              </a:ext>
            </a:extLst>
          </p:cNvPr>
          <p:cNvSpPr>
            <a:spLocks noGrp="1"/>
          </p:cNvSpPr>
          <p:nvPr>
            <p:ph type="sldNum" sz="quarter" idx="10"/>
          </p:nvPr>
        </p:nvSpPr>
        <p:spPr/>
        <p:txBody>
          <a:bodyPr/>
          <a:lstStyle/>
          <a:p>
            <a:fld id="{85E4C5A4-68AA-419A-9EB9-20F6985B147C}" type="slidenum">
              <a:rPr lang="en-GB" smtClean="0"/>
              <a:pPr/>
              <a:t>16</a:t>
            </a:fld>
            <a:endParaRPr lang="en-GB" dirty="0"/>
          </a:p>
        </p:txBody>
      </p:sp>
    </p:spTree>
    <p:extLst>
      <p:ext uri="{BB962C8B-B14F-4D97-AF65-F5344CB8AC3E}">
        <p14:creationId xmlns:p14="http://schemas.microsoft.com/office/powerpoint/2010/main" val="3240317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7"/>
          <p:cNvSpPr>
            <a:spLocks noGrp="1" noChangeArrowheads="1"/>
          </p:cNvSpPr>
          <p:nvPr>
            <p:ph type="title"/>
          </p:nvPr>
        </p:nvSpPr>
        <p:spPr>
          <a:xfrm>
            <a:off x="-456728" y="274639"/>
            <a:ext cx="10297144" cy="794815"/>
          </a:xfrm>
        </p:spPr>
        <p:txBody>
          <a:bodyPr vert="horz" lIns="91440" tIns="45720" rIns="132080" bIns="45720" rtlCol="0" anchor="ctr">
            <a:noAutofit/>
          </a:bodyPr>
          <a:lstStyle/>
          <a:p>
            <a:r>
              <a:rPr lang="en-US" sz="2800" dirty="0"/>
              <a:t>BACKGROUND AND RECAP: </a:t>
            </a:r>
            <a:br>
              <a:rPr lang="en-US" sz="2800" dirty="0"/>
            </a:br>
            <a:r>
              <a:rPr lang="en-US" sz="2800" dirty="0" smtClean="0"/>
              <a:t>MATTERS PREVIOUSLY RAISED BY SALGA</a:t>
            </a:r>
            <a:endParaRPr lang="en-US" sz="2800" dirty="0"/>
          </a:p>
        </p:txBody>
      </p:sp>
      <p:sp>
        <p:nvSpPr>
          <p:cNvPr id="4100" name="Rectangle 8"/>
          <p:cNvSpPr>
            <a:spLocks noGrp="1" noChangeArrowheads="1"/>
          </p:cNvSpPr>
          <p:nvPr>
            <p:ph type="body" sz="quarter" idx="10"/>
          </p:nvPr>
        </p:nvSpPr>
        <p:spPr>
          <a:xfrm>
            <a:off x="335360" y="1340768"/>
            <a:ext cx="11449272" cy="5184576"/>
          </a:xfrm>
        </p:spPr>
        <p:txBody>
          <a:bodyPr vert="horz" lIns="91440" tIns="45720" rIns="132080" bIns="45720" rtlCol="0">
            <a:normAutofit fontScale="92500"/>
          </a:bodyPr>
          <a:lstStyle/>
          <a:p>
            <a:pPr marL="457200" indent="-457200">
              <a:buFont typeface="+mj-lt"/>
              <a:buAutoNum type="arabicPeriod"/>
            </a:pPr>
            <a:r>
              <a:rPr lang="en-US" sz="2400" dirty="0"/>
              <a:t>I</a:t>
            </a:r>
            <a:r>
              <a:rPr lang="en-US" sz="2400" dirty="0" smtClean="0"/>
              <a:t>nstead </a:t>
            </a:r>
            <a:r>
              <a:rPr lang="en-US" sz="2400" dirty="0"/>
              <a:t>of the current Bill only focusing on validating the 2011 Amendment Act, that a more </a:t>
            </a:r>
            <a:r>
              <a:rPr lang="en-US" sz="2400" b="1" u="sng" dirty="0"/>
              <a:t>comprehensive review</a:t>
            </a:r>
            <a:r>
              <a:rPr lang="en-US" sz="2400" dirty="0"/>
              <a:t> of the Systems Act to be </a:t>
            </a:r>
            <a:r>
              <a:rPr lang="en-US" sz="2400" dirty="0" smtClean="0"/>
              <a:t>conducted;</a:t>
            </a:r>
          </a:p>
          <a:p>
            <a:pPr marL="457200" indent="-457200">
              <a:buFont typeface="+mj-lt"/>
              <a:buAutoNum type="arabicPeriod"/>
            </a:pPr>
            <a:endParaRPr lang="en-US" sz="2400" dirty="0"/>
          </a:p>
          <a:p>
            <a:pPr marL="457200" indent="-457200">
              <a:buFont typeface="+mj-lt"/>
              <a:buAutoNum type="arabicPeriod"/>
            </a:pPr>
            <a:r>
              <a:rPr lang="en-ZA" sz="2400" dirty="0"/>
              <a:t>The role of </a:t>
            </a:r>
            <a:r>
              <a:rPr lang="en-ZA" sz="2400" dirty="0" smtClean="0"/>
              <a:t>MECs </a:t>
            </a:r>
            <a:r>
              <a:rPr lang="en-ZA" sz="2400" dirty="0"/>
              <a:t>loosely interpreted as </a:t>
            </a:r>
            <a:r>
              <a:rPr lang="en-ZA" sz="2400" b="1" u="sng" dirty="0"/>
              <a:t>“Concurrency”</a:t>
            </a:r>
            <a:r>
              <a:rPr lang="en-ZA" sz="2400" dirty="0"/>
              <a:t> – meaning prior </a:t>
            </a:r>
            <a:r>
              <a:rPr lang="en-ZA" sz="2400" dirty="0" smtClean="0"/>
              <a:t>approval</a:t>
            </a:r>
            <a:r>
              <a:rPr lang="en-US" sz="2400" dirty="0" smtClean="0"/>
              <a:t>;</a:t>
            </a:r>
          </a:p>
          <a:p>
            <a:pPr marL="457200" indent="-457200">
              <a:buFont typeface="+mj-lt"/>
              <a:buAutoNum type="arabicPeriod"/>
            </a:pPr>
            <a:endParaRPr lang="en-US" sz="2400" dirty="0" smtClean="0"/>
          </a:p>
          <a:p>
            <a:pPr marL="457200" indent="-457200">
              <a:buFont typeface="+mj-lt"/>
              <a:buAutoNum type="arabicPeriod"/>
            </a:pPr>
            <a:r>
              <a:rPr lang="en-ZA" sz="2400" b="1" u="sng" dirty="0"/>
              <a:t>Interpretation </a:t>
            </a:r>
            <a:r>
              <a:rPr lang="en-ZA" sz="2400" b="1" u="sng" dirty="0" smtClean="0"/>
              <a:t>challenges</a:t>
            </a:r>
            <a:r>
              <a:rPr lang="en-ZA" sz="2400" dirty="0" smtClean="0"/>
              <a:t>: if </a:t>
            </a:r>
            <a:r>
              <a:rPr lang="en-ZA" sz="2400" dirty="0"/>
              <a:t>the </a:t>
            </a:r>
            <a:r>
              <a:rPr lang="en-ZA" sz="2400" dirty="0" smtClean="0"/>
              <a:t>employment contracts for </a:t>
            </a:r>
            <a:r>
              <a:rPr lang="en-ZA" sz="2400" dirty="0"/>
              <a:t>managers directly accountable to </a:t>
            </a:r>
            <a:r>
              <a:rPr lang="en-ZA" sz="2400" dirty="0" smtClean="0"/>
              <a:t>MMs </a:t>
            </a:r>
            <a:r>
              <a:rPr lang="en-ZA" sz="2400" dirty="0"/>
              <a:t>are for a </a:t>
            </a:r>
            <a:r>
              <a:rPr lang="en-ZA" sz="2400" b="1" u="sng" dirty="0"/>
              <a:t>fixed term period or permanent </a:t>
            </a:r>
            <a:r>
              <a:rPr lang="en-ZA" sz="2400" b="1" u="sng" dirty="0" smtClean="0"/>
              <a:t>basis</a:t>
            </a:r>
            <a:r>
              <a:rPr lang="en-ZA" sz="2400" dirty="0" smtClean="0"/>
              <a:t>; </a:t>
            </a:r>
          </a:p>
          <a:p>
            <a:pPr marL="457200" indent="-457200">
              <a:buFont typeface="+mj-lt"/>
              <a:buAutoNum type="arabicPeriod"/>
            </a:pPr>
            <a:endParaRPr lang="en-US" sz="2400" dirty="0" smtClean="0"/>
          </a:p>
          <a:p>
            <a:pPr marL="457200" indent="-457200">
              <a:buFont typeface="+mj-lt"/>
              <a:buAutoNum type="arabicPeriod"/>
            </a:pPr>
            <a:r>
              <a:rPr lang="en-ZA" sz="2400" b="1" u="sng" dirty="0"/>
              <a:t>Limitation of Political Rights</a:t>
            </a:r>
            <a:r>
              <a:rPr lang="en-ZA" sz="2400" dirty="0"/>
              <a:t> of MMs and Managers directly accountable to </a:t>
            </a:r>
            <a:r>
              <a:rPr lang="en-ZA" sz="2400" dirty="0" smtClean="0"/>
              <a:t>MMs;</a:t>
            </a:r>
          </a:p>
          <a:p>
            <a:pPr marL="457200" indent="-457200">
              <a:buFont typeface="+mj-lt"/>
              <a:buAutoNum type="arabicPeriod"/>
            </a:pPr>
            <a:endParaRPr lang="en-GB" sz="2400" dirty="0" smtClean="0"/>
          </a:p>
          <a:p>
            <a:pPr marL="457200" indent="-457200">
              <a:buFont typeface="+mj-lt"/>
              <a:buAutoNum type="arabicPeriod"/>
            </a:pPr>
            <a:r>
              <a:rPr lang="en-ZA" sz="2400" b="1" u="sng" dirty="0" smtClean="0"/>
              <a:t>Validity</a:t>
            </a:r>
            <a:r>
              <a:rPr lang="en-ZA" sz="2400" dirty="0" smtClean="0"/>
              <a:t> of the </a:t>
            </a:r>
            <a:r>
              <a:rPr lang="en-ZA" sz="2400" dirty="0"/>
              <a:t>Regulations on Appointment and Conditions of Employment of Senior Managers (2014) </a:t>
            </a:r>
            <a:r>
              <a:rPr lang="en-ZA" sz="2400" dirty="0" smtClean="0"/>
              <a:t>having regard to the </a:t>
            </a:r>
            <a:r>
              <a:rPr lang="en-ZA" sz="2400" dirty="0"/>
              <a:t>Constitutional Court’s declaration of invalidity of the Systems Amendment Act, 2011</a:t>
            </a:r>
            <a:r>
              <a:rPr lang="en-ZA" sz="2400" dirty="0" smtClean="0"/>
              <a:t>;</a:t>
            </a:r>
            <a:endParaRPr lang="en-ZA" sz="2400" dirty="0"/>
          </a:p>
        </p:txBody>
      </p:sp>
      <p:sp>
        <p:nvSpPr>
          <p:cNvPr id="4098" name="Slide Number Placeholder 3"/>
          <p:cNvSpPr>
            <a:spLocks noGrp="1"/>
          </p:cNvSpPr>
          <p:nvPr>
            <p:ph type="sldNum" sz="quarter" idx="4294967295"/>
          </p:nvPr>
        </p:nvSpPr>
        <p:spPr>
          <a:xfrm>
            <a:off x="0" y="6356350"/>
            <a:ext cx="27432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1pPr>
            <a:lvl2pPr marL="742950" indent="-28575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2pPr>
            <a:lvl3pPr marL="11430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3pPr>
            <a:lvl4pPr marL="16002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4pPr>
            <a:lvl5pPr marL="20574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9pPr>
          </a:lstStyle>
          <a:p>
            <a:pPr eaLnBrk="1" hangingPunct="1"/>
            <a:fld id="{5232F555-E873-4D7B-9773-FD087359E4E9}" type="slidenum">
              <a:rPr lang="en-US">
                <a:solidFill>
                  <a:srgbClr val="A37C00"/>
                </a:solidFill>
                <a:latin typeface="Arial" panose="020B0604020202020204" pitchFamily="34" charset="0"/>
                <a:sym typeface="Arial" panose="020B0604020202020204" pitchFamily="34" charset="0"/>
              </a:rPr>
              <a:pPr eaLnBrk="1" hangingPunct="1"/>
              <a:t>2</a:t>
            </a:fld>
            <a:endParaRPr lang="en-US">
              <a:solidFill>
                <a:srgbClr val="A37C00"/>
              </a:solidFill>
              <a:latin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1575812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7"/>
          <p:cNvSpPr>
            <a:spLocks noGrp="1" noChangeArrowheads="1"/>
          </p:cNvSpPr>
          <p:nvPr>
            <p:ph type="title"/>
          </p:nvPr>
        </p:nvSpPr>
        <p:spPr>
          <a:xfrm>
            <a:off x="-456728" y="274639"/>
            <a:ext cx="10297144" cy="794815"/>
          </a:xfrm>
        </p:spPr>
        <p:txBody>
          <a:bodyPr vert="horz" lIns="91440" tIns="45720" rIns="132080" bIns="45720" rtlCol="0" anchor="ctr">
            <a:noAutofit/>
          </a:bodyPr>
          <a:lstStyle/>
          <a:p>
            <a:r>
              <a:rPr lang="en-US" sz="2800" dirty="0"/>
              <a:t>BACKGROUND AND RECAP: </a:t>
            </a:r>
            <a:br>
              <a:rPr lang="en-US" sz="2800" dirty="0"/>
            </a:br>
            <a:r>
              <a:rPr lang="en-US" sz="2800" dirty="0" smtClean="0"/>
              <a:t>MATTERS PREVIOUSLY CONSIDERED BY NEC</a:t>
            </a:r>
            <a:endParaRPr lang="en-US" sz="2800" dirty="0"/>
          </a:p>
        </p:txBody>
      </p:sp>
      <p:sp>
        <p:nvSpPr>
          <p:cNvPr id="4100" name="Rectangle 8"/>
          <p:cNvSpPr>
            <a:spLocks noGrp="1" noChangeArrowheads="1"/>
          </p:cNvSpPr>
          <p:nvPr>
            <p:ph type="body" sz="quarter" idx="10"/>
          </p:nvPr>
        </p:nvSpPr>
        <p:spPr>
          <a:xfrm>
            <a:off x="335360" y="1340768"/>
            <a:ext cx="11449272" cy="5184576"/>
          </a:xfrm>
        </p:spPr>
        <p:txBody>
          <a:bodyPr vert="horz" lIns="91440" tIns="45720" rIns="132080" bIns="45720" rtlCol="0">
            <a:normAutofit fontScale="92500" lnSpcReduction="20000"/>
          </a:bodyPr>
          <a:lstStyle/>
          <a:p>
            <a:pPr marL="457200" indent="-457200">
              <a:buFont typeface="+mj-lt"/>
              <a:buAutoNum type="arabicPeriod"/>
            </a:pPr>
            <a:r>
              <a:rPr lang="en-US" sz="2400" dirty="0"/>
              <a:t>I</a:t>
            </a:r>
            <a:r>
              <a:rPr lang="en-US" sz="2400" dirty="0" smtClean="0"/>
              <a:t>nstead </a:t>
            </a:r>
            <a:r>
              <a:rPr lang="en-US" sz="2400" dirty="0"/>
              <a:t>of the current Bill only focusing on validating the 2011 Amendment Act, that a more </a:t>
            </a:r>
            <a:r>
              <a:rPr lang="en-US" sz="2400" b="1" u="sng" dirty="0"/>
              <a:t>comprehensive review</a:t>
            </a:r>
            <a:r>
              <a:rPr lang="en-US" sz="2400" dirty="0"/>
              <a:t> of the Systems Act to be </a:t>
            </a:r>
            <a:r>
              <a:rPr lang="en-US" sz="2400" dirty="0" smtClean="0"/>
              <a:t>conducted;</a:t>
            </a:r>
          </a:p>
          <a:p>
            <a:pPr marL="457200" indent="-457200">
              <a:buFont typeface="+mj-lt"/>
              <a:buAutoNum type="arabicPeriod"/>
            </a:pPr>
            <a:endParaRPr lang="en-US" sz="2400" dirty="0"/>
          </a:p>
          <a:p>
            <a:pPr marL="457200" indent="-457200">
              <a:buFont typeface="+mj-lt"/>
              <a:buAutoNum type="arabicPeriod"/>
            </a:pPr>
            <a:r>
              <a:rPr lang="en-ZA" sz="2400" dirty="0"/>
              <a:t>The role of </a:t>
            </a:r>
            <a:r>
              <a:rPr lang="en-ZA" sz="2400" dirty="0" smtClean="0"/>
              <a:t>MECs </a:t>
            </a:r>
            <a:r>
              <a:rPr lang="en-ZA" sz="2400" dirty="0"/>
              <a:t>loosely interpreted as </a:t>
            </a:r>
            <a:r>
              <a:rPr lang="en-ZA" sz="2400" b="1" u="sng" dirty="0"/>
              <a:t>“Concurrency”</a:t>
            </a:r>
            <a:r>
              <a:rPr lang="en-ZA" sz="2400" dirty="0"/>
              <a:t> – meaning prior </a:t>
            </a:r>
            <a:r>
              <a:rPr lang="en-ZA" sz="2400" dirty="0" smtClean="0"/>
              <a:t>approval</a:t>
            </a:r>
            <a:r>
              <a:rPr lang="en-US" sz="2400" dirty="0" smtClean="0"/>
              <a:t>;</a:t>
            </a:r>
          </a:p>
          <a:p>
            <a:pPr marL="457200" indent="-457200">
              <a:buFont typeface="+mj-lt"/>
              <a:buAutoNum type="arabicPeriod"/>
            </a:pPr>
            <a:endParaRPr lang="en-US" sz="2400" dirty="0" smtClean="0"/>
          </a:p>
          <a:p>
            <a:pPr marL="457200" indent="-457200">
              <a:buFont typeface="+mj-lt"/>
              <a:buAutoNum type="arabicPeriod"/>
            </a:pPr>
            <a:r>
              <a:rPr lang="en-ZA" sz="3500" b="1" u="sng" dirty="0">
                <a:solidFill>
                  <a:srgbClr val="FF0000"/>
                </a:solidFill>
              </a:rPr>
              <a:t>Interpretation </a:t>
            </a:r>
            <a:r>
              <a:rPr lang="en-ZA" sz="3500" b="1" u="sng" dirty="0" smtClean="0">
                <a:solidFill>
                  <a:srgbClr val="FF0000"/>
                </a:solidFill>
              </a:rPr>
              <a:t>challenges</a:t>
            </a:r>
            <a:r>
              <a:rPr lang="en-ZA" sz="3500" dirty="0" smtClean="0">
                <a:solidFill>
                  <a:srgbClr val="FF0000"/>
                </a:solidFill>
              </a:rPr>
              <a:t>: if </a:t>
            </a:r>
            <a:r>
              <a:rPr lang="en-ZA" sz="3500" dirty="0">
                <a:solidFill>
                  <a:srgbClr val="FF0000"/>
                </a:solidFill>
              </a:rPr>
              <a:t>the </a:t>
            </a:r>
            <a:r>
              <a:rPr lang="en-ZA" sz="3500" dirty="0" smtClean="0">
                <a:solidFill>
                  <a:srgbClr val="FF0000"/>
                </a:solidFill>
              </a:rPr>
              <a:t>employment contracts for </a:t>
            </a:r>
            <a:r>
              <a:rPr lang="en-ZA" sz="3500" dirty="0">
                <a:solidFill>
                  <a:srgbClr val="FF0000"/>
                </a:solidFill>
              </a:rPr>
              <a:t>managers directly accountable to </a:t>
            </a:r>
            <a:r>
              <a:rPr lang="en-ZA" sz="3500" dirty="0" smtClean="0">
                <a:solidFill>
                  <a:srgbClr val="FF0000"/>
                </a:solidFill>
              </a:rPr>
              <a:t>MMs </a:t>
            </a:r>
            <a:r>
              <a:rPr lang="en-ZA" sz="3500" dirty="0">
                <a:solidFill>
                  <a:srgbClr val="FF0000"/>
                </a:solidFill>
              </a:rPr>
              <a:t>are for a </a:t>
            </a:r>
            <a:r>
              <a:rPr lang="en-ZA" sz="3500" b="1" u="sng" dirty="0">
                <a:solidFill>
                  <a:srgbClr val="FF0000"/>
                </a:solidFill>
              </a:rPr>
              <a:t>fixed term period or permanent </a:t>
            </a:r>
            <a:r>
              <a:rPr lang="en-ZA" sz="3500" b="1" u="sng" dirty="0" smtClean="0">
                <a:solidFill>
                  <a:srgbClr val="FF0000"/>
                </a:solidFill>
              </a:rPr>
              <a:t>basis</a:t>
            </a:r>
            <a:r>
              <a:rPr lang="en-ZA" sz="3500" dirty="0" smtClean="0">
                <a:solidFill>
                  <a:srgbClr val="FF0000"/>
                </a:solidFill>
              </a:rPr>
              <a:t>; </a:t>
            </a:r>
          </a:p>
          <a:p>
            <a:pPr marL="457200" indent="-457200">
              <a:buFont typeface="+mj-lt"/>
              <a:buAutoNum type="arabicPeriod"/>
            </a:pPr>
            <a:endParaRPr lang="en-US" sz="2400" dirty="0" smtClean="0"/>
          </a:p>
          <a:p>
            <a:pPr marL="457200" indent="-457200">
              <a:buFont typeface="+mj-lt"/>
              <a:buAutoNum type="arabicPeriod"/>
            </a:pPr>
            <a:r>
              <a:rPr lang="en-ZA" sz="2400" b="1" u="sng" dirty="0"/>
              <a:t>Limitation of Political Rights</a:t>
            </a:r>
            <a:r>
              <a:rPr lang="en-ZA" sz="2400" dirty="0"/>
              <a:t> of MMs and Managers directly accountable to </a:t>
            </a:r>
            <a:r>
              <a:rPr lang="en-ZA" sz="2400" dirty="0" smtClean="0"/>
              <a:t>MMs;</a:t>
            </a:r>
          </a:p>
          <a:p>
            <a:pPr marL="457200" indent="-457200">
              <a:buFont typeface="+mj-lt"/>
              <a:buAutoNum type="arabicPeriod"/>
            </a:pPr>
            <a:endParaRPr lang="en-GB" sz="2400" dirty="0" smtClean="0"/>
          </a:p>
          <a:p>
            <a:pPr marL="457200" indent="-457200">
              <a:buFont typeface="+mj-lt"/>
              <a:buAutoNum type="arabicPeriod"/>
            </a:pPr>
            <a:r>
              <a:rPr lang="en-ZA" sz="2400" b="1" u="sng" dirty="0" smtClean="0"/>
              <a:t>Validity</a:t>
            </a:r>
            <a:r>
              <a:rPr lang="en-ZA" sz="2400" dirty="0" smtClean="0"/>
              <a:t> of the </a:t>
            </a:r>
            <a:r>
              <a:rPr lang="en-ZA" sz="2400" dirty="0"/>
              <a:t>Regulations on Appointment and Conditions of Employment of Senior Managers (2014) </a:t>
            </a:r>
            <a:r>
              <a:rPr lang="en-ZA" sz="2400" dirty="0" smtClean="0"/>
              <a:t>having regard to the </a:t>
            </a:r>
            <a:r>
              <a:rPr lang="en-ZA" sz="2400" dirty="0"/>
              <a:t>Constitutional Court’s declaration of invalidity of the Systems Amendment Act, 2011</a:t>
            </a:r>
            <a:r>
              <a:rPr lang="en-ZA" sz="2400" dirty="0" smtClean="0"/>
              <a:t>;</a:t>
            </a:r>
            <a:endParaRPr lang="en-ZA" sz="2400" dirty="0"/>
          </a:p>
        </p:txBody>
      </p:sp>
      <p:sp>
        <p:nvSpPr>
          <p:cNvPr id="4098" name="Slide Number Placeholder 3"/>
          <p:cNvSpPr>
            <a:spLocks noGrp="1"/>
          </p:cNvSpPr>
          <p:nvPr>
            <p:ph type="sldNum" sz="quarter" idx="4294967295"/>
          </p:nvPr>
        </p:nvSpPr>
        <p:spPr>
          <a:xfrm>
            <a:off x="0" y="6356350"/>
            <a:ext cx="2743200" cy="36512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1pPr>
            <a:lvl2pPr marL="742950" indent="-28575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2pPr>
            <a:lvl3pPr marL="11430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3pPr>
            <a:lvl4pPr marL="16002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4pPr>
            <a:lvl5pPr marL="20574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9pPr>
          </a:lstStyle>
          <a:p>
            <a:pPr eaLnBrk="1" hangingPunct="1"/>
            <a:fld id="{5232F555-E873-4D7B-9773-FD087359E4E9}" type="slidenum">
              <a:rPr lang="en-US">
                <a:solidFill>
                  <a:srgbClr val="A37C00"/>
                </a:solidFill>
                <a:latin typeface="Arial" panose="020B0604020202020204" pitchFamily="34" charset="0"/>
                <a:sym typeface="Arial" panose="020B0604020202020204" pitchFamily="34" charset="0"/>
              </a:rPr>
              <a:pPr eaLnBrk="1" hangingPunct="1"/>
              <a:t>3</a:t>
            </a:fld>
            <a:endParaRPr lang="en-US">
              <a:solidFill>
                <a:srgbClr val="A37C00"/>
              </a:solidFill>
              <a:latin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804959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4</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5 (Sec 57) – </a:t>
            </a:r>
          </a:p>
          <a:p>
            <a:r>
              <a:rPr lang="en-ZA" sz="2800" b="1" dirty="0"/>
              <a:t>Employment Contracts for MMs and Managers </a:t>
            </a:r>
          </a:p>
          <a:p>
            <a:r>
              <a:rPr lang="en-ZA" sz="2800" b="1" dirty="0"/>
              <a:t>directly accountable to MMs</a:t>
            </a:r>
            <a:endParaRPr lang="en-GB" sz="2800" b="1" dirty="0"/>
          </a:p>
        </p:txBody>
      </p:sp>
      <p:sp>
        <p:nvSpPr>
          <p:cNvPr id="2" name="Rectangle 1"/>
          <p:cNvSpPr/>
          <p:nvPr/>
        </p:nvSpPr>
        <p:spPr>
          <a:xfrm>
            <a:off x="0" y="1484784"/>
            <a:ext cx="12072664" cy="4893647"/>
          </a:xfrm>
          <a:prstGeom prst="rect">
            <a:avLst/>
          </a:prstGeom>
        </p:spPr>
        <p:txBody>
          <a:bodyPr wrap="square">
            <a:spAutoFit/>
          </a:bodyPr>
          <a:lstStyle/>
          <a:p>
            <a:pPr algn="just">
              <a:lnSpc>
                <a:spcPct val="100000"/>
              </a:lnSpc>
            </a:pPr>
            <a:r>
              <a:rPr lang="en-ZA" sz="2400" b="1" dirty="0" smtClean="0">
                <a:solidFill>
                  <a:schemeClr val="accent6"/>
                </a:solidFill>
              </a:rPr>
              <a:t>Systems Act prescribes that:-</a:t>
            </a:r>
            <a:endParaRPr lang="en-GB" sz="2400" b="1" dirty="0" smtClean="0">
              <a:solidFill>
                <a:schemeClr val="accent6"/>
              </a:solidFill>
            </a:endParaRPr>
          </a:p>
          <a:p>
            <a:pPr marL="457200" indent="-457200" algn="just">
              <a:lnSpc>
                <a:spcPct val="100000"/>
              </a:lnSpc>
              <a:buFont typeface="Wingdings" panose="05000000000000000000" pitchFamily="2" charset="2"/>
              <a:buChar char="q"/>
            </a:pPr>
            <a:r>
              <a:rPr lang="en-GB" sz="2400" b="1" dirty="0" smtClean="0">
                <a:solidFill>
                  <a:schemeClr val="accent6"/>
                </a:solidFill>
              </a:rPr>
              <a:t>Section </a:t>
            </a:r>
            <a:r>
              <a:rPr lang="en-GB" sz="2400" b="1" dirty="0">
                <a:solidFill>
                  <a:schemeClr val="accent6"/>
                </a:solidFill>
              </a:rPr>
              <a:t>57(6)</a:t>
            </a:r>
            <a:r>
              <a:rPr lang="en-GB" sz="2400" dirty="0">
                <a:solidFill>
                  <a:schemeClr val="accent6"/>
                </a:solidFill>
              </a:rPr>
              <a:t> </a:t>
            </a:r>
            <a:r>
              <a:rPr lang="en-GB" sz="2400" dirty="0" smtClean="0">
                <a:solidFill>
                  <a:schemeClr val="accent6"/>
                </a:solidFill>
              </a:rPr>
              <a:t>- the </a:t>
            </a:r>
            <a:r>
              <a:rPr lang="en-GB" sz="2400" dirty="0">
                <a:solidFill>
                  <a:schemeClr val="accent6"/>
                </a:solidFill>
              </a:rPr>
              <a:t>employment contract of a person to be appointed as a municipal manager must:</a:t>
            </a:r>
          </a:p>
          <a:p>
            <a:pPr marL="914400" indent="-450850" algn="just">
              <a:lnSpc>
                <a:spcPct val="100000"/>
              </a:lnSpc>
              <a:buNone/>
            </a:pPr>
            <a:r>
              <a:rPr lang="en-GB" sz="2400" i="1" dirty="0">
                <a:solidFill>
                  <a:schemeClr val="accent6"/>
                </a:solidFill>
              </a:rPr>
              <a:t>“(a)	be appointed for a fixed term of employment up to a maximum of five years, not exceeding a period ending one year after the election of the next council of the municipality;</a:t>
            </a:r>
          </a:p>
          <a:p>
            <a:pPr marL="914400" indent="-450850" algn="just">
              <a:lnSpc>
                <a:spcPct val="100000"/>
              </a:lnSpc>
              <a:buNone/>
            </a:pPr>
            <a:r>
              <a:rPr lang="en-GB" sz="2400" i="1" dirty="0" smtClean="0">
                <a:solidFill>
                  <a:schemeClr val="accent6"/>
                </a:solidFill>
              </a:rPr>
              <a:t>(</a:t>
            </a:r>
            <a:r>
              <a:rPr lang="en-GB" sz="2400" i="1" dirty="0">
                <a:solidFill>
                  <a:schemeClr val="accent6"/>
                </a:solidFill>
              </a:rPr>
              <a:t>b)	include a provision for cancellation of the contract, in the case of non-compliance with the employment contract or, where applicable, the performance agreement; </a:t>
            </a:r>
          </a:p>
          <a:p>
            <a:pPr marL="914400" indent="-450850" algn="just">
              <a:lnSpc>
                <a:spcPct val="100000"/>
              </a:lnSpc>
              <a:buAutoNum type="alphaLcParenBoth" startAt="3"/>
            </a:pPr>
            <a:r>
              <a:rPr lang="en-GB" sz="2400" i="1" dirty="0">
                <a:solidFill>
                  <a:schemeClr val="accent6"/>
                </a:solidFill>
              </a:rPr>
              <a:t>stipulate the terms of the </a:t>
            </a:r>
            <a:r>
              <a:rPr lang="en-GB" sz="2400" b="1" i="1" dirty="0">
                <a:solidFill>
                  <a:schemeClr val="accent6"/>
                </a:solidFill>
              </a:rPr>
              <a:t>renewal of the employment contract</a:t>
            </a:r>
            <a:r>
              <a:rPr lang="en-GB" sz="2400" i="1" dirty="0">
                <a:solidFill>
                  <a:schemeClr val="accent6"/>
                </a:solidFill>
              </a:rPr>
              <a:t>, but only by agreement between the parties (the mayor and municipal manager);</a:t>
            </a:r>
          </a:p>
          <a:p>
            <a:pPr marL="914400" indent="-450850" algn="just">
              <a:lnSpc>
                <a:spcPct val="100000"/>
              </a:lnSpc>
              <a:buAutoNum type="alphaLcParenBoth" startAt="3"/>
            </a:pPr>
            <a:r>
              <a:rPr lang="en-GB" sz="2400" i="1" dirty="0">
                <a:solidFill>
                  <a:schemeClr val="accent6"/>
                </a:solidFill>
              </a:rPr>
              <a:t>…”</a:t>
            </a:r>
          </a:p>
          <a:p>
            <a:pPr marL="463550" indent="-463550" algn="just">
              <a:lnSpc>
                <a:spcPct val="100000"/>
              </a:lnSpc>
              <a:buFont typeface="Wingdings" panose="05000000000000000000" pitchFamily="2" charset="2"/>
              <a:buChar char="q"/>
            </a:pPr>
            <a:r>
              <a:rPr lang="en-GB" sz="2400" b="1" dirty="0">
                <a:solidFill>
                  <a:schemeClr val="accent6"/>
                </a:solidFill>
              </a:rPr>
              <a:t>Section 57(7) </a:t>
            </a:r>
            <a:r>
              <a:rPr lang="en-GB" sz="2400" b="1" dirty="0" smtClean="0">
                <a:solidFill>
                  <a:schemeClr val="accent6"/>
                </a:solidFill>
              </a:rPr>
              <a:t>- </a:t>
            </a:r>
            <a:r>
              <a:rPr lang="en-GB" sz="2400" i="1" dirty="0" smtClean="0">
                <a:solidFill>
                  <a:schemeClr val="accent6"/>
                </a:solidFill>
              </a:rPr>
              <a:t>“</a:t>
            </a:r>
            <a:r>
              <a:rPr lang="en-GB" sz="2400" b="1" i="1" dirty="0">
                <a:solidFill>
                  <a:schemeClr val="accent6"/>
                </a:solidFill>
              </a:rPr>
              <a:t>A municipality may extend </a:t>
            </a:r>
            <a:r>
              <a:rPr lang="en-GB" sz="2400" i="1" dirty="0">
                <a:solidFill>
                  <a:schemeClr val="accent6"/>
                </a:solidFill>
              </a:rPr>
              <a:t>the application of subsection (6) to any manager directly accountable to the municipal manager”.</a:t>
            </a:r>
            <a:endParaRPr lang="en-GB" sz="2400" b="1" dirty="0">
              <a:solidFill>
                <a:schemeClr val="accent6"/>
              </a:solidFill>
            </a:endParaRPr>
          </a:p>
        </p:txBody>
      </p:sp>
    </p:spTree>
    <p:extLst>
      <p:ext uri="{BB962C8B-B14F-4D97-AF65-F5344CB8AC3E}">
        <p14:creationId xmlns:p14="http://schemas.microsoft.com/office/powerpoint/2010/main" val="2521389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5</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6 (Sec 57) – </a:t>
            </a:r>
          </a:p>
          <a:p>
            <a:r>
              <a:rPr lang="en-ZA" sz="2800" b="1" dirty="0" smtClean="0"/>
              <a:t>Employment Contracts for MMs </a:t>
            </a:r>
            <a:r>
              <a:rPr lang="en-ZA" sz="2800" b="1" dirty="0"/>
              <a:t>and Managers </a:t>
            </a:r>
            <a:endParaRPr lang="en-ZA" sz="2800" b="1" dirty="0" smtClean="0"/>
          </a:p>
          <a:p>
            <a:r>
              <a:rPr lang="en-ZA" sz="2800" b="1" dirty="0" smtClean="0"/>
              <a:t>directly </a:t>
            </a:r>
            <a:r>
              <a:rPr lang="en-ZA" sz="2800" b="1" dirty="0"/>
              <a:t>accountable to MMs</a:t>
            </a:r>
            <a:endParaRPr lang="en-GB" sz="2800" b="1" dirty="0"/>
          </a:p>
        </p:txBody>
      </p:sp>
      <p:graphicFrame>
        <p:nvGraphicFramePr>
          <p:cNvPr id="3" name="Table 2"/>
          <p:cNvGraphicFramePr>
            <a:graphicFrameLocks noGrp="1"/>
          </p:cNvGraphicFramePr>
          <p:nvPr>
            <p:extLst>
              <p:ext uri="{D42A27DB-BD31-4B8C-83A1-F6EECF244321}">
                <p14:modId xmlns:p14="http://schemas.microsoft.com/office/powerpoint/2010/main" val="4129332383"/>
              </p:ext>
            </p:extLst>
          </p:nvPr>
        </p:nvGraphicFramePr>
        <p:xfrm>
          <a:off x="0" y="1412775"/>
          <a:ext cx="12192000" cy="5594115"/>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0000"/>
                    </a:ext>
                  </a:extLst>
                </a:gridCol>
              </a:tblGrid>
              <a:tr h="431758">
                <a:tc>
                  <a:txBody>
                    <a:bodyPr/>
                    <a:lstStyle/>
                    <a:p>
                      <a:pPr algn="ctr"/>
                      <a:r>
                        <a:rPr lang="en-ZA" sz="2400" dirty="0" smtClean="0">
                          <a:solidFill>
                            <a:schemeClr val="accent6"/>
                          </a:solidFill>
                        </a:rPr>
                        <a:t>PRACTICAL CHALLENGES WITH SYSTEMS</a:t>
                      </a:r>
                      <a:r>
                        <a:rPr lang="en-ZA" sz="2400" baseline="0" dirty="0" smtClean="0">
                          <a:solidFill>
                            <a:schemeClr val="accent6"/>
                          </a:solidFill>
                        </a:rPr>
                        <a:t> AMENDMENT ACT: Section 56 and 57  </a:t>
                      </a:r>
                      <a:r>
                        <a:rPr lang="en-ZA" sz="2400" baseline="0" dirty="0" smtClean="0"/>
                        <a:t> </a:t>
                      </a:r>
                      <a:endParaRPr lang="en-GB" sz="2400" dirty="0"/>
                    </a:p>
                  </a:txBody>
                  <a:tcPr>
                    <a:solidFill>
                      <a:schemeClr val="accent1">
                        <a:lumMod val="40000"/>
                        <a:lumOff val="60000"/>
                      </a:schemeClr>
                    </a:solidFill>
                  </a:tcPr>
                </a:tc>
                <a:extLst>
                  <a:ext uri="{0D108BD9-81ED-4DB2-BD59-A6C34878D82A}">
                    <a16:rowId xmlns:a16="http://schemas.microsoft.com/office/drawing/2014/main" val="10000"/>
                  </a:ext>
                </a:extLst>
              </a:tr>
              <a:tr h="1296435">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400" kern="1200" dirty="0" smtClean="0">
                          <a:solidFill>
                            <a:schemeClr val="accent6"/>
                          </a:solidFill>
                          <a:effectLst/>
                          <a:latin typeface="+mn-lt"/>
                          <a:ea typeface="+mn-ea"/>
                          <a:cs typeface="+mn-cs"/>
                        </a:rPr>
                        <a:t>Interpretation</a:t>
                      </a:r>
                      <a:r>
                        <a:rPr lang="en-ZA" sz="2400" kern="1200" baseline="0" dirty="0" smtClean="0">
                          <a:solidFill>
                            <a:schemeClr val="accent6"/>
                          </a:solidFill>
                          <a:effectLst/>
                          <a:latin typeface="+mn-lt"/>
                          <a:ea typeface="+mn-ea"/>
                          <a:cs typeface="+mn-cs"/>
                        </a:rPr>
                        <a:t> challenges whether the contracts of employment for </a:t>
                      </a:r>
                      <a:r>
                        <a:rPr lang="en-ZA" sz="2400" kern="1200" dirty="0" smtClean="0">
                          <a:solidFill>
                            <a:schemeClr val="accent6"/>
                          </a:solidFill>
                          <a:effectLst/>
                          <a:latin typeface="+mn-lt"/>
                          <a:ea typeface="+mn-ea"/>
                          <a:cs typeface="+mn-cs"/>
                        </a:rPr>
                        <a:t>managers directly accountable to Municipal Managers are for a </a:t>
                      </a:r>
                      <a:r>
                        <a:rPr lang="en-ZA" sz="2400" b="1" u="sng" kern="1200" dirty="0" smtClean="0">
                          <a:solidFill>
                            <a:schemeClr val="accent6"/>
                          </a:solidFill>
                          <a:effectLst/>
                          <a:latin typeface="+mn-lt"/>
                          <a:ea typeface="+mn-ea"/>
                          <a:cs typeface="+mn-cs"/>
                        </a:rPr>
                        <a:t>fixed</a:t>
                      </a:r>
                      <a:r>
                        <a:rPr lang="en-ZA" sz="2400" b="1" u="sng" kern="1200" baseline="0" dirty="0" smtClean="0">
                          <a:solidFill>
                            <a:schemeClr val="accent6"/>
                          </a:solidFill>
                          <a:effectLst/>
                          <a:latin typeface="+mn-lt"/>
                          <a:ea typeface="+mn-ea"/>
                          <a:cs typeface="+mn-cs"/>
                        </a:rPr>
                        <a:t> term period or permanent basis</a:t>
                      </a:r>
                      <a:r>
                        <a:rPr lang="en-ZA" sz="2400" kern="1200" dirty="0" smtClean="0">
                          <a:solidFill>
                            <a:schemeClr val="accent6"/>
                          </a:solidFill>
                          <a:effectLst/>
                          <a:latin typeface="+mn-lt"/>
                          <a:ea typeface="+mn-ea"/>
                          <a:cs typeface="+mn-cs"/>
                        </a:rPr>
                        <a:t>.</a:t>
                      </a:r>
                    </a:p>
                  </a:txBody>
                  <a:tcPr>
                    <a:solidFill>
                      <a:schemeClr val="bg1"/>
                    </a:solidFill>
                  </a:tcPr>
                </a:tc>
                <a:extLst>
                  <a:ext uri="{0D108BD9-81ED-4DB2-BD59-A6C34878D82A}">
                    <a16:rowId xmlns:a16="http://schemas.microsoft.com/office/drawing/2014/main" val="10001"/>
                  </a:ext>
                </a:extLst>
              </a:tr>
              <a:tr h="407215">
                <a:tc>
                  <a:txBody>
                    <a:bodyPr/>
                    <a:lstStyle/>
                    <a:p>
                      <a:pPr algn="ctr"/>
                      <a:r>
                        <a:rPr lang="en-ZA" sz="2400" b="1" dirty="0" smtClean="0">
                          <a:solidFill>
                            <a:schemeClr val="accent6"/>
                          </a:solidFill>
                        </a:rPr>
                        <a:t>SALGA COMMENTS </a:t>
                      </a:r>
                      <a:endParaRPr lang="en-GB" sz="2400" b="1" dirty="0">
                        <a:solidFill>
                          <a:schemeClr val="accent6"/>
                        </a:solidFill>
                      </a:endParaRPr>
                    </a:p>
                  </a:txBody>
                  <a:tcPr>
                    <a:solidFill>
                      <a:schemeClr val="accent1">
                        <a:lumMod val="40000"/>
                        <a:lumOff val="60000"/>
                      </a:schemeClr>
                    </a:solidFill>
                  </a:tcPr>
                </a:tc>
                <a:extLst>
                  <a:ext uri="{0D108BD9-81ED-4DB2-BD59-A6C34878D82A}">
                    <a16:rowId xmlns:a16="http://schemas.microsoft.com/office/drawing/2014/main" val="10002"/>
                  </a:ext>
                </a:extLst>
              </a:tr>
              <a:tr h="1832532">
                <a:tc>
                  <a:txBody>
                    <a:bodyPr/>
                    <a:lstStyle/>
                    <a:p>
                      <a:pPr marL="457200" indent="-457200">
                        <a:buFont typeface="+mj-lt"/>
                        <a:buAutoNum type="arabicPeriod"/>
                      </a:pPr>
                      <a:r>
                        <a:rPr lang="en-ZA" sz="2400" dirty="0" smtClean="0">
                          <a:solidFill>
                            <a:schemeClr val="accent6"/>
                          </a:solidFill>
                        </a:rPr>
                        <a:t>The section previously</a:t>
                      </a:r>
                      <a:r>
                        <a:rPr lang="en-ZA" sz="2400" baseline="0" dirty="0" smtClean="0">
                          <a:solidFill>
                            <a:schemeClr val="accent6"/>
                          </a:solidFill>
                        </a:rPr>
                        <a:t> </a:t>
                      </a:r>
                      <a:r>
                        <a:rPr lang="en-ZA" sz="2400" dirty="0" smtClean="0">
                          <a:solidFill>
                            <a:schemeClr val="accent6"/>
                          </a:solidFill>
                        </a:rPr>
                        <a:t>provided that the requirements for the employment contract of the municipal manager as set out in section 57 (6) could be extended to managers directly accountable to the municipal manager.  This would no longer be the case, as per the proposed amendment. </a:t>
                      </a:r>
                    </a:p>
                    <a:p>
                      <a:pPr marL="457200" indent="-457200">
                        <a:buFont typeface="+mj-lt"/>
                        <a:buAutoNum type="arabicPeriod"/>
                      </a:pPr>
                      <a:r>
                        <a:rPr lang="en-ZA" sz="2400" dirty="0" smtClean="0">
                          <a:solidFill>
                            <a:schemeClr val="accent6"/>
                          </a:solidFill>
                        </a:rPr>
                        <a:t>This repeal does, however, not take away the discretion of the municipality to determine the terms of employment of the managers directly accountable to the municipal manager. </a:t>
                      </a:r>
                    </a:p>
                    <a:p>
                      <a:pPr marL="457200" indent="-457200">
                        <a:buFont typeface="+mj-lt"/>
                        <a:buAutoNum type="arabicPeriod"/>
                      </a:pPr>
                      <a:r>
                        <a:rPr lang="en-ZA" sz="2400" dirty="0" smtClean="0">
                          <a:solidFill>
                            <a:schemeClr val="accent6"/>
                          </a:solidFill>
                        </a:rPr>
                        <a:t>Such managers can be appointed permanently, or on a contract basis, for a period determined by the council.  </a:t>
                      </a:r>
                    </a:p>
                  </a:txBody>
                  <a:tcP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46665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6</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ZA" sz="2800" b="1" dirty="0" smtClean="0"/>
              <a:t>COGTA VIEWS</a:t>
            </a:r>
            <a:r>
              <a:rPr lang="en-ZA" sz="2800" b="1" dirty="0"/>
              <a:t>: </a:t>
            </a:r>
            <a:endParaRPr lang="en-ZA" sz="2800" b="1" dirty="0" smtClean="0"/>
          </a:p>
          <a:p>
            <a:r>
              <a:rPr lang="en-ZA" sz="2800" b="1" dirty="0" smtClean="0"/>
              <a:t>Employment </a:t>
            </a:r>
            <a:r>
              <a:rPr lang="en-ZA" sz="2800" b="1" dirty="0"/>
              <a:t>Contracts for MMs and Managers </a:t>
            </a:r>
          </a:p>
          <a:p>
            <a:r>
              <a:rPr lang="en-ZA" sz="2800" b="1" dirty="0"/>
              <a:t>directly accountable to MMs</a:t>
            </a:r>
            <a:endParaRPr lang="en-GB" sz="2800" b="1" dirty="0"/>
          </a:p>
          <a:p>
            <a:pPr lvl="0"/>
            <a:endParaRPr lang="en-ZA" sz="2800" b="1" dirty="0" smtClean="0"/>
          </a:p>
        </p:txBody>
      </p:sp>
      <p:sp>
        <p:nvSpPr>
          <p:cNvPr id="2" name="Rectangle 1"/>
          <p:cNvSpPr/>
          <p:nvPr/>
        </p:nvSpPr>
        <p:spPr>
          <a:xfrm>
            <a:off x="0" y="1484784"/>
            <a:ext cx="12072664" cy="5632311"/>
          </a:xfrm>
          <a:prstGeom prst="rect">
            <a:avLst/>
          </a:prstGeom>
        </p:spPr>
        <p:txBody>
          <a:bodyPr wrap="square">
            <a:spAutoFit/>
          </a:bodyPr>
          <a:lstStyle/>
          <a:p>
            <a:pPr algn="just">
              <a:lnSpc>
                <a:spcPct val="100000"/>
              </a:lnSpc>
            </a:pPr>
            <a:r>
              <a:rPr lang="en-US" sz="2400" i="1" dirty="0" smtClean="0">
                <a:solidFill>
                  <a:schemeClr val="accent6"/>
                </a:solidFill>
              </a:rPr>
              <a:t>“The </a:t>
            </a:r>
            <a:r>
              <a:rPr lang="en-US" sz="2400" i="1" dirty="0">
                <a:solidFill>
                  <a:schemeClr val="accent6"/>
                </a:solidFill>
              </a:rPr>
              <a:t>system of fixed term contracts - </a:t>
            </a:r>
          </a:p>
          <a:p>
            <a:pPr marL="914400" indent="-450850" algn="just">
              <a:lnSpc>
                <a:spcPct val="100000"/>
              </a:lnSpc>
              <a:buFont typeface="Wingdings" panose="05000000000000000000" pitchFamily="2" charset="2"/>
              <a:buChar char="§"/>
            </a:pPr>
            <a:r>
              <a:rPr lang="en-US" sz="2400" i="1" dirty="0">
                <a:solidFill>
                  <a:schemeClr val="accent6"/>
                </a:solidFill>
              </a:rPr>
              <a:t>Breeds high turnover, causes brain drainage on an unprecedented scale; </a:t>
            </a:r>
          </a:p>
          <a:p>
            <a:pPr marL="914400" indent="-450850" algn="just">
              <a:lnSpc>
                <a:spcPct val="100000"/>
              </a:lnSpc>
              <a:buFont typeface="Wingdings" panose="05000000000000000000" pitchFamily="2" charset="2"/>
              <a:buChar char="§"/>
            </a:pPr>
            <a:r>
              <a:rPr lang="en-US" sz="2400" i="1" dirty="0">
                <a:solidFill>
                  <a:schemeClr val="accent6"/>
                </a:solidFill>
              </a:rPr>
              <a:t>Undermines succession planning and investment in ongoing leadership development </a:t>
            </a:r>
            <a:r>
              <a:rPr lang="en-US" sz="2400" i="1" dirty="0" err="1">
                <a:solidFill>
                  <a:schemeClr val="accent6"/>
                </a:solidFill>
              </a:rPr>
              <a:t>programmes</a:t>
            </a:r>
            <a:r>
              <a:rPr lang="en-US" sz="2400" i="1" dirty="0">
                <a:solidFill>
                  <a:schemeClr val="accent6"/>
                </a:solidFill>
              </a:rPr>
              <a:t>;</a:t>
            </a:r>
          </a:p>
          <a:p>
            <a:pPr marL="914400" indent="-450850" algn="just">
              <a:lnSpc>
                <a:spcPct val="100000"/>
              </a:lnSpc>
              <a:buFont typeface="Wingdings" panose="05000000000000000000" pitchFamily="2" charset="2"/>
              <a:buChar char="§"/>
            </a:pPr>
            <a:r>
              <a:rPr lang="en-US" sz="2400" i="1" dirty="0">
                <a:solidFill>
                  <a:schemeClr val="accent6"/>
                </a:solidFill>
              </a:rPr>
              <a:t>Does not support the development of new managers;</a:t>
            </a:r>
          </a:p>
          <a:p>
            <a:pPr marL="914400" indent="-450850" algn="just">
              <a:lnSpc>
                <a:spcPct val="100000"/>
              </a:lnSpc>
              <a:buFont typeface="Wingdings" panose="05000000000000000000" pitchFamily="2" charset="2"/>
              <a:buChar char="§"/>
            </a:pPr>
            <a:r>
              <a:rPr lang="en-US" sz="2400" i="1" dirty="0">
                <a:solidFill>
                  <a:schemeClr val="accent6"/>
                </a:solidFill>
              </a:rPr>
              <a:t>Discourages continuity and retention of institutional memory in municipalities;</a:t>
            </a:r>
          </a:p>
          <a:p>
            <a:pPr marL="914400" indent="-450850" algn="just">
              <a:lnSpc>
                <a:spcPct val="100000"/>
              </a:lnSpc>
              <a:buFont typeface="Wingdings" panose="05000000000000000000" pitchFamily="2" charset="2"/>
              <a:buChar char="§"/>
            </a:pPr>
            <a:r>
              <a:rPr lang="en-ZA" sz="2400" i="1" dirty="0">
                <a:solidFill>
                  <a:schemeClr val="accent6"/>
                </a:solidFill>
              </a:rPr>
              <a:t>Causes </a:t>
            </a:r>
            <a:r>
              <a:rPr lang="en-US" sz="2400" i="1" dirty="0">
                <a:solidFill>
                  <a:schemeClr val="accent6"/>
                </a:solidFill>
              </a:rPr>
              <a:t>institutional instability in municipalities;</a:t>
            </a:r>
          </a:p>
          <a:p>
            <a:pPr marL="914400" indent="-450850" algn="just">
              <a:lnSpc>
                <a:spcPct val="100000"/>
              </a:lnSpc>
              <a:buFont typeface="Wingdings" panose="05000000000000000000" pitchFamily="2" charset="2"/>
              <a:buChar char="§"/>
            </a:pPr>
            <a:r>
              <a:rPr lang="en-US" sz="2400" i="1" dirty="0">
                <a:solidFill>
                  <a:schemeClr val="accent6"/>
                </a:solidFill>
              </a:rPr>
              <a:t>Is highly vulnerable to abuse in unstable municipalities; and</a:t>
            </a:r>
          </a:p>
          <a:p>
            <a:pPr marL="914400" indent="-450850" algn="just">
              <a:lnSpc>
                <a:spcPct val="100000"/>
              </a:lnSpc>
              <a:buFont typeface="Wingdings" panose="05000000000000000000" pitchFamily="2" charset="2"/>
              <a:buChar char="§"/>
            </a:pPr>
            <a:r>
              <a:rPr lang="en-US" sz="2400" i="1" dirty="0">
                <a:solidFill>
                  <a:schemeClr val="accent6"/>
                </a:solidFill>
              </a:rPr>
              <a:t>Has a negative impact on planning and implementation and invariably leads to poor performance and service delivery by the municipalities. </a:t>
            </a:r>
          </a:p>
          <a:p>
            <a:pPr marL="914400" indent="-450850" algn="just">
              <a:lnSpc>
                <a:spcPct val="100000"/>
              </a:lnSpc>
              <a:buFont typeface="Wingdings" panose="05000000000000000000" pitchFamily="2" charset="2"/>
              <a:buChar char="§"/>
            </a:pPr>
            <a:r>
              <a:rPr lang="en-US" sz="2400" i="1" dirty="0">
                <a:solidFill>
                  <a:schemeClr val="accent6"/>
                </a:solidFill>
              </a:rPr>
              <a:t>Deprives municipalities of formal handover processes as </a:t>
            </a:r>
            <a:r>
              <a:rPr lang="en-US" sz="2400" i="1" dirty="0" err="1">
                <a:solidFill>
                  <a:schemeClr val="accent6"/>
                </a:solidFill>
              </a:rPr>
              <a:t>councillors</a:t>
            </a:r>
            <a:r>
              <a:rPr lang="en-US" sz="2400" i="1" dirty="0">
                <a:solidFill>
                  <a:schemeClr val="accent6"/>
                </a:solidFill>
              </a:rPr>
              <a:t> and municipal managers vacates office en mass at the end of the tenure of office of </a:t>
            </a:r>
            <a:r>
              <a:rPr lang="en-US" sz="2400" i="1" dirty="0" smtClean="0">
                <a:solidFill>
                  <a:schemeClr val="accent6"/>
                </a:solidFill>
              </a:rPr>
              <a:t>councils”. </a:t>
            </a:r>
            <a:endParaRPr lang="en-US" sz="2400" i="1" dirty="0">
              <a:solidFill>
                <a:schemeClr val="accent6"/>
              </a:solidFill>
            </a:endParaRPr>
          </a:p>
          <a:p>
            <a:pPr marL="342900" indent="-342900">
              <a:buFont typeface="Arial" panose="020B0604020202020204" pitchFamily="34" charset="0"/>
              <a:buChar char="•"/>
            </a:pPr>
            <a:endParaRPr lang="en-GB" sz="2400" dirty="0">
              <a:solidFill>
                <a:schemeClr val="accent6"/>
              </a:solidFill>
            </a:endParaRPr>
          </a:p>
          <a:p>
            <a:endParaRPr lang="en-GB" sz="2400" dirty="0">
              <a:solidFill>
                <a:schemeClr val="accent6"/>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3119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7</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ZA" sz="2800" b="1" dirty="0" smtClean="0"/>
              <a:t>COGTA VIEWS</a:t>
            </a:r>
            <a:r>
              <a:rPr lang="en-ZA" sz="2800" b="1" dirty="0"/>
              <a:t>: </a:t>
            </a:r>
            <a:endParaRPr lang="en-ZA" sz="2800" b="1" dirty="0" smtClean="0"/>
          </a:p>
          <a:p>
            <a:r>
              <a:rPr lang="en-ZA" sz="2800" b="1" dirty="0" smtClean="0"/>
              <a:t>Employment </a:t>
            </a:r>
            <a:r>
              <a:rPr lang="en-ZA" sz="2800" b="1" dirty="0"/>
              <a:t>Contracts for MMs and Managers </a:t>
            </a:r>
          </a:p>
          <a:p>
            <a:r>
              <a:rPr lang="en-ZA" sz="2800" b="1" dirty="0"/>
              <a:t>directly accountable to MMs</a:t>
            </a:r>
            <a:endParaRPr lang="en-GB" sz="2800" b="1" dirty="0"/>
          </a:p>
          <a:p>
            <a:pPr lvl="0"/>
            <a:endParaRPr lang="en-ZA" sz="2800" b="1" dirty="0" smtClean="0"/>
          </a:p>
        </p:txBody>
      </p:sp>
      <p:sp>
        <p:nvSpPr>
          <p:cNvPr id="2" name="Rectangle 1"/>
          <p:cNvSpPr/>
          <p:nvPr/>
        </p:nvSpPr>
        <p:spPr>
          <a:xfrm>
            <a:off x="0" y="1484784"/>
            <a:ext cx="12072664" cy="5632311"/>
          </a:xfrm>
          <a:prstGeom prst="rect">
            <a:avLst/>
          </a:prstGeom>
        </p:spPr>
        <p:txBody>
          <a:bodyPr wrap="square">
            <a:spAutoFit/>
          </a:bodyPr>
          <a:lstStyle/>
          <a:p>
            <a:pPr algn="just">
              <a:lnSpc>
                <a:spcPct val="100000"/>
              </a:lnSpc>
            </a:pPr>
            <a:r>
              <a:rPr lang="en-US" sz="2400" b="1" u="sng" dirty="0" smtClean="0">
                <a:solidFill>
                  <a:schemeClr val="accent6"/>
                </a:solidFill>
              </a:rPr>
              <a:t>RECOMMENDS PERMANENT APPOINTMENT</a:t>
            </a:r>
            <a:r>
              <a:rPr lang="en-US" sz="2400" dirty="0" smtClean="0">
                <a:solidFill>
                  <a:schemeClr val="accent6"/>
                </a:solidFill>
              </a:rPr>
              <a:t> for following reasons </a:t>
            </a:r>
            <a:r>
              <a:rPr lang="en-US" sz="2400" dirty="0">
                <a:solidFill>
                  <a:schemeClr val="accent6"/>
                </a:solidFill>
              </a:rPr>
              <a:t>– </a:t>
            </a:r>
          </a:p>
          <a:p>
            <a:pPr marL="914400" indent="-450850" algn="just">
              <a:lnSpc>
                <a:spcPct val="100000"/>
              </a:lnSpc>
              <a:buFont typeface="Wingdings" panose="05000000000000000000" pitchFamily="2" charset="2"/>
              <a:buChar char="§"/>
            </a:pPr>
            <a:r>
              <a:rPr lang="en-US" sz="2400" i="1" dirty="0" smtClean="0">
                <a:solidFill>
                  <a:schemeClr val="accent6"/>
                </a:solidFill>
              </a:rPr>
              <a:t>“Will </a:t>
            </a:r>
            <a:r>
              <a:rPr lang="en-US" sz="2400" i="1" dirty="0">
                <a:solidFill>
                  <a:schemeClr val="accent6"/>
                </a:solidFill>
              </a:rPr>
              <a:t>help stem the high turnover of managers directly accountable to municipal managers and brain drainage; </a:t>
            </a:r>
          </a:p>
          <a:p>
            <a:pPr marL="914400" indent="-450850" algn="just">
              <a:lnSpc>
                <a:spcPct val="100000"/>
              </a:lnSpc>
              <a:buFont typeface="Wingdings" panose="05000000000000000000" pitchFamily="2" charset="2"/>
              <a:buChar char="§"/>
            </a:pPr>
            <a:r>
              <a:rPr lang="en-US" sz="2400" i="1" dirty="0">
                <a:solidFill>
                  <a:schemeClr val="accent6"/>
                </a:solidFill>
              </a:rPr>
              <a:t>Appreciates succession planning and investment in ongoing leadership development </a:t>
            </a:r>
            <a:r>
              <a:rPr lang="en-US" sz="2400" i="1" dirty="0" err="1">
                <a:solidFill>
                  <a:schemeClr val="accent6"/>
                </a:solidFill>
              </a:rPr>
              <a:t>programmes</a:t>
            </a:r>
            <a:r>
              <a:rPr lang="en-US" sz="2400" i="1" dirty="0">
                <a:solidFill>
                  <a:schemeClr val="accent6"/>
                </a:solidFill>
              </a:rPr>
              <a:t>;</a:t>
            </a:r>
          </a:p>
          <a:p>
            <a:pPr marL="914400" indent="-450850" algn="just">
              <a:lnSpc>
                <a:spcPct val="100000"/>
              </a:lnSpc>
              <a:buFont typeface="Wingdings" panose="05000000000000000000" pitchFamily="2" charset="2"/>
              <a:buChar char="§"/>
            </a:pPr>
            <a:r>
              <a:rPr lang="en-US" sz="2400" i="1" dirty="0">
                <a:solidFill>
                  <a:schemeClr val="accent6"/>
                </a:solidFill>
              </a:rPr>
              <a:t>Supports the development of new managers;</a:t>
            </a:r>
          </a:p>
          <a:p>
            <a:pPr marL="914400" indent="-450850" algn="just">
              <a:lnSpc>
                <a:spcPct val="100000"/>
              </a:lnSpc>
              <a:buFont typeface="Wingdings" panose="05000000000000000000" pitchFamily="2" charset="2"/>
              <a:buChar char="§"/>
            </a:pPr>
            <a:r>
              <a:rPr lang="en-US" sz="2400" i="1" dirty="0">
                <a:solidFill>
                  <a:schemeClr val="accent6"/>
                </a:solidFill>
              </a:rPr>
              <a:t>Encourages continuity and retention of institutional memory in municipalities;</a:t>
            </a:r>
          </a:p>
          <a:p>
            <a:pPr marL="914400" indent="-450850" algn="just">
              <a:lnSpc>
                <a:spcPct val="100000"/>
              </a:lnSpc>
              <a:buFont typeface="Wingdings" panose="05000000000000000000" pitchFamily="2" charset="2"/>
              <a:buChar char="§"/>
            </a:pPr>
            <a:r>
              <a:rPr lang="en-ZA" sz="2400" i="1" dirty="0">
                <a:solidFill>
                  <a:schemeClr val="accent6"/>
                </a:solidFill>
              </a:rPr>
              <a:t>Build the much vaunted </a:t>
            </a:r>
            <a:r>
              <a:rPr lang="en-US" sz="2400" i="1" dirty="0">
                <a:solidFill>
                  <a:schemeClr val="accent6"/>
                </a:solidFill>
              </a:rPr>
              <a:t>institutional stability in municipalities;</a:t>
            </a:r>
          </a:p>
          <a:p>
            <a:pPr marL="914400" indent="-450850" algn="just">
              <a:lnSpc>
                <a:spcPct val="100000"/>
              </a:lnSpc>
              <a:buFont typeface="Wingdings" panose="05000000000000000000" pitchFamily="2" charset="2"/>
              <a:buChar char="§"/>
            </a:pPr>
            <a:r>
              <a:rPr lang="en-US" sz="2400" i="1" dirty="0">
                <a:solidFill>
                  <a:schemeClr val="accent6"/>
                </a:solidFill>
              </a:rPr>
              <a:t>Is less vulnerable to abuse in unstable municipalities; and</a:t>
            </a:r>
          </a:p>
          <a:p>
            <a:pPr marL="914400" indent="-450850" algn="just">
              <a:lnSpc>
                <a:spcPct val="100000"/>
              </a:lnSpc>
              <a:buFont typeface="Wingdings" panose="05000000000000000000" pitchFamily="2" charset="2"/>
              <a:buChar char="§"/>
            </a:pPr>
            <a:r>
              <a:rPr lang="en-US" sz="2400" i="1" dirty="0">
                <a:solidFill>
                  <a:schemeClr val="accent6"/>
                </a:solidFill>
              </a:rPr>
              <a:t>Will improve sector-wide planning and implementation, including performance and service delivery by the municipalities. </a:t>
            </a:r>
          </a:p>
          <a:p>
            <a:pPr marL="914400" indent="-450850" algn="just">
              <a:lnSpc>
                <a:spcPct val="100000"/>
              </a:lnSpc>
              <a:buFont typeface="Wingdings" panose="05000000000000000000" pitchFamily="2" charset="2"/>
              <a:buChar char="§"/>
            </a:pPr>
            <a:r>
              <a:rPr lang="en-US" sz="2400" i="1" dirty="0">
                <a:solidFill>
                  <a:schemeClr val="accent6"/>
                </a:solidFill>
              </a:rPr>
              <a:t>Allows for a formal handover processes</a:t>
            </a:r>
            <a:r>
              <a:rPr lang="en-US" sz="2400" i="1" dirty="0"/>
              <a:t> </a:t>
            </a:r>
            <a:r>
              <a:rPr lang="en-US" sz="2400" i="1" dirty="0">
                <a:solidFill>
                  <a:schemeClr val="accent6"/>
                </a:solidFill>
              </a:rPr>
              <a:t>to ensure that new </a:t>
            </a:r>
            <a:r>
              <a:rPr lang="en-US" sz="2400" i="1" dirty="0" err="1">
                <a:solidFill>
                  <a:schemeClr val="accent6"/>
                </a:solidFill>
              </a:rPr>
              <a:t>councillors</a:t>
            </a:r>
            <a:r>
              <a:rPr lang="en-US" sz="2400" i="1" dirty="0">
                <a:solidFill>
                  <a:schemeClr val="accent6"/>
                </a:solidFill>
              </a:rPr>
              <a:t> and municipal managers are properly </a:t>
            </a:r>
            <a:r>
              <a:rPr lang="en-US" sz="2400" i="1" dirty="0" smtClean="0">
                <a:solidFill>
                  <a:schemeClr val="accent6"/>
                </a:solidFill>
              </a:rPr>
              <a:t>briefed”.</a:t>
            </a:r>
            <a:endParaRPr lang="en-US" sz="2400" i="1" dirty="0">
              <a:solidFill>
                <a:schemeClr val="accent6"/>
              </a:solidFill>
            </a:endParaRPr>
          </a:p>
          <a:p>
            <a:pPr marL="342900" indent="-342900">
              <a:buFont typeface="Arial" panose="020B0604020202020204" pitchFamily="34" charset="0"/>
              <a:buChar char="•"/>
            </a:pPr>
            <a:endParaRPr lang="en-GB" sz="2400" dirty="0">
              <a:solidFill>
                <a:schemeClr val="accent6"/>
              </a:solidFill>
            </a:endParaRPr>
          </a:p>
          <a:p>
            <a:endParaRPr lang="en-GB" sz="2400" dirty="0">
              <a:solidFill>
                <a:schemeClr val="accent6"/>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4956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8</a:t>
            </a:fld>
            <a:endParaRPr lang="en-US" dirty="0"/>
          </a:p>
        </p:txBody>
      </p:sp>
      <p:sp>
        <p:nvSpPr>
          <p:cNvPr id="10" name="Title 1"/>
          <p:cNvSpPr txBox="1">
            <a:spLocks/>
          </p:cNvSpPr>
          <p:nvPr/>
        </p:nvSpPr>
        <p:spPr>
          <a:xfrm>
            <a:off x="6896" y="47623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ZA" sz="2800" b="1" dirty="0" smtClean="0"/>
              <a:t>SALGA SURVEY</a:t>
            </a:r>
            <a:endParaRPr lang="en-GB" sz="2800" b="1" dirty="0"/>
          </a:p>
          <a:p>
            <a:pPr lvl="0"/>
            <a:endParaRPr lang="en-ZA" sz="2800" b="1" dirty="0" smtClean="0"/>
          </a:p>
        </p:txBody>
      </p:sp>
      <p:sp>
        <p:nvSpPr>
          <p:cNvPr id="2" name="Rectangle 1"/>
          <p:cNvSpPr/>
          <p:nvPr/>
        </p:nvSpPr>
        <p:spPr>
          <a:xfrm>
            <a:off x="0" y="1484784"/>
            <a:ext cx="12072664" cy="5632311"/>
          </a:xfrm>
          <a:prstGeom prst="rect">
            <a:avLst/>
          </a:prstGeom>
        </p:spPr>
        <p:txBody>
          <a:bodyPr wrap="square">
            <a:spAutoFit/>
          </a:bodyPr>
          <a:lstStyle/>
          <a:p>
            <a:pPr algn="just">
              <a:lnSpc>
                <a:spcPct val="100000"/>
              </a:lnSpc>
            </a:pPr>
            <a:r>
              <a:rPr lang="en-US" sz="2400" dirty="0" smtClean="0">
                <a:solidFill>
                  <a:schemeClr val="accent6"/>
                </a:solidFill>
              </a:rPr>
              <a:t>A </a:t>
            </a:r>
            <a:r>
              <a:rPr lang="en-US" sz="2400" b="1" dirty="0" smtClean="0">
                <a:solidFill>
                  <a:schemeClr val="accent6"/>
                </a:solidFill>
              </a:rPr>
              <a:t>SURVEY</a:t>
            </a:r>
            <a:r>
              <a:rPr lang="en-US" sz="2400" dirty="0" smtClean="0">
                <a:solidFill>
                  <a:schemeClr val="accent6"/>
                </a:solidFill>
              </a:rPr>
              <a:t> with municipalities was conducted in </a:t>
            </a:r>
            <a:r>
              <a:rPr lang="en-US" sz="2400" b="1" u="sng" dirty="0" smtClean="0">
                <a:solidFill>
                  <a:schemeClr val="accent6"/>
                </a:solidFill>
              </a:rPr>
              <a:t>July ‘20</a:t>
            </a:r>
            <a:r>
              <a:rPr lang="en-US" sz="2400" dirty="0" smtClean="0">
                <a:solidFill>
                  <a:schemeClr val="accent6"/>
                </a:solidFill>
              </a:rPr>
              <a:t> to assess the following:- </a:t>
            </a:r>
          </a:p>
          <a:p>
            <a:pPr algn="just">
              <a:lnSpc>
                <a:spcPct val="100000"/>
              </a:lnSpc>
            </a:pPr>
            <a:endParaRPr lang="en-US" sz="2400" dirty="0">
              <a:solidFill>
                <a:schemeClr val="accent6"/>
              </a:solidFill>
            </a:endParaRPr>
          </a:p>
          <a:p>
            <a:pPr marL="914400" indent="-450850" algn="just">
              <a:lnSpc>
                <a:spcPct val="100000"/>
              </a:lnSpc>
              <a:buFont typeface="Wingdings" panose="05000000000000000000" pitchFamily="2" charset="2"/>
              <a:buChar char="§"/>
            </a:pPr>
            <a:r>
              <a:rPr lang="en-US" sz="2400" dirty="0" smtClean="0">
                <a:solidFill>
                  <a:schemeClr val="accent6"/>
                </a:solidFill>
              </a:rPr>
              <a:t>Number of Senior Managers appointed on a </a:t>
            </a:r>
            <a:r>
              <a:rPr lang="en-US" sz="2400" b="1" u="sng" dirty="0" smtClean="0">
                <a:solidFill>
                  <a:schemeClr val="accent6"/>
                </a:solidFill>
              </a:rPr>
              <a:t>permanent basis</a:t>
            </a:r>
            <a:r>
              <a:rPr lang="en-US" sz="2400" dirty="0" smtClean="0">
                <a:solidFill>
                  <a:schemeClr val="accent6"/>
                </a:solidFill>
              </a:rPr>
              <a:t>;</a:t>
            </a:r>
          </a:p>
          <a:p>
            <a:pPr marL="914400" indent="-450850" algn="just">
              <a:lnSpc>
                <a:spcPct val="100000"/>
              </a:lnSpc>
              <a:buFont typeface="Wingdings" panose="05000000000000000000" pitchFamily="2" charset="2"/>
              <a:buChar char="§"/>
            </a:pPr>
            <a:endParaRPr lang="en-US" sz="2400" dirty="0" smtClean="0">
              <a:solidFill>
                <a:schemeClr val="accent6"/>
              </a:solidFill>
            </a:endParaRPr>
          </a:p>
          <a:p>
            <a:pPr marL="914400" indent="-450850" algn="just">
              <a:buFont typeface="Wingdings" panose="05000000000000000000" pitchFamily="2" charset="2"/>
              <a:buChar char="§"/>
            </a:pPr>
            <a:r>
              <a:rPr lang="en-US" sz="2400" dirty="0">
                <a:solidFill>
                  <a:schemeClr val="accent6"/>
                </a:solidFill>
              </a:rPr>
              <a:t>Number of Senior Managers appointed on a </a:t>
            </a:r>
            <a:r>
              <a:rPr lang="en-US" sz="2400" b="1" u="sng" dirty="0" smtClean="0">
                <a:solidFill>
                  <a:schemeClr val="accent6"/>
                </a:solidFill>
              </a:rPr>
              <a:t>fixed term contract </a:t>
            </a:r>
            <a:r>
              <a:rPr lang="en-US" sz="2400" b="1" u="sng" dirty="0">
                <a:solidFill>
                  <a:schemeClr val="accent6"/>
                </a:solidFill>
              </a:rPr>
              <a:t>basis</a:t>
            </a:r>
            <a:r>
              <a:rPr lang="en-US" sz="2400" dirty="0" smtClean="0">
                <a:solidFill>
                  <a:schemeClr val="accent6"/>
                </a:solidFill>
              </a:rPr>
              <a:t>;</a:t>
            </a:r>
          </a:p>
          <a:p>
            <a:pPr marL="914400" indent="-450850" algn="just">
              <a:buFont typeface="Wingdings" panose="05000000000000000000" pitchFamily="2" charset="2"/>
              <a:buChar char="§"/>
            </a:pPr>
            <a:endParaRPr lang="en-US" sz="2400" dirty="0">
              <a:solidFill>
                <a:schemeClr val="accent6"/>
              </a:solidFill>
            </a:endParaRPr>
          </a:p>
          <a:p>
            <a:pPr marL="914400" indent="-450850" algn="just">
              <a:lnSpc>
                <a:spcPct val="100000"/>
              </a:lnSpc>
              <a:buFont typeface="Wingdings" panose="05000000000000000000" pitchFamily="2" charset="2"/>
              <a:buChar char="§"/>
            </a:pPr>
            <a:r>
              <a:rPr lang="en-US" sz="2400" dirty="0" smtClean="0">
                <a:solidFill>
                  <a:schemeClr val="accent6"/>
                </a:solidFill>
              </a:rPr>
              <a:t>Where fixed term contracts, the </a:t>
            </a:r>
            <a:r>
              <a:rPr lang="en-US" sz="2400" b="1" u="sng" dirty="0" smtClean="0">
                <a:solidFill>
                  <a:schemeClr val="accent6"/>
                </a:solidFill>
              </a:rPr>
              <a:t>term or period</a:t>
            </a:r>
            <a:r>
              <a:rPr lang="en-US" sz="2400" dirty="0" smtClean="0">
                <a:solidFill>
                  <a:schemeClr val="accent6"/>
                </a:solidFill>
              </a:rPr>
              <a:t> of such contracts; </a:t>
            </a:r>
          </a:p>
          <a:p>
            <a:pPr marL="914400" indent="-450850" algn="just">
              <a:lnSpc>
                <a:spcPct val="100000"/>
              </a:lnSpc>
              <a:buFont typeface="Wingdings" panose="05000000000000000000" pitchFamily="2" charset="2"/>
              <a:buChar char="§"/>
            </a:pPr>
            <a:endParaRPr lang="en-US" sz="2400" dirty="0" smtClean="0">
              <a:solidFill>
                <a:schemeClr val="accent6"/>
              </a:solidFill>
            </a:endParaRPr>
          </a:p>
          <a:p>
            <a:pPr marL="914400" indent="-450850" algn="just">
              <a:lnSpc>
                <a:spcPct val="100000"/>
              </a:lnSpc>
              <a:buFont typeface="Wingdings" panose="05000000000000000000" pitchFamily="2" charset="2"/>
              <a:buChar char="§"/>
            </a:pPr>
            <a:r>
              <a:rPr lang="en-US" sz="2400" dirty="0" smtClean="0">
                <a:solidFill>
                  <a:schemeClr val="accent6"/>
                </a:solidFill>
              </a:rPr>
              <a:t>Comparative analysis of the </a:t>
            </a:r>
            <a:r>
              <a:rPr lang="en-US" sz="2400" b="1" u="sng" dirty="0" smtClean="0">
                <a:solidFill>
                  <a:schemeClr val="accent6"/>
                </a:solidFill>
              </a:rPr>
              <a:t>2018/19 MFMA Audit Outcomes</a:t>
            </a:r>
            <a:r>
              <a:rPr lang="en-US" sz="2400" dirty="0" smtClean="0">
                <a:solidFill>
                  <a:schemeClr val="accent6"/>
                </a:solidFill>
              </a:rPr>
              <a:t> for municipalities with permanent and fixed term contracts;</a:t>
            </a:r>
          </a:p>
          <a:p>
            <a:pPr marL="914400" indent="-450850" algn="just">
              <a:lnSpc>
                <a:spcPct val="100000"/>
              </a:lnSpc>
              <a:buFont typeface="Wingdings" panose="05000000000000000000" pitchFamily="2" charset="2"/>
              <a:buChar char="§"/>
            </a:pPr>
            <a:endParaRPr lang="en-US" sz="2400" dirty="0" smtClean="0">
              <a:solidFill>
                <a:schemeClr val="accent6"/>
              </a:solidFill>
            </a:endParaRPr>
          </a:p>
          <a:p>
            <a:pPr marL="914400" indent="-450850" algn="just">
              <a:buFont typeface="Wingdings" panose="05000000000000000000" pitchFamily="2" charset="2"/>
              <a:buChar char="§"/>
            </a:pPr>
            <a:r>
              <a:rPr lang="en-US" sz="2400" dirty="0">
                <a:solidFill>
                  <a:schemeClr val="accent6"/>
                </a:solidFill>
              </a:rPr>
              <a:t>Comparative analysis of </a:t>
            </a:r>
            <a:r>
              <a:rPr lang="en-US" sz="2400" b="1" u="sng" dirty="0" smtClean="0">
                <a:solidFill>
                  <a:schemeClr val="accent6"/>
                </a:solidFill>
              </a:rPr>
              <a:t>Section 139 Interventions (2011 to date)</a:t>
            </a:r>
            <a:r>
              <a:rPr lang="en-US" sz="2400" dirty="0" smtClean="0">
                <a:solidFill>
                  <a:schemeClr val="accent6"/>
                </a:solidFill>
              </a:rPr>
              <a:t> </a:t>
            </a:r>
            <a:r>
              <a:rPr lang="en-US" sz="2400" dirty="0">
                <a:solidFill>
                  <a:schemeClr val="accent6"/>
                </a:solidFill>
              </a:rPr>
              <a:t>for municipalities with permanent and fixed term </a:t>
            </a:r>
            <a:r>
              <a:rPr lang="en-US" sz="2400" dirty="0" smtClean="0">
                <a:solidFill>
                  <a:schemeClr val="accent6"/>
                </a:solidFill>
              </a:rPr>
              <a:t>contracts</a:t>
            </a:r>
            <a:r>
              <a:rPr lang="en-US" sz="2400" dirty="0">
                <a:solidFill>
                  <a:schemeClr val="accent6"/>
                </a:solidFill>
              </a:rPr>
              <a:t>.</a:t>
            </a:r>
          </a:p>
          <a:p>
            <a:pPr marL="342900" indent="-342900">
              <a:buFont typeface="Arial" panose="020B0604020202020204" pitchFamily="34" charset="0"/>
              <a:buChar char="•"/>
            </a:pPr>
            <a:endParaRPr lang="en-GB" sz="2400" dirty="0">
              <a:solidFill>
                <a:schemeClr val="accent6"/>
              </a:solidFill>
            </a:endParaRPr>
          </a:p>
          <a:p>
            <a:endParaRPr lang="en-GB" sz="2400" dirty="0">
              <a:solidFill>
                <a:schemeClr val="accent6"/>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5419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t>9</a:t>
            </a:fld>
            <a:endParaRPr lang="en-US" dirty="0"/>
          </a:p>
        </p:txBody>
      </p:sp>
      <p:sp>
        <p:nvSpPr>
          <p:cNvPr id="10" name="Title 1"/>
          <p:cNvSpPr txBox="1">
            <a:spLocks/>
          </p:cNvSpPr>
          <p:nvPr/>
        </p:nvSpPr>
        <p:spPr>
          <a:xfrm>
            <a:off x="191344" y="122238"/>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SURVEY: </a:t>
            </a:r>
          </a:p>
          <a:p>
            <a:pPr lvl="0"/>
            <a:r>
              <a:rPr lang="en-US" sz="2800" b="1" dirty="0" smtClean="0"/>
              <a:t>PERMANENT </a:t>
            </a:r>
            <a:r>
              <a:rPr lang="en-US" sz="2800" b="1" dirty="0"/>
              <a:t>VS </a:t>
            </a:r>
            <a:r>
              <a:rPr lang="en-US" sz="2800" b="1" dirty="0" smtClean="0"/>
              <a:t>CONTRACT</a:t>
            </a:r>
            <a:endParaRPr lang="en-GB" sz="2800" b="1" dirty="0"/>
          </a:p>
        </p:txBody>
      </p:sp>
      <p:graphicFrame>
        <p:nvGraphicFramePr>
          <p:cNvPr id="3" name="Table 2"/>
          <p:cNvGraphicFramePr>
            <a:graphicFrameLocks noGrp="1"/>
          </p:cNvGraphicFramePr>
          <p:nvPr>
            <p:extLst>
              <p:ext uri="{D42A27DB-BD31-4B8C-83A1-F6EECF244321}">
                <p14:modId xmlns:p14="http://schemas.microsoft.com/office/powerpoint/2010/main" val="2519393336"/>
              </p:ext>
            </p:extLst>
          </p:nvPr>
        </p:nvGraphicFramePr>
        <p:xfrm>
          <a:off x="191344" y="1340765"/>
          <a:ext cx="11737304" cy="5438080"/>
        </p:xfrm>
        <a:graphic>
          <a:graphicData uri="http://schemas.openxmlformats.org/drawingml/2006/table">
            <a:tbl>
              <a:tblPr firstRow="1" firstCol="1" bandRow="1">
                <a:tableStyleId>{5C22544A-7EE6-4342-B048-85BDC9FD1C3A}</a:tableStyleId>
              </a:tblPr>
              <a:tblGrid>
                <a:gridCol w="647466">
                  <a:extLst>
                    <a:ext uri="{9D8B030D-6E8A-4147-A177-3AD203B41FA5}">
                      <a16:colId xmlns:a16="http://schemas.microsoft.com/office/drawing/2014/main" val="20000"/>
                    </a:ext>
                  </a:extLst>
                </a:gridCol>
                <a:gridCol w="4268424">
                  <a:extLst>
                    <a:ext uri="{9D8B030D-6E8A-4147-A177-3AD203B41FA5}">
                      <a16:colId xmlns:a16="http://schemas.microsoft.com/office/drawing/2014/main" val="20001"/>
                    </a:ext>
                  </a:extLst>
                </a:gridCol>
                <a:gridCol w="2406676">
                  <a:extLst>
                    <a:ext uri="{9D8B030D-6E8A-4147-A177-3AD203B41FA5}">
                      <a16:colId xmlns:a16="http://schemas.microsoft.com/office/drawing/2014/main" val="20002"/>
                    </a:ext>
                  </a:extLst>
                </a:gridCol>
                <a:gridCol w="2210826">
                  <a:extLst>
                    <a:ext uri="{9D8B030D-6E8A-4147-A177-3AD203B41FA5}">
                      <a16:colId xmlns:a16="http://schemas.microsoft.com/office/drawing/2014/main" val="20003"/>
                    </a:ext>
                  </a:extLst>
                </a:gridCol>
                <a:gridCol w="2203912">
                  <a:extLst>
                    <a:ext uri="{9D8B030D-6E8A-4147-A177-3AD203B41FA5}">
                      <a16:colId xmlns:a16="http://schemas.microsoft.com/office/drawing/2014/main" val="20004"/>
                    </a:ext>
                  </a:extLst>
                </a:gridCol>
              </a:tblGrid>
              <a:tr h="667062">
                <a:tc>
                  <a:txBody>
                    <a:bodyPr/>
                    <a:lstStyle/>
                    <a:p>
                      <a:pPr algn="ctr">
                        <a:spcAft>
                          <a:spcPts val="0"/>
                        </a:spcAft>
                      </a:pPr>
                      <a:r>
                        <a:rPr lang="en-US" sz="1500" dirty="0">
                          <a:solidFill>
                            <a:schemeClr val="accent6"/>
                          </a:solidFill>
                          <a:effectLst/>
                        </a:rPr>
                        <a:t> </a:t>
                      </a:r>
                      <a:endParaRPr lang="en-GB" sz="1500" dirty="0">
                        <a:solidFill>
                          <a:schemeClr val="accent6"/>
                        </a:solidFill>
                        <a:effectLst/>
                      </a:endParaRPr>
                    </a:p>
                    <a:p>
                      <a:pPr algn="ctr">
                        <a:spcAft>
                          <a:spcPts val="0"/>
                        </a:spcAft>
                      </a:pPr>
                      <a:r>
                        <a:rPr lang="en-US" sz="1500" dirty="0">
                          <a:solidFill>
                            <a:schemeClr val="accent6"/>
                          </a:solidFill>
                          <a:effectLst/>
                        </a:rPr>
                        <a:t>No</a:t>
                      </a:r>
                      <a:endParaRPr lang="en-GB" sz="15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tc>
                <a:tc>
                  <a:txBody>
                    <a:bodyPr/>
                    <a:lstStyle/>
                    <a:p>
                      <a:pPr algn="ctr">
                        <a:spcAft>
                          <a:spcPts val="0"/>
                        </a:spcAft>
                      </a:pPr>
                      <a:r>
                        <a:rPr lang="en-US" sz="1500">
                          <a:solidFill>
                            <a:schemeClr val="accent6"/>
                          </a:solidFill>
                          <a:effectLst/>
                        </a:rPr>
                        <a:t> </a:t>
                      </a:r>
                      <a:endParaRPr lang="en-GB" sz="1500">
                        <a:solidFill>
                          <a:schemeClr val="accent6"/>
                        </a:solidFill>
                        <a:effectLst/>
                      </a:endParaRPr>
                    </a:p>
                    <a:p>
                      <a:pPr algn="ctr">
                        <a:spcAft>
                          <a:spcPts val="0"/>
                        </a:spcAft>
                      </a:pPr>
                      <a:r>
                        <a:rPr lang="en-US" sz="1500">
                          <a:solidFill>
                            <a:schemeClr val="accent6"/>
                          </a:solidFill>
                          <a:effectLst/>
                        </a:rPr>
                        <a:t>PROVINCE</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tc>
                <a:tc>
                  <a:txBody>
                    <a:bodyPr/>
                    <a:lstStyle/>
                    <a:p>
                      <a:pPr algn="ctr">
                        <a:spcAft>
                          <a:spcPts val="0"/>
                        </a:spcAft>
                      </a:pPr>
                      <a:r>
                        <a:rPr lang="en-US" sz="1500">
                          <a:solidFill>
                            <a:schemeClr val="accent6"/>
                          </a:solidFill>
                          <a:effectLst/>
                        </a:rPr>
                        <a:t>NUMBER PERMANENTLY APPOINTED</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tc>
                <a:tc>
                  <a:txBody>
                    <a:bodyPr/>
                    <a:lstStyle/>
                    <a:p>
                      <a:pPr algn="ctr">
                        <a:spcAft>
                          <a:spcPts val="0"/>
                        </a:spcAft>
                      </a:pPr>
                      <a:r>
                        <a:rPr lang="en-US" sz="1500">
                          <a:solidFill>
                            <a:schemeClr val="accent6"/>
                          </a:solidFill>
                          <a:effectLst/>
                        </a:rPr>
                        <a:t>NUMBER ON FIXED TERM CONTRACTS</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tc>
                <a:tc>
                  <a:txBody>
                    <a:bodyPr/>
                    <a:lstStyle/>
                    <a:p>
                      <a:pPr algn="ctr">
                        <a:spcAft>
                          <a:spcPts val="0"/>
                        </a:spcAft>
                      </a:pPr>
                      <a:r>
                        <a:rPr lang="en-US" sz="1500">
                          <a:solidFill>
                            <a:schemeClr val="accent6"/>
                          </a:solidFill>
                          <a:effectLst/>
                        </a:rPr>
                        <a:t> </a:t>
                      </a:r>
                      <a:endParaRPr lang="en-GB" sz="1500">
                        <a:solidFill>
                          <a:schemeClr val="accent6"/>
                        </a:solidFill>
                        <a:effectLst/>
                      </a:endParaRPr>
                    </a:p>
                    <a:p>
                      <a:pPr algn="ctr">
                        <a:spcAft>
                          <a:spcPts val="0"/>
                        </a:spcAft>
                      </a:pPr>
                      <a:r>
                        <a:rPr lang="en-US" sz="1500">
                          <a:solidFill>
                            <a:schemeClr val="accent6"/>
                          </a:solidFill>
                          <a:effectLst/>
                        </a:rPr>
                        <a:t>TOTAL</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tc>
                <a:extLst>
                  <a:ext uri="{0D108BD9-81ED-4DB2-BD59-A6C34878D82A}">
                    <a16:rowId xmlns:a16="http://schemas.microsoft.com/office/drawing/2014/main" val="10000"/>
                  </a:ext>
                </a:extLst>
              </a:tr>
              <a:tr h="539702">
                <a:tc>
                  <a:txBody>
                    <a:bodyPr/>
                    <a:lstStyle/>
                    <a:p>
                      <a:pPr>
                        <a:spcAft>
                          <a:spcPts val="0"/>
                        </a:spcAft>
                      </a:pPr>
                      <a:r>
                        <a:rPr lang="en-US" sz="1500" dirty="0">
                          <a:solidFill>
                            <a:schemeClr val="accent6"/>
                          </a:solidFill>
                          <a:effectLst/>
                        </a:rPr>
                        <a:t>1</a:t>
                      </a:r>
                      <a:endParaRPr lang="en-GB" sz="15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smtClean="0">
                          <a:solidFill>
                            <a:schemeClr val="accent6"/>
                          </a:solidFill>
                          <a:effectLst/>
                        </a:rPr>
                        <a:t> EASTERN </a:t>
                      </a:r>
                      <a:r>
                        <a:rPr lang="en-US" sz="1500" b="1" dirty="0">
                          <a:solidFill>
                            <a:schemeClr val="accent6"/>
                          </a:solidFill>
                          <a:effectLst/>
                        </a:rPr>
                        <a:t>CAPE</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a:solidFill>
                            <a:schemeClr val="accent6"/>
                          </a:solidFill>
                          <a:effectLst/>
                        </a:rPr>
                        <a:t>11</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a:solidFill>
                            <a:schemeClr val="accent6"/>
                          </a:solidFill>
                          <a:effectLst/>
                        </a:rPr>
                        <a:t>102</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b="1" dirty="0">
                          <a:solidFill>
                            <a:schemeClr val="accent6"/>
                          </a:solidFill>
                          <a:effectLst/>
                        </a:rPr>
                        <a:t>113</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extLst>
                  <a:ext uri="{0D108BD9-81ED-4DB2-BD59-A6C34878D82A}">
                    <a16:rowId xmlns:a16="http://schemas.microsoft.com/office/drawing/2014/main" val="10001"/>
                  </a:ext>
                </a:extLst>
              </a:tr>
              <a:tr h="549398">
                <a:tc>
                  <a:txBody>
                    <a:bodyPr/>
                    <a:lstStyle/>
                    <a:p>
                      <a:pPr>
                        <a:spcAft>
                          <a:spcPts val="0"/>
                        </a:spcAft>
                      </a:pPr>
                      <a:r>
                        <a:rPr lang="en-US" sz="1500" dirty="0">
                          <a:solidFill>
                            <a:schemeClr val="accent6"/>
                          </a:solidFill>
                          <a:effectLst/>
                        </a:rPr>
                        <a:t>2</a:t>
                      </a:r>
                      <a:endParaRPr lang="en-GB" sz="15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FREE STATE</a:t>
                      </a:r>
                      <a:endParaRPr lang="en-GB" sz="1500" b="1" dirty="0">
                        <a:solidFill>
                          <a:schemeClr val="accent6"/>
                        </a:solidFill>
                        <a:effectLst/>
                      </a:endParaRPr>
                    </a:p>
                  </a:txBody>
                  <a:tcPr marL="55761" marR="55761" marT="0" marB="0" anchor="ctr"/>
                </a:tc>
                <a:tc>
                  <a:txBody>
                    <a:bodyPr/>
                    <a:lstStyle/>
                    <a:p>
                      <a:pPr algn="ctr">
                        <a:spcAft>
                          <a:spcPts val="0"/>
                        </a:spcAft>
                      </a:pPr>
                      <a:r>
                        <a:rPr lang="en-US" sz="1500">
                          <a:solidFill>
                            <a:schemeClr val="accent6"/>
                          </a:solidFill>
                          <a:effectLst/>
                        </a:rPr>
                        <a:t>0</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a:solidFill>
                            <a:schemeClr val="accent6"/>
                          </a:solidFill>
                          <a:effectLst/>
                        </a:rPr>
                        <a:t>74</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b="1" dirty="0">
                          <a:solidFill>
                            <a:schemeClr val="accent6"/>
                          </a:solidFill>
                          <a:effectLst/>
                        </a:rPr>
                        <a:t>74</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extLst>
                  <a:ext uri="{0D108BD9-81ED-4DB2-BD59-A6C34878D82A}">
                    <a16:rowId xmlns:a16="http://schemas.microsoft.com/office/drawing/2014/main" val="10002"/>
                  </a:ext>
                </a:extLst>
              </a:tr>
              <a:tr h="425340">
                <a:tc>
                  <a:txBody>
                    <a:bodyPr/>
                    <a:lstStyle/>
                    <a:p>
                      <a:pPr>
                        <a:spcAft>
                          <a:spcPts val="0"/>
                        </a:spcAft>
                      </a:pPr>
                      <a:r>
                        <a:rPr lang="en-US" sz="1500">
                          <a:solidFill>
                            <a:schemeClr val="accent6"/>
                          </a:solidFill>
                          <a:effectLst/>
                        </a:rPr>
                        <a:t>3</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GAUTENG</a:t>
                      </a:r>
                      <a:endParaRPr lang="en-GB" sz="1500" b="1" dirty="0">
                        <a:solidFill>
                          <a:schemeClr val="accent6"/>
                        </a:solidFill>
                        <a:effectLst/>
                      </a:endParaRPr>
                    </a:p>
                  </a:txBody>
                  <a:tcPr marL="55761" marR="55761" marT="0" marB="0" anchor="ctr"/>
                </a:tc>
                <a:tc>
                  <a:txBody>
                    <a:bodyPr/>
                    <a:lstStyle/>
                    <a:p>
                      <a:pPr algn="ctr">
                        <a:spcAft>
                          <a:spcPts val="0"/>
                        </a:spcAft>
                      </a:pPr>
                      <a:r>
                        <a:rPr lang="en-US" sz="1500">
                          <a:solidFill>
                            <a:schemeClr val="accent6"/>
                          </a:solidFill>
                          <a:effectLst/>
                        </a:rPr>
                        <a:t>4</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a:solidFill>
                            <a:schemeClr val="accent6"/>
                          </a:solidFill>
                          <a:effectLst/>
                        </a:rPr>
                        <a:t>85</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b="1" dirty="0">
                          <a:solidFill>
                            <a:schemeClr val="accent6"/>
                          </a:solidFill>
                          <a:effectLst/>
                        </a:rPr>
                        <a:t>89</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extLst>
                  <a:ext uri="{0D108BD9-81ED-4DB2-BD59-A6C34878D82A}">
                    <a16:rowId xmlns:a16="http://schemas.microsoft.com/office/drawing/2014/main" val="10003"/>
                  </a:ext>
                </a:extLst>
              </a:tr>
              <a:tr h="425340">
                <a:tc>
                  <a:txBody>
                    <a:bodyPr/>
                    <a:lstStyle/>
                    <a:p>
                      <a:pPr>
                        <a:spcAft>
                          <a:spcPts val="0"/>
                        </a:spcAft>
                      </a:pPr>
                      <a:r>
                        <a:rPr lang="en-US" sz="1500">
                          <a:solidFill>
                            <a:schemeClr val="accent6"/>
                          </a:solidFill>
                          <a:effectLst/>
                        </a:rPr>
                        <a:t>4</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KWAZULU-NATAL</a:t>
                      </a:r>
                      <a:endParaRPr lang="en-GB" sz="1500" b="1" dirty="0">
                        <a:solidFill>
                          <a:schemeClr val="accent6"/>
                        </a:solidFill>
                        <a:effectLst/>
                      </a:endParaRPr>
                    </a:p>
                  </a:txBody>
                  <a:tcPr marL="55761" marR="55761" marT="0" marB="0" anchor="ctr"/>
                </a:tc>
                <a:tc>
                  <a:txBody>
                    <a:bodyPr/>
                    <a:lstStyle/>
                    <a:p>
                      <a:pPr algn="ctr">
                        <a:spcAft>
                          <a:spcPts val="0"/>
                        </a:spcAft>
                      </a:pPr>
                      <a:r>
                        <a:rPr lang="en-US" sz="1500">
                          <a:solidFill>
                            <a:schemeClr val="accent6"/>
                          </a:solidFill>
                          <a:effectLst/>
                        </a:rPr>
                        <a:t>31</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a:solidFill>
                            <a:schemeClr val="accent6"/>
                          </a:solidFill>
                          <a:effectLst/>
                        </a:rPr>
                        <a:t>239</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b="1" dirty="0">
                          <a:solidFill>
                            <a:schemeClr val="accent6"/>
                          </a:solidFill>
                          <a:effectLst/>
                        </a:rPr>
                        <a:t>270</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extLst>
                  <a:ext uri="{0D108BD9-81ED-4DB2-BD59-A6C34878D82A}">
                    <a16:rowId xmlns:a16="http://schemas.microsoft.com/office/drawing/2014/main" val="10004"/>
                  </a:ext>
                </a:extLst>
              </a:tr>
              <a:tr h="425340">
                <a:tc>
                  <a:txBody>
                    <a:bodyPr/>
                    <a:lstStyle/>
                    <a:p>
                      <a:pPr>
                        <a:spcAft>
                          <a:spcPts val="0"/>
                        </a:spcAft>
                      </a:pPr>
                      <a:r>
                        <a:rPr lang="en-US" sz="1500">
                          <a:solidFill>
                            <a:schemeClr val="accent6"/>
                          </a:solidFill>
                          <a:effectLst/>
                        </a:rPr>
                        <a:t>5</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LIMPOPO</a:t>
                      </a:r>
                      <a:endParaRPr lang="en-GB" sz="1500" b="1" dirty="0">
                        <a:solidFill>
                          <a:schemeClr val="accent6"/>
                        </a:solidFill>
                        <a:effectLst/>
                      </a:endParaRPr>
                    </a:p>
                  </a:txBody>
                  <a:tcPr marL="55761" marR="55761" marT="0" marB="0" anchor="ctr"/>
                </a:tc>
                <a:tc>
                  <a:txBody>
                    <a:bodyPr/>
                    <a:lstStyle/>
                    <a:p>
                      <a:pPr algn="ctr">
                        <a:spcAft>
                          <a:spcPts val="0"/>
                        </a:spcAft>
                      </a:pPr>
                      <a:r>
                        <a:rPr lang="en-US" sz="1500">
                          <a:solidFill>
                            <a:schemeClr val="accent6"/>
                          </a:solidFill>
                          <a:effectLst/>
                        </a:rPr>
                        <a:t>0</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a:solidFill>
                            <a:schemeClr val="accent6"/>
                          </a:solidFill>
                          <a:effectLst/>
                        </a:rPr>
                        <a:t>125</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b="1" dirty="0">
                          <a:solidFill>
                            <a:schemeClr val="accent6"/>
                          </a:solidFill>
                          <a:effectLst/>
                        </a:rPr>
                        <a:t>125</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extLst>
                  <a:ext uri="{0D108BD9-81ED-4DB2-BD59-A6C34878D82A}">
                    <a16:rowId xmlns:a16="http://schemas.microsoft.com/office/drawing/2014/main" val="10005"/>
                  </a:ext>
                </a:extLst>
              </a:tr>
              <a:tr h="425340">
                <a:tc>
                  <a:txBody>
                    <a:bodyPr/>
                    <a:lstStyle/>
                    <a:p>
                      <a:pPr>
                        <a:spcAft>
                          <a:spcPts val="0"/>
                        </a:spcAft>
                      </a:pPr>
                      <a:r>
                        <a:rPr lang="en-US" sz="1500">
                          <a:solidFill>
                            <a:schemeClr val="accent6"/>
                          </a:solidFill>
                          <a:effectLst/>
                        </a:rPr>
                        <a:t>6</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MPUMALANGA</a:t>
                      </a:r>
                      <a:endParaRPr lang="en-GB" sz="1500" b="1" dirty="0">
                        <a:solidFill>
                          <a:schemeClr val="accent6"/>
                        </a:solidFill>
                        <a:effectLst/>
                      </a:endParaRPr>
                    </a:p>
                  </a:txBody>
                  <a:tcPr marL="55761" marR="55761" marT="0" marB="0" anchor="ctr"/>
                </a:tc>
                <a:tc>
                  <a:txBody>
                    <a:bodyPr/>
                    <a:lstStyle/>
                    <a:p>
                      <a:pPr algn="ctr">
                        <a:spcAft>
                          <a:spcPts val="0"/>
                        </a:spcAft>
                      </a:pPr>
                      <a:r>
                        <a:rPr lang="en-US" sz="1500">
                          <a:solidFill>
                            <a:schemeClr val="accent6"/>
                          </a:solidFill>
                          <a:effectLst/>
                        </a:rPr>
                        <a:t>0</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a:solidFill>
                            <a:schemeClr val="accent6"/>
                          </a:solidFill>
                          <a:effectLst/>
                        </a:rPr>
                        <a:t>89</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b="1" dirty="0">
                          <a:solidFill>
                            <a:schemeClr val="accent6"/>
                          </a:solidFill>
                          <a:effectLst/>
                        </a:rPr>
                        <a:t>89</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extLst>
                  <a:ext uri="{0D108BD9-81ED-4DB2-BD59-A6C34878D82A}">
                    <a16:rowId xmlns:a16="http://schemas.microsoft.com/office/drawing/2014/main" val="10006"/>
                  </a:ext>
                </a:extLst>
              </a:tr>
              <a:tr h="425340">
                <a:tc>
                  <a:txBody>
                    <a:bodyPr/>
                    <a:lstStyle/>
                    <a:p>
                      <a:pPr>
                        <a:spcAft>
                          <a:spcPts val="0"/>
                        </a:spcAft>
                      </a:pPr>
                      <a:r>
                        <a:rPr lang="en-US" sz="1500">
                          <a:solidFill>
                            <a:schemeClr val="accent6"/>
                          </a:solidFill>
                          <a:effectLst/>
                        </a:rPr>
                        <a:t>7</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NORTHERN CAPE</a:t>
                      </a:r>
                      <a:r>
                        <a:rPr lang="en-US" sz="1500" b="1" dirty="0">
                          <a:solidFill>
                            <a:schemeClr val="accent6"/>
                          </a:solidFill>
                          <a:effectLst/>
                        </a:rPr>
                        <a:t> </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a:solidFill>
                            <a:schemeClr val="accent6"/>
                          </a:solidFill>
                          <a:effectLst/>
                        </a:rPr>
                        <a:t>58</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a:solidFill>
                            <a:schemeClr val="accent6"/>
                          </a:solidFill>
                          <a:effectLst/>
                        </a:rPr>
                        <a:t>39</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b="1" dirty="0">
                          <a:solidFill>
                            <a:schemeClr val="accent6"/>
                          </a:solidFill>
                          <a:effectLst/>
                        </a:rPr>
                        <a:t>97</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extLst>
                  <a:ext uri="{0D108BD9-81ED-4DB2-BD59-A6C34878D82A}">
                    <a16:rowId xmlns:a16="http://schemas.microsoft.com/office/drawing/2014/main" val="10007"/>
                  </a:ext>
                </a:extLst>
              </a:tr>
              <a:tr h="425340">
                <a:tc>
                  <a:txBody>
                    <a:bodyPr/>
                    <a:lstStyle/>
                    <a:p>
                      <a:pPr>
                        <a:spcAft>
                          <a:spcPts val="0"/>
                        </a:spcAft>
                      </a:pPr>
                      <a:r>
                        <a:rPr lang="en-US" sz="1500">
                          <a:solidFill>
                            <a:schemeClr val="accent6"/>
                          </a:solidFill>
                          <a:effectLst/>
                        </a:rPr>
                        <a:t>8</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NORTH WEST</a:t>
                      </a:r>
                      <a:endParaRPr lang="en-GB" sz="1500" b="1" dirty="0">
                        <a:solidFill>
                          <a:schemeClr val="accent6"/>
                        </a:solidFill>
                        <a:effectLst/>
                      </a:endParaRPr>
                    </a:p>
                  </a:txBody>
                  <a:tcPr marL="55761" marR="55761" marT="0" marB="0" anchor="ctr"/>
                </a:tc>
                <a:tc>
                  <a:txBody>
                    <a:bodyPr/>
                    <a:lstStyle/>
                    <a:p>
                      <a:pPr algn="ctr">
                        <a:spcAft>
                          <a:spcPts val="0"/>
                        </a:spcAft>
                      </a:pPr>
                      <a:r>
                        <a:rPr lang="en-US" sz="1500" dirty="0">
                          <a:solidFill>
                            <a:schemeClr val="accent6"/>
                          </a:solidFill>
                          <a:effectLst/>
                        </a:rPr>
                        <a:t>0</a:t>
                      </a:r>
                      <a:endParaRPr lang="en-GB" sz="15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a:solidFill>
                            <a:schemeClr val="accent6"/>
                          </a:solidFill>
                          <a:effectLst/>
                        </a:rPr>
                        <a:t>73</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b="1" dirty="0">
                          <a:solidFill>
                            <a:schemeClr val="accent6"/>
                          </a:solidFill>
                          <a:effectLst/>
                        </a:rPr>
                        <a:t>73</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extLst>
                  <a:ext uri="{0D108BD9-81ED-4DB2-BD59-A6C34878D82A}">
                    <a16:rowId xmlns:a16="http://schemas.microsoft.com/office/drawing/2014/main" val="10008"/>
                  </a:ext>
                </a:extLst>
              </a:tr>
              <a:tr h="425340">
                <a:tc>
                  <a:txBody>
                    <a:bodyPr/>
                    <a:lstStyle/>
                    <a:p>
                      <a:pPr>
                        <a:spcAft>
                          <a:spcPts val="0"/>
                        </a:spcAft>
                      </a:pPr>
                      <a:r>
                        <a:rPr lang="en-US" sz="1500">
                          <a:solidFill>
                            <a:schemeClr val="accent6"/>
                          </a:solidFill>
                          <a:effectLst/>
                        </a:rPr>
                        <a:t>9</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spcAft>
                          <a:spcPts val="0"/>
                        </a:spcAft>
                      </a:pPr>
                      <a:r>
                        <a:rPr lang="en-US" sz="1500" b="1" dirty="0">
                          <a:solidFill>
                            <a:schemeClr val="accent6"/>
                          </a:solidFill>
                          <a:effectLst/>
                        </a:rPr>
                        <a:t> </a:t>
                      </a:r>
                      <a:r>
                        <a:rPr lang="en-US" sz="1500" b="1" dirty="0" smtClean="0">
                          <a:solidFill>
                            <a:schemeClr val="accent6"/>
                          </a:solidFill>
                          <a:effectLst/>
                        </a:rPr>
                        <a:t>WESTERN CAPE</a:t>
                      </a:r>
                      <a:endParaRPr lang="en-GB" sz="1500" b="1" dirty="0">
                        <a:solidFill>
                          <a:schemeClr val="accent6"/>
                        </a:solidFill>
                        <a:effectLst/>
                      </a:endParaRPr>
                    </a:p>
                  </a:txBody>
                  <a:tcPr marL="55761" marR="55761" marT="0" marB="0" anchor="ctr"/>
                </a:tc>
                <a:tc>
                  <a:txBody>
                    <a:bodyPr/>
                    <a:lstStyle/>
                    <a:p>
                      <a:pPr algn="ctr">
                        <a:spcAft>
                          <a:spcPts val="0"/>
                        </a:spcAft>
                      </a:pPr>
                      <a:r>
                        <a:rPr lang="en-US" sz="1500" dirty="0">
                          <a:solidFill>
                            <a:schemeClr val="accent6"/>
                          </a:solidFill>
                          <a:effectLst/>
                        </a:rPr>
                        <a:t>62</a:t>
                      </a:r>
                      <a:endParaRPr lang="en-GB" sz="15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dirty="0">
                          <a:solidFill>
                            <a:schemeClr val="accent6"/>
                          </a:solidFill>
                          <a:effectLst/>
                        </a:rPr>
                        <a:t>64</a:t>
                      </a:r>
                      <a:endParaRPr lang="en-GB" sz="1500"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b="1" dirty="0">
                          <a:solidFill>
                            <a:schemeClr val="accent6"/>
                          </a:solidFill>
                          <a:effectLst/>
                        </a:rPr>
                        <a:t>126</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extLst>
                  <a:ext uri="{0D108BD9-81ED-4DB2-BD59-A6C34878D82A}">
                    <a16:rowId xmlns:a16="http://schemas.microsoft.com/office/drawing/2014/main" val="10009"/>
                  </a:ext>
                </a:extLst>
              </a:tr>
              <a:tr h="667062">
                <a:tc>
                  <a:txBody>
                    <a:bodyPr/>
                    <a:lstStyle/>
                    <a:p>
                      <a:pPr>
                        <a:spcAft>
                          <a:spcPts val="0"/>
                        </a:spcAft>
                      </a:pPr>
                      <a:r>
                        <a:rPr lang="en-US" sz="1500">
                          <a:solidFill>
                            <a:schemeClr val="accent6"/>
                          </a:solidFill>
                          <a:effectLst/>
                        </a:rPr>
                        <a:t> </a:t>
                      </a:r>
                      <a:endParaRPr lang="en-GB" sz="150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b="1" dirty="0" smtClean="0">
                          <a:solidFill>
                            <a:schemeClr val="accent6"/>
                          </a:solidFill>
                          <a:effectLst/>
                        </a:rPr>
                        <a:t>TOTAL </a:t>
                      </a:r>
                    </a:p>
                    <a:p>
                      <a:pPr algn="ctr">
                        <a:spcAft>
                          <a:spcPts val="0"/>
                        </a:spcAft>
                      </a:pPr>
                      <a:r>
                        <a:rPr lang="en-US" sz="1500" b="1" dirty="0" smtClean="0">
                          <a:solidFill>
                            <a:schemeClr val="accent6"/>
                          </a:solidFill>
                          <a:effectLst/>
                        </a:rPr>
                        <a:t>SENIOR MANAGERS </a:t>
                      </a:r>
                      <a:endParaRPr lang="en-GB" sz="1500" b="1" dirty="0">
                        <a:solidFill>
                          <a:schemeClr val="accent6"/>
                        </a:solidFill>
                        <a:effectLst/>
                      </a:endParaRPr>
                    </a:p>
                    <a:p>
                      <a:pPr algn="ctr">
                        <a:spcAft>
                          <a:spcPts val="0"/>
                        </a:spcAft>
                      </a:pPr>
                      <a:r>
                        <a:rPr lang="en-US" sz="1500" b="1" dirty="0">
                          <a:solidFill>
                            <a:schemeClr val="accent6"/>
                          </a:solidFill>
                          <a:effectLst/>
                        </a:rPr>
                        <a:t> </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b="1" dirty="0" smtClean="0">
                          <a:solidFill>
                            <a:schemeClr val="accent6"/>
                          </a:solidFill>
                          <a:effectLst/>
                        </a:rPr>
                        <a:t>166 (16%)</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b="1" dirty="0" smtClean="0">
                          <a:solidFill>
                            <a:schemeClr val="accent6"/>
                          </a:solidFill>
                          <a:effectLst/>
                        </a:rPr>
                        <a:t>890 (84%)</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tc>
                  <a:txBody>
                    <a:bodyPr/>
                    <a:lstStyle/>
                    <a:p>
                      <a:pPr algn="ctr">
                        <a:spcAft>
                          <a:spcPts val="0"/>
                        </a:spcAft>
                      </a:pPr>
                      <a:r>
                        <a:rPr lang="en-US" sz="1500" b="1" dirty="0">
                          <a:solidFill>
                            <a:schemeClr val="accent6"/>
                          </a:solidFill>
                          <a:effectLst/>
                        </a:rPr>
                        <a:t>1056</a:t>
                      </a:r>
                      <a:endParaRPr lang="en-GB" sz="1500" b="1" dirty="0">
                        <a:solidFill>
                          <a:schemeClr val="accent6"/>
                        </a:solidFill>
                        <a:effectLst/>
                        <a:latin typeface="Arial" panose="020B0604020202020204" pitchFamily="34" charset="0"/>
                        <a:ea typeface="MS PGothic" panose="020B0600070205080204" pitchFamily="34" charset="-128"/>
                        <a:cs typeface="Times New Roman" panose="02020603050405020304" pitchFamily="18" charset="0"/>
                      </a:endParaRPr>
                    </a:p>
                  </a:txBody>
                  <a:tcPr marL="55761" marR="55761" marT="0"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697891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Personalizzato 5">
      <a:majorFont>
        <a:latin typeface="Foco"/>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BP Key Focus Areas_ 11 July 2016 [Read-Only]" id="{756A072A-2630-4E26-A94B-B0BEED7BB4EC}" vid="{AE62CCC5-3FA7-4DAC-8C7B-7225B3C0125F}"/>
    </a:ext>
  </a:extLst>
</a:theme>
</file>

<file path=ppt/theme/theme2.xml><?xml version="1.0" encoding="utf-8"?>
<a:theme xmlns:a="http://schemas.openxmlformats.org/drawingml/2006/main" name="1_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BP Key Focus Areas_ 11 July 2016 [Read-Only]" id="{756A072A-2630-4E26-A94B-B0BEED7BB4EC}" vid="{AE62CCC5-3FA7-4DAC-8C7B-7225B3C0125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67587</TotalTime>
  <Words>1374</Words>
  <Application>Microsoft Office PowerPoint</Application>
  <PresentationFormat>Widescreen</PresentationFormat>
  <Paragraphs>523</Paragraphs>
  <Slides>16</Slides>
  <Notes>2</Notes>
  <HiddenSlides>0</HiddenSlides>
  <MMClips>0</MMClips>
  <ScaleCrop>false</ScaleCrop>
  <HeadingPairs>
    <vt:vector size="8" baseType="variant">
      <vt:variant>
        <vt:lpstr>Fonts Used</vt:lpstr>
      </vt:variant>
      <vt:variant>
        <vt:i4>8</vt:i4>
      </vt:variant>
      <vt:variant>
        <vt:lpstr>Theme</vt:lpstr>
      </vt:variant>
      <vt:variant>
        <vt:i4>2</vt:i4>
      </vt:variant>
      <vt:variant>
        <vt:lpstr>Slide Titles</vt:lpstr>
      </vt:variant>
      <vt:variant>
        <vt:i4>16</vt:i4>
      </vt:variant>
      <vt:variant>
        <vt:lpstr>Custom Shows</vt:lpstr>
      </vt:variant>
      <vt:variant>
        <vt:i4>1</vt:i4>
      </vt:variant>
    </vt:vector>
  </HeadingPairs>
  <TitlesOfParts>
    <vt:vector size="27" baseType="lpstr">
      <vt:lpstr>MS PGothic</vt:lpstr>
      <vt:lpstr>Arial</vt:lpstr>
      <vt:lpstr>Calibri</vt:lpstr>
      <vt:lpstr>Foco</vt:lpstr>
      <vt:lpstr>Segoe UI</vt:lpstr>
      <vt:lpstr>Times New Roman</vt:lpstr>
      <vt:lpstr>Wingdings</vt:lpstr>
      <vt:lpstr>ヒラギノ角ゴ ProN W3</vt:lpstr>
      <vt:lpstr>Default Theme</vt:lpstr>
      <vt:lpstr>1_Default Theme</vt:lpstr>
      <vt:lpstr>SALGA SUPPLEMENTARY COMMENTS ON THE MUNICIPAL SYSTEMS AMENDMENT BILL, B2-2019</vt:lpstr>
      <vt:lpstr>BACKGROUND AND RECAP:  MATTERS PREVIOUSLY RAISED BY SALGA</vt:lpstr>
      <vt:lpstr>BACKGROUND AND RECAP:  MATTERS PREVIOUSLY CONSIDERED BY NEC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DRAFT HIGH LEVEL STRUCTURAL DESIGN</dc:title>
  <dc:creator>pmatsaung@salga.org.za</dc:creator>
  <cp:lastModifiedBy>Shereen Cassiem</cp:lastModifiedBy>
  <cp:revision>2131</cp:revision>
  <cp:lastPrinted>2019-02-26T17:47:09Z</cp:lastPrinted>
  <dcterms:created xsi:type="dcterms:W3CDTF">2017-06-06T12:35:51Z</dcterms:created>
  <dcterms:modified xsi:type="dcterms:W3CDTF">2020-08-18T16:54:12Z</dcterms:modified>
</cp:coreProperties>
</file>