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60" r:id="rId1"/>
  </p:sldMasterIdLst>
  <p:notesMasterIdLst>
    <p:notesMasterId r:id="rId49"/>
  </p:notesMasterIdLst>
  <p:sldIdLst>
    <p:sldId id="619" r:id="rId2"/>
    <p:sldId id="630" r:id="rId3"/>
    <p:sldId id="750" r:id="rId4"/>
    <p:sldId id="756" r:id="rId5"/>
    <p:sldId id="813" r:id="rId6"/>
    <p:sldId id="814" r:id="rId7"/>
    <p:sldId id="815" r:id="rId8"/>
    <p:sldId id="816" r:id="rId9"/>
    <p:sldId id="752" r:id="rId10"/>
    <p:sldId id="799" r:id="rId11"/>
    <p:sldId id="766" r:id="rId12"/>
    <p:sldId id="767" r:id="rId13"/>
    <p:sldId id="769" r:id="rId14"/>
    <p:sldId id="768" r:id="rId15"/>
    <p:sldId id="770" r:id="rId16"/>
    <p:sldId id="771" r:id="rId17"/>
    <p:sldId id="772" r:id="rId18"/>
    <p:sldId id="773" r:id="rId19"/>
    <p:sldId id="774" r:id="rId20"/>
    <p:sldId id="775" r:id="rId21"/>
    <p:sldId id="776" r:id="rId22"/>
    <p:sldId id="777" r:id="rId23"/>
    <p:sldId id="778" r:id="rId24"/>
    <p:sldId id="779" r:id="rId25"/>
    <p:sldId id="800" r:id="rId26"/>
    <p:sldId id="801" r:id="rId27"/>
    <p:sldId id="810" r:id="rId28"/>
    <p:sldId id="802" r:id="rId29"/>
    <p:sldId id="812" r:id="rId30"/>
    <p:sldId id="803" r:id="rId31"/>
    <p:sldId id="804" r:id="rId32"/>
    <p:sldId id="805" r:id="rId33"/>
    <p:sldId id="806" r:id="rId34"/>
    <p:sldId id="811" r:id="rId35"/>
    <p:sldId id="807" r:id="rId36"/>
    <p:sldId id="808" r:id="rId37"/>
    <p:sldId id="809" r:id="rId38"/>
    <p:sldId id="817" r:id="rId39"/>
    <p:sldId id="818" r:id="rId40"/>
    <p:sldId id="819" r:id="rId41"/>
    <p:sldId id="821" r:id="rId42"/>
    <p:sldId id="822" r:id="rId43"/>
    <p:sldId id="823" r:id="rId44"/>
    <p:sldId id="824" r:id="rId45"/>
    <p:sldId id="825" r:id="rId46"/>
    <p:sldId id="826" r:id="rId47"/>
    <p:sldId id="692" r:id="rId4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B16F"/>
    <a:srgbClr val="1F497D"/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81883" autoAdjust="0"/>
  </p:normalViewPr>
  <p:slideViewPr>
    <p:cSldViewPr snapToGrid="0" snapToObjects="1">
      <p:cViewPr varScale="1">
        <p:scale>
          <a:sx n="70" d="100"/>
          <a:sy n="70" d="100"/>
        </p:scale>
        <p:origin x="1160" y="40"/>
      </p:cViewPr>
      <p:guideLst>
        <p:guide orient="horz" pos="235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255F565B-C9B6-4DD2-9A67-1E63910511A9}" type="datetimeFigureOut">
              <a:rPr lang="en-US"/>
              <a:pPr>
                <a:defRPr/>
              </a:pPr>
              <a:t>7/6/2020</a:t>
            </a:fld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D942B5C7-AB45-4537-B522-62FCAE1E72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495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5430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DWS Slide Cover3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 descr="DWS Slide Cover pic4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12888"/>
            <a:ext cx="9180513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450728" y="2148009"/>
            <a:ext cx="7077807" cy="3030660"/>
          </a:xfrm>
          <a:prstGeom prst="rect">
            <a:avLst/>
          </a:prstGeom>
        </p:spPr>
        <p:txBody>
          <a:bodyPr/>
          <a:lstStyle>
            <a:lvl1pPr algn="l">
              <a:defRPr lang="en-US" sz="2400" kern="12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ea typeface="ＭＳ Ｐゴシック" charset="0"/>
                <a:cs typeface="Gill Snas" charset="0"/>
              </a:defRPr>
            </a:lvl1pPr>
          </a:lstStyle>
          <a:p>
            <a:pPr eaLnBrk="1" hangingPunct="1">
              <a:defRPr/>
            </a:pPr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PRESENTATION TITLE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Presented by:</a:t>
            </a:r>
            <a:br>
              <a:rPr lang="en-US" sz="14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Name Surname</a:t>
            </a:r>
            <a:b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Designation</a:t>
            </a:r>
            <a:b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Directorate</a:t>
            </a:r>
            <a:b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/>
            </a:r>
            <a:b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Date</a:t>
            </a:r>
            <a:br>
              <a:rPr lang="en-US" sz="14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69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846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954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92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E66588C1-9077-48FD-99DF-89535B58B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24846" y="635224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0588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964354-F11D-445C-B1E7-EA27CEAC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62">
                <a:latin typeface="Calibri" pitchFamily="34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F0AEE7-28D7-457D-BC0F-102C13AA6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662">
                <a:latin typeface="+mn-lt"/>
                <a:ea typeface="+mn-ea"/>
                <a:cs typeface="+mn-cs"/>
              </a:defRPr>
            </a:lvl1pPr>
          </a:lstStyle>
          <a:p>
            <a:pPr defTabSz="9144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44C0C3-9EA2-4D8A-BA66-AD55BA64F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62">
                <a:latin typeface="Calibri" panose="020F0502020204030204" pitchFamily="34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540752D1-C2C8-4EC9-B572-BE6D944B3108}" type="slidenum">
              <a:rPr lang="en-US" altLang="en-US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45952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A7AE78-081B-48E6-A2BA-C95E8451C0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62">
                <a:latin typeface="Calibri" pitchFamily="34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ea typeface="+mn-e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544B05-DBAF-413D-B5E7-1F6FDBD0C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662">
                <a:latin typeface="+mn-lt"/>
                <a:ea typeface="+mn-ea"/>
                <a:cs typeface="+mn-cs"/>
              </a:defRPr>
            </a:lvl1pPr>
          </a:lstStyle>
          <a:p>
            <a:pPr defTabSz="9144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9F5C7A-91A6-4B46-8EF4-506397056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62">
                <a:latin typeface="Calibri" panose="020F0502020204030204" pitchFamily="34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400B1B1E-0A5D-497D-9106-DBC4A1E623CC}" type="slidenum">
              <a:rPr lang="en-US" altLang="en-US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363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6588C1-9077-48FD-99DF-89535B58B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24846" y="635224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7132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66588C1-9077-48FD-99DF-89535B58B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24846" y="635224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878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92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66588C1-9077-48FD-99DF-89535B58B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24846" y="635224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8951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585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15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4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62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62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585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15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4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62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62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E66588C1-9077-48FD-99DF-89535B58B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24846" y="635224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3864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215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4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62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7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77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4" cy="3951288"/>
          </a:xfrm>
          <a:prstGeom prst="rect">
            <a:avLst/>
          </a:prstGeom>
        </p:spPr>
        <p:txBody>
          <a:bodyPr/>
          <a:lstStyle>
            <a:lvl1pPr>
              <a:defRPr sz="2215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4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62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7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77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E66588C1-9077-48FD-99DF-89535B58B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24846" y="635224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02096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6588C1-9077-48FD-99DF-89535B58B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24846" y="635224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3829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E66588C1-9077-48FD-99DF-89535B58B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24846" y="635224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199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846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6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2954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585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15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4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46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92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E66588C1-9077-48FD-99DF-89535B58B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24846" y="635224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3113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xmlns="" id="{C34AC8D4-0DC5-4C56-97A6-7CB3254E2D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636" r="-257"/>
          <a:stretch/>
        </p:blipFill>
        <p:spPr bwMode="auto">
          <a:xfrm>
            <a:off x="3447" y="6172200"/>
            <a:ext cx="916744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99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7" r:id="rId1"/>
    <p:sldLayoutId id="2147484361" r:id="rId2"/>
    <p:sldLayoutId id="2147484362" r:id="rId3"/>
    <p:sldLayoutId id="2147484363" r:id="rId4"/>
    <p:sldLayoutId id="2147484364" r:id="rId5"/>
    <p:sldLayoutId id="2147484365" r:id="rId6"/>
    <p:sldLayoutId id="2147484366" r:id="rId7"/>
    <p:sldLayoutId id="2147484367" r:id="rId8"/>
    <p:sldLayoutId id="2147484368" r:id="rId9"/>
    <p:sldLayoutId id="2147484369" r:id="rId10"/>
    <p:sldLayoutId id="2147484370" r:id="rId11"/>
    <p:sldLayoutId id="2147484371" r:id="rId12"/>
  </p:sldLayoutIdLst>
  <p:hf hdr="0" ftr="0" dt="0"/>
  <p:txStyles>
    <p:titleStyle>
      <a:lvl1pPr algn="ctr" defTabSz="422041" rtl="0" eaLnBrk="0" fontAlgn="base" hangingPunct="0">
        <a:spcBef>
          <a:spcPct val="0"/>
        </a:spcBef>
        <a:spcAft>
          <a:spcPct val="0"/>
        </a:spcAft>
        <a:defRPr sz="4062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22041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defTabSz="422041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defTabSz="422041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defTabSz="422041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22041" algn="ctr" defTabSz="422041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6pPr>
      <a:lvl7pPr marL="844083" algn="ctr" defTabSz="422041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7pPr>
      <a:lvl8pPr marL="1266124" algn="ctr" defTabSz="422041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8pPr>
      <a:lvl9pPr marL="1688165" algn="ctr" defTabSz="422041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9pPr>
    </p:titleStyle>
    <p:bodyStyle>
      <a:lvl1pPr marL="316531" indent="-316531" algn="l" defTabSz="42204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954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685817" indent="-263776" algn="l" defTabSz="42204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585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55103" indent="-211021" algn="l" defTabSz="42204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77145" indent="-211021" algn="l" defTabSz="42204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46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899186" indent="-211021" algn="l" defTabSz="42204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46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321227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1449388" y="2251075"/>
            <a:ext cx="50895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Gill Sans MT" pitchFamily="34" charset="0"/>
              </a:rPr>
              <a:t>PRESENTATION TITLE</a:t>
            </a:r>
          </a:p>
          <a:p>
            <a:endParaRPr lang="en-US" sz="1800" dirty="0">
              <a:solidFill>
                <a:schemeClr val="bg1"/>
              </a:solidFill>
              <a:latin typeface="Gill Sans" pitchFamily="-84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Gill Sans Light" pitchFamily="-84" charset="0"/>
              </a:rPr>
              <a:t>Presented by:</a:t>
            </a:r>
          </a:p>
          <a:p>
            <a:r>
              <a:rPr lang="en-US" sz="1800" dirty="0">
                <a:solidFill>
                  <a:schemeClr val="bg1"/>
                </a:solidFill>
                <a:latin typeface="Gill Sans Light" pitchFamily="-84" charset="0"/>
              </a:rPr>
              <a:t>Name Surname</a:t>
            </a:r>
          </a:p>
          <a:p>
            <a:r>
              <a:rPr lang="en-US" sz="1800" dirty="0">
                <a:solidFill>
                  <a:schemeClr val="bg1"/>
                </a:solidFill>
                <a:latin typeface="Gill Sans Light" pitchFamily="-84" charset="0"/>
              </a:rPr>
              <a:t>Directorate</a:t>
            </a:r>
          </a:p>
          <a:p>
            <a:endParaRPr lang="en-US" sz="1400" dirty="0">
              <a:solidFill>
                <a:schemeClr val="bg1"/>
              </a:solidFill>
              <a:latin typeface="Gill Sans Light" pitchFamily="-84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Gill Sans Light" pitchFamily="-84" charset="0"/>
              </a:rPr>
              <a:t>Date</a:t>
            </a:r>
          </a:p>
        </p:txBody>
      </p:sp>
      <p:pic>
        <p:nvPicPr>
          <p:cNvPr id="13315" name="Picture 1" descr="DWS Slide Cover3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" descr="DWS Slide Cover pic4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12888"/>
            <a:ext cx="9180513" cy="50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17964" y="2166966"/>
            <a:ext cx="6220949" cy="1476986"/>
          </a:xfrm>
        </p:spPr>
        <p:txBody>
          <a:bodyPr/>
          <a:lstStyle/>
          <a:p>
            <a:pPr marL="0" indent="0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Overview </a:t>
            </a:r>
            <a:r>
              <a:rPr lang="en-Z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Department of Water and Sanitation’s  2020/21 special adjustments to Budget Vote 41 and revisions to the Strategic Plan, and Annual Performance Plans</a:t>
            </a: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317964" y="4230874"/>
            <a:ext cx="6220949" cy="1422494"/>
          </a:xfrm>
          <a:prstGeom prst="rect">
            <a:avLst/>
          </a:prstGeom>
        </p:spPr>
        <p:txBody>
          <a:bodyPr/>
          <a:lstStyle>
            <a:lvl1pPr algn="l" defTabSz="422041" rtl="0" eaLnBrk="0" fontAlgn="base" hangingPunct="0">
              <a:spcBef>
                <a:spcPct val="0"/>
              </a:spcBef>
              <a:spcAft>
                <a:spcPct val="0"/>
              </a:spcAft>
              <a:defRPr lang="en-US" sz="2400" kern="12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ea typeface="ＭＳ Ｐゴシック" charset="0"/>
                <a:cs typeface="Gill Snas" charset="0"/>
              </a:defRPr>
            </a:lvl1pPr>
            <a:lvl2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22041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6pPr>
            <a:lvl7pPr marL="844083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7pPr>
            <a:lvl8pPr marL="1266124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8pPr>
            <a:lvl9pPr marL="1688165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Presented by:  </a:t>
            </a:r>
          </a:p>
          <a:p>
            <a:pPr eaLnBrk="1" hangingPunct="1">
              <a:defRPr/>
            </a:pPr>
            <a:endParaRPr lang="en-US" sz="7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sz="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Acting Director-General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317964" y="5638689"/>
            <a:ext cx="6220949" cy="565105"/>
          </a:xfrm>
          <a:prstGeom prst="rect">
            <a:avLst/>
          </a:prstGeom>
        </p:spPr>
        <p:txBody>
          <a:bodyPr/>
          <a:lstStyle>
            <a:lvl1pPr algn="l" defTabSz="422041" rtl="0" eaLnBrk="0" fontAlgn="base" hangingPunct="0">
              <a:spcBef>
                <a:spcPct val="0"/>
              </a:spcBef>
              <a:spcAft>
                <a:spcPct val="0"/>
              </a:spcAft>
              <a:defRPr lang="en-US" sz="2400" kern="12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ea typeface="ＭＳ Ｐゴシック" charset="0"/>
                <a:cs typeface="Gill Snas" charset="0"/>
              </a:defRPr>
            </a:lvl1pPr>
            <a:lvl2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22041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6pPr>
            <a:lvl7pPr marL="844083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7pPr>
            <a:lvl8pPr marL="1266124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8pPr>
            <a:lvl9pPr marL="1688165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08 July 2020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50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Programme 1: Administration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3463113"/>
          </a:xfrm>
        </p:spPr>
        <p:txBody>
          <a:bodyPr/>
          <a:lstStyle/>
          <a:p>
            <a:pPr algn="just"/>
            <a:r>
              <a:rPr lang="en-ZA" sz="2000" dirty="0" smtClean="0"/>
              <a:t>No changes to </a:t>
            </a:r>
            <a:r>
              <a:rPr lang="en-ZA" sz="2000" dirty="0"/>
              <a:t>o</a:t>
            </a:r>
            <a:r>
              <a:rPr lang="en-ZA" sz="2000" dirty="0" smtClean="0"/>
              <a:t>utcomes</a:t>
            </a:r>
            <a:r>
              <a:rPr lang="en-ZA" sz="2000" dirty="0"/>
              <a:t>, o</a:t>
            </a:r>
            <a:r>
              <a:rPr lang="en-ZA" sz="2000" dirty="0" smtClean="0"/>
              <a:t>utputs</a:t>
            </a:r>
            <a:r>
              <a:rPr lang="en-ZA" sz="2000" dirty="0"/>
              <a:t>, </a:t>
            </a:r>
            <a:r>
              <a:rPr lang="en-ZA" sz="2000" dirty="0" smtClean="0"/>
              <a:t>performance </a:t>
            </a:r>
            <a:r>
              <a:rPr lang="en-ZA" sz="2000" dirty="0"/>
              <a:t>i</a:t>
            </a:r>
            <a:r>
              <a:rPr lang="en-ZA" sz="2000" dirty="0" smtClean="0"/>
              <a:t>ndicators </a:t>
            </a:r>
            <a:r>
              <a:rPr lang="en-ZA" sz="2000" dirty="0"/>
              <a:t>and </a:t>
            </a:r>
            <a:r>
              <a:rPr lang="en-ZA" sz="2000" dirty="0" smtClean="0"/>
              <a:t>targets in the annual </a:t>
            </a:r>
            <a:r>
              <a:rPr lang="en-ZA" sz="2000" dirty="0"/>
              <a:t>performance plan </a:t>
            </a:r>
            <a:r>
              <a:rPr lang="en-ZA" sz="2000" dirty="0" smtClean="0"/>
              <a:t>tabled on 12 March 2020.</a:t>
            </a:r>
          </a:p>
          <a:p>
            <a:pPr algn="just"/>
            <a:endParaRPr lang="en-ZA" sz="2000" dirty="0" smtClean="0"/>
          </a:p>
          <a:p>
            <a:pPr algn="just"/>
            <a:r>
              <a:rPr lang="en-ZA" sz="2000" dirty="0"/>
              <a:t>The majority of the targets that have been set for Programme 1 relate to compliance </a:t>
            </a:r>
            <a:r>
              <a:rPr lang="en-ZA" sz="2000" dirty="0" smtClean="0"/>
              <a:t>requirements. </a:t>
            </a:r>
          </a:p>
          <a:p>
            <a:pPr lvl="1"/>
            <a:r>
              <a:rPr lang="en-ZA" sz="1631" dirty="0" smtClean="0"/>
              <a:t>There </a:t>
            </a:r>
            <a:r>
              <a:rPr lang="en-ZA" sz="1631" dirty="0"/>
              <a:t>are a limited number of new projects in Programme 1 and these will not require additional capacity in the current financial year. The current capacity will be sufficient to deliver on the targets that have been set.</a:t>
            </a:r>
            <a:endParaRPr lang="en-US" sz="1631" dirty="0"/>
          </a:p>
          <a:p>
            <a:pPr lvl="1"/>
            <a:r>
              <a:rPr lang="en-ZA" sz="1631" dirty="0" smtClean="0"/>
              <a:t>The </a:t>
            </a:r>
            <a:r>
              <a:rPr lang="en-ZA" sz="1631" dirty="0"/>
              <a:t>reduction on the COE budget will, therefore, not have a negative impact on the Programme’s performance.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3651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1" y="28974"/>
            <a:ext cx="8652680" cy="899073"/>
          </a:xfrm>
        </p:spPr>
        <p:txBody>
          <a:bodyPr/>
          <a:lstStyle/>
          <a:p>
            <a:r>
              <a:rPr lang="en-ZA" dirty="0"/>
              <a:t>Programme 2: Water Planning &amp; Information Management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649272"/>
              </p:ext>
            </p:extLst>
          </p:nvPr>
        </p:nvGraphicFramePr>
        <p:xfrm>
          <a:off x="177422" y="1572905"/>
          <a:ext cx="8802807" cy="39578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49609"/>
                <a:gridCol w="1275226"/>
                <a:gridCol w="1555844"/>
                <a:gridCol w="1255595"/>
                <a:gridCol w="1187355"/>
                <a:gridCol w="1279490"/>
                <a:gridCol w="999688"/>
              </a:tblGrid>
              <a:tr h="452656"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indicators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MTEF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period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27308"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COVID-19 2020/21 adjustment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2021/22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2022/23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34023">
                <a:tc rowSpan="2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Ecological infrastructure protected and restored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water resource classes and Resource Quality Objectives (</a:t>
                      </a:r>
                      <a:r>
                        <a:rPr lang="en-ZA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RQOs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by 2025</a:t>
                      </a: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river systems with water resources classes and determined </a:t>
                      </a:r>
                      <a:r>
                        <a:rPr lang="en-ZA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RQOs</a:t>
                      </a: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(Draft water resource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classes  for Thukela)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adjustment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(Implementation plan for water  resource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classes &amp; </a:t>
                      </a:r>
                      <a:r>
                        <a:rPr lang="en-ZA" sz="1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RQOs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for Thukela)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25431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rivers in which the River Eco-status Monitoring Programme is implemented</a:t>
                      </a: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altLang="en-US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6749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1" y="-11970"/>
            <a:ext cx="8652680" cy="1226620"/>
          </a:xfrm>
        </p:spPr>
        <p:txBody>
          <a:bodyPr/>
          <a:lstStyle/>
          <a:p>
            <a:r>
              <a:rPr lang="en-ZA" dirty="0"/>
              <a:t>Programme 2: Water Planning &amp; Information Management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599510"/>
              </p:ext>
            </p:extLst>
          </p:nvPr>
        </p:nvGraphicFramePr>
        <p:xfrm>
          <a:off x="68239" y="1299945"/>
          <a:ext cx="8980230" cy="47480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5468"/>
                <a:gridCol w="1787858"/>
                <a:gridCol w="1589826"/>
                <a:gridCol w="1153373"/>
                <a:gridCol w="1304031"/>
                <a:gridCol w="1019837"/>
                <a:gridCol w="1019837"/>
              </a:tblGrid>
              <a:tr h="316784"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indicators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MTEF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period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23930"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COVID-19 2020/21 adjustment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2021/22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2022/23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169869">
                <a:tc rowSpan="3">
                  <a:txBody>
                    <a:bodyPr/>
                    <a:lstStyle/>
                    <a:p>
                      <a:pPr marL="0" algn="l" defTabSz="422041" rtl="0" eaLnBrk="1" latinLnBrk="0" hangingPunct="1"/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Water demand</a:t>
                      </a:r>
                    </a:p>
                    <a:p>
                      <a:pPr marL="0" algn="l" defTabSz="422041" rtl="0" eaLnBrk="1" latinLnBrk="0" hangingPunct="1"/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reduced and water supply increased</a:t>
                      </a:r>
                    </a:p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Water conservation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water demand strategies developed for water </a:t>
                      </a:r>
                      <a:r>
                        <a:rPr lang="en-US" sz="1400" b="0" i="0" u="none" strike="noStrike" kern="1200" baseline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use </a:t>
                      </a:r>
                      <a:r>
                        <a:rPr lang="en-ZA" sz="1400" b="0" i="0" u="none" strike="noStrike" kern="1200" baseline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sectors</a:t>
                      </a:r>
                      <a:endParaRPr lang="en-ZA" sz="14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water conservation and water demand strategies developed </a:t>
                      </a: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adjustment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87889"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Integrated water resource plans / measures developed</a:t>
                      </a: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i="0" u="none" strike="noStrike" kern="1200" baseline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Water and Sanitation master plan (NWSMP)</a:t>
                      </a:r>
                    </a:p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i="0" u="none" strike="noStrike" kern="1200" baseline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adopted</a:t>
                      </a: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Annual update of the </a:t>
                      </a:r>
                      <a:r>
                        <a:rPr lang="en-ZA" sz="14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NWSMP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adjustment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Annual update of the NWSMP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Annual update of the </a:t>
                      </a:r>
                      <a:r>
                        <a:rPr lang="en-ZA" sz="14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NWSMP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69869"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reconciliation strategies completed for various systems (</a:t>
                      </a:r>
                      <a:r>
                        <a:rPr lang="en-ZA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WSS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en-ZA" sz="11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ZA" sz="1100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Mbombela</a:t>
                      </a:r>
                      <a:r>
                        <a:rPr lang="en-ZA" sz="11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100" i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WSS</a:t>
                      </a:r>
                      <a:r>
                        <a:rPr lang="en-ZA" sz="11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ZA" sz="11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*Richards Bay </a:t>
                      </a:r>
                      <a:r>
                        <a:rPr lang="en-ZA" sz="1100" i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WSS</a:t>
                      </a:r>
                      <a:endParaRPr lang="en-ZA" sz="11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adjustment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en-ZA" sz="11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*Integrated Vaal </a:t>
                      </a:r>
                      <a:r>
                        <a:rPr lang="en-ZA" sz="1100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WSS</a:t>
                      </a:r>
                      <a:r>
                        <a:rPr lang="en-ZA" sz="11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</a:t>
                      </a:r>
                    </a:p>
                    <a:p>
                      <a:pPr algn="ctr"/>
                      <a:r>
                        <a:rPr lang="en-ZA" sz="11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*Western Cape </a:t>
                      </a:r>
                      <a:r>
                        <a:rPr lang="en-ZA" sz="1100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WSS</a:t>
                      </a:r>
                      <a:endParaRPr lang="en-ZA" sz="11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altLang="en-US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1335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1" y="-11970"/>
            <a:ext cx="8652680" cy="1226620"/>
          </a:xfrm>
        </p:spPr>
        <p:txBody>
          <a:bodyPr/>
          <a:lstStyle/>
          <a:p>
            <a:r>
              <a:rPr lang="en-ZA" dirty="0"/>
              <a:t>Programme 2: Water Planning &amp; Information Management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038505"/>
              </p:ext>
            </p:extLst>
          </p:nvPr>
        </p:nvGraphicFramePr>
        <p:xfrm>
          <a:off x="68239" y="1395481"/>
          <a:ext cx="8980230" cy="45674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5595"/>
                <a:gridCol w="1473957"/>
                <a:gridCol w="1753600"/>
                <a:gridCol w="1262555"/>
                <a:gridCol w="1194849"/>
                <a:gridCol w="1019837"/>
                <a:gridCol w="1019837"/>
              </a:tblGrid>
              <a:tr h="452656"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indicators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MTEF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period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27308"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COVID-19 2020/21 adjustment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2021/22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2022/23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34023">
                <a:tc rowSpan="2">
                  <a:txBody>
                    <a:bodyPr/>
                    <a:lstStyle/>
                    <a:p>
                      <a:pPr marL="0" algn="l" defTabSz="422041" rtl="0" eaLnBrk="1" latinLnBrk="0" hangingPunct="1"/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Water demand</a:t>
                      </a:r>
                    </a:p>
                    <a:p>
                      <a:pPr marL="0" algn="l" defTabSz="422041" rtl="0" eaLnBrk="1" latinLnBrk="0" hangingPunct="1"/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reduced and water supply increased</a:t>
                      </a:r>
                    </a:p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Integrated water resource plans / measures developed</a:t>
                      </a:r>
                    </a:p>
                    <a:p>
                      <a:pPr marL="0" algn="l" defTabSz="422041" rtl="0" eaLnBrk="1" latinLnBrk="0" hangingPunct="1"/>
                      <a:endParaRPr lang="en-ZA" sz="14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operating rules and specialist strategy studies completed annually for various water supply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marL="0" marR="0" indent="0" algn="ct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*Vaal </a:t>
                      </a:r>
                    </a:p>
                    <a:p>
                      <a:pPr marL="0" marR="0" indent="0" algn="ct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ZA" sz="11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Mgeni</a:t>
                      </a:r>
                      <a:endParaRPr lang="en-ZA" sz="1100" b="0" i="1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*Algoa </a:t>
                      </a:r>
                    </a:p>
                    <a:p>
                      <a:pPr marL="0" marR="0" indent="0" algn="ct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*Amathole</a:t>
                      </a:r>
                    </a:p>
                    <a:p>
                      <a:pPr marL="0" marR="0" indent="0" algn="ct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*Crocodile West</a:t>
                      </a:r>
                    </a:p>
                    <a:p>
                      <a:pPr marL="0" marR="0" indent="0" algn="ct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*Polokwane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adjustment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34023"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updates climate change for Risk and Vulnerability Assessments completed annually for various water supply systems</a:t>
                      </a: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0" algn="ctr" defTabSz="422041" rtl="0" eaLnBrk="1" latinLnBrk="0" hangingPunct="1"/>
                      <a:r>
                        <a:rPr lang="en-ZA" sz="11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*Orange</a:t>
                      </a:r>
                    </a:p>
                    <a:p>
                      <a:pPr marL="0" algn="ctr" defTabSz="422041" rtl="0" eaLnBrk="1" latinLnBrk="0" hangingPunct="1"/>
                      <a:r>
                        <a:rPr lang="en-ZA" sz="11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*Limpopo-</a:t>
                      </a:r>
                      <a:r>
                        <a:rPr lang="en-ZA" sz="1100" i="1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Olifants</a:t>
                      </a:r>
                      <a:r>
                        <a:rPr lang="en-ZA" sz="1100" i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n-ZA" sz="1100" i="1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Inkomati-Usuthu</a:t>
                      </a:r>
                      <a:endParaRPr lang="en-ZA" sz="11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adjustment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US" altLang="en-US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468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1" y="28974"/>
            <a:ext cx="8652680" cy="1253916"/>
          </a:xfrm>
        </p:spPr>
        <p:txBody>
          <a:bodyPr/>
          <a:lstStyle/>
          <a:p>
            <a:r>
              <a:rPr lang="en-ZA" dirty="0"/>
              <a:t>Programme 2: Water Planning &amp; Information Management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911932"/>
              </p:ext>
            </p:extLst>
          </p:nvPr>
        </p:nvGraphicFramePr>
        <p:xfrm>
          <a:off x="177422" y="1395481"/>
          <a:ext cx="8802806" cy="44784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6411"/>
                <a:gridCol w="1637731"/>
                <a:gridCol w="1815152"/>
                <a:gridCol w="1146412"/>
                <a:gridCol w="1237398"/>
                <a:gridCol w="909851"/>
                <a:gridCol w="909851"/>
              </a:tblGrid>
              <a:tr h="452656"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indicators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MTEF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period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27308"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COVID-19 2020/21 adjustment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2021/22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2022/23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34023">
                <a:tc rowSpan="4">
                  <a:txBody>
                    <a:bodyPr/>
                    <a:lstStyle/>
                    <a:p>
                      <a:pPr marL="0" algn="l" defTabSz="422041" rtl="0" eaLnBrk="1" latinLnBrk="0" hangingPunct="1"/>
                      <a:r>
                        <a:rPr lang="en-ZA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Water demand</a:t>
                      </a:r>
                    </a:p>
                    <a:p>
                      <a:pPr marL="0" algn="l" defTabSz="422041" rtl="0" eaLnBrk="1" latinLnBrk="0" hangingPunct="1"/>
                      <a:r>
                        <a:rPr lang="en-ZA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reduced and water supply increased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422041" rtl="0" eaLnBrk="1" latinLnBrk="0" hangingPunct="1"/>
                      <a:r>
                        <a:rPr lang="en-ZA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water resources monitoring programme and 6 information systems reviewed and maintained by 2025</a:t>
                      </a:r>
                      <a:endParaRPr lang="en-ZA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water</a:t>
                      </a:r>
                      <a:r>
                        <a:rPr lang="en-ZA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resources monitoring programmes reviewed and maintained</a:t>
                      </a:r>
                      <a:endParaRPr lang="en-ZA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adjustment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21895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water and sanitation information systems maintained</a:t>
                      </a:r>
                      <a:endParaRPr lang="en-ZA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adjustment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25431">
                <a:tc vMerge="1">
                  <a:txBody>
                    <a:bodyPr/>
                    <a:lstStyle/>
                    <a:p>
                      <a:pPr marL="0" algn="l" defTabSz="422041" rtl="0" eaLnBrk="1" latinLnBrk="0" hangingPunct="1"/>
                      <a:endParaRPr lang="en-ZA" sz="14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22041" rtl="0" eaLnBrk="1" latinLnBrk="0" hangingPunct="1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Gauging stations refurbished to improve management decisions </a:t>
                      </a:r>
                      <a:endParaRPr lang="en-ZA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existing gauging stations refurbished</a:t>
                      </a:r>
                      <a:endParaRPr lang="en-ZA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/>
                      <a:r>
                        <a:rPr lang="en-ZA" sz="11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*Liverpool</a:t>
                      </a:r>
                      <a:endParaRPr lang="en-ZA" sz="11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adjustment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25431">
                <a:tc vMerge="1">
                  <a:txBody>
                    <a:bodyPr/>
                    <a:lstStyle/>
                    <a:p>
                      <a:pPr marL="0" algn="l" defTabSz="422041" rtl="0" eaLnBrk="1" latinLnBrk="0" hangingPunct="1"/>
                      <a:endParaRPr lang="en-ZA" sz="14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large water supply systems assessed for water losses by 2024</a:t>
                      </a:r>
                      <a:endParaRPr lang="en-ZA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large water supply systems assessed for water losses </a:t>
                      </a:r>
                      <a:endParaRPr lang="en-ZA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adjustment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US" altLang="en-US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5322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1" y="28974"/>
            <a:ext cx="8652680" cy="1308507"/>
          </a:xfrm>
        </p:spPr>
        <p:txBody>
          <a:bodyPr/>
          <a:lstStyle/>
          <a:p>
            <a:r>
              <a:rPr lang="en-ZA" dirty="0"/>
              <a:t>Programme 2: Water Planning &amp; Information Management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226485"/>
              </p:ext>
            </p:extLst>
          </p:nvPr>
        </p:nvGraphicFramePr>
        <p:xfrm>
          <a:off x="122830" y="1409129"/>
          <a:ext cx="8931082" cy="47278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63117"/>
                <a:gridCol w="1315430"/>
                <a:gridCol w="2353929"/>
                <a:gridCol w="1117948"/>
                <a:gridCol w="1249827"/>
                <a:gridCol w="955418"/>
                <a:gridCol w="775413"/>
              </a:tblGrid>
              <a:tr h="425004"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indicators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MTEF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period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8464"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COVID-19 2020/21 adjustment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2021/22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2022/23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950010">
                <a:tc rowSpan="3">
                  <a:txBody>
                    <a:bodyPr/>
                    <a:lstStyle/>
                    <a:p>
                      <a:pPr marL="0" algn="l" defTabSz="422041" rtl="0" eaLnBrk="1" latinLnBrk="0" hangingPunct="1"/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Water and sanitation services managed effectively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algn="l" defTabSz="422041" rtl="0" eaLnBrk="1" latinLnBrk="0" hangingPunct="1"/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RID and 41 feasibility for bulk water supply and sanitation services infrastructure project plans completed by 2024</a:t>
                      </a: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completed Record of Implementation Decisions (RID) for bulk raw water planning projects</a:t>
                      </a: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adjustment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7500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feasibility studies for water and wastewater services projects (</a:t>
                      </a:r>
                      <a:r>
                        <a:rPr lang="en-ZA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RBIG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completed</a:t>
                      </a: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algn="ctr"/>
                      <a:r>
                        <a:rPr lang="en-ZA" sz="11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*EC:1</a:t>
                      </a:r>
                    </a:p>
                    <a:p>
                      <a:pPr algn="ctr"/>
                      <a:r>
                        <a:rPr lang="en-ZA" sz="11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*FS:2</a:t>
                      </a:r>
                    </a:p>
                    <a:p>
                      <a:pPr algn="ctr"/>
                      <a:r>
                        <a:rPr lang="en-ZA" sz="11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*MP:1</a:t>
                      </a:r>
                    </a:p>
                    <a:p>
                      <a:pPr algn="ctr"/>
                      <a:r>
                        <a:rPr lang="en-ZA" sz="11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*NC:2</a:t>
                      </a:r>
                    </a:p>
                    <a:p>
                      <a:pPr algn="ctr"/>
                      <a:r>
                        <a:rPr lang="en-ZA" sz="11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*NW:</a:t>
                      </a:r>
                      <a:r>
                        <a:rPr lang="en-ZA" sz="11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</a:p>
                    <a:p>
                      <a:pPr algn="ctr"/>
                      <a:r>
                        <a:rPr lang="en-ZA" sz="11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*WC:1</a:t>
                      </a:r>
                      <a:endParaRPr lang="en-ZA" sz="11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adjustment</a:t>
                      </a:r>
                      <a:endParaRPr lang="en-ZA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77034">
                <a:tc vMerge="1">
                  <a:txBody>
                    <a:bodyPr/>
                    <a:lstStyle/>
                    <a:p>
                      <a:pPr marL="0" algn="l" defTabSz="422041" rtl="0" eaLnBrk="1" latinLnBrk="0" hangingPunct="1"/>
                      <a:endParaRPr lang="en-ZA" sz="14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l" defTabSz="422041" rtl="0" eaLnBrk="1" latinLnBrk="0" hangingPunct="1"/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implementation readiness studies for water and wastewater services projects (</a:t>
                      </a:r>
                      <a:r>
                        <a:rPr lang="en-ZA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RBIG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completed</a:t>
                      </a: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algn="ctr"/>
                      <a:r>
                        <a:rPr lang="en-ZA" sz="11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*EC:1</a:t>
                      </a:r>
                    </a:p>
                    <a:p>
                      <a:pPr algn="ctr"/>
                      <a:r>
                        <a:rPr lang="en-ZA" sz="11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*FS:2</a:t>
                      </a:r>
                    </a:p>
                    <a:p>
                      <a:pPr algn="ctr"/>
                      <a:r>
                        <a:rPr lang="en-ZA" sz="11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*MP:1</a:t>
                      </a:r>
                    </a:p>
                    <a:p>
                      <a:pPr algn="ctr"/>
                      <a:r>
                        <a:rPr lang="en-ZA" sz="11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*NC:2</a:t>
                      </a:r>
                    </a:p>
                    <a:p>
                      <a:pPr algn="ctr"/>
                      <a:r>
                        <a:rPr lang="en-ZA" sz="11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*NW:</a:t>
                      </a:r>
                      <a:r>
                        <a:rPr lang="en-ZA" sz="11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</a:p>
                    <a:p>
                      <a:pPr algn="ctr"/>
                      <a:r>
                        <a:rPr lang="en-ZA" sz="11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*WC:1</a:t>
                      </a:r>
                      <a:endParaRPr lang="en-ZA" sz="11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adjustment</a:t>
                      </a:r>
                      <a:endParaRPr lang="en-ZA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altLang="en-US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7598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1" y="28974"/>
            <a:ext cx="8652680" cy="899073"/>
          </a:xfrm>
        </p:spPr>
        <p:txBody>
          <a:bodyPr/>
          <a:lstStyle/>
          <a:p>
            <a:r>
              <a:rPr lang="en-ZA" dirty="0"/>
              <a:t>Programme 2: Water Planning &amp; Information Management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922885"/>
              </p:ext>
            </p:extLst>
          </p:nvPr>
        </p:nvGraphicFramePr>
        <p:xfrm>
          <a:off x="177422" y="1531961"/>
          <a:ext cx="8802806" cy="43675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4524"/>
                <a:gridCol w="1037230"/>
                <a:gridCol w="1433015"/>
                <a:gridCol w="1214651"/>
                <a:gridCol w="1241946"/>
                <a:gridCol w="1310185"/>
                <a:gridCol w="1501255"/>
              </a:tblGrid>
              <a:tr h="425004"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indicators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MTEF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period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8464"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COVID-19 2020/21 adjustment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2021/22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2022/23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01927">
                <a:tc rowSpan="2">
                  <a:txBody>
                    <a:bodyPr/>
                    <a:lstStyle/>
                    <a:p>
                      <a:pPr marL="0" algn="l" defTabSz="422041" rtl="0" eaLnBrk="1" latinLnBrk="0" hangingPunct="1"/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Water and sanitation services managed effectively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422041" rtl="0" eaLnBrk="1" latinLnBrk="0" hangingPunct="1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Water and Sanitation regulatory prescripts 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developed</a:t>
                      </a: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Water and Sanitation Bill developed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Draft </a:t>
                      </a:r>
                      <a:r>
                        <a:rPr lang="en-ZA" sz="14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Bill submitted to cabinet </a:t>
                      </a: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approval 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adjustment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Draft </a:t>
                      </a:r>
                      <a:r>
                        <a:rPr lang="en-ZA" sz="14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Bill submitted to Parliament </a:t>
                      </a: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processing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Participation in meetings as per the direction of Portfolio committee or Select committee of Parliament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0554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Approved National Water Resources Strategy Edition 3 (NWRS-3)  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Water Resources Strategy Edition 3 (NWRS-3)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adjustment</a:t>
                      </a:r>
                      <a:endParaRPr lang="en-ZA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Monitoring and Evaluation of National Water Resources Strategy Edition 3 (NWRS-3)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Monitoring and Evaluation of National Water Resources Strategy Edition 3 (NWRS-3)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altLang="en-US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08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1" y="28974"/>
            <a:ext cx="8652680" cy="899073"/>
          </a:xfrm>
        </p:spPr>
        <p:txBody>
          <a:bodyPr/>
          <a:lstStyle/>
          <a:p>
            <a:r>
              <a:rPr lang="en-ZA" dirty="0"/>
              <a:t>Programme 2: Water Planning &amp; Information Management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329788"/>
              </p:ext>
            </p:extLst>
          </p:nvPr>
        </p:nvGraphicFramePr>
        <p:xfrm>
          <a:off x="177422" y="1450073"/>
          <a:ext cx="8802806" cy="45916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4524"/>
                <a:gridCol w="1037230"/>
                <a:gridCol w="1542197"/>
                <a:gridCol w="1323833"/>
                <a:gridCol w="1364776"/>
                <a:gridCol w="1201003"/>
                <a:gridCol w="1269243"/>
              </a:tblGrid>
              <a:tr h="425004"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indicators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MTEF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period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8464"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COVID-19 2020/21 adjustment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2021/22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2022/23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45910">
                <a:tc rowSpan="2">
                  <a:txBody>
                    <a:bodyPr/>
                    <a:lstStyle/>
                    <a:p>
                      <a:pPr marL="0" algn="l" defTabSz="422041" rtl="0" eaLnBrk="1" latinLnBrk="0" hangingPunct="1"/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Water and sanitation services managed effectively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422041" rtl="0" eaLnBrk="1" latinLnBrk="0" hangingPunct="1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Water and Sanitation regulatory prescripts 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developed</a:t>
                      </a: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Sanitation Integrated Plan 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Draft National Sanitation  Integrated Plan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adjustment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Final National Sanitation  Integrated Plan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US" sz="1400" b="0" i="0" u="none" strike="noStrike" kern="1200" baseline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4338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Faecal Sludge Management Strategy for on-site sanitation 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developed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Conceptual Framework for National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Faecal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Sludge Management Strategy</a:t>
                      </a: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for on-site sanitation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developed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adjustment</a:t>
                      </a:r>
                      <a:endParaRPr lang="en-ZA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Draft National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Faecal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Sludge Management Strategy</a:t>
                      </a: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for on-site sanitation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developed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Final National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Faecal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Sludge Management Strategy</a:t>
                      </a: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for on-site sanitation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developed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altLang="en-US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619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1" y="28974"/>
            <a:ext cx="8652680" cy="899073"/>
          </a:xfrm>
        </p:spPr>
        <p:txBody>
          <a:bodyPr/>
          <a:lstStyle/>
          <a:p>
            <a:r>
              <a:rPr lang="en-ZA" dirty="0"/>
              <a:t>Programme 2: Water Planning &amp; Information Management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539308"/>
              </p:ext>
            </p:extLst>
          </p:nvPr>
        </p:nvGraphicFramePr>
        <p:xfrm>
          <a:off x="177422" y="1504665"/>
          <a:ext cx="8802806" cy="43813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4524"/>
                <a:gridCol w="1037230"/>
                <a:gridCol w="1542197"/>
                <a:gridCol w="1146412"/>
                <a:gridCol w="1201003"/>
                <a:gridCol w="1542197"/>
                <a:gridCol w="1269243"/>
              </a:tblGrid>
              <a:tr h="425004"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indicators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MTEF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period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8464"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COVID-19 2020/21 adjustment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2021/22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2022/23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45910">
                <a:tc rowSpan="2">
                  <a:txBody>
                    <a:bodyPr/>
                    <a:lstStyle/>
                    <a:p>
                      <a:pPr marL="0" algn="l" defTabSz="422041" rtl="0" eaLnBrk="1" latinLnBrk="0" hangingPunct="1"/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Water and sanitation services managed effectively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422041" rtl="0" eaLnBrk="1" latinLnBrk="0" hangingPunct="1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Water and Sanitation (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W&amp;S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 regulatory prescripts 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developed</a:t>
                      </a: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district municipalities (DMs) with completed 5 year reliable </a:t>
                      </a:r>
                      <a:r>
                        <a:rPr lang="en-ZA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W&amp;S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services </a:t>
                      </a: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delivery implementation plans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 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*EC:5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*FS:1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*GP:1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*KZN:10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*LP:5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*MP:3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*NW:3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*NC:1</a:t>
                      </a:r>
                      <a:endParaRPr lang="en-US" sz="1100" b="0" i="1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*EC:2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*KZN:4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*LP:2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*NW:2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Monitor implementation programme and develop reporting structures to reflect delivery of reliable services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Report on reliable service provision in 27 DMs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4338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Annual </a:t>
                      </a:r>
                      <a:r>
                        <a:rPr lang="en-US" sz="12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MuSSA</a:t>
                      </a:r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reports on water services authorities performance in providing water and sanitation services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MuSSA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report</a:t>
                      </a:r>
                      <a:endParaRPr lang="en-US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22041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adjustment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MuSSA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report</a:t>
                      </a:r>
                      <a:endParaRPr lang="en-US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MuSSA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report</a:t>
                      </a:r>
                      <a:endParaRPr lang="en-US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US" altLang="en-US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1005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1" y="-52914"/>
            <a:ext cx="8652680" cy="1212972"/>
          </a:xfrm>
        </p:spPr>
        <p:txBody>
          <a:bodyPr/>
          <a:lstStyle/>
          <a:p>
            <a:r>
              <a:rPr lang="en-ZA" dirty="0"/>
              <a:t>Programme </a:t>
            </a:r>
            <a:r>
              <a:rPr lang="en-ZA" dirty="0" smtClean="0"/>
              <a:t>3: </a:t>
            </a:r>
            <a:r>
              <a:rPr lang="en-ZA" dirty="0"/>
              <a:t>Water </a:t>
            </a:r>
            <a:r>
              <a:rPr lang="en-ZA" dirty="0" smtClean="0"/>
              <a:t>Infrastructure Development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660860"/>
              </p:ext>
            </p:extLst>
          </p:nvPr>
        </p:nvGraphicFramePr>
        <p:xfrm>
          <a:off x="191070" y="1201768"/>
          <a:ext cx="8802805" cy="49596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4524"/>
                <a:gridCol w="1255594"/>
                <a:gridCol w="1419367"/>
                <a:gridCol w="1282890"/>
                <a:gridCol w="1378424"/>
                <a:gridCol w="1201003"/>
                <a:gridCol w="1201003"/>
              </a:tblGrid>
              <a:tr h="425004"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indicators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MTEF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period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8464"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COVID-19 2020/21 adjustment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2021/22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2022/23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45910">
                <a:tc rowSpan="3">
                  <a:txBody>
                    <a:bodyPr/>
                    <a:lstStyle/>
                    <a:p>
                      <a:pPr marL="0" algn="l" defTabSz="422041" rtl="0" eaLnBrk="1" latinLnBrk="0" hangingPunct="1"/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Water demand reduced and water supply increased 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Strategic water resources infrastructure projects implemented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bulk raw water projects ready for implementation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*ORWRDP-2D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*MCWAP-2A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ZA" sz="11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Lusikisiki</a:t>
                      </a:r>
                      <a:r>
                        <a:rPr lang="en-ZA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1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RWSC</a:t>
                      </a:r>
                      <a:r>
                        <a:rPr lang="en-ZA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ZA" sz="11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Zalu</a:t>
                      </a:r>
                      <a:r>
                        <a:rPr lang="en-ZA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Dam) 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ZA" sz="11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Nwamitwa</a:t>
                      </a:r>
                      <a:r>
                        <a:rPr lang="en-ZA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22041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adjustment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ZA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4338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bulk raw water projects under construction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marL="0" marR="0" lvl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*Tzaneen Dam</a:t>
                      </a:r>
                      <a:endParaRPr lang="en-US" sz="1100" b="0" i="1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*Hazelmere Dam </a:t>
                      </a:r>
                      <a:endParaRPr lang="en-US" sz="1100" b="0" i="1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ZA" sz="11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Clanwilliam</a:t>
                      </a:r>
                      <a:r>
                        <a:rPr lang="en-ZA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Dam</a:t>
                      </a:r>
                      <a:endParaRPr lang="en-US" sz="1100" b="0" i="1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*Mzimvubu  Dam (</a:t>
                      </a:r>
                      <a:r>
                        <a:rPr lang="en-ZA" sz="1100" b="0" i="1" u="none" strike="noStrike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Ntabelanga</a:t>
                      </a:r>
                      <a:r>
                        <a:rPr lang="en-ZA" sz="11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Dam Advance Infrastructure) </a:t>
                      </a:r>
                      <a:endParaRPr lang="en-US" sz="1100" b="0" i="1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22041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adjustment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8355">
                <a:tc vMerge="1">
                  <a:txBody>
                    <a:bodyPr/>
                    <a:lstStyle/>
                    <a:p>
                      <a:pPr marL="0" algn="l" defTabSz="422041" rtl="0" eaLnBrk="1" latinLnBrk="0" hangingPunct="1"/>
                      <a:endParaRPr lang="en-ZA" sz="14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bulk raw water projects completed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(Hazelmere Dam)</a:t>
                      </a:r>
                      <a:endParaRPr lang="en-US" sz="12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22041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adjustment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(Tzaneen Dam)</a:t>
                      </a:r>
                      <a:endParaRPr lang="en-US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en-US" altLang="en-US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9826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188"/>
            <a:ext cx="8229600" cy="1143000"/>
          </a:xfrm>
        </p:spPr>
        <p:txBody>
          <a:bodyPr/>
          <a:lstStyle/>
          <a:p>
            <a:r>
              <a:rPr lang="en-ZA" dirty="0" smtClean="0"/>
              <a:t>Contents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2762"/>
            <a:ext cx="8229600" cy="3701502"/>
          </a:xfrm>
        </p:spPr>
        <p:txBody>
          <a:bodyPr/>
          <a:lstStyle/>
          <a:p>
            <a:pPr algn="just"/>
            <a:r>
              <a:rPr lang="en-ZA" sz="1800" dirty="0" smtClean="0"/>
              <a:t>Purpose………...……………………………...…………….…………...………..3</a:t>
            </a:r>
          </a:p>
          <a:p>
            <a:pPr algn="just"/>
            <a:endParaRPr lang="en-ZA" sz="700" dirty="0">
              <a:solidFill>
                <a:srgbClr val="FF0000"/>
              </a:solidFill>
            </a:endParaRPr>
          </a:p>
          <a:p>
            <a:pPr algn="just"/>
            <a:r>
              <a:rPr lang="en-ZA" sz="1800" dirty="0" smtClean="0"/>
              <a:t>Introductory remarks……………………………………..………….........……...4</a:t>
            </a:r>
            <a:endParaRPr lang="en-ZA" sz="1800" dirty="0"/>
          </a:p>
          <a:p>
            <a:pPr algn="just"/>
            <a:endParaRPr lang="en-ZA" sz="700" dirty="0" smtClean="0">
              <a:solidFill>
                <a:srgbClr val="FF0000"/>
              </a:solidFill>
            </a:endParaRPr>
          </a:p>
          <a:p>
            <a:pPr algn="just"/>
            <a:r>
              <a:rPr lang="en-ZA" sz="1800" dirty="0"/>
              <a:t>Part    </a:t>
            </a:r>
            <a:r>
              <a:rPr lang="en-ZA" sz="1800" dirty="0" smtClean="0"/>
              <a:t>1:   </a:t>
            </a:r>
            <a:r>
              <a:rPr lang="en-ZA" sz="1800" dirty="0"/>
              <a:t>Overview of the Special Adjustment Budget </a:t>
            </a:r>
            <a:r>
              <a:rPr lang="en-ZA" sz="1800" dirty="0" smtClean="0"/>
              <a:t>………...……….…5-8</a:t>
            </a:r>
            <a:endParaRPr lang="en-ZA" sz="1800" dirty="0"/>
          </a:p>
          <a:p>
            <a:pPr algn="just"/>
            <a:endParaRPr lang="en-ZA" sz="700" dirty="0" smtClean="0"/>
          </a:p>
          <a:p>
            <a:pPr algn="just"/>
            <a:r>
              <a:rPr lang="en-ZA" sz="1800" dirty="0" smtClean="0"/>
              <a:t>Part </a:t>
            </a:r>
            <a:r>
              <a:rPr lang="en-ZA" sz="1800" dirty="0"/>
              <a:t>2</a:t>
            </a:r>
            <a:r>
              <a:rPr lang="en-ZA" sz="1800" dirty="0" smtClean="0"/>
              <a:t>: Overview </a:t>
            </a:r>
            <a:r>
              <a:rPr lang="en-ZA" sz="1800" dirty="0"/>
              <a:t>of the </a:t>
            </a:r>
            <a:r>
              <a:rPr lang="en-ZA" sz="1800" dirty="0" smtClean="0"/>
              <a:t>2020/21 </a:t>
            </a:r>
            <a:r>
              <a:rPr lang="en-ZA" sz="1800" dirty="0"/>
              <a:t>to 2022/23 annual performance </a:t>
            </a:r>
            <a:r>
              <a:rPr lang="en-ZA" sz="1800" dirty="0" smtClean="0"/>
              <a:t>plan special adjustments………………………………………………………….…………9-24</a:t>
            </a:r>
          </a:p>
          <a:p>
            <a:pPr algn="just"/>
            <a:endParaRPr lang="en-ZA" sz="700" dirty="0" smtClean="0">
              <a:solidFill>
                <a:srgbClr val="FF0000"/>
              </a:solidFill>
            </a:endParaRPr>
          </a:p>
          <a:p>
            <a:pPr algn="just"/>
            <a:r>
              <a:rPr lang="en-ZA" sz="1800" dirty="0"/>
              <a:t>Part </a:t>
            </a:r>
            <a:r>
              <a:rPr lang="en-ZA" sz="1800" dirty="0" smtClean="0"/>
              <a:t>3: </a:t>
            </a:r>
            <a:r>
              <a:rPr lang="en-ZA" sz="1800" dirty="0"/>
              <a:t>Overview of the 2020/21 infrastructure projects per province</a:t>
            </a:r>
            <a:r>
              <a:rPr lang="en-ZA" sz="1800" dirty="0" smtClean="0"/>
              <a:t>…………………………………………………………………….…25-37</a:t>
            </a:r>
          </a:p>
          <a:p>
            <a:pPr marL="0" indent="0" algn="just">
              <a:buNone/>
            </a:pPr>
            <a:endParaRPr lang="en-ZA" sz="700" dirty="0" smtClean="0"/>
          </a:p>
          <a:p>
            <a:pPr algn="just"/>
            <a:r>
              <a:rPr lang="en-ZA" sz="1800" dirty="0"/>
              <a:t>Part 4: </a:t>
            </a:r>
            <a:r>
              <a:rPr lang="en-ZA" sz="1800" dirty="0" smtClean="0"/>
              <a:t>Impact </a:t>
            </a:r>
            <a:r>
              <a:rPr lang="en-ZA" sz="1800" dirty="0"/>
              <a:t>of </a:t>
            </a:r>
            <a:r>
              <a:rPr lang="en-ZA" sz="1800" dirty="0" smtClean="0"/>
              <a:t>COVID-19 reprioritisation………………………….……38-46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3603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1" y="-80210"/>
            <a:ext cx="8652680" cy="1212972"/>
          </a:xfrm>
        </p:spPr>
        <p:txBody>
          <a:bodyPr/>
          <a:lstStyle/>
          <a:p>
            <a:r>
              <a:rPr lang="en-ZA" dirty="0"/>
              <a:t>Programme </a:t>
            </a:r>
            <a:r>
              <a:rPr lang="en-ZA" dirty="0" smtClean="0"/>
              <a:t>3: </a:t>
            </a:r>
            <a:r>
              <a:rPr lang="en-ZA" dirty="0"/>
              <a:t>Water </a:t>
            </a:r>
            <a:r>
              <a:rPr lang="en-ZA" dirty="0" smtClean="0"/>
              <a:t>Infrastructure Development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981008"/>
              </p:ext>
            </p:extLst>
          </p:nvPr>
        </p:nvGraphicFramePr>
        <p:xfrm>
          <a:off x="177422" y="1231705"/>
          <a:ext cx="8802807" cy="49246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4524"/>
                <a:gridCol w="1228299"/>
                <a:gridCol w="1351128"/>
                <a:gridCol w="1323833"/>
                <a:gridCol w="1278341"/>
                <a:gridCol w="1278341"/>
                <a:gridCol w="1278341"/>
              </a:tblGrid>
              <a:tr h="425004"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indicators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MTEF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period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8464"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COVID-19 2020/21 adjustment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2021/22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2022/23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743386">
                <a:tc rowSpan="2">
                  <a:txBody>
                    <a:bodyPr/>
                    <a:lstStyle/>
                    <a:p>
                      <a:pPr marL="0" algn="l" defTabSz="422041" rtl="0" eaLnBrk="1" latinLnBrk="0" hangingPunct="1"/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Water demand reduced and water supply increased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Regional bulk infrastructure project phases implemented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regional bulk infrastructure project phases under construction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103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*EC:18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*FS:15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*GP:3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*KZN:11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*LP:15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*MP:20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*NC:8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*NW:11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*WC:2</a:t>
                      </a:r>
                      <a:endParaRPr lang="en-US" sz="1100" b="0" i="1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  <a:endParaRPr lang="en-US" sz="1100" b="0" i="1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  <a:endParaRPr lang="en-US" sz="1400" b="0" i="0" u="none" strike="noStrike" kern="1200" baseline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43386">
                <a:tc vMerge="1">
                  <a:txBody>
                    <a:bodyPr/>
                    <a:lstStyle/>
                    <a:p>
                      <a:pPr marL="0" algn="l" defTabSz="422041" rtl="0" eaLnBrk="1" latinLnBrk="0" hangingPunct="1"/>
                      <a:endParaRPr lang="en-ZA" sz="14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regional bulk infrastructure project phases completed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*EC:5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*FS:5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*GP:2</a:t>
                      </a:r>
                      <a:endParaRPr lang="en-ZA" sz="1100" b="0" i="1" u="none" strike="noStrike" kern="1200" baseline="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*LP:2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*MP:6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*NC:2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*NW:5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*WC:1</a:t>
                      </a:r>
                      <a:endParaRPr lang="en-US" sz="1100" b="0" i="1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  <a:endParaRPr lang="en-US" sz="1100" b="0" i="1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US" altLang="en-US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321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1" y="-93858"/>
            <a:ext cx="8775512" cy="1212972"/>
          </a:xfrm>
        </p:spPr>
        <p:txBody>
          <a:bodyPr/>
          <a:lstStyle/>
          <a:p>
            <a:r>
              <a:rPr lang="en-ZA" sz="4000" dirty="0"/>
              <a:t>Programme </a:t>
            </a:r>
            <a:r>
              <a:rPr lang="en-ZA" sz="4000" dirty="0" smtClean="0"/>
              <a:t>3: </a:t>
            </a:r>
            <a:r>
              <a:rPr lang="en-ZA" sz="4000" dirty="0"/>
              <a:t>Water </a:t>
            </a:r>
            <a:r>
              <a:rPr lang="en-ZA" sz="4000" dirty="0" smtClean="0"/>
              <a:t>Infrastructure Development</a:t>
            </a:r>
            <a:endParaRPr lang="en-ZA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854683"/>
              </p:ext>
            </p:extLst>
          </p:nvPr>
        </p:nvGraphicFramePr>
        <p:xfrm>
          <a:off x="68241" y="1136169"/>
          <a:ext cx="9021172" cy="50922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0931"/>
                <a:gridCol w="1229186"/>
                <a:gridCol w="2295364"/>
                <a:gridCol w="1021042"/>
                <a:gridCol w="1398591"/>
                <a:gridCol w="993029"/>
                <a:gridCol w="993029"/>
              </a:tblGrid>
              <a:tr h="329707"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indicators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MTEF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period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67494"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COVID-19 2020/21 adjustment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2021/22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2022/23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414007">
                <a:tc rowSpan="4">
                  <a:txBody>
                    <a:bodyPr/>
                    <a:lstStyle/>
                    <a:p>
                      <a:pPr marL="0" algn="l" defTabSz="422041" rtl="0" eaLnBrk="1" latinLnBrk="0" hangingPunct="1"/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Water demand reduced and water supply increased 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Water services Infrastructure Grant Projects implemented 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small </a:t>
                      </a:r>
                      <a:r>
                        <a:rPr lang="en-ZA" sz="14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WSIG</a:t>
                      </a: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projects under construction 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349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 b="0" i="1" u="none" strike="noStrike" kern="12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*EC:60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 b="0" i="1" u="none" strike="noStrike" kern="12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*FS:30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*GP:11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 b="0" i="1" u="none" strike="noStrike" kern="12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*KZN:34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 b="0" i="1" u="none" strike="noStrike" kern="12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*LP:96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 b="0" i="1" u="none" strike="noStrike" kern="12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*MP:26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 b="0" i="1" u="none" strike="noStrike" kern="12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*NW:56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 b="0" i="1" u="none" strike="noStrike" kern="12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*NC:28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WC:14</a:t>
                      </a:r>
                      <a:endParaRPr lang="en-US" sz="1000" b="0" i="1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326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44474">
                <a:tc vMerge="1">
                  <a:txBody>
                    <a:bodyPr/>
                    <a:lstStyle/>
                    <a:p>
                      <a:pPr marL="0" algn="l" defTabSz="422041" rtl="0" eaLnBrk="1" latinLnBrk="0" hangingPunct="1"/>
                      <a:endParaRPr lang="en-ZA" sz="14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small </a:t>
                      </a:r>
                      <a:r>
                        <a:rPr lang="en-ZA" sz="14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WSIG</a:t>
                      </a: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projects completed 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102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</a:t>
                      </a:r>
                      <a:endParaRPr lang="en-US" sz="1400" b="0" i="0" u="none" strike="noStrike" kern="1200" baseline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7153">
                <a:tc vMerge="1">
                  <a:txBody>
                    <a:bodyPr/>
                    <a:lstStyle/>
                    <a:p>
                      <a:pPr marL="0" algn="l" defTabSz="422041" rtl="0" eaLnBrk="1" latinLnBrk="0" hangingPunct="1"/>
                      <a:endParaRPr lang="en-ZA" sz="14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intervention projects implemented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adjustment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US" sz="1400" b="0" i="0" u="none" strike="noStrike" kern="1200" baseline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51736">
                <a:tc vMerge="1">
                  <a:txBody>
                    <a:bodyPr/>
                    <a:lstStyle/>
                    <a:p>
                      <a:pPr marL="0" algn="l" defTabSz="422041" rtl="0" eaLnBrk="1" latinLnBrk="0" hangingPunct="1"/>
                      <a:endParaRPr lang="en-ZA" sz="14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existing bucket sanitation backlog systems in formal settlements replaced with adequate sanitation services per year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798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 b="0" i="1" u="none" strike="noStrike" kern="12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*FS:10 202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 b="0" i="1" u="none" strike="noStrike" kern="12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*NC:596</a:t>
                      </a:r>
                      <a:endParaRPr lang="en-US" sz="1000" b="0" i="1" u="none" strike="noStrike" kern="1200" baseline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22041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adjustment</a:t>
                      </a:r>
                    </a:p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en-US" altLang="en-US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352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1" y="28974"/>
            <a:ext cx="8652680" cy="1212972"/>
          </a:xfrm>
        </p:spPr>
        <p:txBody>
          <a:bodyPr/>
          <a:lstStyle/>
          <a:p>
            <a:r>
              <a:rPr lang="en-ZA" dirty="0"/>
              <a:t>Programme </a:t>
            </a:r>
            <a:r>
              <a:rPr lang="en-ZA" dirty="0" smtClean="0"/>
              <a:t>3: </a:t>
            </a:r>
            <a:r>
              <a:rPr lang="en-ZA" dirty="0"/>
              <a:t>Water </a:t>
            </a:r>
            <a:r>
              <a:rPr lang="en-ZA" dirty="0" smtClean="0"/>
              <a:t>Infrastructure Development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568885"/>
              </p:ext>
            </p:extLst>
          </p:nvPr>
        </p:nvGraphicFramePr>
        <p:xfrm>
          <a:off x="177422" y="1504665"/>
          <a:ext cx="8802806" cy="36101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4524"/>
                <a:gridCol w="1351129"/>
                <a:gridCol w="1883391"/>
                <a:gridCol w="1009934"/>
                <a:gridCol w="1355678"/>
                <a:gridCol w="1069075"/>
                <a:gridCol w="1069075"/>
              </a:tblGrid>
              <a:tr h="425004"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indicators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MTEF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period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8464"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COVID-19 2020/21 adjustment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2021/22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2022/23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743386">
                <a:tc rowSpan="2">
                  <a:txBody>
                    <a:bodyPr/>
                    <a:lstStyle/>
                    <a:p>
                      <a:pPr marL="0" algn="l" defTabSz="422041" rtl="0" eaLnBrk="1" latinLnBrk="0" hangingPunct="1"/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Water demand reduced and water supply increased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Asset Management Plan (</a:t>
                      </a:r>
                      <a:r>
                        <a:rPr lang="en-ZA" sz="14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NAMP</a:t>
                      </a: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with unscheduled maintenance kept at 80% and below by 2024 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 scheduled </a:t>
                      </a: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maintenance projects completed as a proportion of planned maintenance projects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80%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adjustment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80%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80%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43386">
                <a:tc vMerge="1">
                  <a:txBody>
                    <a:bodyPr/>
                    <a:lstStyle/>
                    <a:p>
                      <a:pPr marL="0" algn="l" defTabSz="422041" rtl="0" eaLnBrk="1" latinLnBrk="0" hangingPunct="1"/>
                      <a:endParaRPr lang="en-ZA" sz="14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 </a:t>
                      </a: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unscheduled maintenance projects completed as a proportion of planned maintenance projects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≤20%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22041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adjustment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≤20%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≤20%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en-US" altLang="en-US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7031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1" y="28974"/>
            <a:ext cx="8652680" cy="1212972"/>
          </a:xfrm>
        </p:spPr>
        <p:txBody>
          <a:bodyPr/>
          <a:lstStyle/>
          <a:p>
            <a:r>
              <a:rPr lang="en-ZA" dirty="0"/>
              <a:t>Programme </a:t>
            </a:r>
            <a:r>
              <a:rPr lang="en-ZA" dirty="0" smtClean="0"/>
              <a:t>3: </a:t>
            </a:r>
            <a:r>
              <a:rPr lang="en-ZA" dirty="0"/>
              <a:t>Water </a:t>
            </a:r>
            <a:r>
              <a:rPr lang="en-ZA" dirty="0" smtClean="0"/>
              <a:t>Infrastructure Development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664479"/>
              </p:ext>
            </p:extLst>
          </p:nvPr>
        </p:nvGraphicFramePr>
        <p:xfrm>
          <a:off x="150126" y="1504665"/>
          <a:ext cx="8802807" cy="43696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4524"/>
                <a:gridCol w="1351129"/>
                <a:gridCol w="2142698"/>
                <a:gridCol w="982639"/>
                <a:gridCol w="1314735"/>
                <a:gridCol w="973541"/>
                <a:gridCol w="973541"/>
              </a:tblGrid>
              <a:tr h="425004"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indicators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MTEF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period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8464"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COVID-19 2020/21 adjustment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2021/22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2022/23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743386">
                <a:tc rowSpan="4">
                  <a:txBody>
                    <a:bodyPr/>
                    <a:lstStyle/>
                    <a:p>
                      <a:pPr marL="0" algn="l" defTabSz="422041" rtl="0" eaLnBrk="1" latinLnBrk="0" hangingPunct="1"/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Water demand reduced and water supply increased 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Adherence to Water Supply Agreements/ Authorisations and Operating Rules (Water Resource Operations)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 adherence </a:t>
                      </a: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Water Supply Agreements/ Authorisations and Operating Rules (Water Resource Operations)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80%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adjustment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80%</a:t>
                      </a:r>
                      <a:endParaRPr lang="en-US" sz="1400" b="0" i="0" u="none" strike="noStrike" kern="1200" baseline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80%</a:t>
                      </a:r>
                      <a:endParaRPr lang="en-US" sz="1400" b="0" i="0" u="none" strike="noStrike" kern="1200" baseline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99534">
                <a:tc vMerge="1">
                  <a:txBody>
                    <a:bodyPr/>
                    <a:lstStyle/>
                    <a:p>
                      <a:pPr marL="0" algn="l" defTabSz="422041" rtl="0" eaLnBrk="1" latinLnBrk="0" hangingPunct="1"/>
                      <a:endParaRPr lang="en-ZA" sz="14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dam safety evaluated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22041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adjustment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43386">
                <a:tc vMerge="1">
                  <a:txBody>
                    <a:bodyPr/>
                    <a:lstStyle/>
                    <a:p>
                      <a:pPr marL="0" algn="l" defTabSz="422041" rtl="0" eaLnBrk="1" latinLnBrk="0" hangingPunct="1"/>
                      <a:endParaRPr lang="en-ZA" sz="14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dam safety rehabilitation projects completed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adjustment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43386">
                <a:tc vMerge="1">
                  <a:txBody>
                    <a:bodyPr/>
                    <a:lstStyle/>
                    <a:p>
                      <a:pPr marL="0" algn="l" defTabSz="422041" rtl="0" eaLnBrk="1" latinLnBrk="0" hangingPunct="1"/>
                      <a:endParaRPr lang="en-ZA" sz="14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kilometres of conveyance systems rehabilitated per annum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2.5 km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22041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adjustment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10km 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22041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10km 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en-US" altLang="en-US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6256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1" y="28974"/>
            <a:ext cx="8652680" cy="1212972"/>
          </a:xfrm>
        </p:spPr>
        <p:txBody>
          <a:bodyPr/>
          <a:lstStyle/>
          <a:p>
            <a:r>
              <a:rPr lang="en-ZA" dirty="0"/>
              <a:t>Programme </a:t>
            </a:r>
            <a:r>
              <a:rPr lang="en-ZA" dirty="0" smtClean="0"/>
              <a:t>4: </a:t>
            </a:r>
            <a:r>
              <a:rPr lang="en-ZA" dirty="0"/>
              <a:t>Water </a:t>
            </a:r>
            <a:r>
              <a:rPr lang="en-ZA" dirty="0" smtClean="0"/>
              <a:t>Sector Regulation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en-US" altLang="en-US">
              <a:solidFill>
                <a:prstClr val="black"/>
              </a:solidFill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1784439"/>
          </a:xfrm>
        </p:spPr>
        <p:txBody>
          <a:bodyPr/>
          <a:lstStyle/>
          <a:p>
            <a:r>
              <a:rPr lang="en-ZA" sz="2800" dirty="0"/>
              <a:t>No changes to outcomes, outputs, performance indicators and targets in the annual performance plan tabled on 12 March 2020.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153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724651"/>
          </a:xfrm>
        </p:spPr>
        <p:txBody>
          <a:bodyPr/>
          <a:lstStyle/>
          <a:p>
            <a:pPr algn="just"/>
            <a:r>
              <a:rPr lang="en-ZA" sz="2000" dirty="0" smtClean="0"/>
              <a:t>Part </a:t>
            </a:r>
            <a:r>
              <a:rPr lang="en-ZA" sz="2000" dirty="0"/>
              <a:t>3</a:t>
            </a:r>
            <a:r>
              <a:rPr lang="en-ZA" sz="2000" dirty="0" smtClean="0"/>
              <a:t>: Overview of the 2020/21 infrastructure projects per province</a:t>
            </a:r>
            <a:endParaRPr lang="en-ZA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en-US" altLang="en-US">
              <a:solidFill>
                <a:prstClr val="black"/>
              </a:solidFill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313" y="5131558"/>
            <a:ext cx="7772400" cy="928048"/>
          </a:xfrm>
          <a:prstGeom prst="rect">
            <a:avLst/>
          </a:prstGeom>
        </p:spPr>
        <p:txBody>
          <a:bodyPr anchor="t"/>
          <a:lstStyle>
            <a:lvl1pPr algn="l" defTabSz="422041" rtl="0" eaLnBrk="0" fontAlgn="base" hangingPunct="0">
              <a:spcBef>
                <a:spcPct val="0"/>
              </a:spcBef>
              <a:spcAft>
                <a:spcPct val="0"/>
              </a:spcAft>
              <a:defRPr sz="3692" b="1" kern="1200" cap="all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1pPr>
            <a:lvl2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22041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6pPr>
            <a:lvl7pPr marL="844083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7pPr>
            <a:lvl8pPr marL="1266124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8pPr>
            <a:lvl9pPr marL="1688165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ZA" sz="1400" dirty="0" smtClean="0"/>
          </a:p>
        </p:txBody>
      </p:sp>
    </p:spTree>
    <p:extLst>
      <p:ext uri="{BB962C8B-B14F-4D97-AF65-F5344CB8AC3E}">
        <p14:creationId xmlns:p14="http://schemas.microsoft.com/office/powerpoint/2010/main" val="129819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48"/>
            <a:ext cx="8229600" cy="687066"/>
          </a:xfrm>
        </p:spPr>
        <p:txBody>
          <a:bodyPr/>
          <a:lstStyle/>
          <a:p>
            <a:r>
              <a:rPr lang="en-ZA" dirty="0" smtClean="0"/>
              <a:t>Eastern Cape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199909"/>
              </p:ext>
            </p:extLst>
          </p:nvPr>
        </p:nvGraphicFramePr>
        <p:xfrm>
          <a:off x="693690" y="752962"/>
          <a:ext cx="8229600" cy="5318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09441"/>
                <a:gridCol w="4887310"/>
                <a:gridCol w="2632849"/>
              </a:tblGrid>
              <a:tr h="230366">
                <a:tc>
                  <a:txBody>
                    <a:bodyPr/>
                    <a:lstStyle/>
                    <a:p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Completion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30366">
                <a:tc>
                  <a:txBody>
                    <a:bodyPr/>
                    <a:lstStyle/>
                    <a:p>
                      <a:r>
                        <a:rPr lang="en-ZA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Mega </a:t>
                      </a:r>
                    </a:p>
                    <a:p>
                      <a:r>
                        <a:rPr lang="en-ZA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KSD</a:t>
                      </a:r>
                      <a:r>
                        <a:rPr lang="en-ZA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PI Bulk Supply Phase 3 of 9 (</a:t>
                      </a:r>
                      <a:r>
                        <a:rPr lang="en-ZA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highbury</a:t>
                      </a:r>
                      <a:r>
                        <a:rPr lang="en-ZA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WTW</a:t>
                      </a:r>
                      <a:r>
                        <a:rPr lang="en-ZA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ZA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226868">
                <a:tc rowSpan="2">
                  <a:txBody>
                    <a:bodyPr/>
                    <a:lstStyle/>
                    <a:p>
                      <a:r>
                        <a:rPr lang="en-ZA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</a:t>
                      </a:r>
                    </a:p>
                    <a:p>
                      <a:r>
                        <a:rPr lang="en-ZA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(13)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Chris Hani DM Cluster 4 Phase 3 of 9 bulk pipeline and reservoir from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Sikhungwini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Lady Frere 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Chris Hani DM Cluster 4 Phase 4 of 9 bulk pipeline and reservoir from Lady Frere to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Ngxumza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Chris Hani DM Cluster 9 Phase 3A and B of 5 (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Tsomo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abstraction works and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WTW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Chris Hani DM Cluster 9 Phase 3D of 5 (Bulk pipeline from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Jojweni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Xolobe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including reservoir and pumps)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Chris Hani Cluster 9 phase 4 (Bulk connection and distribution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Xolobe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banzi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 southern bulk,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Tsomo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Town bulk line and reservoir) of 5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Chris Hani DM Cluster 6 Phase 4 of 6 (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Gqaga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rising main West,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Hlupekazi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Chris Hani DM Cluster 6 Phase 5 of 6 (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Sitholeni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rising main,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Lokishini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34290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Xonxa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2 of 2 (secondary bulk)</a:t>
                      </a:r>
                      <a:endParaRPr lang="en-ZA" sz="13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Chris Hani DM Cluster 9 Phase 3 of 5 (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Tsomo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abstraction work and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WTW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Chris Hani DM Cluster 6 Cluster 6 Phase 4 of 6 (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Gqaga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rising main,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Hlupekazi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98251">
                <a:tc vMerge="1">
                  <a:txBody>
                    <a:bodyPr/>
                    <a:lstStyle/>
                    <a:p>
                      <a:endParaRPr lang="en-ZA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Ndlambe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1 of 1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Mt Ayliff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Urban BWS Phase 1 of 2 (upgrade of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WTW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Nqamakhwe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 phase 1 of 1(cross boarders scheme)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Xhora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1 of 2(Weir,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WTW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dam Bulk pipeline)</a:t>
                      </a:r>
                    </a:p>
                    <a:p>
                      <a:pPr marL="34290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Xhora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2of 2 (bulk pipelines)</a:t>
                      </a:r>
                      <a:endParaRPr lang="en-ZA" sz="13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Mt Ayliff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Urban BWS Phase  of 2 (upgrade of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WTW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Xhora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1 of 2(Weir,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WTW,dam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Bulk pipeline)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4173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48"/>
            <a:ext cx="8229600" cy="687066"/>
          </a:xfrm>
        </p:spPr>
        <p:txBody>
          <a:bodyPr/>
          <a:lstStyle/>
          <a:p>
            <a:r>
              <a:rPr lang="en-ZA" dirty="0" smtClean="0"/>
              <a:t>Eastern Cape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316630"/>
              </p:ext>
            </p:extLst>
          </p:nvPr>
        </p:nvGraphicFramePr>
        <p:xfrm>
          <a:off x="630626" y="989452"/>
          <a:ext cx="8229600" cy="3474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19803"/>
                <a:gridCol w="5439103"/>
                <a:gridCol w="1970694"/>
              </a:tblGrid>
              <a:tr h="230366">
                <a:tc>
                  <a:txBody>
                    <a:bodyPr/>
                    <a:lstStyle/>
                    <a:p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Completion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30366">
                <a:tc rowSpan="2"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</a:t>
                      </a:r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Middleburg BWS Phase 2 of 2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30366">
                <a:tc vMerge="1">
                  <a:txBody>
                    <a:bodyPr/>
                    <a:lstStyle/>
                    <a:p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Sundays river (Paterson) BWS phase 6 of 6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James Kleynhans BWS Phase 2 of 4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WTW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upgrade)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Matatiele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1 of 1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Graaff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Reinett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emergency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WSS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1 of 2 (groundwater development)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Graff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Reinett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2 of 2 (augmentation of groundwater)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Port Alfred RO plant (5ml) phase 1 of </a:t>
                      </a:r>
                      <a:r>
                        <a:rPr lang="en-ZA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30366">
                <a:tc>
                  <a:txBody>
                    <a:bodyPr/>
                    <a:lstStyle/>
                    <a:p>
                      <a:r>
                        <a:rPr lang="en-ZA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WSIG</a:t>
                      </a:r>
                      <a:endParaRPr lang="en-ZA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(60)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O.R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Tambo (13)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Chris Hani (14)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Joe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Gqabi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(8)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Amathole (10)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Alfred Nzo (8)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Beyers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(1)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Blue Crane (3)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Makana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(2)</a:t>
                      </a:r>
                    </a:p>
                    <a:p>
                      <a:pPr marL="34290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Kouga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O.R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Tambo(3)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Chris Hani (4)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Joe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Gqabi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(3)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Amathole (5)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Alfred Nzo (4)</a:t>
                      </a:r>
                    </a:p>
                    <a:p>
                      <a:pPr marL="34290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Blue Crane (1)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0097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Free State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42229"/>
              </p:ext>
            </p:extLst>
          </p:nvPr>
        </p:nvGraphicFramePr>
        <p:xfrm>
          <a:off x="457200" y="1304772"/>
          <a:ext cx="8229600" cy="3479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782"/>
                <a:gridCol w="4226128"/>
                <a:gridCol w="1970690"/>
              </a:tblGrid>
              <a:tr h="370840">
                <a:tc>
                  <a:txBody>
                    <a:bodyPr/>
                    <a:lstStyle/>
                    <a:p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Completion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</a:t>
                      </a:r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Ngwathe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Bulk Water Supply Phase 3 of 3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Setsoto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  Phase 3 of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Dihlabeng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3 of 3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Maluti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-a-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Phofung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4 of 4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Masilonyana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2 of 2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Nketoana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1 of 2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Tokologo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2 of 3</a:t>
                      </a:r>
                    </a:p>
                    <a:p>
                      <a:pPr marL="28575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Welbedacht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Pipeline Phase 1 of 1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</a:t>
                      </a:r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Rouxville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Smithfield/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Zastron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Mohokare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BWS)</a:t>
                      </a:r>
                    </a:p>
                    <a:p>
                      <a:pPr marL="28575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Mantsopa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2 of 2 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Mafube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Frankfort Bulk Sewer Phase 2 of 2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Jagersfontein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Fauresmith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2 of 2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Metsimaholo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Bulk Sewer Phase 1 of 1 (Upgrading of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Deneysville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WWTW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Tswelopele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2 of 2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28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8483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Free State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204901"/>
              </p:ext>
            </p:extLst>
          </p:nvPr>
        </p:nvGraphicFramePr>
        <p:xfrm>
          <a:off x="457200" y="1304772"/>
          <a:ext cx="8229600" cy="3388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782"/>
                <a:gridCol w="4226128"/>
                <a:gridCol w="1970690"/>
              </a:tblGrid>
              <a:tr h="370840">
                <a:tc>
                  <a:txBody>
                    <a:bodyPr/>
                    <a:lstStyle/>
                    <a:p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Completion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WSIG</a:t>
                      </a:r>
                      <a:endParaRPr lang="en-ZA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(32)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Metsimaholo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Moqhaka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Ngwathe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(3)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Mafube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Matjhabeng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Masilonyana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Tokologo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Maluti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(3)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Dithlabeng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Phumelela (3)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Setsoto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Mantsopa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Nketoana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Kopanong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(4)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Mohokare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(3)</a:t>
                      </a:r>
                    </a:p>
                    <a:p>
                      <a:pPr marL="28575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Letsemeng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(2)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Metsimaholo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Moqhaka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Ngwathe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(3)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Mafube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Tokologo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Maluti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a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Phofung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Dithlabeng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Phumelela (3)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Setsoto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Mantsopa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Mohokare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29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5060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Purpose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8871"/>
            <a:ext cx="8229600" cy="2120865"/>
          </a:xfrm>
        </p:spPr>
        <p:txBody>
          <a:bodyPr/>
          <a:lstStyle/>
          <a:p>
            <a:pPr marL="0" indent="0" algn="ctr">
              <a:buNone/>
            </a:pPr>
            <a:r>
              <a:rPr lang="en-ZA" sz="3000" dirty="0" smtClean="0"/>
              <a:t>To brief the Committee on the Department of Water and Sanitation’s  </a:t>
            </a:r>
            <a:r>
              <a:rPr lang="en-ZA" sz="3000" dirty="0"/>
              <a:t>2020/21 special adjustments to Budget Vote 41 and revisions to the Strategic Plan, and Annual Performance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2146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Gauteng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807709"/>
              </p:ext>
            </p:extLst>
          </p:nvPr>
        </p:nvGraphicFramePr>
        <p:xfrm>
          <a:off x="457200" y="1304772"/>
          <a:ext cx="8229600" cy="3454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782"/>
                <a:gridCol w="3453618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Completion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Mega</a:t>
                      </a:r>
                    </a:p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Sebokeng</a:t>
                      </a: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WWTW</a:t>
                      </a: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1 of 2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Sebokeng</a:t>
                      </a: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WWTW</a:t>
                      </a: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1 of 2</a:t>
                      </a: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</a:t>
                      </a:r>
                    </a:p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Meyerton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WWTW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2 of 3 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Meyerton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WWTW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2 of 3 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</a:t>
                      </a:r>
                    </a:p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Rothdene</a:t>
                      </a: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rising main phase 2 of 2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WSIG</a:t>
                      </a: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(12)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Lesedi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LM (2)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Midvaal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Mogale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City (2)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Merafong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City (2)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Rand West (2)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Lesedi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LM (2)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Midvaal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Mogale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City (2)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Merafong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City (2)</a:t>
                      </a:r>
                    </a:p>
                    <a:p>
                      <a:pPr marL="28575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Rand West (1)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Emfuleni (2)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30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792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82"/>
            <a:ext cx="8229600" cy="1143000"/>
          </a:xfrm>
        </p:spPr>
        <p:txBody>
          <a:bodyPr/>
          <a:lstStyle/>
          <a:p>
            <a:r>
              <a:rPr lang="en-ZA" dirty="0" smtClean="0"/>
              <a:t>KwaZulu-Natal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243711"/>
              </p:ext>
            </p:extLst>
          </p:nvPr>
        </p:nvGraphicFramePr>
        <p:xfrm>
          <a:off x="457200" y="816026"/>
          <a:ext cx="8229600" cy="5217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782"/>
                <a:gridCol w="3453618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Completion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Mega</a:t>
                      </a:r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Arial" panose="020B0604020202020204" pitchFamily="34" charset="0"/>
                        <a:buChar char="•"/>
                      </a:pPr>
                      <a:r>
                        <a:rPr lang="en-ZA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Greater </a:t>
                      </a:r>
                      <a:r>
                        <a:rPr lang="en-ZA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Mthonjaneni</a:t>
                      </a:r>
                      <a:r>
                        <a:rPr lang="en-ZA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2 of 2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lvl="0" indent="-228600">
                        <a:buFont typeface="Arial" panose="020B0604020202020204" pitchFamily="34" charset="0"/>
                        <a:buChar char="•"/>
                      </a:pPr>
                      <a:r>
                        <a:rPr lang="en-ZA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Ngcebo</a:t>
                      </a:r>
                      <a:r>
                        <a:rPr lang="en-ZA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BWSS</a:t>
                      </a:r>
                      <a:r>
                        <a:rPr lang="en-ZA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1 of 1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en-ZA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uMshwathi</a:t>
                      </a:r>
                      <a:r>
                        <a:rPr lang="en-ZA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4 of 5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</a:t>
                      </a:r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Driefontein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Hobsland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Indaka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1 of 1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Greater Bulwer BWS Phase 1 of 1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Mandlakazi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5 of 5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Greater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Mpofana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1 of 1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Nongoma Phase 1 of 1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Maphumulo BWS Phase 3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Middlesdrift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1 of 1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Greytown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2 of 2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WSIG</a:t>
                      </a:r>
                      <a:endParaRPr lang="en-ZA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(26)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Amajuba (2)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King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Cetshwayo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Zululand (4)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uMhlathuze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Harry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Gwala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(6)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iLembe (2)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Ugu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uThukela (5)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uMkhanyakude (4)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Msunduzi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Newcastle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uMgungundlovu (1)</a:t>
                      </a:r>
                    </a:p>
                    <a:p>
                      <a:pPr marL="28575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uMzinyathi (4)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uMkhanyakude (4)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Ugu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Harry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Gwala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(6)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uThukela (2)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Amajuba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uMgungundlovu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uMzinyathi (2)</a:t>
                      </a:r>
                    </a:p>
                    <a:p>
                      <a:pPr marL="28575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Newcastle (1)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31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324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7980"/>
            <a:ext cx="8229600" cy="1143000"/>
          </a:xfrm>
        </p:spPr>
        <p:txBody>
          <a:bodyPr/>
          <a:lstStyle/>
          <a:p>
            <a:r>
              <a:rPr lang="en-ZA" dirty="0" smtClean="0"/>
              <a:t>Limpopo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8662802"/>
              </p:ext>
            </p:extLst>
          </p:nvPr>
        </p:nvGraphicFramePr>
        <p:xfrm>
          <a:off x="457200" y="611068"/>
          <a:ext cx="8229600" cy="5674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66648"/>
                <a:gridCol w="5029200"/>
                <a:gridCol w="2033752"/>
              </a:tblGrid>
              <a:tr h="370840">
                <a:tc>
                  <a:txBody>
                    <a:bodyPr/>
                    <a:lstStyle/>
                    <a:p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Completion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Mega</a:t>
                      </a:r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-228600">
                        <a:buFont typeface="Arial" panose="020B0604020202020204" pitchFamily="34" charset="0"/>
                        <a:buChar char="•"/>
                      </a:pPr>
                      <a:r>
                        <a:rPr lang="en-ZA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Polokwane </a:t>
                      </a:r>
                      <a:r>
                        <a:rPr lang="en-ZA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WWTW</a:t>
                      </a:r>
                      <a:r>
                        <a:rPr lang="en-ZA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1 of 2 </a:t>
                      </a:r>
                    </a:p>
                    <a:p>
                      <a:pPr marL="0" lvl="0" indent="-228600">
                        <a:buFont typeface="Arial" panose="020B0604020202020204" pitchFamily="34" charset="0"/>
                        <a:buChar char="•"/>
                      </a:pPr>
                      <a:r>
                        <a:rPr lang="en-ZA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Giyani BWS Phase 1 of 1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-228600">
                        <a:buFont typeface="Arial" panose="020B0604020202020204" pitchFamily="34" charset="0"/>
                        <a:buChar char="•"/>
                      </a:pPr>
                      <a:r>
                        <a:rPr lang="en-ZA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Mogalakwena</a:t>
                      </a:r>
                      <a:r>
                        <a:rPr lang="en-ZA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2 of 2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</a:t>
                      </a:r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(12)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Babanana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Pipeline project Phase 1of 1</a:t>
                      </a:r>
                    </a:p>
                    <a:p>
                      <a:pPr marL="0" lvl="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Sinthumule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Kutama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3 of 3 (including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Luvuvhu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GWS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</a:p>
                    <a:p>
                      <a:pPr marL="0" lvl="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Giyani  Drought Phase 1 of 1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Nandoni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Nsami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</a:p>
                    <a:p>
                      <a:pPr marL="0" lvl="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Mametja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Sekororo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1 of 2</a:t>
                      </a:r>
                    </a:p>
                    <a:p>
                      <a:pPr marL="0" lvl="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Moutse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Phase 1</a:t>
                      </a:r>
                    </a:p>
                    <a:p>
                      <a:pPr marL="0" lvl="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Moutse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5</a:t>
                      </a:r>
                    </a:p>
                    <a:p>
                      <a:pPr marL="0" lvl="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Moutse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7-12</a:t>
                      </a:r>
                    </a:p>
                    <a:p>
                      <a:pPr marL="0" lvl="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Moutse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13</a:t>
                      </a:r>
                    </a:p>
                    <a:p>
                      <a:pPr marL="0" lvl="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Moutse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14</a:t>
                      </a:r>
                    </a:p>
                    <a:p>
                      <a:pPr marL="0" lvl="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Moutse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15</a:t>
                      </a:r>
                    </a:p>
                    <a:p>
                      <a:pPr marL="0" lvl="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Mooihoek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4 of 4</a:t>
                      </a:r>
                    </a:p>
                    <a:p>
                      <a:pPr marL="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Nebo BWS Phase 3 of 3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Mametja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Sekororo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1 of 2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ZA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WSIG</a:t>
                      </a:r>
                      <a:endParaRPr lang="en-ZA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(98)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-2286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Capricorn (11)</a:t>
                      </a:r>
                    </a:p>
                    <a:p>
                      <a:pPr marL="0" lvl="0" indent="-2286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Polokwane (5) </a:t>
                      </a:r>
                    </a:p>
                    <a:p>
                      <a:pPr marL="0" lvl="0" indent="-2286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Sekhukhune (11)</a:t>
                      </a:r>
                    </a:p>
                    <a:p>
                      <a:pPr marL="0" lvl="0" indent="-2286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Mogalakwena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(8)</a:t>
                      </a:r>
                    </a:p>
                    <a:p>
                      <a:pPr marL="0" lvl="0" indent="-2286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Lephalale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(2)</a:t>
                      </a:r>
                    </a:p>
                    <a:p>
                      <a:pPr marL="0" lvl="0" indent="-2286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Bela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Bela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(6)</a:t>
                      </a:r>
                    </a:p>
                    <a:p>
                      <a:pPr marL="0" lvl="0" indent="-2286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Mopani (11)</a:t>
                      </a:r>
                    </a:p>
                    <a:p>
                      <a:pPr marL="0" lvl="0" indent="-2286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Vhembe (18)</a:t>
                      </a:r>
                    </a:p>
                    <a:p>
                      <a:pPr marL="0" indent="-2286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Thabazimbi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(3)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-2286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Thabazimbi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(4)</a:t>
                      </a:r>
                    </a:p>
                    <a:p>
                      <a:pPr marL="0" lvl="0" indent="-2286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Modimolle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Mokgopong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(10)</a:t>
                      </a:r>
                    </a:p>
                    <a:p>
                      <a:pPr marL="0" indent="-2286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Mopani (9)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32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819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16"/>
            <a:ext cx="8229600" cy="1143000"/>
          </a:xfrm>
        </p:spPr>
        <p:txBody>
          <a:bodyPr/>
          <a:lstStyle/>
          <a:p>
            <a:r>
              <a:rPr lang="en-ZA" dirty="0" smtClean="0"/>
              <a:t>Mpumalanga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273444"/>
              </p:ext>
            </p:extLst>
          </p:nvPr>
        </p:nvGraphicFramePr>
        <p:xfrm>
          <a:off x="457200" y="752962"/>
          <a:ext cx="8229600" cy="54144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45476"/>
                <a:gridCol w="5265683"/>
                <a:gridCol w="1718441"/>
              </a:tblGrid>
              <a:tr h="293819">
                <a:tc>
                  <a:txBody>
                    <a:bodyPr/>
                    <a:lstStyle/>
                    <a:p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Completion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18590">
                <a:tc rowSpan="2">
                  <a:txBody>
                    <a:bodyPr/>
                    <a:lstStyle/>
                    <a:p>
                      <a:r>
                        <a:rPr lang="en-ZA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</a:t>
                      </a:r>
                    </a:p>
                    <a:p>
                      <a:r>
                        <a:rPr lang="en-ZA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(10)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Empuluzi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Methula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3B of 8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Empuluzi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Methula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4B of 8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Empuluzi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Methula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8 of 8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Balfour /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Siyathemba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RBWS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2 of Phase 6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Balfour /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Siyathemba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RBWS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3 of 6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Msukaligwa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RBWS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(Cluster 3) Phase 1of 1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Empuluzi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Methula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RBWS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8 of 8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41407">
                <a:tc v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Driekoppies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1A of 5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Driekoppies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1C of 5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Driekoppies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2A of 5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Driekoppies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3B of 5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95772">
                <a:tc rowSpan="2">
                  <a:txBody>
                    <a:bodyPr/>
                    <a:lstStyle/>
                    <a:p>
                      <a:r>
                        <a:rPr lang="en-ZA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</a:t>
                      </a:r>
                    </a:p>
                    <a:p>
                      <a:r>
                        <a:rPr lang="en-ZA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(14)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Bushbuckridge Water Services Phase 2 of 2 (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Maviljan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WWTW’s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Amsterdam /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Sheepmoor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3 of 4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Balfour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WWTW’s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2 of 3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Balfour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WWTW’s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3 of 3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Eesterhoek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</a:t>
                      </a:r>
                      <a:r>
                        <a:rPr lang="en-ZA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 of 4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Eesterhoek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2 of 4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Steve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Tswhete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1 of 2 (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19)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Embalenhle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Bulk Outfall Sewer phase 2 of 4(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19)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3819">
                <a:tc vMerge="1">
                  <a:txBody>
                    <a:bodyPr/>
                    <a:lstStyle/>
                    <a:p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Sibange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1of 5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Sibange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Phase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 of 5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Sibange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3 of 5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Sibange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4 of 5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Sibange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5 of 5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Rooikoppen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Sakhile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Bulk Outfall Sewer phase 1 of 2(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19)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087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16"/>
            <a:ext cx="8229600" cy="1143000"/>
          </a:xfrm>
        </p:spPr>
        <p:txBody>
          <a:bodyPr/>
          <a:lstStyle/>
          <a:p>
            <a:r>
              <a:rPr lang="en-ZA" dirty="0" smtClean="0"/>
              <a:t>Mpumalanga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336552"/>
              </p:ext>
            </p:extLst>
          </p:nvPr>
        </p:nvGraphicFramePr>
        <p:xfrm>
          <a:off x="457200" y="847558"/>
          <a:ext cx="8229600" cy="34250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45476"/>
                <a:gridCol w="5265683"/>
                <a:gridCol w="1718441"/>
              </a:tblGrid>
              <a:tr h="293819">
                <a:tc>
                  <a:txBody>
                    <a:bodyPr/>
                    <a:lstStyle/>
                    <a:p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Completion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4225">
                <a:tc rowSpan="2">
                  <a:txBody>
                    <a:bodyPr/>
                    <a:lstStyle/>
                    <a:p>
                      <a:r>
                        <a:rPr lang="en-ZA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WSIG</a:t>
                      </a:r>
                      <a:endParaRPr lang="en-ZA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(27)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Chief Albert Luthuli (1)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Govan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Mbeki (2)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Mkondo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(3)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Msukaligwa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(3)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Pixley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Iseme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Bushbuckridge (2)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Nkomazi (1)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ThabaChweu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Emakhazeni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(4)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Emalahleni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Steve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Tshwete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Thembisile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(3)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Victor Khanye (1)</a:t>
                      </a:r>
                      <a:endParaRPr lang="en-ZA" sz="13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Mkhondo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Emalahleni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Pixley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Steve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Tshwete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Thembisile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Emakhazeni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Thaba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Chweu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Msukaligwa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(2)</a:t>
                      </a:r>
                      <a:endParaRPr lang="en-ZA" sz="13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4225">
                <a:tc vMerge="1">
                  <a:txBody>
                    <a:bodyPr/>
                    <a:lstStyle/>
                    <a:p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Lekwa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  <a:endParaRPr lang="en-ZA" sz="13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34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3144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Northern Cape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73741"/>
              </p:ext>
            </p:extLst>
          </p:nvPr>
        </p:nvGraphicFramePr>
        <p:xfrm>
          <a:off x="457200" y="1036750"/>
          <a:ext cx="8229600" cy="5034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782"/>
                <a:gridCol w="3453618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Completion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Mega</a:t>
                      </a:r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ZA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Vaal </a:t>
                      </a:r>
                      <a:r>
                        <a:rPr lang="en-ZA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Gamagara</a:t>
                      </a:r>
                      <a:r>
                        <a:rPr lang="en-ZA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bulk pipeline Phase 1 of 2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</a:t>
                      </a:r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Namakwa BWS Phase 2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</a:t>
                      </a:r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Britstown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1 of 1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Brandvlei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1 of 1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Vanwyksvlei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2 of 2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Winsorton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Holpan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 Phase 1 of 1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Upington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WWTW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1 of 1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Warrenton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WTW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1 of 1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WSIG</a:t>
                      </a:r>
                      <a:endParaRPr lang="en-ZA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(28)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Richtersveld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Nama Khoi (1)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Kamiesberg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(3)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Hantam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Kgatelopele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Ubuntu (1)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Siyathemba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Siyancuma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(3)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Sol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Plaatje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Gamagara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(3)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Ga-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Segonyana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(4)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Joe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Morolong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(6)</a:t>
                      </a:r>
                    </a:p>
                    <a:p>
                      <a:pPr marL="34290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Umsobomvu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Siyancuma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Sol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Plaatje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Gamagara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(2)</a:t>
                      </a:r>
                    </a:p>
                    <a:p>
                      <a:pPr marL="34290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Umsobomvu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35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184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North West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176016"/>
              </p:ext>
            </p:extLst>
          </p:nvPr>
        </p:nvGraphicFramePr>
        <p:xfrm>
          <a:off x="457200" y="1036750"/>
          <a:ext cx="8229600" cy="5034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0883"/>
                <a:gridCol w="4335517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Completion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</a:t>
                      </a:r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(11)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Greater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Mamusa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3 of 4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Greater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Mamusa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Phase 4 of 4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Naledi BWS Phase 2 of 2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Naledi BWS Phase 2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Greater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Mamusa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BWS Phase 3 of 4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Tlokwe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(Potchefstroom) 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WTW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3 of 4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Madibeng (Brits) Phase 2 of 3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WTW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Moretele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South Bulk Phase 3 of 4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Mmabatho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WTW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Upgrade Phase 3 of 4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Ratlou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Setlagole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Phase 1 of 3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Ratlou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Madibogo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Phase 2 of 3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Mafikeng BWS Phase 2 of 3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Ratlou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BWS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Setlagole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Phase 1 of 2</a:t>
                      </a:r>
                      <a:r>
                        <a:rPr lang="en-ZA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ZA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Mafikeng BWS (</a:t>
                      </a:r>
                      <a:r>
                        <a:rPr lang="en-ZA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Mmabatho</a:t>
                      </a:r>
                      <a:r>
                        <a:rPr lang="en-ZA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Phase 2 of 2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</a:t>
                      </a:r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Koster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WWTW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1 of 1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ZA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WSIG</a:t>
                      </a:r>
                      <a:endParaRPr lang="en-ZA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(49)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Rustenburg LM (4)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Moses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Kotane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(6)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Dr. Ruth (5)</a:t>
                      </a:r>
                    </a:p>
                    <a:p>
                      <a:pPr marL="34290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Moretele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(3)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Rustenburg LM (2)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Moses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Kotane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(3)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Dr. Ruth (9)</a:t>
                      </a:r>
                    </a:p>
                    <a:p>
                      <a:pPr marL="34290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Moretele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(3)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Kgetleng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(8)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Madibeng (3)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Ngaka Modiri Molema (5)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Dr. Ruth (6)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Moretele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(6)</a:t>
                      </a:r>
                    </a:p>
                    <a:p>
                      <a:pPr marL="34290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Kenneth Kaunda DM (3)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Kgetleng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(3)</a:t>
                      </a:r>
                    </a:p>
                    <a:p>
                      <a:pPr marL="342900" lvl="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Ngaka Modiri(4)</a:t>
                      </a:r>
                    </a:p>
                    <a:p>
                      <a:pPr marL="342900" indent="-34290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Madibeng (1)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36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112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Western Cape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137716"/>
              </p:ext>
            </p:extLst>
          </p:nvPr>
        </p:nvGraphicFramePr>
        <p:xfrm>
          <a:off x="457200" y="1304772"/>
          <a:ext cx="8229600" cy="3911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782"/>
                <a:gridCol w="3453618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Completion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1657"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</a:t>
                      </a:r>
                    </a:p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(2)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Tulbagh BWS Phase 12 of 13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Lamberts Bay Desalination plant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WSIG</a:t>
                      </a: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(14)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Drakenstein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Knysna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Theewaterskloof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Laingsburg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Cape Agulhas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Bergrivier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Oudtshoorn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Langeberg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Kannaland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Matzikamma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Oudtshoorn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Cederberg (1)</a:t>
                      </a:r>
                    </a:p>
                    <a:p>
                      <a:pPr marL="28575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Kannaland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Matzikamma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Oudtshoorn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Cederberg (1)</a:t>
                      </a:r>
                    </a:p>
                    <a:p>
                      <a:pPr marL="285750" lvl="0" indent="-285750" algn="l" defTabSz="422041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Kannaland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(1)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37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7149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724651"/>
          </a:xfrm>
        </p:spPr>
        <p:txBody>
          <a:bodyPr/>
          <a:lstStyle/>
          <a:p>
            <a:pPr algn="just"/>
            <a:r>
              <a:rPr lang="en-ZA" sz="2000" dirty="0" smtClean="0"/>
              <a:t>Part </a:t>
            </a:r>
            <a:r>
              <a:rPr lang="en-ZA" sz="2000" dirty="0"/>
              <a:t>4</a:t>
            </a:r>
            <a:r>
              <a:rPr lang="en-ZA" sz="2000" dirty="0" smtClean="0"/>
              <a:t>: impact of covid-19 reprioritisation</a:t>
            </a:r>
            <a:endParaRPr lang="en-ZA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38</a:t>
            </a:fld>
            <a:endParaRPr lang="en-US" altLang="en-US">
              <a:solidFill>
                <a:prstClr val="black"/>
              </a:solidFill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313" y="5131558"/>
            <a:ext cx="7772400" cy="928048"/>
          </a:xfrm>
          <a:prstGeom prst="rect">
            <a:avLst/>
          </a:prstGeom>
        </p:spPr>
        <p:txBody>
          <a:bodyPr anchor="t"/>
          <a:lstStyle>
            <a:lvl1pPr algn="l" defTabSz="422041" rtl="0" eaLnBrk="0" fontAlgn="base" hangingPunct="0">
              <a:spcBef>
                <a:spcPct val="0"/>
              </a:spcBef>
              <a:spcAft>
                <a:spcPct val="0"/>
              </a:spcAft>
              <a:defRPr sz="3692" b="1" kern="1200" cap="all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1pPr>
            <a:lvl2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22041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6pPr>
            <a:lvl7pPr marL="844083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7pPr>
            <a:lvl8pPr marL="1266124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8pPr>
            <a:lvl9pPr marL="1688165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ZA" sz="1400" dirty="0" smtClean="0"/>
          </a:p>
        </p:txBody>
      </p:sp>
    </p:spTree>
    <p:extLst>
      <p:ext uri="{BB962C8B-B14F-4D97-AF65-F5344CB8AC3E}">
        <p14:creationId xmlns:p14="http://schemas.microsoft.com/office/powerpoint/2010/main" val="53842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444"/>
            <a:ext cx="8229600" cy="742220"/>
          </a:xfrm>
        </p:spPr>
        <p:txBody>
          <a:bodyPr/>
          <a:lstStyle/>
          <a:p>
            <a:r>
              <a:rPr lang="en-ZA" dirty="0" smtClean="0"/>
              <a:t>Overview 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050300"/>
              </p:ext>
            </p:extLst>
          </p:nvPr>
        </p:nvGraphicFramePr>
        <p:xfrm>
          <a:off x="457200" y="770254"/>
          <a:ext cx="8229600" cy="5217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27445"/>
                <a:gridCol w="1228298"/>
                <a:gridCol w="407385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Summary of infrastructure grants/ </a:t>
                      </a:r>
                      <a:r>
                        <a:rPr lang="en-US" sz="1400" b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programmes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Allocated to COVID-19 purposes</a:t>
                      </a:r>
                    </a:p>
                    <a:p>
                      <a:r>
                        <a:rPr lang="en-US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(R’000)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Purpose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Regional Bulk Infrastructure Grant (</a:t>
                      </a:r>
                      <a:r>
                        <a:rPr lang="en-US" sz="14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RBIG</a:t>
                      </a:r>
                      <a:r>
                        <a:rPr lang="en-US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): Direct Grant COVID-19 Emergency Water and Sanitation  Interventions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/>
                </a:tc>
                <a:tc>
                  <a:txBody>
                    <a:bodyPr/>
                    <a:lstStyle/>
                    <a:p>
                      <a:pPr marL="0" algn="r" defTabSz="422041" rtl="0" eaLnBrk="1" fontAlgn="b" latinLnBrk="0" hangingPunct="1"/>
                      <a:r>
                        <a:rPr lang="en-Z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</a:t>
                      </a:r>
                      <a:r>
                        <a:rPr lang="en-ZA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401 121</a:t>
                      </a:r>
                      <a:endParaRPr lang="en-ZA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36" marR="7236" marT="7236" marB="0"/>
                </a:tc>
                <a:tc>
                  <a:txBody>
                    <a:bodyPr/>
                    <a:lstStyle/>
                    <a:p>
                      <a:pPr marL="0" indent="0" algn="just" defTabSz="422041" rtl="0" eaLnBrk="1" fontAlgn="b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Funds were reprioritised within</a:t>
                      </a: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municipalities for a majority of projects under implementation (i.e. that will accelerate response to COVID-19)</a:t>
                      </a:r>
                    </a:p>
                    <a:p>
                      <a:pPr marL="285750" marR="0" indent="-285750" algn="just" defTabSz="42204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R200 mil allocated for Rand</a:t>
                      </a: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Water to complete </a:t>
                      </a:r>
                      <a:r>
                        <a:rPr lang="en-ZA" sz="14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1</a:t>
                      </a:r>
                    </a:p>
                    <a:p>
                      <a:pPr marL="285750" marR="0" indent="-285750" algn="just" defTabSz="42204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 139 548 acceleration of </a:t>
                      </a:r>
                      <a:r>
                        <a:rPr lang="en-ZA" sz="14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projects</a:t>
                      </a:r>
                    </a:p>
                    <a:p>
                      <a:pPr marL="285750" marR="0" indent="-285750" algn="just" defTabSz="42204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 61 573 </a:t>
                      </a:r>
                      <a:r>
                        <a:rPr lang="en-ZA" sz="14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2 projects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Regional Bulk Infrastructure Grant (</a:t>
                      </a:r>
                      <a:r>
                        <a:rPr lang="en-US" sz="14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RBIG</a:t>
                      </a:r>
                      <a:r>
                        <a:rPr lang="en-US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): Indirect Grant COVID-19 Emergency Water and Sanitation  Interventions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/>
                </a:tc>
                <a:tc>
                  <a:txBody>
                    <a:bodyPr/>
                    <a:lstStyle/>
                    <a:p>
                      <a:pPr marL="0" algn="r" defTabSz="422041" rtl="0" eaLnBrk="1" fontAlgn="b" latinLnBrk="0" hangingPunct="1"/>
                      <a:r>
                        <a:rPr lang="en-ZA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</a:t>
                      </a:r>
                      <a:r>
                        <a:rPr lang="en-ZA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408 808</a:t>
                      </a:r>
                      <a:endParaRPr lang="en-ZA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36" marR="7236" marT="7236" marB="0"/>
                </a:tc>
                <a:tc>
                  <a:txBody>
                    <a:bodyPr/>
                    <a:lstStyle/>
                    <a:p>
                      <a:pPr marL="0" indent="0" algn="just" defTabSz="422041" rtl="0" eaLnBrk="1" fontAlgn="b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Sustainable water </a:t>
                      </a: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supply for </a:t>
                      </a:r>
                      <a:r>
                        <a:rPr lang="en-ZA" sz="14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activities as follows: </a:t>
                      </a:r>
                      <a:endParaRPr lang="en-ZA" sz="14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 algn="just" defTabSz="422041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 100 mil allocated for emergencies for </a:t>
                      </a:r>
                      <a:r>
                        <a:rPr lang="en-ZA" sz="14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2 </a:t>
                      </a:r>
                    </a:p>
                    <a:p>
                      <a:pPr marL="285750" indent="-285750" algn="just" defTabSz="422041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 308.808 mil allocated for sustainable water supply for phase 2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Water Services Infrastructure Grant (</a:t>
                      </a:r>
                      <a:r>
                        <a:rPr lang="en-US" sz="14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WSIG</a:t>
                      </a:r>
                      <a:r>
                        <a:rPr lang="en-US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): Direct Grant COVID-19 Emergency Water and Sanitation  Interventions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fontAlgn="b" latinLnBrk="0" hangingPunct="1"/>
                      <a:r>
                        <a:rPr lang="en-ZA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689 033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 defTabSz="422041" rtl="0" eaLnBrk="1" fontAlgn="b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Municipalities</a:t>
                      </a: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will reprioritise funds and submit revised business plans on phase 2 </a:t>
                      </a:r>
                      <a:r>
                        <a:rPr lang="en-ZA" sz="14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activities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422041" rtl="0" eaLnBrk="1" latinLnBrk="0" hangingPunct="1"/>
                      <a:r>
                        <a:rPr lang="en-ZA" sz="14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  <a:endParaRPr lang="en-ZA" sz="1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fontAlgn="b" latinLnBrk="0" hangingPunct="1"/>
                      <a:r>
                        <a:rPr lang="en-ZA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1 498 962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422041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39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61352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916"/>
            <a:ext cx="8229600" cy="687065"/>
          </a:xfrm>
        </p:spPr>
        <p:txBody>
          <a:bodyPr/>
          <a:lstStyle/>
          <a:p>
            <a:r>
              <a:rPr lang="en-ZA" dirty="0" smtClean="0"/>
              <a:t>Introductory remarks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9670"/>
            <a:ext cx="8229600" cy="5388880"/>
          </a:xfrm>
        </p:spPr>
        <p:txBody>
          <a:bodyPr/>
          <a:lstStyle/>
          <a:p>
            <a:pPr algn="just"/>
            <a:r>
              <a:rPr lang="en-US" sz="2400" dirty="0" smtClean="0"/>
              <a:t>On 12 March 2020, the Department tabled the 2020/2021 to 2024/25 Strategic </a:t>
            </a:r>
            <a:r>
              <a:rPr lang="en-US" sz="2400" dirty="0"/>
              <a:t>Plan </a:t>
            </a:r>
            <a:r>
              <a:rPr lang="en-US" sz="2400" dirty="0" smtClean="0"/>
              <a:t>and the </a:t>
            </a:r>
            <a:r>
              <a:rPr lang="en-US" sz="2400" dirty="0"/>
              <a:t>2020/21 </a:t>
            </a:r>
            <a:r>
              <a:rPr lang="en-US" sz="2400" dirty="0" smtClean="0"/>
              <a:t>to 2022/23  Annual </a:t>
            </a:r>
            <a:r>
              <a:rPr lang="en-US" sz="2400" dirty="0"/>
              <a:t>Performance </a:t>
            </a:r>
            <a:r>
              <a:rPr lang="en-US" sz="2400" dirty="0" smtClean="0"/>
              <a:t>Plan (APP).</a:t>
            </a:r>
          </a:p>
          <a:p>
            <a:pPr algn="just"/>
            <a:endParaRPr lang="en-US" sz="700" dirty="0" smtClean="0"/>
          </a:p>
          <a:p>
            <a:pPr algn="just"/>
            <a:r>
              <a:rPr lang="en-ZA" sz="2400" dirty="0" smtClean="0"/>
              <a:t>On 15 March 2020, </a:t>
            </a:r>
            <a:r>
              <a:rPr lang="en-ZA" sz="2400" dirty="0"/>
              <a:t>the </a:t>
            </a:r>
            <a:r>
              <a:rPr lang="en-ZA" sz="2400" dirty="0" smtClean="0"/>
              <a:t>President issued a statement requiring </a:t>
            </a:r>
            <a:r>
              <a:rPr lang="en-ZA" sz="2400" dirty="0"/>
              <a:t>immediate </a:t>
            </a:r>
            <a:r>
              <a:rPr lang="en-ZA" sz="2400" dirty="0" smtClean="0"/>
              <a:t>response on </a:t>
            </a:r>
            <a:r>
              <a:rPr lang="en-ZA" sz="2400" dirty="0"/>
              <a:t>the outbreak of the COVID-19 </a:t>
            </a:r>
            <a:r>
              <a:rPr lang="en-ZA" sz="2400" dirty="0" smtClean="0"/>
              <a:t>pandemic.</a:t>
            </a:r>
          </a:p>
          <a:p>
            <a:pPr algn="just"/>
            <a:endParaRPr lang="en-ZA" sz="700" dirty="0" smtClean="0"/>
          </a:p>
          <a:p>
            <a:pPr algn="just"/>
            <a:r>
              <a:rPr lang="en-ZA" sz="2400" dirty="0" smtClean="0"/>
              <a:t>On 21 May 2020, the Department presented the tabled Strategic and Annual Performance Plans indicating </a:t>
            </a:r>
          </a:p>
          <a:p>
            <a:pPr lvl="1" algn="just"/>
            <a:r>
              <a:rPr lang="en-ZA" sz="2031" dirty="0" smtClean="0"/>
              <a:t>A reprioritisation of the 2020/21 budget  to combat COVID-19 </a:t>
            </a:r>
          </a:p>
          <a:p>
            <a:pPr lvl="1" algn="just"/>
            <a:r>
              <a:rPr lang="en-ZA" sz="2031" dirty="0" smtClean="0"/>
              <a:t>An addendum to the tabled Annual Performance Plan will be submitted in due course</a:t>
            </a:r>
            <a:endParaRPr lang="en-ZA" sz="2031" dirty="0"/>
          </a:p>
          <a:p>
            <a:pPr marL="0" indent="0" algn="just">
              <a:buNone/>
            </a:pPr>
            <a:endParaRPr lang="en-US" sz="700" dirty="0" smtClean="0"/>
          </a:p>
          <a:p>
            <a:pPr algn="just"/>
            <a:r>
              <a:rPr lang="en-US" sz="2400" dirty="0"/>
              <a:t>The </a:t>
            </a:r>
            <a:r>
              <a:rPr lang="en-US" sz="2400" dirty="0" smtClean="0"/>
              <a:t>adjustment only relates to performance areas where funds are </a:t>
            </a:r>
            <a:r>
              <a:rPr lang="en-US" sz="2400" dirty="0" err="1" smtClean="0"/>
              <a:t>reprioritised</a:t>
            </a:r>
            <a:r>
              <a:rPr lang="en-US" sz="2400" dirty="0" smtClean="0"/>
              <a:t> due to COVID-19.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altLang="en-US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1012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914"/>
            <a:ext cx="8229600" cy="1143000"/>
          </a:xfrm>
        </p:spPr>
        <p:txBody>
          <a:bodyPr/>
          <a:lstStyle/>
          <a:p>
            <a:r>
              <a:rPr lang="en-US" sz="2400" dirty="0"/>
              <a:t>Regional Bulk Infrastructure Grant (</a:t>
            </a:r>
            <a:r>
              <a:rPr lang="en-US" sz="2400" dirty="0" err="1"/>
              <a:t>RBIG</a:t>
            </a:r>
            <a:r>
              <a:rPr lang="en-US" sz="2400" dirty="0"/>
              <a:t>): Direct Grant COVID-19 Emergency Water and Sanitation  </a:t>
            </a:r>
            <a:r>
              <a:rPr lang="en-US" sz="2400" dirty="0" smtClean="0"/>
              <a:t>Interventions</a:t>
            </a:r>
            <a:br>
              <a:rPr lang="en-US" sz="2400" dirty="0" smtClean="0"/>
            </a:b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endParaRPr lang="en-ZA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303639"/>
              </p:ext>
            </p:extLst>
          </p:nvPr>
        </p:nvGraphicFramePr>
        <p:xfrm>
          <a:off x="457200" y="969560"/>
          <a:ext cx="8229600" cy="4871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749972"/>
                <a:gridCol w="1387366"/>
                <a:gridCol w="1387365"/>
                <a:gridCol w="2333297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/ local municipality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of projects impacted 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Reprioritsed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funds in </a:t>
                      </a:r>
                    </a:p>
                    <a:p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R’000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Reprioritisation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towards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Eastern Cape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 Hani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55 438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Rand Water projects  amounting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R53.514m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O.R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Tambo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40 000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State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Setsoto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43 709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supply to </a:t>
                      </a:r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Setsoto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Phumelela </a:t>
                      </a:r>
                      <a:r>
                        <a:rPr lang="en-ZA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LMs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KwaZulu-Natal 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uThukela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6 090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Rand Water projects  amounting to R36.090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Zululand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6319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Limpopo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Polokwane LM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76 311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Rand Water projects  amounting to R76.311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Mpumalanga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Gert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Sibande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93 839 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supply to Govan Mbeki and Steve </a:t>
                      </a:r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Tshwete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LMs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Northern Cape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Kareeberg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19 649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West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 Ruth </a:t>
                      </a:r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Segomotsi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Mompati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34 085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Rand Water projects  </a:t>
                      </a:r>
                    </a:p>
                    <a:p>
                      <a:pPr algn="l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amounting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R34.085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40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791456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914"/>
            <a:ext cx="8229600" cy="1143000"/>
          </a:xfrm>
        </p:spPr>
        <p:txBody>
          <a:bodyPr/>
          <a:lstStyle/>
          <a:p>
            <a:r>
              <a:rPr lang="en-US" sz="2400" dirty="0"/>
              <a:t>Regional Bulk Infrastructure Grant (</a:t>
            </a:r>
            <a:r>
              <a:rPr lang="en-US" sz="2400" dirty="0" err="1"/>
              <a:t>RBIG</a:t>
            </a:r>
            <a:r>
              <a:rPr lang="en-US" sz="2400" dirty="0"/>
              <a:t>): </a:t>
            </a:r>
            <a:r>
              <a:rPr lang="en-US" sz="2400" dirty="0" smtClean="0"/>
              <a:t>Indirect </a:t>
            </a:r>
            <a:r>
              <a:rPr lang="en-US" sz="2400" dirty="0"/>
              <a:t>Grant COVID-19 Emergency Water and Sanitation  </a:t>
            </a:r>
            <a:r>
              <a:rPr lang="en-US" sz="2400" dirty="0" smtClean="0"/>
              <a:t>Interventions</a:t>
            </a:r>
            <a:br>
              <a:rPr lang="en-US" sz="2400" dirty="0" smtClean="0"/>
            </a:b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endParaRPr lang="en-ZA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173064"/>
              </p:ext>
            </p:extLst>
          </p:nvPr>
        </p:nvGraphicFramePr>
        <p:xfrm>
          <a:off x="457200" y="1095688"/>
          <a:ext cx="8229600" cy="3992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749972"/>
                <a:gridCol w="1387366"/>
                <a:gridCol w="1387365"/>
                <a:gridCol w="2333297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/ local municipality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of projects impacted 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Reprioritsed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funds in </a:t>
                      </a:r>
                    </a:p>
                    <a:p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R’000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Reprioritisation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towards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Eastern Cape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Sarah </a:t>
                      </a:r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Baartman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85 000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285750" indent="-285750" algn="just" defTabSz="422041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 100 mil allocated for emergencies for </a:t>
                      </a:r>
                      <a:r>
                        <a:rPr lang="en-ZA" sz="14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2 </a:t>
                      </a:r>
                    </a:p>
                    <a:p>
                      <a:pPr marL="285750" indent="-285750" algn="just" defTabSz="422041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 308.808 mil allocated for sustainable water supply for phase 2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Amathole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DM 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10 000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Alfred Nzo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25 000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State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Lejweleputswa 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122 671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Thabo </a:t>
                      </a:r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Mafutsanyana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Fezile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Dabi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Gauteng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Sedibeng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 Rand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41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924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914"/>
            <a:ext cx="8229600" cy="1143000"/>
          </a:xfrm>
        </p:spPr>
        <p:txBody>
          <a:bodyPr/>
          <a:lstStyle/>
          <a:p>
            <a:r>
              <a:rPr lang="en-US" sz="2400" dirty="0"/>
              <a:t>Regional Bulk Infrastructure Grant (</a:t>
            </a:r>
            <a:r>
              <a:rPr lang="en-US" sz="2400" dirty="0" err="1"/>
              <a:t>RBIG</a:t>
            </a:r>
            <a:r>
              <a:rPr lang="en-US" sz="2400" dirty="0"/>
              <a:t>): </a:t>
            </a:r>
            <a:r>
              <a:rPr lang="en-US" sz="2400" dirty="0" smtClean="0"/>
              <a:t>Indirect </a:t>
            </a:r>
            <a:r>
              <a:rPr lang="en-US" sz="2400" dirty="0"/>
              <a:t>Grant COVID-19 Emergency Water and Sanitation  </a:t>
            </a:r>
            <a:r>
              <a:rPr lang="en-US" sz="2400" dirty="0" smtClean="0"/>
              <a:t>Interventions</a:t>
            </a:r>
            <a:br>
              <a:rPr lang="en-US" sz="2400" dirty="0" smtClean="0"/>
            </a:b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endParaRPr lang="en-ZA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264150"/>
              </p:ext>
            </p:extLst>
          </p:nvPr>
        </p:nvGraphicFramePr>
        <p:xfrm>
          <a:off x="457200" y="1095688"/>
          <a:ext cx="8229600" cy="3698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749972"/>
                <a:gridCol w="1387366"/>
                <a:gridCol w="1387365"/>
                <a:gridCol w="2333297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/ local municipality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of projects impacted 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Reprioritsed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funds in </a:t>
                      </a:r>
                    </a:p>
                    <a:p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R’000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Reprioritisation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towards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Limpopo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Mopani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</a:t>
                      </a: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285750" indent="-285750" algn="just" defTabSz="422041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 100 mil allocated for emergencies for </a:t>
                      </a:r>
                      <a:r>
                        <a:rPr lang="en-ZA" sz="14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phase 2 </a:t>
                      </a:r>
                    </a:p>
                    <a:p>
                      <a:pPr marL="285750" indent="-285750" algn="just" defTabSz="422041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 308.808 mil allocated for sustainable water supply for phase 2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Waterberg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Sekhukhune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39 799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Mpumalanga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Nkangala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Ehlanzeni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Northern Cape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Dawid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Kruiper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West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Moretele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Western Cape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Kannaland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42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35981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622"/>
            <a:ext cx="8229600" cy="1143000"/>
          </a:xfrm>
        </p:spPr>
        <p:txBody>
          <a:bodyPr/>
          <a:lstStyle/>
          <a:p>
            <a:r>
              <a:rPr lang="en-US" sz="2400" dirty="0"/>
              <a:t>Water Services Infrastructure Grant (</a:t>
            </a:r>
            <a:r>
              <a:rPr lang="en-US" sz="2400" dirty="0" err="1"/>
              <a:t>WSIG</a:t>
            </a:r>
            <a:r>
              <a:rPr lang="en-US" sz="2400" dirty="0"/>
              <a:t>): Direct Grant COVID-19 Emergency Water and Sanitation  Interventions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endParaRPr lang="en-ZA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490910"/>
              </p:ext>
            </p:extLst>
          </p:nvPr>
        </p:nvGraphicFramePr>
        <p:xfrm>
          <a:off x="457200" y="1026984"/>
          <a:ext cx="8229600" cy="5090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7400"/>
                <a:gridCol w="2180230"/>
                <a:gridCol w="1934570"/>
                <a:gridCol w="2057400"/>
              </a:tblGrid>
              <a:tr h="258959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/ local municipality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Reprioritsed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funds in R’000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Reprioritisation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towards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rowSpan="7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Eastern Cape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Sarah </a:t>
                      </a:r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Baartman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7 844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15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Municipalities</a:t>
                      </a: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will reprioritise funds and submit revised business plans on phase 2 </a:t>
                      </a:r>
                      <a:r>
                        <a:rPr lang="en-ZA" sz="14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activities</a:t>
                      </a:r>
                      <a:endParaRPr lang="en-ZA" sz="14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Amathole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 Hani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Joe </a:t>
                      </a:r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Gqabi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O. R. Tambo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20 000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Alfred Nzo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15 156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 sub-total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98 000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rowSpan="5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State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Xhariep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Lejweleputswa DM 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Thabo </a:t>
                      </a:r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Mofutsanyana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Fezile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Dabi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 sub-total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71 000</a:t>
                      </a:r>
                      <a:endParaRPr lang="en-ZA" sz="1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rowSpan="3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Gauteng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Sedibeng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15 825 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 Rand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24 175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 sub-total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40 000</a:t>
                      </a:r>
                      <a:endParaRPr lang="en-ZA" sz="1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43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199216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622"/>
            <a:ext cx="8229600" cy="1143000"/>
          </a:xfrm>
        </p:spPr>
        <p:txBody>
          <a:bodyPr/>
          <a:lstStyle/>
          <a:p>
            <a:r>
              <a:rPr lang="en-US" sz="2400" dirty="0"/>
              <a:t>Water Services Infrastructure Grant (</a:t>
            </a:r>
            <a:r>
              <a:rPr lang="en-US" sz="2400" dirty="0" err="1"/>
              <a:t>WSIG</a:t>
            </a:r>
            <a:r>
              <a:rPr lang="en-US" sz="2400" dirty="0"/>
              <a:t>): Direct Grant COVID-19 Emergency Water and Sanitation  Interventions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endParaRPr lang="en-ZA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100265"/>
              </p:ext>
            </p:extLst>
          </p:nvPr>
        </p:nvGraphicFramePr>
        <p:xfrm>
          <a:off x="457200" y="1332928"/>
          <a:ext cx="8229600" cy="3870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2713630"/>
                <a:gridCol w="2448920"/>
                <a:gridCol w="1543050"/>
              </a:tblGrid>
              <a:tr h="258959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/ local municipality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Reprioritsed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funds in R’000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Reprioritisation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towards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rowSpan="11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KwaZulu-Natal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uGu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Municipalities</a:t>
                      </a: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will reprioritise funds and submit revised business plans on phase 2 </a:t>
                      </a:r>
                      <a:r>
                        <a:rPr lang="en-ZA" sz="14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activities</a:t>
                      </a:r>
                      <a:endParaRPr lang="en-ZA" sz="14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uMgungundlovu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uThukela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uMzinyathi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Amajuba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15 000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Zululand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DM</a:t>
                      </a: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17 600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uMkhanyakude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24 400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King </a:t>
                      </a:r>
                      <a:r>
                        <a:rPr lang="en-ZA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Cetshwayo</a:t>
                      </a:r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20 000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iLembe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15 000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Harry </a:t>
                      </a:r>
                      <a:r>
                        <a:rPr lang="en-ZA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Gwala</a:t>
                      </a:r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15 000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KZN sub-total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180 000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44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139229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622"/>
            <a:ext cx="8229600" cy="1143000"/>
          </a:xfrm>
        </p:spPr>
        <p:txBody>
          <a:bodyPr/>
          <a:lstStyle/>
          <a:p>
            <a:r>
              <a:rPr lang="en-US" sz="2400" dirty="0"/>
              <a:t>Water Services Infrastructure Grant (</a:t>
            </a:r>
            <a:r>
              <a:rPr lang="en-US" sz="2400" dirty="0" err="1"/>
              <a:t>WSIG</a:t>
            </a:r>
            <a:r>
              <a:rPr lang="en-US" sz="2400" dirty="0"/>
              <a:t>): Direct Grant COVID-19 Emergency Water and Sanitation  Interventions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endParaRPr lang="en-ZA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426221"/>
              </p:ext>
            </p:extLst>
          </p:nvPr>
        </p:nvGraphicFramePr>
        <p:xfrm>
          <a:off x="457200" y="1073616"/>
          <a:ext cx="8229600" cy="4785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2713630"/>
                <a:gridCol w="2448920"/>
                <a:gridCol w="1543050"/>
              </a:tblGrid>
              <a:tr h="258959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/ local municipality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Reprioritsed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funds in R’000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Reprioritisation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towards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rowSpan="6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Limpopo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Mopani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14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Municipalities</a:t>
                      </a: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will reprioritise funds and submit revised business plans on phase 2 </a:t>
                      </a:r>
                      <a:r>
                        <a:rPr lang="en-ZA" sz="14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activities</a:t>
                      </a:r>
                      <a:endParaRPr lang="en-ZA" sz="14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Vhembe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Capricorn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14 136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Waterberg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20 864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Sekhukhune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10 000</a:t>
                      </a:r>
                      <a:endParaRPr lang="en-ZA" sz="14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 sub-total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70 000</a:t>
                      </a:r>
                      <a:endParaRPr lang="en-ZA" sz="1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rowSpan="3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Mpumalanga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Nkangala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40 000</a:t>
                      </a:r>
                      <a:endParaRPr lang="en-ZA" sz="14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Ehlanzeni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35 000</a:t>
                      </a:r>
                      <a:endParaRPr lang="en-ZA" sz="14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 sub-total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75 000</a:t>
                      </a:r>
                      <a:endParaRPr lang="en-ZA" sz="1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rowSpan="5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Northern Cape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Pixley</a:t>
                      </a:r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</a:t>
                      </a:r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Seme</a:t>
                      </a:r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7 905</a:t>
                      </a:r>
                      <a:endParaRPr lang="en-ZA" sz="14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F </a:t>
                      </a:r>
                      <a:r>
                        <a:rPr lang="en-ZA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Mgcwawu</a:t>
                      </a:r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3 000</a:t>
                      </a:r>
                      <a:endParaRPr lang="en-ZA" sz="14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Frances</a:t>
                      </a:r>
                      <a:r>
                        <a:rPr lang="en-ZA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Baard DM</a:t>
                      </a:r>
                      <a:endParaRPr lang="en-ZA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15 943</a:t>
                      </a:r>
                      <a:endParaRPr lang="en-ZA" sz="14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</a:t>
                      </a:r>
                      <a:r>
                        <a:rPr lang="en-ZA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Taolo</a:t>
                      </a:r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Gaetsewe</a:t>
                      </a:r>
                      <a:r>
                        <a:rPr lang="en-ZA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DM</a:t>
                      </a:r>
                      <a:endParaRPr lang="en-ZA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105 000</a:t>
                      </a:r>
                      <a:endParaRPr lang="en-ZA" sz="14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 sub-total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54 000</a:t>
                      </a:r>
                      <a:endParaRPr lang="en-ZA" sz="1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45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562337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622"/>
            <a:ext cx="8229600" cy="1143000"/>
          </a:xfrm>
        </p:spPr>
        <p:txBody>
          <a:bodyPr/>
          <a:lstStyle/>
          <a:p>
            <a:r>
              <a:rPr lang="en-US" sz="2400" dirty="0"/>
              <a:t>Water Services Infrastructure Grant (</a:t>
            </a:r>
            <a:r>
              <a:rPr lang="en-US" sz="2400" dirty="0" err="1"/>
              <a:t>WSIG</a:t>
            </a:r>
            <a:r>
              <a:rPr lang="en-US" sz="2400" dirty="0"/>
              <a:t>): Direct Grant COVID-19 Emergency Water and Sanitation  Interventions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endParaRPr lang="en-ZA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401603"/>
              </p:ext>
            </p:extLst>
          </p:nvPr>
        </p:nvGraphicFramePr>
        <p:xfrm>
          <a:off x="457200" y="1674128"/>
          <a:ext cx="8229600" cy="2103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2713630"/>
                <a:gridCol w="2448920"/>
                <a:gridCol w="1543050"/>
              </a:tblGrid>
              <a:tr h="258959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/ local municipality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Reprioritsed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funds in R’000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Reprioritisation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towards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rowSpan="2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West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Bojanala DM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70 000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Municipalities</a:t>
                      </a: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will reprioritise funds and submit revised business plans on phase 2 </a:t>
                      </a:r>
                      <a:r>
                        <a:rPr lang="en-ZA" sz="14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activities</a:t>
                      </a:r>
                      <a:endParaRPr lang="en-ZA" sz="14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 sub-total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70 000</a:t>
                      </a:r>
                      <a:endParaRPr lang="en-ZA" sz="1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rowSpan="3"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Western Cape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 Coast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16 924</a:t>
                      </a:r>
                      <a:endParaRPr lang="en-ZA" sz="14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Garden Route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14 076</a:t>
                      </a:r>
                      <a:endParaRPr lang="en-ZA" sz="14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32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WC sub-total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22041" rtl="0" eaLnBrk="1" latinLnBrk="0" hangingPunct="1"/>
                      <a:r>
                        <a:rPr lang="en-ZA" sz="14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31 000</a:t>
                      </a:r>
                      <a:endParaRPr lang="en-ZA" sz="1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46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18654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0312"/>
            <a:ext cx="8229600" cy="1143000"/>
          </a:xfrm>
        </p:spPr>
        <p:txBody>
          <a:bodyPr/>
          <a:lstStyle/>
          <a:p>
            <a:r>
              <a:rPr lang="en-ZA" dirty="0" smtClean="0"/>
              <a:t>Thank you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47</a:t>
            </a:fld>
            <a:endParaRPr lang="en-US" altLang="en-US" dirty="0">
              <a:solidFill>
                <a:prstClr val="black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993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724651"/>
          </a:xfrm>
        </p:spPr>
        <p:txBody>
          <a:bodyPr/>
          <a:lstStyle/>
          <a:p>
            <a:pPr algn="just"/>
            <a:r>
              <a:rPr lang="en-ZA" sz="2000" dirty="0" smtClean="0"/>
              <a:t>Part </a:t>
            </a:r>
            <a:r>
              <a:rPr lang="en-ZA" sz="2000" dirty="0"/>
              <a:t>1</a:t>
            </a:r>
            <a:r>
              <a:rPr lang="en-ZA" sz="2000" dirty="0" smtClean="0"/>
              <a:t>: Overview of the SPECIAL ADJUSTMENT BUDGET</a:t>
            </a:r>
            <a:endParaRPr lang="en-ZA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altLang="en-US">
              <a:solidFill>
                <a:prstClr val="black"/>
              </a:solidFill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313" y="5131558"/>
            <a:ext cx="7772400" cy="928048"/>
          </a:xfrm>
          <a:prstGeom prst="rect">
            <a:avLst/>
          </a:prstGeom>
        </p:spPr>
        <p:txBody>
          <a:bodyPr anchor="t"/>
          <a:lstStyle>
            <a:lvl1pPr algn="l" defTabSz="422041" rtl="0" eaLnBrk="0" fontAlgn="base" hangingPunct="0">
              <a:spcBef>
                <a:spcPct val="0"/>
              </a:spcBef>
              <a:spcAft>
                <a:spcPct val="0"/>
              </a:spcAft>
              <a:defRPr sz="3692" b="1" kern="1200" cap="all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1pPr>
            <a:lvl2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22041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6pPr>
            <a:lvl7pPr marL="844083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7pPr>
            <a:lvl8pPr marL="1266124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8pPr>
            <a:lvl9pPr marL="1688165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ZA" sz="1400" dirty="0" smtClean="0"/>
          </a:p>
        </p:txBody>
      </p:sp>
    </p:spTree>
    <p:extLst>
      <p:ext uri="{BB962C8B-B14F-4D97-AF65-F5344CB8AC3E}">
        <p14:creationId xmlns:p14="http://schemas.microsoft.com/office/powerpoint/2010/main" val="2374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906" y="14661"/>
            <a:ext cx="8606118" cy="657691"/>
          </a:xfrm>
          <a:solidFill>
            <a:schemeClr val="bg1"/>
          </a:solidFill>
        </p:spPr>
        <p:txBody>
          <a:bodyPr/>
          <a:lstStyle/>
          <a:p>
            <a:r>
              <a:rPr lang="en-ZA" sz="3200" b="1" dirty="0" smtClean="0"/>
              <a:t>Overview</a:t>
            </a:r>
            <a:endParaRPr lang="en-ZA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5604" y="1104705"/>
            <a:ext cx="8347311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An amount of R 1.755 billion was taken away from the original budget allocation of R17.216 billion. However an </a:t>
            </a:r>
            <a:r>
              <a:rPr lang="en-US" sz="1800" dirty="0"/>
              <a:t>amount of </a:t>
            </a:r>
            <a:r>
              <a:rPr lang="en-US" sz="1800" dirty="0" smtClean="0"/>
              <a:t>R1.498 </a:t>
            </a:r>
            <a:r>
              <a:rPr lang="en-US" sz="1800" dirty="0"/>
              <a:t>billion </a:t>
            </a:r>
            <a:r>
              <a:rPr lang="en-US" sz="1800" dirty="0" smtClean="0"/>
              <a:t>was received back resulting in revised allocation of R16.959 billion.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1500" dirty="0" smtClean="0"/>
              <a:t>This R1.498 billion is </a:t>
            </a:r>
            <a:r>
              <a:rPr lang="en-US" sz="1500" dirty="0" err="1"/>
              <a:t>reprioritised</a:t>
            </a:r>
            <a:r>
              <a:rPr lang="en-US" sz="1500" dirty="0"/>
              <a:t> within the vote to further support the COVID-19 water and sanitation interventions projects</a:t>
            </a:r>
            <a:r>
              <a:rPr lang="en-US" sz="1500" dirty="0" smtClean="0"/>
              <a:t>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ZA" sz="1500" dirty="0" smtClean="0"/>
              <a:t>Funds </a:t>
            </a:r>
            <a:r>
              <a:rPr lang="en-ZA" sz="1500" dirty="0"/>
              <a:t>will also be used to implement source development or bulk linkage projects to replace the need for water </a:t>
            </a:r>
            <a:r>
              <a:rPr lang="en-ZA" sz="1500" dirty="0" err="1"/>
              <a:t>tankering</a:t>
            </a:r>
            <a:r>
              <a:rPr lang="en-ZA" sz="1500" dirty="0"/>
              <a:t> and sustain supply of water post </a:t>
            </a:r>
            <a:r>
              <a:rPr lang="en-ZA" sz="1500" dirty="0" err="1"/>
              <a:t>tankering</a:t>
            </a:r>
            <a:r>
              <a:rPr lang="en-ZA" sz="1500" dirty="0"/>
              <a:t> period</a:t>
            </a:r>
            <a:r>
              <a:rPr lang="en-ZA" sz="15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ZA" sz="7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ZA" sz="1800" dirty="0" smtClean="0"/>
              <a:t>Water </a:t>
            </a:r>
            <a:r>
              <a:rPr lang="en-ZA" sz="1800" dirty="0" err="1"/>
              <a:t>tankering</a:t>
            </a:r>
            <a:r>
              <a:rPr lang="en-ZA" sz="1800" dirty="0"/>
              <a:t> allocation amounts to R200 million in 2020/21 (R306.534 million in 2019/20</a:t>
            </a:r>
            <a:r>
              <a:rPr lang="en-ZA" sz="1800" dirty="0" smtClean="0"/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7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800" dirty="0"/>
              <a:t>An amount of R257 million has been suspended from the Departmental Allocations for the support of the COVID-19 macro-economic stimulus response</a:t>
            </a:r>
            <a:r>
              <a:rPr lang="en-US" sz="18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700" dirty="0"/>
          </a:p>
          <a:p>
            <a:pPr marL="342900" indent="-342900" algn="just" defTabSz="422041">
              <a:buFont typeface="Arial" panose="020B0604020202020204" pitchFamily="34" charset="0"/>
              <a:buChar char="•"/>
            </a:pPr>
            <a:r>
              <a:rPr lang="en-ZA" sz="1800" dirty="0">
                <a:solidFill>
                  <a:schemeClr val="dk1"/>
                </a:solidFill>
                <a:ea typeface="Times New Roman"/>
                <a:cs typeface="Arial" panose="020B0604020202020204" pitchFamily="34" charset="0"/>
              </a:rPr>
              <a:t>The R257 million current payments comprises of R50 million under expenditure resultant from vacant posts across all four programmes</a:t>
            </a:r>
            <a:r>
              <a:rPr lang="en-GB" sz="1800" dirty="0">
                <a:solidFill>
                  <a:schemeClr val="dk1"/>
                </a:solidFill>
                <a:ea typeface="Times New Roman"/>
                <a:cs typeface="Arial" panose="020B0604020202020204" pitchFamily="34" charset="0"/>
              </a:rPr>
              <a:t>, R214 million of goods and services as well as increase in payments for capital assets of R7 million.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421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1513"/>
            <a:ext cx="8801101" cy="298738"/>
          </a:xfrm>
        </p:spPr>
        <p:txBody>
          <a:bodyPr/>
          <a:lstStyle/>
          <a:p>
            <a:r>
              <a:rPr lang="en-US" sz="1400" b="1" dirty="0" smtClean="0"/>
              <a:t>2020/21 Special Adjustments </a:t>
            </a:r>
            <a:r>
              <a:rPr lang="en-US" sz="1400" b="1" dirty="0"/>
              <a:t>to Budget Vote </a:t>
            </a:r>
            <a:r>
              <a:rPr lang="en-US" sz="1400" b="1" dirty="0" smtClean="0"/>
              <a:t>41 - Department </a:t>
            </a:r>
            <a:r>
              <a:rPr lang="en-US" sz="1400" b="1" dirty="0"/>
              <a:t>of Water and Sanitation </a:t>
            </a:r>
            <a:endParaRPr lang="en-ZA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340443"/>
              </p:ext>
            </p:extLst>
          </p:nvPr>
        </p:nvGraphicFramePr>
        <p:xfrm>
          <a:off x="76198" y="625842"/>
          <a:ext cx="8958620" cy="5272537"/>
        </p:xfrm>
        <a:graphic>
          <a:graphicData uri="http://schemas.openxmlformats.org/drawingml/2006/table">
            <a:tbl>
              <a:tblPr firstRow="1" lastRow="1" bandRow="1">
                <a:tableStyleId>{F5AB1C69-6EDB-4FF4-983F-18BD219EF322}</a:tableStyleId>
              </a:tblPr>
              <a:tblGrid>
                <a:gridCol w="2173206"/>
                <a:gridCol w="770317"/>
                <a:gridCol w="722173"/>
                <a:gridCol w="826486"/>
                <a:gridCol w="643507"/>
                <a:gridCol w="741517"/>
                <a:gridCol w="823908"/>
                <a:gridCol w="576735"/>
                <a:gridCol w="882971"/>
                <a:gridCol w="797800"/>
              </a:tblGrid>
              <a:tr h="229506">
                <a:tc rowSpan="2">
                  <a:txBody>
                    <a:bodyPr/>
                    <a:lstStyle/>
                    <a:p>
                      <a:pPr marL="0" marR="0" indent="0" algn="ctr" defTabSz="42204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Programmes</a:t>
                      </a:r>
                    </a:p>
                    <a:p>
                      <a:pPr algn="ct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2020/21 Main budget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Downward revisions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Reallocations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2020/21 Total net change proposed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2020/21 Total allocation proposed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ctr"/>
                </a:tc>
              </a:tr>
              <a:tr h="686853">
                <a:tc vMerge="1">
                  <a:txBody>
                    <a:bodyPr/>
                    <a:lstStyle/>
                    <a:p>
                      <a:pPr marL="0" marR="0" indent="0" algn="ctr" defTabSz="42204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Suspension of funds (COVID-19 purposes)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Virements from (COVID-19 purposes)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Virements from (other)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Allocated to (COVID-19 purposes)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Virements to (COVID-19 purposes)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Virements to (other)</a:t>
                      </a:r>
                      <a:endParaRPr lang="en-ZA" sz="9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57302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R'000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R'000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R'000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R'000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R'000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R'000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R'000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R'000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R'000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ctr"/>
                </a:tc>
              </a:tr>
              <a:tr h="16150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Administration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1 976 548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(76 757)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(4 171)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(26 105)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15 144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49 302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(42 587)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1 933 961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2757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Water Planning and Information Management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1 026 439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(105 518)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(18 704)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(23 197)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15 265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(132 154)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894 285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168523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Water Infrastructure Development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13 795 765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(1 548 226)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(4 181)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1 498 962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(53 445)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13 742 320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161509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Water Sector Regulation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417 475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(25 461)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(3 353)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(28 814)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388 661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146015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Departmental Programmes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17 216 227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(1 755 962)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(30 409)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(49 302)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1 498 962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30 409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49 302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(257 000)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16 959 227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140714">
                <a:tc>
                  <a:txBody>
                    <a:bodyPr/>
                    <a:lstStyle/>
                    <a:p>
                      <a:pPr marL="0" marR="0" indent="0" algn="l" defTabSz="42204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140714">
                <a:tc>
                  <a:txBody>
                    <a:bodyPr/>
                    <a:lstStyle/>
                    <a:p>
                      <a:pPr marL="0" marR="0" indent="0" algn="l" defTabSz="42204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Economic Classification </a:t>
                      </a:r>
                      <a:endParaRPr lang="en-ZA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157302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Current Payments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3 635 726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(257 000)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(22 144)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(49 302)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- 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15 144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49 302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(264 000)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3 371 726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161509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ZA" sz="9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Compensation </a:t>
                      </a:r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of employees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1 988 252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(50 000)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(50 000)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1 938 252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17999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Goods and services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1 647 474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(207 000)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(22 144)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(49 302)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15 144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49 302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(214 000)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1 433 474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1573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Interest and rent on land 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-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179990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Transfers and Subsidies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8 974 139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(1 090 154)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-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-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1 090 154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-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-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8 974 139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17999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Province and municipalities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5 451 434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(1 090 154)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1 090 154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5 451 434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179990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Departmental agencies and accounts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2 450 476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2 450 476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2757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Foreign governments and </a:t>
                      </a:r>
                      <a:endParaRPr lang="en-US" sz="900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en-US" sz="9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international </a:t>
                      </a:r>
                      <a:r>
                        <a:rPr lang="en-US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organisations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236 379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236 379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28614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Public corporations and private </a:t>
                      </a:r>
                      <a:endParaRPr lang="en-US" sz="900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en-US" sz="9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enterprises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809 312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809 312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149847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Non-profit institutions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1 630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1 630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140714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Households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24 908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24 908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146015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Payments for Capital Assets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4 606 362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(408 808)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(8 265)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-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408 808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15 265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-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7 000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4 613 362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1573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Buildings and other fixed structures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4 467 639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(408 808)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(8 265)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408 808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7 000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(1 265)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4 466 374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157302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Machinery and equipment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99 308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8 265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8 265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107 573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1573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Software and other intangible assets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39 415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39 415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157302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Payments for Financial Assets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-   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  <a:tr h="165111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Economic Classification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17 216 227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(1 755 962)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(30 409)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(49 302)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1 498 962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30 409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49 302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(257 000)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9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16 959 227 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1" marR="5761" marT="576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78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931" y="333955"/>
            <a:ext cx="8762334" cy="332442"/>
          </a:xfrm>
        </p:spPr>
        <p:txBody>
          <a:bodyPr/>
          <a:lstStyle/>
          <a:p>
            <a:r>
              <a:rPr lang="en-US" sz="1600" b="1" dirty="0"/>
              <a:t>Infrastructure Grants/ </a:t>
            </a:r>
            <a:r>
              <a:rPr lang="en-US" sz="1600" b="1" dirty="0" smtClean="0"/>
              <a:t>Programmes 2020/21 </a:t>
            </a:r>
            <a:r>
              <a:rPr lang="en-US" sz="1600" b="1" dirty="0"/>
              <a:t>Special Adjustments Budget</a:t>
            </a:r>
            <a:endParaRPr lang="en-ZA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305704"/>
              </p:ext>
            </p:extLst>
          </p:nvPr>
        </p:nvGraphicFramePr>
        <p:xfrm>
          <a:off x="174931" y="1132649"/>
          <a:ext cx="8762333" cy="37874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72787"/>
                <a:gridCol w="1097280"/>
                <a:gridCol w="972922"/>
                <a:gridCol w="892454"/>
                <a:gridCol w="944297"/>
                <a:gridCol w="882593"/>
              </a:tblGrid>
              <a:tr h="4240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Summary of Infrastructure Grants/ Programmes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2020 DoRA Allocation</a:t>
                      </a:r>
                      <a:br>
                        <a:rPr lang="en-ZA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Suspension of funds (COVID-19 purposes)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Allocated to (COVID-19 purposes)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2020/21 Total net change proposed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2020/21 Total revised allocation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</a:tr>
              <a:tr h="15195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R’000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R’000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R’000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R’000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R’000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ctr"/>
                </a:tc>
              </a:tr>
              <a:tr h="15195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Regional Bulk </a:t>
                      </a:r>
                      <a:r>
                        <a:rPr lang="en-ZA" sz="1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Infrastructure </a:t>
                      </a:r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Grant (RBIG): Direct Grant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2 005 605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(401 121)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(401 121)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1 604 484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</a:tr>
              <a:tr h="15195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Regional Bulk Infrastructure Grant (RBIG): Indirect Grant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3 856 833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(408 808)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(408 808)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3 448 025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</a:tr>
              <a:tr h="151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Regional Bulk </a:t>
                      </a:r>
                      <a:r>
                        <a:rPr lang="en-US" sz="1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Infrastructure </a:t>
                      </a:r>
                      <a:r>
                        <a:rPr lang="en-US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Grant (RBIG): Direct Grant COVID-19 Emergency Water and Sanitation  Interventions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401 121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401 121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401 121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</a:tr>
              <a:tr h="285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Regional Bulk </a:t>
                      </a:r>
                      <a:r>
                        <a:rPr lang="en-US" sz="1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Infrastructure </a:t>
                      </a:r>
                      <a:r>
                        <a:rPr lang="en-US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Grant (RBIG): Indirect Grant COVID-19 Emergency Water and Sanitation  Interventions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408 808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408 808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408 808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</a:tr>
              <a:tr h="15195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Magalies Water Board (RBIG)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98 000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98 000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</a:tr>
              <a:tr h="15195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Sedibeng Water Board (RBIG)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132 300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132 300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</a:tr>
              <a:tr h="15195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Umgeni Water Board (RBIG)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579 012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579 012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</a:tr>
              <a:tr h="15195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Water Services Infrastructure Grant (WSIG): Direct Grant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3 445 165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(689 033)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(689 033)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2 756 132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</a:tr>
              <a:tr h="285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Water Services Infrastructure Grant (WSIG): Direct Grant COVID-19 Emergency Water and Sanitation  Interventions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689 033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689 033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689 033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</a:tr>
              <a:tr h="15195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Bucket Eradication Programme (BEP): Indirect Grant - Payments for capital assets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106 014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106 014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</a:tr>
              <a:tr h="15195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Water Services Infrastructure Grant (WSIG): Indirect Grant - Payments for capital assets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472 792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472 792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</a:tr>
              <a:tr h="151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Water Trading Entity - Infr. Dev &amp; Reh Augmentation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2 243 474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2 243 474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</a:tr>
              <a:tr h="151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Infrastructure KOBWA (Komati River Basin Water Authority)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233 093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233 093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</a:tr>
              <a:tr h="15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Water Trading Entity - Operation of Water Resources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203 915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-  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203 915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</a:tr>
              <a:tr h="166425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13 376 203 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(1 498 962)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1 498 962 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- 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13 376 203 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36" marR="7236" marT="723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30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724651"/>
          </a:xfrm>
        </p:spPr>
        <p:txBody>
          <a:bodyPr/>
          <a:lstStyle/>
          <a:p>
            <a:pPr algn="just"/>
            <a:r>
              <a:rPr lang="en-ZA" sz="2000" dirty="0" smtClean="0"/>
              <a:t>Part 2: Overview of the 2020/21 to 2022/23 annual performance plan special adjustments</a:t>
            </a:r>
            <a:endParaRPr lang="en-ZA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6E6B949B-FF25-4512-A6F3-1B8E765DDD27}" type="slidenum">
              <a:rPr lang="en-US" altLang="en-US" smtClean="0">
                <a:solidFill>
                  <a:prstClr val="black"/>
                </a:solidFill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altLang="en-US">
              <a:solidFill>
                <a:prstClr val="black"/>
              </a:solidFill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313" y="5131558"/>
            <a:ext cx="7772400" cy="928048"/>
          </a:xfrm>
          <a:prstGeom prst="rect">
            <a:avLst/>
          </a:prstGeom>
        </p:spPr>
        <p:txBody>
          <a:bodyPr anchor="t"/>
          <a:lstStyle>
            <a:lvl1pPr algn="l" defTabSz="422041" rtl="0" eaLnBrk="0" fontAlgn="base" hangingPunct="0">
              <a:spcBef>
                <a:spcPct val="0"/>
              </a:spcBef>
              <a:spcAft>
                <a:spcPct val="0"/>
              </a:spcAft>
              <a:defRPr sz="3692" b="1" kern="1200" cap="all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1pPr>
            <a:lvl2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defTabSz="422041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22041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6pPr>
            <a:lvl7pPr marL="844083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7pPr>
            <a:lvl8pPr marL="1266124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8pPr>
            <a:lvl9pPr marL="1688165" algn="ctr" defTabSz="422041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1400" dirty="0" smtClean="0"/>
              <a:t>Programme 1: administration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1400" dirty="0" smtClean="0"/>
              <a:t>Programme 2: water planning and information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1400" dirty="0" smtClean="0"/>
              <a:t>Programme 3: water infrastructure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1400" dirty="0" smtClean="0"/>
              <a:t>Programme 4: water sector regulation</a:t>
            </a:r>
          </a:p>
        </p:txBody>
      </p:sp>
    </p:spTree>
    <p:extLst>
      <p:ext uri="{BB962C8B-B14F-4D97-AF65-F5344CB8AC3E}">
        <p14:creationId xmlns:p14="http://schemas.microsoft.com/office/powerpoint/2010/main" val="313240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8784</TotalTime>
  <Words>5899</Words>
  <Application>Microsoft Office PowerPoint</Application>
  <PresentationFormat>On-screen Show (4:3)</PresentationFormat>
  <Paragraphs>1529</Paragraphs>
  <Slides>47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7" baseType="lpstr">
      <vt:lpstr>ＭＳ Ｐゴシック</vt:lpstr>
      <vt:lpstr>ＭＳ Ｐゴシック</vt:lpstr>
      <vt:lpstr>Arial</vt:lpstr>
      <vt:lpstr>Calibri</vt:lpstr>
      <vt:lpstr>Gill Sans</vt:lpstr>
      <vt:lpstr>Gill Sans Light</vt:lpstr>
      <vt:lpstr>Gill Sans MT</vt:lpstr>
      <vt:lpstr>Gill Snas</vt:lpstr>
      <vt:lpstr>Times New Roman</vt:lpstr>
      <vt:lpstr>13_Office Theme</vt:lpstr>
      <vt:lpstr>Overview Department of Water and Sanitation’s  2020/21 special adjustments to Budget Vote 41 and revisions to the Strategic Plan, and Annual Performance Plans</vt:lpstr>
      <vt:lpstr>Contents</vt:lpstr>
      <vt:lpstr>Purpose</vt:lpstr>
      <vt:lpstr>Introductory remarks</vt:lpstr>
      <vt:lpstr>Part 1: Overview of the SPECIAL ADJUSTMENT BUDGET</vt:lpstr>
      <vt:lpstr>Overview</vt:lpstr>
      <vt:lpstr>2020/21 Special Adjustments to Budget Vote 41 - Department of Water and Sanitation </vt:lpstr>
      <vt:lpstr>Infrastructure Grants/ Programmes 2020/21 Special Adjustments Budget</vt:lpstr>
      <vt:lpstr>Part 2: Overview of the 2020/21 to 2022/23 annual performance plan special adjustments</vt:lpstr>
      <vt:lpstr>Programme 1: Administration</vt:lpstr>
      <vt:lpstr>Programme 2: Water Planning &amp; Information Management</vt:lpstr>
      <vt:lpstr>Programme 2: Water Planning &amp; Information Management</vt:lpstr>
      <vt:lpstr>Programme 2: Water Planning &amp; Information Management</vt:lpstr>
      <vt:lpstr>Programme 2: Water Planning &amp; Information Management</vt:lpstr>
      <vt:lpstr>Programme 2: Water Planning &amp; Information Management</vt:lpstr>
      <vt:lpstr>Programme 2: Water Planning &amp; Information Management</vt:lpstr>
      <vt:lpstr>Programme 2: Water Planning &amp; Information Management</vt:lpstr>
      <vt:lpstr>Programme 2: Water Planning &amp; Information Management</vt:lpstr>
      <vt:lpstr>Programme 3: Water Infrastructure Development</vt:lpstr>
      <vt:lpstr>Programme 3: Water Infrastructure Development</vt:lpstr>
      <vt:lpstr>Programme 3: Water Infrastructure Development</vt:lpstr>
      <vt:lpstr>Programme 3: Water Infrastructure Development</vt:lpstr>
      <vt:lpstr>Programme 3: Water Infrastructure Development</vt:lpstr>
      <vt:lpstr>Programme 4: Water Sector Regulation</vt:lpstr>
      <vt:lpstr>Part 3: Overview of the 2020/21 infrastructure projects per province</vt:lpstr>
      <vt:lpstr>Eastern Cape</vt:lpstr>
      <vt:lpstr>Eastern Cape</vt:lpstr>
      <vt:lpstr>Free State</vt:lpstr>
      <vt:lpstr>Free State</vt:lpstr>
      <vt:lpstr>Gauteng</vt:lpstr>
      <vt:lpstr>KwaZulu-Natal</vt:lpstr>
      <vt:lpstr>Limpopo</vt:lpstr>
      <vt:lpstr>Mpumalanga</vt:lpstr>
      <vt:lpstr>Mpumalanga</vt:lpstr>
      <vt:lpstr>Northern Cape</vt:lpstr>
      <vt:lpstr>North West</vt:lpstr>
      <vt:lpstr>Western Cape</vt:lpstr>
      <vt:lpstr>Part 4: impact of covid-19 reprioritisation</vt:lpstr>
      <vt:lpstr>Overview </vt:lpstr>
      <vt:lpstr>Regional Bulk Infrastructure Grant (RBIG): Direct Grant COVID-19 Emergency Water and Sanitation  Interventions  </vt:lpstr>
      <vt:lpstr>Regional Bulk Infrastructure Grant (RBIG): Indirect Grant COVID-19 Emergency Water and Sanitation  Interventions  </vt:lpstr>
      <vt:lpstr>Regional Bulk Infrastructure Grant (RBIG): Indirect Grant COVID-19 Emergency Water and Sanitation  Interventions  </vt:lpstr>
      <vt:lpstr>Water Services Infrastructure Grant (WSIG): Direct Grant COVID-19 Emergency Water and Sanitation  Interventions </vt:lpstr>
      <vt:lpstr>Water Services Infrastructure Grant (WSIG): Direct Grant COVID-19 Emergency Water and Sanitation  Interventions </vt:lpstr>
      <vt:lpstr>Water Services Infrastructure Grant (WSIG): Direct Grant COVID-19 Emergency Water and Sanitation  Interventions </vt:lpstr>
      <vt:lpstr>Water Services Infrastructure Grant (WSIG): Direct Grant COVID-19 Emergency Water and Sanitation  Interventions 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 Maree</dc:creator>
  <cp:lastModifiedBy>Swazi Taitai</cp:lastModifiedBy>
  <cp:revision>978</cp:revision>
  <dcterms:created xsi:type="dcterms:W3CDTF">2012-08-01T10:33:21Z</dcterms:created>
  <dcterms:modified xsi:type="dcterms:W3CDTF">2020-07-06T18:52:48Z</dcterms:modified>
</cp:coreProperties>
</file>