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8"/>
  </p:notesMasterIdLst>
  <p:handoutMasterIdLst>
    <p:handoutMasterId r:id="rId29"/>
  </p:handoutMasterIdLst>
  <p:sldIdLst>
    <p:sldId id="256" r:id="rId2"/>
    <p:sldId id="257" r:id="rId3"/>
    <p:sldId id="258" r:id="rId4"/>
    <p:sldId id="263" r:id="rId5"/>
    <p:sldId id="259" r:id="rId6"/>
    <p:sldId id="260" r:id="rId7"/>
    <p:sldId id="261" r:id="rId8"/>
    <p:sldId id="275" r:id="rId9"/>
    <p:sldId id="289" r:id="rId10"/>
    <p:sldId id="274" r:id="rId11"/>
    <p:sldId id="264" r:id="rId12"/>
    <p:sldId id="280" r:id="rId13"/>
    <p:sldId id="282" r:id="rId14"/>
    <p:sldId id="283" r:id="rId15"/>
    <p:sldId id="281" r:id="rId16"/>
    <p:sldId id="284" r:id="rId17"/>
    <p:sldId id="279" r:id="rId18"/>
    <p:sldId id="265" r:id="rId19"/>
    <p:sldId id="267" r:id="rId20"/>
    <p:sldId id="266" r:id="rId21"/>
    <p:sldId id="276" r:id="rId22"/>
    <p:sldId id="268" r:id="rId23"/>
    <p:sldId id="269" r:id="rId24"/>
    <p:sldId id="270" r:id="rId25"/>
    <p:sldId id="272" r:id="rId26"/>
    <p:sldId id="287" r:id="rId2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8826" autoAdjust="0"/>
  </p:normalViewPr>
  <p:slideViewPr>
    <p:cSldViewPr>
      <p:cViewPr varScale="1">
        <p:scale>
          <a:sx n="55" d="100"/>
          <a:sy n="55" d="100"/>
        </p:scale>
        <p:origin x="92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E492E4-2DA7-4203-9FE8-D7F5170FB3C4}" type="datetimeFigureOut">
              <a:rPr lang="en-ZA" smtClean="0"/>
              <a:t>2020/06/17</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18351C-4133-48EC-A498-6EDA8B8A99D3}" type="slidenum">
              <a:rPr lang="en-ZA" smtClean="0"/>
              <a:t>‹#›</a:t>
            </a:fld>
            <a:endParaRPr lang="en-ZA"/>
          </a:p>
        </p:txBody>
      </p:sp>
    </p:spTree>
    <p:extLst>
      <p:ext uri="{BB962C8B-B14F-4D97-AF65-F5344CB8AC3E}">
        <p14:creationId xmlns:p14="http://schemas.microsoft.com/office/powerpoint/2010/main" val="86300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5409BBE-F814-4DAE-A37F-70919082EB64}" type="datetimeFigureOut">
              <a:rPr lang="en-ZA" smtClean="0"/>
              <a:t>2020/06/17</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4398129-297F-4124-8B65-F07932C9CCB3}" type="slidenum">
              <a:rPr lang="en-ZA" smtClean="0"/>
              <a:t>‹#›</a:t>
            </a:fld>
            <a:endParaRPr lang="en-ZA"/>
          </a:p>
        </p:txBody>
      </p:sp>
    </p:spTree>
    <p:extLst>
      <p:ext uri="{BB962C8B-B14F-4D97-AF65-F5344CB8AC3E}">
        <p14:creationId xmlns:p14="http://schemas.microsoft.com/office/powerpoint/2010/main" val="1769186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398129-297F-4124-8B65-F07932C9CCB3}" type="slidenum">
              <a:rPr lang="en-ZA" smtClean="0"/>
              <a:t>26</a:t>
            </a:fld>
            <a:endParaRPr lang="en-ZA"/>
          </a:p>
        </p:txBody>
      </p:sp>
    </p:spTree>
    <p:extLst>
      <p:ext uri="{BB962C8B-B14F-4D97-AF65-F5344CB8AC3E}">
        <p14:creationId xmlns:p14="http://schemas.microsoft.com/office/powerpoint/2010/main" val="81274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381334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168727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140029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32435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97384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3696319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79460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14428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162089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225813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2D1A26-2F5F-43F7-8E7C-C3676F23C2C2}" type="datetimeFigureOut">
              <a:rPr lang="en-ZA" smtClean="0"/>
              <a:t>2020/06/17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8976E3DA-457D-47C1-99C8-A03DAE331A8F}" type="slidenum">
              <a:rPr lang="en-ZA" smtClean="0"/>
              <a:t>‹#›</a:t>
            </a:fld>
            <a:endParaRPr lang="en-ZA" dirty="0"/>
          </a:p>
        </p:txBody>
      </p:sp>
    </p:spTree>
    <p:extLst>
      <p:ext uri="{BB962C8B-B14F-4D97-AF65-F5344CB8AC3E}">
        <p14:creationId xmlns:p14="http://schemas.microsoft.com/office/powerpoint/2010/main" val="64883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D1A26-2F5F-43F7-8E7C-C3676F23C2C2}" type="datetimeFigureOut">
              <a:rPr lang="en-ZA" smtClean="0"/>
              <a:t>2020/06/17</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6E3DA-457D-47C1-99C8-A03DAE331A8F}" type="slidenum">
              <a:rPr lang="en-ZA" smtClean="0"/>
              <a:t>‹#›</a:t>
            </a:fld>
            <a:endParaRPr lang="en-ZA" dirty="0"/>
          </a:p>
        </p:txBody>
      </p:sp>
    </p:spTree>
    <p:extLst>
      <p:ext uri="{BB962C8B-B14F-4D97-AF65-F5344CB8AC3E}">
        <p14:creationId xmlns:p14="http://schemas.microsoft.com/office/powerpoint/2010/main" val="315153456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ZA" sz="2800" dirty="0"/>
              <a:t>PRESENTATION TO THE </a:t>
            </a:r>
            <a:r>
              <a:rPr lang="en-ZA" sz="2800" dirty="0" smtClean="0"/>
              <a:t>PORTFOLIO COMMITTEE </a:t>
            </a:r>
            <a:r>
              <a:rPr lang="en-ZA" sz="2800" dirty="0" smtClean="0"/>
              <a:t> </a:t>
            </a:r>
            <a:r>
              <a:rPr lang="en-ZA" sz="2800" dirty="0"/>
              <a:t>ON </a:t>
            </a:r>
            <a:r>
              <a:rPr lang="en-ZA" sz="2800" dirty="0" smtClean="0"/>
              <a:t>JUSTICE AND CORRECTIONAL SERVICES</a:t>
            </a:r>
            <a:r>
              <a:rPr lang="en-ZA" sz="2800" dirty="0"/>
              <a:t/>
            </a:r>
            <a:br>
              <a:rPr lang="en-ZA" sz="2800" dirty="0"/>
            </a:br>
            <a:r>
              <a:rPr lang="en-ZA" sz="2800" dirty="0" smtClean="0"/>
              <a:t>17 </a:t>
            </a:r>
            <a:r>
              <a:rPr lang="en-ZA" sz="2800" dirty="0"/>
              <a:t>JUNE 2020</a:t>
            </a:r>
          </a:p>
        </p:txBody>
      </p:sp>
      <p:sp>
        <p:nvSpPr>
          <p:cNvPr id="3" name="Subtitle 2"/>
          <p:cNvSpPr>
            <a:spLocks noGrp="1"/>
          </p:cNvSpPr>
          <p:nvPr>
            <p:ph type="subTitle" idx="1"/>
          </p:nvPr>
        </p:nvSpPr>
        <p:spPr/>
        <p:txBody>
          <a:bodyPr/>
          <a:lstStyle/>
          <a:p>
            <a:r>
              <a:rPr lang="en-ZA" dirty="0"/>
              <a:t>Regulations for judicial officers in the lower courts, 1993 (as amended with effect from 1 January 2020)</a:t>
            </a:r>
          </a:p>
        </p:txBody>
      </p:sp>
    </p:spTree>
    <p:extLst>
      <p:ext uri="{BB962C8B-B14F-4D97-AF65-F5344CB8AC3E}">
        <p14:creationId xmlns:p14="http://schemas.microsoft.com/office/powerpoint/2010/main" val="240726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a:t>NORMAL SICK LEAVE PROVISIONING</a:t>
            </a:r>
          </a:p>
        </p:txBody>
      </p:sp>
      <p:sp>
        <p:nvSpPr>
          <p:cNvPr id="5" name="Subtitle 4"/>
          <p:cNvSpPr>
            <a:spLocks noGrp="1"/>
          </p:cNvSpPr>
          <p:nvPr>
            <p:ph type="subTitle" idx="1"/>
          </p:nvPr>
        </p:nvSpPr>
        <p:spPr/>
        <p:txBody>
          <a:bodyPr>
            <a:normAutofit fontScale="70000" lnSpcReduction="20000"/>
          </a:bodyPr>
          <a:lstStyle/>
          <a:p>
            <a:r>
              <a:rPr lang="en-ZA" dirty="0"/>
              <a:t>Normal Sick leave with full pay</a:t>
            </a:r>
          </a:p>
          <a:p>
            <a:r>
              <a:rPr lang="en-ZA" dirty="0"/>
              <a:t>Normal sick leave with half pay</a:t>
            </a:r>
          </a:p>
          <a:p>
            <a:r>
              <a:rPr lang="en-ZA" dirty="0"/>
              <a:t>Normal sick leave without pay</a:t>
            </a:r>
          </a:p>
          <a:p>
            <a:endParaRPr lang="en-ZA" dirty="0"/>
          </a:p>
          <a:p>
            <a:r>
              <a:rPr lang="en-ZA" dirty="0"/>
              <a:t>Regulations 38A(4), 5(</a:t>
            </a:r>
            <a:r>
              <a:rPr lang="en-ZA" cap="none" dirty="0"/>
              <a:t>b</a:t>
            </a:r>
            <a:r>
              <a:rPr lang="en-ZA" dirty="0"/>
              <a:t>) and 38J</a:t>
            </a:r>
          </a:p>
        </p:txBody>
      </p:sp>
    </p:spTree>
    <p:extLst>
      <p:ext uri="{BB962C8B-B14F-4D97-AF65-F5344CB8AC3E}">
        <p14:creationId xmlns:p14="http://schemas.microsoft.com/office/powerpoint/2010/main" val="319325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NORMAL SICK LEAVE CYCLE</a:t>
            </a:r>
          </a:p>
        </p:txBody>
      </p:sp>
      <p:sp>
        <p:nvSpPr>
          <p:cNvPr id="3" name="Content Placeholder 2"/>
          <p:cNvSpPr>
            <a:spLocks noGrp="1"/>
          </p:cNvSpPr>
          <p:nvPr>
            <p:ph idx="1"/>
          </p:nvPr>
        </p:nvSpPr>
        <p:spPr/>
        <p:txBody>
          <a:bodyPr>
            <a:normAutofit fontScale="70000" lnSpcReduction="20000"/>
          </a:bodyPr>
          <a:lstStyle/>
          <a:p>
            <a:r>
              <a:rPr lang="en-ZA" dirty="0"/>
              <a:t>Three year sick leave cycle commenced on 1 January 2019 (reg. 38J(1))</a:t>
            </a:r>
          </a:p>
          <a:p>
            <a:r>
              <a:rPr lang="en-ZA" dirty="0"/>
              <a:t>Section 12 of the Interpretation Act No. 33 of 1957 </a:t>
            </a:r>
          </a:p>
          <a:p>
            <a:pPr lvl="1"/>
            <a:r>
              <a:rPr lang="en-ZA" i="1" dirty="0"/>
              <a:t>“</a:t>
            </a:r>
            <a:r>
              <a:rPr lang="en-ZA" b="1" i="1" dirty="0"/>
              <a:t>12.   Effect of repeal of a law</a:t>
            </a:r>
            <a:r>
              <a:rPr lang="en-ZA" i="1" dirty="0"/>
              <a:t>.</a:t>
            </a:r>
            <a:endParaRPr lang="en-ZA" dirty="0"/>
          </a:p>
          <a:p>
            <a:pPr lvl="2"/>
            <a:r>
              <a:rPr lang="en-ZA" i="1" dirty="0"/>
              <a:t>(2)  Where a law repeals any other law, then unless the contrary intention appears, the repeal </a:t>
            </a:r>
            <a:r>
              <a:rPr lang="en-ZA" i="1" u="sng" dirty="0"/>
              <a:t>shall not</a:t>
            </a:r>
            <a:r>
              <a:rPr lang="en-ZA" i="1" dirty="0"/>
              <a:t>—</a:t>
            </a:r>
            <a:endParaRPr lang="en-ZA" dirty="0"/>
          </a:p>
          <a:p>
            <a:pPr lvl="3"/>
            <a:r>
              <a:rPr lang="en-ZA" i="1" dirty="0"/>
              <a:t>(b) </a:t>
            </a:r>
            <a:r>
              <a:rPr lang="en-ZA" i="1" u="sng" dirty="0"/>
              <a:t>affect the previous operation of any law so repealed or anything duly done or suffered under the law so repealed</a:t>
            </a:r>
            <a:r>
              <a:rPr lang="en-ZA" i="1" dirty="0"/>
              <a:t>;”</a:t>
            </a:r>
          </a:p>
          <a:p>
            <a:r>
              <a:rPr lang="en-ZA" dirty="0"/>
              <a:t>The import of section 12(2)(b) of the Interpretation Act is that, despite the repeal of regulation 38 of the Regulations for Judicial Officers in the Lower Courts, 1993, the repeal does not effect – </a:t>
            </a:r>
          </a:p>
          <a:p>
            <a:pPr lvl="1"/>
            <a:r>
              <a:rPr lang="en-ZA" dirty="0"/>
              <a:t>their previous operation;</a:t>
            </a:r>
          </a:p>
          <a:p>
            <a:pPr lvl="1"/>
            <a:r>
              <a:rPr lang="en-ZA" dirty="0"/>
              <a:t>anything duly done or suffered under the provisions.</a:t>
            </a:r>
          </a:p>
          <a:p>
            <a:r>
              <a:rPr lang="en-ZA" dirty="0"/>
              <a:t>Therefore, sick leave captured on PERSAL must remain in place and only the difference must be transferred to </a:t>
            </a:r>
            <a:r>
              <a:rPr lang="en-ZA" dirty="0" err="1"/>
              <a:t>Itirele</a:t>
            </a:r>
            <a:r>
              <a:rPr lang="en-ZA" dirty="0"/>
              <a:t>.</a:t>
            </a:r>
          </a:p>
        </p:txBody>
      </p:sp>
    </p:spTree>
    <p:extLst>
      <p:ext uri="{BB962C8B-B14F-4D97-AF65-F5344CB8AC3E}">
        <p14:creationId xmlns:p14="http://schemas.microsoft.com/office/powerpoint/2010/main" val="1628959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NORMAL SICK LEAVE WITH FULL PAY</a:t>
            </a:r>
          </a:p>
        </p:txBody>
      </p:sp>
      <p:sp>
        <p:nvSpPr>
          <p:cNvPr id="3" name="Content Placeholder 2"/>
          <p:cNvSpPr>
            <a:spLocks noGrp="1"/>
          </p:cNvSpPr>
          <p:nvPr>
            <p:ph idx="1"/>
          </p:nvPr>
        </p:nvSpPr>
        <p:spPr/>
        <p:txBody>
          <a:bodyPr>
            <a:normAutofit fontScale="77500" lnSpcReduction="20000"/>
          </a:bodyPr>
          <a:lstStyle/>
          <a:p>
            <a:r>
              <a:rPr lang="en-US" dirty="0"/>
              <a:t>If appointed before 1 January 2019 – 86 working days’ sick leave in each tri-annual sick leave cycle (reg. 38A(4));</a:t>
            </a:r>
          </a:p>
          <a:p>
            <a:pPr lvl="1"/>
            <a:r>
              <a:rPr lang="en-US" dirty="0"/>
              <a:t>Accrues at beginning of cycle and may be granted (reg. 38J(2))</a:t>
            </a:r>
          </a:p>
          <a:p>
            <a:r>
              <a:rPr lang="en-US" dirty="0"/>
              <a:t>If appointed after 1 January 2019 – pro rata of 86 working days’ sick leave in each tri-annual sick leave cycle calculated in accordance with reg. 38A(5)(b).</a:t>
            </a:r>
          </a:p>
          <a:p>
            <a:pPr lvl="1"/>
            <a:r>
              <a:rPr lang="en-US" dirty="0"/>
              <a:t>Accrues at beginning of cycle and may be granted (reg. 38J(3))</a:t>
            </a:r>
          </a:p>
          <a:p>
            <a:r>
              <a:rPr lang="en-ZA" dirty="0"/>
              <a:t>Additional sick leave:</a:t>
            </a:r>
          </a:p>
          <a:p>
            <a:pPr lvl="1"/>
            <a:r>
              <a:rPr lang="en-ZA" dirty="0"/>
              <a:t>More than 10 years service – an additional </a:t>
            </a:r>
            <a:r>
              <a:rPr lang="en-ZA" u="sng" dirty="0"/>
              <a:t>non-recurrent</a:t>
            </a:r>
            <a:r>
              <a:rPr lang="en-ZA" dirty="0"/>
              <a:t> 86 working days sick leave with remuneration (reg. 38J(14) read with 39(3) which applies with the necessary changes).</a:t>
            </a:r>
          </a:p>
          <a:p>
            <a:pPr lvl="2"/>
            <a:r>
              <a:rPr lang="en-ZA" dirty="0"/>
              <a:t>Any unused portion of the additional working days sick leave is carried forward to the following cycle or cycles (reg. 38J(15))</a:t>
            </a:r>
            <a:endParaRPr lang="en-US" dirty="0"/>
          </a:p>
        </p:txBody>
      </p:sp>
    </p:spTree>
    <p:extLst>
      <p:ext uri="{BB962C8B-B14F-4D97-AF65-F5344CB8AC3E}">
        <p14:creationId xmlns:p14="http://schemas.microsoft.com/office/powerpoint/2010/main" val="2505665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SICK LEAVE WITH HALF PAY</a:t>
            </a:r>
          </a:p>
        </p:txBody>
      </p:sp>
      <p:sp>
        <p:nvSpPr>
          <p:cNvPr id="3" name="Content Placeholder 2"/>
          <p:cNvSpPr>
            <a:spLocks noGrp="1"/>
          </p:cNvSpPr>
          <p:nvPr>
            <p:ph idx="1"/>
          </p:nvPr>
        </p:nvSpPr>
        <p:spPr/>
        <p:txBody>
          <a:bodyPr>
            <a:normAutofit fontScale="47500" lnSpcReduction="20000"/>
          </a:bodyPr>
          <a:lstStyle/>
          <a:p>
            <a:r>
              <a:rPr lang="en-ZA" dirty="0"/>
              <a:t>A magistrate, who—</a:t>
            </a:r>
          </a:p>
          <a:p>
            <a:pPr lvl="1"/>
            <a:r>
              <a:rPr lang="en-ZA" dirty="0"/>
              <a:t>has been granted the maximum number of working days of sick leave as contemplated in regulation 38A (4) and (5); </a:t>
            </a:r>
          </a:p>
          <a:p>
            <a:pPr lvl="1"/>
            <a:r>
              <a:rPr lang="en-ZA" dirty="0"/>
              <a:t>has utilised vacation leave </a:t>
            </a:r>
            <a:r>
              <a:rPr lang="en-ZA" i="1" dirty="0"/>
              <a:t>in lieu</a:t>
            </a:r>
            <a:r>
              <a:rPr lang="en-ZA" dirty="0"/>
              <a:t> of sick leave as contemplated in sub-regulation (6) to (8); and </a:t>
            </a:r>
          </a:p>
          <a:p>
            <a:pPr lvl="1"/>
            <a:r>
              <a:rPr lang="en-ZA" dirty="0"/>
              <a:t>is not yet able to resume his or her normal duties, </a:t>
            </a:r>
          </a:p>
          <a:p>
            <a:pPr marL="0" indent="0">
              <a:buNone/>
            </a:pPr>
            <a:r>
              <a:rPr lang="en-ZA" dirty="0"/>
              <a:t>may apply, in writing, stating the reasons and submitting a medical certificate to the Minister, for further sick leave with half salary (reg. 38J(9)). </a:t>
            </a:r>
          </a:p>
          <a:p>
            <a:pPr marL="0" indent="0">
              <a:buNone/>
            </a:pPr>
            <a:endParaRPr lang="en-ZA" dirty="0"/>
          </a:p>
          <a:p>
            <a:r>
              <a:rPr lang="en-ZA" dirty="0"/>
              <a:t>The Minister may grant further sick leave with half salary, not exceeding 86 working days in the aggregate in any one cycle, which grant may be made in respect of separate periods of absence and any illness if—</a:t>
            </a:r>
          </a:p>
          <a:p>
            <a:pPr lvl="1"/>
            <a:r>
              <a:rPr lang="en-ZA" dirty="0"/>
              <a:t>the Minister is satisfied that the magistrate, at that particular time, is not permanently unfit to resume his or her normal duties; and</a:t>
            </a:r>
          </a:p>
          <a:p>
            <a:pPr lvl="1"/>
            <a:r>
              <a:rPr lang="en-ZA" dirty="0"/>
              <a:t>the magistrate has no vacation leave, including capped leave, to his or her credit (reg. 38J(10)).</a:t>
            </a:r>
          </a:p>
          <a:p>
            <a:pPr marL="274320" lvl="1" indent="0">
              <a:buNone/>
            </a:pPr>
            <a:endParaRPr lang="en-ZA" dirty="0"/>
          </a:p>
          <a:p>
            <a:r>
              <a:rPr lang="en-ZA" dirty="0"/>
              <a:t>Section 12(6) of the Magistrates Act, No. 90 of 1993: </a:t>
            </a:r>
            <a:r>
              <a:rPr lang="en-ZA" i="1" dirty="0"/>
              <a:t>“The remuneration of magistrates shall not be reduced except by an Act of Parliament.”</a:t>
            </a:r>
            <a:r>
              <a:rPr lang="en-ZA" dirty="0"/>
              <a:t> </a:t>
            </a:r>
          </a:p>
          <a:p>
            <a:pPr lvl="1"/>
            <a:r>
              <a:rPr lang="en-ZA" dirty="0"/>
              <a:t>A magistrate may only be granted leave with half salary remuneration, upon waiving, in writing, his or her right to unreduced remuneration as provided for in section 12(6) of the Act (reg.38(S)).</a:t>
            </a:r>
          </a:p>
        </p:txBody>
      </p:sp>
    </p:spTree>
    <p:extLst>
      <p:ext uri="{BB962C8B-B14F-4D97-AF65-F5344CB8AC3E}">
        <p14:creationId xmlns:p14="http://schemas.microsoft.com/office/powerpoint/2010/main" val="66398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SICK LEAVE WITHOUT PAY</a:t>
            </a:r>
          </a:p>
        </p:txBody>
      </p:sp>
      <p:sp>
        <p:nvSpPr>
          <p:cNvPr id="3" name="Content Placeholder 2"/>
          <p:cNvSpPr>
            <a:spLocks noGrp="1"/>
          </p:cNvSpPr>
          <p:nvPr>
            <p:ph idx="1"/>
          </p:nvPr>
        </p:nvSpPr>
        <p:spPr>
          <a:xfrm>
            <a:off x="467544" y="1268760"/>
            <a:ext cx="8229600" cy="4525963"/>
          </a:xfrm>
        </p:spPr>
        <p:txBody>
          <a:bodyPr>
            <a:normAutofit fontScale="92500" lnSpcReduction="20000"/>
          </a:bodyPr>
          <a:lstStyle/>
          <a:p>
            <a:r>
              <a:rPr lang="en-ZA" dirty="0"/>
              <a:t>If a magistrate has used his or her remunerated or half salaried sick leave and vacation leave provided for in these Regulations, he or she may, upon application in writing, be granted sick leave without remuneration not exceeding one year in the aggregate in any particular cycle (reg. 38J(11)).</a:t>
            </a:r>
          </a:p>
          <a:p>
            <a:r>
              <a:rPr lang="en-ZA" dirty="0"/>
              <a:t>A magistrate may </a:t>
            </a:r>
            <a:r>
              <a:rPr lang="en-ZA" u="sng" dirty="0"/>
              <a:t>only</a:t>
            </a:r>
            <a:r>
              <a:rPr lang="en-ZA" dirty="0"/>
              <a:t> be granted leave without remuneration, upon waiving, in writing, his or her right to unreduced remuneration as provided for in section 12(6) of the Act (reg. 38(S))</a:t>
            </a:r>
          </a:p>
        </p:txBody>
      </p:sp>
    </p:spTree>
    <p:extLst>
      <p:ext uri="{BB962C8B-B14F-4D97-AF65-F5344CB8AC3E}">
        <p14:creationId xmlns:p14="http://schemas.microsoft.com/office/powerpoint/2010/main" val="3670208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dirty="0"/>
              <a:t>VACATION LEAVE IN LIEU OF SICK LEAVE WITH HALF PAY</a:t>
            </a:r>
          </a:p>
        </p:txBody>
      </p:sp>
      <p:sp>
        <p:nvSpPr>
          <p:cNvPr id="3" name="Content Placeholder 2"/>
          <p:cNvSpPr>
            <a:spLocks noGrp="1"/>
          </p:cNvSpPr>
          <p:nvPr>
            <p:ph idx="1"/>
          </p:nvPr>
        </p:nvSpPr>
        <p:spPr/>
        <p:txBody>
          <a:bodyPr>
            <a:normAutofit fontScale="62500" lnSpcReduction="20000"/>
          </a:bodyPr>
          <a:lstStyle/>
          <a:p>
            <a:r>
              <a:rPr lang="en-ZA" dirty="0"/>
              <a:t>A magistrate may, on application in writing to the Minister, be granted vacation leave which he or she may have to his or her credit, </a:t>
            </a:r>
            <a:r>
              <a:rPr lang="en-ZA" i="1" dirty="0"/>
              <a:t>in lieu</a:t>
            </a:r>
            <a:r>
              <a:rPr lang="en-ZA" dirty="0"/>
              <a:t> of sick leave with half salary:  Provided that –</a:t>
            </a:r>
          </a:p>
          <a:p>
            <a:pPr lvl="1"/>
            <a:r>
              <a:rPr lang="en-ZA" i="1" dirty="0"/>
              <a:t>(a)</a:t>
            </a:r>
            <a:r>
              <a:rPr lang="en-ZA" dirty="0"/>
              <a:t>	such application is submitted not later than one calendar month after he or she has resumed duty;</a:t>
            </a:r>
          </a:p>
          <a:p>
            <a:pPr lvl="1"/>
            <a:r>
              <a:rPr lang="en-ZA" i="1" dirty="0"/>
              <a:t>(b)</a:t>
            </a:r>
            <a:r>
              <a:rPr lang="en-ZA" dirty="0"/>
              <a:t>	the number of days’ vacation leave so granted may not exceed 260 working days in the aggregate in any sick leave cycle; and</a:t>
            </a:r>
          </a:p>
          <a:p>
            <a:pPr lvl="1"/>
            <a:r>
              <a:rPr lang="en-ZA" i="1" dirty="0"/>
              <a:t>(c)</a:t>
            </a:r>
            <a:r>
              <a:rPr lang="en-ZA" dirty="0"/>
              <a:t>	the Minister is satisfied that the magistrate concerned is not at that stage permanently unfit for the resumption of his or her normal duties (reg. 38J(6)).</a:t>
            </a:r>
          </a:p>
          <a:p>
            <a:r>
              <a:rPr lang="en-ZA" dirty="0"/>
              <a:t>Sub-regulation (6) may also be applied in respect of a magistrate’s absence owing to illness after steps have been taken to remove him or her from office on the grounds of ill health (reg. 38J(7)).</a:t>
            </a:r>
          </a:p>
          <a:p>
            <a:r>
              <a:rPr lang="en-ZA" dirty="0"/>
              <a:t>Once the vacation leave referred to in sub-regulation (6) or (7) has been granted to a magistrate, and he or she has received remuneration in respect thereof, such leave may not be reconverted into sick leave with half salary (reg. 38J(8)).</a:t>
            </a:r>
          </a:p>
        </p:txBody>
      </p:sp>
    </p:spTree>
    <p:extLst>
      <p:ext uri="{BB962C8B-B14F-4D97-AF65-F5344CB8AC3E}">
        <p14:creationId xmlns:p14="http://schemas.microsoft.com/office/powerpoint/2010/main" val="47863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FURTHER SICK LEAVE</a:t>
            </a:r>
          </a:p>
        </p:txBody>
      </p:sp>
      <p:sp>
        <p:nvSpPr>
          <p:cNvPr id="3" name="Content Placeholder 2"/>
          <p:cNvSpPr>
            <a:spLocks noGrp="1"/>
          </p:cNvSpPr>
          <p:nvPr>
            <p:ph idx="1"/>
          </p:nvPr>
        </p:nvSpPr>
        <p:spPr/>
        <p:txBody>
          <a:bodyPr/>
          <a:lstStyle/>
          <a:p>
            <a:r>
              <a:rPr lang="en-ZA" dirty="0"/>
              <a:t>A magistrate may not, other than in terms of this regulation and during a particular sick leave cycle, be granted any further leave to cover his or her absence from duty owing to illness, except on the recommendation of the Commission (reg. 38J(12)).</a:t>
            </a:r>
          </a:p>
          <a:p>
            <a:endParaRPr lang="en-ZA" dirty="0"/>
          </a:p>
        </p:txBody>
      </p:sp>
    </p:spTree>
    <p:extLst>
      <p:ext uri="{BB962C8B-B14F-4D97-AF65-F5344CB8AC3E}">
        <p14:creationId xmlns:p14="http://schemas.microsoft.com/office/powerpoint/2010/main" val="301833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LAPSE OF SICK LEAVE</a:t>
            </a:r>
          </a:p>
        </p:txBody>
      </p:sp>
      <p:sp>
        <p:nvSpPr>
          <p:cNvPr id="3" name="Content Placeholder 2"/>
          <p:cNvSpPr>
            <a:spLocks noGrp="1"/>
          </p:cNvSpPr>
          <p:nvPr>
            <p:ph idx="1"/>
          </p:nvPr>
        </p:nvSpPr>
        <p:spPr/>
        <p:txBody>
          <a:bodyPr/>
          <a:lstStyle/>
          <a:p>
            <a:r>
              <a:rPr lang="en-ZA" dirty="0"/>
              <a:t>Unused sick leave in a particular cycle lapses at the end of that cycle (reg.38J(4)).</a:t>
            </a:r>
          </a:p>
          <a:p>
            <a:endParaRPr lang="en-ZA" dirty="0"/>
          </a:p>
        </p:txBody>
      </p:sp>
    </p:spTree>
    <p:extLst>
      <p:ext uri="{BB962C8B-B14F-4D97-AF65-F5344CB8AC3E}">
        <p14:creationId xmlns:p14="http://schemas.microsoft.com/office/powerpoint/2010/main" val="205505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SPECIAL SICK LEAVE</a:t>
            </a:r>
          </a:p>
        </p:txBody>
      </p:sp>
      <p:sp>
        <p:nvSpPr>
          <p:cNvPr id="3" name="Content Placeholder 2"/>
          <p:cNvSpPr>
            <a:spLocks noGrp="1"/>
          </p:cNvSpPr>
          <p:nvPr>
            <p:ph idx="1"/>
          </p:nvPr>
        </p:nvSpPr>
        <p:spPr/>
        <p:txBody>
          <a:bodyPr>
            <a:normAutofit fontScale="62500" lnSpcReduction="20000"/>
          </a:bodyPr>
          <a:lstStyle/>
          <a:p>
            <a:r>
              <a:rPr lang="en-ZA" dirty="0"/>
              <a:t>Injury sustained in an </a:t>
            </a:r>
            <a:r>
              <a:rPr lang="en-ZA" u="sng" dirty="0"/>
              <a:t>accident as a result of duties or disease contracted in the course of and as a result of duties</a:t>
            </a:r>
            <a:r>
              <a:rPr lang="en-ZA" dirty="0"/>
              <a:t> (reg. 38K);</a:t>
            </a:r>
          </a:p>
          <a:p>
            <a:pPr lvl="1"/>
            <a:r>
              <a:rPr lang="en-ZA" dirty="0"/>
              <a:t>130 consecutive days (reg. 38K(1);</a:t>
            </a:r>
          </a:p>
          <a:p>
            <a:r>
              <a:rPr lang="en-ZA" dirty="0"/>
              <a:t>Further 130 consecutive days, but the Minister must cause an investigation to be conducted to determine </a:t>
            </a:r>
          </a:p>
          <a:p>
            <a:pPr lvl="1"/>
            <a:r>
              <a:rPr lang="en-ZA" dirty="0"/>
              <a:t>the capacity of the magistrate to resume his or her duties within a further period of not more than 130 consecutive working days (reg. 38K(2)(a); or</a:t>
            </a:r>
          </a:p>
          <a:p>
            <a:pPr lvl="1"/>
            <a:r>
              <a:rPr lang="en-ZA" dirty="0"/>
              <a:t>Incapacity of the magistrate to remove magistrate from office (reg. K(2)(b) read with reg. 27 and 28)</a:t>
            </a:r>
          </a:p>
          <a:p>
            <a:r>
              <a:rPr lang="en-ZA" dirty="0"/>
              <a:t>The Minister may grant additional special sick leave with remuneration, or half salary, or without any remuneration for a further maximum period of six calendar months if, after an investigation in terms of sub-regulation (2)(a), a magistrate will be able to resume his or her duties within such further period (reg. 38K(3)).</a:t>
            </a:r>
          </a:p>
          <a:p>
            <a:r>
              <a:rPr lang="en-ZA" dirty="0"/>
              <a:t>may be granted notwithstanding the fact that the accident is attributable to the negligent conduct of the magistrate (reg. 38K(4))</a:t>
            </a:r>
          </a:p>
          <a:p>
            <a:pPr lvl="2"/>
            <a:endParaRPr lang="en-ZA" dirty="0"/>
          </a:p>
        </p:txBody>
      </p:sp>
    </p:spTree>
    <p:extLst>
      <p:ext uri="{BB962C8B-B14F-4D97-AF65-F5344CB8AC3E}">
        <p14:creationId xmlns:p14="http://schemas.microsoft.com/office/powerpoint/2010/main" val="3671733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470025"/>
          </a:xfrm>
        </p:spPr>
        <p:txBody>
          <a:bodyPr/>
          <a:lstStyle/>
          <a:p>
            <a:r>
              <a:rPr lang="en-ZA" dirty="0"/>
              <a:t>SPECIAL LEAVE WITH REMUNERATION</a:t>
            </a:r>
          </a:p>
        </p:txBody>
      </p:sp>
      <p:sp>
        <p:nvSpPr>
          <p:cNvPr id="4" name="Subtitle 3"/>
          <p:cNvSpPr>
            <a:spLocks noGrp="1"/>
          </p:cNvSpPr>
          <p:nvPr>
            <p:ph type="subTitle" idx="1"/>
          </p:nvPr>
        </p:nvSpPr>
        <p:spPr>
          <a:xfrm>
            <a:off x="1371600" y="2819400"/>
            <a:ext cx="6400800" cy="3489920"/>
          </a:xfrm>
        </p:spPr>
        <p:txBody>
          <a:bodyPr>
            <a:normAutofit fontScale="92500" lnSpcReduction="20000"/>
          </a:bodyPr>
          <a:lstStyle/>
          <a:p>
            <a:r>
              <a:rPr lang="en-ZA" dirty="0"/>
              <a:t>Regulations 38L – 38R</a:t>
            </a:r>
          </a:p>
          <a:p>
            <a:r>
              <a:rPr lang="en-ZA" dirty="0"/>
              <a:t>Pre-natal leave reg. 38M</a:t>
            </a:r>
          </a:p>
          <a:p>
            <a:r>
              <a:rPr lang="en-ZA" dirty="0"/>
              <a:t>Pregnancy and confinement Reg. 38N</a:t>
            </a:r>
          </a:p>
          <a:p>
            <a:r>
              <a:rPr lang="en-ZA" dirty="0"/>
              <a:t>Adoption reg. 38O</a:t>
            </a:r>
          </a:p>
          <a:p>
            <a:r>
              <a:rPr lang="en-ZA" dirty="0"/>
              <a:t>Family responsibility reg. 38p</a:t>
            </a:r>
          </a:p>
          <a:p>
            <a:r>
              <a:rPr lang="en-ZA" dirty="0"/>
              <a:t>resettlement upon transfer reg. 38q</a:t>
            </a:r>
          </a:p>
          <a:p>
            <a:r>
              <a:rPr lang="en-ZA" dirty="0"/>
              <a:t>Exceptional special leave reg. 38R</a:t>
            </a:r>
          </a:p>
          <a:p>
            <a:endParaRPr lang="en-ZA" dirty="0"/>
          </a:p>
        </p:txBody>
      </p:sp>
    </p:spTree>
    <p:extLst>
      <p:ext uri="{BB962C8B-B14F-4D97-AF65-F5344CB8AC3E}">
        <p14:creationId xmlns:p14="http://schemas.microsoft.com/office/powerpoint/2010/main" val="78848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INTRODUCTION</a:t>
            </a:r>
          </a:p>
        </p:txBody>
      </p:sp>
      <p:sp>
        <p:nvSpPr>
          <p:cNvPr id="3" name="Content Placeholder 2"/>
          <p:cNvSpPr>
            <a:spLocks noGrp="1"/>
          </p:cNvSpPr>
          <p:nvPr>
            <p:ph idx="1"/>
          </p:nvPr>
        </p:nvSpPr>
        <p:spPr/>
        <p:txBody>
          <a:bodyPr>
            <a:normAutofit fontScale="55000" lnSpcReduction="20000"/>
          </a:bodyPr>
          <a:lstStyle/>
          <a:p>
            <a:r>
              <a:rPr lang="en-ZA" dirty="0"/>
              <a:t>Historically magistrates were Public Servants.</a:t>
            </a:r>
          </a:p>
          <a:p>
            <a:r>
              <a:rPr lang="en-ZA" dirty="0"/>
              <a:t>Magistrates Act, 1993 created the Magistrates Commission as statutory body –</a:t>
            </a:r>
          </a:p>
          <a:p>
            <a:pPr lvl="1"/>
            <a:r>
              <a:rPr lang="en-ZA" dirty="0"/>
              <a:t>The Minister may, after the Commission has made a recommendation, make  regulations;</a:t>
            </a:r>
          </a:p>
          <a:p>
            <a:pPr lvl="1"/>
            <a:r>
              <a:rPr lang="en-ZA" dirty="0"/>
              <a:t>Minister must publish the regulations;</a:t>
            </a:r>
          </a:p>
          <a:p>
            <a:pPr lvl="1"/>
            <a:r>
              <a:rPr lang="en-ZA" dirty="0"/>
              <a:t>The regulations  made shall be enforce unless and until Parliament, by resolution, disapproves, the regulation  in which case it shall lapse from a date specified in the resolution;</a:t>
            </a:r>
          </a:p>
          <a:p>
            <a:pPr lvl="1"/>
            <a:r>
              <a:rPr lang="en-ZA" dirty="0"/>
              <a:t>The lapsing  of a regulation shall not affect the validity of anything  done under the regulation prior to the date  mentioned in the resolution.</a:t>
            </a:r>
          </a:p>
          <a:p>
            <a:r>
              <a:rPr lang="en-ZA" dirty="0"/>
              <a:t>Reg. 38 referred to repealed Public Service Regulations and Public Service Staff Code in respect of vacation, sick and special leave –</a:t>
            </a:r>
          </a:p>
          <a:p>
            <a:pPr lvl="1"/>
            <a:r>
              <a:rPr lang="en-ZA" dirty="0"/>
              <a:t>Magistrate accumulated leave which increased State liability;</a:t>
            </a:r>
          </a:p>
          <a:p>
            <a:pPr lvl="1"/>
            <a:r>
              <a:rPr lang="en-ZA" dirty="0"/>
              <a:t>New regulations made with effect from 1 January 2020 to omit reference to the Public Service Staff Code and Public Service Regulations.</a:t>
            </a:r>
          </a:p>
          <a:p>
            <a:pPr lvl="1"/>
            <a:endParaRPr lang="en-ZA" dirty="0"/>
          </a:p>
          <a:p>
            <a:r>
              <a:rPr lang="en-ZA" dirty="0"/>
              <a:t>New Regulations </a:t>
            </a:r>
            <a:r>
              <a:rPr lang="en-US" dirty="0"/>
              <a:t>substituted Regulations 38, 38A, 38B and 38C</a:t>
            </a:r>
            <a:endParaRPr lang="en-ZA" dirty="0"/>
          </a:p>
        </p:txBody>
      </p:sp>
    </p:spTree>
    <p:extLst>
      <p:ext uri="{BB962C8B-B14F-4D97-AF65-F5344CB8AC3E}">
        <p14:creationId xmlns:p14="http://schemas.microsoft.com/office/powerpoint/2010/main" val="2627782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SPECIAL PRE-NATAL LEAVE (REG. 38M)</a:t>
            </a:r>
          </a:p>
        </p:txBody>
      </p:sp>
      <p:sp>
        <p:nvSpPr>
          <p:cNvPr id="3" name="Content Placeholder 2"/>
          <p:cNvSpPr>
            <a:spLocks noGrp="1"/>
          </p:cNvSpPr>
          <p:nvPr>
            <p:ph idx="1"/>
          </p:nvPr>
        </p:nvSpPr>
        <p:spPr/>
        <p:txBody>
          <a:bodyPr/>
          <a:lstStyle/>
          <a:p>
            <a:r>
              <a:rPr lang="en-ZA" dirty="0"/>
              <a:t>A pregnant magistrate is entitled to eight working days pre-natal leave, per pregnancy,</a:t>
            </a:r>
          </a:p>
          <a:p>
            <a:pPr lvl="1"/>
            <a:r>
              <a:rPr lang="en-ZA" dirty="0"/>
              <a:t>allowing the magistrate to attend medical examinations by a medical practitioner or midwife, and tests related to the pregnancy (reg. 38M);</a:t>
            </a:r>
          </a:p>
          <a:p>
            <a:r>
              <a:rPr lang="en-ZA" dirty="0"/>
              <a:t>Including any period actually and necessarily utilised in travelling for the purpose for which the leave is granted (reg. 38L(a))</a:t>
            </a:r>
          </a:p>
        </p:txBody>
      </p:sp>
    </p:spTree>
    <p:extLst>
      <p:ext uri="{BB962C8B-B14F-4D97-AF65-F5344CB8AC3E}">
        <p14:creationId xmlns:p14="http://schemas.microsoft.com/office/powerpoint/2010/main" val="72400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dirty="0"/>
              <a:t>SPECIAL LEAVE: PREGNANCY AND CONFINEMENT (REG. 38N</a:t>
            </a:r>
          </a:p>
        </p:txBody>
      </p:sp>
      <p:sp>
        <p:nvSpPr>
          <p:cNvPr id="3" name="Content Placeholder 2"/>
          <p:cNvSpPr>
            <a:spLocks noGrp="1"/>
          </p:cNvSpPr>
          <p:nvPr>
            <p:ph idx="1"/>
          </p:nvPr>
        </p:nvSpPr>
        <p:spPr/>
        <p:txBody>
          <a:bodyPr>
            <a:normAutofit fontScale="77500" lnSpcReduction="20000"/>
          </a:bodyPr>
          <a:lstStyle/>
          <a:p>
            <a:r>
              <a:rPr lang="en-ZA" dirty="0"/>
              <a:t>Regardless of marital status (reg. 38N(1)).</a:t>
            </a:r>
          </a:p>
          <a:p>
            <a:r>
              <a:rPr lang="en-ZA" dirty="0"/>
              <a:t>Four consecutive calendar months (reg. 38N(2));</a:t>
            </a:r>
          </a:p>
          <a:p>
            <a:pPr lvl="1"/>
            <a:r>
              <a:rPr lang="en-ZA" dirty="0"/>
              <a:t>commencing at any time from four weeks before the expected date of birth, or on a prior date – attending practitioner (reg. 38N(2);</a:t>
            </a:r>
          </a:p>
          <a:p>
            <a:pPr lvl="1"/>
            <a:r>
              <a:rPr lang="en-ZA" dirty="0"/>
              <a:t>may not commence with normal official duties for at least four weeks after the birth of her child –attending practitioner (reg. 38N(3);</a:t>
            </a:r>
          </a:p>
          <a:p>
            <a:pPr lvl="1"/>
            <a:r>
              <a:rPr lang="en-ZA" dirty="0"/>
              <a:t>Uninterrupted and continuous with confinement (reg. 38N(4);</a:t>
            </a:r>
          </a:p>
          <a:p>
            <a:r>
              <a:rPr lang="en-ZA" dirty="0"/>
              <a:t>Extended (reg. 38N(7);</a:t>
            </a:r>
          </a:p>
          <a:p>
            <a:pPr lvl="1"/>
            <a:r>
              <a:rPr lang="en-ZA" dirty="0"/>
              <a:t>Annual leave;</a:t>
            </a:r>
          </a:p>
          <a:p>
            <a:pPr lvl="1"/>
            <a:r>
              <a:rPr lang="en-ZA" dirty="0"/>
              <a:t>Unpaid not exceeding 6 calendar months</a:t>
            </a:r>
          </a:p>
          <a:p>
            <a:pPr lvl="1"/>
            <a:r>
              <a:rPr lang="en-ZA" dirty="0"/>
              <a:t>Sick leave as result of medical complication</a:t>
            </a:r>
          </a:p>
        </p:txBody>
      </p:sp>
    </p:spTree>
    <p:extLst>
      <p:ext uri="{BB962C8B-B14F-4D97-AF65-F5344CB8AC3E}">
        <p14:creationId xmlns:p14="http://schemas.microsoft.com/office/powerpoint/2010/main" val="3047444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SPECIAL LEAVE FOR ADOPTION (REG. 38O)</a:t>
            </a:r>
          </a:p>
        </p:txBody>
      </p:sp>
      <p:sp>
        <p:nvSpPr>
          <p:cNvPr id="3" name="Content Placeholder 2"/>
          <p:cNvSpPr>
            <a:spLocks noGrp="1"/>
          </p:cNvSpPr>
          <p:nvPr>
            <p:ph idx="1"/>
          </p:nvPr>
        </p:nvSpPr>
        <p:spPr>
          <a:xfrm>
            <a:off x="395536" y="1340768"/>
            <a:ext cx="8229600" cy="4525963"/>
          </a:xfrm>
        </p:spPr>
        <p:txBody>
          <a:bodyPr>
            <a:normAutofit fontScale="92500" lnSpcReduction="20000"/>
          </a:bodyPr>
          <a:lstStyle/>
          <a:p>
            <a:r>
              <a:rPr lang="en-ZA" dirty="0"/>
              <a:t>A maximum of 45 working days commencing from the date that the adopted child takes up residence with the adoptive parent (reg. 38O(1));</a:t>
            </a:r>
          </a:p>
          <a:p>
            <a:r>
              <a:rPr lang="en-ZA" dirty="0"/>
              <a:t>If both adoptive parents are magistrates, 1 parent qualifies for 45 days above and the other one for 5 days family responsibility leave (reg. 38O(2));</a:t>
            </a:r>
          </a:p>
          <a:p>
            <a:r>
              <a:rPr lang="en-ZA" dirty="0"/>
              <a:t>May be extended reg. 38O(2)):</a:t>
            </a:r>
          </a:p>
          <a:p>
            <a:pPr lvl="1"/>
            <a:r>
              <a:rPr lang="en-ZA" dirty="0"/>
              <a:t>Annual leave;</a:t>
            </a:r>
          </a:p>
          <a:p>
            <a:pPr lvl="1"/>
            <a:r>
              <a:rPr lang="en-ZA" dirty="0"/>
              <a:t>unpaid leave for a period not longer than six calendar months, if the magistrate does not have enough annual leave available.</a:t>
            </a:r>
          </a:p>
        </p:txBody>
      </p:sp>
    </p:spTree>
    <p:extLst>
      <p:ext uri="{BB962C8B-B14F-4D97-AF65-F5344CB8AC3E}">
        <p14:creationId xmlns:p14="http://schemas.microsoft.com/office/powerpoint/2010/main" val="3063748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dirty="0"/>
              <a:t>SPECIAL LEAVE FOR FAMILY RESPONSIBILITY (REG. 38P)</a:t>
            </a:r>
          </a:p>
        </p:txBody>
      </p:sp>
      <p:sp>
        <p:nvSpPr>
          <p:cNvPr id="3" name="Content Placeholder 2"/>
          <p:cNvSpPr>
            <a:spLocks noGrp="1"/>
          </p:cNvSpPr>
          <p:nvPr>
            <p:ph idx="1"/>
          </p:nvPr>
        </p:nvSpPr>
        <p:spPr/>
        <p:txBody>
          <a:bodyPr>
            <a:normAutofit fontScale="62500" lnSpcReduction="20000"/>
          </a:bodyPr>
          <a:lstStyle/>
          <a:p>
            <a:r>
              <a:rPr lang="en-ZA" dirty="0"/>
              <a:t>Five working days family responsibility leave (reg. 38P(1)) per annual leave cycle (1 January – 31 December) for utilisation if:</a:t>
            </a:r>
          </a:p>
          <a:p>
            <a:pPr lvl="1"/>
            <a:r>
              <a:rPr lang="en-ZA" dirty="0"/>
              <a:t>the magistrate’s spouse or registered partner </a:t>
            </a:r>
            <a:r>
              <a:rPr lang="en-ZA" u="sng" dirty="0"/>
              <a:t>gives birth</a:t>
            </a:r>
            <a:r>
              <a:rPr lang="en-ZA" dirty="0"/>
              <a:t>;</a:t>
            </a:r>
          </a:p>
          <a:p>
            <a:pPr lvl="1"/>
            <a:r>
              <a:rPr lang="en-ZA" dirty="0"/>
              <a:t>the magistrate’s spouse or registered partner </a:t>
            </a:r>
            <a:r>
              <a:rPr lang="en-ZA" u="sng" dirty="0"/>
              <a:t>adopts a child</a:t>
            </a:r>
            <a:r>
              <a:rPr lang="en-ZA" dirty="0"/>
              <a:t>;</a:t>
            </a:r>
          </a:p>
          <a:p>
            <a:pPr lvl="1"/>
            <a:r>
              <a:rPr lang="en-ZA" dirty="0"/>
              <a:t>child, adopted child, spouse or registered partner, is </a:t>
            </a:r>
            <a:r>
              <a:rPr lang="en-ZA" u="sng" dirty="0"/>
              <a:t>sick</a:t>
            </a:r>
            <a:r>
              <a:rPr lang="en-ZA" dirty="0"/>
              <a:t>.</a:t>
            </a:r>
          </a:p>
          <a:p>
            <a:r>
              <a:rPr lang="en-ZA" dirty="0"/>
              <a:t>Five working days family responsibility (reg. 38P(2)) leave per year (1 January – 31 December) for utilisation if relative </a:t>
            </a:r>
            <a:r>
              <a:rPr lang="en-ZA" u="sng" dirty="0"/>
              <a:t>dies</a:t>
            </a:r>
            <a:r>
              <a:rPr lang="en-ZA" dirty="0"/>
              <a:t>:</a:t>
            </a:r>
          </a:p>
          <a:p>
            <a:pPr lvl="1"/>
            <a:r>
              <a:rPr lang="en-ZA" dirty="0"/>
              <a:t>Child, adopted child or grandchild;</a:t>
            </a:r>
          </a:p>
          <a:p>
            <a:pPr lvl="1"/>
            <a:r>
              <a:rPr lang="en-ZA" dirty="0"/>
              <a:t>spouse or registered partner;</a:t>
            </a:r>
          </a:p>
          <a:p>
            <a:pPr lvl="1"/>
            <a:r>
              <a:rPr lang="en-ZA" dirty="0"/>
              <a:t>parent, adoptive parent, grandparent or parent-in-law</a:t>
            </a:r>
          </a:p>
          <a:p>
            <a:pPr lvl="1"/>
            <a:r>
              <a:rPr lang="en-ZA" dirty="0"/>
              <a:t>(direct) sibling.</a:t>
            </a:r>
          </a:p>
          <a:p>
            <a:r>
              <a:rPr lang="en-ZA" dirty="0"/>
              <a:t>Thereafter (reg. 38P(3))</a:t>
            </a:r>
          </a:p>
          <a:p>
            <a:pPr lvl="1"/>
            <a:r>
              <a:rPr lang="en-ZA" dirty="0"/>
              <a:t>Available annual leave</a:t>
            </a:r>
          </a:p>
          <a:p>
            <a:pPr lvl="1"/>
            <a:r>
              <a:rPr lang="en-ZA" dirty="0"/>
              <a:t>Unpaid leave not longer than 6 months</a:t>
            </a:r>
          </a:p>
          <a:p>
            <a:pPr lvl="1"/>
            <a:r>
              <a:rPr lang="en-ZA" dirty="0"/>
              <a:t>Approval of Minister is required – see slide on delegation.</a:t>
            </a:r>
          </a:p>
        </p:txBody>
      </p:sp>
    </p:spTree>
    <p:extLst>
      <p:ext uri="{BB962C8B-B14F-4D97-AF65-F5344CB8AC3E}">
        <p14:creationId xmlns:p14="http://schemas.microsoft.com/office/powerpoint/2010/main" val="4119262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34400" cy="758952"/>
          </a:xfrm>
        </p:spPr>
        <p:txBody>
          <a:bodyPr>
            <a:normAutofit fontScale="90000"/>
          </a:bodyPr>
          <a:lstStyle/>
          <a:p>
            <a:r>
              <a:rPr lang="en-ZA" dirty="0"/>
              <a:t>SPECIAL LEAVE FOR RESETTLEMENT (REG. 38Q)</a:t>
            </a:r>
          </a:p>
        </p:txBody>
      </p:sp>
      <p:sp>
        <p:nvSpPr>
          <p:cNvPr id="3" name="Content Placeholder 2"/>
          <p:cNvSpPr>
            <a:spLocks noGrp="1"/>
          </p:cNvSpPr>
          <p:nvPr>
            <p:ph idx="1"/>
          </p:nvPr>
        </p:nvSpPr>
        <p:spPr/>
        <p:txBody>
          <a:bodyPr/>
          <a:lstStyle/>
          <a:p>
            <a:r>
              <a:rPr lang="en-ZA" dirty="0"/>
              <a:t>Requirement:</a:t>
            </a:r>
          </a:p>
          <a:p>
            <a:pPr lvl="1"/>
            <a:r>
              <a:rPr lang="en-ZA" dirty="0"/>
              <a:t>As a result of a transfer (reg. 38Q);</a:t>
            </a:r>
          </a:p>
          <a:p>
            <a:r>
              <a:rPr lang="en-ZA" dirty="0"/>
              <a:t>2 </a:t>
            </a:r>
            <a:r>
              <a:rPr lang="en-ZA" u="sng" dirty="0"/>
              <a:t>consecutive days</a:t>
            </a:r>
            <a:r>
              <a:rPr lang="en-ZA" dirty="0"/>
              <a:t> for a single prior visit (reg. 38Q(1));</a:t>
            </a:r>
          </a:p>
          <a:p>
            <a:r>
              <a:rPr lang="en-ZA" dirty="0"/>
              <a:t>2 </a:t>
            </a:r>
            <a:r>
              <a:rPr lang="en-ZA" u="sng" dirty="0"/>
              <a:t>working days</a:t>
            </a:r>
            <a:r>
              <a:rPr lang="en-ZA" dirty="0"/>
              <a:t> for resettlement for magistrate who is transferred (reg. 38Q(2)).</a:t>
            </a:r>
          </a:p>
        </p:txBody>
      </p:sp>
    </p:spTree>
    <p:extLst>
      <p:ext uri="{BB962C8B-B14F-4D97-AF65-F5344CB8AC3E}">
        <p14:creationId xmlns:p14="http://schemas.microsoft.com/office/powerpoint/2010/main" val="2876779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EXCEPTIONAL SPECIAL LEAVE (REG. 38R) </a:t>
            </a:r>
          </a:p>
        </p:txBody>
      </p:sp>
      <p:sp>
        <p:nvSpPr>
          <p:cNvPr id="3" name="Content Placeholder 2"/>
          <p:cNvSpPr>
            <a:spLocks noGrp="1"/>
          </p:cNvSpPr>
          <p:nvPr>
            <p:ph idx="1"/>
          </p:nvPr>
        </p:nvSpPr>
        <p:spPr/>
        <p:txBody>
          <a:bodyPr>
            <a:normAutofit fontScale="85000" lnSpcReduction="20000"/>
          </a:bodyPr>
          <a:lstStyle/>
          <a:p>
            <a:r>
              <a:rPr lang="en-ZA" dirty="0"/>
              <a:t>Exceptional circumstances (reg. 38 R)</a:t>
            </a:r>
          </a:p>
          <a:p>
            <a:pPr lvl="1"/>
            <a:r>
              <a:rPr lang="en-ZA" dirty="0"/>
              <a:t>leave for which no provision has been made in these Regulations, e.g.</a:t>
            </a:r>
          </a:p>
          <a:p>
            <a:pPr lvl="2"/>
            <a:r>
              <a:rPr lang="en-ZA" dirty="0"/>
              <a:t>Study leave;</a:t>
            </a:r>
          </a:p>
          <a:p>
            <a:pPr lvl="2"/>
            <a:r>
              <a:rPr lang="en-ZA" dirty="0"/>
              <a:t>Sport;</a:t>
            </a:r>
          </a:p>
          <a:p>
            <a:pPr lvl="2"/>
            <a:r>
              <a:rPr lang="en-ZA" dirty="0"/>
              <a:t>Office bearers of JOASA and ARMSA;</a:t>
            </a:r>
          </a:p>
          <a:p>
            <a:pPr lvl="2"/>
            <a:r>
              <a:rPr lang="en-ZA" dirty="0"/>
              <a:t>Further sick leave (reg. 38J(12)).</a:t>
            </a:r>
          </a:p>
          <a:p>
            <a:r>
              <a:rPr lang="en-ZA" dirty="0"/>
              <a:t>Recommendation from approving authority –</a:t>
            </a:r>
          </a:p>
          <a:p>
            <a:pPr lvl="1"/>
            <a:r>
              <a:rPr lang="en-ZA" dirty="0"/>
              <a:t>Deputy Minister if Regional Court President or Chief Magistrate (reg. 38E(3));</a:t>
            </a:r>
          </a:p>
          <a:p>
            <a:pPr lvl="1"/>
            <a:r>
              <a:rPr lang="en-ZA" dirty="0"/>
              <a:t>Regional Court President (reg. 38 E(4)(a));</a:t>
            </a:r>
          </a:p>
          <a:p>
            <a:pPr lvl="1"/>
            <a:r>
              <a:rPr lang="en-ZA" dirty="0"/>
              <a:t>Chief Magistrate (reg. 38E(4)(b)).</a:t>
            </a:r>
          </a:p>
          <a:p>
            <a:pPr lvl="1"/>
            <a:r>
              <a:rPr lang="en-ZA" dirty="0"/>
              <a:t>Magistrates Commission (reg. 38J(12))</a:t>
            </a:r>
          </a:p>
        </p:txBody>
      </p:sp>
    </p:spTree>
    <p:extLst>
      <p:ext uri="{BB962C8B-B14F-4D97-AF65-F5344CB8AC3E}">
        <p14:creationId xmlns:p14="http://schemas.microsoft.com/office/powerpoint/2010/main" val="279984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DISCOUNTING OF LEAVE REG 39</a:t>
            </a:r>
          </a:p>
        </p:txBody>
      </p:sp>
      <p:sp>
        <p:nvSpPr>
          <p:cNvPr id="3" name="Content Placeholder 2"/>
          <p:cNvSpPr>
            <a:spLocks noGrp="1"/>
          </p:cNvSpPr>
          <p:nvPr>
            <p:ph idx="1"/>
          </p:nvPr>
        </p:nvSpPr>
        <p:spPr/>
        <p:txBody>
          <a:bodyPr>
            <a:normAutofit fontScale="85000" lnSpcReduction="20000"/>
          </a:bodyPr>
          <a:lstStyle/>
          <a:p>
            <a:r>
              <a:rPr lang="en-US" dirty="0"/>
              <a:t>A magistrate may, after 20 years' uninterrupted service in the office of magistrate, discount </a:t>
            </a:r>
          </a:p>
          <a:p>
            <a:pPr lvl="1"/>
            <a:r>
              <a:rPr lang="en-US" dirty="0"/>
              <a:t>a maximum of 10 days of his or her available vacation leave (Reg. 38(1)).</a:t>
            </a:r>
            <a:endParaRPr lang="en-ZA" dirty="0"/>
          </a:p>
          <a:p>
            <a:r>
              <a:rPr lang="en-US" dirty="0"/>
              <a:t>A magistrate may, after 30 years' uninterrupted service in the office of magistrate, discount </a:t>
            </a:r>
          </a:p>
          <a:p>
            <a:pPr lvl="1"/>
            <a:r>
              <a:rPr lang="en-US" dirty="0"/>
              <a:t>20 days of his or her available vacation leave, or </a:t>
            </a:r>
          </a:p>
          <a:p>
            <a:pPr lvl="1"/>
            <a:r>
              <a:rPr lang="en-US" dirty="0"/>
              <a:t>10% of his or her available vacation leave, whichever is the most (Reg. 38(1)).</a:t>
            </a:r>
          </a:p>
          <a:p>
            <a:r>
              <a:rPr lang="en-US" dirty="0"/>
              <a:t>Formula (reg. 38H)</a:t>
            </a:r>
          </a:p>
          <a:p>
            <a:pPr marL="0" indent="0">
              <a:spcBef>
                <a:spcPts val="0"/>
              </a:spcBef>
              <a:buClrTx/>
              <a:buSzTx/>
              <a:buNone/>
              <a:defRPr/>
            </a:pPr>
            <a:r>
              <a:rPr lang="en-US" dirty="0"/>
              <a:t>	</a:t>
            </a:r>
            <a:r>
              <a:rPr lang="en-ZA" sz="2800" u="sng" dirty="0"/>
              <a:t> Basic annual salary X Number of leave days</a:t>
            </a:r>
          </a:p>
          <a:p>
            <a:pPr marL="0" indent="0">
              <a:spcBef>
                <a:spcPts val="0"/>
              </a:spcBef>
              <a:buClrTx/>
              <a:buSzTx/>
              <a:buNone/>
              <a:defRPr/>
            </a:pPr>
            <a:r>
              <a:rPr lang="en-ZA" sz="2800" dirty="0"/>
              <a:t>				260.714</a:t>
            </a:r>
          </a:p>
          <a:p>
            <a:pPr marL="0" indent="0">
              <a:buNone/>
            </a:pPr>
            <a:endParaRPr lang="en-US" dirty="0"/>
          </a:p>
        </p:txBody>
      </p:sp>
    </p:spTree>
    <p:extLst>
      <p:ext uri="{BB962C8B-B14F-4D97-AF65-F5344CB8AC3E}">
        <p14:creationId xmlns:p14="http://schemas.microsoft.com/office/powerpoint/2010/main" val="1116637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LEAVE CATEGORIES</a:t>
            </a:r>
          </a:p>
        </p:txBody>
      </p:sp>
      <p:sp>
        <p:nvSpPr>
          <p:cNvPr id="3" name="Content Placeholder 2"/>
          <p:cNvSpPr>
            <a:spLocks noGrp="1"/>
          </p:cNvSpPr>
          <p:nvPr>
            <p:ph idx="1"/>
          </p:nvPr>
        </p:nvSpPr>
        <p:spPr/>
        <p:txBody>
          <a:bodyPr>
            <a:normAutofit fontScale="85000" lnSpcReduction="20000"/>
          </a:bodyPr>
          <a:lstStyle/>
          <a:p>
            <a:r>
              <a:rPr lang="en-ZA" dirty="0"/>
              <a:t>Vacation Leave (reg. 38A, D and F)</a:t>
            </a:r>
          </a:p>
          <a:p>
            <a:r>
              <a:rPr lang="en-ZA" dirty="0"/>
              <a:t>Normal Sick Leave (reg. 38A and 38J)</a:t>
            </a:r>
          </a:p>
          <a:p>
            <a:pPr lvl="1"/>
            <a:r>
              <a:rPr lang="en-ZA" dirty="0"/>
              <a:t>Additional Sick Leave (reg. 38J(14) – (16))</a:t>
            </a:r>
          </a:p>
          <a:p>
            <a:r>
              <a:rPr lang="en-ZA" dirty="0"/>
              <a:t>Special Leave for;</a:t>
            </a:r>
          </a:p>
          <a:p>
            <a:pPr lvl="1"/>
            <a:r>
              <a:rPr lang="en-ZA" dirty="0"/>
              <a:t>Special Sick Leave (reg. 38K)</a:t>
            </a:r>
          </a:p>
          <a:p>
            <a:pPr lvl="1"/>
            <a:r>
              <a:rPr lang="en-ZA" dirty="0"/>
              <a:t>Pre-Natal Leave (reg. 38M)</a:t>
            </a:r>
          </a:p>
          <a:p>
            <a:pPr lvl="1"/>
            <a:r>
              <a:rPr lang="en-ZA" dirty="0"/>
              <a:t>Pregnancy and Confinement (reg. 38N)</a:t>
            </a:r>
          </a:p>
          <a:p>
            <a:pPr lvl="1"/>
            <a:r>
              <a:rPr lang="en-ZA" dirty="0"/>
              <a:t>Adoption (reg. 38O)</a:t>
            </a:r>
          </a:p>
          <a:p>
            <a:pPr lvl="1"/>
            <a:r>
              <a:rPr lang="en-ZA" dirty="0"/>
              <a:t>Family Responsibility (reg. 38P)</a:t>
            </a:r>
          </a:p>
          <a:p>
            <a:pPr lvl="1"/>
            <a:r>
              <a:rPr lang="en-ZA" dirty="0"/>
              <a:t>Resettlement as result of transfer (reg. 38 Q)</a:t>
            </a:r>
          </a:p>
          <a:p>
            <a:r>
              <a:rPr lang="en-ZA" dirty="0"/>
              <a:t>Exceptional Leave (reg. 38R)</a:t>
            </a:r>
          </a:p>
        </p:txBody>
      </p:sp>
    </p:spTree>
    <p:extLst>
      <p:ext uri="{BB962C8B-B14F-4D97-AF65-F5344CB8AC3E}">
        <p14:creationId xmlns:p14="http://schemas.microsoft.com/office/powerpoint/2010/main" val="273929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VACATION LEAVE PROVISIONING</a:t>
            </a:r>
          </a:p>
        </p:txBody>
      </p:sp>
      <p:sp>
        <p:nvSpPr>
          <p:cNvPr id="3" name="Subtitle 2"/>
          <p:cNvSpPr>
            <a:spLocks noGrp="1"/>
          </p:cNvSpPr>
          <p:nvPr>
            <p:ph type="subTitle" idx="1"/>
          </p:nvPr>
        </p:nvSpPr>
        <p:spPr/>
        <p:txBody>
          <a:bodyPr>
            <a:normAutofit fontScale="47500" lnSpcReduction="20000"/>
          </a:bodyPr>
          <a:lstStyle/>
          <a:p>
            <a:r>
              <a:rPr lang="en-ZA" dirty="0"/>
              <a:t>Vacation leave with remuneration</a:t>
            </a:r>
          </a:p>
          <a:p>
            <a:r>
              <a:rPr lang="en-ZA" dirty="0"/>
              <a:t>Regulations 38A(1), (2), 5(</a:t>
            </a:r>
            <a:r>
              <a:rPr lang="en-ZA" cap="none" dirty="0"/>
              <a:t>a</a:t>
            </a:r>
            <a:r>
              <a:rPr lang="en-ZA" dirty="0"/>
              <a:t>), 38D(1)-(3) and 38F</a:t>
            </a:r>
          </a:p>
          <a:p>
            <a:endParaRPr lang="en-ZA" dirty="0"/>
          </a:p>
          <a:p>
            <a:r>
              <a:rPr lang="en-ZA" dirty="0"/>
              <a:t>Vacation leave without remuneration regulation 38I</a:t>
            </a:r>
          </a:p>
          <a:p>
            <a:endParaRPr lang="en-ZA" dirty="0"/>
          </a:p>
          <a:p>
            <a:r>
              <a:rPr lang="en-ZA" dirty="0"/>
              <a:t>Leave gratuity</a:t>
            </a:r>
          </a:p>
          <a:p>
            <a:r>
              <a:rPr lang="en-ZA" dirty="0"/>
              <a:t>Regulations 38G and 38H</a:t>
            </a:r>
          </a:p>
        </p:txBody>
      </p:sp>
    </p:spTree>
    <p:extLst>
      <p:ext uri="{BB962C8B-B14F-4D97-AF65-F5344CB8AC3E}">
        <p14:creationId xmlns:p14="http://schemas.microsoft.com/office/powerpoint/2010/main" val="1726035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VACATION LEAVE CYCLE</a:t>
            </a:r>
          </a:p>
        </p:txBody>
      </p:sp>
      <p:sp>
        <p:nvSpPr>
          <p:cNvPr id="3" name="Content Placeholder 2"/>
          <p:cNvSpPr>
            <a:spLocks noGrp="1"/>
          </p:cNvSpPr>
          <p:nvPr>
            <p:ph idx="1"/>
          </p:nvPr>
        </p:nvSpPr>
        <p:spPr/>
        <p:txBody>
          <a:bodyPr>
            <a:normAutofit fontScale="85000" lnSpcReduction="20000"/>
          </a:bodyPr>
          <a:lstStyle/>
          <a:p>
            <a:r>
              <a:rPr lang="en-ZA" dirty="0"/>
              <a:t>Calendar Year:</a:t>
            </a:r>
          </a:p>
          <a:p>
            <a:pPr lvl="1"/>
            <a:r>
              <a:rPr lang="en-ZA" dirty="0"/>
              <a:t>30 days vacation leave per calendar year starting each year on 1 January (reg. 38 A(1)); </a:t>
            </a:r>
          </a:p>
          <a:p>
            <a:pPr lvl="1"/>
            <a:r>
              <a:rPr lang="en-ZA" dirty="0"/>
              <a:t>Full compliment of 30 days vacation or pro rata leave recorded to credit at commencement of each year (reg. 38D(1) and (2));</a:t>
            </a:r>
          </a:p>
          <a:p>
            <a:pPr lvl="1"/>
            <a:r>
              <a:rPr lang="en-ZA" dirty="0"/>
              <a:t>Reduced on pro rata basis if magistrate vacates office during the vacation leave cycle (reg.38D(3))</a:t>
            </a:r>
          </a:p>
          <a:p>
            <a:pPr lvl="1"/>
            <a:r>
              <a:rPr lang="en-ZA" dirty="0"/>
              <a:t>Pro rata formula if appointed after 1 January each year (reg. 38A (5))</a:t>
            </a:r>
          </a:p>
          <a:p>
            <a:r>
              <a:rPr lang="en-ZA" dirty="0"/>
              <a:t>Three year vacation leave cycle:</a:t>
            </a:r>
          </a:p>
          <a:p>
            <a:pPr lvl="1"/>
            <a:r>
              <a:rPr lang="en-ZA" dirty="0"/>
              <a:t>The three year vacation leave cycle started on 1 January 2020.</a:t>
            </a:r>
          </a:p>
          <a:p>
            <a:endParaRPr lang="en-ZA" dirty="0"/>
          </a:p>
        </p:txBody>
      </p:sp>
    </p:spTree>
    <p:extLst>
      <p:ext uri="{BB962C8B-B14F-4D97-AF65-F5344CB8AC3E}">
        <p14:creationId xmlns:p14="http://schemas.microsoft.com/office/powerpoint/2010/main" val="284783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VACATION LEAVE RULES</a:t>
            </a:r>
          </a:p>
        </p:txBody>
      </p:sp>
      <p:sp>
        <p:nvSpPr>
          <p:cNvPr id="3" name="Content Placeholder 2"/>
          <p:cNvSpPr>
            <a:spLocks noGrp="1"/>
          </p:cNvSpPr>
          <p:nvPr>
            <p:ph idx="1"/>
          </p:nvPr>
        </p:nvSpPr>
        <p:spPr/>
        <p:txBody>
          <a:bodyPr>
            <a:normAutofit fontScale="70000" lnSpcReduction="20000"/>
          </a:bodyPr>
          <a:lstStyle/>
          <a:p>
            <a:r>
              <a:rPr lang="en-ZA" dirty="0"/>
              <a:t>First year:</a:t>
            </a:r>
          </a:p>
          <a:p>
            <a:pPr lvl="1"/>
            <a:r>
              <a:rPr lang="en-ZA" dirty="0"/>
              <a:t>May take all leave entitled to – 30 days or pro rata (reg. 38A(2)(a);</a:t>
            </a:r>
          </a:p>
          <a:p>
            <a:pPr lvl="1"/>
            <a:r>
              <a:rPr lang="en-ZA" dirty="0"/>
              <a:t>Must take at least 10 consecutive days’ vacation leave (reg. 38A(2)(a);</a:t>
            </a:r>
          </a:p>
          <a:p>
            <a:pPr lvl="1"/>
            <a:r>
              <a:rPr lang="en-ZA" dirty="0"/>
              <a:t>Maximum of 15 days carried over to the second year (reg. 38(2)(b).</a:t>
            </a:r>
          </a:p>
          <a:p>
            <a:r>
              <a:rPr lang="en-ZA" dirty="0"/>
              <a:t>  Second Year</a:t>
            </a:r>
          </a:p>
          <a:p>
            <a:pPr lvl="1">
              <a:buClr>
                <a:srgbClr val="CCB400"/>
              </a:buClr>
            </a:pPr>
            <a:r>
              <a:rPr lang="en-ZA" dirty="0">
                <a:solidFill>
                  <a:srgbClr val="646B86"/>
                </a:solidFill>
              </a:rPr>
              <a:t>May take all leave entitled to – 30 days and leave carried over (reg. 38A(2)(c);</a:t>
            </a:r>
          </a:p>
          <a:p>
            <a:pPr lvl="1">
              <a:buClr>
                <a:srgbClr val="CCB400"/>
              </a:buClr>
            </a:pPr>
            <a:r>
              <a:rPr lang="en-ZA" dirty="0">
                <a:solidFill>
                  <a:srgbClr val="646B86"/>
                </a:solidFill>
              </a:rPr>
              <a:t>Must take at least 10 consecutive days’ vacation leave (reg. 38A(2)(c);</a:t>
            </a:r>
          </a:p>
          <a:p>
            <a:pPr lvl="1">
              <a:buClr>
                <a:srgbClr val="CCB400"/>
              </a:buClr>
            </a:pPr>
            <a:r>
              <a:rPr lang="en-ZA" dirty="0">
                <a:solidFill>
                  <a:srgbClr val="646B86"/>
                </a:solidFill>
              </a:rPr>
              <a:t>Maximum of 30 days carried over to the third year (reg. 38(2)(d);</a:t>
            </a:r>
          </a:p>
          <a:p>
            <a:pPr>
              <a:buClr>
                <a:srgbClr val="CCB400"/>
              </a:buClr>
            </a:pPr>
            <a:r>
              <a:rPr lang="en-ZA" dirty="0"/>
              <a:t>Third Year</a:t>
            </a:r>
          </a:p>
          <a:p>
            <a:pPr lvl="1">
              <a:buClr>
                <a:srgbClr val="CCB400"/>
              </a:buClr>
            </a:pPr>
            <a:r>
              <a:rPr lang="en-ZA" dirty="0">
                <a:solidFill>
                  <a:srgbClr val="646B86"/>
                </a:solidFill>
              </a:rPr>
              <a:t>May take all leave entitled to – 30 days and leave carried over (reg. 38A(2)(e);</a:t>
            </a:r>
          </a:p>
          <a:p>
            <a:pPr lvl="1">
              <a:buClr>
                <a:srgbClr val="CCB400"/>
              </a:buClr>
            </a:pPr>
            <a:r>
              <a:rPr lang="en-ZA" dirty="0">
                <a:solidFill>
                  <a:srgbClr val="646B86"/>
                </a:solidFill>
              </a:rPr>
              <a:t>Maximum of 60 days’ vacation leave if capped leave is not also used (reg. 38(2)(e)).</a:t>
            </a:r>
          </a:p>
          <a:p>
            <a:pPr lvl="1">
              <a:buClr>
                <a:srgbClr val="CCB400"/>
              </a:buClr>
            </a:pPr>
            <a:endParaRPr lang="en-ZA" dirty="0"/>
          </a:p>
          <a:p>
            <a:endParaRPr lang="en-ZA" dirty="0"/>
          </a:p>
        </p:txBody>
      </p:sp>
    </p:spTree>
    <p:extLst>
      <p:ext uri="{BB962C8B-B14F-4D97-AF65-F5344CB8AC3E}">
        <p14:creationId xmlns:p14="http://schemas.microsoft.com/office/powerpoint/2010/main" val="76615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LAPSE OF VACATION LEAVE</a:t>
            </a:r>
          </a:p>
        </p:txBody>
      </p:sp>
      <p:sp>
        <p:nvSpPr>
          <p:cNvPr id="3" name="Content Placeholder 2"/>
          <p:cNvSpPr>
            <a:spLocks noGrp="1"/>
          </p:cNvSpPr>
          <p:nvPr>
            <p:ph idx="1"/>
          </p:nvPr>
        </p:nvSpPr>
        <p:spPr/>
        <p:txBody>
          <a:bodyPr/>
          <a:lstStyle/>
          <a:p>
            <a:r>
              <a:rPr lang="en-ZA" dirty="0"/>
              <a:t>Any leave not taken by 31 December of the third calendar year shall lapse (reg. 38A(2)(f));</a:t>
            </a:r>
          </a:p>
          <a:p>
            <a:r>
              <a:rPr lang="en-ZA" dirty="0"/>
              <a:t>Compulsory vacation leave (reg. 38F)</a:t>
            </a:r>
          </a:p>
          <a:p>
            <a:pPr marL="548640" lvl="2" indent="0">
              <a:buNone/>
            </a:pPr>
            <a:r>
              <a:rPr lang="en-ZA" dirty="0"/>
              <a:t>“All vacation leave credit in the vacation leave cycle must be utilised within the leave cycle, but not more than 10 unused leave days may be utilised within the first three months of the following leave cycle.”</a:t>
            </a:r>
          </a:p>
          <a:p>
            <a:endParaRPr lang="en-ZA" dirty="0"/>
          </a:p>
          <a:p>
            <a:endParaRPr lang="en-ZA" dirty="0"/>
          </a:p>
        </p:txBody>
      </p:sp>
    </p:spTree>
    <p:extLst>
      <p:ext uri="{BB962C8B-B14F-4D97-AF65-F5344CB8AC3E}">
        <p14:creationId xmlns:p14="http://schemas.microsoft.com/office/powerpoint/2010/main" val="361677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LEAVE GRATUITY</a:t>
            </a:r>
          </a:p>
        </p:txBody>
      </p:sp>
      <p:sp>
        <p:nvSpPr>
          <p:cNvPr id="3" name="Content Placeholder 2"/>
          <p:cNvSpPr>
            <a:spLocks noGrp="1"/>
          </p:cNvSpPr>
          <p:nvPr>
            <p:ph idx="1"/>
          </p:nvPr>
        </p:nvSpPr>
        <p:spPr/>
        <p:txBody>
          <a:bodyPr>
            <a:normAutofit fontScale="92500" lnSpcReduction="20000"/>
          </a:bodyPr>
          <a:lstStyle/>
          <a:p>
            <a:r>
              <a:rPr lang="en-ZA" dirty="0"/>
              <a:t>Payable on vacation of office for any reason (reg. 38G (1) and (2))</a:t>
            </a:r>
          </a:p>
          <a:p>
            <a:r>
              <a:rPr lang="en-ZA" dirty="0"/>
              <a:t>Unused vacation leave accrued during the </a:t>
            </a:r>
            <a:r>
              <a:rPr lang="en-ZA" u="sng" dirty="0"/>
              <a:t>last year of service</a:t>
            </a:r>
            <a:r>
              <a:rPr lang="en-ZA" dirty="0"/>
              <a:t> -</a:t>
            </a:r>
            <a:r>
              <a:rPr lang="en-ZA" u="sng" dirty="0"/>
              <a:t> </a:t>
            </a:r>
            <a:r>
              <a:rPr lang="en-ZA" dirty="0"/>
              <a:t>cash value must be calculated in accordance with regulation 38H and be paid to a magistrate (reg. 38G(1));</a:t>
            </a:r>
          </a:p>
          <a:p>
            <a:r>
              <a:rPr lang="en-ZA" u="sng" dirty="0"/>
              <a:t>Capped leave</a:t>
            </a:r>
            <a:r>
              <a:rPr lang="en-ZA" dirty="0"/>
              <a:t> - cash value calculated in accordance with regulation 38H (reg. 38G(2));</a:t>
            </a:r>
          </a:p>
          <a:p>
            <a:r>
              <a:rPr lang="en-ZA" dirty="0"/>
              <a:t>Formula in reg. 38H:</a:t>
            </a:r>
          </a:p>
          <a:p>
            <a:pPr marL="274320" lvl="1" indent="0" algn="ctr">
              <a:buNone/>
            </a:pPr>
            <a:r>
              <a:rPr lang="en-ZA" u="sng" dirty="0"/>
              <a:t>Annual salary x leave credits</a:t>
            </a:r>
            <a:endParaRPr lang="en-ZA" dirty="0"/>
          </a:p>
          <a:p>
            <a:pPr marL="274320" lvl="1" indent="0" algn="ctr">
              <a:buNone/>
            </a:pPr>
            <a:r>
              <a:rPr lang="en-ZA" dirty="0"/>
              <a:t>260.714</a:t>
            </a:r>
          </a:p>
        </p:txBody>
      </p:sp>
    </p:spTree>
    <p:extLst>
      <p:ext uri="{BB962C8B-B14F-4D97-AF65-F5344CB8AC3E}">
        <p14:creationId xmlns:p14="http://schemas.microsoft.com/office/powerpoint/2010/main" val="308376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r>
              <a:rPr lang="en-ZA" b="1" dirty="0"/>
              <a:t>VACATION LEAVE WITHOUT REMUNERATION</a:t>
            </a:r>
            <a:endParaRPr lang="en-ZA" dirty="0"/>
          </a:p>
        </p:txBody>
      </p:sp>
      <p:sp>
        <p:nvSpPr>
          <p:cNvPr id="3" name="Content Placeholder 2"/>
          <p:cNvSpPr>
            <a:spLocks noGrp="1"/>
          </p:cNvSpPr>
          <p:nvPr>
            <p:ph idx="1"/>
          </p:nvPr>
        </p:nvSpPr>
        <p:spPr/>
        <p:txBody>
          <a:bodyPr>
            <a:normAutofit/>
          </a:bodyPr>
          <a:lstStyle/>
          <a:p>
            <a:r>
              <a:rPr lang="en-ZA" dirty="0"/>
              <a:t>All vacation leave with remuneration to a magistrate’s credit must first be exhausted before vacation leave without remuneration may be granted </a:t>
            </a:r>
            <a:br>
              <a:rPr lang="en-ZA" dirty="0"/>
            </a:br>
            <a:r>
              <a:rPr lang="en-ZA" dirty="0"/>
              <a:t>(reg. 38I(1)).</a:t>
            </a:r>
          </a:p>
          <a:p>
            <a:r>
              <a:rPr lang="en-ZA" dirty="0"/>
              <a:t>Formula in reg. 38I(2) </a:t>
            </a:r>
          </a:p>
          <a:p>
            <a:pPr marL="274320" lvl="1" indent="0" algn="ctr">
              <a:buNone/>
            </a:pPr>
            <a:r>
              <a:rPr lang="en-ZA" u="sng" dirty="0"/>
              <a:t>Remuneration  x  Number of working days</a:t>
            </a:r>
            <a:endParaRPr lang="en-ZA" dirty="0"/>
          </a:p>
          <a:p>
            <a:pPr marL="274320" lvl="1" indent="0" algn="ctr">
              <a:buNone/>
            </a:pPr>
            <a:r>
              <a:rPr lang="en-ZA" dirty="0"/>
              <a:t>260.714</a:t>
            </a:r>
          </a:p>
          <a:p>
            <a:pPr marL="0" indent="0">
              <a:buNone/>
            </a:pPr>
            <a:endParaRPr lang="en-ZA" dirty="0"/>
          </a:p>
          <a:p>
            <a:endParaRPr lang="en-ZA" dirty="0"/>
          </a:p>
        </p:txBody>
      </p:sp>
    </p:spTree>
    <p:extLst>
      <p:ext uri="{BB962C8B-B14F-4D97-AF65-F5344CB8AC3E}">
        <p14:creationId xmlns:p14="http://schemas.microsoft.com/office/powerpoint/2010/main" val="66627962"/>
      </p:ext>
    </p:extLst>
  </p:cSld>
  <p:clrMapOvr>
    <a:masterClrMapping/>
  </p:clrMapOvr>
</p:sld>
</file>

<file path=ppt/theme/theme1.xml><?xml version="1.0" encoding="utf-8"?>
<a:theme xmlns:a="http://schemas.openxmlformats.org/drawingml/2006/main" name="The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2627</TotalTime>
  <Words>2284</Words>
  <Application>Microsoft Office PowerPoint</Application>
  <PresentationFormat>On-screen Show (4:3)</PresentationFormat>
  <Paragraphs>198</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Theme3</vt:lpstr>
      <vt:lpstr>PRESENTATION TO THE PORTFOLIO COMMITTEE  ON JUSTICE AND CORRECTIONAL SERVICES 17 JUNE 2020</vt:lpstr>
      <vt:lpstr> INTRODUCTION</vt:lpstr>
      <vt:lpstr>LEAVE CATEGORIES</vt:lpstr>
      <vt:lpstr>VACATION LEAVE PROVISIONING</vt:lpstr>
      <vt:lpstr>VACATION LEAVE CYCLE</vt:lpstr>
      <vt:lpstr>VACATION LEAVE RULES</vt:lpstr>
      <vt:lpstr>LAPSE OF VACATION LEAVE</vt:lpstr>
      <vt:lpstr>LEAVE GRATUITY</vt:lpstr>
      <vt:lpstr>VACATION LEAVE WITHOUT REMUNERATION</vt:lpstr>
      <vt:lpstr>NORMAL SICK LEAVE PROVISIONING</vt:lpstr>
      <vt:lpstr>NORMAL SICK LEAVE CYCLE</vt:lpstr>
      <vt:lpstr>NORMAL SICK LEAVE WITH FULL PAY</vt:lpstr>
      <vt:lpstr>SICK LEAVE WITH HALF PAY</vt:lpstr>
      <vt:lpstr>SICK LEAVE WITHOUT PAY</vt:lpstr>
      <vt:lpstr>VACATION LEAVE IN LIEU OF SICK LEAVE WITH HALF PAY</vt:lpstr>
      <vt:lpstr>FURTHER SICK LEAVE</vt:lpstr>
      <vt:lpstr>LAPSE OF SICK LEAVE</vt:lpstr>
      <vt:lpstr>SPECIAL SICK LEAVE</vt:lpstr>
      <vt:lpstr>SPECIAL LEAVE WITH REMUNERATION</vt:lpstr>
      <vt:lpstr>SPECIAL PRE-NATAL LEAVE (REG. 38M)</vt:lpstr>
      <vt:lpstr>SPECIAL LEAVE: PREGNANCY AND CONFINEMENT (REG. 38N</vt:lpstr>
      <vt:lpstr>SPECIAL LEAVE FOR ADOPTION (REG. 38O)</vt:lpstr>
      <vt:lpstr>SPECIAL LEAVE FOR FAMILY RESPONSIBILITY (REG. 38P)</vt:lpstr>
      <vt:lpstr>SPECIAL LEAVE FOR RESETTLEMENT (REG. 38Q)</vt:lpstr>
      <vt:lpstr>EXCEPTIONAL SPECIAL LEAVE (REG. 38R) </vt:lpstr>
      <vt:lpstr>DISCOUNTING OF LEAVE REG 39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MAGISTRATES’ LEAVE</dc:title>
  <dc:creator>Prinsloo Anton</dc:creator>
  <cp:lastModifiedBy>Blendynn Williams</cp:lastModifiedBy>
  <cp:revision>106</cp:revision>
  <cp:lastPrinted>2020-01-22T04:56:09Z</cp:lastPrinted>
  <dcterms:created xsi:type="dcterms:W3CDTF">2020-01-20T04:26:22Z</dcterms:created>
  <dcterms:modified xsi:type="dcterms:W3CDTF">2020-06-17T02:39:50Z</dcterms:modified>
</cp:coreProperties>
</file>