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69" r:id="rId2"/>
    <p:sldId id="528" r:id="rId3"/>
    <p:sldId id="773" r:id="rId4"/>
    <p:sldId id="758" r:id="rId5"/>
    <p:sldId id="813" r:id="rId6"/>
    <p:sldId id="814" r:id="rId7"/>
    <p:sldId id="816" r:id="rId8"/>
    <p:sldId id="817" r:id="rId9"/>
    <p:sldId id="818" r:id="rId10"/>
    <p:sldId id="819" r:id="rId11"/>
    <p:sldId id="820" r:id="rId12"/>
    <p:sldId id="821" r:id="rId13"/>
    <p:sldId id="774" r:id="rId14"/>
    <p:sldId id="757" r:id="rId15"/>
    <p:sldId id="721" r:id="rId16"/>
    <p:sldId id="810" r:id="rId17"/>
    <p:sldId id="811" r:id="rId18"/>
    <p:sldId id="812" r:id="rId19"/>
    <p:sldId id="378" r:id="rId20"/>
    <p:sldId id="710" r:id="rId21"/>
    <p:sldId id="804" r:id="rId22"/>
    <p:sldId id="803" r:id="rId23"/>
    <p:sldId id="807" r:id="rId24"/>
    <p:sldId id="808" r:id="rId25"/>
    <p:sldId id="799" r:id="rId26"/>
    <p:sldId id="802" r:id="rId27"/>
    <p:sldId id="809" r:id="rId28"/>
    <p:sldId id="771" r:id="rId29"/>
    <p:sldId id="791" r:id="rId30"/>
    <p:sldId id="796" r:id="rId31"/>
    <p:sldId id="797" r:id="rId32"/>
    <p:sldId id="798" r:id="rId33"/>
  </p:sldIdLst>
  <p:sldSz cx="9144000" cy="6858000" type="screen4x3"/>
  <p:notesSz cx="6794500" cy="9918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CCCC00"/>
    <a:srgbClr val="580000"/>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94096" autoAdjust="0"/>
  </p:normalViewPr>
  <p:slideViewPr>
    <p:cSldViewPr>
      <p:cViewPr varScale="1">
        <p:scale>
          <a:sx n="55" d="100"/>
          <a:sy n="55" d="100"/>
        </p:scale>
        <p:origin x="-96" y="-2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Minnie.W\Documents\NSF\COVID%2019%20Regulations\NSF%20Revised%20Budget%20(Prelim).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Minnie.W\Documents\NSF\COVID%2019%20Regulations\NSF%20Revised%20Budget%20(Prelim).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Minnie.W\Documents\NSF\COVID%2019%20Regulations\NSF%20Revised%20Budget%20(Prelim).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Minnie.W\Documents\NSF\COVID%2019%20Regulations\NSF%20Revised%20Budget%20(Prelim).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Minnie.W\Documents\NSF\COVID%2019%20Regulations\NSF%20Revised%20Budget%20(Preli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NSF</a:t>
            </a:r>
            <a:r>
              <a:rPr lang="en-US" baseline="0"/>
              <a:t> BUDGET PRE COVID 19</a:t>
            </a:r>
            <a:endParaRPr lang="en-US"/>
          </a:p>
        </c:rich>
      </c:tx>
      <c:spPr>
        <a:noFill/>
        <a:ln>
          <a:noFill/>
        </a:ln>
        <a:effectLst/>
      </c:spPr>
    </c:title>
    <c:plotArea>
      <c:layout/>
      <c:barChart>
        <c:barDir val="col"/>
        <c:grouping val="clustered"/>
        <c:ser>
          <c:idx val="0"/>
          <c:order val="0"/>
          <c:tx>
            <c:strRef>
              <c:f>'NSF BUDGET PRE GRAPHS'!$A$11</c:f>
              <c:strCache>
                <c:ptCount val="1"/>
                <c:pt idx="0">
                  <c:v>REVENUE</c:v>
                </c:pt>
              </c:strCache>
            </c:strRef>
          </c:tx>
          <c:spPr>
            <a:solidFill>
              <a:schemeClr val="accent2">
                <a:lumMod val="60000"/>
                <a:lumOff val="40000"/>
              </a:schemeClr>
            </a:solidFill>
            <a:ln>
              <a:noFill/>
            </a:ln>
            <a:effectLst/>
          </c:spPr>
          <c:cat>
            <c:strRef>
              <c:f>'NSF BUDGET PRE GRAPHS'!$B$2:$I$2</c:f>
              <c:strCache>
                <c:ptCount val="8"/>
                <c:pt idx="0">
                  <c:v>2017/18
</c:v>
                </c:pt>
                <c:pt idx="1">
                  <c:v>2018/19
</c:v>
                </c:pt>
                <c:pt idx="2">
                  <c:v>2019/20
</c:v>
                </c:pt>
                <c:pt idx="3">
                  <c:v>2020/21
</c:v>
                </c:pt>
                <c:pt idx="4">
                  <c:v>2021/22
</c:v>
                </c:pt>
                <c:pt idx="5">
                  <c:v>2022/23
</c:v>
                </c:pt>
                <c:pt idx="6">
                  <c:v>2023/24
</c:v>
                </c:pt>
                <c:pt idx="7">
                  <c:v>2024/25
</c:v>
                </c:pt>
              </c:strCache>
            </c:strRef>
          </c:cat>
          <c:val>
            <c:numRef>
              <c:f>'NSF BUDGET PRE GRAPHS'!$B$11:$I$11</c:f>
              <c:numCache>
                <c:formatCode>#\ ##0;[Red]\(#\ ##0\)</c:formatCode>
                <c:ptCount val="8"/>
                <c:pt idx="0">
                  <c:v>3755753</c:v>
                </c:pt>
                <c:pt idx="1">
                  <c:v>4007653</c:v>
                </c:pt>
                <c:pt idx="2">
                  <c:v>4305020</c:v>
                </c:pt>
                <c:pt idx="3">
                  <c:v>4501497</c:v>
                </c:pt>
                <c:pt idx="4">
                  <c:v>4766678</c:v>
                </c:pt>
                <c:pt idx="5">
                  <c:v>5076101</c:v>
                </c:pt>
                <c:pt idx="6">
                  <c:v>5330040</c:v>
                </c:pt>
                <c:pt idx="7">
                  <c:v>5596847</c:v>
                </c:pt>
              </c:numCache>
            </c:numRef>
          </c:val>
          <c:extLst xmlns:c16r2="http://schemas.microsoft.com/office/drawing/2015/06/chart">
            <c:ext xmlns:c16="http://schemas.microsoft.com/office/drawing/2014/chart" uri="{C3380CC4-5D6E-409C-BE32-E72D297353CC}">
              <c16:uniqueId val="{00000000-14F8-4AA8-97D0-259B8FA864A8}"/>
            </c:ext>
          </c:extLst>
        </c:ser>
        <c:ser>
          <c:idx val="1"/>
          <c:order val="1"/>
          <c:tx>
            <c:strRef>
              <c:f>'NSF BUDGET PRE GRAPHS'!$A$16</c:f>
              <c:strCache>
                <c:ptCount val="1"/>
                <c:pt idx="0">
                  <c:v>SKILLS DEVELOPMENT FUNDING</c:v>
                </c:pt>
              </c:strCache>
            </c:strRef>
          </c:tx>
          <c:spPr>
            <a:solidFill>
              <a:srgbClr val="92D050"/>
            </a:solidFill>
            <a:ln>
              <a:noFill/>
            </a:ln>
            <a:effectLst/>
          </c:spPr>
          <c:cat>
            <c:strRef>
              <c:f>'NSF BUDGET PRE GRAPHS'!$B$2:$I$2</c:f>
              <c:strCache>
                <c:ptCount val="8"/>
                <c:pt idx="0">
                  <c:v>2017/18
</c:v>
                </c:pt>
                <c:pt idx="1">
                  <c:v>2018/19
</c:v>
                </c:pt>
                <c:pt idx="2">
                  <c:v>2019/20
</c:v>
                </c:pt>
                <c:pt idx="3">
                  <c:v>2020/21
</c:v>
                </c:pt>
                <c:pt idx="4">
                  <c:v>2021/22
</c:v>
                </c:pt>
                <c:pt idx="5">
                  <c:v>2022/23
</c:v>
                </c:pt>
                <c:pt idx="6">
                  <c:v>2023/24
</c:v>
                </c:pt>
                <c:pt idx="7">
                  <c:v>2024/25
</c:v>
                </c:pt>
              </c:strCache>
            </c:strRef>
          </c:cat>
          <c:val>
            <c:numRef>
              <c:f>'NSF BUDGET PRE GRAPHS'!$B$16:$I$16</c:f>
              <c:numCache>
                <c:formatCode>#\ ##0;[Red]\(#\ ##0\)</c:formatCode>
                <c:ptCount val="8"/>
                <c:pt idx="0">
                  <c:v>7026411</c:v>
                </c:pt>
                <c:pt idx="1">
                  <c:v>2290780</c:v>
                </c:pt>
                <c:pt idx="2">
                  <c:v>4270583</c:v>
                </c:pt>
                <c:pt idx="3">
                  <c:v>6029792</c:v>
                </c:pt>
                <c:pt idx="4">
                  <c:v>4899423</c:v>
                </c:pt>
                <c:pt idx="5">
                  <c:v>5151181</c:v>
                </c:pt>
                <c:pt idx="6">
                  <c:v>5578208</c:v>
                </c:pt>
                <c:pt idx="7">
                  <c:v>6029074</c:v>
                </c:pt>
              </c:numCache>
            </c:numRef>
          </c:val>
          <c:extLst xmlns:c16r2="http://schemas.microsoft.com/office/drawing/2015/06/chart">
            <c:ext xmlns:c16="http://schemas.microsoft.com/office/drawing/2014/chart" uri="{C3380CC4-5D6E-409C-BE32-E72D297353CC}">
              <c16:uniqueId val="{00000001-14F8-4AA8-97D0-259B8FA864A8}"/>
            </c:ext>
          </c:extLst>
        </c:ser>
        <c:ser>
          <c:idx val="3"/>
          <c:order val="2"/>
          <c:tx>
            <c:strRef>
              <c:f>'NSF BUDGET PRE GRAPHS'!$A$20</c:f>
              <c:strCache>
                <c:ptCount val="1"/>
                <c:pt idx="0">
                  <c:v>ADMINISTRATIVE EXPENSES</c:v>
                </c:pt>
              </c:strCache>
            </c:strRef>
          </c:tx>
          <c:spPr>
            <a:solidFill>
              <a:srgbClr val="FFC000"/>
            </a:solidFill>
            <a:ln>
              <a:noFill/>
            </a:ln>
            <a:effectLst/>
          </c:spPr>
          <c:cat>
            <c:strRef>
              <c:f>'NSF BUDGET PRE GRAPHS'!$B$2:$I$2</c:f>
              <c:strCache>
                <c:ptCount val="8"/>
                <c:pt idx="0">
                  <c:v>2017/18
</c:v>
                </c:pt>
                <c:pt idx="1">
                  <c:v>2018/19
</c:v>
                </c:pt>
                <c:pt idx="2">
                  <c:v>2019/20
</c:v>
                </c:pt>
                <c:pt idx="3">
                  <c:v>2020/21
</c:v>
                </c:pt>
                <c:pt idx="4">
                  <c:v>2021/22
</c:v>
                </c:pt>
                <c:pt idx="5">
                  <c:v>2022/23
</c:v>
                </c:pt>
                <c:pt idx="6">
                  <c:v>2023/24
</c:v>
                </c:pt>
                <c:pt idx="7">
                  <c:v>2024/25
</c:v>
                </c:pt>
              </c:strCache>
            </c:strRef>
          </c:cat>
          <c:val>
            <c:numRef>
              <c:f>'NSF BUDGET PRE GRAPHS'!$B$20:$I$20</c:f>
              <c:numCache>
                <c:formatCode>#\ ##0;[Red]\(#\ ##0\)</c:formatCode>
                <c:ptCount val="8"/>
                <c:pt idx="0">
                  <c:v>120979</c:v>
                </c:pt>
                <c:pt idx="1">
                  <c:v>154908</c:v>
                </c:pt>
                <c:pt idx="2">
                  <c:v>279786</c:v>
                </c:pt>
                <c:pt idx="3">
                  <c:v>272157</c:v>
                </c:pt>
                <c:pt idx="4">
                  <c:v>300951</c:v>
                </c:pt>
                <c:pt idx="5">
                  <c:v>315815</c:v>
                </c:pt>
                <c:pt idx="6">
                  <c:v>331423</c:v>
                </c:pt>
                <c:pt idx="7">
                  <c:v>347806</c:v>
                </c:pt>
              </c:numCache>
            </c:numRef>
          </c:val>
          <c:extLst xmlns:c16r2="http://schemas.microsoft.com/office/drawing/2015/06/chart">
            <c:ext xmlns:c16="http://schemas.microsoft.com/office/drawing/2014/chart" uri="{C3380CC4-5D6E-409C-BE32-E72D297353CC}">
              <c16:uniqueId val="{00000002-14F8-4AA8-97D0-259B8FA864A8}"/>
            </c:ext>
          </c:extLst>
        </c:ser>
        <c:ser>
          <c:idx val="5"/>
          <c:order val="3"/>
          <c:tx>
            <c:strRef>
              <c:f>'NSF BUDGET PRE GRAPHS'!$A$27</c:f>
              <c:strCache>
                <c:ptCount val="1"/>
                <c:pt idx="0">
                  <c:v>SARS COLLECTION COSTS</c:v>
                </c:pt>
              </c:strCache>
            </c:strRef>
          </c:tx>
          <c:spPr>
            <a:solidFill>
              <a:srgbClr val="7030A0"/>
            </a:solidFill>
            <a:ln>
              <a:noFill/>
            </a:ln>
            <a:effectLst/>
          </c:spPr>
          <c:cat>
            <c:strRef>
              <c:f>'NSF BUDGET PRE GRAPHS'!$B$2:$I$2</c:f>
              <c:strCache>
                <c:ptCount val="8"/>
                <c:pt idx="0">
                  <c:v>2017/18
</c:v>
                </c:pt>
                <c:pt idx="1">
                  <c:v>2018/19
</c:v>
                </c:pt>
                <c:pt idx="2">
                  <c:v>2019/20
</c:v>
                </c:pt>
                <c:pt idx="3">
                  <c:v>2020/21
</c:v>
                </c:pt>
                <c:pt idx="4">
                  <c:v>2021/22
</c:v>
                </c:pt>
                <c:pt idx="5">
                  <c:v>2022/23
</c:v>
                </c:pt>
                <c:pt idx="6">
                  <c:v>2023/24
</c:v>
                </c:pt>
                <c:pt idx="7">
                  <c:v>2024/25
</c:v>
                </c:pt>
              </c:strCache>
            </c:strRef>
          </c:cat>
          <c:val>
            <c:numRef>
              <c:f>'NSF BUDGET PRE GRAPHS'!$B$27:$I$27</c:f>
              <c:numCache>
                <c:formatCode>#\ ##0;[Red]\(#\ ##0\)</c:formatCode>
                <c:ptCount val="8"/>
                <c:pt idx="0">
                  <c:v>48353</c:v>
                </c:pt>
                <c:pt idx="1">
                  <c:v>48578</c:v>
                </c:pt>
                <c:pt idx="2">
                  <c:v>54000</c:v>
                </c:pt>
                <c:pt idx="3">
                  <c:v>56754</c:v>
                </c:pt>
                <c:pt idx="4">
                  <c:v>59592</c:v>
                </c:pt>
                <c:pt idx="5">
                  <c:v>62452</c:v>
                </c:pt>
                <c:pt idx="6">
                  <c:v>65450</c:v>
                </c:pt>
                <c:pt idx="7">
                  <c:v>68591</c:v>
                </c:pt>
              </c:numCache>
            </c:numRef>
          </c:val>
          <c:extLst xmlns:c16r2="http://schemas.microsoft.com/office/drawing/2015/06/chart">
            <c:ext xmlns:c16="http://schemas.microsoft.com/office/drawing/2014/chart" uri="{C3380CC4-5D6E-409C-BE32-E72D297353CC}">
              <c16:uniqueId val="{00000003-14F8-4AA8-97D0-259B8FA864A8}"/>
            </c:ext>
          </c:extLst>
        </c:ser>
        <c:dLbls/>
        <c:axId val="84144128"/>
        <c:axId val="84145664"/>
        <c:extLst xmlns:c16r2="http://schemas.microsoft.com/office/drawing/2015/06/chart">
          <c:ext xmlns:c15="http://schemas.microsoft.com/office/drawing/2012/chart" uri="{02D57815-91ED-43cb-92C2-25804820EDAC}">
            <c15:filteredBarSeries>
              <c15:ser>
                <c:idx val="2"/>
                <c:order val="2"/>
                <c:tx>
                  <c:strRef>
                    <c:extLst>
                      <c:ext uri="{02D57815-91ED-43cb-92C2-25804820EDAC}">
                        <c15:formulaRef>
                          <c15:sqref>'NSF BUDGET PRE GRAPHS'!$A$17</c15:sqref>
                        </c15:formulaRef>
                      </c:ext>
                    </c:extLst>
                    <c:strCache>
                      <c:ptCount val="1"/>
                    </c:strCache>
                  </c:strRef>
                </c:tx>
                <c:spPr>
                  <a:solidFill>
                    <a:schemeClr val="accent3"/>
                  </a:solidFill>
                  <a:ln>
                    <a:noFill/>
                  </a:ln>
                  <a:effectLst/>
                </c:spPr>
                <c:invertIfNegative val="0"/>
                <c:cat>
                  <c:strRef>
                    <c:extLst>
                      <c:ext uri="{02D57815-91ED-43cb-92C2-25804820EDAC}">
                        <c15:formulaRef>
                          <c15:sqref>'NSF BUDGET PRE GRAPHS'!$B$2:$I$2</c15:sqref>
                        </c15:formulaRef>
                      </c:ext>
                    </c:extLst>
                    <c:strCache>
                      <c:ptCount val="8"/>
                      <c:pt idx="0">
                        <c:v>2017/18
</c:v>
                      </c:pt>
                      <c:pt idx="1">
                        <c:v>2018/19
</c:v>
                      </c:pt>
                      <c:pt idx="2">
                        <c:v>2019/20
</c:v>
                      </c:pt>
                      <c:pt idx="3">
                        <c:v>2020/21
</c:v>
                      </c:pt>
                      <c:pt idx="4">
                        <c:v>2021/22
</c:v>
                      </c:pt>
                      <c:pt idx="5">
                        <c:v>2022/23
</c:v>
                      </c:pt>
                      <c:pt idx="6">
                        <c:v>2023/24
</c:v>
                      </c:pt>
                      <c:pt idx="7">
                        <c:v>2024/25
</c:v>
                      </c:pt>
                    </c:strCache>
                  </c:strRef>
                </c:cat>
                <c:val>
                  <c:numRef>
                    <c:extLst>
                      <c:ext uri="{02D57815-91ED-43cb-92C2-25804820EDAC}">
                        <c15:formulaRef>
                          <c15:sqref>'NSF BUDGET PRE GRAPHS'!$B$17:$I$17</c15:sqref>
                        </c15:formulaRef>
                      </c:ext>
                    </c:extLst>
                    <c:numCache>
                      <c:formatCode>General</c:formatCode>
                      <c:ptCount val="8"/>
                    </c:numCache>
                  </c:numRef>
                </c:val>
                <c:extLst>
                  <c:ext xmlns:c16="http://schemas.microsoft.com/office/drawing/2014/chart" uri="{C3380CC4-5D6E-409C-BE32-E72D297353CC}">
                    <c16:uniqueId val="{00000004-14F8-4AA8-97D0-259B8FA864A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'NSF BUDGET PRE GRAPHS'!$A$21</c15:sqref>
                        </c15:formulaRef>
                      </c:ext>
                    </c:extLst>
                    <c:strCache>
                      <c:ptCount val="1"/>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'NSF BUDGET PRE GRAPHS'!$B$2:$I$2</c15:sqref>
                        </c15:formulaRef>
                      </c:ext>
                    </c:extLst>
                    <c:strCache>
                      <c:ptCount val="8"/>
                      <c:pt idx="0">
                        <c:v>2017/18
</c:v>
                      </c:pt>
                      <c:pt idx="1">
                        <c:v>2018/19
</c:v>
                      </c:pt>
                      <c:pt idx="2">
                        <c:v>2019/20
</c:v>
                      </c:pt>
                      <c:pt idx="3">
                        <c:v>2020/21
</c:v>
                      </c:pt>
                      <c:pt idx="4">
                        <c:v>2021/22
</c:v>
                      </c:pt>
                      <c:pt idx="5">
                        <c:v>2022/23
</c:v>
                      </c:pt>
                      <c:pt idx="6">
                        <c:v>2023/24
</c:v>
                      </c:pt>
                      <c:pt idx="7">
                        <c:v>2024/25
</c:v>
                      </c:pt>
                    </c:strCache>
                  </c:strRef>
                </c:cat>
                <c:val>
                  <c:numRef>
                    <c:extLst xmlns:c15="http://schemas.microsoft.com/office/drawing/2012/chart">
                      <c:ext xmlns:c15="http://schemas.microsoft.com/office/drawing/2012/chart" uri="{02D57815-91ED-43cb-92C2-25804820EDAC}">
                        <c15:formulaRef>
                          <c15:sqref>'NSF BUDGET PRE GRAPHS'!$B$21:$I$21</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5-14F8-4AA8-97D0-259B8FA864A8}"/>
                  </c:ext>
                </c:extLst>
              </c15:ser>
            </c15:filteredBarSeries>
          </c:ext>
        </c:extLst>
      </c:barChart>
      <c:catAx>
        <c:axId val="841441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145664"/>
        <c:crosses val="autoZero"/>
        <c:auto val="1"/>
        <c:lblAlgn val="ctr"/>
        <c:lblOffset val="100"/>
      </c:catAx>
      <c:valAx>
        <c:axId val="8414566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R'000</a:t>
                </a:r>
              </a:p>
            </c:rich>
          </c:tx>
          <c:spPr>
            <a:noFill/>
            <a:ln>
              <a:noFill/>
            </a:ln>
            <a:effectLst/>
          </c:spPr>
        </c:title>
        <c:numFmt formatCode="#\ ##0;[Red]\(#\ ##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1441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NSF BUDGET POST COVID</a:t>
            </a:r>
            <a:r>
              <a:rPr lang="en-US" baseline="0"/>
              <a:t>-19</a:t>
            </a:r>
            <a:endParaRPr lang="en-US"/>
          </a:p>
        </c:rich>
      </c:tx>
      <c:spPr>
        <a:noFill/>
        <a:ln>
          <a:noFill/>
        </a:ln>
        <a:effectLst/>
      </c:spPr>
    </c:title>
    <c:plotArea>
      <c:layout/>
      <c:barChart>
        <c:barDir val="col"/>
        <c:grouping val="clustered"/>
        <c:ser>
          <c:idx val="0"/>
          <c:order val="0"/>
          <c:tx>
            <c:strRef>
              <c:f>'NSF REVISED BUDGET POST GRAPHS'!$A$14</c:f>
              <c:strCache>
                <c:ptCount val="1"/>
                <c:pt idx="0">
                  <c:v>REVENUE</c:v>
                </c:pt>
              </c:strCache>
            </c:strRef>
          </c:tx>
          <c:spPr>
            <a:solidFill>
              <a:schemeClr val="accent2">
                <a:lumMod val="60000"/>
                <a:lumOff val="40000"/>
              </a:schemeClr>
            </a:solidFill>
            <a:ln>
              <a:noFill/>
            </a:ln>
            <a:effectLst/>
          </c:spPr>
          <c:cat>
            <c:strRef>
              <c:f>'NSF REVISED BUDGET POST GRAPHS'!$B$2:$I$2</c:f>
              <c:strCache>
                <c:ptCount val="8"/>
                <c:pt idx="0">
                  <c:v>2017/18
</c:v>
                </c:pt>
                <c:pt idx="1">
                  <c:v>2018/19
</c:v>
                </c:pt>
                <c:pt idx="2">
                  <c:v>2019/20
</c:v>
                </c:pt>
                <c:pt idx="3">
                  <c:v>2020/21
</c:v>
                </c:pt>
                <c:pt idx="4">
                  <c:v>2021/22
</c:v>
                </c:pt>
                <c:pt idx="5">
                  <c:v>2022/23
</c:v>
                </c:pt>
                <c:pt idx="6">
                  <c:v>2023/24
</c:v>
                </c:pt>
                <c:pt idx="7">
                  <c:v>2024/25
</c:v>
                </c:pt>
              </c:strCache>
            </c:strRef>
          </c:cat>
          <c:val>
            <c:numRef>
              <c:f>'NSF REVISED BUDGET POST GRAPHS'!$B$14:$I$14</c:f>
              <c:numCache>
                <c:formatCode>#\ ##0;[Red]\(#\ ##0\)</c:formatCode>
                <c:ptCount val="8"/>
                <c:pt idx="0">
                  <c:v>3755753</c:v>
                </c:pt>
                <c:pt idx="1">
                  <c:v>4007653</c:v>
                </c:pt>
                <c:pt idx="2">
                  <c:v>4305020</c:v>
                </c:pt>
                <c:pt idx="3">
                  <c:v>1970940.75</c:v>
                </c:pt>
                <c:pt idx="4">
                  <c:v>3109368.023</c:v>
                </c:pt>
                <c:pt idx="5">
                  <c:v>3294567.9677500008</c:v>
                </c:pt>
                <c:pt idx="6">
                  <c:v>3489779.7969835009</c:v>
                </c:pt>
                <c:pt idx="7">
                  <c:v>3696780.6425294359</c:v>
                </c:pt>
              </c:numCache>
            </c:numRef>
          </c:val>
          <c:extLst xmlns:c16r2="http://schemas.microsoft.com/office/drawing/2015/06/chart">
            <c:ext xmlns:c16="http://schemas.microsoft.com/office/drawing/2014/chart" uri="{C3380CC4-5D6E-409C-BE32-E72D297353CC}">
              <c16:uniqueId val="{00000000-91E8-4D89-BD37-9A95DBC55A3E}"/>
            </c:ext>
          </c:extLst>
        </c:ser>
        <c:ser>
          <c:idx val="1"/>
          <c:order val="1"/>
          <c:tx>
            <c:strRef>
              <c:f>'NSF REVISED BUDGET POST GRAPHS'!$A$21</c:f>
              <c:strCache>
                <c:ptCount val="1"/>
                <c:pt idx="0">
                  <c:v>SKILLS DEVELOPMENT FUNDING</c:v>
                </c:pt>
              </c:strCache>
            </c:strRef>
          </c:tx>
          <c:spPr>
            <a:solidFill>
              <a:srgbClr val="92D050"/>
            </a:solidFill>
            <a:ln>
              <a:noFill/>
            </a:ln>
            <a:effectLst/>
          </c:spPr>
          <c:cat>
            <c:strRef>
              <c:f>'NSF REVISED BUDGET POST GRAPHS'!$B$2:$I$2</c:f>
              <c:strCache>
                <c:ptCount val="8"/>
                <c:pt idx="0">
                  <c:v>2017/18
</c:v>
                </c:pt>
                <c:pt idx="1">
                  <c:v>2018/19
</c:v>
                </c:pt>
                <c:pt idx="2">
                  <c:v>2019/20
</c:v>
                </c:pt>
                <c:pt idx="3">
                  <c:v>2020/21
</c:v>
                </c:pt>
                <c:pt idx="4">
                  <c:v>2021/22
</c:v>
                </c:pt>
                <c:pt idx="5">
                  <c:v>2022/23
</c:v>
                </c:pt>
                <c:pt idx="6">
                  <c:v>2023/24
</c:v>
                </c:pt>
                <c:pt idx="7">
                  <c:v>2024/25
</c:v>
                </c:pt>
              </c:strCache>
            </c:strRef>
          </c:cat>
          <c:val>
            <c:numRef>
              <c:f>'NSF REVISED BUDGET POST GRAPHS'!$B$21:$I$21</c:f>
              <c:numCache>
                <c:formatCode>#\ ##0;[Red]\(#\ ##0\)</c:formatCode>
                <c:ptCount val="8"/>
                <c:pt idx="0">
                  <c:v>7026411</c:v>
                </c:pt>
                <c:pt idx="1">
                  <c:v>2290780</c:v>
                </c:pt>
                <c:pt idx="2">
                  <c:v>4270583</c:v>
                </c:pt>
                <c:pt idx="3">
                  <c:v>9056996</c:v>
                </c:pt>
                <c:pt idx="4">
                  <c:v>2899423</c:v>
                </c:pt>
                <c:pt idx="5">
                  <c:v>2945710.6380000003</c:v>
                </c:pt>
                <c:pt idx="6">
                  <c:v>3122453.2762800013</c:v>
                </c:pt>
                <c:pt idx="7">
                  <c:v>3309800.4728568005</c:v>
                </c:pt>
              </c:numCache>
            </c:numRef>
          </c:val>
          <c:extLst xmlns:c16r2="http://schemas.microsoft.com/office/drawing/2015/06/chart">
            <c:ext xmlns:c16="http://schemas.microsoft.com/office/drawing/2014/chart" uri="{C3380CC4-5D6E-409C-BE32-E72D297353CC}">
              <c16:uniqueId val="{00000001-91E8-4D89-BD37-9A95DBC55A3E}"/>
            </c:ext>
          </c:extLst>
        </c:ser>
        <c:ser>
          <c:idx val="2"/>
          <c:order val="2"/>
          <c:tx>
            <c:strRef>
              <c:f>'NSF REVISED BUDGET POST GRAPHS'!$A$27</c:f>
              <c:strCache>
                <c:ptCount val="1"/>
                <c:pt idx="0">
                  <c:v>ADMINISTRATIVE EXPENSES</c:v>
                </c:pt>
              </c:strCache>
            </c:strRef>
          </c:tx>
          <c:spPr>
            <a:solidFill>
              <a:srgbClr val="FFC000"/>
            </a:solidFill>
            <a:ln>
              <a:noFill/>
            </a:ln>
            <a:effectLst/>
          </c:spPr>
          <c:cat>
            <c:strRef>
              <c:f>'NSF REVISED BUDGET POST GRAPHS'!$B$2:$I$2</c:f>
              <c:strCache>
                <c:ptCount val="8"/>
                <c:pt idx="0">
                  <c:v>2017/18
</c:v>
                </c:pt>
                <c:pt idx="1">
                  <c:v>2018/19
</c:v>
                </c:pt>
                <c:pt idx="2">
                  <c:v>2019/20
</c:v>
                </c:pt>
                <c:pt idx="3">
                  <c:v>2020/21
</c:v>
                </c:pt>
                <c:pt idx="4">
                  <c:v>2021/22
</c:v>
                </c:pt>
                <c:pt idx="5">
                  <c:v>2022/23
</c:v>
                </c:pt>
                <c:pt idx="6">
                  <c:v>2023/24
</c:v>
                </c:pt>
                <c:pt idx="7">
                  <c:v>2024/25
</c:v>
                </c:pt>
              </c:strCache>
            </c:strRef>
          </c:cat>
          <c:val>
            <c:numRef>
              <c:f>'NSF REVISED BUDGET POST GRAPHS'!$B$27:$I$27</c:f>
              <c:numCache>
                <c:formatCode>#\ ##0;[Red]\(#\ ##0\)</c:formatCode>
                <c:ptCount val="8"/>
                <c:pt idx="0">
                  <c:v>120979</c:v>
                </c:pt>
                <c:pt idx="1">
                  <c:v>154908</c:v>
                </c:pt>
                <c:pt idx="2">
                  <c:v>279786</c:v>
                </c:pt>
                <c:pt idx="3">
                  <c:v>267157</c:v>
                </c:pt>
                <c:pt idx="4">
                  <c:v>295951</c:v>
                </c:pt>
                <c:pt idx="5">
                  <c:v>310815</c:v>
                </c:pt>
                <c:pt idx="6">
                  <c:v>326423</c:v>
                </c:pt>
                <c:pt idx="7">
                  <c:v>342806</c:v>
                </c:pt>
              </c:numCache>
            </c:numRef>
          </c:val>
          <c:extLst xmlns:c16r2="http://schemas.microsoft.com/office/drawing/2015/06/chart">
            <c:ext xmlns:c16="http://schemas.microsoft.com/office/drawing/2014/chart" uri="{C3380CC4-5D6E-409C-BE32-E72D297353CC}">
              <c16:uniqueId val="{00000002-91E8-4D89-BD37-9A95DBC55A3E}"/>
            </c:ext>
          </c:extLst>
        </c:ser>
        <c:ser>
          <c:idx val="3"/>
          <c:order val="3"/>
          <c:tx>
            <c:strRef>
              <c:f>'NSF REVISED BUDGET POST GRAPHS'!$A$35</c:f>
              <c:strCache>
                <c:ptCount val="1"/>
                <c:pt idx="0">
                  <c:v>SARS COLLECTION COSTS</c:v>
                </c:pt>
              </c:strCache>
            </c:strRef>
          </c:tx>
          <c:spPr>
            <a:solidFill>
              <a:schemeClr val="accent4"/>
            </a:solidFill>
            <a:ln>
              <a:noFill/>
            </a:ln>
            <a:effectLst/>
          </c:spPr>
          <c:cat>
            <c:strRef>
              <c:f>'NSF REVISED BUDGET POST GRAPHS'!$B$2:$I$2</c:f>
              <c:strCache>
                <c:ptCount val="8"/>
                <c:pt idx="0">
                  <c:v>2017/18
</c:v>
                </c:pt>
                <c:pt idx="1">
                  <c:v>2018/19
</c:v>
                </c:pt>
                <c:pt idx="2">
                  <c:v>2019/20
</c:v>
                </c:pt>
                <c:pt idx="3">
                  <c:v>2020/21
</c:v>
                </c:pt>
                <c:pt idx="4">
                  <c:v>2021/22
</c:v>
                </c:pt>
                <c:pt idx="5">
                  <c:v>2022/23
</c:v>
                </c:pt>
                <c:pt idx="6">
                  <c:v>2023/24
</c:v>
                </c:pt>
                <c:pt idx="7">
                  <c:v>2024/25
</c:v>
                </c:pt>
              </c:strCache>
            </c:strRef>
          </c:cat>
          <c:val>
            <c:numRef>
              <c:f>'NSF REVISED BUDGET POST GRAPHS'!$B$35:$I$35</c:f>
              <c:numCache>
                <c:formatCode>#\ ##0;[Red]\(#\ ##0\)</c:formatCode>
                <c:ptCount val="8"/>
                <c:pt idx="0">
                  <c:v>48353</c:v>
                </c:pt>
                <c:pt idx="1">
                  <c:v>48578</c:v>
                </c:pt>
                <c:pt idx="2">
                  <c:v>54000</c:v>
                </c:pt>
                <c:pt idx="3">
                  <c:v>56754</c:v>
                </c:pt>
                <c:pt idx="4">
                  <c:v>59592</c:v>
                </c:pt>
                <c:pt idx="5">
                  <c:v>62452</c:v>
                </c:pt>
                <c:pt idx="6">
                  <c:v>65450</c:v>
                </c:pt>
                <c:pt idx="7">
                  <c:v>68591</c:v>
                </c:pt>
              </c:numCache>
            </c:numRef>
          </c:val>
          <c:extLst xmlns:c16r2="http://schemas.microsoft.com/office/drawing/2015/06/chart">
            <c:ext xmlns:c16="http://schemas.microsoft.com/office/drawing/2014/chart" uri="{C3380CC4-5D6E-409C-BE32-E72D297353CC}">
              <c16:uniqueId val="{00000003-91E8-4D89-BD37-9A95DBC55A3E}"/>
            </c:ext>
          </c:extLst>
        </c:ser>
        <c:dLbls/>
        <c:axId val="102523264"/>
        <c:axId val="102524800"/>
      </c:barChart>
      <c:catAx>
        <c:axId val="1025232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524800"/>
        <c:crosses val="autoZero"/>
        <c:auto val="1"/>
        <c:lblAlgn val="ctr"/>
        <c:lblOffset val="100"/>
      </c:catAx>
      <c:valAx>
        <c:axId val="10252480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R'000</a:t>
                </a:r>
              </a:p>
            </c:rich>
          </c:tx>
          <c:spPr>
            <a:noFill/>
            <a:ln>
              <a:noFill/>
            </a:ln>
            <a:effectLst/>
          </c:spPr>
        </c:title>
        <c:numFmt formatCode="#\ ##0;[Red]\(#\ ##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5232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Revenue Pre</a:t>
            </a:r>
            <a:r>
              <a:rPr lang="en-US" baseline="0"/>
              <a:t> </a:t>
            </a:r>
            <a:r>
              <a:rPr lang="en-US"/>
              <a:t>Covid-19 vs Post Covid-19</a:t>
            </a:r>
          </a:p>
        </c:rich>
      </c:tx>
      <c:spPr>
        <a:noFill/>
        <a:ln>
          <a:noFill/>
        </a:ln>
        <a:effectLst/>
      </c:spPr>
    </c:title>
    <c:plotArea>
      <c:layout/>
      <c:barChart>
        <c:barDir val="col"/>
        <c:grouping val="clustered"/>
        <c:ser>
          <c:idx val="0"/>
          <c:order val="0"/>
          <c:tx>
            <c:strRef>
              <c:f>'NSF REVISED BUDGET POST GRAPHS'!$K$28</c:f>
              <c:strCache>
                <c:ptCount val="1"/>
                <c:pt idx="0">
                  <c:v>REVENUE PRE COVID 19</c:v>
                </c:pt>
              </c:strCache>
            </c:strRef>
          </c:tx>
          <c:spPr>
            <a:solidFill>
              <a:schemeClr val="accent1"/>
            </a:solidFill>
            <a:ln>
              <a:noFill/>
            </a:ln>
            <a:effectLst/>
          </c:spPr>
          <c:cat>
            <c:strRef>
              <c:f>'NSF REVISED BUDGET POST GRAPHS'!$L$27:$P$27</c:f>
              <c:strCache>
                <c:ptCount val="5"/>
                <c:pt idx="0">
                  <c:v>2020/21
</c:v>
                </c:pt>
                <c:pt idx="1">
                  <c:v>2021/22
</c:v>
                </c:pt>
                <c:pt idx="2">
                  <c:v>2022/23
</c:v>
                </c:pt>
                <c:pt idx="3">
                  <c:v>2023/24
</c:v>
                </c:pt>
                <c:pt idx="4">
                  <c:v>2024/25
</c:v>
                </c:pt>
              </c:strCache>
            </c:strRef>
          </c:cat>
          <c:val>
            <c:numRef>
              <c:f>'NSF REVISED BUDGET POST GRAPHS'!$L$28:$P$28</c:f>
              <c:numCache>
                <c:formatCode>_-* #\ ##0_-;\-* #\ ##0_-;_-* "-"??_-;_-@_-</c:formatCode>
                <c:ptCount val="5"/>
                <c:pt idx="0">
                  <c:v>4501497</c:v>
                </c:pt>
                <c:pt idx="1">
                  <c:v>4766678</c:v>
                </c:pt>
                <c:pt idx="2">
                  <c:v>5076101</c:v>
                </c:pt>
                <c:pt idx="3">
                  <c:v>5330040</c:v>
                </c:pt>
                <c:pt idx="4">
                  <c:v>5596847</c:v>
                </c:pt>
              </c:numCache>
            </c:numRef>
          </c:val>
          <c:extLst xmlns:c16r2="http://schemas.microsoft.com/office/drawing/2015/06/chart">
            <c:ext xmlns:c16="http://schemas.microsoft.com/office/drawing/2014/chart" uri="{C3380CC4-5D6E-409C-BE32-E72D297353CC}">
              <c16:uniqueId val="{00000000-D00B-448B-8DEA-3F01348331DB}"/>
            </c:ext>
          </c:extLst>
        </c:ser>
        <c:ser>
          <c:idx val="1"/>
          <c:order val="1"/>
          <c:tx>
            <c:strRef>
              <c:f>'NSF REVISED BUDGET POST GRAPHS'!$K$29</c:f>
              <c:strCache>
                <c:ptCount val="1"/>
                <c:pt idx="0">
                  <c:v>REVENUE POST COVID 19</c:v>
                </c:pt>
              </c:strCache>
            </c:strRef>
          </c:tx>
          <c:spPr>
            <a:solidFill>
              <a:schemeClr val="accent2"/>
            </a:solidFill>
            <a:ln>
              <a:noFill/>
            </a:ln>
            <a:effectLst/>
          </c:spPr>
          <c:cat>
            <c:strRef>
              <c:f>'NSF REVISED BUDGET POST GRAPHS'!$L$27:$P$27</c:f>
              <c:strCache>
                <c:ptCount val="5"/>
                <c:pt idx="0">
                  <c:v>2020/21
</c:v>
                </c:pt>
                <c:pt idx="1">
                  <c:v>2021/22
</c:v>
                </c:pt>
                <c:pt idx="2">
                  <c:v>2022/23
</c:v>
                </c:pt>
                <c:pt idx="3">
                  <c:v>2023/24
</c:v>
                </c:pt>
                <c:pt idx="4">
                  <c:v>2024/25
</c:v>
                </c:pt>
              </c:strCache>
            </c:strRef>
          </c:cat>
          <c:val>
            <c:numRef>
              <c:f>'NSF REVISED BUDGET POST GRAPHS'!$L$29:$P$29</c:f>
              <c:numCache>
                <c:formatCode>_-* #\ ##0_-;\-* #\ ##0_-;_-* "-"??_-;_-@_-</c:formatCode>
                <c:ptCount val="5"/>
                <c:pt idx="0">
                  <c:v>1970940.75</c:v>
                </c:pt>
                <c:pt idx="1">
                  <c:v>3109368.023</c:v>
                </c:pt>
                <c:pt idx="2">
                  <c:v>3294567.9677500008</c:v>
                </c:pt>
                <c:pt idx="3">
                  <c:v>3489779.7969835009</c:v>
                </c:pt>
                <c:pt idx="4">
                  <c:v>3696780.6425294359</c:v>
                </c:pt>
              </c:numCache>
            </c:numRef>
          </c:val>
          <c:extLst xmlns:c16r2="http://schemas.microsoft.com/office/drawing/2015/06/chart">
            <c:ext xmlns:c16="http://schemas.microsoft.com/office/drawing/2014/chart" uri="{C3380CC4-5D6E-409C-BE32-E72D297353CC}">
              <c16:uniqueId val="{00000001-D00B-448B-8DEA-3F01348331DB}"/>
            </c:ext>
          </c:extLst>
        </c:ser>
        <c:dLbls/>
        <c:axId val="103294848"/>
        <c:axId val="103296384"/>
      </c:barChart>
      <c:catAx>
        <c:axId val="1032948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296384"/>
        <c:crosses val="autoZero"/>
        <c:auto val="1"/>
        <c:lblAlgn val="ctr"/>
        <c:lblOffset val="100"/>
      </c:catAx>
      <c:valAx>
        <c:axId val="10329638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R'000</a:t>
                </a:r>
              </a:p>
            </c:rich>
          </c:tx>
          <c:spPr>
            <a:noFill/>
            <a:ln>
              <a:noFill/>
            </a:ln>
            <a:effectLst/>
          </c:spPr>
        </c:title>
        <c:numFmt formatCode="_-* #\ ##0_-;\-* #\ ##0_-;_-*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2948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Skills Development</a:t>
            </a:r>
            <a:r>
              <a:rPr lang="en-US" baseline="0"/>
              <a:t> Funding Pre Covid-19 vs Post Covid-19</a:t>
            </a:r>
            <a:endParaRPr lang="en-US"/>
          </a:p>
        </c:rich>
      </c:tx>
      <c:spPr>
        <a:noFill/>
        <a:ln>
          <a:noFill/>
        </a:ln>
        <a:effectLst/>
      </c:spPr>
    </c:title>
    <c:plotArea>
      <c:layout/>
      <c:barChart>
        <c:barDir val="col"/>
        <c:grouping val="clustered"/>
        <c:ser>
          <c:idx val="0"/>
          <c:order val="0"/>
          <c:tx>
            <c:strRef>
              <c:f>'NSF REVISED BUDGET POST GRAPHS'!$K$47</c:f>
              <c:strCache>
                <c:ptCount val="1"/>
                <c:pt idx="0">
                  <c:v>SKILLS DEVELOPMENT FUNDING PRE COVID 19</c:v>
                </c:pt>
              </c:strCache>
            </c:strRef>
          </c:tx>
          <c:spPr>
            <a:solidFill>
              <a:schemeClr val="accent1"/>
            </a:solidFill>
            <a:ln>
              <a:noFill/>
            </a:ln>
            <a:effectLst/>
          </c:spPr>
          <c:cat>
            <c:strRef>
              <c:f>'NSF REVISED BUDGET POST GRAPHS'!$L$46:$P$46</c:f>
              <c:strCache>
                <c:ptCount val="5"/>
                <c:pt idx="0">
                  <c:v>2020/21
</c:v>
                </c:pt>
                <c:pt idx="1">
                  <c:v>2021/22
</c:v>
                </c:pt>
                <c:pt idx="2">
                  <c:v>2022/23
</c:v>
                </c:pt>
                <c:pt idx="3">
                  <c:v>2023/24
</c:v>
                </c:pt>
                <c:pt idx="4">
                  <c:v>2024/25
</c:v>
                </c:pt>
              </c:strCache>
            </c:strRef>
          </c:cat>
          <c:val>
            <c:numRef>
              <c:f>'NSF REVISED BUDGET POST GRAPHS'!$L$47:$P$47</c:f>
              <c:numCache>
                <c:formatCode>_-* #\ ##0_-;\-* #\ ##0_-;_-* "-"??_-;_-@_-</c:formatCode>
                <c:ptCount val="5"/>
                <c:pt idx="0">
                  <c:v>6029792</c:v>
                </c:pt>
                <c:pt idx="1">
                  <c:v>4899423</c:v>
                </c:pt>
                <c:pt idx="2">
                  <c:v>5151181</c:v>
                </c:pt>
                <c:pt idx="3">
                  <c:v>5578208</c:v>
                </c:pt>
                <c:pt idx="4">
                  <c:v>6029074</c:v>
                </c:pt>
              </c:numCache>
            </c:numRef>
          </c:val>
          <c:extLst xmlns:c16r2="http://schemas.microsoft.com/office/drawing/2015/06/chart">
            <c:ext xmlns:c16="http://schemas.microsoft.com/office/drawing/2014/chart" uri="{C3380CC4-5D6E-409C-BE32-E72D297353CC}">
              <c16:uniqueId val="{00000000-7EE7-405D-B65C-C0D5622EF733}"/>
            </c:ext>
          </c:extLst>
        </c:ser>
        <c:ser>
          <c:idx val="1"/>
          <c:order val="1"/>
          <c:tx>
            <c:strRef>
              <c:f>'NSF REVISED BUDGET POST GRAPHS'!$K$48</c:f>
              <c:strCache>
                <c:ptCount val="1"/>
                <c:pt idx="0">
                  <c:v>SKILLS DEVELOPMENT FUNDING POST COVID 19</c:v>
                </c:pt>
              </c:strCache>
            </c:strRef>
          </c:tx>
          <c:spPr>
            <a:solidFill>
              <a:schemeClr val="accent2"/>
            </a:solidFill>
            <a:ln>
              <a:noFill/>
            </a:ln>
            <a:effectLst/>
          </c:spPr>
          <c:cat>
            <c:strRef>
              <c:f>'NSF REVISED BUDGET POST GRAPHS'!$L$46:$P$46</c:f>
              <c:strCache>
                <c:ptCount val="5"/>
                <c:pt idx="0">
                  <c:v>2020/21
</c:v>
                </c:pt>
                <c:pt idx="1">
                  <c:v>2021/22
</c:v>
                </c:pt>
                <c:pt idx="2">
                  <c:v>2022/23
</c:v>
                </c:pt>
                <c:pt idx="3">
                  <c:v>2023/24
</c:v>
                </c:pt>
                <c:pt idx="4">
                  <c:v>2024/25
</c:v>
                </c:pt>
              </c:strCache>
            </c:strRef>
          </c:cat>
          <c:val>
            <c:numRef>
              <c:f>'NSF REVISED BUDGET POST GRAPHS'!$L$48:$P$48</c:f>
              <c:numCache>
                <c:formatCode>_-* #\ ##0_-;\-* #\ ##0_-;_-* "-"??_-;_-@_-</c:formatCode>
                <c:ptCount val="5"/>
                <c:pt idx="0">
                  <c:v>9056996</c:v>
                </c:pt>
                <c:pt idx="1">
                  <c:v>2899423</c:v>
                </c:pt>
                <c:pt idx="2">
                  <c:v>2945710.6380000003</c:v>
                </c:pt>
                <c:pt idx="3">
                  <c:v>3122453.2762800013</c:v>
                </c:pt>
                <c:pt idx="4">
                  <c:v>3309800.4728568005</c:v>
                </c:pt>
              </c:numCache>
            </c:numRef>
          </c:val>
          <c:extLst xmlns:c16r2="http://schemas.microsoft.com/office/drawing/2015/06/chart">
            <c:ext xmlns:c16="http://schemas.microsoft.com/office/drawing/2014/chart" uri="{C3380CC4-5D6E-409C-BE32-E72D297353CC}">
              <c16:uniqueId val="{00000001-7EE7-405D-B65C-C0D5622EF733}"/>
            </c:ext>
          </c:extLst>
        </c:ser>
        <c:dLbls/>
        <c:axId val="103395328"/>
        <c:axId val="103396864"/>
      </c:barChart>
      <c:catAx>
        <c:axId val="1033953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396864"/>
        <c:crosses val="autoZero"/>
        <c:auto val="1"/>
        <c:lblAlgn val="ctr"/>
        <c:lblOffset val="100"/>
      </c:catAx>
      <c:valAx>
        <c:axId val="10339686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R'000</a:t>
                </a:r>
              </a:p>
            </c:rich>
          </c:tx>
          <c:spPr>
            <a:noFill/>
            <a:ln>
              <a:noFill/>
            </a:ln>
            <a:effectLst/>
          </c:spPr>
        </c:title>
        <c:numFmt formatCode="_-* #\ ##0_-;\-* #\ ##0_-;_-*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3953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Accumulates</a:t>
            </a:r>
            <a:r>
              <a:rPr lang="en-US" baseline="0" dirty="0"/>
              <a:t> </a:t>
            </a:r>
            <a:r>
              <a:rPr lang="en-US" baseline="0" dirty="0" smtClean="0"/>
              <a:t>Surplus </a:t>
            </a:r>
            <a:r>
              <a:rPr lang="en-US" baseline="0" dirty="0"/>
              <a:t>Pre Covid-19 vs Post Covid-19</a:t>
            </a:r>
            <a:endParaRPr lang="en-US" dirty="0"/>
          </a:p>
        </c:rich>
      </c:tx>
      <c:layout>
        <c:manualLayout>
          <c:xMode val="edge"/>
          <c:yMode val="edge"/>
          <c:x val="0.24847088744513174"/>
          <c:y val="2.2515484936121172E-2"/>
        </c:manualLayout>
      </c:layout>
      <c:spPr>
        <a:noFill/>
        <a:ln>
          <a:noFill/>
        </a:ln>
        <a:effectLst/>
      </c:spPr>
    </c:title>
    <c:plotArea>
      <c:layout>
        <c:manualLayout>
          <c:layoutTarget val="inner"/>
          <c:xMode val="edge"/>
          <c:yMode val="edge"/>
          <c:x val="0.38685012565920829"/>
          <c:y val="0.20320225154849367"/>
          <c:w val="0.58868503664548566"/>
          <c:h val="0.42920320446763954"/>
        </c:manualLayout>
      </c:layout>
      <c:barChart>
        <c:barDir val="col"/>
        <c:grouping val="clustered"/>
        <c:ser>
          <c:idx val="0"/>
          <c:order val="0"/>
          <c:tx>
            <c:strRef>
              <c:f>'NSF REVISED BUDGET POST GRAPHS'!$K$70</c:f>
              <c:strCache>
                <c:ptCount val="1"/>
                <c:pt idx="0">
                  <c:v>Accumulated Surplus and Reserves - PRE COVID 19</c:v>
                </c:pt>
              </c:strCache>
            </c:strRef>
          </c:tx>
          <c:spPr>
            <a:solidFill>
              <a:schemeClr val="accent1"/>
            </a:solidFill>
            <a:ln>
              <a:noFill/>
            </a:ln>
            <a:effectLst/>
          </c:spPr>
          <c:cat>
            <c:strRef>
              <c:f>'NSF REVISED BUDGET POST GRAPHS'!$L$69:$P$69</c:f>
              <c:strCache>
                <c:ptCount val="5"/>
                <c:pt idx="0">
                  <c:v>2020/21
</c:v>
                </c:pt>
                <c:pt idx="1">
                  <c:v>2021/22
</c:v>
                </c:pt>
                <c:pt idx="2">
                  <c:v>2022/23
</c:v>
                </c:pt>
                <c:pt idx="3">
                  <c:v>2023/24
</c:v>
                </c:pt>
                <c:pt idx="4">
                  <c:v>2024/25
</c:v>
                </c:pt>
              </c:strCache>
            </c:strRef>
          </c:cat>
          <c:val>
            <c:numRef>
              <c:f>'NSF REVISED BUDGET POST GRAPHS'!$L$70:$P$70</c:f>
              <c:numCache>
                <c:formatCode>_-* #\ ##0_-;\-* #\ ##0_-;_-* "-"??_-;_-@_-</c:formatCode>
                <c:ptCount val="5"/>
                <c:pt idx="0">
                  <c:v>6175447</c:v>
                </c:pt>
                <c:pt idx="1">
                  <c:v>5682159</c:v>
                </c:pt>
                <c:pt idx="2">
                  <c:v>5228812</c:v>
                </c:pt>
                <c:pt idx="3">
                  <c:v>4583771</c:v>
                </c:pt>
                <c:pt idx="4">
                  <c:v>3735147</c:v>
                </c:pt>
              </c:numCache>
            </c:numRef>
          </c:val>
          <c:extLst xmlns:c16r2="http://schemas.microsoft.com/office/drawing/2015/06/chart">
            <c:ext xmlns:c16="http://schemas.microsoft.com/office/drawing/2014/chart" uri="{C3380CC4-5D6E-409C-BE32-E72D297353CC}">
              <c16:uniqueId val="{00000000-D22A-455C-B174-054E10ED6977}"/>
            </c:ext>
          </c:extLst>
        </c:ser>
        <c:ser>
          <c:idx val="1"/>
          <c:order val="1"/>
          <c:tx>
            <c:strRef>
              <c:f>'NSF REVISED BUDGET POST GRAPHS'!$K$71</c:f>
              <c:strCache>
                <c:ptCount val="1"/>
                <c:pt idx="0">
                  <c:v>Accumulated Surplus and Reserves - POST COVID 19</c:v>
                </c:pt>
              </c:strCache>
            </c:strRef>
          </c:tx>
          <c:spPr>
            <a:solidFill>
              <a:schemeClr val="accent2"/>
            </a:solidFill>
            <a:ln>
              <a:noFill/>
            </a:ln>
            <a:effectLst/>
          </c:spPr>
          <c:cat>
            <c:strRef>
              <c:f>'NSF REVISED BUDGET POST GRAPHS'!$L$69:$P$69</c:f>
              <c:strCache>
                <c:ptCount val="5"/>
                <c:pt idx="0">
                  <c:v>2020/21
</c:v>
                </c:pt>
                <c:pt idx="1">
                  <c:v>2021/22
</c:v>
                </c:pt>
                <c:pt idx="2">
                  <c:v>2022/23
</c:v>
                </c:pt>
                <c:pt idx="3">
                  <c:v>2023/24
</c:v>
                </c:pt>
                <c:pt idx="4">
                  <c:v>2024/25
</c:v>
                </c:pt>
              </c:strCache>
            </c:strRef>
          </c:cat>
          <c:val>
            <c:numRef>
              <c:f>'NSF REVISED BUDGET POST GRAPHS'!$L$71:$P$71</c:f>
              <c:numCache>
                <c:formatCode>_-* #\ ##0_-;\-* #\ ##0_-;_-* "-"??_-;_-@_-</c:formatCode>
                <c:ptCount val="5"/>
                <c:pt idx="0">
                  <c:v>622687</c:v>
                </c:pt>
                <c:pt idx="1">
                  <c:v>477089</c:v>
                </c:pt>
                <c:pt idx="2">
                  <c:v>452679</c:v>
                </c:pt>
                <c:pt idx="3">
                  <c:v>428133</c:v>
                </c:pt>
                <c:pt idx="4">
                  <c:v>403716</c:v>
                </c:pt>
              </c:numCache>
            </c:numRef>
          </c:val>
          <c:extLst xmlns:c16r2="http://schemas.microsoft.com/office/drawing/2015/06/chart">
            <c:ext xmlns:c16="http://schemas.microsoft.com/office/drawing/2014/chart" uri="{C3380CC4-5D6E-409C-BE32-E72D297353CC}">
              <c16:uniqueId val="{00000001-D22A-455C-B174-054E10ED6977}"/>
            </c:ext>
          </c:extLst>
        </c:ser>
        <c:dLbls/>
        <c:axId val="104016512"/>
        <c:axId val="104034688"/>
      </c:barChart>
      <c:catAx>
        <c:axId val="1040165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034688"/>
        <c:crosses val="autoZero"/>
        <c:auto val="1"/>
        <c:lblAlgn val="ctr"/>
        <c:lblOffset val="100"/>
      </c:catAx>
      <c:valAx>
        <c:axId val="10403468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R’000</a:t>
                </a:r>
                <a:endParaRPr lang="en-US" dirty="0"/>
              </a:p>
            </c:rich>
          </c:tx>
          <c:spPr>
            <a:noFill/>
            <a:ln>
              <a:noFill/>
            </a:ln>
            <a:effectLst/>
          </c:spPr>
        </c:title>
        <c:numFmt formatCode="_-* #\ ##0_-;\-* #\ ##0_-;_-*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0165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99" cy="497810"/>
          </a:xfrm>
          <a:prstGeom prst="rect">
            <a:avLst/>
          </a:prstGeom>
        </p:spPr>
        <p:txBody>
          <a:bodyPr vert="horz" lIns="91367" tIns="45683" rIns="91367" bIns="45683" rtlCol="0"/>
          <a:lstStyle>
            <a:lvl1pPr algn="l">
              <a:defRPr sz="1200"/>
            </a:lvl1pPr>
          </a:lstStyle>
          <a:p>
            <a:endParaRPr lang="en-ZA"/>
          </a:p>
        </p:txBody>
      </p:sp>
      <p:sp>
        <p:nvSpPr>
          <p:cNvPr id="3" name="Date Placeholder 2"/>
          <p:cNvSpPr>
            <a:spLocks noGrp="1"/>
          </p:cNvSpPr>
          <p:nvPr>
            <p:ph type="dt" sz="quarter" idx="1"/>
          </p:nvPr>
        </p:nvSpPr>
        <p:spPr>
          <a:xfrm>
            <a:off x="3848064" y="0"/>
            <a:ext cx="2944899" cy="497810"/>
          </a:xfrm>
          <a:prstGeom prst="rect">
            <a:avLst/>
          </a:prstGeom>
        </p:spPr>
        <p:txBody>
          <a:bodyPr vert="horz" lIns="91367" tIns="45683" rIns="91367" bIns="45683" rtlCol="0"/>
          <a:lstStyle>
            <a:lvl1pPr algn="r">
              <a:defRPr sz="1200"/>
            </a:lvl1pPr>
          </a:lstStyle>
          <a:p>
            <a:fld id="{1E01D37F-F6F1-43BE-AAE5-C21F549B3286}" type="datetimeFigureOut">
              <a:rPr lang="en-ZA" smtClean="0"/>
              <a:pPr/>
              <a:t>2020/06/03</a:t>
            </a:fld>
            <a:endParaRPr lang="en-ZA"/>
          </a:p>
        </p:txBody>
      </p:sp>
      <p:sp>
        <p:nvSpPr>
          <p:cNvPr id="4" name="Footer Placeholder 3"/>
          <p:cNvSpPr>
            <a:spLocks noGrp="1"/>
          </p:cNvSpPr>
          <p:nvPr>
            <p:ph type="ftr" sz="quarter" idx="2"/>
          </p:nvPr>
        </p:nvSpPr>
        <p:spPr>
          <a:xfrm>
            <a:off x="0" y="9420890"/>
            <a:ext cx="2944899" cy="497810"/>
          </a:xfrm>
          <a:prstGeom prst="rect">
            <a:avLst/>
          </a:prstGeom>
        </p:spPr>
        <p:txBody>
          <a:bodyPr vert="horz" lIns="91367" tIns="45683" rIns="91367" bIns="45683" rtlCol="0" anchor="b"/>
          <a:lstStyle>
            <a:lvl1pPr algn="l">
              <a:defRPr sz="1200"/>
            </a:lvl1pPr>
          </a:lstStyle>
          <a:p>
            <a:endParaRPr lang="en-ZA"/>
          </a:p>
        </p:txBody>
      </p:sp>
      <p:sp>
        <p:nvSpPr>
          <p:cNvPr id="5" name="Slide Number Placeholder 4"/>
          <p:cNvSpPr>
            <a:spLocks noGrp="1"/>
          </p:cNvSpPr>
          <p:nvPr>
            <p:ph type="sldNum" sz="quarter" idx="3"/>
          </p:nvPr>
        </p:nvSpPr>
        <p:spPr>
          <a:xfrm>
            <a:off x="3848064" y="9420890"/>
            <a:ext cx="2944899" cy="497810"/>
          </a:xfrm>
          <a:prstGeom prst="rect">
            <a:avLst/>
          </a:prstGeom>
        </p:spPr>
        <p:txBody>
          <a:bodyPr vert="horz" lIns="91367" tIns="45683" rIns="91367" bIns="45683" rtlCol="0" anchor="b"/>
          <a:lstStyle>
            <a:lvl1pPr algn="r">
              <a:defRPr sz="1200"/>
            </a:lvl1pPr>
          </a:lstStyle>
          <a:p>
            <a:fld id="{707FCEC1-E925-426E-AEDE-6F4D5133F003}" type="slidenum">
              <a:rPr lang="en-ZA" smtClean="0"/>
              <a:pPr/>
              <a:t>‹#›</a:t>
            </a:fld>
            <a:endParaRPr lang="en-ZA"/>
          </a:p>
        </p:txBody>
      </p:sp>
    </p:spTree>
    <p:extLst>
      <p:ext uri="{BB962C8B-B14F-4D97-AF65-F5344CB8AC3E}">
        <p14:creationId xmlns:p14="http://schemas.microsoft.com/office/powerpoint/2010/main" xmlns="" val="292100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2944899" cy="496106"/>
          </a:xfrm>
          <a:prstGeom prst="rect">
            <a:avLst/>
          </a:prstGeom>
          <a:noFill/>
          <a:ln w="9525">
            <a:noFill/>
            <a:miter lim="800000"/>
            <a:headEnd/>
            <a:tailEnd/>
          </a:ln>
          <a:effectLst/>
        </p:spPr>
        <p:txBody>
          <a:bodyPr vert="horz" wrap="square" lIns="92756" tIns="46378" rIns="92756" bIns="46378" numCol="1" anchor="t" anchorCtr="0" compatLnSpc="1">
            <a:prstTxWarp prst="textNoShape">
              <a:avLst/>
            </a:prstTxWarp>
          </a:bodyPr>
          <a:lstStyle>
            <a:lvl1pPr>
              <a:defRPr sz="1200">
                <a:latin typeface="Arial" charset="0"/>
              </a:defRPr>
            </a:lvl1pPr>
          </a:lstStyle>
          <a:p>
            <a:pPr>
              <a:defRPr/>
            </a:pPr>
            <a:endParaRPr lang="en-US"/>
          </a:p>
        </p:txBody>
      </p:sp>
      <p:sp>
        <p:nvSpPr>
          <p:cNvPr id="16387" name="Rectangle 3"/>
          <p:cNvSpPr>
            <a:spLocks noGrp="1" noChangeArrowheads="1"/>
          </p:cNvSpPr>
          <p:nvPr>
            <p:ph type="dt" idx="1"/>
          </p:nvPr>
        </p:nvSpPr>
        <p:spPr bwMode="auto">
          <a:xfrm>
            <a:off x="3848064" y="1"/>
            <a:ext cx="2944899" cy="496106"/>
          </a:xfrm>
          <a:prstGeom prst="rect">
            <a:avLst/>
          </a:prstGeom>
          <a:noFill/>
          <a:ln w="9525">
            <a:noFill/>
            <a:miter lim="800000"/>
            <a:headEnd/>
            <a:tailEnd/>
          </a:ln>
          <a:effectLst/>
        </p:spPr>
        <p:txBody>
          <a:bodyPr vert="horz" wrap="square" lIns="92756" tIns="46378" rIns="92756" bIns="46378" numCol="1" anchor="t" anchorCtr="0" compatLnSpc="1">
            <a:prstTxWarp prst="textNoShape">
              <a:avLst/>
            </a:prstTxWarp>
          </a:bodyPr>
          <a:lstStyle>
            <a:lvl1pPr algn="r">
              <a:defRPr sz="1200">
                <a:latin typeface="Arial"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919163" y="744538"/>
            <a:ext cx="4956175" cy="371792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0065" y="4712150"/>
            <a:ext cx="5434370" cy="4463245"/>
          </a:xfrm>
          <a:prstGeom prst="rect">
            <a:avLst/>
          </a:prstGeom>
          <a:noFill/>
          <a:ln w="9525">
            <a:noFill/>
            <a:miter lim="800000"/>
            <a:headEnd/>
            <a:tailEnd/>
          </a:ln>
          <a:effectLst/>
        </p:spPr>
        <p:txBody>
          <a:bodyPr vert="horz" wrap="square" lIns="92756" tIns="46378" rIns="92756" bIns="463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420890"/>
            <a:ext cx="2944899" cy="496106"/>
          </a:xfrm>
          <a:prstGeom prst="rect">
            <a:avLst/>
          </a:prstGeom>
          <a:noFill/>
          <a:ln w="9525">
            <a:noFill/>
            <a:miter lim="800000"/>
            <a:headEnd/>
            <a:tailEnd/>
          </a:ln>
          <a:effectLst/>
        </p:spPr>
        <p:txBody>
          <a:bodyPr vert="horz" wrap="square" lIns="92756" tIns="46378" rIns="92756" bIns="46378" numCol="1" anchor="b" anchorCtr="0" compatLnSpc="1">
            <a:prstTxWarp prst="textNoShape">
              <a:avLst/>
            </a:prstTxWarp>
          </a:bodyPr>
          <a:lstStyle>
            <a:lvl1pPr>
              <a:defRPr sz="1200">
                <a:latin typeface="Arial" charset="0"/>
              </a:defRPr>
            </a:lvl1pPr>
          </a:lstStyle>
          <a:p>
            <a:pPr>
              <a:defRPr/>
            </a:pPr>
            <a:endParaRPr lang="en-US"/>
          </a:p>
        </p:txBody>
      </p:sp>
      <p:sp>
        <p:nvSpPr>
          <p:cNvPr id="16391" name="Rectangle 7"/>
          <p:cNvSpPr>
            <a:spLocks noGrp="1" noChangeArrowheads="1"/>
          </p:cNvSpPr>
          <p:nvPr>
            <p:ph type="sldNum" sz="quarter" idx="5"/>
          </p:nvPr>
        </p:nvSpPr>
        <p:spPr bwMode="auto">
          <a:xfrm>
            <a:off x="3848064" y="9420890"/>
            <a:ext cx="2944899" cy="496106"/>
          </a:xfrm>
          <a:prstGeom prst="rect">
            <a:avLst/>
          </a:prstGeom>
          <a:noFill/>
          <a:ln w="9525">
            <a:noFill/>
            <a:miter lim="800000"/>
            <a:headEnd/>
            <a:tailEnd/>
          </a:ln>
          <a:effectLst/>
        </p:spPr>
        <p:txBody>
          <a:bodyPr vert="horz" wrap="square" lIns="92756" tIns="46378" rIns="92756" bIns="46378"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a:p>
        </p:txBody>
      </p:sp>
    </p:spTree>
    <p:extLst>
      <p:ext uri="{BB962C8B-B14F-4D97-AF65-F5344CB8AC3E}">
        <p14:creationId xmlns:p14="http://schemas.microsoft.com/office/powerpoint/2010/main" xmlns="" val="1665944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xmlns="" val="195151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14</a:t>
            </a:fld>
            <a:endParaRPr lang="en-US"/>
          </a:p>
        </p:txBody>
      </p:sp>
    </p:spTree>
    <p:extLst>
      <p:ext uri="{BB962C8B-B14F-4D97-AF65-F5344CB8AC3E}">
        <p14:creationId xmlns:p14="http://schemas.microsoft.com/office/powerpoint/2010/main" xmlns="" val="175237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xmlns="" val="77263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19</a:t>
            </a:fld>
            <a:endParaRPr lang="en-US"/>
          </a:p>
        </p:txBody>
      </p:sp>
    </p:spTree>
    <p:extLst>
      <p:ext uri="{BB962C8B-B14F-4D97-AF65-F5344CB8AC3E}">
        <p14:creationId xmlns:p14="http://schemas.microsoft.com/office/powerpoint/2010/main" xmlns="" val="2251848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21</a:t>
            </a:fld>
            <a:endParaRPr lang="en-US"/>
          </a:p>
        </p:txBody>
      </p:sp>
    </p:spTree>
    <p:extLst>
      <p:ext uri="{BB962C8B-B14F-4D97-AF65-F5344CB8AC3E}">
        <p14:creationId xmlns:p14="http://schemas.microsoft.com/office/powerpoint/2010/main" xmlns="" val="180362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7E0073-7B59-484B-9FB5-D94494655D15}" type="slidenum">
              <a:rPr lang="en-ZA" smtClean="0">
                <a:solidFill>
                  <a:srgbClr val="000000"/>
                </a:solidFill>
              </a:rPr>
              <a:pPr>
                <a:defRPr/>
              </a:pPr>
              <a:t>30</a:t>
            </a:fld>
            <a:endParaRPr lang="en-ZA">
              <a:solidFill>
                <a:srgbClr val="000000"/>
              </a:solidFill>
            </a:endParaRPr>
          </a:p>
        </p:txBody>
      </p:sp>
    </p:spTree>
    <p:extLst>
      <p:ext uri="{BB962C8B-B14F-4D97-AF65-F5344CB8AC3E}">
        <p14:creationId xmlns:p14="http://schemas.microsoft.com/office/powerpoint/2010/main" xmlns="" val="60647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7E0073-7B59-484B-9FB5-D94494655D15}" type="slidenum">
              <a:rPr lang="en-ZA" smtClean="0">
                <a:solidFill>
                  <a:srgbClr val="000000"/>
                </a:solidFill>
              </a:rPr>
              <a:pPr>
                <a:defRPr/>
              </a:pPr>
              <a:t>31</a:t>
            </a:fld>
            <a:endParaRPr lang="en-ZA">
              <a:solidFill>
                <a:srgbClr val="000000"/>
              </a:solidFill>
            </a:endParaRPr>
          </a:p>
        </p:txBody>
      </p:sp>
    </p:spTree>
    <p:extLst>
      <p:ext uri="{BB962C8B-B14F-4D97-AF65-F5344CB8AC3E}">
        <p14:creationId xmlns:p14="http://schemas.microsoft.com/office/powerpoint/2010/main" xmlns="" val="393435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7E0073-7B59-484B-9FB5-D94494655D15}" type="slidenum">
              <a:rPr lang="en-ZA" smtClean="0">
                <a:solidFill>
                  <a:srgbClr val="000000"/>
                </a:solidFill>
              </a:rPr>
              <a:pPr>
                <a:defRPr/>
              </a:pPr>
              <a:t>32</a:t>
            </a:fld>
            <a:endParaRPr lang="en-ZA">
              <a:solidFill>
                <a:srgbClr val="000000"/>
              </a:solidFill>
            </a:endParaRPr>
          </a:p>
        </p:txBody>
      </p:sp>
    </p:spTree>
    <p:extLst>
      <p:ext uri="{BB962C8B-B14F-4D97-AF65-F5344CB8AC3E}">
        <p14:creationId xmlns:p14="http://schemas.microsoft.com/office/powerpoint/2010/main" xmlns="" val="1818411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697179" y="4953000"/>
            <a:ext cx="1446821" cy="17462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200" b="1" kern="0" dirty="0" smtClean="0">
                <a:solidFill>
                  <a:srgbClr val="000000"/>
                </a:solidFill>
                <a:latin typeface="+mj-lt"/>
                <a:cs typeface="Calibri" pitchFamily="34" charset="0"/>
              </a:rPr>
              <a:t>NATIONAL SKILLS FUND</a:t>
            </a:r>
          </a:p>
          <a:p>
            <a:pPr marL="342900" indent="-342900" algn="ctr">
              <a:lnSpc>
                <a:spcPct val="90000"/>
              </a:lnSpc>
              <a:spcBef>
                <a:spcPct val="20000"/>
              </a:spcBef>
              <a:defRPr/>
            </a:pPr>
            <a:endParaRPr lang="en-US" sz="3200" b="1" kern="0" dirty="0" smtClean="0">
              <a:solidFill>
                <a:srgbClr val="FF0000"/>
              </a:solidFill>
              <a:latin typeface="+mj-lt"/>
              <a:cs typeface="Calibri" pitchFamily="34" charset="0"/>
            </a:endParaRPr>
          </a:p>
          <a:p>
            <a:pPr marL="342900" indent="-342900" algn="ctr">
              <a:lnSpc>
                <a:spcPct val="90000"/>
              </a:lnSpc>
              <a:spcBef>
                <a:spcPct val="20000"/>
              </a:spcBef>
              <a:defRPr/>
            </a:pPr>
            <a:endParaRPr lang="en-US" sz="3200" b="1" kern="0" dirty="0">
              <a:solidFill>
                <a:srgbClr val="000000"/>
              </a:solidFill>
              <a:latin typeface="+mj-lt"/>
              <a:cs typeface="Calibri" pitchFamily="34" charset="0"/>
            </a:endParaRPr>
          </a:p>
        </p:txBody>
      </p:sp>
      <p:sp>
        <p:nvSpPr>
          <p:cNvPr id="6" name="Rectangle 3"/>
          <p:cNvSpPr txBox="1">
            <a:spLocks/>
          </p:cNvSpPr>
          <p:nvPr/>
        </p:nvSpPr>
        <p:spPr bwMode="auto">
          <a:xfrm>
            <a:off x="361950" y="1447800"/>
            <a:ext cx="8229600" cy="4114800"/>
          </a:xfrm>
          <a:prstGeom prst="rect">
            <a:avLst/>
          </a:prstGeom>
          <a:noFill/>
          <a:ln w="9525">
            <a:noFill/>
            <a:miter lim="800000"/>
            <a:headEnd/>
            <a:tailEnd/>
          </a:ln>
        </p:spPr>
        <p:txBody>
          <a:bodyPr/>
          <a:lstStyle/>
          <a:p>
            <a:pPr marL="342900" indent="-342900" algn="ctr">
              <a:defRPr/>
            </a:pPr>
            <a:endParaRPr lang="en-US" sz="2400" b="1" dirty="0">
              <a:solidFill>
                <a:srgbClr val="C00000"/>
              </a:solidFill>
              <a:latin typeface="Arial Black" panose="020B0A04020102020204" pitchFamily="34" charset="0"/>
            </a:endParaRPr>
          </a:p>
          <a:p>
            <a:pPr algn="ctr"/>
            <a:r>
              <a:rPr lang="en-ZA" sz="2800" b="1" dirty="0" smtClean="0"/>
              <a:t>Response to Questions and Briefing on the Strategic </a:t>
            </a:r>
            <a:r>
              <a:rPr lang="en-ZA" sz="2800" b="1" dirty="0"/>
              <a:t>Plan 2020 – 2025 and Annual Performance Plan (APP) 2020/21 and </a:t>
            </a:r>
            <a:r>
              <a:rPr lang="en-ZA" sz="2800" b="1" dirty="0" smtClean="0"/>
              <a:t>Budget</a:t>
            </a:r>
          </a:p>
          <a:p>
            <a:pPr algn="ctr"/>
            <a:endParaRPr lang="en-ZA" sz="2800" b="1" dirty="0">
              <a:latin typeface="+mn-lt"/>
            </a:endParaRPr>
          </a:p>
          <a:p>
            <a:pPr algn="ctr"/>
            <a:r>
              <a:rPr lang="en-US" sz="2400" b="1" dirty="0" smtClean="0">
                <a:latin typeface="+mn-lt"/>
              </a:rPr>
              <a:t>Portfolio Committee on Higher </a:t>
            </a:r>
          </a:p>
          <a:p>
            <a:pPr marL="342900" indent="-342900" algn="ctr">
              <a:defRPr/>
            </a:pPr>
            <a:r>
              <a:rPr lang="en-US" sz="2400" b="1" dirty="0">
                <a:latin typeface="+mn-lt"/>
              </a:rPr>
              <a:t> </a:t>
            </a:r>
            <a:r>
              <a:rPr lang="en-US" sz="2400" b="1" dirty="0" smtClean="0">
                <a:latin typeface="+mn-lt"/>
              </a:rPr>
              <a:t> Education, Science and Technology</a:t>
            </a:r>
          </a:p>
          <a:p>
            <a:pPr marL="342900" indent="-342900" algn="ctr">
              <a:defRPr/>
            </a:pPr>
            <a:r>
              <a:rPr lang="en-ZA" sz="2400" b="1" dirty="0" smtClean="0">
                <a:latin typeface="+mn-lt"/>
              </a:rPr>
              <a:t>03 June 2020</a:t>
            </a:r>
            <a:endParaRPr lang="en-US" sz="2400" b="1" dirty="0" smtClean="0">
              <a:latin typeface="+mn-lt"/>
            </a:endParaRPr>
          </a:p>
          <a:p>
            <a:pPr marL="342900" indent="-342900" algn="ctr">
              <a:defRPr/>
            </a:pPr>
            <a:endParaRPr lang="en-US" sz="2400" b="1" dirty="0" smtClean="0">
              <a:latin typeface="+mn-lt"/>
            </a:endParaRPr>
          </a:p>
          <a:p>
            <a:pPr marL="342900" indent="-342900" algn="ctr">
              <a:defRPr/>
            </a:pPr>
            <a:r>
              <a:rPr lang="en-US" sz="1400" b="1" dirty="0" smtClean="0">
                <a:latin typeface="+mn-lt"/>
              </a:rPr>
              <a:t> </a:t>
            </a:r>
          </a:p>
          <a:p>
            <a:pPr marL="342900" indent="-342900">
              <a:defRPr/>
            </a:pPr>
            <a:endParaRPr lang="en-US" sz="1400" b="1" dirty="0" smtClean="0">
              <a:latin typeface="+mn-lt"/>
            </a:endParaRPr>
          </a:p>
          <a:p>
            <a:pPr marL="342900" indent="-342900">
              <a:defRPr/>
            </a:pPr>
            <a:endParaRPr lang="en-US" sz="1400" b="1" dirty="0">
              <a:latin typeface="+mn-lt"/>
            </a:endParaRPr>
          </a:p>
          <a:p>
            <a:pPr marL="342900" indent="-342900" algn="ctr">
              <a:defRPr/>
            </a:pPr>
            <a:endParaRPr lang="en-US" sz="1600" b="1" dirty="0">
              <a:solidFill>
                <a:srgbClr val="C00000"/>
              </a:solidFill>
              <a:latin typeface="+mn-lt"/>
            </a:endParaRPr>
          </a:p>
        </p:txBody>
      </p:sp>
    </p:spTree>
    <p:extLst>
      <p:ext uri="{BB962C8B-B14F-4D97-AF65-F5344CB8AC3E}">
        <p14:creationId xmlns:p14="http://schemas.microsoft.com/office/powerpoint/2010/main" xmlns="" val="2836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270368"/>
            <a:ext cx="8229600" cy="4929739"/>
          </a:xfrm>
        </p:spPr>
        <p:txBody>
          <a:bodyPr/>
          <a:lstStyle/>
          <a:p>
            <a:pPr marL="0" indent="0" algn="ctr">
              <a:buNone/>
            </a:pPr>
            <a:r>
              <a:rPr lang="en-ZA" sz="2000" b="1" dirty="0" smtClean="0"/>
              <a:t>Impact on the Budget</a:t>
            </a:r>
          </a:p>
          <a:p>
            <a:pPr marL="252000" indent="-457200" algn="just">
              <a:lnSpc>
                <a:spcPct val="150000"/>
              </a:lnSpc>
              <a:spcAft>
                <a:spcPts val="0"/>
              </a:spcAft>
              <a:buNone/>
            </a:pPr>
            <a:r>
              <a:rPr lang="en-ZA" sz="1400" dirty="0" smtClean="0">
                <a:solidFill>
                  <a:srgbClr val="000000"/>
                </a:solidFill>
                <a:latin typeface="Arial" panose="020B0604020202020204" pitchFamily="34" charset="0"/>
                <a:ea typeface="Calibri" panose="020F0502020204030204" pitchFamily="34" charset="0"/>
              </a:rPr>
              <a:t>1. </a:t>
            </a:r>
            <a:r>
              <a:rPr lang="en-ZA" sz="1600" dirty="0" smtClean="0">
                <a:latin typeface="Arial" panose="020B0604020202020204" pitchFamily="34" charset="0"/>
                <a:ea typeface="Calibri" panose="020F0502020204030204" pitchFamily="34" charset="0"/>
              </a:rPr>
              <a:t>While </a:t>
            </a:r>
            <a:r>
              <a:rPr lang="en-ZA" sz="1600" dirty="0">
                <a:latin typeface="Arial" panose="020B0604020202020204" pitchFamily="34" charset="0"/>
                <a:ea typeface="Calibri" panose="020F0502020204030204" pitchFamily="34" charset="0"/>
              </a:rPr>
              <a:t>it is important to service existing skills development initiatives for existing learners in the system, it also important that new skills development initiatives towards priority economic recovery areas are initiated over the medium term to steer new learner cohorts to undertake skills development towards these specific areas. It is for this reason that the NSF has reprioritised its skills development funding towards the priority economic </a:t>
            </a:r>
            <a:r>
              <a:rPr lang="en-ZA" sz="1600" dirty="0" smtClean="0">
                <a:latin typeface="Arial" panose="020B0604020202020204" pitchFamily="34" charset="0"/>
                <a:ea typeface="Calibri" panose="020F0502020204030204" pitchFamily="34" charset="0"/>
              </a:rPr>
              <a:t>areas.</a:t>
            </a:r>
            <a:endParaRPr lang="en-ZA" sz="1600" dirty="0">
              <a:solidFill>
                <a:srgbClr val="000000"/>
              </a:solidFill>
              <a:latin typeface="Arial" panose="020B0604020202020204" pitchFamily="34" charset="0"/>
              <a:ea typeface="Calibri" panose="020F0502020204030204" pitchFamily="34" charset="0"/>
            </a:endParaRPr>
          </a:p>
          <a:p>
            <a:pPr marL="252000" indent="-457200" algn="just">
              <a:lnSpc>
                <a:spcPct val="150000"/>
              </a:lnSpc>
              <a:spcAft>
                <a:spcPts val="0"/>
              </a:spcAft>
              <a:buNone/>
            </a:pPr>
            <a:r>
              <a:rPr lang="en-ZA" sz="1600" dirty="0" smtClean="0">
                <a:solidFill>
                  <a:srgbClr val="000000"/>
                </a:solidFill>
                <a:latin typeface="Arial" panose="020B0604020202020204" pitchFamily="34" charset="0"/>
                <a:ea typeface="Calibri" panose="020F0502020204030204" pitchFamily="34" charset="0"/>
              </a:rPr>
              <a:t>2. The </a:t>
            </a:r>
            <a:r>
              <a:rPr lang="en-ZA" sz="1600" dirty="0">
                <a:solidFill>
                  <a:srgbClr val="000000"/>
                </a:solidFill>
                <a:latin typeface="Arial" panose="020B0604020202020204" pitchFamily="34" charset="0"/>
                <a:ea typeface="Calibri" panose="020F0502020204030204" pitchFamily="34" charset="0"/>
              </a:rPr>
              <a:t>decline in income over the medium term, the NSF’s expenditure is expected to </a:t>
            </a:r>
            <a:r>
              <a:rPr lang="en-ZA" sz="1600" dirty="0" smtClean="0">
                <a:solidFill>
                  <a:srgbClr val="000000"/>
                </a:solidFill>
                <a:latin typeface="Arial" panose="020B0604020202020204" pitchFamily="34" charset="0"/>
                <a:ea typeface="Calibri" panose="020F0502020204030204" pitchFamily="34" charset="0"/>
              </a:rPr>
              <a:t>follow suite </a:t>
            </a:r>
            <a:r>
              <a:rPr lang="en-ZA" sz="1600" dirty="0">
                <a:solidFill>
                  <a:srgbClr val="000000"/>
                </a:solidFill>
                <a:latin typeface="Arial" panose="020B0604020202020204" pitchFamily="34" charset="0"/>
                <a:ea typeface="Calibri" panose="020F0502020204030204" pitchFamily="34" charset="0"/>
              </a:rPr>
              <a:t>and decline by R1.193 billion over the medium term from what was originally budgeted pre COVID-19. This will result in a potential decreased funding for current targets set in the NSF’s annual performance plan and strategic plan, which therefore needs to be revised in line with decreased funding. The NSF’s revised budget, annual performance plans and strategic plans shall follow the legislative processes for the approval thereof.</a:t>
            </a:r>
            <a:endParaRPr lang="en-US" sz="1600" dirty="0">
              <a:solidFill>
                <a:srgbClr val="000000"/>
              </a:solidFill>
              <a:latin typeface="Arial" panose="020B0604020202020204" pitchFamily="34" charset="0"/>
              <a:ea typeface="Arial" panose="020B0604020202020204" pitchFamily="34" charset="0"/>
            </a:endParaRPr>
          </a:p>
          <a:p>
            <a:pPr marL="252000" indent="-457200" algn="just">
              <a:lnSpc>
                <a:spcPct val="150000"/>
              </a:lnSpc>
              <a:spcAft>
                <a:spcPts val="0"/>
              </a:spcAft>
              <a:buNone/>
            </a:pPr>
            <a:endParaRPr lang="en-US" sz="1400" dirty="0">
              <a:solidFill>
                <a:srgbClr val="000000"/>
              </a:solidFill>
              <a:latin typeface="Arial" panose="020B0604020202020204" pitchFamily="34" charset="0"/>
              <a:ea typeface="Arial" panose="020B0604020202020204" pitchFamily="34" charset="0"/>
            </a:endParaRPr>
          </a:p>
          <a:p>
            <a:pPr lvl="0">
              <a:lnSpc>
                <a:spcPct val="150000"/>
              </a:lnSpc>
              <a:spcAft>
                <a:spcPts val="0"/>
              </a:spcAft>
              <a:buFont typeface="+mj-lt"/>
              <a:buAutoNum type="alphaLcPeriod"/>
            </a:pPr>
            <a:endParaRPr lang="en-ZA" sz="1400" dirty="0" smtClean="0">
              <a:ea typeface="Calibri" panose="020F0502020204030204" pitchFamily="34" charset="0"/>
            </a:endParaRPr>
          </a:p>
          <a:p>
            <a:pPr lvl="0">
              <a:lnSpc>
                <a:spcPct val="150000"/>
              </a:lnSpc>
              <a:spcAft>
                <a:spcPts val="0"/>
              </a:spcAft>
              <a:buFont typeface="+mj-lt"/>
              <a:buAutoNum type="alphaLcPeriod"/>
            </a:pPr>
            <a:endParaRPr lang="en-US" sz="1400" dirty="0"/>
          </a:p>
          <a:p>
            <a:pPr marL="0" indent="0" algn="just">
              <a:buNone/>
            </a:pPr>
            <a:endParaRPr lang="en-ZA" sz="2000" b="1" dirty="0" smtClean="0"/>
          </a:p>
          <a:p>
            <a:pPr marL="0" indent="0" algn="just">
              <a:buNone/>
            </a:pPr>
            <a:endParaRPr lang="en-GB" sz="2000" b="1" dirty="0" smtClean="0">
              <a:solidFill>
                <a:srgbClr val="000000"/>
              </a:solidFill>
            </a:endParaRPr>
          </a:p>
        </p:txBody>
      </p:sp>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endParaRPr lang="en-ZA" sz="2400" b="1" dirty="0">
              <a:solidFill>
                <a:srgbClr val="000000"/>
              </a:solidFill>
              <a:cs typeface="Arial" pitchFamily="34" charset="0"/>
            </a:endParaRPr>
          </a:p>
          <a:p>
            <a:pPr marL="0" indent="0">
              <a:buFontTx/>
              <a:buNone/>
            </a:pPr>
            <a:endParaRPr lang="en-ZA" sz="2400" dirty="0" smtClean="0">
              <a:solidFill>
                <a:srgbClr val="000000"/>
              </a:solidFill>
            </a:endParaRPr>
          </a:p>
        </p:txBody>
      </p:sp>
      <p:sp>
        <p:nvSpPr>
          <p:cNvPr id="11"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solidFill>
                  <a:srgbClr val="000000"/>
                </a:solidFill>
              </a:rPr>
              <a:pPr/>
              <a:t>10</a:t>
            </a:fld>
            <a:endParaRPr lang="en-US" b="1" dirty="0" smtClean="0">
              <a:solidFill>
                <a:srgbClr val="000000"/>
              </a:solidFill>
            </a:endParaRPr>
          </a:p>
        </p:txBody>
      </p:sp>
      <p:sp>
        <p:nvSpPr>
          <p:cNvPr id="12" name="TextBox 11"/>
          <p:cNvSpPr txBox="1"/>
          <p:nvPr/>
        </p:nvSpPr>
        <p:spPr>
          <a:xfrm>
            <a:off x="457200" y="494212"/>
            <a:ext cx="8229600" cy="830997"/>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GB" sz="2400" dirty="0">
                <a:solidFill>
                  <a:srgbClr val="FFFFFF"/>
                </a:solidFill>
              </a:rPr>
              <a:t>Impact of COVID-19 pandemic on the budget and skills development interventions of the NSF</a:t>
            </a:r>
            <a:endParaRPr lang="en-ZA" sz="2400" dirty="0">
              <a:solidFill>
                <a:srgbClr val="FFFFFF"/>
              </a:solidFill>
            </a:endParaRPr>
          </a:p>
        </p:txBody>
      </p:sp>
    </p:spTree>
    <p:extLst>
      <p:ext uri="{BB962C8B-B14F-4D97-AF65-F5344CB8AC3E}">
        <p14:creationId xmlns:p14="http://schemas.microsoft.com/office/powerpoint/2010/main" xmlns="" val="2881441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236278"/>
            <a:ext cx="8229600" cy="4963830"/>
          </a:xfrm>
        </p:spPr>
        <p:txBody>
          <a:bodyPr/>
          <a:lstStyle/>
          <a:p>
            <a:pPr marL="0" indent="0" algn="ctr">
              <a:buNone/>
            </a:pPr>
            <a:r>
              <a:rPr lang="en-ZA" sz="2000" b="1" dirty="0" smtClean="0"/>
              <a:t>Current and Phased-in Implementation</a:t>
            </a:r>
          </a:p>
          <a:p>
            <a:pPr marL="0" indent="0" algn="just">
              <a:spcAft>
                <a:spcPts val="0"/>
              </a:spcAft>
              <a:buNone/>
            </a:pPr>
            <a:r>
              <a:rPr lang="en-ZA" sz="1400" b="1" dirty="0" smtClean="0">
                <a:latin typeface="Arial" panose="020B0604020202020204" pitchFamily="34" charset="0"/>
                <a:ea typeface="Calibri" panose="020F0502020204030204" pitchFamily="34" charset="0"/>
              </a:rPr>
              <a:t>1</a:t>
            </a:r>
            <a:r>
              <a:rPr lang="en-ZA" sz="1500" b="1" dirty="0" smtClean="0">
                <a:latin typeface="Arial" panose="020B0604020202020204" pitchFamily="34" charset="0"/>
                <a:ea typeface="Calibri" panose="020F0502020204030204" pitchFamily="34" charset="0"/>
              </a:rPr>
              <a:t>. Administrative </a:t>
            </a:r>
          </a:p>
          <a:p>
            <a:pPr marL="228600" indent="-228600" algn="just">
              <a:spcAft>
                <a:spcPts val="0"/>
              </a:spcAft>
              <a:buAutoNum type="alphaLcPeriod"/>
            </a:pPr>
            <a:r>
              <a:rPr lang="en-ZA" sz="1500" dirty="0" smtClean="0">
                <a:latin typeface="Arial" panose="020B0604020202020204" pitchFamily="34" charset="0"/>
                <a:ea typeface="Calibri" panose="020F0502020204030204" pitchFamily="34" charset="0"/>
              </a:rPr>
              <a:t>Suspension of onsite project monitoring and due diligence. Desktop monitoring undertaken;</a:t>
            </a:r>
          </a:p>
          <a:p>
            <a:pPr marL="228600" indent="-228600" algn="just">
              <a:spcAft>
                <a:spcPts val="0"/>
              </a:spcAft>
              <a:buAutoNum type="alphaLcPeriod"/>
            </a:pPr>
            <a:r>
              <a:rPr lang="en-ZA" sz="1500" dirty="0" smtClean="0">
                <a:solidFill>
                  <a:srgbClr val="000000"/>
                </a:solidFill>
                <a:latin typeface="Arial" panose="020B0604020202020204" pitchFamily="34" charset="0"/>
                <a:ea typeface="Calibri" panose="020F0502020204030204" pitchFamily="34" charset="0"/>
              </a:rPr>
              <a:t>Ongoing communication to beneficiaries and Skills Development Providers;</a:t>
            </a:r>
          </a:p>
          <a:p>
            <a:pPr marL="228600" indent="-228600" algn="just">
              <a:spcAft>
                <a:spcPts val="0"/>
              </a:spcAft>
              <a:buAutoNum type="alphaLcPeriod"/>
            </a:pPr>
            <a:r>
              <a:rPr lang="en-ZA" sz="1500" dirty="0" smtClean="0">
                <a:solidFill>
                  <a:srgbClr val="000000"/>
                </a:solidFill>
                <a:latin typeface="Arial" panose="020B0604020202020204" pitchFamily="34" charset="0"/>
                <a:ea typeface="Calibri" panose="020F0502020204030204" pitchFamily="34" charset="0"/>
              </a:rPr>
              <a:t>Provision for PPE and Learners stipends provision at R 640 million;</a:t>
            </a:r>
          </a:p>
          <a:p>
            <a:pPr marL="228600" indent="-228600" algn="just">
              <a:spcAft>
                <a:spcPts val="0"/>
              </a:spcAft>
              <a:buAutoNum type="alphaLcPeriod"/>
            </a:pPr>
            <a:r>
              <a:rPr lang="en-ZA" sz="1500" dirty="0" smtClean="0">
                <a:solidFill>
                  <a:srgbClr val="000000"/>
                </a:solidFill>
                <a:latin typeface="Arial" panose="020B0604020202020204" pitchFamily="34" charset="0"/>
                <a:ea typeface="Calibri" panose="020F0502020204030204" pitchFamily="34" charset="0"/>
              </a:rPr>
              <a:t>Reprioritisation of current projects to support COVID-19 interventions: Higher Health and Research collaboration with DHET;</a:t>
            </a:r>
          </a:p>
          <a:p>
            <a:pPr marL="228600" indent="-228600" algn="just">
              <a:spcAft>
                <a:spcPts val="0"/>
              </a:spcAft>
              <a:buAutoNum type="alphaLcPeriod"/>
            </a:pPr>
            <a:r>
              <a:rPr lang="en-ZA" sz="1500" dirty="0" smtClean="0">
                <a:solidFill>
                  <a:srgbClr val="000000"/>
                </a:solidFill>
                <a:latin typeface="Arial" panose="020B0604020202020204" pitchFamily="34" charset="0"/>
                <a:ea typeface="Calibri" panose="020F0502020204030204" pitchFamily="34" charset="0"/>
              </a:rPr>
              <a:t>Ongoing work throughout the period since the lockdown to support project administration and reporting</a:t>
            </a:r>
            <a:endParaRPr lang="en-ZA" sz="1500" dirty="0">
              <a:solidFill>
                <a:srgbClr val="000000"/>
              </a:solidFill>
              <a:latin typeface="Arial" panose="020B0604020202020204" pitchFamily="34" charset="0"/>
              <a:ea typeface="Calibri" panose="020F0502020204030204" pitchFamily="34" charset="0"/>
            </a:endParaRPr>
          </a:p>
          <a:p>
            <a:pPr marL="252000" indent="-457200" algn="just">
              <a:spcAft>
                <a:spcPts val="0"/>
              </a:spcAft>
              <a:buNone/>
            </a:pPr>
            <a:r>
              <a:rPr lang="en-ZA" sz="1500" b="1" dirty="0" smtClean="0">
                <a:solidFill>
                  <a:srgbClr val="000000"/>
                </a:solidFill>
                <a:latin typeface="Arial" panose="020B0604020202020204" pitchFamily="34" charset="0"/>
                <a:ea typeface="Calibri" panose="020F0502020204030204" pitchFamily="34" charset="0"/>
              </a:rPr>
              <a:t>2.  Skills Development implementation assessment underway and phased in from 1 June 2020:</a:t>
            </a:r>
          </a:p>
          <a:p>
            <a:pPr marL="252000" indent="-457200" algn="just">
              <a:spcAft>
                <a:spcPts val="0"/>
              </a:spcAft>
              <a:buAutoNum type="alphaLcPeriod"/>
            </a:pPr>
            <a:r>
              <a:rPr lang="en-ZA" sz="1500" dirty="0" smtClean="0">
                <a:solidFill>
                  <a:srgbClr val="000000"/>
                </a:solidFill>
                <a:latin typeface="Arial" panose="020B0604020202020204" pitchFamily="34" charset="0"/>
                <a:ea typeface="Arial" panose="020B0604020202020204" pitchFamily="34" charset="0"/>
              </a:rPr>
              <a:t>Engaged and briefed SDPs;</a:t>
            </a:r>
          </a:p>
          <a:p>
            <a:pPr marL="252000" indent="-457200" algn="just">
              <a:spcAft>
                <a:spcPts val="0"/>
              </a:spcAft>
              <a:buAutoNum type="alphaLcPeriod"/>
            </a:pPr>
            <a:r>
              <a:rPr lang="en-ZA" sz="1500" dirty="0" smtClean="0">
                <a:solidFill>
                  <a:srgbClr val="000000"/>
                </a:solidFill>
                <a:latin typeface="Arial" panose="020B0604020202020204" pitchFamily="34" charset="0"/>
                <a:ea typeface="Arial" panose="020B0604020202020204" pitchFamily="34" charset="0"/>
              </a:rPr>
              <a:t>Assessment per project and project plan in line with risk level, economic sectors and      </a:t>
            </a:r>
            <a:r>
              <a:rPr lang="en-ZA" sz="1500" dirty="0" smtClean="0">
                <a:solidFill>
                  <a:schemeClr val="bg1"/>
                </a:solidFill>
                <a:latin typeface="Arial" panose="020B0604020202020204" pitchFamily="34" charset="0"/>
                <a:ea typeface="Arial" panose="020B0604020202020204" pitchFamily="34" charset="0"/>
              </a:rPr>
              <a:t>////</a:t>
            </a:r>
            <a:r>
              <a:rPr lang="en-ZA" sz="1500" dirty="0" smtClean="0">
                <a:solidFill>
                  <a:srgbClr val="000000"/>
                </a:solidFill>
                <a:latin typeface="Arial" panose="020B0604020202020204" pitchFamily="34" charset="0"/>
                <a:ea typeface="Arial" panose="020B0604020202020204" pitchFamily="34" charset="0"/>
              </a:rPr>
              <a:t>budget;</a:t>
            </a:r>
          </a:p>
          <a:p>
            <a:pPr marL="252000" indent="-457200" algn="just">
              <a:spcAft>
                <a:spcPts val="0"/>
              </a:spcAft>
              <a:buAutoNum type="alphaLcPeriod"/>
            </a:pPr>
            <a:r>
              <a:rPr lang="en-ZA" sz="1500" dirty="0" smtClean="0">
                <a:solidFill>
                  <a:srgbClr val="000000"/>
                </a:solidFill>
                <a:latin typeface="Arial" panose="020B0604020202020204" pitchFamily="34" charset="0"/>
                <a:ea typeface="Arial" panose="020B0604020202020204" pitchFamily="34" charset="0"/>
              </a:rPr>
              <a:t>State of readiness to commence with implementation from 1 June 2020;</a:t>
            </a:r>
          </a:p>
          <a:p>
            <a:pPr marL="252000" indent="-457200" algn="just">
              <a:spcAft>
                <a:spcPts val="0"/>
              </a:spcAft>
              <a:buAutoNum type="alphaLcPeriod"/>
            </a:pPr>
            <a:r>
              <a:rPr lang="en-ZA" sz="1500" dirty="0" smtClean="0">
                <a:solidFill>
                  <a:srgbClr val="000000"/>
                </a:solidFill>
                <a:latin typeface="Arial" panose="020B0604020202020204" pitchFamily="34" charset="0"/>
                <a:ea typeface="Arial" panose="020B0604020202020204" pitchFamily="34" charset="0"/>
              </a:rPr>
              <a:t>Engagement with workplaces;</a:t>
            </a:r>
          </a:p>
          <a:p>
            <a:pPr marL="252000" indent="-457200" algn="just">
              <a:spcAft>
                <a:spcPts val="0"/>
              </a:spcAft>
              <a:buAutoNum type="alphaLcPeriod"/>
            </a:pPr>
            <a:r>
              <a:rPr lang="en-ZA" sz="1500" dirty="0" smtClean="0">
                <a:solidFill>
                  <a:srgbClr val="000000"/>
                </a:solidFill>
                <a:latin typeface="Arial" panose="020B0604020202020204" pitchFamily="34" charset="0"/>
                <a:ea typeface="Arial" panose="020B0604020202020204" pitchFamily="34" charset="0"/>
              </a:rPr>
              <a:t>Ongoing communication to guide site readiness and assessment; </a:t>
            </a:r>
          </a:p>
          <a:p>
            <a:pPr marL="252000" indent="-457200" algn="just">
              <a:spcAft>
                <a:spcPts val="0"/>
              </a:spcAft>
              <a:buAutoNum type="alphaLcPeriod"/>
            </a:pPr>
            <a:r>
              <a:rPr lang="en-ZA" sz="1500" dirty="0" smtClean="0">
                <a:solidFill>
                  <a:srgbClr val="000000"/>
                </a:solidFill>
                <a:latin typeface="Arial" panose="020B0604020202020204" pitchFamily="34" charset="0"/>
                <a:ea typeface="Arial" panose="020B0604020202020204" pitchFamily="34" charset="0"/>
              </a:rPr>
              <a:t>Preparation for implementation of new projects; and </a:t>
            </a:r>
          </a:p>
          <a:p>
            <a:pPr marL="252000" indent="-457200" algn="just">
              <a:spcAft>
                <a:spcPts val="0"/>
              </a:spcAft>
              <a:buAutoNum type="alphaLcPeriod"/>
            </a:pPr>
            <a:r>
              <a:rPr lang="en-ZA" sz="1500" dirty="0" smtClean="0">
                <a:solidFill>
                  <a:srgbClr val="000000"/>
                </a:solidFill>
                <a:latin typeface="Arial" panose="020B0604020202020204" pitchFamily="34" charset="0"/>
                <a:ea typeface="Arial" panose="020B0604020202020204" pitchFamily="34" charset="0"/>
              </a:rPr>
              <a:t>Commencement with due diligence under level 3.</a:t>
            </a:r>
            <a:endParaRPr lang="en-US" sz="1500" dirty="0">
              <a:solidFill>
                <a:srgbClr val="000000"/>
              </a:solidFill>
              <a:latin typeface="Arial" panose="020B0604020202020204" pitchFamily="34" charset="0"/>
              <a:ea typeface="Arial" panose="020B0604020202020204" pitchFamily="34" charset="0"/>
            </a:endParaRPr>
          </a:p>
          <a:p>
            <a:pPr marL="252000" indent="-457200" algn="just">
              <a:lnSpc>
                <a:spcPct val="150000"/>
              </a:lnSpc>
              <a:spcAft>
                <a:spcPts val="0"/>
              </a:spcAft>
              <a:buNone/>
            </a:pPr>
            <a:endParaRPr lang="en-US" sz="1400" dirty="0">
              <a:solidFill>
                <a:srgbClr val="000000"/>
              </a:solidFill>
              <a:latin typeface="Arial" panose="020B0604020202020204" pitchFamily="34" charset="0"/>
              <a:ea typeface="Arial" panose="020B0604020202020204" pitchFamily="34" charset="0"/>
            </a:endParaRPr>
          </a:p>
          <a:p>
            <a:pPr lvl="0">
              <a:lnSpc>
                <a:spcPct val="150000"/>
              </a:lnSpc>
              <a:spcAft>
                <a:spcPts val="0"/>
              </a:spcAft>
              <a:buFont typeface="+mj-lt"/>
              <a:buAutoNum type="alphaLcPeriod"/>
            </a:pPr>
            <a:endParaRPr lang="en-ZA" sz="1400" dirty="0" smtClean="0">
              <a:ea typeface="Calibri" panose="020F0502020204030204" pitchFamily="34" charset="0"/>
            </a:endParaRPr>
          </a:p>
          <a:p>
            <a:pPr lvl="0">
              <a:lnSpc>
                <a:spcPct val="150000"/>
              </a:lnSpc>
              <a:spcAft>
                <a:spcPts val="0"/>
              </a:spcAft>
              <a:buFont typeface="+mj-lt"/>
              <a:buAutoNum type="alphaLcPeriod"/>
            </a:pPr>
            <a:endParaRPr lang="en-US" sz="1400" dirty="0"/>
          </a:p>
          <a:p>
            <a:pPr marL="0" indent="0" algn="just">
              <a:buNone/>
            </a:pPr>
            <a:endParaRPr lang="en-ZA" sz="2000" b="1" dirty="0" smtClean="0"/>
          </a:p>
          <a:p>
            <a:pPr marL="0" indent="0" algn="just">
              <a:buNone/>
            </a:pPr>
            <a:endParaRPr lang="en-GB" sz="2000" b="1" dirty="0" smtClean="0">
              <a:solidFill>
                <a:srgbClr val="000000"/>
              </a:solidFill>
            </a:endParaRPr>
          </a:p>
        </p:txBody>
      </p:sp>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endParaRPr lang="en-ZA" sz="2400" b="1" dirty="0">
              <a:solidFill>
                <a:srgbClr val="000000"/>
              </a:solidFill>
              <a:cs typeface="Arial" pitchFamily="34" charset="0"/>
            </a:endParaRPr>
          </a:p>
          <a:p>
            <a:pPr marL="0" indent="0">
              <a:buFontTx/>
              <a:buNone/>
            </a:pPr>
            <a:endParaRPr lang="en-ZA" sz="2400" dirty="0" smtClean="0">
              <a:solidFill>
                <a:srgbClr val="000000"/>
              </a:solidFill>
            </a:endParaRPr>
          </a:p>
        </p:txBody>
      </p:sp>
      <p:sp>
        <p:nvSpPr>
          <p:cNvPr id="11"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solidFill>
                  <a:srgbClr val="000000"/>
                </a:solidFill>
              </a:rPr>
              <a:pPr/>
              <a:t>11</a:t>
            </a:fld>
            <a:endParaRPr lang="en-US" b="1" dirty="0" smtClean="0">
              <a:solidFill>
                <a:srgbClr val="000000"/>
              </a:solidFill>
            </a:endParaRPr>
          </a:p>
        </p:txBody>
      </p:sp>
      <p:sp>
        <p:nvSpPr>
          <p:cNvPr id="12" name="TextBox 11"/>
          <p:cNvSpPr txBox="1"/>
          <p:nvPr/>
        </p:nvSpPr>
        <p:spPr>
          <a:xfrm>
            <a:off x="457200" y="494212"/>
            <a:ext cx="8229600" cy="830997"/>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GB" sz="2400" dirty="0">
                <a:solidFill>
                  <a:srgbClr val="FFFFFF"/>
                </a:solidFill>
              </a:rPr>
              <a:t>Impact of COVID-19 pandemic on the budget and skills development interventions of the NSF</a:t>
            </a:r>
            <a:endParaRPr lang="en-ZA" sz="2400" dirty="0">
              <a:solidFill>
                <a:srgbClr val="FFFFFF"/>
              </a:solidFill>
            </a:endParaRPr>
          </a:p>
        </p:txBody>
      </p:sp>
    </p:spTree>
    <p:extLst>
      <p:ext uri="{BB962C8B-B14F-4D97-AF65-F5344CB8AC3E}">
        <p14:creationId xmlns:p14="http://schemas.microsoft.com/office/powerpoint/2010/main" xmlns="" val="4079328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140515"/>
            <a:ext cx="8229600" cy="5059592"/>
          </a:xfrm>
        </p:spPr>
        <p:txBody>
          <a:bodyPr/>
          <a:lstStyle/>
          <a:p>
            <a:pPr marL="514350" indent="-514350" algn="just">
              <a:buAutoNum type="arabicPeriod"/>
            </a:pPr>
            <a:r>
              <a:rPr lang="en-GB" sz="1700" dirty="0" smtClean="0">
                <a:cs typeface="Arial" panose="020B0604020202020204" pitchFamily="34" charset="0"/>
              </a:rPr>
              <a:t>The </a:t>
            </a:r>
            <a:r>
              <a:rPr lang="en-GB" sz="1700" dirty="0">
                <a:cs typeface="Arial" panose="020B0604020202020204" pitchFamily="34" charset="0"/>
              </a:rPr>
              <a:t>NSF has requested to retain its accumulated surplus funds of R9.956 billion in order for the NSF to remain a going concern by meeting its current contractual and constructive commitments of R10.214 billion over the medium term, as well as meeting its increased expenditures in the 2020/21 financial year in response to COVID-19</a:t>
            </a:r>
            <a:r>
              <a:rPr lang="en-GB" sz="1700" dirty="0" smtClean="0">
                <a:cs typeface="Arial" panose="020B0604020202020204" pitchFamily="34" charset="0"/>
              </a:rPr>
              <a:t>.</a:t>
            </a:r>
            <a:endParaRPr lang="en-GB" sz="1700" dirty="0">
              <a:cs typeface="Arial" panose="020B0604020202020204" pitchFamily="34" charset="0"/>
            </a:endParaRPr>
          </a:p>
          <a:p>
            <a:pPr marL="514350" indent="-514350" algn="just">
              <a:buAutoNum type="arabicPeriod"/>
            </a:pPr>
            <a:r>
              <a:rPr lang="en-GB" sz="1700" dirty="0">
                <a:cs typeface="Arial" panose="020B0604020202020204" pitchFamily="34" charset="0"/>
              </a:rPr>
              <a:t>The NSF’s going concern is under severe pressure due to the significant decline in income on the one hand as a result of lockdown measures and </a:t>
            </a:r>
            <a:r>
              <a:rPr lang="en-GB" sz="1700" dirty="0" smtClean="0">
                <a:cs typeface="Arial" panose="020B0604020202020204" pitchFamily="34" charset="0"/>
              </a:rPr>
              <a:t>skills levy relief </a:t>
            </a:r>
            <a:r>
              <a:rPr lang="en-GB" sz="1700" dirty="0">
                <a:cs typeface="Arial" panose="020B0604020202020204" pitchFamily="34" charset="0"/>
              </a:rPr>
              <a:t>measures in response to COVID-19; and the rise of expenditure on the other hand to ensure current learners in the system complete their education and training over a prolonged period as a result of the lockdown, while simultaneously implementing additional hygiene and safety measures in the learning environment in response to COVID-19</a:t>
            </a:r>
            <a:r>
              <a:rPr lang="en-GB" sz="1700" dirty="0" smtClean="0">
                <a:cs typeface="Arial" panose="020B0604020202020204" pitchFamily="34" charset="0"/>
              </a:rPr>
              <a:t>. In addition, potential decline in future levy income projections was considered.</a:t>
            </a:r>
          </a:p>
          <a:p>
            <a:pPr marL="514350" indent="-514350" algn="just">
              <a:buAutoNum type="arabicPeriod"/>
            </a:pPr>
            <a:r>
              <a:rPr lang="en-GB" sz="1700" dirty="0">
                <a:cs typeface="Arial" panose="020B0604020202020204" pitchFamily="34" charset="0"/>
              </a:rPr>
              <a:t>The NSF has existing contractual commitments of R9.956 billion, which if not honoured by NSF, is likely to lead to litigation by the other parties and further legal costs and penalties incurred by the NSF. The NSF is in the process of renegotiating existing contracts for reprioritisation to priority economic focus areas and extension where possible to delay implementation and subsequent expenditure. This process will however take some time to reach conclusion. </a:t>
            </a:r>
          </a:p>
          <a:p>
            <a:pPr marL="0" lvl="0" indent="0" algn="just">
              <a:buNone/>
            </a:pPr>
            <a:endParaRPr lang="en-ZA" sz="1700" dirty="0">
              <a:solidFill>
                <a:srgbClr val="000000"/>
              </a:solidFill>
            </a:endParaRPr>
          </a:p>
        </p:txBody>
      </p:sp>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endParaRPr lang="en-ZA" sz="2400" b="1" dirty="0">
              <a:solidFill>
                <a:srgbClr val="000000"/>
              </a:solidFill>
              <a:cs typeface="Arial" pitchFamily="34" charset="0"/>
            </a:endParaRPr>
          </a:p>
          <a:p>
            <a:pPr marL="0" indent="0">
              <a:buFontTx/>
              <a:buNone/>
            </a:pPr>
            <a:endParaRPr lang="en-ZA" sz="2400" dirty="0" smtClean="0">
              <a:solidFill>
                <a:srgbClr val="000000"/>
              </a:solidFill>
            </a:endParaRPr>
          </a:p>
        </p:txBody>
      </p:sp>
      <p:sp>
        <p:nvSpPr>
          <p:cNvPr id="11"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solidFill>
                  <a:srgbClr val="000000"/>
                </a:solidFill>
              </a:rPr>
              <a:pPr/>
              <a:t>12</a:t>
            </a:fld>
            <a:endParaRPr lang="en-US" b="1" dirty="0" smtClean="0">
              <a:solidFill>
                <a:srgbClr val="000000"/>
              </a:solidFill>
            </a:endParaRPr>
          </a:p>
        </p:txBody>
      </p:sp>
      <p:sp>
        <p:nvSpPr>
          <p:cNvPr id="12" name="TextBox 11"/>
          <p:cNvSpPr txBox="1"/>
          <p:nvPr/>
        </p:nvSpPr>
        <p:spPr>
          <a:xfrm>
            <a:off x="457200" y="513023"/>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GB" sz="2400" dirty="0">
                <a:solidFill>
                  <a:srgbClr val="FFFFFF"/>
                </a:solidFill>
              </a:rPr>
              <a:t>The total surplus in the balance sheet of the NSF</a:t>
            </a:r>
            <a:endParaRPr lang="en-ZA" sz="2400" dirty="0">
              <a:solidFill>
                <a:srgbClr val="FFFFFF"/>
              </a:solidFill>
            </a:endParaRPr>
          </a:p>
        </p:txBody>
      </p:sp>
    </p:spTree>
    <p:extLst>
      <p:ext uri="{BB962C8B-B14F-4D97-AF65-F5344CB8AC3E}">
        <p14:creationId xmlns:p14="http://schemas.microsoft.com/office/powerpoint/2010/main" xmlns="" val="2153934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140515"/>
            <a:ext cx="8229600" cy="5059592"/>
          </a:xfrm>
        </p:spPr>
        <p:txBody>
          <a:bodyPr/>
          <a:lstStyle/>
          <a:p>
            <a:pPr marL="514350" indent="-514350" algn="just">
              <a:buFont typeface="+mj-lt"/>
              <a:buAutoNum type="arabicPeriod" startAt="4"/>
            </a:pPr>
            <a:r>
              <a:rPr lang="en-GB" sz="1800" dirty="0" smtClean="0">
                <a:cs typeface="Arial" panose="020B0604020202020204" pitchFamily="34" charset="0"/>
              </a:rPr>
              <a:t>NSF </a:t>
            </a:r>
            <a:r>
              <a:rPr lang="en-GB" sz="1800" dirty="0">
                <a:cs typeface="Arial" panose="020B0604020202020204" pitchFamily="34" charset="0"/>
              </a:rPr>
              <a:t>earmarked R1.162 billion of its accumulated surpluses for annual recurring bursary allocations towards students on NSF funded bursary schemes.  There is a constructive obligation on the NSF to continue to fund the existing learners it currently funds on these bursary schemes as they progress from one academic year to the next and also for NSF to continue to fund new student cohorts entering the system every year to the level it is currently funding</a:t>
            </a:r>
            <a:r>
              <a:rPr lang="en-GB" sz="1800" dirty="0" smtClean="0">
                <a:cs typeface="Arial" panose="020B0604020202020204" pitchFamily="34" charset="0"/>
              </a:rPr>
              <a:t>.</a:t>
            </a:r>
            <a:endParaRPr lang="en-GB" sz="1800" dirty="0">
              <a:cs typeface="Arial" panose="020B0604020202020204" pitchFamily="34" charset="0"/>
            </a:endParaRPr>
          </a:p>
          <a:p>
            <a:pPr marL="514350" indent="-514350" algn="just">
              <a:buFont typeface="+mj-lt"/>
              <a:buAutoNum type="arabicPeriod" startAt="4"/>
            </a:pPr>
            <a:r>
              <a:rPr lang="en-GB" sz="1800" dirty="0">
                <a:cs typeface="Arial" panose="020B0604020202020204" pitchFamily="34" charset="0"/>
              </a:rPr>
              <a:t>Currently, the NSF is funding +- 59 000 learners for education and training on on-going learning programmes, which extend over periods longer than one year. The NSF remains committed towards funding these learners over their entire qualification period. This is to ensure a maximum throughput of learners obtaining their qualifications and preventing a high drop-out of learners from one academic year to the next due to a lack of funding to complete their studies. </a:t>
            </a:r>
          </a:p>
          <a:p>
            <a:pPr marL="514350" indent="-514350" algn="just">
              <a:buFont typeface="+mj-lt"/>
              <a:buAutoNum type="arabicPeriod" startAt="4"/>
            </a:pPr>
            <a:r>
              <a:rPr lang="en-GB" sz="1800" dirty="0">
                <a:cs typeface="Arial" panose="020B0604020202020204" pitchFamily="34" charset="0"/>
              </a:rPr>
              <a:t>The NSF has current contractual commitments amounting to R1.51 billion for TVET college infrastructure development. The NSF has also budgeted R1.6 billion for the construction/refurbishment of 11 TVET Colleges.</a:t>
            </a:r>
          </a:p>
          <a:p>
            <a:pPr marL="0" lvl="0" indent="0" algn="just">
              <a:buNone/>
            </a:pPr>
            <a:endParaRPr lang="en-ZA" sz="1700" dirty="0">
              <a:solidFill>
                <a:srgbClr val="000000"/>
              </a:solidFill>
            </a:endParaRPr>
          </a:p>
        </p:txBody>
      </p:sp>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endParaRPr lang="en-ZA" sz="2400" b="1" dirty="0">
              <a:solidFill>
                <a:srgbClr val="000000"/>
              </a:solidFill>
              <a:cs typeface="Arial" pitchFamily="34" charset="0"/>
            </a:endParaRPr>
          </a:p>
          <a:p>
            <a:pPr marL="0" indent="0">
              <a:buFontTx/>
              <a:buNone/>
            </a:pPr>
            <a:endParaRPr lang="en-ZA" sz="2400" dirty="0" smtClean="0">
              <a:solidFill>
                <a:srgbClr val="000000"/>
              </a:solidFill>
            </a:endParaRPr>
          </a:p>
        </p:txBody>
      </p:sp>
      <p:sp>
        <p:nvSpPr>
          <p:cNvPr id="11"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solidFill>
                  <a:srgbClr val="000000"/>
                </a:solidFill>
              </a:rPr>
              <a:pPr/>
              <a:t>13</a:t>
            </a:fld>
            <a:endParaRPr lang="en-US" b="1" dirty="0" smtClean="0">
              <a:solidFill>
                <a:srgbClr val="000000"/>
              </a:solidFill>
            </a:endParaRPr>
          </a:p>
        </p:txBody>
      </p:sp>
      <p:sp>
        <p:nvSpPr>
          <p:cNvPr id="12" name="TextBox 11"/>
          <p:cNvSpPr txBox="1"/>
          <p:nvPr/>
        </p:nvSpPr>
        <p:spPr>
          <a:xfrm>
            <a:off x="457200" y="513023"/>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GB" sz="2400" dirty="0">
                <a:solidFill>
                  <a:srgbClr val="FFFFFF"/>
                </a:solidFill>
              </a:rPr>
              <a:t>The total surplus in the balance sheet of the NSF</a:t>
            </a:r>
            <a:endParaRPr lang="en-ZA" sz="2400" dirty="0">
              <a:solidFill>
                <a:srgbClr val="FFFFFF"/>
              </a:solidFill>
            </a:endParaRPr>
          </a:p>
        </p:txBody>
      </p:sp>
    </p:spTree>
    <p:extLst>
      <p:ext uri="{BB962C8B-B14F-4D97-AF65-F5344CB8AC3E}">
        <p14:creationId xmlns:p14="http://schemas.microsoft.com/office/powerpoint/2010/main" xmlns="" val="2990083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62"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353521"/>
            <a:ext cx="8229600" cy="5042719"/>
          </a:xfrm>
        </p:spPr>
        <p:txBody>
          <a:bodyPr/>
          <a:lstStyle/>
          <a:p>
            <a:pPr marL="457200" indent="-457200" algn="just">
              <a:spcBef>
                <a:spcPts val="600"/>
              </a:spcBef>
              <a:buFont typeface="+mj-lt"/>
              <a:buAutoNum type="arabicPeriod"/>
            </a:pPr>
            <a:r>
              <a:rPr lang="en-ZA" sz="1900" dirty="0" smtClean="0"/>
              <a:t>The NSF has budgeted and contractually committed to construct new and refurbish existing TVET college campus infrastructure to R 1,6 billion over the medium term.</a:t>
            </a:r>
          </a:p>
          <a:p>
            <a:pPr marL="457200" indent="-457200" algn="just">
              <a:spcBef>
                <a:spcPts val="600"/>
              </a:spcBef>
              <a:buFont typeface="+mj-lt"/>
              <a:buAutoNum type="arabicPeriod"/>
            </a:pPr>
            <a:r>
              <a:rPr lang="en-ZA" sz="1900" dirty="0" smtClean="0"/>
              <a:t>Construction commenced prior to lockdown but was suspended for the 11 TVET sites.</a:t>
            </a:r>
          </a:p>
          <a:p>
            <a:pPr marL="457200" indent="-457200" algn="just">
              <a:spcBef>
                <a:spcPts val="600"/>
              </a:spcBef>
              <a:buFont typeface="+mj-lt"/>
              <a:buAutoNum type="arabicPeriod"/>
            </a:pPr>
            <a:r>
              <a:rPr lang="en-ZA" sz="1900" dirty="0" smtClean="0"/>
              <a:t>The NSF further budgeted and contractually committed R208 million towards TVET College Connectivity to </a:t>
            </a:r>
            <a:r>
              <a:rPr lang="en-ZA" sz="1900" dirty="0" err="1" smtClean="0"/>
              <a:t>SANReN</a:t>
            </a:r>
            <a:r>
              <a:rPr lang="en-ZA" sz="1900" dirty="0"/>
              <a:t>.</a:t>
            </a:r>
            <a:endParaRPr lang="en-ZA" sz="1900" dirty="0" smtClean="0"/>
          </a:p>
          <a:p>
            <a:pPr marL="457200" indent="-457200" algn="just">
              <a:spcBef>
                <a:spcPts val="600"/>
              </a:spcBef>
              <a:buFont typeface="+mj-lt"/>
              <a:buAutoNum type="arabicPeriod"/>
            </a:pPr>
            <a:r>
              <a:rPr lang="en-ZA" sz="1900" dirty="0" smtClean="0"/>
              <a:t>Next 3 slides as extracted from Annual Performance Plan 2020/21 with details of the infrastructure development.</a:t>
            </a:r>
          </a:p>
        </p:txBody>
      </p:sp>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11"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14</a:t>
            </a:fld>
            <a:endParaRPr lang="en-US" b="1" dirty="0" smtClean="0"/>
          </a:p>
        </p:txBody>
      </p:sp>
      <p:sp>
        <p:nvSpPr>
          <p:cNvPr id="7" name="TextBox 6"/>
          <p:cNvSpPr txBox="1"/>
          <p:nvPr/>
        </p:nvSpPr>
        <p:spPr>
          <a:xfrm>
            <a:off x="457200" y="521776"/>
            <a:ext cx="8229600" cy="769441"/>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GB" sz="2200" dirty="0"/>
              <a:t>Whether the NSF has budgeted for the construction of the remaining new TVET college </a:t>
            </a:r>
            <a:r>
              <a:rPr lang="en-GB" sz="2200" dirty="0" smtClean="0"/>
              <a:t>campuses?</a:t>
            </a:r>
            <a:endParaRPr lang="en-ZA" sz="2200" dirty="0"/>
          </a:p>
        </p:txBody>
      </p:sp>
    </p:spTree>
    <p:extLst>
      <p:ext uri="{BB962C8B-B14F-4D97-AF65-F5344CB8AC3E}">
        <p14:creationId xmlns:p14="http://schemas.microsoft.com/office/powerpoint/2010/main" xmlns="" val="2011318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graphicFrame>
        <p:nvGraphicFramePr>
          <p:cNvPr id="5" name="Table 4"/>
          <p:cNvGraphicFramePr>
            <a:graphicFrameLocks noGrp="1"/>
          </p:cNvGraphicFramePr>
          <p:nvPr>
            <p:extLst>
              <p:ext uri="{D42A27DB-BD31-4B8C-83A1-F6EECF244321}">
                <p14:modId xmlns:p14="http://schemas.microsoft.com/office/powerpoint/2010/main" xmlns="" val="1537232261"/>
              </p:ext>
            </p:extLst>
          </p:nvPr>
        </p:nvGraphicFramePr>
        <p:xfrm>
          <a:off x="464157" y="1066801"/>
          <a:ext cx="8222643" cy="5334000"/>
        </p:xfrm>
        <a:graphic>
          <a:graphicData uri="http://schemas.openxmlformats.org/drawingml/2006/table">
            <a:tbl>
              <a:tblPr firstRow="1" firstCol="1" bandRow="1">
                <a:tableStyleId>{5940675A-B579-460E-94D1-54222C63F5DA}</a:tableStyleId>
              </a:tblPr>
              <a:tblGrid>
                <a:gridCol w="904143">
                  <a:extLst>
                    <a:ext uri="{9D8B030D-6E8A-4147-A177-3AD203B41FA5}">
                      <a16:colId xmlns:a16="http://schemas.microsoft.com/office/drawing/2014/main" xmlns="" val="20000"/>
                    </a:ext>
                  </a:extLst>
                </a:gridCol>
                <a:gridCol w="35085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442911">
                  <a:extLst>
                    <a:ext uri="{9D8B030D-6E8A-4147-A177-3AD203B41FA5}">
                      <a16:colId xmlns:a16="http://schemas.microsoft.com/office/drawing/2014/main" xmlns="" val="20003"/>
                    </a:ext>
                  </a:extLst>
                </a:gridCol>
                <a:gridCol w="919289">
                  <a:extLst>
                    <a:ext uri="{9D8B030D-6E8A-4147-A177-3AD203B41FA5}">
                      <a16:colId xmlns:a16="http://schemas.microsoft.com/office/drawing/2014/main" xmlns="" val="20004"/>
                    </a:ext>
                  </a:extLst>
                </a:gridCol>
              </a:tblGrid>
              <a:tr h="420140">
                <a:tc>
                  <a:txBody>
                    <a:bodyPr/>
                    <a:lstStyle/>
                    <a:p>
                      <a:pPr marL="0" marR="0" algn="ctr">
                        <a:lnSpc>
                          <a:spcPct val="107000"/>
                        </a:lnSpc>
                        <a:spcBef>
                          <a:spcPts val="0"/>
                        </a:spcBef>
                        <a:spcAft>
                          <a:spcPts val="0"/>
                        </a:spcAft>
                      </a:pPr>
                      <a:r>
                        <a:rPr lang="en-ZA" sz="1100" b="1" dirty="0">
                          <a:effectLst/>
                        </a:rPr>
                        <a:t> </a:t>
                      </a:r>
                      <a:r>
                        <a:rPr lang="en-ZA" sz="1100" b="1" kern="1200" dirty="0" smtClean="0">
                          <a:effectLst/>
                        </a:rPr>
                        <a:t>Area of Intervention </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nchor="ctr">
                    <a:solidFill>
                      <a:schemeClr val="bg1">
                        <a:lumMod val="85000"/>
                      </a:schemeClr>
                    </a:solidFill>
                  </a:tcPr>
                </a:tc>
                <a:tc>
                  <a:txBody>
                    <a:bodyPr/>
                    <a:lstStyle/>
                    <a:p>
                      <a:pPr marL="0" marR="0" algn="ctr">
                        <a:lnSpc>
                          <a:spcPct val="107000"/>
                        </a:lnSpc>
                        <a:spcBef>
                          <a:spcPts val="0"/>
                        </a:spcBef>
                        <a:spcAft>
                          <a:spcPts val="0"/>
                        </a:spcAft>
                      </a:pPr>
                      <a:r>
                        <a:rPr lang="en-ZA" sz="1100" b="1" dirty="0">
                          <a:effectLst/>
                        </a:rPr>
                        <a:t>Project description</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nchor="ctr">
                    <a:solidFill>
                      <a:schemeClr val="bg1">
                        <a:lumMod val="85000"/>
                      </a:schemeClr>
                    </a:solidFill>
                  </a:tcPr>
                </a:tc>
                <a:tc>
                  <a:txBody>
                    <a:bodyPr/>
                    <a:lstStyle/>
                    <a:p>
                      <a:pPr marL="0" marR="0" algn="ctr">
                        <a:lnSpc>
                          <a:spcPct val="107000"/>
                        </a:lnSpc>
                        <a:spcBef>
                          <a:spcPts val="0"/>
                        </a:spcBef>
                        <a:spcAft>
                          <a:spcPts val="0"/>
                        </a:spcAft>
                      </a:pPr>
                      <a:r>
                        <a:rPr lang="en-ZA" sz="1100" b="1" dirty="0">
                          <a:effectLst/>
                        </a:rPr>
                        <a:t>Budget </a:t>
                      </a:r>
                      <a:r>
                        <a:rPr lang="en-ZA" sz="1100" b="1" dirty="0" smtClean="0">
                          <a:effectLst/>
                        </a:rPr>
                        <a:t>Allocation</a:t>
                      </a:r>
                    </a:p>
                    <a:p>
                      <a:pPr marL="0" marR="0" algn="ctr">
                        <a:lnSpc>
                          <a:spcPct val="107000"/>
                        </a:lnSpc>
                        <a:spcBef>
                          <a:spcPts val="0"/>
                        </a:spcBef>
                        <a:spcAft>
                          <a:spcPts val="0"/>
                        </a:spcAft>
                      </a:pPr>
                      <a:r>
                        <a:rPr lang="en-ZA" sz="1100" b="1" dirty="0" smtClean="0">
                          <a:effectLst/>
                        </a:rPr>
                        <a:t> </a:t>
                      </a:r>
                      <a:r>
                        <a:rPr lang="en-US" sz="1100" b="1" dirty="0">
                          <a:effectLst/>
                        </a:rPr>
                        <a:t>(R ‘</a:t>
                      </a:r>
                      <a:r>
                        <a:rPr lang="en-US" sz="1100" b="1" dirty="0" smtClean="0">
                          <a:effectLst/>
                        </a:rPr>
                        <a:t>000)</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nchor="ctr">
                    <a:solidFill>
                      <a:schemeClr val="bg1">
                        <a:lumMod val="85000"/>
                      </a:schemeClr>
                    </a:solidFill>
                  </a:tcPr>
                </a:tc>
                <a:tc>
                  <a:txBody>
                    <a:bodyPr/>
                    <a:lstStyle/>
                    <a:p>
                      <a:pPr marL="0" marR="0" algn="ctr">
                        <a:lnSpc>
                          <a:spcPct val="107000"/>
                        </a:lnSpc>
                        <a:spcBef>
                          <a:spcPts val="0"/>
                        </a:spcBef>
                        <a:spcAft>
                          <a:spcPts val="0"/>
                        </a:spcAft>
                      </a:pPr>
                      <a:r>
                        <a:rPr lang="en-ZA" sz="1100" b="1" dirty="0">
                          <a:effectLst/>
                        </a:rPr>
                        <a:t>District Municipality </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nchor="ctr">
                    <a:solidFill>
                      <a:schemeClr val="bg1">
                        <a:lumMod val="85000"/>
                      </a:schemeClr>
                    </a:solidFill>
                  </a:tcPr>
                </a:tc>
                <a:tc>
                  <a:txBody>
                    <a:bodyPr/>
                    <a:lstStyle/>
                    <a:p>
                      <a:pPr marL="0" marR="0" algn="ctr">
                        <a:lnSpc>
                          <a:spcPct val="107000"/>
                        </a:lnSpc>
                        <a:spcBef>
                          <a:spcPts val="0"/>
                        </a:spcBef>
                        <a:spcAft>
                          <a:spcPts val="0"/>
                        </a:spcAft>
                      </a:pPr>
                      <a:r>
                        <a:rPr lang="en-ZA" sz="1100" b="1" dirty="0">
                          <a:effectLst/>
                        </a:rPr>
                        <a:t>Location </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nchor="ctr">
                    <a:solidFill>
                      <a:schemeClr val="bg1">
                        <a:lumMod val="85000"/>
                      </a:schemeClr>
                    </a:solidFill>
                  </a:tcPr>
                </a:tc>
                <a:extLst>
                  <a:ext uri="{0D108BD9-81ED-4DB2-BD59-A6C34878D82A}">
                    <a16:rowId xmlns:a16="http://schemas.microsoft.com/office/drawing/2014/main" xmlns="" val="10000"/>
                  </a:ext>
                </a:extLst>
              </a:tr>
              <a:tr h="630210">
                <a:tc rowSpan="11">
                  <a:txBody>
                    <a:bodyPr/>
                    <a:lstStyle/>
                    <a:p>
                      <a:pPr marL="0" marR="0">
                        <a:lnSpc>
                          <a:spcPct val="107000"/>
                        </a:lnSpc>
                        <a:spcBef>
                          <a:spcPts val="0"/>
                        </a:spcBef>
                        <a:spcAft>
                          <a:spcPts val="0"/>
                        </a:spcAft>
                      </a:pPr>
                      <a:endParaRPr lang="en-ZA" sz="1100" dirty="0" smtClean="0">
                        <a:effectLst/>
                      </a:endParaRPr>
                    </a:p>
                    <a:p>
                      <a:pPr marL="0" marR="0">
                        <a:lnSpc>
                          <a:spcPct val="107000"/>
                        </a:lnSpc>
                        <a:spcBef>
                          <a:spcPts val="0"/>
                        </a:spcBef>
                        <a:spcAft>
                          <a:spcPts val="0"/>
                        </a:spcAft>
                      </a:pPr>
                      <a:endParaRPr lang="en-ZA" sz="1100" dirty="0" smtClean="0">
                        <a:effectLst/>
                      </a:endParaRPr>
                    </a:p>
                    <a:p>
                      <a:pPr marL="0" marR="0">
                        <a:lnSpc>
                          <a:spcPct val="107000"/>
                        </a:lnSpc>
                        <a:spcBef>
                          <a:spcPts val="0"/>
                        </a:spcBef>
                        <a:spcAft>
                          <a:spcPts val="0"/>
                        </a:spcAft>
                      </a:pPr>
                      <a:endParaRPr lang="en-ZA" sz="1100" dirty="0" smtClean="0">
                        <a:effectLst/>
                      </a:endParaRPr>
                    </a:p>
                    <a:p>
                      <a:pPr marL="0" marR="0">
                        <a:lnSpc>
                          <a:spcPct val="107000"/>
                        </a:lnSpc>
                        <a:spcBef>
                          <a:spcPts val="0"/>
                        </a:spcBef>
                        <a:spcAft>
                          <a:spcPts val="0"/>
                        </a:spcAft>
                      </a:pPr>
                      <a:endParaRPr lang="en-ZA" sz="1100" dirty="0" smtClean="0">
                        <a:effectLst/>
                      </a:endParaRPr>
                    </a:p>
                    <a:p>
                      <a:pPr marL="0" marR="0">
                        <a:lnSpc>
                          <a:spcPct val="107000"/>
                        </a:lnSpc>
                        <a:spcBef>
                          <a:spcPts val="0"/>
                        </a:spcBef>
                        <a:spcAft>
                          <a:spcPts val="0"/>
                        </a:spcAft>
                      </a:pPr>
                      <a:endParaRPr lang="en-ZA" sz="1100" dirty="0" smtClean="0">
                        <a:effectLst/>
                      </a:endParaRPr>
                    </a:p>
                    <a:p>
                      <a:pPr marL="0" marR="0">
                        <a:lnSpc>
                          <a:spcPct val="107000"/>
                        </a:lnSpc>
                        <a:spcBef>
                          <a:spcPts val="0"/>
                        </a:spcBef>
                        <a:spcAft>
                          <a:spcPts val="0"/>
                        </a:spcAft>
                      </a:pPr>
                      <a:endParaRPr lang="en-ZA" sz="1100" dirty="0" smtClean="0">
                        <a:effectLst/>
                      </a:endParaRPr>
                    </a:p>
                    <a:p>
                      <a:pPr marL="0" marR="0">
                        <a:lnSpc>
                          <a:spcPct val="107000"/>
                        </a:lnSpc>
                        <a:spcBef>
                          <a:spcPts val="0"/>
                        </a:spcBef>
                        <a:spcAft>
                          <a:spcPts val="0"/>
                        </a:spcAft>
                      </a:pPr>
                      <a:endParaRPr lang="en-ZA" sz="1100" dirty="0" smtClean="0">
                        <a:effectLst/>
                      </a:endParaRPr>
                    </a:p>
                    <a:p>
                      <a:pPr marL="0" marR="0">
                        <a:lnSpc>
                          <a:spcPct val="107000"/>
                        </a:lnSpc>
                        <a:spcBef>
                          <a:spcPts val="0"/>
                        </a:spcBef>
                        <a:spcAft>
                          <a:spcPts val="0"/>
                        </a:spcAft>
                      </a:pPr>
                      <a:endParaRPr lang="en-ZA" sz="1100" dirty="0" smtClean="0">
                        <a:effectLst/>
                      </a:endParaRPr>
                    </a:p>
                    <a:p>
                      <a:pPr marL="0" marR="0">
                        <a:lnSpc>
                          <a:spcPct val="107000"/>
                        </a:lnSpc>
                        <a:spcBef>
                          <a:spcPts val="0"/>
                        </a:spcBef>
                        <a:spcAft>
                          <a:spcPts val="0"/>
                        </a:spcAft>
                      </a:pPr>
                      <a:endParaRPr lang="en-ZA" sz="1100" dirty="0" smtClean="0">
                        <a:effectLst/>
                      </a:endParaRPr>
                    </a:p>
                    <a:p>
                      <a:pPr marL="0" marR="0">
                        <a:lnSpc>
                          <a:spcPct val="107000"/>
                        </a:lnSpc>
                        <a:spcBef>
                          <a:spcPts val="0"/>
                        </a:spcBef>
                        <a:spcAft>
                          <a:spcPts val="0"/>
                        </a:spcAft>
                      </a:pPr>
                      <a:endParaRPr lang="en-ZA" sz="1100" dirty="0" smtClean="0">
                        <a:effectLst/>
                      </a:endParaRPr>
                    </a:p>
                    <a:p>
                      <a:pPr marL="0" marR="0">
                        <a:lnSpc>
                          <a:spcPct val="107000"/>
                        </a:lnSpc>
                        <a:spcBef>
                          <a:spcPts val="0"/>
                        </a:spcBef>
                        <a:spcAft>
                          <a:spcPts val="0"/>
                        </a:spcAft>
                      </a:pPr>
                      <a:endParaRPr lang="en-ZA" sz="1100" dirty="0" smtClean="0">
                        <a:effectLst/>
                      </a:endParaRPr>
                    </a:p>
                    <a:p>
                      <a:pPr marL="0" marR="0">
                        <a:lnSpc>
                          <a:spcPct val="107000"/>
                        </a:lnSpc>
                        <a:spcBef>
                          <a:spcPts val="0"/>
                        </a:spcBef>
                        <a:spcAft>
                          <a:spcPts val="0"/>
                        </a:spcAft>
                      </a:pPr>
                      <a:endParaRPr lang="en-ZA" sz="1100" dirty="0" smtClean="0">
                        <a:effectLst/>
                      </a:endParaRPr>
                    </a:p>
                    <a:p>
                      <a:pPr marL="0" marR="0">
                        <a:lnSpc>
                          <a:spcPct val="107000"/>
                        </a:lnSpc>
                        <a:spcBef>
                          <a:spcPts val="0"/>
                        </a:spcBef>
                        <a:spcAft>
                          <a:spcPts val="0"/>
                        </a:spcAft>
                      </a:pPr>
                      <a:r>
                        <a:rPr lang="en-ZA" sz="1100" dirty="0" smtClean="0">
                          <a:effectLst/>
                        </a:rPr>
                        <a:t>Program </a:t>
                      </a:r>
                      <a:r>
                        <a:rPr lang="en-ZA" sz="1100" dirty="0">
                          <a:effectLst/>
                        </a:rPr>
                        <a:t>to build, refurbish, maintain and expand TVET colleges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ZA" sz="1100" dirty="0">
                          <a:effectLst/>
                        </a:rPr>
                        <a:t>Refurbishment of Nongoma Campus (Administration Block, Classrooms and a Workshop Block)</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gn="ctr">
                        <a:lnSpc>
                          <a:spcPct val="107000"/>
                        </a:lnSpc>
                        <a:spcBef>
                          <a:spcPts val="0"/>
                        </a:spcBef>
                        <a:spcAft>
                          <a:spcPts val="0"/>
                        </a:spcAft>
                      </a:pPr>
                      <a:r>
                        <a:rPr lang="en-ZA" sz="1100" dirty="0">
                          <a:effectLst/>
                        </a:rPr>
                        <a:t>132 </a:t>
                      </a:r>
                      <a:r>
                        <a:rPr lang="en-ZA" sz="1100" dirty="0" smtClean="0">
                          <a:effectLst/>
                        </a:rPr>
                        <a:t>000</a:t>
                      </a:r>
                      <a:endParaRPr lang="en-ZA" sz="1100" dirty="0">
                        <a:effectLst/>
                      </a:endParaRPr>
                    </a:p>
                    <a:p>
                      <a:pPr marL="0" marR="0" algn="ctr">
                        <a:lnSpc>
                          <a:spcPct val="107000"/>
                        </a:lnSpc>
                        <a:spcBef>
                          <a:spcPts val="0"/>
                        </a:spcBef>
                        <a:spcAft>
                          <a:spcPts val="0"/>
                        </a:spcAft>
                      </a:pPr>
                      <a:r>
                        <a:rPr lang="en-ZA" sz="1100" dirty="0">
                          <a:effectLst/>
                        </a:rPr>
                        <a:t> </a:t>
                      </a:r>
                    </a:p>
                    <a:p>
                      <a:pPr marL="0" marR="0" algn="ctr">
                        <a:lnSpc>
                          <a:spcPct val="107000"/>
                        </a:lnSpc>
                        <a:spcBef>
                          <a:spcPts val="0"/>
                        </a:spcBef>
                        <a:spcAft>
                          <a:spcPts val="0"/>
                        </a:spcAft>
                      </a:pPr>
                      <a:r>
                        <a:rPr lang="en-ZA" sz="1100" dirty="0">
                          <a:effectLst/>
                        </a:rPr>
                        <a:t>NSF Grant</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ZA" sz="1100" dirty="0">
                          <a:effectLst/>
                        </a:rPr>
                        <a:t>Zululand </a:t>
                      </a:r>
                      <a:r>
                        <a:rPr lang="en-GB" sz="1100" dirty="0">
                          <a:effectLst/>
                        </a:rPr>
                        <a:t>District Municipality</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ZA" sz="1100">
                          <a:effectLst/>
                        </a:rPr>
                        <a:t>Nongoma</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extLst>
                  <a:ext uri="{0D108BD9-81ED-4DB2-BD59-A6C34878D82A}">
                    <a16:rowId xmlns:a16="http://schemas.microsoft.com/office/drawing/2014/main" xmlns="" val="10001"/>
                  </a:ext>
                </a:extLst>
              </a:tr>
              <a:tr h="431890">
                <a:tc vMerge="1">
                  <a:txBody>
                    <a:bodyPr/>
                    <a:lstStyle/>
                    <a:p>
                      <a:endParaRPr lang="en-ZA"/>
                    </a:p>
                  </a:txBody>
                  <a:tcPr/>
                </a:tc>
                <a:tc>
                  <a:txBody>
                    <a:bodyPr/>
                    <a:lstStyle/>
                    <a:p>
                      <a:pPr marL="0" marR="0">
                        <a:lnSpc>
                          <a:spcPct val="107000"/>
                        </a:lnSpc>
                        <a:spcBef>
                          <a:spcPts val="0"/>
                        </a:spcBef>
                        <a:spcAft>
                          <a:spcPts val="0"/>
                        </a:spcAft>
                      </a:pPr>
                      <a:r>
                        <a:rPr lang="en-ZA" sz="1100" dirty="0">
                          <a:effectLst/>
                        </a:rPr>
                        <a:t>Refurbishment of </a:t>
                      </a:r>
                      <a:r>
                        <a:rPr lang="en-ZA" sz="1100" dirty="0" err="1">
                          <a:effectLst/>
                        </a:rPr>
                        <a:t>Kwagqikazi</a:t>
                      </a:r>
                      <a:r>
                        <a:rPr lang="en-ZA" sz="1100" dirty="0">
                          <a:effectLst/>
                        </a:rPr>
                        <a:t> Campus (Administration Block, Classrooms and a Workshop Block)</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gn="ctr">
                        <a:lnSpc>
                          <a:spcPct val="107000"/>
                        </a:lnSpc>
                        <a:spcBef>
                          <a:spcPts val="0"/>
                        </a:spcBef>
                        <a:spcAft>
                          <a:spcPts val="0"/>
                        </a:spcAft>
                      </a:pPr>
                      <a:r>
                        <a:rPr lang="en-ZA" sz="1100" dirty="0">
                          <a:effectLst/>
                        </a:rPr>
                        <a:t>111 </a:t>
                      </a:r>
                      <a:r>
                        <a:rPr lang="en-ZA" sz="1100" dirty="0" smtClean="0">
                          <a:effectLst/>
                        </a:rPr>
                        <a:t>000</a:t>
                      </a:r>
                      <a:endParaRPr lang="en-ZA" sz="1100" dirty="0">
                        <a:effectLst/>
                      </a:endParaRPr>
                    </a:p>
                    <a:p>
                      <a:pPr marL="0" marR="0" algn="ctr">
                        <a:lnSpc>
                          <a:spcPct val="107000"/>
                        </a:lnSpc>
                        <a:spcBef>
                          <a:spcPts val="0"/>
                        </a:spcBef>
                        <a:spcAft>
                          <a:spcPts val="0"/>
                        </a:spcAft>
                      </a:pPr>
                      <a:r>
                        <a:rPr lang="en-ZA" sz="1100" dirty="0">
                          <a:effectLst/>
                        </a:rPr>
                        <a:t>NSF Grant</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ZA" sz="1100">
                          <a:effectLst/>
                        </a:rPr>
                        <a:t>Zululand </a:t>
                      </a:r>
                      <a:r>
                        <a:rPr lang="en-GB" sz="1100">
                          <a:effectLst/>
                        </a:rPr>
                        <a:t>District Municipality</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ZA" sz="1100">
                          <a:effectLst/>
                        </a:rPr>
                        <a:t>Kwagqikazi</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extLst>
                  <a:ext uri="{0D108BD9-81ED-4DB2-BD59-A6C34878D82A}">
                    <a16:rowId xmlns:a16="http://schemas.microsoft.com/office/drawing/2014/main" xmlns="" val="10002"/>
                  </a:ext>
                </a:extLst>
              </a:tr>
              <a:tr h="420140">
                <a:tc vMerge="1">
                  <a:txBody>
                    <a:bodyPr/>
                    <a:lstStyle/>
                    <a:p>
                      <a:endParaRPr lang="en-ZA"/>
                    </a:p>
                  </a:txBody>
                  <a:tcPr/>
                </a:tc>
                <a:tc>
                  <a:txBody>
                    <a:bodyPr/>
                    <a:lstStyle/>
                    <a:p>
                      <a:pPr marL="0" marR="0">
                        <a:lnSpc>
                          <a:spcPct val="107000"/>
                        </a:lnSpc>
                        <a:spcBef>
                          <a:spcPts val="0"/>
                        </a:spcBef>
                        <a:spcAft>
                          <a:spcPts val="0"/>
                        </a:spcAft>
                      </a:pPr>
                      <a:r>
                        <a:rPr lang="en-ZA" sz="1100" dirty="0">
                          <a:effectLst/>
                        </a:rPr>
                        <a:t>New </a:t>
                      </a:r>
                      <a:r>
                        <a:rPr lang="en-ZA" sz="1100" dirty="0" err="1">
                          <a:effectLst/>
                        </a:rPr>
                        <a:t>Msinga</a:t>
                      </a:r>
                      <a:r>
                        <a:rPr lang="en-ZA" sz="1100" dirty="0">
                          <a:effectLst/>
                        </a:rPr>
                        <a:t> Campus (Administration Block, Classrooms and a Workshop Block)</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gn="ctr">
                        <a:lnSpc>
                          <a:spcPct val="107000"/>
                        </a:lnSpc>
                        <a:spcBef>
                          <a:spcPts val="0"/>
                        </a:spcBef>
                        <a:spcAft>
                          <a:spcPts val="0"/>
                        </a:spcAft>
                      </a:pPr>
                      <a:r>
                        <a:rPr lang="en-ZA" sz="1100" dirty="0">
                          <a:effectLst/>
                        </a:rPr>
                        <a:t>140 </a:t>
                      </a:r>
                      <a:r>
                        <a:rPr lang="en-ZA" sz="1100" dirty="0" smtClean="0">
                          <a:effectLst/>
                        </a:rPr>
                        <a:t>000</a:t>
                      </a:r>
                      <a:endParaRPr lang="en-ZA" sz="1100" dirty="0">
                        <a:effectLst/>
                      </a:endParaRPr>
                    </a:p>
                    <a:p>
                      <a:pPr marL="0" marR="0" algn="ctr">
                        <a:lnSpc>
                          <a:spcPct val="107000"/>
                        </a:lnSpc>
                        <a:spcBef>
                          <a:spcPts val="0"/>
                        </a:spcBef>
                        <a:spcAft>
                          <a:spcPts val="0"/>
                        </a:spcAft>
                      </a:pPr>
                      <a:r>
                        <a:rPr lang="en-ZA" sz="1100" dirty="0">
                          <a:effectLst/>
                        </a:rPr>
                        <a:t>NSF Grant</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GB" sz="1100">
                          <a:effectLst/>
                        </a:rPr>
                        <a:t>Umzinyathi District Municipality</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ZA" sz="1100">
                          <a:effectLst/>
                        </a:rPr>
                        <a:t>Msinga</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extLst>
                  <a:ext uri="{0D108BD9-81ED-4DB2-BD59-A6C34878D82A}">
                    <a16:rowId xmlns:a16="http://schemas.microsoft.com/office/drawing/2014/main" xmlns="" val="10003"/>
                  </a:ext>
                </a:extLst>
              </a:tr>
              <a:tr h="431890">
                <a:tc vMerge="1">
                  <a:txBody>
                    <a:bodyPr/>
                    <a:lstStyle/>
                    <a:p>
                      <a:endParaRPr lang="en-ZA"/>
                    </a:p>
                  </a:txBody>
                  <a:tcPr/>
                </a:tc>
                <a:tc>
                  <a:txBody>
                    <a:bodyPr/>
                    <a:lstStyle/>
                    <a:p>
                      <a:pPr marL="0" marR="0">
                        <a:lnSpc>
                          <a:spcPct val="107000"/>
                        </a:lnSpc>
                        <a:spcBef>
                          <a:spcPts val="0"/>
                        </a:spcBef>
                        <a:spcAft>
                          <a:spcPts val="0"/>
                        </a:spcAft>
                      </a:pPr>
                      <a:r>
                        <a:rPr lang="en-ZA" sz="1100" dirty="0">
                          <a:effectLst/>
                        </a:rPr>
                        <a:t>New </a:t>
                      </a:r>
                      <a:r>
                        <a:rPr lang="en-ZA" sz="1100" dirty="0" err="1">
                          <a:effectLst/>
                        </a:rPr>
                        <a:t>Graaff</a:t>
                      </a:r>
                      <a:r>
                        <a:rPr lang="en-ZA" sz="1100" dirty="0">
                          <a:effectLst/>
                        </a:rPr>
                        <a:t> </a:t>
                      </a:r>
                      <a:r>
                        <a:rPr lang="en-ZA" sz="1100" dirty="0" err="1">
                          <a:effectLst/>
                        </a:rPr>
                        <a:t>Reinet</a:t>
                      </a:r>
                      <a:r>
                        <a:rPr lang="en-ZA" sz="1100" dirty="0">
                          <a:effectLst/>
                        </a:rPr>
                        <a:t> Campus (Administration Block, Classrooms and a Workshop Block)</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gn="ctr">
                        <a:lnSpc>
                          <a:spcPct val="107000"/>
                        </a:lnSpc>
                        <a:spcBef>
                          <a:spcPts val="0"/>
                        </a:spcBef>
                        <a:spcAft>
                          <a:spcPts val="0"/>
                        </a:spcAft>
                      </a:pPr>
                      <a:r>
                        <a:rPr lang="en-ZA" sz="1100" dirty="0">
                          <a:effectLst/>
                        </a:rPr>
                        <a:t>112 </a:t>
                      </a:r>
                      <a:r>
                        <a:rPr lang="en-ZA" sz="1100" dirty="0" smtClean="0">
                          <a:effectLst/>
                        </a:rPr>
                        <a:t>000</a:t>
                      </a:r>
                      <a:endParaRPr lang="en-ZA" sz="1100" dirty="0">
                        <a:effectLst/>
                      </a:endParaRPr>
                    </a:p>
                    <a:p>
                      <a:pPr marL="0" marR="0" algn="ctr">
                        <a:lnSpc>
                          <a:spcPct val="107000"/>
                        </a:lnSpc>
                        <a:spcBef>
                          <a:spcPts val="0"/>
                        </a:spcBef>
                        <a:spcAft>
                          <a:spcPts val="0"/>
                        </a:spcAft>
                      </a:pPr>
                      <a:r>
                        <a:rPr lang="en-ZA" sz="1100" dirty="0">
                          <a:effectLst/>
                        </a:rPr>
                        <a:t>NSF Grant</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GB" sz="1100">
                          <a:effectLst/>
                        </a:rPr>
                        <a:t>Dr Beyers Naude Municipality </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ZA" sz="1100">
                          <a:effectLst/>
                        </a:rPr>
                        <a:t>Graaff Reinet</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extLst>
                  <a:ext uri="{0D108BD9-81ED-4DB2-BD59-A6C34878D82A}">
                    <a16:rowId xmlns:a16="http://schemas.microsoft.com/office/drawing/2014/main" xmlns="" val="10004"/>
                  </a:ext>
                </a:extLst>
              </a:tr>
              <a:tr h="431890">
                <a:tc vMerge="1">
                  <a:txBody>
                    <a:bodyPr/>
                    <a:lstStyle/>
                    <a:p>
                      <a:endParaRPr lang="en-ZA"/>
                    </a:p>
                  </a:txBody>
                  <a:tcPr/>
                </a:tc>
                <a:tc>
                  <a:txBody>
                    <a:bodyPr/>
                    <a:lstStyle/>
                    <a:p>
                      <a:pPr marL="0" marR="0">
                        <a:lnSpc>
                          <a:spcPct val="107000"/>
                        </a:lnSpc>
                        <a:spcBef>
                          <a:spcPts val="0"/>
                        </a:spcBef>
                        <a:spcAft>
                          <a:spcPts val="0"/>
                        </a:spcAft>
                      </a:pPr>
                      <a:r>
                        <a:rPr lang="en-ZA" sz="1100">
                          <a:effectLst/>
                        </a:rPr>
                        <a:t>New UMzimkhulu Campus (Administration Block, Classrooms and a Workshop Block)</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gn="ctr">
                        <a:lnSpc>
                          <a:spcPct val="107000"/>
                        </a:lnSpc>
                        <a:spcBef>
                          <a:spcPts val="0"/>
                        </a:spcBef>
                        <a:spcAft>
                          <a:spcPts val="0"/>
                        </a:spcAft>
                      </a:pPr>
                      <a:r>
                        <a:rPr lang="en-ZA" sz="1100" dirty="0">
                          <a:effectLst/>
                        </a:rPr>
                        <a:t>112 </a:t>
                      </a:r>
                      <a:r>
                        <a:rPr lang="en-ZA" sz="1100" dirty="0" smtClean="0">
                          <a:effectLst/>
                        </a:rPr>
                        <a:t>000</a:t>
                      </a:r>
                      <a:endParaRPr lang="en-ZA" sz="1100" dirty="0">
                        <a:effectLst/>
                      </a:endParaRPr>
                    </a:p>
                    <a:p>
                      <a:pPr marL="0" marR="0" algn="ctr">
                        <a:lnSpc>
                          <a:spcPct val="107000"/>
                        </a:lnSpc>
                        <a:spcBef>
                          <a:spcPts val="0"/>
                        </a:spcBef>
                        <a:spcAft>
                          <a:spcPts val="0"/>
                        </a:spcAft>
                      </a:pPr>
                      <a:r>
                        <a:rPr lang="en-ZA" sz="1100" dirty="0">
                          <a:effectLst/>
                        </a:rPr>
                        <a:t>NSF Grant</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GB" sz="1100">
                          <a:effectLst/>
                        </a:rPr>
                        <a:t>Harry Gwala District Municipality </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ZA" sz="1100">
                          <a:effectLst/>
                        </a:rPr>
                        <a:t>UMzimkhulu</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extLst>
                  <a:ext uri="{0D108BD9-81ED-4DB2-BD59-A6C34878D82A}">
                    <a16:rowId xmlns:a16="http://schemas.microsoft.com/office/drawing/2014/main" xmlns="" val="10005"/>
                  </a:ext>
                </a:extLst>
              </a:tr>
              <a:tr h="431890">
                <a:tc vMerge="1">
                  <a:txBody>
                    <a:bodyPr/>
                    <a:lstStyle/>
                    <a:p>
                      <a:endParaRPr lang="en-ZA"/>
                    </a:p>
                  </a:txBody>
                  <a:tcPr/>
                </a:tc>
                <a:tc>
                  <a:txBody>
                    <a:bodyPr/>
                    <a:lstStyle/>
                    <a:p>
                      <a:pPr marL="0" marR="0">
                        <a:lnSpc>
                          <a:spcPct val="107000"/>
                        </a:lnSpc>
                        <a:spcBef>
                          <a:spcPts val="0"/>
                        </a:spcBef>
                        <a:spcAft>
                          <a:spcPts val="0"/>
                        </a:spcAft>
                      </a:pPr>
                      <a:r>
                        <a:rPr lang="en-ZA" sz="1100">
                          <a:effectLst/>
                        </a:rPr>
                        <a:t>New Greytown Campus (Administration Block, Classrooms and a Workshop Block)</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gn="ctr">
                        <a:lnSpc>
                          <a:spcPct val="107000"/>
                        </a:lnSpc>
                        <a:spcBef>
                          <a:spcPts val="0"/>
                        </a:spcBef>
                        <a:spcAft>
                          <a:spcPts val="0"/>
                        </a:spcAft>
                      </a:pPr>
                      <a:r>
                        <a:rPr lang="en-ZA" sz="1100" dirty="0">
                          <a:effectLst/>
                        </a:rPr>
                        <a:t>130 </a:t>
                      </a:r>
                      <a:r>
                        <a:rPr lang="en-ZA" sz="1100" dirty="0" smtClean="0">
                          <a:effectLst/>
                        </a:rPr>
                        <a:t>000</a:t>
                      </a:r>
                      <a:endParaRPr lang="en-ZA" sz="1100" dirty="0">
                        <a:effectLst/>
                      </a:endParaRPr>
                    </a:p>
                    <a:p>
                      <a:pPr marL="0" marR="0" algn="ctr">
                        <a:lnSpc>
                          <a:spcPct val="107000"/>
                        </a:lnSpc>
                        <a:spcBef>
                          <a:spcPts val="0"/>
                        </a:spcBef>
                        <a:spcAft>
                          <a:spcPts val="0"/>
                        </a:spcAft>
                      </a:pPr>
                      <a:r>
                        <a:rPr lang="en-ZA" sz="1100" dirty="0">
                          <a:effectLst/>
                        </a:rPr>
                        <a:t>NSF Grant</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GB" sz="1100" dirty="0" err="1">
                          <a:effectLst/>
                        </a:rPr>
                        <a:t>Umzinyathi</a:t>
                      </a:r>
                      <a:r>
                        <a:rPr lang="en-GB" sz="1100" dirty="0">
                          <a:effectLst/>
                        </a:rPr>
                        <a:t> District Municipality</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ZA" sz="1100">
                          <a:effectLst/>
                        </a:rPr>
                        <a:t>Greytown</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extLst>
                  <a:ext uri="{0D108BD9-81ED-4DB2-BD59-A6C34878D82A}">
                    <a16:rowId xmlns:a16="http://schemas.microsoft.com/office/drawing/2014/main" xmlns="" val="10006"/>
                  </a:ext>
                </a:extLst>
              </a:tr>
              <a:tr h="420140">
                <a:tc vMerge="1">
                  <a:txBody>
                    <a:bodyPr/>
                    <a:lstStyle/>
                    <a:p>
                      <a:endParaRPr lang="en-ZA"/>
                    </a:p>
                  </a:txBody>
                  <a:tcPr/>
                </a:tc>
                <a:tc>
                  <a:txBody>
                    <a:bodyPr/>
                    <a:lstStyle/>
                    <a:p>
                      <a:pPr marL="0" marR="0">
                        <a:lnSpc>
                          <a:spcPct val="107000"/>
                        </a:lnSpc>
                        <a:spcBef>
                          <a:spcPts val="0"/>
                        </a:spcBef>
                        <a:spcAft>
                          <a:spcPts val="0"/>
                        </a:spcAft>
                      </a:pPr>
                      <a:r>
                        <a:rPr lang="en-ZA" sz="1100">
                          <a:effectLst/>
                        </a:rPr>
                        <a:t>New Balfour Campus (Administration Block, Classrooms and a Workshop Block)</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gn="ctr">
                        <a:lnSpc>
                          <a:spcPct val="107000"/>
                        </a:lnSpc>
                        <a:spcBef>
                          <a:spcPts val="0"/>
                        </a:spcBef>
                        <a:spcAft>
                          <a:spcPts val="0"/>
                        </a:spcAft>
                      </a:pPr>
                      <a:r>
                        <a:rPr lang="en-ZA" sz="1100" dirty="0">
                          <a:effectLst/>
                        </a:rPr>
                        <a:t>142 </a:t>
                      </a:r>
                      <a:r>
                        <a:rPr lang="en-ZA" sz="1100" dirty="0" smtClean="0">
                          <a:effectLst/>
                        </a:rPr>
                        <a:t>000</a:t>
                      </a:r>
                      <a:endParaRPr lang="en-ZA" sz="1100" dirty="0">
                        <a:effectLst/>
                      </a:endParaRPr>
                    </a:p>
                    <a:p>
                      <a:pPr marL="0" marR="0" algn="ctr">
                        <a:lnSpc>
                          <a:spcPct val="107000"/>
                        </a:lnSpc>
                        <a:spcBef>
                          <a:spcPts val="0"/>
                        </a:spcBef>
                        <a:spcAft>
                          <a:spcPts val="0"/>
                        </a:spcAft>
                      </a:pPr>
                      <a:r>
                        <a:rPr lang="en-ZA" sz="1100" dirty="0">
                          <a:effectLst/>
                        </a:rPr>
                        <a:t>NSF Grant</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GB" sz="1100" dirty="0" err="1">
                          <a:effectLst/>
                        </a:rPr>
                        <a:t>Gert</a:t>
                      </a:r>
                      <a:r>
                        <a:rPr lang="en-GB" sz="1100" dirty="0">
                          <a:effectLst/>
                        </a:rPr>
                        <a:t> Sibande District Municipality</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ZA" sz="1100">
                          <a:effectLst/>
                        </a:rPr>
                        <a:t>Balfour</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extLst>
                  <a:ext uri="{0D108BD9-81ED-4DB2-BD59-A6C34878D82A}">
                    <a16:rowId xmlns:a16="http://schemas.microsoft.com/office/drawing/2014/main" xmlns="" val="10007"/>
                  </a:ext>
                </a:extLst>
              </a:tr>
              <a:tr h="431890">
                <a:tc vMerge="1">
                  <a:txBody>
                    <a:bodyPr/>
                    <a:lstStyle/>
                    <a:p>
                      <a:endParaRPr lang="en-ZA"/>
                    </a:p>
                  </a:txBody>
                  <a:tcPr/>
                </a:tc>
                <a:tc>
                  <a:txBody>
                    <a:bodyPr/>
                    <a:lstStyle/>
                    <a:p>
                      <a:pPr marL="0" marR="0">
                        <a:lnSpc>
                          <a:spcPct val="107000"/>
                        </a:lnSpc>
                        <a:spcBef>
                          <a:spcPts val="0"/>
                        </a:spcBef>
                        <a:spcAft>
                          <a:spcPts val="0"/>
                        </a:spcAft>
                      </a:pPr>
                      <a:r>
                        <a:rPr lang="en-ZA" sz="1100">
                          <a:effectLst/>
                        </a:rPr>
                        <a:t>New NgqunGqushe Campus (Administration Block, Classrooms and a Workshop Block)</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gn="ctr">
                        <a:lnSpc>
                          <a:spcPct val="107000"/>
                        </a:lnSpc>
                        <a:spcBef>
                          <a:spcPts val="0"/>
                        </a:spcBef>
                        <a:spcAft>
                          <a:spcPts val="0"/>
                        </a:spcAft>
                      </a:pPr>
                      <a:r>
                        <a:rPr lang="en-ZA" sz="1100" dirty="0">
                          <a:effectLst/>
                        </a:rPr>
                        <a:t>169 </a:t>
                      </a:r>
                      <a:r>
                        <a:rPr lang="en-ZA" sz="1100" dirty="0" smtClean="0">
                          <a:effectLst/>
                        </a:rPr>
                        <a:t>000</a:t>
                      </a:r>
                      <a:endParaRPr lang="en-ZA" sz="1100" dirty="0">
                        <a:effectLst/>
                      </a:endParaRPr>
                    </a:p>
                    <a:p>
                      <a:pPr marL="0" marR="0" algn="ctr">
                        <a:lnSpc>
                          <a:spcPct val="107000"/>
                        </a:lnSpc>
                        <a:spcBef>
                          <a:spcPts val="0"/>
                        </a:spcBef>
                        <a:spcAft>
                          <a:spcPts val="0"/>
                        </a:spcAft>
                      </a:pPr>
                      <a:r>
                        <a:rPr lang="en-ZA" sz="1100" dirty="0">
                          <a:effectLst/>
                        </a:rPr>
                        <a:t>NSF Grant</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GB" sz="1100" dirty="0">
                          <a:effectLst/>
                        </a:rPr>
                        <a:t>OR  Tambo District Municipality</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ZA" sz="1100">
                          <a:effectLst/>
                        </a:rPr>
                        <a:t>NgqunGqushe</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extLst>
                  <a:ext uri="{0D108BD9-81ED-4DB2-BD59-A6C34878D82A}">
                    <a16:rowId xmlns:a16="http://schemas.microsoft.com/office/drawing/2014/main" xmlns="" val="10008"/>
                  </a:ext>
                </a:extLst>
              </a:tr>
              <a:tr h="431890">
                <a:tc vMerge="1">
                  <a:txBody>
                    <a:bodyPr/>
                    <a:lstStyle/>
                    <a:p>
                      <a:endParaRPr lang="en-ZA"/>
                    </a:p>
                  </a:txBody>
                  <a:tcPr/>
                </a:tc>
                <a:tc>
                  <a:txBody>
                    <a:bodyPr/>
                    <a:lstStyle/>
                    <a:p>
                      <a:pPr marL="0" marR="0">
                        <a:lnSpc>
                          <a:spcPct val="107000"/>
                        </a:lnSpc>
                        <a:spcBef>
                          <a:spcPts val="0"/>
                        </a:spcBef>
                        <a:spcAft>
                          <a:spcPts val="0"/>
                        </a:spcAft>
                      </a:pPr>
                      <a:r>
                        <a:rPr lang="en-ZA" sz="1100">
                          <a:effectLst/>
                        </a:rPr>
                        <a:t>New Sterkspruit Campus (Administration Block, Classrooms and a Workshop Block)</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gn="ctr">
                        <a:lnSpc>
                          <a:spcPct val="107000"/>
                        </a:lnSpc>
                        <a:spcBef>
                          <a:spcPts val="0"/>
                        </a:spcBef>
                        <a:spcAft>
                          <a:spcPts val="0"/>
                        </a:spcAft>
                      </a:pPr>
                      <a:r>
                        <a:rPr lang="en-ZA" sz="1100" dirty="0">
                          <a:effectLst/>
                        </a:rPr>
                        <a:t>166 </a:t>
                      </a:r>
                      <a:r>
                        <a:rPr lang="en-ZA" sz="1100" dirty="0" smtClean="0">
                          <a:effectLst/>
                        </a:rPr>
                        <a:t>000</a:t>
                      </a:r>
                      <a:endParaRPr lang="en-ZA" sz="1100" dirty="0">
                        <a:effectLst/>
                      </a:endParaRPr>
                    </a:p>
                    <a:p>
                      <a:pPr marL="0" marR="0" algn="ctr">
                        <a:lnSpc>
                          <a:spcPct val="107000"/>
                        </a:lnSpc>
                        <a:spcBef>
                          <a:spcPts val="0"/>
                        </a:spcBef>
                        <a:spcAft>
                          <a:spcPts val="0"/>
                        </a:spcAft>
                      </a:pPr>
                      <a:r>
                        <a:rPr lang="en-ZA" sz="1100" dirty="0">
                          <a:effectLst/>
                        </a:rPr>
                        <a:t>NSF Grant</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GB" sz="1100" dirty="0">
                          <a:effectLst/>
                        </a:rPr>
                        <a:t>Joe </a:t>
                      </a:r>
                      <a:r>
                        <a:rPr lang="en-GB" sz="1100" dirty="0" err="1">
                          <a:effectLst/>
                        </a:rPr>
                        <a:t>Qqabi</a:t>
                      </a:r>
                      <a:r>
                        <a:rPr lang="en-GB" sz="1100" dirty="0">
                          <a:effectLst/>
                        </a:rPr>
                        <a:t> District Municipality</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ZA" sz="1100" dirty="0" err="1">
                          <a:effectLst/>
                        </a:rPr>
                        <a:t>Sterkspruit</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extLst>
                  <a:ext uri="{0D108BD9-81ED-4DB2-BD59-A6C34878D82A}">
                    <a16:rowId xmlns:a16="http://schemas.microsoft.com/office/drawing/2014/main" xmlns="" val="10009"/>
                  </a:ext>
                </a:extLst>
              </a:tr>
              <a:tr h="431890">
                <a:tc vMerge="1">
                  <a:txBody>
                    <a:bodyPr/>
                    <a:lstStyle/>
                    <a:p>
                      <a:endParaRPr lang="en-ZA"/>
                    </a:p>
                  </a:txBody>
                  <a:tcPr/>
                </a:tc>
                <a:tc>
                  <a:txBody>
                    <a:bodyPr/>
                    <a:lstStyle/>
                    <a:p>
                      <a:pPr marL="0" marR="0">
                        <a:lnSpc>
                          <a:spcPct val="107000"/>
                        </a:lnSpc>
                        <a:spcBef>
                          <a:spcPts val="0"/>
                        </a:spcBef>
                        <a:spcAft>
                          <a:spcPts val="0"/>
                        </a:spcAft>
                      </a:pPr>
                      <a:r>
                        <a:rPr lang="en-ZA" sz="1100">
                          <a:effectLst/>
                        </a:rPr>
                        <a:t>New Aliwal North Campus (Administration Block, Classrooms and a Workshop Block)</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gn="ctr">
                        <a:lnSpc>
                          <a:spcPct val="107000"/>
                        </a:lnSpc>
                        <a:spcBef>
                          <a:spcPts val="0"/>
                        </a:spcBef>
                        <a:spcAft>
                          <a:spcPts val="0"/>
                        </a:spcAft>
                      </a:pPr>
                      <a:r>
                        <a:rPr lang="en-ZA" sz="1100" dirty="0">
                          <a:effectLst/>
                        </a:rPr>
                        <a:t>122 </a:t>
                      </a:r>
                      <a:r>
                        <a:rPr lang="en-ZA" sz="1100" dirty="0" smtClean="0">
                          <a:effectLst/>
                        </a:rPr>
                        <a:t>000</a:t>
                      </a:r>
                      <a:endParaRPr lang="en-ZA" sz="1100" dirty="0">
                        <a:effectLst/>
                      </a:endParaRPr>
                    </a:p>
                    <a:p>
                      <a:pPr marL="0" marR="0" algn="ctr">
                        <a:lnSpc>
                          <a:spcPct val="107000"/>
                        </a:lnSpc>
                        <a:spcBef>
                          <a:spcPts val="0"/>
                        </a:spcBef>
                        <a:spcAft>
                          <a:spcPts val="0"/>
                        </a:spcAft>
                      </a:pPr>
                      <a:r>
                        <a:rPr lang="en-ZA" sz="1100" dirty="0">
                          <a:effectLst/>
                        </a:rPr>
                        <a:t>NSF Grant</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GB" sz="1100">
                          <a:effectLst/>
                        </a:rPr>
                        <a:t>Joe Qqabi District Municipality</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ZA" sz="1100" dirty="0" err="1">
                          <a:effectLst/>
                        </a:rPr>
                        <a:t>Aliwal</a:t>
                      </a:r>
                      <a:r>
                        <a:rPr lang="en-ZA" sz="1100" dirty="0">
                          <a:effectLst/>
                        </a:rPr>
                        <a:t> North</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extLst>
                  <a:ext uri="{0D108BD9-81ED-4DB2-BD59-A6C34878D82A}">
                    <a16:rowId xmlns:a16="http://schemas.microsoft.com/office/drawing/2014/main" xmlns="" val="10010"/>
                  </a:ext>
                </a:extLst>
              </a:tr>
              <a:tr h="420140">
                <a:tc vMerge="1">
                  <a:txBody>
                    <a:bodyPr/>
                    <a:lstStyle/>
                    <a:p>
                      <a:endParaRPr lang="en-ZA"/>
                    </a:p>
                  </a:txBody>
                  <a:tcPr/>
                </a:tc>
                <a:tc>
                  <a:txBody>
                    <a:bodyPr/>
                    <a:lstStyle/>
                    <a:p>
                      <a:pPr marL="0" marR="0">
                        <a:lnSpc>
                          <a:spcPct val="107000"/>
                        </a:lnSpc>
                        <a:spcBef>
                          <a:spcPts val="0"/>
                        </a:spcBef>
                        <a:spcAft>
                          <a:spcPts val="0"/>
                        </a:spcAft>
                      </a:pPr>
                      <a:r>
                        <a:rPr lang="en-ZA" sz="1100" dirty="0">
                          <a:effectLst/>
                        </a:rPr>
                        <a:t>Refurbishment </a:t>
                      </a:r>
                      <a:r>
                        <a:rPr lang="en-ZA" sz="1100" dirty="0" err="1">
                          <a:effectLst/>
                        </a:rPr>
                        <a:t>Swartklip</a:t>
                      </a:r>
                      <a:r>
                        <a:rPr lang="en-ZA" sz="1100" dirty="0">
                          <a:effectLst/>
                        </a:rPr>
                        <a:t> Campus (Classrooms, workshops and Administration Block)</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gn="ctr">
                        <a:lnSpc>
                          <a:spcPct val="107000"/>
                        </a:lnSpc>
                        <a:spcBef>
                          <a:spcPts val="0"/>
                        </a:spcBef>
                        <a:spcAft>
                          <a:spcPts val="0"/>
                        </a:spcAft>
                      </a:pPr>
                      <a:r>
                        <a:rPr lang="en-ZA" sz="1100" dirty="0">
                          <a:effectLst/>
                        </a:rPr>
                        <a:t>180 000 </a:t>
                      </a:r>
                    </a:p>
                    <a:p>
                      <a:pPr marL="0" marR="0" algn="ctr">
                        <a:lnSpc>
                          <a:spcPct val="107000"/>
                        </a:lnSpc>
                        <a:spcBef>
                          <a:spcPts val="0"/>
                        </a:spcBef>
                        <a:spcAft>
                          <a:spcPts val="0"/>
                        </a:spcAft>
                      </a:pPr>
                      <a:r>
                        <a:rPr lang="en-ZA" sz="1100" dirty="0">
                          <a:effectLst/>
                        </a:rPr>
                        <a:t>NSF Grant</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ZA" sz="1100" dirty="0">
                          <a:effectLst/>
                        </a:rPr>
                        <a:t>City of Cape Town</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tc>
                  <a:txBody>
                    <a:bodyPr/>
                    <a:lstStyle/>
                    <a:p>
                      <a:pPr marL="0" marR="0">
                        <a:lnSpc>
                          <a:spcPct val="107000"/>
                        </a:lnSpc>
                        <a:spcBef>
                          <a:spcPts val="0"/>
                        </a:spcBef>
                        <a:spcAft>
                          <a:spcPts val="0"/>
                        </a:spcAft>
                      </a:pPr>
                      <a:r>
                        <a:rPr lang="en-ZA" sz="1100" dirty="0" err="1">
                          <a:effectLst/>
                        </a:rPr>
                        <a:t>Swartklip</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499" marR="23499" marT="0" marB="0"/>
                </a:tc>
                <a:extLst>
                  <a:ext uri="{0D108BD9-81ED-4DB2-BD59-A6C34878D82A}">
                    <a16:rowId xmlns:a16="http://schemas.microsoft.com/office/drawing/2014/main" xmlns="" val="10015"/>
                  </a:ext>
                </a:extLst>
              </a:tr>
            </a:tbl>
          </a:graphicData>
        </a:graphic>
      </p:graphicFrame>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15</a:t>
            </a:fld>
            <a:endParaRPr lang="en-US" b="1" dirty="0" smtClean="0"/>
          </a:p>
        </p:txBody>
      </p:sp>
      <p:sp>
        <p:nvSpPr>
          <p:cNvPr id="9" name="TextBox 8"/>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ZA" sz="2400" dirty="0" smtClean="0">
                <a:solidFill>
                  <a:schemeClr val="bg1"/>
                </a:solidFill>
                <a:cs typeface="Times New Roman" panose="02020603050405020304" pitchFamily="18" charset="0"/>
              </a:rPr>
              <a:t>Planned Infrastructure Development at TVET Colleges</a:t>
            </a:r>
            <a:endParaRPr lang="en-ZA" sz="2400" dirty="0">
              <a:solidFill>
                <a:schemeClr val="bg1"/>
              </a:solidFill>
            </a:endParaRPr>
          </a:p>
        </p:txBody>
      </p:sp>
    </p:spTree>
    <p:extLst>
      <p:ext uri="{BB962C8B-B14F-4D97-AF65-F5344CB8AC3E}">
        <p14:creationId xmlns:p14="http://schemas.microsoft.com/office/powerpoint/2010/main" xmlns="" val="4082798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699" y="1115950"/>
            <a:ext cx="8320901" cy="400110"/>
          </a:xfrm>
          <a:prstGeom prst="rect">
            <a:avLst/>
          </a:prstGeom>
        </p:spPr>
        <p:txBody>
          <a:bodyPr wrap="square">
            <a:spAutoFit/>
          </a:bodyPr>
          <a:lstStyle/>
          <a:p>
            <a:endParaRPr lang="en-ZA" sz="2000" dirty="0">
              <a:solidFill>
                <a:srgbClr val="000000"/>
              </a:solidFill>
            </a:endParaRPr>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solidFill>
                  <a:srgbClr val="000000"/>
                </a:solidFill>
              </a:rPr>
              <a:pPr/>
              <a:t>16</a:t>
            </a:fld>
            <a:endParaRPr lang="en-US" b="1" dirty="0" smtClean="0">
              <a:solidFill>
                <a:srgbClr val="000000"/>
              </a:solidFill>
            </a:endParaRPr>
          </a:p>
        </p:txBody>
      </p:sp>
      <p:sp>
        <p:nvSpPr>
          <p:cNvPr id="9" name="TextBox 8"/>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ZA" sz="2400" dirty="0" smtClean="0">
                <a:solidFill>
                  <a:srgbClr val="FFFFFF"/>
                </a:solidFill>
                <a:cs typeface="Times New Roman" panose="02020603050405020304" pitchFamily="18" charset="0"/>
              </a:rPr>
              <a:t>Current Infrastructure Development in PSET System</a:t>
            </a:r>
            <a:endParaRPr lang="en-ZA" sz="2400" dirty="0">
              <a:solidFill>
                <a:srgbClr val="FFFFFF"/>
              </a:solidFill>
            </a:endParaRPr>
          </a:p>
        </p:txBody>
      </p:sp>
      <p:pic>
        <p:nvPicPr>
          <p:cNvPr id="6" name="Picture 5"/>
          <p:cNvPicPr/>
          <p:nvPr/>
        </p:nvPicPr>
        <p:blipFill rotWithShape="1">
          <a:blip r:embed="rId2" cstate="print"/>
          <a:srcRect l="13889" t="33618" r="29808" b="21367"/>
          <a:stretch/>
        </p:blipFill>
        <p:spPr bwMode="auto">
          <a:xfrm>
            <a:off x="457200" y="1115949"/>
            <a:ext cx="8229600" cy="4218051"/>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199275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699" y="1115950"/>
            <a:ext cx="8320901" cy="400110"/>
          </a:xfrm>
          <a:prstGeom prst="rect">
            <a:avLst/>
          </a:prstGeom>
        </p:spPr>
        <p:txBody>
          <a:bodyPr wrap="square">
            <a:spAutoFit/>
          </a:bodyPr>
          <a:lstStyle/>
          <a:p>
            <a:endParaRPr lang="en-ZA" sz="2000" dirty="0">
              <a:solidFill>
                <a:srgbClr val="000000"/>
              </a:solidFill>
            </a:endParaRPr>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solidFill>
                  <a:srgbClr val="000000"/>
                </a:solidFill>
              </a:rPr>
              <a:pPr/>
              <a:t>17</a:t>
            </a:fld>
            <a:endParaRPr lang="en-US" b="1" dirty="0" smtClean="0">
              <a:solidFill>
                <a:srgbClr val="000000"/>
              </a:solidFill>
            </a:endParaRPr>
          </a:p>
        </p:txBody>
      </p:sp>
      <p:sp>
        <p:nvSpPr>
          <p:cNvPr id="9" name="TextBox 8"/>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ZA" sz="2400" dirty="0" smtClean="0">
                <a:solidFill>
                  <a:srgbClr val="FFFFFF"/>
                </a:solidFill>
                <a:cs typeface="Times New Roman" panose="02020603050405020304" pitchFamily="18" charset="0"/>
              </a:rPr>
              <a:t>Current Infrastructure Development in PSET System</a:t>
            </a:r>
            <a:endParaRPr lang="en-ZA" sz="2400" dirty="0">
              <a:solidFill>
                <a:srgbClr val="FFFFFF"/>
              </a:solidFill>
            </a:endParaRPr>
          </a:p>
        </p:txBody>
      </p:sp>
      <p:pic>
        <p:nvPicPr>
          <p:cNvPr id="6" name="Picture 5"/>
          <p:cNvPicPr/>
          <p:nvPr/>
        </p:nvPicPr>
        <p:blipFill rotWithShape="1">
          <a:blip r:embed="rId2" cstate="print"/>
          <a:srcRect l="14209" t="32099" r="29594" b="16430"/>
          <a:stretch/>
        </p:blipFill>
        <p:spPr bwMode="auto">
          <a:xfrm>
            <a:off x="457200" y="1115950"/>
            <a:ext cx="8229600" cy="459905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357336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353521"/>
            <a:ext cx="8229600" cy="5042719"/>
          </a:xfrm>
        </p:spPr>
        <p:txBody>
          <a:bodyPr/>
          <a:lstStyle/>
          <a:p>
            <a:pPr algn="just">
              <a:spcBef>
                <a:spcPts val="600"/>
              </a:spcBef>
            </a:pPr>
            <a:r>
              <a:rPr lang="en-GB" sz="1900" dirty="0" smtClean="0"/>
              <a:t>NSF’s </a:t>
            </a:r>
            <a:r>
              <a:rPr lang="en-GB" sz="1900" dirty="0"/>
              <a:t>expenditure is projected to increase by R620 million in response to COVID-19 to make provision for </a:t>
            </a:r>
            <a:r>
              <a:rPr lang="en-GB" sz="1900" dirty="0" smtClean="0"/>
              <a:t>the </a:t>
            </a:r>
            <a:r>
              <a:rPr lang="en-GB" sz="1900" dirty="0" err="1" smtClean="0"/>
              <a:t>additonal</a:t>
            </a:r>
            <a:r>
              <a:rPr lang="en-GB" sz="1900" dirty="0" smtClean="0"/>
              <a:t> </a:t>
            </a:r>
            <a:r>
              <a:rPr lang="en-GB" sz="1900" dirty="0"/>
              <a:t>stipend </a:t>
            </a:r>
            <a:r>
              <a:rPr lang="en-GB" sz="1900" dirty="0" smtClean="0"/>
              <a:t>payment to learners as </a:t>
            </a:r>
            <a:r>
              <a:rPr lang="en-GB" sz="1900" dirty="0"/>
              <a:t>well as an allowance of R1 000 per learner per month as additional support to the learning environment to prevent the spread of COVID-19, resulting in an additional R60 million per month, which is expected to last for 6 months from June to the end of November, amounting to R360 million in total. This expenditure will be monitored and processed in line with the NSF payment protocols. The continuation of learner stipends during lockdown were approved. The continued payment of learner stipends during the lockdown months of April and May 2020 is estimated at an additional R260 million over the two month period.</a:t>
            </a:r>
          </a:p>
          <a:p>
            <a:pPr algn="just">
              <a:spcBef>
                <a:spcPts val="600"/>
              </a:spcBef>
            </a:pPr>
            <a:r>
              <a:rPr lang="en-GB" sz="1900" dirty="0" smtClean="0"/>
              <a:t>The NSF has processed payments on a weekly basis and during the period 70% of Skills Development Providers were able to submit information at the end of April 2020. </a:t>
            </a:r>
            <a:endParaRPr lang="en-GB" sz="1900" dirty="0"/>
          </a:p>
        </p:txBody>
      </p:sp>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endParaRPr lang="en-ZA" sz="2400" b="1" dirty="0">
              <a:solidFill>
                <a:srgbClr val="000000"/>
              </a:solidFill>
              <a:cs typeface="Arial" pitchFamily="34" charset="0"/>
            </a:endParaRPr>
          </a:p>
          <a:p>
            <a:pPr marL="0" indent="0">
              <a:buFontTx/>
              <a:buNone/>
            </a:pPr>
            <a:endParaRPr lang="en-ZA" sz="2400" dirty="0" smtClean="0">
              <a:solidFill>
                <a:srgbClr val="000000"/>
              </a:solidFill>
            </a:endParaRPr>
          </a:p>
        </p:txBody>
      </p:sp>
      <p:sp>
        <p:nvSpPr>
          <p:cNvPr id="11"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solidFill>
                  <a:srgbClr val="000000"/>
                </a:solidFill>
              </a:rPr>
              <a:pPr/>
              <a:t>18</a:t>
            </a:fld>
            <a:endParaRPr lang="en-US" b="1" dirty="0" smtClean="0">
              <a:solidFill>
                <a:srgbClr val="000000"/>
              </a:solidFill>
            </a:endParaRPr>
          </a:p>
        </p:txBody>
      </p:sp>
      <p:sp>
        <p:nvSpPr>
          <p:cNvPr id="7" name="TextBox 6"/>
          <p:cNvSpPr txBox="1"/>
          <p:nvPr/>
        </p:nvSpPr>
        <p:spPr>
          <a:xfrm>
            <a:off x="457200" y="537164"/>
            <a:ext cx="8229600" cy="738664"/>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GB" sz="2100" dirty="0">
                <a:solidFill>
                  <a:srgbClr val="FFFFFF"/>
                </a:solidFill>
              </a:rPr>
              <a:t>Whether beneficiaries of the NSF skills interventions continue to receive their stipends during the lockdown period?</a:t>
            </a:r>
          </a:p>
        </p:txBody>
      </p:sp>
    </p:spTree>
    <p:extLst>
      <p:ext uri="{BB962C8B-B14F-4D97-AF65-F5344CB8AC3E}">
        <p14:creationId xmlns:p14="http://schemas.microsoft.com/office/powerpoint/2010/main" xmlns="" val="9970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1267" name="Picture 6" descr="C:\Users\Lefifi.T\AppData\Local\Microsoft\Windows\Temporary Internet Files\Content.Outlook\XAEMJRW7\Higher Education LOGO (6).jpg"/>
          <p:cNvPicPr>
            <a:picLocks noChangeAspect="1" noChangeArrowheads="1"/>
          </p:cNvPicPr>
          <p:nvPr/>
        </p:nvPicPr>
        <p:blipFill>
          <a:blip r:embed="rId4" cstate="print"/>
          <a:srcRect/>
          <a:stretch>
            <a:fillRect/>
          </a:stretch>
        </p:blipFill>
        <p:spPr bwMode="auto">
          <a:xfrm>
            <a:off x="1755775" y="1557338"/>
            <a:ext cx="5695950" cy="2246312"/>
          </a:xfrm>
          <a:prstGeom prst="rect">
            <a:avLst/>
          </a:prstGeom>
          <a:noFill/>
          <a:ln w="9525">
            <a:noFill/>
            <a:miter lim="800000"/>
            <a:headEnd/>
            <a:tailEnd/>
          </a:ln>
        </p:spPr>
      </p:pic>
      <p:sp>
        <p:nvSpPr>
          <p:cNvPr id="11268" name="TextBox 7"/>
          <p:cNvSpPr txBox="1">
            <a:spLocks noChangeArrowheads="1"/>
          </p:cNvSpPr>
          <p:nvPr/>
        </p:nvSpPr>
        <p:spPr bwMode="auto">
          <a:xfrm>
            <a:off x="2484438" y="4005263"/>
            <a:ext cx="4103687" cy="1016000"/>
          </a:xfrm>
          <a:prstGeom prst="rect">
            <a:avLst/>
          </a:prstGeom>
          <a:noFill/>
          <a:ln w="9525">
            <a:noFill/>
            <a:miter lim="800000"/>
            <a:headEnd/>
            <a:tailEnd/>
          </a:ln>
        </p:spPr>
        <p:txBody>
          <a:bodyPr>
            <a:spAutoFit/>
          </a:bodyPr>
          <a:lstStyle/>
          <a:p>
            <a:pPr algn="ctr"/>
            <a:r>
              <a:rPr lang="en-US" sz="6000" i="1" dirty="0">
                <a:latin typeface="+mn-lt"/>
              </a:rPr>
              <a:t>Thank </a:t>
            </a:r>
            <a:r>
              <a:rPr lang="en-US" sz="6000" i="1" dirty="0" smtClean="0">
                <a:latin typeface="+mn-lt"/>
              </a:rPr>
              <a:t>you</a:t>
            </a:r>
            <a:endParaRPr lang="en-US" sz="6000" i="1" dirty="0">
              <a:latin typeface="+mn-lt"/>
            </a:endParaRPr>
          </a:p>
        </p:txBody>
      </p:sp>
      <p:pic>
        <p:nvPicPr>
          <p:cNvPr id="6" name="Picture 6" descr="C:\Users\Lefifi.T\AppData\Local\Microsoft\Windows\Temporary Internet Files\Content.Outlook\XAEMJRW7\Higher Education LOGO (6).jpg"/>
          <p:cNvPicPr>
            <a:picLocks noChangeAspect="1" noChangeArrowheads="1"/>
          </p:cNvPicPr>
          <p:nvPr/>
        </p:nvPicPr>
        <p:blipFill>
          <a:blip r:embed="rId4" cstate="print"/>
          <a:srcRect/>
          <a:stretch>
            <a:fillRect/>
          </a:stretch>
        </p:blipFill>
        <p:spPr bwMode="auto">
          <a:xfrm>
            <a:off x="1724025" y="1606551"/>
            <a:ext cx="5695950" cy="2246312"/>
          </a:xfrm>
          <a:prstGeom prst="rect">
            <a:avLst/>
          </a:prstGeom>
          <a:noFill/>
          <a:ln w="9525">
            <a:noFill/>
            <a:miter lim="800000"/>
            <a:headEnd/>
            <a:tailEnd/>
          </a:ln>
        </p:spPr>
      </p:pic>
    </p:spTree>
    <p:extLst>
      <p:ext uri="{BB962C8B-B14F-4D97-AF65-F5344CB8AC3E}">
        <p14:creationId xmlns:p14="http://schemas.microsoft.com/office/powerpoint/2010/main" xmlns="" val="3544232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495301" y="1236277"/>
            <a:ext cx="8229600" cy="4983163"/>
          </a:xfrm>
        </p:spPr>
        <p:txBody>
          <a:bodyPr/>
          <a:lstStyle/>
          <a:p>
            <a:pPr marL="457200" indent="-457200">
              <a:lnSpc>
                <a:spcPct val="150000"/>
              </a:lnSpc>
              <a:buFont typeface="+mj-lt"/>
              <a:buAutoNum type="arabicPeriod"/>
            </a:pPr>
            <a:r>
              <a:rPr lang="en-ZA" sz="2000" dirty="0" smtClean="0"/>
              <a:t>Background </a:t>
            </a:r>
            <a:endParaRPr lang="en-ZA" sz="2000" dirty="0"/>
          </a:p>
          <a:p>
            <a:pPr marL="457200" indent="-457200">
              <a:lnSpc>
                <a:spcPct val="150000"/>
              </a:lnSpc>
              <a:buFont typeface="+mj-lt"/>
              <a:buAutoNum type="arabicPeriod"/>
            </a:pPr>
            <a:r>
              <a:rPr lang="en-GB" sz="2000" dirty="0" smtClean="0"/>
              <a:t>Impact </a:t>
            </a:r>
            <a:r>
              <a:rPr lang="en-GB" sz="2000" dirty="0"/>
              <a:t>of COVID-19 pandemic on the budget and skills development interventions of the </a:t>
            </a:r>
            <a:r>
              <a:rPr lang="en-GB" sz="2000" dirty="0" smtClean="0"/>
              <a:t>NSF.</a:t>
            </a:r>
          </a:p>
          <a:p>
            <a:pPr marL="457200" indent="-457200">
              <a:lnSpc>
                <a:spcPct val="150000"/>
              </a:lnSpc>
              <a:buFont typeface="+mj-lt"/>
              <a:buAutoNum type="arabicPeriod"/>
            </a:pPr>
            <a:r>
              <a:rPr lang="en-GB" sz="2000" dirty="0" smtClean="0"/>
              <a:t>The </a:t>
            </a:r>
            <a:r>
              <a:rPr lang="en-GB" sz="2000" dirty="0"/>
              <a:t>total surplus in the balance sheet of the </a:t>
            </a:r>
            <a:r>
              <a:rPr lang="en-GB" sz="2000" dirty="0" smtClean="0"/>
              <a:t>NSF.</a:t>
            </a:r>
          </a:p>
          <a:p>
            <a:pPr marL="457200" indent="-457200">
              <a:lnSpc>
                <a:spcPct val="150000"/>
              </a:lnSpc>
              <a:buFont typeface="+mj-lt"/>
              <a:buAutoNum type="arabicPeriod"/>
            </a:pPr>
            <a:r>
              <a:rPr lang="en-GB" sz="2000" dirty="0" smtClean="0"/>
              <a:t>Whether </a:t>
            </a:r>
            <a:r>
              <a:rPr lang="en-GB" sz="2000" dirty="0"/>
              <a:t>the NSF has budgeted for the construction of the remaining new TVET college </a:t>
            </a:r>
            <a:r>
              <a:rPr lang="en-GB" sz="2000" dirty="0" smtClean="0"/>
              <a:t>campuses?</a:t>
            </a:r>
          </a:p>
          <a:p>
            <a:pPr marL="457200" indent="-457200">
              <a:lnSpc>
                <a:spcPct val="150000"/>
              </a:lnSpc>
              <a:buFont typeface="+mj-lt"/>
              <a:buAutoNum type="arabicPeriod"/>
            </a:pPr>
            <a:r>
              <a:rPr lang="en-GB" sz="2000" dirty="0" smtClean="0"/>
              <a:t>Whether </a:t>
            </a:r>
            <a:r>
              <a:rPr lang="en-GB" sz="2000" dirty="0"/>
              <a:t>beneficiaries of the NSF skills interventions continue to receive their stipends during the lockdown </a:t>
            </a:r>
            <a:r>
              <a:rPr lang="en-GB" sz="2000" dirty="0" smtClean="0"/>
              <a:t>period</a:t>
            </a:r>
            <a:r>
              <a:rPr lang="en-GB" sz="2000" dirty="0"/>
              <a:t>?</a:t>
            </a:r>
            <a:endParaRPr lang="en-ZA" sz="2000" dirty="0"/>
          </a:p>
          <a:p>
            <a:pPr marL="0" indent="0">
              <a:spcBef>
                <a:spcPts val="600"/>
              </a:spcBef>
              <a:spcAft>
                <a:spcPts val="600"/>
              </a:spcAft>
              <a:buNone/>
            </a:pPr>
            <a:endParaRPr lang="en-ZA" sz="2000" dirty="0" smtClean="0"/>
          </a:p>
          <a:p>
            <a:pPr>
              <a:spcBef>
                <a:spcPts val="600"/>
              </a:spcBef>
              <a:spcAft>
                <a:spcPts val="600"/>
              </a:spcAft>
            </a:pPr>
            <a:endParaRPr lang="en-ZA" sz="2000" dirty="0" smtClean="0"/>
          </a:p>
          <a:p>
            <a:pPr>
              <a:spcBef>
                <a:spcPts val="600"/>
              </a:spcBef>
              <a:spcAft>
                <a:spcPts val="600"/>
              </a:spcAft>
            </a:pPr>
            <a:endParaRPr lang="en-ZA" sz="2000" dirty="0" smtClean="0"/>
          </a:p>
        </p:txBody>
      </p:sp>
      <p:sp>
        <p:nvSpPr>
          <p:cNvPr id="85" name="Content Placeholder 2"/>
          <p:cNvSpPr txBox="1">
            <a:spLocks/>
          </p:cNvSpPr>
          <p:nvPr/>
        </p:nvSpPr>
        <p:spPr>
          <a:xfrm>
            <a:off x="609601" y="1270368"/>
            <a:ext cx="8001000"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a:t>
            </a:fld>
            <a:endParaRPr lang="en-US" b="1" dirty="0" smtClean="0"/>
          </a:p>
        </p:txBody>
      </p:sp>
      <p:sp>
        <p:nvSpPr>
          <p:cNvPr id="11" name="TextBox 10"/>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ZA" sz="2400" dirty="0" smtClean="0"/>
              <a:t>Outline of the Presentation</a:t>
            </a:r>
            <a:endParaRPr lang="en-ZA" sz="2400" dirty="0"/>
          </a:p>
        </p:txBody>
      </p:sp>
    </p:spTree>
    <p:extLst>
      <p:ext uri="{BB962C8B-B14F-4D97-AF65-F5344CB8AC3E}">
        <p14:creationId xmlns:p14="http://schemas.microsoft.com/office/powerpoint/2010/main" xmlns="" val="2302169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4012530465"/>
              </p:ext>
            </p:extLst>
          </p:nvPr>
        </p:nvGraphicFramePr>
        <p:xfrm>
          <a:off x="380999" y="781110"/>
          <a:ext cx="8382001" cy="5763815"/>
        </p:xfrm>
        <a:graphic>
          <a:graphicData uri="http://schemas.openxmlformats.org/drawingml/2006/table">
            <a:tbl>
              <a:tblPr firstRow="1" bandRow="1">
                <a:tableStyleId>{5940675A-B579-460E-94D1-54222C63F5DA}</a:tableStyleId>
              </a:tblPr>
              <a:tblGrid>
                <a:gridCol w="1447801">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4800600">
                  <a:extLst>
                    <a:ext uri="{9D8B030D-6E8A-4147-A177-3AD203B41FA5}">
                      <a16:colId xmlns:a16="http://schemas.microsoft.com/office/drawing/2014/main" xmlns="" val="20002"/>
                    </a:ext>
                  </a:extLst>
                </a:gridCol>
              </a:tblGrid>
              <a:tr h="293416">
                <a:tc>
                  <a:txBody>
                    <a:bodyPr/>
                    <a:lstStyle/>
                    <a:p>
                      <a:pPr algn="ctr"/>
                      <a:r>
                        <a:rPr lang="en-ZA" sz="1300" b="1" dirty="0" smtClean="0">
                          <a:latin typeface="+mn-lt"/>
                        </a:rPr>
                        <a:t>Outcome </a:t>
                      </a:r>
                      <a:endParaRPr lang="en-ZA" sz="1300" b="1"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300" b="1" dirty="0" smtClean="0">
                          <a:latin typeface="+mn-lt"/>
                        </a:rPr>
                        <a:t>Risk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300" b="1" dirty="0" smtClean="0">
                          <a:latin typeface="+mn-lt"/>
                        </a:rPr>
                        <a:t>Mitigation </a:t>
                      </a:r>
                      <a:endParaRPr lang="en-ZA" sz="1300" b="1" dirty="0">
                        <a:latin typeface="+mn-lt"/>
                      </a:endParaRPr>
                    </a:p>
                  </a:txBody>
                  <a:tcPr/>
                </a:tc>
                <a:extLst>
                  <a:ext uri="{0D108BD9-81ED-4DB2-BD59-A6C34878D82A}">
                    <a16:rowId xmlns:a16="http://schemas.microsoft.com/office/drawing/2014/main" xmlns="" val="10000"/>
                  </a:ext>
                </a:extLst>
              </a:tr>
              <a:tr h="1019233">
                <a:tc rowSpan="6">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100" b="1" dirty="0" smtClean="0">
                          <a:latin typeface="+mn-lt"/>
                        </a:rPr>
                        <a:t>Quality Skills Developed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ZA" sz="1100" b="1" dirty="0" smtClean="0">
                        <a:latin typeface="+mn-lt"/>
                      </a:endParaRPr>
                    </a:p>
                    <a:p>
                      <a:pPr marL="228600" indent="-228600">
                        <a:buFont typeface="+mj-lt"/>
                        <a:buAutoNum type="arabicPeriod"/>
                      </a:pPr>
                      <a:r>
                        <a:rPr lang="en-US" sz="1100" b="1" kern="1200" dirty="0" smtClean="0">
                          <a:solidFill>
                            <a:schemeClr val="tx1"/>
                          </a:solidFill>
                          <a:effectLst/>
                          <a:latin typeface="+mn-lt"/>
                          <a:ea typeface="+mn-ea"/>
                          <a:cs typeface="+mn-cs"/>
                        </a:rPr>
                        <a:t>Improved PSET System</a:t>
                      </a:r>
                      <a:endParaRPr lang="en-ZA" sz="1100" b="1" dirty="0">
                        <a:latin typeface="+mn-lt"/>
                      </a:endParaRPr>
                    </a:p>
                  </a:txBody>
                  <a:tcPr/>
                </a:tc>
                <a:tc>
                  <a:txBody>
                    <a:bodyPr/>
                    <a:lstStyle/>
                    <a:p>
                      <a:pPr marL="285750" lvl="0" indent="-285750">
                        <a:buFont typeface="Arial" panose="020B0604020202020204" pitchFamily="34" charset="0"/>
                        <a:buChar char="•"/>
                      </a:pPr>
                      <a:r>
                        <a:rPr lang="en-ZA" sz="1050" kern="1200" dirty="0" smtClean="0">
                          <a:solidFill>
                            <a:schemeClr val="tx1"/>
                          </a:solidFill>
                          <a:effectLst/>
                          <a:latin typeface="+mn-lt"/>
                          <a:ea typeface="+mn-ea"/>
                          <a:cs typeface="+mn-cs"/>
                        </a:rPr>
                        <a:t>Funding </a:t>
                      </a:r>
                      <a:r>
                        <a:rPr lang="en-ZA" sz="1050" kern="1200" dirty="0" err="1" smtClean="0">
                          <a:solidFill>
                            <a:schemeClr val="tx1"/>
                          </a:solidFill>
                          <a:effectLst/>
                          <a:latin typeface="+mn-lt"/>
                          <a:ea typeface="+mn-ea"/>
                          <a:cs typeface="+mn-cs"/>
                        </a:rPr>
                        <a:t>fiscus</a:t>
                      </a:r>
                      <a:r>
                        <a:rPr lang="en-ZA" sz="1050" kern="1200" dirty="0" smtClean="0">
                          <a:solidFill>
                            <a:schemeClr val="tx1"/>
                          </a:solidFill>
                          <a:effectLst/>
                          <a:latin typeface="+mn-lt"/>
                          <a:ea typeface="+mn-ea"/>
                          <a:cs typeface="+mn-cs"/>
                        </a:rPr>
                        <a:t> shortfall or grants allocated to DHET (</a:t>
                      </a:r>
                      <a:r>
                        <a:rPr lang="en-ZA" sz="1050" kern="1200" dirty="0" err="1" smtClean="0">
                          <a:solidFill>
                            <a:schemeClr val="tx1"/>
                          </a:solidFill>
                          <a:effectLst/>
                          <a:latin typeface="+mn-lt"/>
                          <a:ea typeface="+mn-ea"/>
                          <a:cs typeface="+mn-cs"/>
                        </a:rPr>
                        <a:t>e.g</a:t>
                      </a:r>
                      <a:r>
                        <a:rPr lang="en-ZA" sz="1050" kern="1200" baseline="0" dirty="0" smtClean="0">
                          <a:solidFill>
                            <a:schemeClr val="tx1"/>
                          </a:solidFill>
                          <a:effectLst/>
                          <a:latin typeface="+mn-lt"/>
                          <a:ea typeface="+mn-ea"/>
                          <a:cs typeface="+mn-cs"/>
                        </a:rPr>
                        <a:t> Fee Free Education).</a:t>
                      </a:r>
                      <a:endParaRPr lang="en-US" sz="1050" kern="1200" dirty="0" smtClean="0">
                        <a:solidFill>
                          <a:schemeClr val="tx1"/>
                        </a:solidFill>
                        <a:effectLst/>
                        <a:latin typeface="+mn-lt"/>
                        <a:ea typeface="+mn-ea"/>
                        <a:cs typeface="+mn-cs"/>
                      </a:endParaRPr>
                    </a:p>
                  </a:txBody>
                  <a:tcPr/>
                </a:tc>
                <a:tc>
                  <a:txBody>
                    <a:bodyPr/>
                    <a:lstStyle/>
                    <a:p>
                      <a:pPr marL="285750" lvl="0" indent="-285750">
                        <a:buFont typeface="Arial" panose="020B0604020202020204" pitchFamily="34" charset="0"/>
                        <a:buChar char="•"/>
                      </a:pPr>
                      <a:r>
                        <a:rPr lang="en-GB" sz="1050" kern="1200" dirty="0" smtClean="0">
                          <a:solidFill>
                            <a:schemeClr val="tx1"/>
                          </a:solidFill>
                          <a:effectLst/>
                          <a:latin typeface="+mn-lt"/>
                          <a:ea typeface="+mn-ea"/>
                          <a:cs typeface="+mn-cs"/>
                        </a:rPr>
                        <a:t>NSF will have to reprioritise and adjust targets.</a:t>
                      </a:r>
                    </a:p>
                    <a:p>
                      <a:pPr marL="285750" lvl="0" indent="-285750">
                        <a:buFont typeface="Arial" panose="020B0604020202020204" pitchFamily="34" charset="0"/>
                        <a:buChar char="•"/>
                      </a:pPr>
                      <a:r>
                        <a:rPr lang="en-GB" sz="1050" kern="1200" dirty="0" smtClean="0">
                          <a:solidFill>
                            <a:schemeClr val="tx1"/>
                          </a:solidFill>
                          <a:effectLst/>
                          <a:latin typeface="+mn-lt"/>
                          <a:ea typeface="+mn-ea"/>
                          <a:cs typeface="+mn-cs"/>
                        </a:rPr>
                        <a:t>Full commitment of funds.</a:t>
                      </a:r>
                    </a:p>
                    <a:p>
                      <a:pPr marL="285750" lvl="0" indent="-285750">
                        <a:buFont typeface="Arial" panose="020B0604020202020204" pitchFamily="34" charset="0"/>
                        <a:buChar char="•"/>
                      </a:pPr>
                      <a:r>
                        <a:rPr lang="en-GB" sz="1050" kern="1200" dirty="0" smtClean="0">
                          <a:solidFill>
                            <a:schemeClr val="tx1"/>
                          </a:solidFill>
                          <a:effectLst/>
                          <a:latin typeface="+mn-lt"/>
                          <a:ea typeface="+mn-ea"/>
                          <a:cs typeface="+mn-cs"/>
                        </a:rPr>
                        <a:t>Proper communication of the full commitment.</a:t>
                      </a:r>
                    </a:p>
                    <a:p>
                      <a:pPr marL="285750" lvl="0" indent="-285750">
                        <a:buFont typeface="Arial" panose="020B0604020202020204" pitchFamily="34" charset="0"/>
                        <a:buChar char="•"/>
                      </a:pPr>
                      <a:r>
                        <a:rPr lang="en-GB" sz="1050" kern="1200" dirty="0" smtClean="0">
                          <a:solidFill>
                            <a:schemeClr val="tx1"/>
                          </a:solidFill>
                          <a:effectLst/>
                          <a:latin typeface="+mn-lt"/>
                          <a:ea typeface="+mn-ea"/>
                          <a:cs typeface="+mn-cs"/>
                        </a:rPr>
                        <a:t>Limit reserves, that is not committed, to the minimum.</a:t>
                      </a:r>
                    </a:p>
                    <a:p>
                      <a:pPr marL="285750" lvl="0" indent="-285750">
                        <a:buFont typeface="Arial" panose="020B0604020202020204" pitchFamily="34" charset="0"/>
                        <a:buChar char="•"/>
                      </a:pPr>
                      <a:r>
                        <a:rPr lang="en-GB" sz="1050" kern="1200" dirty="0" smtClean="0">
                          <a:solidFill>
                            <a:schemeClr val="tx1"/>
                          </a:solidFill>
                          <a:effectLst/>
                          <a:latin typeface="+mn-lt"/>
                          <a:ea typeface="+mn-ea"/>
                          <a:cs typeface="+mn-cs"/>
                        </a:rPr>
                        <a:t>Improve Project Management</a:t>
                      </a:r>
                      <a:r>
                        <a:rPr lang="en-GB" sz="1050" kern="1200" baseline="0" dirty="0" smtClean="0">
                          <a:solidFill>
                            <a:schemeClr val="tx1"/>
                          </a:solidFill>
                          <a:effectLst/>
                          <a:latin typeface="+mn-lt"/>
                          <a:ea typeface="+mn-ea"/>
                          <a:cs typeface="+mn-cs"/>
                        </a:rPr>
                        <a:t> and expenditure in line with performance of project outputs.</a:t>
                      </a:r>
                      <a:endParaRPr lang="en-GB" sz="1050" kern="1200" dirty="0" smtClean="0">
                        <a:solidFill>
                          <a:schemeClr val="tx1"/>
                        </a:solidFill>
                        <a:effectLst/>
                        <a:latin typeface="+mn-lt"/>
                        <a:ea typeface="+mn-ea"/>
                        <a:cs typeface="+mn-cs"/>
                      </a:endParaRPr>
                    </a:p>
                  </a:txBody>
                  <a:tcPr/>
                </a:tc>
                <a:extLst>
                  <a:ext uri="{0D108BD9-81ED-4DB2-BD59-A6C34878D82A}">
                    <a16:rowId xmlns:a16="http://schemas.microsoft.com/office/drawing/2014/main" xmlns="" val="10001"/>
                  </a:ext>
                </a:extLst>
              </a:tr>
              <a:tr h="710375">
                <a:tc vMerge="1">
                  <a:txBody>
                    <a:bodyPr/>
                    <a:lstStyle/>
                    <a:p>
                      <a:endParaRPr lang="en-US"/>
                    </a:p>
                  </a:txBody>
                  <a:tcPr/>
                </a:tc>
                <a:tc>
                  <a:txBody>
                    <a:bodyPr/>
                    <a:lstStyle/>
                    <a:p>
                      <a:pPr marL="285750" lvl="0" indent="-285750">
                        <a:buFont typeface="Arial" panose="020B0604020202020204" pitchFamily="34" charset="0"/>
                        <a:buChar char="•"/>
                      </a:pPr>
                      <a:r>
                        <a:rPr lang="en-ZA" sz="1050" kern="1200" dirty="0" smtClean="0">
                          <a:solidFill>
                            <a:schemeClr val="tx1"/>
                          </a:solidFill>
                          <a:effectLst/>
                          <a:latin typeface="+mn-lt"/>
                          <a:ea typeface="+mn-ea"/>
                          <a:cs typeface="+mn-cs"/>
                        </a:rPr>
                        <a:t>Misuse of Funds</a:t>
                      </a:r>
                      <a:r>
                        <a:rPr lang="en-ZA" sz="1050" kern="1200" baseline="0" dirty="0" smtClean="0">
                          <a:solidFill>
                            <a:schemeClr val="tx1"/>
                          </a:solidFill>
                          <a:effectLst/>
                          <a:latin typeface="+mn-lt"/>
                          <a:ea typeface="+mn-ea"/>
                          <a:cs typeface="+mn-cs"/>
                        </a:rPr>
                        <a:t> by Service Providers</a:t>
                      </a:r>
                      <a:endParaRPr lang="en-ZA" sz="1050" kern="1200" dirty="0" smtClean="0">
                        <a:solidFill>
                          <a:schemeClr val="tx1"/>
                        </a:solidFill>
                        <a:effectLst/>
                        <a:latin typeface="+mn-lt"/>
                        <a:ea typeface="+mn-ea"/>
                        <a:cs typeface="+mn-cs"/>
                      </a:endParaRPr>
                    </a:p>
                  </a:txBody>
                  <a:tcPr/>
                </a:tc>
                <a:tc>
                  <a:txBody>
                    <a:bodyPr/>
                    <a:lstStyle/>
                    <a:p>
                      <a:pPr marL="285750" lvl="0" indent="-285750">
                        <a:buFont typeface="Arial" panose="020B0604020202020204" pitchFamily="34" charset="0"/>
                        <a:buChar char="•"/>
                      </a:pPr>
                      <a:r>
                        <a:rPr lang="en-ZA" sz="1050" kern="1200" dirty="0" smtClean="0">
                          <a:solidFill>
                            <a:schemeClr val="tx1"/>
                          </a:solidFill>
                          <a:effectLst/>
                          <a:latin typeface="+mn-lt"/>
                          <a:ea typeface="+mn-ea"/>
                          <a:cs typeface="+mn-cs"/>
                        </a:rPr>
                        <a:t>Improve Due Diligence processes.</a:t>
                      </a:r>
                    </a:p>
                    <a:p>
                      <a:pPr marL="285750" lvl="0" indent="-285750">
                        <a:buFont typeface="Arial" panose="020B0604020202020204" pitchFamily="34" charset="0"/>
                        <a:buChar char="•"/>
                      </a:pPr>
                      <a:r>
                        <a:rPr lang="en-ZA" sz="1050" kern="1200" dirty="0" smtClean="0">
                          <a:solidFill>
                            <a:schemeClr val="tx1"/>
                          </a:solidFill>
                          <a:effectLst/>
                          <a:latin typeface="+mn-lt"/>
                          <a:ea typeface="+mn-ea"/>
                          <a:cs typeface="+mn-cs"/>
                        </a:rPr>
                        <a:t>Improve Project Monitoring and Reporting;</a:t>
                      </a:r>
                    </a:p>
                    <a:p>
                      <a:pPr marL="285750" lvl="0" indent="-285750">
                        <a:buFont typeface="Arial" panose="020B0604020202020204" pitchFamily="34" charset="0"/>
                        <a:buChar char="•"/>
                      </a:pPr>
                      <a:r>
                        <a:rPr lang="en-ZA" sz="1050" kern="1200" dirty="0" smtClean="0">
                          <a:solidFill>
                            <a:schemeClr val="tx1"/>
                          </a:solidFill>
                          <a:effectLst/>
                          <a:latin typeface="+mn-lt"/>
                          <a:ea typeface="+mn-ea"/>
                          <a:cs typeface="+mn-cs"/>
                        </a:rPr>
                        <a:t>Implementation of Consequence</a:t>
                      </a:r>
                      <a:r>
                        <a:rPr lang="en-ZA" sz="1050" kern="1200" baseline="0" dirty="0" smtClean="0">
                          <a:solidFill>
                            <a:schemeClr val="tx1"/>
                          </a:solidFill>
                          <a:effectLst/>
                          <a:latin typeface="+mn-lt"/>
                          <a:ea typeface="+mn-ea"/>
                          <a:cs typeface="+mn-cs"/>
                        </a:rPr>
                        <a:t> management (Legal and penalties). </a:t>
                      </a:r>
                      <a:endParaRPr lang="en-ZA" sz="1050" kern="1200" dirty="0" smtClean="0">
                        <a:solidFill>
                          <a:schemeClr val="tx1"/>
                        </a:solidFill>
                        <a:effectLst/>
                        <a:latin typeface="+mn-lt"/>
                        <a:ea typeface="+mn-ea"/>
                        <a:cs typeface="+mn-cs"/>
                      </a:endParaRPr>
                    </a:p>
                  </a:txBody>
                  <a:tcPr/>
                </a:tc>
                <a:extLst>
                  <a:ext uri="{0D108BD9-81ED-4DB2-BD59-A6C34878D82A}">
                    <a16:rowId xmlns:a16="http://schemas.microsoft.com/office/drawing/2014/main" xmlns="" val="10005"/>
                  </a:ext>
                </a:extLst>
              </a:tr>
              <a:tr h="864804">
                <a:tc vMerge="1">
                  <a:txBody>
                    <a:bodyPr/>
                    <a:lstStyle/>
                    <a:p>
                      <a:pPr marL="228600" indent="-228600">
                        <a:buFont typeface="+mj-lt"/>
                        <a:buAutoNum type="arabicPeriod" startAt="2"/>
                      </a:pPr>
                      <a:endParaRPr lang="en-ZA" sz="1400" dirty="0">
                        <a:latin typeface="+mn-lt"/>
                      </a:endParaRPr>
                    </a:p>
                  </a:txBody>
                  <a:tcPr/>
                </a:tc>
                <a:tc>
                  <a:txBody>
                    <a:bodyPr/>
                    <a:lstStyle/>
                    <a:p>
                      <a:pPr marL="285750" lvl="0" indent="-285750">
                        <a:buFont typeface="Arial" panose="020B0604020202020204" pitchFamily="34" charset="0"/>
                        <a:buChar char="•"/>
                      </a:pPr>
                      <a:r>
                        <a:rPr lang="en-ZA" sz="1050" kern="1200" dirty="0" smtClean="0">
                          <a:solidFill>
                            <a:schemeClr val="tx1"/>
                          </a:solidFill>
                          <a:effectLst/>
                          <a:latin typeface="+mn-lt"/>
                          <a:ea typeface="+mn-ea"/>
                          <a:cs typeface="+mn-cs"/>
                        </a:rPr>
                        <a:t>Reduction in Skills Development Levy</a:t>
                      </a:r>
                    </a:p>
                  </a:txBody>
                  <a:tcPr/>
                </a:tc>
                <a:tc>
                  <a:txBody>
                    <a:bodyPr/>
                    <a:lstStyle/>
                    <a:p>
                      <a:pPr marL="285750" lvl="0" indent="-285750">
                        <a:buFont typeface="Arial" panose="020B0604020202020204" pitchFamily="34" charset="0"/>
                        <a:buChar char="•"/>
                      </a:pPr>
                      <a:r>
                        <a:rPr lang="en-GB" sz="1050" kern="1200" dirty="0" smtClean="0">
                          <a:solidFill>
                            <a:schemeClr val="tx1"/>
                          </a:solidFill>
                          <a:effectLst/>
                          <a:latin typeface="+mn-lt"/>
                          <a:ea typeface="+mn-ea"/>
                          <a:cs typeface="+mn-cs"/>
                        </a:rPr>
                        <a:t>NSF will have to reprioritise and adjust targets.</a:t>
                      </a:r>
                    </a:p>
                    <a:p>
                      <a:pPr marL="285750" lvl="0" indent="-285750">
                        <a:buFont typeface="Arial" panose="020B0604020202020204" pitchFamily="34" charset="0"/>
                        <a:buChar char="•"/>
                      </a:pPr>
                      <a:r>
                        <a:rPr lang="en-GB" sz="1050" kern="1200" dirty="0" smtClean="0">
                          <a:solidFill>
                            <a:schemeClr val="tx1"/>
                          </a:solidFill>
                          <a:effectLst/>
                          <a:latin typeface="+mn-lt"/>
                          <a:ea typeface="+mn-ea"/>
                          <a:cs typeface="+mn-cs"/>
                        </a:rPr>
                        <a:t>Establish Public-Private</a:t>
                      </a:r>
                      <a:r>
                        <a:rPr lang="en-GB" sz="1050" kern="1200" baseline="0" dirty="0" smtClean="0">
                          <a:solidFill>
                            <a:schemeClr val="tx1"/>
                          </a:solidFill>
                          <a:effectLst/>
                          <a:latin typeface="+mn-lt"/>
                          <a:ea typeface="+mn-ea"/>
                          <a:cs typeface="+mn-cs"/>
                        </a:rPr>
                        <a:t> Partnerships</a:t>
                      </a:r>
                      <a:endParaRPr lang="en-GB" sz="10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GB" sz="1050" kern="1200" dirty="0" smtClean="0">
                          <a:solidFill>
                            <a:schemeClr val="tx1"/>
                          </a:solidFill>
                          <a:effectLst/>
                          <a:latin typeface="+mn-lt"/>
                          <a:ea typeface="+mn-ea"/>
                          <a:cs typeface="+mn-cs"/>
                        </a:rPr>
                        <a:t>Limit reserves, that is not committed, to the minimum.</a:t>
                      </a:r>
                    </a:p>
                    <a:p>
                      <a:pPr marL="285750" lvl="0" indent="-285750">
                        <a:buFont typeface="Arial" panose="020B0604020202020204" pitchFamily="34" charset="0"/>
                        <a:buChar char="•"/>
                      </a:pPr>
                      <a:r>
                        <a:rPr lang="en-GB" sz="1050" kern="1200" dirty="0" smtClean="0">
                          <a:solidFill>
                            <a:schemeClr val="tx1"/>
                          </a:solidFill>
                          <a:effectLst/>
                          <a:latin typeface="+mn-lt"/>
                          <a:ea typeface="+mn-ea"/>
                          <a:cs typeface="+mn-cs"/>
                        </a:rPr>
                        <a:t>Continuous “going concern” assessment.</a:t>
                      </a:r>
                    </a:p>
                    <a:p>
                      <a:pPr marL="285750" lvl="0" indent="-285750">
                        <a:buFont typeface="Arial" panose="020B0604020202020204" pitchFamily="34" charset="0"/>
                        <a:buChar char="•"/>
                      </a:pPr>
                      <a:r>
                        <a:rPr lang="en-GB" sz="1050" kern="1200" dirty="0" smtClean="0">
                          <a:solidFill>
                            <a:schemeClr val="tx1"/>
                          </a:solidFill>
                          <a:effectLst/>
                          <a:latin typeface="+mn-lt"/>
                          <a:ea typeface="+mn-ea"/>
                          <a:cs typeface="+mn-cs"/>
                        </a:rPr>
                        <a:t>Alternative Sources of funding.</a:t>
                      </a:r>
                    </a:p>
                  </a:txBody>
                  <a:tcPr/>
                </a:tc>
                <a:extLst>
                  <a:ext uri="{0D108BD9-81ED-4DB2-BD59-A6C34878D82A}">
                    <a16:rowId xmlns:a16="http://schemas.microsoft.com/office/drawing/2014/main" xmlns="" val="10002"/>
                  </a:ext>
                </a:extLst>
              </a:tr>
              <a:tr h="555945">
                <a:tc vMerge="1">
                  <a:txBody>
                    <a:bodyPr/>
                    <a:lstStyle/>
                    <a:p>
                      <a:pPr marL="228600" indent="-228600">
                        <a:buFont typeface="+mj-lt"/>
                        <a:buAutoNum type="arabicPeriod"/>
                      </a:pPr>
                      <a:endParaRPr lang="en-ZA" sz="1400" dirty="0">
                        <a:latin typeface="+mn-lt"/>
                      </a:endParaRPr>
                    </a:p>
                  </a:txBody>
                  <a:tcPr/>
                </a:tc>
                <a:tc>
                  <a:txBody>
                    <a:bodyPr/>
                    <a:lstStyle/>
                    <a:p>
                      <a:pPr marL="285750" lvl="0" indent="-285750">
                        <a:buFont typeface="Arial" panose="020B0604020202020204" pitchFamily="34" charset="0"/>
                        <a:buChar char="•"/>
                      </a:pPr>
                      <a:r>
                        <a:rPr lang="en-ZA" sz="1050" kern="1200" dirty="0" smtClean="0">
                          <a:solidFill>
                            <a:schemeClr val="tx1"/>
                          </a:solidFill>
                          <a:effectLst/>
                          <a:latin typeface="+mn-lt"/>
                          <a:ea typeface="+mn-ea"/>
                          <a:cs typeface="+mn-cs"/>
                        </a:rPr>
                        <a:t>Funding of </a:t>
                      </a:r>
                      <a:r>
                        <a:rPr lang="en-ZA" sz="1050" kern="1200" dirty="0" err="1" smtClean="0">
                          <a:solidFill>
                            <a:schemeClr val="tx1"/>
                          </a:solidFill>
                          <a:effectLst/>
                          <a:latin typeface="+mn-lt"/>
                          <a:ea typeface="+mn-ea"/>
                          <a:cs typeface="+mn-cs"/>
                        </a:rPr>
                        <a:t>adhoc</a:t>
                      </a:r>
                      <a:r>
                        <a:rPr lang="en-ZA" sz="1050" kern="1200" dirty="0" smtClean="0">
                          <a:solidFill>
                            <a:schemeClr val="tx1"/>
                          </a:solidFill>
                          <a:effectLst/>
                          <a:latin typeface="+mn-lt"/>
                          <a:ea typeface="+mn-ea"/>
                          <a:cs typeface="+mn-cs"/>
                        </a:rPr>
                        <a:t> projects or programmes</a:t>
                      </a:r>
                      <a:r>
                        <a:rPr lang="en-ZA" sz="1050" kern="1200" baseline="0" dirty="0" smtClean="0">
                          <a:solidFill>
                            <a:schemeClr val="tx1"/>
                          </a:solidFill>
                          <a:effectLst/>
                          <a:latin typeface="+mn-lt"/>
                          <a:ea typeface="+mn-ea"/>
                          <a:cs typeface="+mn-cs"/>
                        </a:rPr>
                        <a:t> not in line with mandate</a:t>
                      </a:r>
                      <a:endParaRPr lang="en-ZA" sz="1050" kern="1200" dirty="0" smtClean="0">
                        <a:solidFill>
                          <a:schemeClr val="tx1"/>
                        </a:solidFill>
                        <a:effectLst/>
                        <a:latin typeface="+mn-lt"/>
                        <a:ea typeface="+mn-ea"/>
                        <a:cs typeface="+mn-cs"/>
                      </a:endParaRPr>
                    </a:p>
                  </a:txBody>
                  <a:tcPr/>
                </a:tc>
                <a:tc>
                  <a:txBody>
                    <a:bodyPr/>
                    <a:lstStyle/>
                    <a:p>
                      <a:pPr marL="285750" lvl="0" indent="-285750">
                        <a:buFont typeface="Arial" panose="020B0604020202020204" pitchFamily="34" charset="0"/>
                        <a:buChar char="•"/>
                      </a:pPr>
                      <a:r>
                        <a:rPr lang="en-GB" sz="1050" kern="1200" dirty="0" smtClean="0">
                          <a:solidFill>
                            <a:schemeClr val="tx1"/>
                          </a:solidFill>
                          <a:effectLst/>
                          <a:latin typeface="+mn-lt"/>
                          <a:ea typeface="+mn-ea"/>
                          <a:cs typeface="+mn-cs"/>
                        </a:rPr>
                        <a:t>Develop a funding framework aligned to mandate.</a:t>
                      </a:r>
                    </a:p>
                    <a:p>
                      <a:pPr marL="285750" lvl="0" indent="-285750">
                        <a:buFont typeface="Arial" panose="020B0604020202020204" pitchFamily="34" charset="0"/>
                        <a:buChar char="•"/>
                      </a:pPr>
                      <a:r>
                        <a:rPr lang="en-GB" sz="1050" kern="1200" dirty="0" smtClean="0">
                          <a:solidFill>
                            <a:schemeClr val="tx1"/>
                          </a:solidFill>
                          <a:effectLst/>
                          <a:latin typeface="+mn-lt"/>
                          <a:ea typeface="+mn-ea"/>
                          <a:cs typeface="+mn-cs"/>
                        </a:rPr>
                        <a:t>Obtain concurrence from Executive</a:t>
                      </a:r>
                      <a:r>
                        <a:rPr lang="en-GB" sz="1050" kern="1200" baseline="0" dirty="0" smtClean="0">
                          <a:solidFill>
                            <a:schemeClr val="tx1"/>
                          </a:solidFill>
                          <a:effectLst/>
                          <a:latin typeface="+mn-lt"/>
                          <a:ea typeface="+mn-ea"/>
                          <a:cs typeface="+mn-cs"/>
                        </a:rPr>
                        <a:t> Authority.</a:t>
                      </a:r>
                      <a:endParaRPr lang="en-GB" sz="1050" kern="1200" dirty="0" smtClean="0">
                        <a:solidFill>
                          <a:schemeClr val="tx1"/>
                        </a:solidFill>
                        <a:effectLst/>
                        <a:latin typeface="+mn-lt"/>
                        <a:ea typeface="+mn-ea"/>
                        <a:cs typeface="+mn-cs"/>
                      </a:endParaRPr>
                    </a:p>
                  </a:txBody>
                  <a:tcPr/>
                </a:tc>
                <a:extLst>
                  <a:ext uri="{0D108BD9-81ED-4DB2-BD59-A6C34878D82A}">
                    <a16:rowId xmlns:a16="http://schemas.microsoft.com/office/drawing/2014/main" xmlns="" val="10006"/>
                  </a:ext>
                </a:extLst>
              </a:tr>
              <a:tr h="401516">
                <a:tc vMerge="1">
                  <a:txBody>
                    <a:bodyPr/>
                    <a:lstStyle/>
                    <a:p>
                      <a:pPr marL="228600" indent="-228600">
                        <a:buFont typeface="+mj-lt"/>
                        <a:buAutoNum type="arabicPeriod"/>
                      </a:pPr>
                      <a:endParaRPr lang="en-ZA" sz="1100" dirty="0">
                        <a:latin typeface="+mn-lt"/>
                      </a:endParaRPr>
                    </a:p>
                  </a:txBody>
                  <a:tcPr/>
                </a:tc>
                <a:tc>
                  <a:txBody>
                    <a:bodyPr/>
                    <a:lstStyle/>
                    <a:p>
                      <a:pPr marL="285750" lvl="0" indent="-285750">
                        <a:buFont typeface="Arial" panose="020B0604020202020204" pitchFamily="34" charset="0"/>
                        <a:buChar char="•"/>
                      </a:pPr>
                      <a:r>
                        <a:rPr lang="en-ZA" sz="1050" kern="1200" dirty="0" smtClean="0">
                          <a:solidFill>
                            <a:schemeClr val="tx1"/>
                          </a:solidFill>
                          <a:effectLst/>
                          <a:latin typeface="+mn-lt"/>
                          <a:ea typeface="+mn-ea"/>
                          <a:cs typeface="+mn-cs"/>
                        </a:rPr>
                        <a:t>Lack Delivery Capacity within</a:t>
                      </a:r>
                      <a:r>
                        <a:rPr lang="en-ZA" sz="1050" kern="1200" baseline="0" dirty="0" smtClean="0">
                          <a:solidFill>
                            <a:schemeClr val="tx1"/>
                          </a:solidFill>
                          <a:effectLst/>
                          <a:latin typeface="+mn-lt"/>
                          <a:ea typeface="+mn-ea"/>
                          <a:cs typeface="+mn-cs"/>
                        </a:rPr>
                        <a:t> PSET</a:t>
                      </a:r>
                      <a:endParaRPr lang="en-ZA" sz="1050" kern="1200" dirty="0" smtClean="0">
                        <a:solidFill>
                          <a:schemeClr val="tx1"/>
                        </a:solidFill>
                        <a:effectLst/>
                        <a:latin typeface="+mn-lt"/>
                        <a:ea typeface="+mn-ea"/>
                        <a:cs typeface="+mn-cs"/>
                      </a:endParaRPr>
                    </a:p>
                  </a:txBody>
                  <a:tcPr/>
                </a:tc>
                <a:tc>
                  <a:txBody>
                    <a:bodyPr/>
                    <a:lstStyle/>
                    <a:p>
                      <a:pPr marL="285750" lvl="0" indent="-285750">
                        <a:buFont typeface="Arial" panose="020B0604020202020204" pitchFamily="34" charset="0"/>
                        <a:buChar char="•"/>
                      </a:pPr>
                      <a:r>
                        <a:rPr lang="en-GB" sz="1050" kern="1200" dirty="0" smtClean="0">
                          <a:solidFill>
                            <a:schemeClr val="tx1"/>
                          </a:solidFill>
                          <a:effectLst/>
                          <a:latin typeface="+mn-lt"/>
                          <a:ea typeface="+mn-ea"/>
                          <a:cs typeface="+mn-cs"/>
                        </a:rPr>
                        <a:t>Integrate Programmatic planning.</a:t>
                      </a:r>
                    </a:p>
                    <a:p>
                      <a:pPr marL="285750" lvl="0" indent="-285750">
                        <a:buFont typeface="Arial" panose="020B0604020202020204" pitchFamily="34" charset="0"/>
                        <a:buChar char="•"/>
                      </a:pPr>
                      <a:r>
                        <a:rPr lang="en-GB" sz="1050" kern="1200" dirty="0" smtClean="0">
                          <a:solidFill>
                            <a:schemeClr val="tx1"/>
                          </a:solidFill>
                          <a:effectLst/>
                          <a:latin typeface="+mn-lt"/>
                          <a:ea typeface="+mn-ea"/>
                          <a:cs typeface="+mn-cs"/>
                        </a:rPr>
                        <a:t>Utilise public-private</a:t>
                      </a:r>
                      <a:r>
                        <a:rPr lang="en-GB" sz="1050" kern="1200" baseline="0" dirty="0" smtClean="0">
                          <a:solidFill>
                            <a:schemeClr val="tx1"/>
                          </a:solidFill>
                          <a:effectLst/>
                          <a:latin typeface="+mn-lt"/>
                          <a:ea typeface="+mn-ea"/>
                          <a:cs typeface="+mn-cs"/>
                        </a:rPr>
                        <a:t> partnerships.</a:t>
                      </a:r>
                      <a:endParaRPr lang="en-GB" sz="1050" kern="1200" dirty="0" smtClean="0">
                        <a:solidFill>
                          <a:schemeClr val="tx1"/>
                        </a:solidFill>
                        <a:effectLst/>
                        <a:latin typeface="+mn-lt"/>
                        <a:ea typeface="+mn-ea"/>
                        <a:cs typeface="+mn-cs"/>
                      </a:endParaRPr>
                    </a:p>
                  </a:txBody>
                  <a:tcPr/>
                </a:tc>
                <a:extLst>
                  <a:ext uri="{0D108BD9-81ED-4DB2-BD59-A6C34878D82A}">
                    <a16:rowId xmlns:a16="http://schemas.microsoft.com/office/drawing/2014/main" xmlns="" val="10007"/>
                  </a:ext>
                </a:extLst>
              </a:tr>
              <a:tr h="555201">
                <a:tc vMerge="1">
                  <a:txBody>
                    <a:bodyPr/>
                    <a:lstStyle/>
                    <a:p>
                      <a:pPr marL="228600" indent="-228600">
                        <a:buFont typeface="+mj-lt"/>
                        <a:buAutoNum type="arabicPeriod"/>
                      </a:pPr>
                      <a:endParaRPr lang="en-ZA" sz="1100" b="1" dirty="0">
                        <a:latin typeface="+mn-lt"/>
                      </a:endParaRPr>
                    </a:p>
                  </a:txBody>
                  <a:tcPr/>
                </a:tc>
                <a:tc>
                  <a:txBody>
                    <a:bodyPr/>
                    <a:lstStyle/>
                    <a:p>
                      <a:pPr marL="285750" lvl="0" indent="-285750">
                        <a:buFont typeface="Arial" panose="020B0604020202020204" pitchFamily="34" charset="0"/>
                        <a:buChar char="•"/>
                      </a:pPr>
                      <a:r>
                        <a:rPr lang="en-ZA" sz="1050" kern="1200" dirty="0" smtClean="0">
                          <a:solidFill>
                            <a:schemeClr val="tx1"/>
                          </a:solidFill>
                          <a:effectLst/>
                          <a:latin typeface="+mn-lt"/>
                          <a:ea typeface="+mn-ea"/>
                          <a:cs typeface="+mn-cs"/>
                        </a:rPr>
                        <a:t>Delays and quality of occupational</a:t>
                      </a:r>
                      <a:r>
                        <a:rPr lang="en-ZA" sz="1050" kern="1200" baseline="0" dirty="0" smtClean="0">
                          <a:solidFill>
                            <a:schemeClr val="tx1"/>
                          </a:solidFill>
                          <a:effectLst/>
                          <a:latin typeface="+mn-lt"/>
                          <a:ea typeface="+mn-ea"/>
                          <a:cs typeface="+mn-cs"/>
                        </a:rPr>
                        <a:t> qualification and delivery</a:t>
                      </a:r>
                      <a:endParaRPr lang="en-ZA" sz="1050" kern="1200" dirty="0" smtClean="0">
                        <a:solidFill>
                          <a:schemeClr val="tx1"/>
                        </a:solidFill>
                        <a:effectLst/>
                        <a:latin typeface="+mn-lt"/>
                        <a:ea typeface="+mn-ea"/>
                        <a:cs typeface="+mn-cs"/>
                      </a:endParaRPr>
                    </a:p>
                  </a:txBody>
                  <a:tcPr/>
                </a:tc>
                <a:tc>
                  <a:txBody>
                    <a:bodyPr/>
                    <a:lstStyle/>
                    <a:p>
                      <a:pPr marL="285750" lvl="0" indent="-285750">
                        <a:buFont typeface="Arial" panose="020B0604020202020204" pitchFamily="34" charset="0"/>
                        <a:buChar char="•"/>
                      </a:pPr>
                      <a:r>
                        <a:rPr lang="en-GB" sz="1050" kern="1200" dirty="0" smtClean="0">
                          <a:solidFill>
                            <a:schemeClr val="tx1"/>
                          </a:solidFill>
                          <a:effectLst/>
                          <a:latin typeface="+mn-lt"/>
                          <a:ea typeface="+mn-ea"/>
                          <a:cs typeface="+mn-cs"/>
                        </a:rPr>
                        <a:t>Partner</a:t>
                      </a:r>
                      <a:r>
                        <a:rPr lang="en-GB" sz="1050" kern="1200" baseline="0" dirty="0" smtClean="0">
                          <a:solidFill>
                            <a:schemeClr val="tx1"/>
                          </a:solidFill>
                          <a:effectLst/>
                          <a:latin typeface="+mn-lt"/>
                          <a:ea typeface="+mn-ea"/>
                          <a:cs typeface="+mn-cs"/>
                        </a:rPr>
                        <a:t> with QCTO to streamline and process certification timeously;</a:t>
                      </a:r>
                    </a:p>
                    <a:p>
                      <a:pPr marL="285750" lvl="0" indent="-285750">
                        <a:buFont typeface="Arial" panose="020B0604020202020204" pitchFamily="34" charset="0"/>
                        <a:buChar char="•"/>
                      </a:pPr>
                      <a:r>
                        <a:rPr lang="en-GB" sz="1050" kern="1200" baseline="0" dirty="0" smtClean="0">
                          <a:solidFill>
                            <a:schemeClr val="tx1"/>
                          </a:solidFill>
                          <a:effectLst/>
                          <a:latin typeface="+mn-lt"/>
                          <a:ea typeface="+mn-ea"/>
                          <a:cs typeface="+mn-cs"/>
                        </a:rPr>
                        <a:t>Partner with QCTO and PSET Institution to ensure quality of programme and delivery through due diligence and review.</a:t>
                      </a:r>
                      <a:endParaRPr lang="en-GB" sz="1050" kern="1200" dirty="0" smtClean="0">
                        <a:solidFill>
                          <a:schemeClr val="tx1"/>
                        </a:solidFill>
                        <a:effectLst/>
                        <a:latin typeface="+mn-lt"/>
                        <a:ea typeface="+mn-ea"/>
                        <a:cs typeface="+mn-cs"/>
                      </a:endParaRPr>
                    </a:p>
                  </a:txBody>
                  <a:tcPr/>
                </a:tc>
                <a:extLst>
                  <a:ext uri="{0D108BD9-81ED-4DB2-BD59-A6C34878D82A}">
                    <a16:rowId xmlns:a16="http://schemas.microsoft.com/office/drawing/2014/main" xmlns="" val="10008"/>
                  </a:ext>
                </a:extLst>
              </a:tr>
              <a:tr h="532781">
                <a:tc rowSpan="2">
                  <a:txBody>
                    <a:bodyPr/>
                    <a:lstStyle/>
                    <a:p>
                      <a:pPr marL="228600" indent="-228600">
                        <a:buFont typeface="+mj-lt"/>
                        <a:buAutoNum type="arabicPeriod" startAt="3"/>
                      </a:pPr>
                      <a:r>
                        <a:rPr lang="en-US" sz="1100" b="1" kern="1200" dirty="0" smtClean="0">
                          <a:solidFill>
                            <a:schemeClr val="tx1"/>
                          </a:solidFill>
                          <a:effectLst/>
                          <a:latin typeface="+mn-lt"/>
                          <a:ea typeface="+mn-ea"/>
                          <a:cs typeface="+mn-cs"/>
                        </a:rPr>
                        <a:t>NSF Organisational</a:t>
                      </a:r>
                      <a:r>
                        <a:rPr lang="en-US" sz="1100" b="1" kern="1200" baseline="0" dirty="0" smtClean="0">
                          <a:solidFill>
                            <a:schemeClr val="tx1"/>
                          </a:solidFill>
                          <a:effectLst/>
                          <a:latin typeface="+mn-lt"/>
                          <a:ea typeface="+mn-ea"/>
                          <a:cs typeface="+mn-cs"/>
                        </a:rPr>
                        <a:t> Sustainability </a:t>
                      </a:r>
                      <a:endParaRPr lang="en-ZA" sz="1100" b="1" dirty="0">
                        <a:latin typeface="+mn-lt"/>
                      </a:endParaRPr>
                    </a:p>
                  </a:txBody>
                  <a:tcPr/>
                </a:tc>
                <a:tc>
                  <a:txBody>
                    <a:bodyPr/>
                    <a:lstStyle/>
                    <a:p>
                      <a:pPr marL="342900" marR="0" lvl="0" indent="-342900">
                        <a:lnSpc>
                          <a:spcPct val="115000"/>
                        </a:lnSpc>
                        <a:spcBef>
                          <a:spcPts val="0"/>
                        </a:spcBef>
                        <a:spcAft>
                          <a:spcPts val="0"/>
                        </a:spcAft>
                        <a:buFont typeface="Symbol" panose="05050102010706020507" pitchFamily="18" charset="2"/>
                        <a:buChar char=""/>
                      </a:pPr>
                      <a:r>
                        <a:rPr lang="en-ZA" sz="1050" dirty="0" smtClean="0">
                          <a:effectLst/>
                          <a:latin typeface="+mn-lt"/>
                          <a:ea typeface="Calibri" panose="020F0502020204030204" pitchFamily="34" charset="0"/>
                          <a:cs typeface="Times New Roman" panose="02020603050405020304" pitchFamily="18" charset="0"/>
                        </a:rPr>
                        <a:t>Lack of</a:t>
                      </a:r>
                      <a:r>
                        <a:rPr lang="en-ZA" sz="1050" baseline="0" dirty="0" smtClean="0">
                          <a:effectLst/>
                          <a:latin typeface="+mn-lt"/>
                          <a:ea typeface="Calibri" panose="020F0502020204030204" pitchFamily="34" charset="0"/>
                          <a:cs typeface="Times New Roman" panose="02020603050405020304" pitchFamily="18" charset="0"/>
                        </a:rPr>
                        <a:t> an integrated NSF ICT System </a:t>
                      </a:r>
                      <a:endParaRPr lang="en-ZA" sz="105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050" dirty="0" smtClean="0">
                          <a:effectLst/>
                          <a:latin typeface="+mn-lt"/>
                          <a:ea typeface="Calibri" panose="020F0502020204030204" pitchFamily="34" charset="0"/>
                          <a:cs typeface="Times New Roman" panose="02020603050405020304" pitchFamily="18" charset="0"/>
                        </a:rPr>
                        <a:t>Maintenance and Support plan and build ICT Capacity internally.</a:t>
                      </a:r>
                    </a:p>
                    <a:p>
                      <a:pPr marL="285750" marR="0" indent="-285750">
                        <a:lnSpc>
                          <a:spcPct val="115000"/>
                        </a:lnSpc>
                        <a:spcBef>
                          <a:spcPts val="0"/>
                        </a:spcBef>
                        <a:spcAft>
                          <a:spcPts val="0"/>
                        </a:spcAft>
                        <a:buFont typeface="Arial" panose="020B0604020202020204" pitchFamily="34" charset="0"/>
                        <a:buChar char="•"/>
                      </a:pPr>
                      <a:r>
                        <a:rPr lang="en-ZA" sz="1050" dirty="0" smtClean="0">
                          <a:effectLst/>
                          <a:latin typeface="+mn-lt"/>
                          <a:ea typeface="Calibri" panose="020F0502020204030204" pitchFamily="34" charset="0"/>
                          <a:cs typeface="Times New Roman" panose="02020603050405020304" pitchFamily="18" charset="0"/>
                        </a:rPr>
                        <a:t>Approve ICT Strategy and Plan and Implement.</a:t>
                      </a:r>
                    </a:p>
                    <a:p>
                      <a:pPr marL="285750" marR="0" indent="-285750">
                        <a:lnSpc>
                          <a:spcPct val="115000"/>
                        </a:lnSpc>
                        <a:spcBef>
                          <a:spcPts val="0"/>
                        </a:spcBef>
                        <a:spcAft>
                          <a:spcPts val="0"/>
                        </a:spcAft>
                        <a:buFont typeface="Arial" panose="020B0604020202020204" pitchFamily="34" charset="0"/>
                        <a:buChar char="•"/>
                      </a:pPr>
                      <a:r>
                        <a:rPr lang="en-ZA" sz="1050" dirty="0" smtClean="0">
                          <a:effectLst/>
                          <a:latin typeface="+mn-lt"/>
                          <a:ea typeface="Calibri" panose="020F0502020204030204" pitchFamily="34" charset="0"/>
                          <a:cs typeface="Times New Roman" panose="02020603050405020304" pitchFamily="18" charset="0"/>
                        </a:rPr>
                        <a:t>Implement and enhance integrated NSF ICT System. </a:t>
                      </a:r>
                      <a:endParaRPr lang="en-ZA" sz="105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710375">
                <a:tc vMerge="1">
                  <a:txBody>
                    <a:bodyPr/>
                    <a:lstStyle/>
                    <a:p>
                      <a:pPr marL="0" indent="0">
                        <a:buFont typeface="+mj-lt"/>
                        <a:buNone/>
                      </a:pPr>
                      <a:endParaRPr lang="en-ZA" sz="1400" dirty="0">
                        <a:latin typeface="+mn-lt"/>
                      </a:endParaRPr>
                    </a:p>
                  </a:txBody>
                  <a:tcPr/>
                </a:tc>
                <a:tc>
                  <a:txBody>
                    <a:bodyPr/>
                    <a:lstStyle/>
                    <a:p>
                      <a:pPr marL="342900" marR="0" lvl="0" indent="-342900">
                        <a:lnSpc>
                          <a:spcPct val="115000"/>
                        </a:lnSpc>
                        <a:spcBef>
                          <a:spcPts val="0"/>
                        </a:spcBef>
                        <a:spcAft>
                          <a:spcPts val="0"/>
                        </a:spcAft>
                        <a:buFont typeface="Symbol" panose="05050102010706020507" pitchFamily="18" charset="2"/>
                        <a:buChar char=""/>
                      </a:pPr>
                      <a:r>
                        <a:rPr lang="en-ZA" sz="1050" dirty="0" smtClean="0">
                          <a:effectLst/>
                          <a:latin typeface="+mn-lt"/>
                          <a:ea typeface="Calibri" panose="020F0502020204030204" pitchFamily="34" charset="0"/>
                          <a:cs typeface="Times New Roman" panose="02020603050405020304" pitchFamily="18" charset="0"/>
                        </a:rPr>
                        <a:t>Ineffective Project Management and Reporting</a:t>
                      </a:r>
                      <a:endParaRPr lang="en-ZA" sz="105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marR="0" indent="-171450">
                        <a:lnSpc>
                          <a:spcPct val="115000"/>
                        </a:lnSpc>
                        <a:spcBef>
                          <a:spcPts val="0"/>
                        </a:spcBef>
                        <a:spcAft>
                          <a:spcPts val="0"/>
                        </a:spcAft>
                        <a:buFont typeface="Arial" panose="020B0604020202020204" pitchFamily="34" charset="0"/>
                        <a:buChar char="•"/>
                      </a:pPr>
                      <a:r>
                        <a:rPr lang="en-ZA" sz="1050" dirty="0" smtClean="0">
                          <a:effectLst/>
                          <a:latin typeface="+mn-lt"/>
                          <a:ea typeface="Calibri" panose="020F0502020204030204" pitchFamily="34" charset="0"/>
                          <a:cs typeface="Times New Roman" panose="02020603050405020304" pitchFamily="18" charset="0"/>
                        </a:rPr>
                        <a:t>Implement</a:t>
                      </a:r>
                      <a:r>
                        <a:rPr lang="en-ZA" sz="1050" baseline="0" dirty="0" smtClean="0">
                          <a:effectLst/>
                          <a:latin typeface="+mn-lt"/>
                          <a:ea typeface="Calibri" panose="020F0502020204030204" pitchFamily="34" charset="0"/>
                          <a:cs typeface="Times New Roman" panose="02020603050405020304" pitchFamily="18" charset="0"/>
                        </a:rPr>
                        <a:t> NSF Organisational Structure.</a:t>
                      </a:r>
                    </a:p>
                    <a:p>
                      <a:pPr marL="171450" marR="0" indent="-171450">
                        <a:lnSpc>
                          <a:spcPct val="115000"/>
                        </a:lnSpc>
                        <a:spcBef>
                          <a:spcPts val="0"/>
                        </a:spcBef>
                        <a:spcAft>
                          <a:spcPts val="0"/>
                        </a:spcAft>
                        <a:buFont typeface="Arial" panose="020B0604020202020204" pitchFamily="34" charset="0"/>
                        <a:buChar char="•"/>
                      </a:pPr>
                      <a:r>
                        <a:rPr lang="en-ZA" sz="1050" baseline="0" dirty="0" smtClean="0">
                          <a:effectLst/>
                          <a:latin typeface="+mn-lt"/>
                          <a:ea typeface="Calibri" panose="020F0502020204030204" pitchFamily="34" charset="0"/>
                          <a:cs typeface="Times New Roman" panose="02020603050405020304" pitchFamily="18" charset="0"/>
                        </a:rPr>
                        <a:t>Implement approved Standard operating Procedures.</a:t>
                      </a:r>
                    </a:p>
                    <a:p>
                      <a:pPr marL="171450" marR="0" indent="-171450">
                        <a:lnSpc>
                          <a:spcPct val="115000"/>
                        </a:lnSpc>
                        <a:spcBef>
                          <a:spcPts val="0"/>
                        </a:spcBef>
                        <a:spcAft>
                          <a:spcPts val="0"/>
                        </a:spcAft>
                        <a:buFont typeface="Arial" panose="020B0604020202020204" pitchFamily="34" charset="0"/>
                        <a:buChar char="•"/>
                      </a:pPr>
                      <a:r>
                        <a:rPr lang="en-ZA" sz="1050" baseline="0" dirty="0" smtClean="0">
                          <a:effectLst/>
                          <a:latin typeface="+mn-lt"/>
                          <a:ea typeface="Calibri" panose="020F0502020204030204" pitchFamily="34" charset="0"/>
                          <a:cs typeface="Times New Roman" panose="02020603050405020304" pitchFamily="18" charset="0"/>
                        </a:rPr>
                        <a:t>Implement MS Dynamics for improved project management and reporting.</a:t>
                      </a:r>
                      <a:endParaRPr lang="en-ZA" sz="105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7"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20</a:t>
            </a:fld>
            <a:endParaRPr lang="en-US" b="1" dirty="0" smtClean="0"/>
          </a:p>
        </p:txBody>
      </p:sp>
      <p:sp>
        <p:nvSpPr>
          <p:cNvPr id="9" name="TextBox 8"/>
          <p:cNvSpPr txBox="1"/>
          <p:nvPr/>
        </p:nvSpPr>
        <p:spPr>
          <a:xfrm>
            <a:off x="381000" y="381000"/>
            <a:ext cx="8382000" cy="40011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ZA" sz="2000" dirty="0" smtClean="0"/>
              <a:t>Risks and Mitigation</a:t>
            </a:r>
            <a:endParaRPr lang="en-ZA" sz="2000" dirty="0"/>
          </a:p>
        </p:txBody>
      </p:sp>
    </p:spTree>
    <p:extLst>
      <p:ext uri="{BB962C8B-B14F-4D97-AF65-F5344CB8AC3E}">
        <p14:creationId xmlns:p14="http://schemas.microsoft.com/office/powerpoint/2010/main" xmlns="" val="2131476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7938"/>
            <a:ext cx="9144000" cy="6873876"/>
          </a:xfrm>
          <a:prstGeom prst="rect">
            <a:avLst/>
          </a:prstGeom>
          <a:noFill/>
          <a:ln w="9525">
            <a:noFill/>
            <a:miter lim="800000"/>
            <a:headEnd/>
            <a:tailEnd/>
          </a:ln>
        </p:spPr>
      </p:pic>
      <p:sp>
        <p:nvSpPr>
          <p:cNvPr id="8" name="TextBox 7"/>
          <p:cNvSpPr txBox="1"/>
          <p:nvPr/>
        </p:nvSpPr>
        <p:spPr>
          <a:xfrm>
            <a:off x="381000" y="457200"/>
            <a:ext cx="8382000"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smtClean="0"/>
              <a:t>Resource Considerations – Pre vs Post COVID-19</a:t>
            </a: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sz="1400" b="1" smtClean="0">
                <a:solidFill>
                  <a:schemeClr val="tx1"/>
                </a:solidFill>
              </a:rPr>
              <a:pPr fontAlgn="base">
                <a:spcBef>
                  <a:spcPct val="0"/>
                </a:spcBef>
                <a:spcAft>
                  <a:spcPct val="0"/>
                </a:spcAft>
                <a:defRPr/>
              </a:pPr>
              <a:t>21</a:t>
            </a:fld>
            <a:endParaRPr lang="en-US" sz="1400" b="1" dirty="0" smtClean="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702522032"/>
              </p:ext>
            </p:extLst>
          </p:nvPr>
        </p:nvGraphicFramePr>
        <p:xfrm>
          <a:off x="457201" y="1432196"/>
          <a:ext cx="8229599" cy="1544256"/>
        </p:xfrm>
        <a:graphic>
          <a:graphicData uri="http://schemas.openxmlformats.org/drawingml/2006/table">
            <a:tbl>
              <a:tblPr>
                <a:tableStyleId>{5C22544A-7EE6-4342-B048-85BDC9FD1C3A}</a:tableStyleId>
              </a:tblPr>
              <a:tblGrid>
                <a:gridCol w="2625031">
                  <a:extLst>
                    <a:ext uri="{9D8B030D-6E8A-4147-A177-3AD203B41FA5}">
                      <a16:colId xmlns:a16="http://schemas.microsoft.com/office/drawing/2014/main" xmlns="" val="2046168101"/>
                    </a:ext>
                  </a:extLst>
                </a:gridCol>
                <a:gridCol w="700571">
                  <a:extLst>
                    <a:ext uri="{9D8B030D-6E8A-4147-A177-3AD203B41FA5}">
                      <a16:colId xmlns:a16="http://schemas.microsoft.com/office/drawing/2014/main" xmlns="" val="1025104271"/>
                    </a:ext>
                  </a:extLst>
                </a:gridCol>
                <a:gridCol w="700571">
                  <a:extLst>
                    <a:ext uri="{9D8B030D-6E8A-4147-A177-3AD203B41FA5}">
                      <a16:colId xmlns:a16="http://schemas.microsoft.com/office/drawing/2014/main" xmlns="" val="3015025483"/>
                    </a:ext>
                  </a:extLst>
                </a:gridCol>
                <a:gridCol w="700571">
                  <a:extLst>
                    <a:ext uri="{9D8B030D-6E8A-4147-A177-3AD203B41FA5}">
                      <a16:colId xmlns:a16="http://schemas.microsoft.com/office/drawing/2014/main" xmlns="" val="1555918200"/>
                    </a:ext>
                  </a:extLst>
                </a:gridCol>
                <a:gridCol w="700571">
                  <a:extLst>
                    <a:ext uri="{9D8B030D-6E8A-4147-A177-3AD203B41FA5}">
                      <a16:colId xmlns:a16="http://schemas.microsoft.com/office/drawing/2014/main" xmlns="" val="4112276366"/>
                    </a:ext>
                  </a:extLst>
                </a:gridCol>
                <a:gridCol w="700571">
                  <a:extLst>
                    <a:ext uri="{9D8B030D-6E8A-4147-A177-3AD203B41FA5}">
                      <a16:colId xmlns:a16="http://schemas.microsoft.com/office/drawing/2014/main" xmlns="" val="1143386356"/>
                    </a:ext>
                  </a:extLst>
                </a:gridCol>
                <a:gridCol w="700571">
                  <a:extLst>
                    <a:ext uri="{9D8B030D-6E8A-4147-A177-3AD203B41FA5}">
                      <a16:colId xmlns:a16="http://schemas.microsoft.com/office/drawing/2014/main" xmlns="" val="1473693477"/>
                    </a:ext>
                  </a:extLst>
                </a:gridCol>
                <a:gridCol w="700571">
                  <a:extLst>
                    <a:ext uri="{9D8B030D-6E8A-4147-A177-3AD203B41FA5}">
                      <a16:colId xmlns:a16="http://schemas.microsoft.com/office/drawing/2014/main" xmlns="" val="3928963871"/>
                    </a:ext>
                  </a:extLst>
                </a:gridCol>
                <a:gridCol w="700571">
                  <a:extLst>
                    <a:ext uri="{9D8B030D-6E8A-4147-A177-3AD203B41FA5}">
                      <a16:colId xmlns:a16="http://schemas.microsoft.com/office/drawing/2014/main" xmlns="" val="2579847417"/>
                    </a:ext>
                  </a:extLst>
                </a:gridCol>
              </a:tblGrid>
              <a:tr h="39660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chemeClr val="dk1"/>
                          </a:solidFill>
                          <a:effectLst/>
                          <a:latin typeface="+mn-lt"/>
                        </a:rPr>
                        <a:t>BIUDGET</a:t>
                      </a:r>
                      <a:r>
                        <a:rPr lang="en-US" sz="900" b="1" i="0" u="none" strike="noStrike" baseline="0" dirty="0" smtClean="0">
                          <a:solidFill>
                            <a:schemeClr val="dk1"/>
                          </a:solidFill>
                          <a:effectLst/>
                          <a:latin typeface="+mn-lt"/>
                        </a:rPr>
                        <a:t> PRE COVID 19</a:t>
                      </a:r>
                    </a:p>
                    <a:p>
                      <a:pPr marL="0" marR="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baseline="0" dirty="0" smtClean="0">
                          <a:solidFill>
                            <a:schemeClr val="dk1"/>
                          </a:solidFill>
                          <a:effectLst/>
                          <a:latin typeface="+mn-lt"/>
                        </a:rPr>
                        <a:t>(AS PER APPROVED STRATEGIC PLAN AND APP</a:t>
                      </a:r>
                      <a:r>
                        <a:rPr lang="en-US" sz="900" b="1" i="0" u="none" strike="noStrike" baseline="0" dirty="0" smtClean="0">
                          <a:solidFill>
                            <a:srgbClr val="000000"/>
                          </a:solidFill>
                          <a:effectLst/>
                          <a:latin typeface="+mn-lt"/>
                        </a:rPr>
                        <a:t>)</a:t>
                      </a:r>
                      <a:endParaRPr lang="en-US" sz="900" b="1" i="0" u="none" strike="noStrike" baseline="0" dirty="0" smtClean="0">
                        <a:solidFill>
                          <a:schemeClr val="dk1"/>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latin typeface="+mn-lt"/>
                        </a:rPr>
                        <a:t>2017/18</a:t>
                      </a:r>
                      <a:br>
                        <a:rPr lang="en-US" sz="900" b="1" u="none" strike="noStrike" dirty="0">
                          <a:effectLst/>
                          <a:latin typeface="+mn-lt"/>
                        </a:rPr>
                      </a:br>
                      <a:r>
                        <a:rPr lang="en-US" sz="900" b="1" u="none" strike="noStrike" dirty="0">
                          <a:effectLst/>
                          <a:latin typeface="+mn-lt"/>
                        </a:rPr>
                        <a:t>R'000</a:t>
                      </a:r>
                      <a:endParaRPr lang="en-US" sz="900" b="1" i="0" u="none" strike="noStrike" dirty="0">
                        <a:solidFill>
                          <a:srgbClr val="FFFFFF"/>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latin typeface="+mn-lt"/>
                        </a:rPr>
                        <a:t>2018/19</a:t>
                      </a:r>
                      <a:br>
                        <a:rPr lang="en-US" sz="900" b="1" u="none" strike="noStrike" dirty="0">
                          <a:effectLst/>
                          <a:latin typeface="+mn-lt"/>
                        </a:rPr>
                      </a:br>
                      <a:r>
                        <a:rPr lang="en-US" sz="900" b="1" u="none" strike="noStrike" dirty="0">
                          <a:effectLst/>
                          <a:latin typeface="+mn-lt"/>
                        </a:rPr>
                        <a:t>R'000</a:t>
                      </a:r>
                      <a:endParaRPr lang="en-US" sz="900" b="1" i="0" u="none" strike="noStrike" dirty="0">
                        <a:solidFill>
                          <a:srgbClr val="FFFFFF"/>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latin typeface="+mn-lt"/>
                        </a:rPr>
                        <a:t>2019/20</a:t>
                      </a:r>
                      <a:br>
                        <a:rPr lang="en-US" sz="900" b="1" u="none" strike="noStrike" dirty="0">
                          <a:effectLst/>
                          <a:latin typeface="+mn-lt"/>
                        </a:rPr>
                      </a:br>
                      <a:r>
                        <a:rPr lang="en-US" sz="900" b="1" u="none" strike="noStrike" dirty="0">
                          <a:effectLst/>
                          <a:latin typeface="+mn-lt"/>
                        </a:rPr>
                        <a:t>R'000</a:t>
                      </a:r>
                      <a:endParaRPr lang="en-US" sz="900" b="1" i="0" u="none" strike="noStrike" dirty="0">
                        <a:solidFill>
                          <a:srgbClr val="FFFFFF"/>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latin typeface="+mn-lt"/>
                        </a:rPr>
                        <a:t>2020/21</a:t>
                      </a:r>
                      <a:br>
                        <a:rPr lang="en-US" sz="900" b="1" u="none" strike="noStrike" dirty="0">
                          <a:effectLst/>
                          <a:latin typeface="+mn-lt"/>
                        </a:rPr>
                      </a:br>
                      <a:r>
                        <a:rPr lang="en-US" sz="900" b="1" u="none" strike="noStrike" dirty="0">
                          <a:effectLst/>
                          <a:latin typeface="+mn-lt"/>
                        </a:rPr>
                        <a:t>R'000</a:t>
                      </a:r>
                      <a:endParaRPr lang="en-US" sz="900" b="1" i="0" u="none" strike="noStrike" dirty="0">
                        <a:solidFill>
                          <a:srgbClr val="FFFFFF"/>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latin typeface="+mn-lt"/>
                        </a:rPr>
                        <a:t>2021/22</a:t>
                      </a:r>
                      <a:br>
                        <a:rPr lang="en-US" sz="900" b="1" u="none" strike="noStrike" dirty="0">
                          <a:effectLst/>
                          <a:latin typeface="+mn-lt"/>
                        </a:rPr>
                      </a:br>
                      <a:r>
                        <a:rPr lang="en-US" sz="900" b="1" u="none" strike="noStrike" dirty="0">
                          <a:effectLst/>
                          <a:latin typeface="+mn-lt"/>
                        </a:rPr>
                        <a:t>R'000</a:t>
                      </a:r>
                      <a:endParaRPr lang="en-US" sz="900" b="1" i="0" u="none" strike="noStrike" dirty="0">
                        <a:solidFill>
                          <a:srgbClr val="FFFFFF"/>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latin typeface="+mn-lt"/>
                        </a:rPr>
                        <a:t>2022/23</a:t>
                      </a:r>
                      <a:br>
                        <a:rPr lang="en-US" sz="900" b="1" u="none" strike="noStrike" dirty="0">
                          <a:effectLst/>
                          <a:latin typeface="+mn-lt"/>
                        </a:rPr>
                      </a:br>
                      <a:r>
                        <a:rPr lang="en-US" sz="900" b="1" u="none" strike="noStrike" dirty="0">
                          <a:effectLst/>
                          <a:latin typeface="+mn-lt"/>
                        </a:rPr>
                        <a:t>R'000</a:t>
                      </a:r>
                      <a:endParaRPr lang="en-US" sz="900" b="1" i="0" u="none" strike="noStrike" dirty="0">
                        <a:solidFill>
                          <a:srgbClr val="FFFFFF"/>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latin typeface="+mn-lt"/>
                        </a:rPr>
                        <a:t>2023/24</a:t>
                      </a:r>
                      <a:br>
                        <a:rPr lang="en-US" sz="900" b="1" u="none" strike="noStrike" dirty="0">
                          <a:effectLst/>
                          <a:latin typeface="+mn-lt"/>
                        </a:rPr>
                      </a:br>
                      <a:r>
                        <a:rPr lang="en-US" sz="900" b="1" u="none" strike="noStrike" dirty="0">
                          <a:effectLst/>
                          <a:latin typeface="+mn-lt"/>
                        </a:rPr>
                        <a:t>R'000</a:t>
                      </a:r>
                      <a:endParaRPr lang="en-US" sz="900" b="1" i="0" u="none" strike="noStrike" dirty="0">
                        <a:solidFill>
                          <a:srgbClr val="FFFFFF"/>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latin typeface="+mn-lt"/>
                        </a:rPr>
                        <a:t>2024/25</a:t>
                      </a:r>
                      <a:br>
                        <a:rPr lang="en-US" sz="900" b="1" u="none" strike="noStrike" dirty="0">
                          <a:effectLst/>
                          <a:latin typeface="+mn-lt"/>
                        </a:rPr>
                      </a:br>
                      <a:r>
                        <a:rPr lang="en-US" sz="900" b="1" u="none" strike="noStrike" dirty="0">
                          <a:effectLst/>
                          <a:latin typeface="+mn-lt"/>
                        </a:rPr>
                        <a:t>R'000</a:t>
                      </a:r>
                      <a:endParaRPr lang="en-US" sz="900" b="1" i="0" u="none" strike="noStrike" dirty="0">
                        <a:solidFill>
                          <a:srgbClr val="FFFFFF"/>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905766273"/>
                  </a:ext>
                </a:extLst>
              </a:tr>
              <a:tr h="126609">
                <a:tc>
                  <a:txBody>
                    <a:bodyPr/>
                    <a:lstStyle/>
                    <a:p>
                      <a:pPr algn="l" fontAlgn="ctr"/>
                      <a:r>
                        <a:rPr lang="en-US" sz="900" b="1" u="none" strike="noStrike" dirty="0" smtClean="0">
                          <a:effectLst/>
                          <a:latin typeface="+mn-lt"/>
                        </a:rPr>
                        <a:t>REVENUE</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0" i="0" u="none" strike="noStrike">
                          <a:solidFill>
                            <a:srgbClr val="000000"/>
                          </a:solidFill>
                          <a:effectLst/>
                          <a:latin typeface="Arial" panose="020B0604020202020204" pitchFamily="34" charset="0"/>
                        </a:rPr>
                        <a:t>3 755 753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4 007 653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4 305 020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4 501 497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4 766 678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5 076 101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5 330 040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Arial" panose="020B0604020202020204" pitchFamily="34" charset="0"/>
                        </a:rPr>
                        <a:t>5 596 847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71490778"/>
                  </a:ext>
                </a:extLst>
              </a:tr>
              <a:tr h="248154">
                <a:tc>
                  <a:txBody>
                    <a:bodyPr/>
                    <a:lstStyle/>
                    <a:p>
                      <a:pPr algn="l" fontAlgn="ctr"/>
                      <a:r>
                        <a:rPr lang="en-US" sz="900" b="1" u="none" strike="noStrike" dirty="0">
                          <a:effectLst/>
                          <a:latin typeface="+mn-lt"/>
                        </a:rPr>
                        <a:t>PROGRAMME 1: QUALITY SKILLS DEVELOPED</a:t>
                      </a:r>
                      <a:endParaRPr lang="en-US" sz="900" b="1" i="0" u="none" strike="noStrike" dirty="0">
                        <a:solidFill>
                          <a:srgbClr val="000000"/>
                        </a:solidFill>
                        <a:effectLst/>
                        <a:latin typeface="+mn-lt"/>
                      </a:endParaRPr>
                    </a:p>
                    <a:p>
                      <a:pPr algn="l" fontAlgn="ctr"/>
                      <a:r>
                        <a:rPr lang="en-US" sz="900" b="1" u="none" strike="noStrike" dirty="0">
                          <a:effectLst/>
                          <a:latin typeface="+mn-lt"/>
                        </a:rPr>
                        <a:t>(SKILLS DEVELOPMENT FUNDING)</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u="none" strike="noStrike">
                          <a:effectLst/>
                          <a:latin typeface="+mn-lt"/>
                        </a:rPr>
                        <a:t>7 026 411</a:t>
                      </a:r>
                      <a:endParaRPr lang="en-US" sz="900" b="1" i="0" u="none" strike="noStrike">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latin typeface="+mn-lt"/>
                        </a:rPr>
                        <a:t>2 290 780</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latin typeface="+mn-lt"/>
                        </a:rPr>
                        <a:t>4 270 583</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latin typeface="+mn-lt"/>
                        </a:rPr>
                        <a:t>6 029 792</a:t>
                      </a:r>
                      <a:endParaRPr lang="en-US" sz="900" b="1" i="0" u="none" strike="noStrike">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latin typeface="+mn-lt"/>
                        </a:rPr>
                        <a:t>4 899 423</a:t>
                      </a:r>
                      <a:endParaRPr lang="en-US" sz="900" b="1" i="0" u="none" strike="noStrike">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latin typeface="+mn-lt"/>
                        </a:rPr>
                        <a:t>5 151 181</a:t>
                      </a:r>
                      <a:endParaRPr lang="en-US" sz="900" b="1" i="0" u="none" strike="noStrike">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latin typeface="+mn-lt"/>
                        </a:rPr>
                        <a:t>5 578 208</a:t>
                      </a:r>
                      <a:endParaRPr lang="en-US" sz="900" b="1" i="0" u="none" strike="noStrike">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latin typeface="+mn-lt"/>
                        </a:rPr>
                        <a:t>6 029 074</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45413142"/>
                  </a:ext>
                </a:extLst>
              </a:tr>
              <a:tr h="248154">
                <a:tc>
                  <a:txBody>
                    <a:bodyPr/>
                    <a:lstStyle/>
                    <a:p>
                      <a:pPr algn="l" fontAlgn="ctr"/>
                      <a:r>
                        <a:rPr lang="en-US" sz="900" b="1" u="none" strike="noStrike" dirty="0">
                          <a:effectLst/>
                          <a:latin typeface="+mn-lt"/>
                        </a:rPr>
                        <a:t>PROGRAMME 2: ORGANISATIONAL SUSTAINABILITY</a:t>
                      </a:r>
                      <a:endParaRPr lang="en-US" sz="900" b="1" i="0" u="none" strike="noStrike" dirty="0">
                        <a:solidFill>
                          <a:srgbClr val="000000"/>
                        </a:solidFill>
                        <a:effectLst/>
                        <a:latin typeface="+mn-lt"/>
                      </a:endParaRPr>
                    </a:p>
                    <a:p>
                      <a:pPr algn="l" fontAlgn="ctr"/>
                      <a:r>
                        <a:rPr lang="en-US" sz="900" b="1" u="none" strike="noStrike" dirty="0">
                          <a:effectLst/>
                          <a:latin typeface="+mn-lt"/>
                        </a:rPr>
                        <a:t>(NSF ADMINISTRATIVE EXPENSES)</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u="none" strike="noStrike" dirty="0">
                          <a:effectLst/>
                          <a:latin typeface="+mn-lt"/>
                        </a:rPr>
                        <a:t>120 979</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latin typeface="+mn-lt"/>
                        </a:rPr>
                        <a:t>154 908</a:t>
                      </a:r>
                      <a:endParaRPr lang="en-US" sz="900" b="1" i="0" u="none" strike="noStrike">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latin typeface="+mn-lt"/>
                        </a:rPr>
                        <a:t>279 786</a:t>
                      </a:r>
                      <a:endParaRPr lang="en-US" sz="900" b="1" i="0" u="none" strike="noStrike">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latin typeface="+mn-lt"/>
                        </a:rPr>
                        <a:t>272 157</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latin typeface="+mn-lt"/>
                        </a:rPr>
                        <a:t>300 951</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latin typeface="+mn-lt"/>
                        </a:rPr>
                        <a:t>315 815</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latin typeface="+mn-lt"/>
                        </a:rPr>
                        <a:t>331 423</a:t>
                      </a:r>
                      <a:endParaRPr lang="en-US" sz="900" b="1" i="0" u="none" strike="noStrike">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latin typeface="+mn-lt"/>
                        </a:rPr>
                        <a:t>347 806</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83102696"/>
                  </a:ext>
                </a:extLst>
              </a:tr>
              <a:tr h="126609">
                <a:tc>
                  <a:txBody>
                    <a:bodyPr/>
                    <a:lstStyle/>
                    <a:p>
                      <a:pPr algn="l" fontAlgn="ctr"/>
                      <a:r>
                        <a:rPr lang="en-US" sz="900" b="1" u="none" strike="noStrike" dirty="0">
                          <a:effectLst/>
                          <a:latin typeface="+mn-lt"/>
                        </a:rPr>
                        <a:t>LEVY COLLECTION COSTS TO SARS</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u="none" strike="noStrike">
                          <a:effectLst/>
                          <a:latin typeface="+mn-lt"/>
                        </a:rPr>
                        <a:t>48 353</a:t>
                      </a:r>
                      <a:endParaRPr lang="en-US" sz="900" b="1" i="0" u="none" strike="noStrike">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latin typeface="+mn-lt"/>
                        </a:rPr>
                        <a:t>48 578</a:t>
                      </a:r>
                      <a:endParaRPr lang="en-US" sz="900" b="1" i="0" u="none" strike="noStrike">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latin typeface="+mn-lt"/>
                        </a:rPr>
                        <a:t>54 000</a:t>
                      </a:r>
                      <a:endParaRPr lang="en-US" sz="900" b="1" i="0" u="none" strike="noStrike">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latin typeface="+mn-lt"/>
                        </a:rPr>
                        <a:t>56 754</a:t>
                      </a:r>
                      <a:endParaRPr lang="en-US" sz="900" b="1" i="0" u="none" strike="noStrike">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latin typeface="+mn-lt"/>
                        </a:rPr>
                        <a:t>59 592</a:t>
                      </a:r>
                      <a:endParaRPr lang="en-US" sz="900" b="1" i="0" u="none" strike="noStrike">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latin typeface="+mn-lt"/>
                        </a:rPr>
                        <a:t>62 452</a:t>
                      </a:r>
                      <a:endParaRPr lang="en-US" sz="900" b="1" i="0" u="none" strike="noStrike">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latin typeface="+mn-lt"/>
                        </a:rPr>
                        <a:t>65 450</a:t>
                      </a:r>
                      <a:endParaRPr lang="en-US" sz="900" b="1" i="0" u="none" strike="noStrike">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latin typeface="+mn-lt"/>
                        </a:rPr>
                        <a:t>68 591</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48676718"/>
                  </a:ext>
                </a:extLst>
              </a:tr>
              <a:tr h="126609">
                <a:tc>
                  <a:txBody>
                    <a:bodyPr/>
                    <a:lstStyle/>
                    <a:p>
                      <a:pPr algn="l" fontAlgn="ctr"/>
                      <a:r>
                        <a:rPr lang="en-US" sz="900" b="1" i="0" u="none" strike="noStrike" dirty="0" smtClean="0">
                          <a:solidFill>
                            <a:srgbClr val="000000"/>
                          </a:solidFill>
                          <a:effectLst/>
                          <a:latin typeface="+mn-lt"/>
                        </a:rPr>
                        <a:t>NET SURPLUS / (DEFICIT)</a:t>
                      </a:r>
                      <a:endParaRPr lang="en-US" sz="9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(3 439 990)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1 513 387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(299 349)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(1 857 206)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(493 288)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(453 347)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(645 041)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dirty="0">
                          <a:solidFill>
                            <a:srgbClr val="000000"/>
                          </a:solidFill>
                          <a:effectLst/>
                          <a:latin typeface="Arial" panose="020B0604020202020204" pitchFamily="34" charset="0"/>
                        </a:rPr>
                        <a:t>(848 624)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53509376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881596993"/>
              </p:ext>
            </p:extLst>
          </p:nvPr>
        </p:nvGraphicFramePr>
        <p:xfrm>
          <a:off x="457201" y="3429000"/>
          <a:ext cx="8229599" cy="1541700"/>
        </p:xfrm>
        <a:graphic>
          <a:graphicData uri="http://schemas.openxmlformats.org/drawingml/2006/table">
            <a:tbl>
              <a:tblPr>
                <a:tableStyleId>{5C22544A-7EE6-4342-B048-85BDC9FD1C3A}</a:tableStyleId>
              </a:tblPr>
              <a:tblGrid>
                <a:gridCol w="2625031">
                  <a:extLst>
                    <a:ext uri="{9D8B030D-6E8A-4147-A177-3AD203B41FA5}">
                      <a16:colId xmlns:a16="http://schemas.microsoft.com/office/drawing/2014/main" xmlns="" val="2046168101"/>
                    </a:ext>
                  </a:extLst>
                </a:gridCol>
                <a:gridCol w="700571">
                  <a:extLst>
                    <a:ext uri="{9D8B030D-6E8A-4147-A177-3AD203B41FA5}">
                      <a16:colId xmlns:a16="http://schemas.microsoft.com/office/drawing/2014/main" xmlns="" val="1025104271"/>
                    </a:ext>
                  </a:extLst>
                </a:gridCol>
                <a:gridCol w="700571">
                  <a:extLst>
                    <a:ext uri="{9D8B030D-6E8A-4147-A177-3AD203B41FA5}">
                      <a16:colId xmlns:a16="http://schemas.microsoft.com/office/drawing/2014/main" xmlns="" val="3015025483"/>
                    </a:ext>
                  </a:extLst>
                </a:gridCol>
                <a:gridCol w="700571">
                  <a:extLst>
                    <a:ext uri="{9D8B030D-6E8A-4147-A177-3AD203B41FA5}">
                      <a16:colId xmlns:a16="http://schemas.microsoft.com/office/drawing/2014/main" xmlns="" val="1555918200"/>
                    </a:ext>
                  </a:extLst>
                </a:gridCol>
                <a:gridCol w="700571">
                  <a:extLst>
                    <a:ext uri="{9D8B030D-6E8A-4147-A177-3AD203B41FA5}">
                      <a16:colId xmlns:a16="http://schemas.microsoft.com/office/drawing/2014/main" xmlns="" val="4112276366"/>
                    </a:ext>
                  </a:extLst>
                </a:gridCol>
                <a:gridCol w="700571">
                  <a:extLst>
                    <a:ext uri="{9D8B030D-6E8A-4147-A177-3AD203B41FA5}">
                      <a16:colId xmlns:a16="http://schemas.microsoft.com/office/drawing/2014/main" xmlns="" val="1143386356"/>
                    </a:ext>
                  </a:extLst>
                </a:gridCol>
                <a:gridCol w="700571">
                  <a:extLst>
                    <a:ext uri="{9D8B030D-6E8A-4147-A177-3AD203B41FA5}">
                      <a16:colId xmlns:a16="http://schemas.microsoft.com/office/drawing/2014/main" xmlns="" val="1473693477"/>
                    </a:ext>
                  </a:extLst>
                </a:gridCol>
                <a:gridCol w="700571">
                  <a:extLst>
                    <a:ext uri="{9D8B030D-6E8A-4147-A177-3AD203B41FA5}">
                      <a16:colId xmlns:a16="http://schemas.microsoft.com/office/drawing/2014/main" xmlns="" val="3928963871"/>
                    </a:ext>
                  </a:extLst>
                </a:gridCol>
                <a:gridCol w="700571">
                  <a:extLst>
                    <a:ext uri="{9D8B030D-6E8A-4147-A177-3AD203B41FA5}">
                      <a16:colId xmlns:a16="http://schemas.microsoft.com/office/drawing/2014/main" xmlns="" val="2579847417"/>
                    </a:ext>
                  </a:extLst>
                </a:gridCol>
              </a:tblGrid>
              <a:tr h="25321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chemeClr val="dk1"/>
                          </a:solidFill>
                          <a:effectLst/>
                          <a:latin typeface="+mn-lt"/>
                        </a:rPr>
                        <a:t>BIUDGET</a:t>
                      </a:r>
                      <a:r>
                        <a:rPr lang="en-US" sz="900" b="1" i="0" u="none" strike="noStrike" baseline="0" dirty="0" smtClean="0">
                          <a:solidFill>
                            <a:schemeClr val="dk1"/>
                          </a:solidFill>
                          <a:effectLst/>
                          <a:latin typeface="+mn-lt"/>
                        </a:rPr>
                        <a:t> POST COVID-19</a:t>
                      </a:r>
                    </a:p>
                    <a:p>
                      <a:pPr marL="0" marR="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baseline="0" dirty="0" smtClean="0">
                          <a:solidFill>
                            <a:schemeClr val="dk1"/>
                          </a:solidFill>
                          <a:effectLst/>
                          <a:latin typeface="+mn-lt"/>
                        </a:rPr>
                        <a:t>(STRATEGIC PLAN AND APP NEED TO BE REVISED DUE TO IMPACT OF COVID-19)</a:t>
                      </a:r>
                      <a:endParaRPr lang="en-US" sz="900" b="1" i="0" u="none" strike="noStrike" dirty="0" smtClean="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latin typeface="+mn-lt"/>
                        </a:rPr>
                        <a:t>2017/18</a:t>
                      </a:r>
                      <a:br>
                        <a:rPr lang="en-US" sz="900" b="1" u="none" strike="noStrike" dirty="0">
                          <a:effectLst/>
                          <a:latin typeface="+mn-lt"/>
                        </a:rPr>
                      </a:br>
                      <a:r>
                        <a:rPr lang="en-US" sz="900" b="1" u="none" strike="noStrike" dirty="0">
                          <a:effectLst/>
                          <a:latin typeface="+mn-lt"/>
                        </a:rPr>
                        <a:t>R'000</a:t>
                      </a:r>
                      <a:endParaRPr lang="en-US" sz="900" b="1" i="0" u="none" strike="noStrike" dirty="0">
                        <a:solidFill>
                          <a:srgbClr val="FFFFFF"/>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latin typeface="+mn-lt"/>
                        </a:rPr>
                        <a:t>2018/19</a:t>
                      </a:r>
                      <a:br>
                        <a:rPr lang="en-US" sz="900" b="1" u="none" strike="noStrike" dirty="0">
                          <a:effectLst/>
                          <a:latin typeface="+mn-lt"/>
                        </a:rPr>
                      </a:br>
                      <a:r>
                        <a:rPr lang="en-US" sz="900" b="1" u="none" strike="noStrike" dirty="0">
                          <a:effectLst/>
                          <a:latin typeface="+mn-lt"/>
                        </a:rPr>
                        <a:t>R'000</a:t>
                      </a:r>
                      <a:endParaRPr lang="en-US" sz="900" b="1" i="0" u="none" strike="noStrike" dirty="0">
                        <a:solidFill>
                          <a:srgbClr val="FFFFFF"/>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latin typeface="+mn-lt"/>
                        </a:rPr>
                        <a:t>2019/20</a:t>
                      </a:r>
                      <a:br>
                        <a:rPr lang="en-US" sz="900" b="1" u="none" strike="noStrike" dirty="0">
                          <a:effectLst/>
                          <a:latin typeface="+mn-lt"/>
                        </a:rPr>
                      </a:br>
                      <a:r>
                        <a:rPr lang="en-US" sz="900" b="1" u="none" strike="noStrike" dirty="0">
                          <a:effectLst/>
                          <a:latin typeface="+mn-lt"/>
                        </a:rPr>
                        <a:t>R'000</a:t>
                      </a:r>
                      <a:endParaRPr lang="en-US" sz="900" b="1" i="0" u="none" strike="noStrike" dirty="0">
                        <a:solidFill>
                          <a:srgbClr val="FFFFFF"/>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latin typeface="+mn-lt"/>
                        </a:rPr>
                        <a:t>2020/21</a:t>
                      </a:r>
                      <a:br>
                        <a:rPr lang="en-US" sz="900" b="1" u="none" strike="noStrike" dirty="0">
                          <a:effectLst/>
                          <a:latin typeface="+mn-lt"/>
                        </a:rPr>
                      </a:br>
                      <a:r>
                        <a:rPr lang="en-US" sz="900" b="1" u="none" strike="noStrike" dirty="0">
                          <a:effectLst/>
                          <a:latin typeface="+mn-lt"/>
                        </a:rPr>
                        <a:t>R'000</a:t>
                      </a:r>
                      <a:endParaRPr lang="en-US" sz="900" b="1" i="0" u="none" strike="noStrike" dirty="0">
                        <a:solidFill>
                          <a:srgbClr val="FFFFFF"/>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latin typeface="+mn-lt"/>
                        </a:rPr>
                        <a:t>2021/22</a:t>
                      </a:r>
                      <a:br>
                        <a:rPr lang="en-US" sz="900" b="1" u="none" strike="noStrike" dirty="0">
                          <a:effectLst/>
                          <a:latin typeface="+mn-lt"/>
                        </a:rPr>
                      </a:br>
                      <a:r>
                        <a:rPr lang="en-US" sz="900" b="1" u="none" strike="noStrike" dirty="0">
                          <a:effectLst/>
                          <a:latin typeface="+mn-lt"/>
                        </a:rPr>
                        <a:t>R'000</a:t>
                      </a:r>
                      <a:endParaRPr lang="en-US" sz="900" b="1" i="0" u="none" strike="noStrike" dirty="0">
                        <a:solidFill>
                          <a:srgbClr val="FFFFFF"/>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latin typeface="+mn-lt"/>
                        </a:rPr>
                        <a:t>2022/23</a:t>
                      </a:r>
                      <a:br>
                        <a:rPr lang="en-US" sz="900" b="1" u="none" strike="noStrike" dirty="0">
                          <a:effectLst/>
                          <a:latin typeface="+mn-lt"/>
                        </a:rPr>
                      </a:br>
                      <a:r>
                        <a:rPr lang="en-US" sz="900" b="1" u="none" strike="noStrike" dirty="0">
                          <a:effectLst/>
                          <a:latin typeface="+mn-lt"/>
                        </a:rPr>
                        <a:t>R'000</a:t>
                      </a:r>
                      <a:endParaRPr lang="en-US" sz="900" b="1" i="0" u="none" strike="noStrike" dirty="0">
                        <a:solidFill>
                          <a:srgbClr val="FFFFFF"/>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latin typeface="+mn-lt"/>
                        </a:rPr>
                        <a:t>2023/24</a:t>
                      </a:r>
                      <a:br>
                        <a:rPr lang="en-US" sz="900" b="1" u="none" strike="noStrike" dirty="0">
                          <a:effectLst/>
                          <a:latin typeface="+mn-lt"/>
                        </a:rPr>
                      </a:br>
                      <a:r>
                        <a:rPr lang="en-US" sz="900" b="1" u="none" strike="noStrike" dirty="0">
                          <a:effectLst/>
                          <a:latin typeface="+mn-lt"/>
                        </a:rPr>
                        <a:t>R'000</a:t>
                      </a:r>
                      <a:endParaRPr lang="en-US" sz="900" b="1" i="0" u="none" strike="noStrike" dirty="0">
                        <a:solidFill>
                          <a:srgbClr val="FFFFFF"/>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latin typeface="+mn-lt"/>
                        </a:rPr>
                        <a:t>2024/25</a:t>
                      </a:r>
                      <a:br>
                        <a:rPr lang="en-US" sz="900" b="1" u="none" strike="noStrike" dirty="0">
                          <a:effectLst/>
                          <a:latin typeface="+mn-lt"/>
                        </a:rPr>
                      </a:br>
                      <a:r>
                        <a:rPr lang="en-US" sz="900" b="1" u="none" strike="noStrike" dirty="0">
                          <a:effectLst/>
                          <a:latin typeface="+mn-lt"/>
                        </a:rPr>
                        <a:t>R'000</a:t>
                      </a:r>
                      <a:endParaRPr lang="en-US" sz="900" b="1" i="0" u="none" strike="noStrike" dirty="0">
                        <a:solidFill>
                          <a:srgbClr val="FFFFFF"/>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905766273"/>
                  </a:ext>
                </a:extLst>
              </a:tr>
              <a:tr h="126609">
                <a:tc>
                  <a:txBody>
                    <a:bodyPr/>
                    <a:lstStyle/>
                    <a:p>
                      <a:pPr algn="l" fontAlgn="ctr"/>
                      <a:r>
                        <a:rPr lang="en-US" sz="900" b="1" u="none" strike="noStrike" dirty="0" smtClean="0">
                          <a:effectLst/>
                          <a:latin typeface="+mn-lt"/>
                        </a:rPr>
                        <a:t>REVENUE</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0" u="none" strike="noStrike" dirty="0">
                          <a:effectLst/>
                        </a:rPr>
                        <a:t>3 755 753</a:t>
                      </a:r>
                      <a:endParaRPr lang="en-US" sz="900" b="0"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a:effectLst/>
                        </a:rPr>
                        <a:t>4 007 653</a:t>
                      </a:r>
                      <a:endParaRPr lang="en-US" sz="900" b="0"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a:effectLst/>
                        </a:rPr>
                        <a:t>4 305 020</a:t>
                      </a:r>
                      <a:endParaRPr lang="en-US" sz="900" b="0"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a:effectLst/>
                        </a:rPr>
                        <a:t>1 970 691</a:t>
                      </a:r>
                      <a:endParaRPr lang="en-US" sz="900" b="0"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a:effectLst/>
                        </a:rPr>
                        <a:t>3 108 856</a:t>
                      </a:r>
                      <a:endParaRPr lang="en-US" sz="900" b="0"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a:effectLst/>
                        </a:rPr>
                        <a:t>3 293 780</a:t>
                      </a:r>
                      <a:endParaRPr lang="en-US" sz="900" b="0"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a:effectLst/>
                        </a:rPr>
                        <a:t>3 488 702</a:t>
                      </a:r>
                      <a:endParaRPr lang="en-US" sz="900" b="0"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a:effectLst/>
                        </a:rPr>
                        <a:t>3 695 399</a:t>
                      </a:r>
                      <a:endParaRPr lang="en-US" sz="900" b="0"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71490778"/>
                  </a:ext>
                </a:extLst>
              </a:tr>
              <a:tr h="248154">
                <a:tc>
                  <a:txBody>
                    <a:bodyPr/>
                    <a:lstStyle/>
                    <a:p>
                      <a:pPr algn="l" fontAlgn="ctr"/>
                      <a:r>
                        <a:rPr lang="en-US" sz="900" b="1" u="none" strike="noStrike" dirty="0">
                          <a:effectLst/>
                          <a:latin typeface="+mn-lt"/>
                        </a:rPr>
                        <a:t>PROGRAMME 1: QUALITY SKILLS DEVELOPED</a:t>
                      </a:r>
                      <a:endParaRPr lang="en-US" sz="900" b="1" i="0" u="none" strike="noStrike" dirty="0">
                        <a:solidFill>
                          <a:srgbClr val="000000"/>
                        </a:solidFill>
                        <a:effectLst/>
                        <a:latin typeface="+mn-lt"/>
                      </a:endParaRPr>
                    </a:p>
                    <a:p>
                      <a:pPr algn="l" fontAlgn="ctr"/>
                      <a:r>
                        <a:rPr lang="en-US" sz="900" b="1" u="none" strike="noStrike" dirty="0">
                          <a:effectLst/>
                          <a:latin typeface="+mn-lt"/>
                        </a:rPr>
                        <a:t>(SKILLS DEVELOPMENT FUNDING)</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0" u="none" strike="noStrike" dirty="0">
                          <a:effectLst/>
                        </a:rPr>
                        <a:t>7 026 411</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a:effectLst/>
                        </a:rPr>
                        <a:t>2 290 780</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a:effectLst/>
                        </a:rPr>
                        <a:t>4 270 583</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a:effectLst/>
                        </a:rPr>
                        <a:t>9 056 996</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a:effectLst/>
                        </a:rPr>
                        <a:t>2 899 423</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a:effectLst/>
                        </a:rPr>
                        <a:t>2 945 711</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a:effectLst/>
                        </a:rPr>
                        <a:t>3 122 453</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a:effectLst/>
                        </a:rPr>
                        <a:t>3 309 800</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45413142"/>
                  </a:ext>
                </a:extLst>
              </a:tr>
              <a:tr h="248154">
                <a:tc>
                  <a:txBody>
                    <a:bodyPr/>
                    <a:lstStyle/>
                    <a:p>
                      <a:pPr algn="l" fontAlgn="ctr"/>
                      <a:r>
                        <a:rPr lang="en-US" sz="900" b="1" u="none" strike="noStrike" dirty="0">
                          <a:effectLst/>
                          <a:latin typeface="+mn-lt"/>
                        </a:rPr>
                        <a:t>PROGRAMME 2: ORGANISATIONAL SUSTAINABILITY</a:t>
                      </a:r>
                      <a:endParaRPr lang="en-US" sz="900" b="1" i="0" u="none" strike="noStrike" dirty="0">
                        <a:solidFill>
                          <a:srgbClr val="000000"/>
                        </a:solidFill>
                        <a:effectLst/>
                        <a:latin typeface="+mn-lt"/>
                      </a:endParaRPr>
                    </a:p>
                    <a:p>
                      <a:pPr algn="l" fontAlgn="ctr"/>
                      <a:r>
                        <a:rPr lang="en-US" sz="900" b="1" u="none" strike="noStrike" dirty="0">
                          <a:effectLst/>
                          <a:latin typeface="+mn-lt"/>
                        </a:rPr>
                        <a:t>(NSF ADMINISTRATIVE EXPENSES)</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0" u="none" strike="noStrike" dirty="0">
                          <a:effectLst/>
                        </a:rPr>
                        <a:t>120 979</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a:effectLst/>
                        </a:rPr>
                        <a:t>154 908</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a:effectLst/>
                        </a:rPr>
                        <a:t>279 786</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smtClean="0">
                          <a:effectLst/>
                        </a:rPr>
                        <a:t>267 </a:t>
                      </a:r>
                      <a:r>
                        <a:rPr lang="en-US" sz="900" b="0" u="none" strike="noStrike" dirty="0">
                          <a:effectLst/>
                        </a:rPr>
                        <a:t>157</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smtClean="0">
                          <a:effectLst/>
                        </a:rPr>
                        <a:t>295 </a:t>
                      </a:r>
                      <a:r>
                        <a:rPr lang="en-US" sz="900" b="0" u="none" strike="noStrike" dirty="0">
                          <a:effectLst/>
                        </a:rPr>
                        <a:t>951</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smtClean="0">
                          <a:effectLst/>
                        </a:rPr>
                        <a:t>310 </a:t>
                      </a:r>
                      <a:r>
                        <a:rPr lang="en-US" sz="900" b="0" u="none" strike="noStrike" dirty="0">
                          <a:effectLst/>
                        </a:rPr>
                        <a:t>815</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smtClean="0">
                          <a:effectLst/>
                        </a:rPr>
                        <a:t>326 </a:t>
                      </a:r>
                      <a:r>
                        <a:rPr lang="en-US" sz="900" b="0" u="none" strike="noStrike" dirty="0">
                          <a:effectLst/>
                        </a:rPr>
                        <a:t>423</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u="none" strike="noStrike" dirty="0" smtClean="0">
                          <a:effectLst/>
                        </a:rPr>
                        <a:t>342 </a:t>
                      </a:r>
                      <a:r>
                        <a:rPr lang="en-US" sz="900" b="0" u="none" strike="noStrike" dirty="0">
                          <a:effectLst/>
                        </a:rPr>
                        <a:t>806</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83102696"/>
                  </a:ext>
                </a:extLst>
              </a:tr>
              <a:tr h="126609">
                <a:tc>
                  <a:txBody>
                    <a:bodyPr/>
                    <a:lstStyle/>
                    <a:p>
                      <a:pPr algn="l" fontAlgn="ctr"/>
                      <a:r>
                        <a:rPr lang="en-US" sz="900" b="1" u="none" strike="noStrike" dirty="0">
                          <a:effectLst/>
                          <a:latin typeface="+mn-lt"/>
                        </a:rPr>
                        <a:t>LEVY COLLECTION COSTS TO SARS</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u="none" strike="noStrike" dirty="0">
                          <a:effectLst/>
                          <a:latin typeface="+mn-lt"/>
                        </a:rPr>
                        <a:t>48 353</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latin typeface="+mn-lt"/>
                        </a:rPr>
                        <a:t>48 578</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latin typeface="+mn-lt"/>
                        </a:rPr>
                        <a:t>54 000</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latin typeface="+mn-lt"/>
                        </a:rPr>
                        <a:t>56 754</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latin typeface="+mn-lt"/>
                        </a:rPr>
                        <a:t>59 592</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latin typeface="+mn-lt"/>
                        </a:rPr>
                        <a:t>62 452</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latin typeface="+mn-lt"/>
                        </a:rPr>
                        <a:t>65 450</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latin typeface="+mn-lt"/>
                        </a:rPr>
                        <a:t>68 591</a:t>
                      </a:r>
                      <a:endParaRPr lang="en-US" sz="900" b="1" i="0" u="none" strike="noStrike" dirty="0">
                        <a:solidFill>
                          <a:srgbClr val="000000"/>
                        </a:solidFill>
                        <a:effectLst/>
                        <a:latin typeface="+mn-lt"/>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48676718"/>
                  </a:ext>
                </a:extLst>
              </a:tr>
              <a:tr h="126609">
                <a:tc>
                  <a:txBody>
                    <a:bodyPr/>
                    <a:lstStyle/>
                    <a:p>
                      <a:pPr algn="l" fontAlgn="ctr"/>
                      <a:r>
                        <a:rPr lang="en-US" sz="900" b="1" i="0" u="none" strike="noStrike" dirty="0" smtClean="0">
                          <a:solidFill>
                            <a:srgbClr val="000000"/>
                          </a:solidFill>
                          <a:effectLst/>
                          <a:latin typeface="+mn-lt"/>
                        </a:rPr>
                        <a:t>NET SURPLUS / (DEFICIT)</a:t>
                      </a:r>
                      <a:endParaRPr lang="en-US" sz="9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dirty="0">
                          <a:solidFill>
                            <a:srgbClr val="000000"/>
                          </a:solidFill>
                          <a:effectLst/>
                          <a:latin typeface="Arial" panose="020B0604020202020204" pitchFamily="34" charset="0"/>
                        </a:rPr>
                        <a:t>(3 439 990)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1 513 387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(299 349)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(7 409 966)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(145 598)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(24 410)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(24 546)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dirty="0">
                          <a:solidFill>
                            <a:srgbClr val="000000"/>
                          </a:solidFill>
                          <a:effectLst/>
                          <a:latin typeface="Arial" panose="020B0604020202020204" pitchFamily="34" charset="0"/>
                        </a:rPr>
                        <a:t>(24 417)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535093761"/>
                  </a:ext>
                </a:extLst>
              </a:tr>
            </a:tbl>
          </a:graphicData>
        </a:graphic>
      </p:graphicFrame>
    </p:spTree>
    <p:extLst>
      <p:ext uri="{BB962C8B-B14F-4D97-AF65-F5344CB8AC3E}">
        <p14:creationId xmlns:p14="http://schemas.microsoft.com/office/powerpoint/2010/main" xmlns="" val="3466515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8" name="TextBox 7"/>
          <p:cNvSpPr txBox="1"/>
          <p:nvPr/>
        </p:nvSpPr>
        <p:spPr>
          <a:xfrm>
            <a:off x="381000" y="457200"/>
            <a:ext cx="8382000"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t>Resource Considerations – Pre COVID-19</a:t>
            </a:r>
          </a:p>
          <a:p>
            <a:pPr algn="ctr" fontAlgn="auto">
              <a:spcBef>
                <a:spcPts val="0"/>
              </a:spcBef>
              <a:spcAft>
                <a:spcPts val="0"/>
              </a:spcAft>
              <a:defRPr/>
            </a:pPr>
            <a:r>
              <a:rPr lang="en-US" sz="2000" b="1" dirty="0" smtClean="0">
                <a:cs typeface="Calibri" pitchFamily="34" charset="0"/>
              </a:rPr>
              <a:t>(As per approved Strategic Plan and APP)</a:t>
            </a:r>
            <a:endParaRPr lang="en-ZA" sz="20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sz="1400" b="1" smtClean="0">
                <a:solidFill>
                  <a:schemeClr val="tx1"/>
                </a:solidFill>
              </a:rPr>
              <a:pPr fontAlgn="base">
                <a:spcBef>
                  <a:spcPct val="0"/>
                </a:spcBef>
                <a:spcAft>
                  <a:spcPct val="0"/>
                </a:spcAft>
                <a:defRPr/>
              </a:pPr>
              <a:t>22</a:t>
            </a:fld>
            <a:endParaRPr lang="en-US" sz="1400" b="1" dirty="0" smtClean="0">
              <a:solidFill>
                <a:schemeClr val="tx1"/>
              </a:solidFill>
            </a:endParaRPr>
          </a:p>
        </p:txBody>
      </p:sp>
      <p:sp>
        <p:nvSpPr>
          <p:cNvPr id="9" name="Rectangle 8"/>
          <p:cNvSpPr/>
          <p:nvPr/>
        </p:nvSpPr>
        <p:spPr>
          <a:xfrm>
            <a:off x="6934200" y="1894344"/>
            <a:ext cx="1676400" cy="2677656"/>
          </a:xfrm>
          <a:prstGeom prst="rect">
            <a:avLst/>
          </a:prstGeom>
          <a:noFill/>
        </p:spPr>
        <p:txBody>
          <a:bodyPr wrap="square">
            <a:spAutoFit/>
          </a:bodyPr>
          <a:lstStyle/>
          <a:p>
            <a:pPr fontAlgn="auto">
              <a:spcBef>
                <a:spcPts val="0"/>
              </a:spcBef>
              <a:spcAft>
                <a:spcPts val="0"/>
              </a:spcAft>
            </a:pPr>
            <a:r>
              <a:rPr lang="en-GB" sz="1200" dirty="0" smtClean="0">
                <a:solidFill>
                  <a:prstClr val="black">
                    <a:lumMod val="65000"/>
                    <a:lumOff val="35000"/>
                  </a:prstClr>
                </a:solidFill>
                <a:latin typeface="Calibri"/>
                <a:ea typeface="Times New Roman" panose="02020603050405020304" pitchFamily="18" charset="0"/>
              </a:rPr>
              <a:t>Skills development funding budgeted at R27,5 billion over five year strategic period pre COVID-19.</a:t>
            </a:r>
          </a:p>
          <a:p>
            <a:pPr fontAlgn="auto">
              <a:spcBef>
                <a:spcPts val="0"/>
              </a:spcBef>
              <a:spcAft>
                <a:spcPts val="0"/>
              </a:spcAft>
            </a:pPr>
            <a:endParaRPr lang="en-GB" sz="1200" dirty="0" smtClean="0">
              <a:solidFill>
                <a:prstClr val="black">
                  <a:lumMod val="65000"/>
                  <a:lumOff val="35000"/>
                </a:prstClr>
              </a:solidFill>
              <a:latin typeface="Calibri"/>
              <a:ea typeface="Times New Roman" panose="02020603050405020304" pitchFamily="18" charset="0"/>
            </a:endParaRPr>
          </a:p>
          <a:p>
            <a:pPr fontAlgn="auto">
              <a:spcBef>
                <a:spcPts val="0"/>
              </a:spcBef>
              <a:spcAft>
                <a:spcPts val="0"/>
              </a:spcAft>
            </a:pPr>
            <a:r>
              <a:rPr lang="en-GB" sz="1200" dirty="0" smtClean="0">
                <a:solidFill>
                  <a:prstClr val="black">
                    <a:lumMod val="65000"/>
                    <a:lumOff val="35000"/>
                  </a:prstClr>
                </a:solidFill>
                <a:latin typeface="Calibri"/>
                <a:ea typeface="Times New Roman" panose="02020603050405020304" pitchFamily="18" charset="0"/>
              </a:rPr>
              <a:t>However, the budget for skills development funding is expected to decline with R6,2 billion to R21,3 billion over the five year strategic period due to the impact of COVID-19.</a:t>
            </a:r>
          </a:p>
        </p:txBody>
      </p:sp>
      <p:graphicFrame>
        <p:nvGraphicFramePr>
          <p:cNvPr id="10" name="Chart 9"/>
          <p:cNvGraphicFramePr>
            <a:graphicFrameLocks/>
          </p:cNvGraphicFramePr>
          <p:nvPr>
            <p:extLst>
              <p:ext uri="{D42A27DB-BD31-4B8C-83A1-F6EECF244321}">
                <p14:modId xmlns:p14="http://schemas.microsoft.com/office/powerpoint/2010/main" xmlns="" val="1138377872"/>
              </p:ext>
            </p:extLst>
          </p:nvPr>
        </p:nvGraphicFramePr>
        <p:xfrm>
          <a:off x="276228" y="1447800"/>
          <a:ext cx="6734171" cy="2209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xmlns="" val="1796621003"/>
              </p:ext>
            </p:extLst>
          </p:nvPr>
        </p:nvGraphicFramePr>
        <p:xfrm>
          <a:off x="533400" y="3657599"/>
          <a:ext cx="6400800" cy="26417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291460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8" name="TextBox 7"/>
          <p:cNvSpPr txBox="1"/>
          <p:nvPr/>
        </p:nvSpPr>
        <p:spPr>
          <a:xfrm>
            <a:off x="381000" y="457200"/>
            <a:ext cx="8382000"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t>Resource Considerations – Pre COVID-19</a:t>
            </a:r>
          </a:p>
          <a:p>
            <a:pPr algn="ctr" fontAlgn="auto">
              <a:spcBef>
                <a:spcPts val="0"/>
              </a:spcBef>
              <a:spcAft>
                <a:spcPts val="0"/>
              </a:spcAft>
              <a:defRPr/>
            </a:pPr>
            <a:r>
              <a:rPr lang="en-US" sz="2000" b="1" dirty="0" smtClean="0">
                <a:cs typeface="Calibri" pitchFamily="34" charset="0"/>
              </a:rPr>
              <a:t>(As per approved Strategic Plan and APP)</a:t>
            </a:r>
            <a:endParaRPr lang="en-ZA" sz="20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sz="1400" b="1" smtClean="0">
                <a:solidFill>
                  <a:schemeClr val="tx1"/>
                </a:solidFill>
              </a:rPr>
              <a:pPr fontAlgn="base">
                <a:spcBef>
                  <a:spcPct val="0"/>
                </a:spcBef>
                <a:spcAft>
                  <a:spcPct val="0"/>
                </a:spcAft>
                <a:defRPr/>
              </a:pPr>
              <a:t>23</a:t>
            </a:fld>
            <a:endParaRPr lang="en-US" sz="1400" b="1" dirty="0" smtClean="0">
              <a:solidFill>
                <a:schemeClr val="tx1"/>
              </a:solidFill>
            </a:endParaRPr>
          </a:p>
        </p:txBody>
      </p:sp>
      <p:sp>
        <p:nvSpPr>
          <p:cNvPr id="9" name="Rectangle 8"/>
          <p:cNvSpPr/>
          <p:nvPr/>
        </p:nvSpPr>
        <p:spPr>
          <a:xfrm>
            <a:off x="6893983" y="1366421"/>
            <a:ext cx="1945217" cy="5262979"/>
          </a:xfrm>
          <a:prstGeom prst="rect">
            <a:avLst/>
          </a:prstGeom>
          <a:noFill/>
        </p:spPr>
        <p:txBody>
          <a:bodyPr wrap="square">
            <a:spAutoFit/>
          </a:bodyPr>
          <a:lstStyle/>
          <a:p>
            <a:pPr fontAlgn="auto">
              <a:spcBef>
                <a:spcPts val="0"/>
              </a:spcBef>
              <a:spcAft>
                <a:spcPts val="0"/>
              </a:spcAft>
            </a:pPr>
            <a:r>
              <a:rPr lang="en-GB" sz="1200" dirty="0" smtClean="0">
                <a:solidFill>
                  <a:prstClr val="black">
                    <a:lumMod val="65000"/>
                    <a:lumOff val="35000"/>
                  </a:prstClr>
                </a:solidFill>
                <a:latin typeface="Calibri"/>
                <a:ea typeface="Times New Roman" panose="02020603050405020304" pitchFamily="18" charset="0"/>
              </a:rPr>
              <a:t>The decline in the NSF’s revenue is mainly due to the impact of the four months SDL tax holiday, which will result in a revenue decline of R1,294 billion (33%) from the original revenue projection of R3,882 billion.</a:t>
            </a:r>
          </a:p>
          <a:p>
            <a:pPr fontAlgn="auto">
              <a:spcBef>
                <a:spcPts val="0"/>
              </a:spcBef>
              <a:spcAft>
                <a:spcPts val="0"/>
              </a:spcAft>
            </a:pPr>
            <a:endParaRPr lang="en-GB" sz="1200" dirty="0">
              <a:solidFill>
                <a:prstClr val="black">
                  <a:lumMod val="65000"/>
                  <a:lumOff val="35000"/>
                </a:prstClr>
              </a:solidFill>
              <a:latin typeface="Calibri"/>
              <a:ea typeface="Times New Roman" panose="02020603050405020304" pitchFamily="18" charset="0"/>
            </a:endParaRPr>
          </a:p>
          <a:p>
            <a:pPr fontAlgn="auto">
              <a:spcBef>
                <a:spcPts val="0"/>
              </a:spcBef>
              <a:spcAft>
                <a:spcPts val="0"/>
              </a:spcAft>
            </a:pPr>
            <a:r>
              <a:rPr lang="en-GB" sz="1200" dirty="0" smtClean="0">
                <a:solidFill>
                  <a:prstClr val="black">
                    <a:lumMod val="65000"/>
                    <a:lumOff val="35000"/>
                  </a:prstClr>
                </a:solidFill>
                <a:latin typeface="Calibri"/>
                <a:ea typeface="Times New Roman" panose="02020603050405020304" pitchFamily="18" charset="0"/>
              </a:rPr>
              <a:t>There is a further decline in SDL projections due to the decline in the national wage bill as a result of COVID-19, resulting in a further revenue loss estimated at R647 million.</a:t>
            </a:r>
            <a:endParaRPr lang="en-GB" sz="1200" dirty="0">
              <a:solidFill>
                <a:prstClr val="black">
                  <a:lumMod val="65000"/>
                  <a:lumOff val="35000"/>
                </a:prstClr>
              </a:solidFill>
              <a:latin typeface="Calibri"/>
              <a:ea typeface="Times New Roman" panose="02020603050405020304" pitchFamily="18" charset="0"/>
            </a:endParaRPr>
          </a:p>
          <a:p>
            <a:pPr fontAlgn="auto">
              <a:spcBef>
                <a:spcPts val="0"/>
              </a:spcBef>
              <a:spcAft>
                <a:spcPts val="0"/>
              </a:spcAft>
            </a:pPr>
            <a:r>
              <a:rPr lang="en-GB" sz="1200" dirty="0" smtClean="0">
                <a:solidFill>
                  <a:prstClr val="black">
                    <a:lumMod val="65000"/>
                    <a:lumOff val="35000"/>
                  </a:prstClr>
                </a:solidFill>
                <a:latin typeface="Calibri"/>
                <a:ea typeface="Times New Roman" panose="02020603050405020304" pitchFamily="18" charset="0"/>
              </a:rPr>
              <a:t>It is at this stage uncertain by when the wage bill will recover and thus the SDL revenue projections was conservatively reduced over the MTEF.</a:t>
            </a:r>
          </a:p>
          <a:p>
            <a:pPr fontAlgn="auto">
              <a:spcBef>
                <a:spcPts val="0"/>
              </a:spcBef>
              <a:spcAft>
                <a:spcPts val="0"/>
              </a:spcAft>
            </a:pPr>
            <a:endParaRPr lang="en-GB" sz="1200" dirty="0">
              <a:solidFill>
                <a:prstClr val="black">
                  <a:lumMod val="65000"/>
                  <a:lumOff val="35000"/>
                </a:prstClr>
              </a:solidFill>
              <a:latin typeface="Calibri"/>
              <a:ea typeface="Times New Roman" panose="02020603050405020304" pitchFamily="18" charset="0"/>
            </a:endParaRPr>
          </a:p>
          <a:p>
            <a:pPr fontAlgn="auto">
              <a:spcBef>
                <a:spcPts val="0"/>
              </a:spcBef>
              <a:spcAft>
                <a:spcPts val="0"/>
              </a:spcAft>
            </a:pPr>
            <a:r>
              <a:rPr lang="en-GB" sz="1200" dirty="0" smtClean="0">
                <a:solidFill>
                  <a:prstClr val="black">
                    <a:lumMod val="65000"/>
                    <a:lumOff val="35000"/>
                  </a:prstClr>
                </a:solidFill>
                <a:latin typeface="Calibri"/>
                <a:ea typeface="Times New Roman" panose="02020603050405020304" pitchFamily="18" charset="0"/>
              </a:rPr>
              <a:t>The investment income is also expected to declined due to a sharp decline in reserves.</a:t>
            </a:r>
            <a:endParaRPr lang="en-GB" sz="1200" dirty="0">
              <a:solidFill>
                <a:prstClr val="black">
                  <a:lumMod val="65000"/>
                  <a:lumOff val="35000"/>
                </a:prstClr>
              </a:solidFill>
              <a:latin typeface="Calibri"/>
              <a:ea typeface="Times New Roman" panose="02020603050405020304" pitchFamily="18" charset="0"/>
            </a:endParaRPr>
          </a:p>
        </p:txBody>
      </p:sp>
      <p:graphicFrame>
        <p:nvGraphicFramePr>
          <p:cNvPr id="13" name="Chart 12"/>
          <p:cNvGraphicFramePr>
            <a:graphicFrameLocks/>
          </p:cNvGraphicFramePr>
          <p:nvPr>
            <p:extLst>
              <p:ext uri="{D42A27DB-BD31-4B8C-83A1-F6EECF244321}">
                <p14:modId xmlns:p14="http://schemas.microsoft.com/office/powerpoint/2010/main" xmlns="" val="1267803716"/>
              </p:ext>
            </p:extLst>
          </p:nvPr>
        </p:nvGraphicFramePr>
        <p:xfrm>
          <a:off x="381000" y="1371600"/>
          <a:ext cx="6477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2" name="Down Arrow 1"/>
          <p:cNvSpPr/>
          <p:nvPr/>
        </p:nvSpPr>
        <p:spPr>
          <a:xfrm>
            <a:off x="2667000" y="2819400"/>
            <a:ext cx="609600" cy="1524000"/>
          </a:xfrm>
          <a:prstGeom prst="downArrow">
            <a:avLst>
              <a:gd name="adj1" fmla="val 80555"/>
              <a:gd name="adj2" fmla="val 50000"/>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800" dirty="0" smtClean="0"/>
              <a:t>Decline mainly due to 4 months tax holiday.</a:t>
            </a:r>
            <a:endParaRPr lang="en-US" sz="800" dirty="0"/>
          </a:p>
        </p:txBody>
      </p:sp>
      <p:sp>
        <p:nvSpPr>
          <p:cNvPr id="10" name="Down Arrow 9"/>
          <p:cNvSpPr/>
          <p:nvPr/>
        </p:nvSpPr>
        <p:spPr>
          <a:xfrm>
            <a:off x="3594100" y="2438400"/>
            <a:ext cx="573616" cy="1143000"/>
          </a:xfrm>
          <a:prstGeom prst="downArrow">
            <a:avLst>
              <a:gd name="adj1" fmla="val 73616"/>
              <a:gd name="adj2" fmla="val 51166"/>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800" dirty="0" smtClean="0"/>
              <a:t>Decline mainly due to decline in national wage bill,</a:t>
            </a:r>
            <a:endParaRPr lang="en-US" sz="800" dirty="0"/>
          </a:p>
        </p:txBody>
      </p:sp>
      <p:sp>
        <p:nvSpPr>
          <p:cNvPr id="11" name="Down Arrow 10"/>
          <p:cNvSpPr/>
          <p:nvPr/>
        </p:nvSpPr>
        <p:spPr>
          <a:xfrm>
            <a:off x="4493684" y="2302933"/>
            <a:ext cx="573616" cy="1143000"/>
          </a:xfrm>
          <a:prstGeom prst="downArrow">
            <a:avLst>
              <a:gd name="adj1" fmla="val 73616"/>
              <a:gd name="adj2" fmla="val 51166"/>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800" dirty="0" smtClean="0"/>
              <a:t>Decline mainly due to decline in national wage bill,</a:t>
            </a:r>
            <a:endParaRPr lang="en-US" sz="800" dirty="0"/>
          </a:p>
        </p:txBody>
      </p:sp>
      <p:sp>
        <p:nvSpPr>
          <p:cNvPr id="12" name="Down Arrow 11"/>
          <p:cNvSpPr/>
          <p:nvPr/>
        </p:nvSpPr>
        <p:spPr>
          <a:xfrm>
            <a:off x="5410200" y="2191911"/>
            <a:ext cx="573616" cy="1143000"/>
          </a:xfrm>
          <a:prstGeom prst="downArrow">
            <a:avLst>
              <a:gd name="adj1" fmla="val 73616"/>
              <a:gd name="adj2" fmla="val 51166"/>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800" dirty="0" smtClean="0"/>
              <a:t>Decline mainly due to decline in national wage bill,</a:t>
            </a:r>
            <a:endParaRPr lang="en-US" sz="800" dirty="0"/>
          </a:p>
        </p:txBody>
      </p:sp>
      <p:sp>
        <p:nvSpPr>
          <p:cNvPr id="16" name="Down Arrow 15"/>
          <p:cNvSpPr/>
          <p:nvPr/>
        </p:nvSpPr>
        <p:spPr>
          <a:xfrm>
            <a:off x="6296025" y="2063816"/>
            <a:ext cx="573616" cy="1143000"/>
          </a:xfrm>
          <a:prstGeom prst="downArrow">
            <a:avLst>
              <a:gd name="adj1" fmla="val 73616"/>
              <a:gd name="adj2" fmla="val 51166"/>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800" dirty="0" smtClean="0"/>
              <a:t>Decline mainly due to decline in national wage bill,</a:t>
            </a:r>
            <a:endParaRPr lang="en-US" sz="800" dirty="0"/>
          </a:p>
        </p:txBody>
      </p:sp>
    </p:spTree>
    <p:extLst>
      <p:ext uri="{BB962C8B-B14F-4D97-AF65-F5344CB8AC3E}">
        <p14:creationId xmlns:p14="http://schemas.microsoft.com/office/powerpoint/2010/main" xmlns="" val="1776691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8" name="TextBox 7"/>
          <p:cNvSpPr txBox="1"/>
          <p:nvPr/>
        </p:nvSpPr>
        <p:spPr>
          <a:xfrm>
            <a:off x="381000" y="457200"/>
            <a:ext cx="8382000"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t>Resource Considerations – Pre COVID-19</a:t>
            </a:r>
          </a:p>
          <a:p>
            <a:pPr algn="ctr" fontAlgn="auto">
              <a:spcBef>
                <a:spcPts val="0"/>
              </a:spcBef>
              <a:spcAft>
                <a:spcPts val="0"/>
              </a:spcAft>
              <a:defRPr/>
            </a:pPr>
            <a:r>
              <a:rPr lang="en-US" sz="2000" b="1" dirty="0" smtClean="0">
                <a:cs typeface="Calibri" pitchFamily="34" charset="0"/>
              </a:rPr>
              <a:t>(As per approved Strategic Plan and APP)</a:t>
            </a:r>
            <a:endParaRPr lang="en-ZA" sz="20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sz="1400" b="1" smtClean="0">
                <a:solidFill>
                  <a:schemeClr val="tx1"/>
                </a:solidFill>
              </a:rPr>
              <a:pPr fontAlgn="base">
                <a:spcBef>
                  <a:spcPct val="0"/>
                </a:spcBef>
                <a:spcAft>
                  <a:spcPct val="0"/>
                </a:spcAft>
                <a:defRPr/>
              </a:pPr>
              <a:t>24</a:t>
            </a:fld>
            <a:endParaRPr lang="en-US" sz="1400" b="1" dirty="0" smtClean="0">
              <a:solidFill>
                <a:schemeClr val="tx1"/>
              </a:solidFill>
            </a:endParaRPr>
          </a:p>
        </p:txBody>
      </p:sp>
      <p:sp>
        <p:nvSpPr>
          <p:cNvPr id="9" name="Rectangle 8"/>
          <p:cNvSpPr/>
          <p:nvPr/>
        </p:nvSpPr>
        <p:spPr>
          <a:xfrm>
            <a:off x="6934200" y="1894344"/>
            <a:ext cx="1676400" cy="3046988"/>
          </a:xfrm>
          <a:prstGeom prst="rect">
            <a:avLst/>
          </a:prstGeom>
          <a:noFill/>
        </p:spPr>
        <p:txBody>
          <a:bodyPr wrap="square">
            <a:spAutoFit/>
          </a:bodyPr>
          <a:lstStyle/>
          <a:p>
            <a:pPr fontAlgn="auto">
              <a:spcBef>
                <a:spcPts val="0"/>
              </a:spcBef>
              <a:spcAft>
                <a:spcPts val="0"/>
              </a:spcAft>
            </a:pPr>
            <a:r>
              <a:rPr lang="en-GB" sz="1200" dirty="0" smtClean="0">
                <a:solidFill>
                  <a:prstClr val="black">
                    <a:lumMod val="65000"/>
                    <a:lumOff val="35000"/>
                  </a:prstClr>
                </a:solidFill>
                <a:latin typeface="Calibri"/>
                <a:ea typeface="Times New Roman" panose="02020603050405020304" pitchFamily="18" charset="0"/>
              </a:rPr>
              <a:t>Pre COVID-19, skills development funding was budgeted at R27,5 billion over five year strategic period.</a:t>
            </a:r>
          </a:p>
          <a:p>
            <a:pPr fontAlgn="auto">
              <a:spcBef>
                <a:spcPts val="0"/>
              </a:spcBef>
              <a:spcAft>
                <a:spcPts val="0"/>
              </a:spcAft>
            </a:pPr>
            <a:endParaRPr lang="en-GB" sz="1200" dirty="0" smtClean="0">
              <a:solidFill>
                <a:prstClr val="black">
                  <a:lumMod val="65000"/>
                  <a:lumOff val="35000"/>
                </a:prstClr>
              </a:solidFill>
              <a:latin typeface="Calibri"/>
              <a:ea typeface="Times New Roman" panose="02020603050405020304" pitchFamily="18" charset="0"/>
            </a:endParaRPr>
          </a:p>
          <a:p>
            <a:pPr fontAlgn="auto">
              <a:spcBef>
                <a:spcPts val="0"/>
              </a:spcBef>
              <a:spcAft>
                <a:spcPts val="0"/>
              </a:spcAft>
            </a:pPr>
            <a:r>
              <a:rPr lang="en-GB" sz="1200" dirty="0" smtClean="0">
                <a:solidFill>
                  <a:prstClr val="black">
                    <a:lumMod val="65000"/>
                    <a:lumOff val="35000"/>
                  </a:prstClr>
                </a:solidFill>
                <a:latin typeface="Calibri"/>
                <a:ea typeface="Times New Roman" panose="02020603050405020304" pitchFamily="18" charset="0"/>
              </a:rPr>
              <a:t>However, the budget for skills development funding is expected to decline with R6,2 billion over the five year strategic period due to the impact of COVID-19 on the NSF’s revenue streams as indicated in the previous slide.</a:t>
            </a:r>
          </a:p>
        </p:txBody>
      </p:sp>
      <p:graphicFrame>
        <p:nvGraphicFramePr>
          <p:cNvPr id="14" name="Chart 13"/>
          <p:cNvGraphicFramePr>
            <a:graphicFrameLocks/>
          </p:cNvGraphicFramePr>
          <p:nvPr>
            <p:extLst>
              <p:ext uri="{D42A27DB-BD31-4B8C-83A1-F6EECF244321}">
                <p14:modId xmlns:p14="http://schemas.microsoft.com/office/powerpoint/2010/main" xmlns="" val="2811973409"/>
              </p:ext>
            </p:extLst>
          </p:nvPr>
        </p:nvGraphicFramePr>
        <p:xfrm>
          <a:off x="380999" y="1447801"/>
          <a:ext cx="6477001" cy="4904808"/>
        </p:xfrm>
        <a:graphic>
          <a:graphicData uri="http://schemas.openxmlformats.org/drawingml/2006/chart">
            <c:chart xmlns:c="http://schemas.openxmlformats.org/drawingml/2006/chart" xmlns:r="http://schemas.openxmlformats.org/officeDocument/2006/relationships" r:id="rId3"/>
          </a:graphicData>
        </a:graphic>
      </p:graphicFrame>
      <p:sp>
        <p:nvSpPr>
          <p:cNvPr id="10" name="Down Arrow 9"/>
          <p:cNvSpPr/>
          <p:nvPr/>
        </p:nvSpPr>
        <p:spPr>
          <a:xfrm rot="10800000">
            <a:off x="3238498" y="1905000"/>
            <a:ext cx="495301" cy="1447800"/>
          </a:xfrm>
          <a:prstGeom prst="downArrow">
            <a:avLst>
              <a:gd name="adj1" fmla="val 80555"/>
              <a:gd name="adj2" fmla="val 50000"/>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vert="vert" rtlCol="0" anchor="ctr"/>
          <a:lstStyle/>
          <a:p>
            <a:pPr algn="ctr"/>
            <a:r>
              <a:rPr lang="en-US" sz="800" dirty="0" smtClean="0"/>
              <a:t>Sharp increase due to additional relief provided as a </a:t>
            </a:r>
            <a:r>
              <a:rPr lang="en-US" sz="800" dirty="0" err="1" smtClean="0"/>
              <a:t>resulf</a:t>
            </a:r>
            <a:r>
              <a:rPr lang="en-US" sz="800" dirty="0" smtClean="0"/>
              <a:t> of COVID-19</a:t>
            </a:r>
            <a:endParaRPr lang="en-US" sz="800" dirty="0"/>
          </a:p>
        </p:txBody>
      </p:sp>
      <p:sp>
        <p:nvSpPr>
          <p:cNvPr id="11" name="Down Arrow 10"/>
          <p:cNvSpPr/>
          <p:nvPr/>
        </p:nvSpPr>
        <p:spPr>
          <a:xfrm>
            <a:off x="3867147" y="2819401"/>
            <a:ext cx="495301" cy="1600200"/>
          </a:xfrm>
          <a:prstGeom prst="downArrow">
            <a:avLst>
              <a:gd name="adj1" fmla="val 80555"/>
              <a:gd name="adj2" fmla="val 50000"/>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800" dirty="0" smtClean="0"/>
              <a:t>Sharp decline as a result of decline in revenue streams as a result of COVID-19</a:t>
            </a:r>
            <a:endParaRPr lang="en-US" sz="800" dirty="0"/>
          </a:p>
        </p:txBody>
      </p:sp>
      <p:sp>
        <p:nvSpPr>
          <p:cNvPr id="12" name="Down Arrow 11"/>
          <p:cNvSpPr/>
          <p:nvPr/>
        </p:nvSpPr>
        <p:spPr>
          <a:xfrm>
            <a:off x="4686299" y="2819401"/>
            <a:ext cx="495301" cy="1600200"/>
          </a:xfrm>
          <a:prstGeom prst="downArrow">
            <a:avLst>
              <a:gd name="adj1" fmla="val 80555"/>
              <a:gd name="adj2" fmla="val 50000"/>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800" dirty="0" smtClean="0"/>
              <a:t>Sharp decline as a result of decline in revenue streams as a result of COVID-19</a:t>
            </a:r>
            <a:endParaRPr lang="en-US" sz="800" dirty="0"/>
          </a:p>
        </p:txBody>
      </p:sp>
      <p:sp>
        <p:nvSpPr>
          <p:cNvPr id="16" name="Down Arrow 15"/>
          <p:cNvSpPr/>
          <p:nvPr/>
        </p:nvSpPr>
        <p:spPr>
          <a:xfrm>
            <a:off x="5509680" y="2743200"/>
            <a:ext cx="495301" cy="1600200"/>
          </a:xfrm>
          <a:prstGeom prst="downArrow">
            <a:avLst>
              <a:gd name="adj1" fmla="val 80555"/>
              <a:gd name="adj2" fmla="val 50000"/>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800" dirty="0" smtClean="0"/>
              <a:t>Sharp decline as a result of decline in revenue streams as a result of COVID-19</a:t>
            </a:r>
            <a:endParaRPr lang="en-US" sz="800" dirty="0"/>
          </a:p>
        </p:txBody>
      </p:sp>
      <p:sp>
        <p:nvSpPr>
          <p:cNvPr id="17" name="Down Arrow 16"/>
          <p:cNvSpPr/>
          <p:nvPr/>
        </p:nvSpPr>
        <p:spPr>
          <a:xfrm>
            <a:off x="6362699" y="2667000"/>
            <a:ext cx="495301" cy="1600200"/>
          </a:xfrm>
          <a:prstGeom prst="downArrow">
            <a:avLst>
              <a:gd name="adj1" fmla="val 80555"/>
              <a:gd name="adj2" fmla="val 50000"/>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800" dirty="0" smtClean="0"/>
              <a:t>Sharp decline as a result of decline in revenue streams as a result of COVID-19</a:t>
            </a:r>
            <a:endParaRPr lang="en-US" sz="800" dirty="0"/>
          </a:p>
        </p:txBody>
      </p:sp>
    </p:spTree>
    <p:extLst>
      <p:ext uri="{BB962C8B-B14F-4D97-AF65-F5344CB8AC3E}">
        <p14:creationId xmlns:p14="http://schemas.microsoft.com/office/powerpoint/2010/main" xmlns="" val="1942542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8" name="TextBox 7"/>
          <p:cNvSpPr txBox="1"/>
          <p:nvPr/>
        </p:nvSpPr>
        <p:spPr>
          <a:xfrm>
            <a:off x="381000" y="457200"/>
            <a:ext cx="8382000" cy="707886"/>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smtClean="0"/>
              <a:t>Resource Considerations – Pre and Post COVID-19</a:t>
            </a:r>
          </a:p>
          <a:p>
            <a:pPr algn="ctr" fontAlgn="auto">
              <a:spcBef>
                <a:spcPts val="0"/>
              </a:spcBef>
              <a:spcAft>
                <a:spcPts val="0"/>
              </a:spcAft>
              <a:defRPr/>
            </a:pPr>
            <a:r>
              <a:rPr lang="en-US" sz="1600" b="1" dirty="0" smtClean="0">
                <a:cs typeface="Calibri" pitchFamily="34" charset="0"/>
              </a:rPr>
              <a:t>(Revisions to NSF’s approved Strategic Plan and APP required due to COVID 19)</a:t>
            </a:r>
            <a:endParaRPr lang="en-ZA" sz="16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sz="1400" b="1" smtClean="0">
                <a:solidFill>
                  <a:schemeClr val="tx1"/>
                </a:solidFill>
              </a:rPr>
              <a:pPr fontAlgn="base">
                <a:spcBef>
                  <a:spcPct val="0"/>
                </a:spcBef>
                <a:spcAft>
                  <a:spcPct val="0"/>
                </a:spcAft>
                <a:defRPr/>
              </a:pPr>
              <a:t>25</a:t>
            </a:fld>
            <a:endParaRPr lang="en-US" sz="1400" b="1" dirty="0" smtClean="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48560928"/>
              </p:ext>
            </p:extLst>
          </p:nvPr>
        </p:nvGraphicFramePr>
        <p:xfrm>
          <a:off x="457200" y="1544592"/>
          <a:ext cx="8229599" cy="4246608"/>
        </p:xfrm>
        <a:graphic>
          <a:graphicData uri="http://schemas.openxmlformats.org/drawingml/2006/table">
            <a:tbl>
              <a:tblPr>
                <a:tableStyleId>{5C22544A-7EE6-4342-B048-85BDC9FD1C3A}</a:tableStyleId>
              </a:tblPr>
              <a:tblGrid>
                <a:gridCol w="2625031">
                  <a:extLst>
                    <a:ext uri="{9D8B030D-6E8A-4147-A177-3AD203B41FA5}">
                      <a16:colId xmlns:a16="http://schemas.microsoft.com/office/drawing/2014/main" xmlns="" val="520630290"/>
                    </a:ext>
                  </a:extLst>
                </a:gridCol>
                <a:gridCol w="700571">
                  <a:extLst>
                    <a:ext uri="{9D8B030D-6E8A-4147-A177-3AD203B41FA5}">
                      <a16:colId xmlns:a16="http://schemas.microsoft.com/office/drawing/2014/main" xmlns="" val="3041515083"/>
                    </a:ext>
                  </a:extLst>
                </a:gridCol>
                <a:gridCol w="700571">
                  <a:extLst>
                    <a:ext uri="{9D8B030D-6E8A-4147-A177-3AD203B41FA5}">
                      <a16:colId xmlns:a16="http://schemas.microsoft.com/office/drawing/2014/main" xmlns="" val="2754624839"/>
                    </a:ext>
                  </a:extLst>
                </a:gridCol>
                <a:gridCol w="700571">
                  <a:extLst>
                    <a:ext uri="{9D8B030D-6E8A-4147-A177-3AD203B41FA5}">
                      <a16:colId xmlns:a16="http://schemas.microsoft.com/office/drawing/2014/main" xmlns="" val="943301324"/>
                    </a:ext>
                  </a:extLst>
                </a:gridCol>
                <a:gridCol w="700571">
                  <a:extLst>
                    <a:ext uri="{9D8B030D-6E8A-4147-A177-3AD203B41FA5}">
                      <a16:colId xmlns:a16="http://schemas.microsoft.com/office/drawing/2014/main" xmlns="" val="2037632060"/>
                    </a:ext>
                  </a:extLst>
                </a:gridCol>
                <a:gridCol w="700571">
                  <a:extLst>
                    <a:ext uri="{9D8B030D-6E8A-4147-A177-3AD203B41FA5}">
                      <a16:colId xmlns:a16="http://schemas.microsoft.com/office/drawing/2014/main" xmlns="" val="236639669"/>
                    </a:ext>
                  </a:extLst>
                </a:gridCol>
                <a:gridCol w="700571">
                  <a:extLst>
                    <a:ext uri="{9D8B030D-6E8A-4147-A177-3AD203B41FA5}">
                      <a16:colId xmlns:a16="http://schemas.microsoft.com/office/drawing/2014/main" xmlns="" val="2531942835"/>
                    </a:ext>
                  </a:extLst>
                </a:gridCol>
                <a:gridCol w="700571">
                  <a:extLst>
                    <a:ext uri="{9D8B030D-6E8A-4147-A177-3AD203B41FA5}">
                      <a16:colId xmlns:a16="http://schemas.microsoft.com/office/drawing/2014/main" xmlns="" val="516810553"/>
                    </a:ext>
                  </a:extLst>
                </a:gridCol>
                <a:gridCol w="700571">
                  <a:extLst>
                    <a:ext uri="{9D8B030D-6E8A-4147-A177-3AD203B41FA5}">
                      <a16:colId xmlns:a16="http://schemas.microsoft.com/office/drawing/2014/main" xmlns="" val="3565686825"/>
                    </a:ext>
                  </a:extLst>
                </a:gridCol>
              </a:tblGrid>
              <a:tr h="126609">
                <a:tc gridSpan="9">
                  <a:txBody>
                    <a:bodyPr/>
                    <a:lstStyle/>
                    <a:p>
                      <a:pPr algn="ctr" fontAlgn="ctr"/>
                      <a:r>
                        <a:rPr lang="en-US" sz="1200" b="1" i="0" u="none" strike="noStrike" dirty="0" smtClean="0">
                          <a:solidFill>
                            <a:schemeClr val="tx1"/>
                          </a:solidFill>
                          <a:effectLst/>
                          <a:latin typeface="Arial" panose="020B0604020202020204" pitchFamily="34" charset="0"/>
                        </a:rPr>
                        <a:t>NSF REVENUE</a:t>
                      </a:r>
                      <a:r>
                        <a:rPr lang="en-US" sz="1200" b="1" i="0" u="none" strike="noStrike" baseline="0" dirty="0" smtClean="0">
                          <a:solidFill>
                            <a:schemeClr val="tx1"/>
                          </a:solidFill>
                          <a:effectLst/>
                          <a:latin typeface="Arial" panose="020B0604020202020204" pitchFamily="34" charset="0"/>
                        </a:rPr>
                        <a:t> </a:t>
                      </a:r>
                      <a:endParaRPr lang="en-US" sz="12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n-US" sz="900" b="1" i="0" u="none" strike="noStrike" dirty="0">
                        <a:solidFill>
                          <a:srgbClr val="FFFFFF"/>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pPr algn="ctr" fontAlgn="ctr"/>
                      <a:endParaRPr lang="en-US" sz="900" b="1" i="0" u="none" strike="noStrike" dirty="0">
                        <a:solidFill>
                          <a:srgbClr val="FFFFFF"/>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n-US" sz="900" b="1" i="0" u="none" strike="noStrike" dirty="0">
                        <a:solidFill>
                          <a:srgbClr val="FFFFFF"/>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pPr algn="ctr" fontAlgn="ctr"/>
                      <a:endParaRPr lang="en-US" sz="900" b="1" i="0" u="none" strike="noStrike" dirty="0">
                        <a:solidFill>
                          <a:srgbClr val="FFFFFF"/>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xmlns="" val="1865040754"/>
                  </a:ext>
                </a:extLst>
              </a:tr>
              <a:tr h="126609">
                <a:tc rowSpan="2">
                  <a:txBody>
                    <a:bodyPr/>
                    <a:lstStyle/>
                    <a:p>
                      <a:pPr algn="ctr" fontAlgn="ctr"/>
                      <a:r>
                        <a:rPr lang="en-US" sz="900" b="1" u="none" strike="noStrike" dirty="0">
                          <a:effectLst/>
                        </a:rPr>
                        <a:t>R'000 </a:t>
                      </a:r>
                      <a:endParaRPr lang="en-US" sz="900" b="1" i="0" u="none" strike="noStrike" dirty="0">
                        <a:solidFill>
                          <a:srgbClr val="FFFFFF"/>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algn="ctr" fontAlgn="ctr"/>
                      <a:r>
                        <a:rPr lang="en-US" sz="900" b="1" u="none" strike="noStrike" dirty="0">
                          <a:effectLst/>
                        </a:rPr>
                        <a:t>Audited</a:t>
                      </a:r>
                      <a:endParaRPr lang="en-US" sz="900" b="1" i="0" u="none" strike="noStrike" dirty="0">
                        <a:solidFill>
                          <a:srgbClr val="FFFFFF"/>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a:txBody>
                    <a:bodyPr/>
                    <a:lstStyle/>
                    <a:p>
                      <a:pPr algn="ctr" fontAlgn="ctr"/>
                      <a:r>
                        <a:rPr lang="en-US" sz="900" b="1" u="none" strike="noStrike" dirty="0">
                          <a:effectLst/>
                        </a:rPr>
                        <a:t>Revised estimate</a:t>
                      </a:r>
                      <a:endParaRPr lang="en-US" sz="900" b="1" i="0" u="none" strike="noStrike" dirty="0">
                        <a:solidFill>
                          <a:srgbClr val="FFFFFF"/>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3">
                  <a:txBody>
                    <a:bodyPr/>
                    <a:lstStyle/>
                    <a:p>
                      <a:pPr algn="ctr" fontAlgn="ctr"/>
                      <a:r>
                        <a:rPr lang="en-US" sz="900" b="1" u="none" strike="noStrike" dirty="0">
                          <a:effectLst/>
                        </a:rPr>
                        <a:t>Medium-term estimate</a:t>
                      </a:r>
                      <a:endParaRPr lang="en-US" sz="900" b="1" i="0" u="none" strike="noStrike" dirty="0">
                        <a:solidFill>
                          <a:srgbClr val="FFFFFF"/>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gridSpan="2">
                  <a:txBody>
                    <a:bodyPr/>
                    <a:lstStyle/>
                    <a:p>
                      <a:pPr algn="ctr" fontAlgn="ctr"/>
                      <a:r>
                        <a:rPr lang="en-US" sz="900" b="1" u="none" strike="noStrike">
                          <a:effectLst/>
                        </a:rPr>
                        <a:t>Additional 2 years</a:t>
                      </a:r>
                      <a:endParaRPr lang="en-US" sz="900" b="1" i="0" u="none" strike="noStrike">
                        <a:solidFill>
                          <a:srgbClr val="FFFFFF"/>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xmlns="" val="3570908494"/>
                  </a:ext>
                </a:extLst>
              </a:tr>
              <a:tr h="253218">
                <a:tc vMerge="1">
                  <a:txBody>
                    <a:bodyPr/>
                    <a:lstStyle/>
                    <a:p>
                      <a:endParaRPr lang="en-US"/>
                    </a:p>
                  </a:txBody>
                  <a:tcPr/>
                </a:tc>
                <a:tc>
                  <a:txBody>
                    <a:bodyPr/>
                    <a:lstStyle/>
                    <a:p>
                      <a:pPr algn="ctr" fontAlgn="ctr"/>
                      <a:r>
                        <a:rPr lang="en-US" sz="900" b="1" u="none" strike="noStrike">
                          <a:effectLst/>
                        </a:rPr>
                        <a:t>2017/18</a:t>
                      </a:r>
                      <a:br>
                        <a:rPr lang="en-US" sz="900" b="1" u="none" strike="noStrike">
                          <a:effectLst/>
                        </a:rPr>
                      </a:br>
                      <a:r>
                        <a:rPr lang="en-US" sz="900" b="1" u="none" strike="noStrike">
                          <a:effectLst/>
                        </a:rPr>
                        <a:t>R'000</a:t>
                      </a:r>
                      <a:endParaRPr lang="en-US" sz="900" b="1" i="0" u="none" strike="noStrike">
                        <a:solidFill>
                          <a:srgbClr val="FFFFFF"/>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rPr>
                        <a:t>2018/19</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a:effectLst/>
                        </a:rPr>
                        <a:t>2019/20</a:t>
                      </a:r>
                      <a:br>
                        <a:rPr lang="en-US" sz="900" b="1" u="none" strike="noStrike">
                          <a:effectLst/>
                        </a:rPr>
                      </a:br>
                      <a:r>
                        <a:rPr lang="en-US" sz="900" b="1" u="none" strike="noStrike">
                          <a:effectLst/>
                        </a:rPr>
                        <a:t>R'000</a:t>
                      </a:r>
                      <a:endParaRPr lang="en-US" sz="900" b="1" i="0" u="none" strike="noStrike">
                        <a:solidFill>
                          <a:srgbClr val="FFFFFF"/>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a:effectLst/>
                        </a:rPr>
                        <a:t>2020/21</a:t>
                      </a:r>
                      <a:br>
                        <a:rPr lang="en-US" sz="900" b="1" u="none" strike="noStrike">
                          <a:effectLst/>
                        </a:rPr>
                      </a:br>
                      <a:r>
                        <a:rPr lang="en-US" sz="900" b="1" u="none" strike="noStrike">
                          <a:effectLst/>
                        </a:rPr>
                        <a:t>R'000</a:t>
                      </a:r>
                      <a:endParaRPr lang="en-US" sz="900" b="1" i="0" u="none" strike="noStrike">
                        <a:solidFill>
                          <a:srgbClr val="FFFFFF"/>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rPr>
                        <a:t>2021/22</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rPr>
                        <a:t>2022/23</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rPr>
                        <a:t>2023/24</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rPr>
                        <a:t>2024/25</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688863977"/>
                  </a:ext>
                </a:extLst>
              </a:tr>
              <a:tr h="279037">
                <a:tc>
                  <a:txBody>
                    <a:bodyPr/>
                    <a:lstStyle/>
                    <a:p>
                      <a:pPr algn="l" fontAlgn="ctr"/>
                      <a:r>
                        <a:rPr lang="en-US" sz="900" b="1" u="none" strike="noStrike" dirty="0">
                          <a:effectLst/>
                        </a:rPr>
                        <a:t>REVENUE FROM NON-EXCHANGE TRANSACTIONS </a:t>
                      </a:r>
                      <a:r>
                        <a:rPr lang="en-US" sz="900" b="1" u="none" strike="noStrike" dirty="0" smtClean="0">
                          <a:effectLst/>
                        </a:rPr>
                        <a:t>– POST</a:t>
                      </a:r>
                      <a:r>
                        <a:rPr lang="en-US" sz="900" b="1" u="none" strike="noStrike" baseline="0" dirty="0" smtClean="0">
                          <a:effectLst/>
                        </a:rPr>
                        <a:t> COVID 19</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3 204 737</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3 504 195</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3 715 261</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1 941 289</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3 086 650</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3 273 012</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3 469 393</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3 677 556</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720420234"/>
                  </a:ext>
                </a:extLst>
              </a:tr>
              <a:tr h="126609">
                <a:tc>
                  <a:txBody>
                    <a:bodyPr/>
                    <a:lstStyle/>
                    <a:p>
                      <a:pPr algn="l" fontAlgn="ctr"/>
                      <a:r>
                        <a:rPr lang="en-US" sz="900" u="none" strike="noStrike" dirty="0">
                          <a:effectLst/>
                        </a:rPr>
                        <a:t>Skills Development </a:t>
                      </a:r>
                      <a:r>
                        <a:rPr lang="en-US" sz="900" u="none" strike="noStrike" dirty="0" smtClean="0">
                          <a:effectLst/>
                        </a:rPr>
                        <a:t>Levy – Pre</a:t>
                      </a:r>
                      <a:r>
                        <a:rPr lang="en-US" sz="900" u="none" strike="noStrike" baseline="0" dirty="0" smtClean="0">
                          <a:effectLst/>
                        </a:rPr>
                        <a:t> </a:t>
                      </a:r>
                      <a:r>
                        <a:rPr lang="en-US" sz="900" u="none" strike="noStrike" dirty="0" smtClean="0">
                          <a:effectLst/>
                        </a:rPr>
                        <a:t>COVID</a:t>
                      </a:r>
                      <a:r>
                        <a:rPr lang="en-US" sz="900" u="none" strike="noStrike" baseline="0" dirty="0" smtClean="0">
                          <a:effectLst/>
                        </a:rPr>
                        <a:t> 19</a:t>
                      </a:r>
                      <a:endParaRPr lang="en-US" sz="900" b="0"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3 199 737</a:t>
                      </a:r>
                      <a:endParaRPr lang="en-US" sz="900" b="0"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3 496 140</a:t>
                      </a:r>
                      <a:endParaRPr lang="en-US" sz="900" b="0"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3 715 261</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3 882 578</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4 116 996</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4 393 964</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4 613 662</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4 844 345</a:t>
                      </a:r>
                      <a:endParaRPr lang="en-US" sz="900" b="0"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47655162"/>
                  </a:ext>
                </a:extLst>
              </a:tr>
              <a:tr h="126609">
                <a:tc>
                  <a:txBody>
                    <a:bodyPr/>
                    <a:lstStyle/>
                    <a:p>
                      <a:pPr algn="l" fontAlgn="ctr"/>
                      <a:r>
                        <a:rPr lang="en-US" sz="900" u="none" strike="noStrike" dirty="0">
                          <a:effectLst/>
                        </a:rPr>
                        <a:t>Income from </a:t>
                      </a:r>
                      <a:r>
                        <a:rPr lang="en-US" sz="900" u="none" strike="noStrike" dirty="0" smtClean="0">
                          <a:effectLst/>
                        </a:rPr>
                        <a:t>SETAs – Pre</a:t>
                      </a:r>
                      <a:r>
                        <a:rPr lang="en-US" sz="900" u="none" strike="noStrike" baseline="0" dirty="0" smtClean="0">
                          <a:effectLst/>
                        </a:rPr>
                        <a:t> </a:t>
                      </a:r>
                      <a:r>
                        <a:rPr lang="en-US" sz="900" u="none" strike="noStrike" dirty="0" smtClean="0">
                          <a:effectLst/>
                        </a:rPr>
                        <a:t>COVID</a:t>
                      </a:r>
                      <a:r>
                        <a:rPr lang="en-US" sz="900" u="none" strike="noStrike" baseline="0" dirty="0" smtClean="0">
                          <a:effectLst/>
                        </a:rPr>
                        <a:t> 19</a:t>
                      </a:r>
                      <a:endParaRPr lang="en-US" sz="900" b="0"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5 000</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8 055</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47077739"/>
                  </a:ext>
                </a:extLst>
              </a:tr>
              <a:tr h="258781">
                <a:tc>
                  <a:txBody>
                    <a:bodyPr/>
                    <a:lstStyle/>
                    <a:p>
                      <a:pPr algn="l" fontAlgn="ctr"/>
                      <a:r>
                        <a:rPr lang="en-US" sz="900" b="1" u="none" strike="noStrike" dirty="0">
                          <a:solidFill>
                            <a:srgbClr val="FF0000"/>
                          </a:solidFill>
                          <a:effectLst/>
                        </a:rPr>
                        <a:t>COVID 19 IMPACT: 4 MONTHS </a:t>
                      </a:r>
                      <a:r>
                        <a:rPr lang="en-US" sz="900" b="1" u="none" strike="noStrike" dirty="0" smtClean="0">
                          <a:solidFill>
                            <a:srgbClr val="FF0000"/>
                          </a:solidFill>
                          <a:effectLst/>
                        </a:rPr>
                        <a:t>SDL </a:t>
                      </a:r>
                      <a:r>
                        <a:rPr lang="en-US" sz="900" b="1" u="none" strike="noStrike" baseline="0" dirty="0" smtClean="0">
                          <a:solidFill>
                            <a:srgbClr val="FF0000"/>
                          </a:solidFill>
                          <a:effectLst/>
                        </a:rPr>
                        <a:t>HOLIDAY RESULTING IN DECLINE IN SDL</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(1 294 193)</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8822259"/>
                  </a:ext>
                </a:extLst>
              </a:tr>
              <a:tr h="126609">
                <a:tc>
                  <a:txBody>
                    <a:bodyPr/>
                    <a:lstStyle/>
                    <a:p>
                      <a:pPr algn="l" fontAlgn="ctr"/>
                      <a:r>
                        <a:rPr lang="en-US" sz="900" b="1" u="none" strike="noStrike" dirty="0">
                          <a:solidFill>
                            <a:srgbClr val="FF0000"/>
                          </a:solidFill>
                          <a:effectLst/>
                        </a:rPr>
                        <a:t>COVID 19 IMPACT: 25% REDUCTION IN </a:t>
                      </a:r>
                      <a:r>
                        <a:rPr lang="en-US" sz="900" b="1" u="none" strike="noStrike" dirty="0" smtClean="0">
                          <a:solidFill>
                            <a:srgbClr val="FF0000"/>
                          </a:solidFill>
                          <a:effectLst/>
                        </a:rPr>
                        <a:t>SDL DUE TO REDUCED</a:t>
                      </a:r>
                      <a:r>
                        <a:rPr lang="en-US" sz="900" b="1" u="none" strike="noStrike" baseline="0" dirty="0" smtClean="0">
                          <a:solidFill>
                            <a:srgbClr val="FF0000"/>
                          </a:solidFill>
                          <a:effectLst/>
                        </a:rPr>
                        <a:t> WAGE BILL AS A RESULT OF JOB LOSSES</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a:solidFill>
                            <a:srgbClr val="FF0000"/>
                          </a:solidFill>
                          <a:effectLst/>
                        </a:rPr>
                        <a:t> </a:t>
                      </a:r>
                      <a:endParaRPr lang="en-US" sz="900" b="1" i="0" u="none" strike="noStrike">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(647 096)</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(1 030 346)</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(1 120 952)</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(1 144 269)</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(1 166 789)</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04933759"/>
                  </a:ext>
                </a:extLst>
              </a:tr>
              <a:tr h="126609">
                <a:tc>
                  <a:txBody>
                    <a:bodyPr/>
                    <a:lstStyle/>
                    <a:p>
                      <a:pPr algn="l" fontAlgn="ctr"/>
                      <a:r>
                        <a:rPr lang="en-US" sz="900" b="1" u="none" strike="noStrike" dirty="0">
                          <a:effectLst/>
                        </a:rPr>
                        <a:t>REVENUE FROM EXCHANGE </a:t>
                      </a:r>
                      <a:r>
                        <a:rPr lang="en-US" sz="900" b="1" u="none" strike="noStrike" dirty="0" smtClean="0">
                          <a:effectLst/>
                        </a:rPr>
                        <a:t>TRANSACTIONS – POST</a:t>
                      </a:r>
                      <a:r>
                        <a:rPr lang="en-US" sz="900" b="1" u="none" strike="noStrike" baseline="0" dirty="0" smtClean="0">
                          <a:effectLst/>
                        </a:rPr>
                        <a:t> COVID 19</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551 016</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503 458</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589 759</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29 402</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22 206</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20 768</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19 310</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17 843</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4201162887"/>
                  </a:ext>
                </a:extLst>
              </a:tr>
              <a:tr h="126609">
                <a:tc>
                  <a:txBody>
                    <a:bodyPr/>
                    <a:lstStyle/>
                    <a:p>
                      <a:pPr algn="l" fontAlgn="ctr"/>
                      <a:r>
                        <a:rPr lang="en-US" sz="900" u="none" strike="noStrike" dirty="0">
                          <a:effectLst/>
                        </a:rPr>
                        <a:t>Finance income from investments at PIC and cash at </a:t>
                      </a:r>
                      <a:r>
                        <a:rPr lang="en-US" sz="900" u="none" strike="noStrike" dirty="0" smtClean="0">
                          <a:effectLst/>
                        </a:rPr>
                        <a:t>bank – Pre</a:t>
                      </a:r>
                      <a:r>
                        <a:rPr lang="en-US" sz="900" u="none" strike="noStrike" baseline="0" dirty="0" smtClean="0">
                          <a:effectLst/>
                        </a:rPr>
                        <a:t> COVID 19</a:t>
                      </a:r>
                      <a:endParaRPr lang="en-US" sz="900" b="0"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490 298</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445 263</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531 564</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560 724</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591 487</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623 942</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658 183</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694 307</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8923743"/>
                  </a:ext>
                </a:extLst>
              </a:tr>
              <a:tr h="197510">
                <a:tc>
                  <a:txBody>
                    <a:bodyPr/>
                    <a:lstStyle/>
                    <a:p>
                      <a:pPr algn="l" fontAlgn="ctr"/>
                      <a:r>
                        <a:rPr lang="en-US" sz="900" u="none" strike="noStrike" dirty="0">
                          <a:effectLst/>
                        </a:rPr>
                        <a:t>Finance income from advance payments to skills development </a:t>
                      </a:r>
                      <a:r>
                        <a:rPr lang="en-US" sz="900" u="none" strike="noStrike" dirty="0" err="1">
                          <a:effectLst/>
                        </a:rPr>
                        <a:t>programmes</a:t>
                      </a:r>
                      <a:r>
                        <a:rPr lang="en-US" sz="900" u="none" strike="noStrike" dirty="0">
                          <a:effectLst/>
                        </a:rPr>
                        <a:t> and </a:t>
                      </a:r>
                      <a:r>
                        <a:rPr lang="en-US" sz="900" u="none" strike="noStrike" dirty="0" smtClean="0">
                          <a:effectLst/>
                        </a:rPr>
                        <a:t>projects – Pre COVID</a:t>
                      </a:r>
                      <a:r>
                        <a:rPr lang="en-US" sz="900" u="none" strike="noStrike" baseline="0" dirty="0" smtClean="0">
                          <a:effectLst/>
                        </a:rPr>
                        <a:t> 19</a:t>
                      </a:r>
                      <a:endParaRPr lang="en-US" sz="900" b="0"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60 718</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58 195</a:t>
                      </a:r>
                      <a:endParaRPr lang="en-US" sz="900" b="0"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58 195</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58 195</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58 195</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58 195</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58 195</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58 195</a:t>
                      </a:r>
                      <a:endParaRPr lang="en-US" sz="900" b="0"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00613637"/>
                  </a:ext>
                </a:extLst>
              </a:tr>
              <a:tr h="269005">
                <a:tc>
                  <a:txBody>
                    <a:bodyPr/>
                    <a:lstStyle/>
                    <a:p>
                      <a:pPr algn="l" fontAlgn="ctr"/>
                      <a:r>
                        <a:rPr lang="en-US" sz="900" b="1" u="none" strike="noStrike" dirty="0">
                          <a:solidFill>
                            <a:srgbClr val="FF0000"/>
                          </a:solidFill>
                          <a:effectLst/>
                        </a:rPr>
                        <a:t>COVID 19 IMPACT: SHARP DECLINE IN NSF </a:t>
                      </a:r>
                      <a:r>
                        <a:rPr lang="en-US" sz="900" b="1" u="none" strike="noStrike" dirty="0" smtClean="0">
                          <a:solidFill>
                            <a:srgbClr val="FF0000"/>
                          </a:solidFill>
                          <a:effectLst/>
                        </a:rPr>
                        <a:t>RESERVES RESULTING IN SHARP</a:t>
                      </a:r>
                      <a:r>
                        <a:rPr lang="en-US" sz="900" b="1" u="none" strike="noStrike" baseline="0" dirty="0" smtClean="0">
                          <a:solidFill>
                            <a:srgbClr val="FF0000"/>
                          </a:solidFill>
                          <a:effectLst/>
                        </a:rPr>
                        <a:t> DECLINE IN INVESTMENT INCOME</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a:solidFill>
                            <a:srgbClr val="FF0000"/>
                          </a:solidFill>
                          <a:effectLst/>
                        </a:rPr>
                        <a:t> </a:t>
                      </a:r>
                      <a:endParaRPr lang="en-US" sz="900" b="1" i="0" u="none" strike="noStrike">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a:solidFill>
                            <a:srgbClr val="FF0000"/>
                          </a:solidFill>
                          <a:effectLst/>
                        </a:rPr>
                        <a:t>(589 517)</a:t>
                      </a:r>
                      <a:endParaRPr lang="en-US" sz="900" b="1" i="0" u="none" strike="noStrike">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a:solidFill>
                            <a:srgbClr val="FF0000"/>
                          </a:solidFill>
                          <a:effectLst/>
                        </a:rPr>
                        <a:t>(627 476)</a:t>
                      </a:r>
                      <a:endParaRPr lang="en-US" sz="900" b="1" i="0" u="none" strike="noStrike">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(661 369)</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(697 068)</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(734 659)</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85134106"/>
                  </a:ext>
                </a:extLst>
              </a:tr>
              <a:tr h="126609">
                <a:tc>
                  <a:txBody>
                    <a:bodyPr/>
                    <a:lstStyle/>
                    <a:p>
                      <a:pPr algn="l" fontAlgn="ctr"/>
                      <a:r>
                        <a:rPr lang="en-US" sz="900" b="1" u="none" strike="noStrike" dirty="0">
                          <a:effectLst/>
                        </a:rPr>
                        <a:t>TOTAL REVENUE POST COVID 19</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3 755 753</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4 007 653</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4 305 020</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1 970 691</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3 108 856</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3 293 780</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3 488 702</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3 695 399</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4098582487"/>
                  </a:ext>
                </a:extLst>
              </a:tr>
              <a:tr h="126609">
                <a:tc>
                  <a:txBody>
                    <a:bodyPr/>
                    <a:lstStyle/>
                    <a:p>
                      <a:pPr algn="l" fontAlgn="ctr"/>
                      <a:r>
                        <a:rPr lang="en-US" sz="900" b="1" u="none" strike="noStrike" dirty="0">
                          <a:effectLst/>
                        </a:rPr>
                        <a:t>TOTAL REVENUE PRE COVID 19</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3 755 753</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4 007 653</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4 305 020</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dirty="0" smtClean="0">
                          <a:solidFill>
                            <a:srgbClr val="000000"/>
                          </a:solidFill>
                          <a:effectLst/>
                          <a:latin typeface="Arial" panose="020B0604020202020204" pitchFamily="34" charset="0"/>
                        </a:rPr>
                        <a:t>4 501 497</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4 766 678</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5 076 101</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5 330 040</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5 596 847</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676114155"/>
                  </a:ext>
                </a:extLst>
              </a:tr>
              <a:tr h="126609">
                <a:tc>
                  <a:txBody>
                    <a:bodyPr/>
                    <a:lstStyle/>
                    <a:p>
                      <a:pPr algn="l" fontAlgn="ctr"/>
                      <a:r>
                        <a:rPr lang="en-US" sz="900" b="1" u="none" strike="noStrike" dirty="0">
                          <a:solidFill>
                            <a:srgbClr val="FF0000"/>
                          </a:solidFill>
                          <a:effectLst/>
                        </a:rPr>
                        <a:t>REVENUE REDUCTION DUE TO COVID 19 IMPACT</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solidFill>
                            <a:srgbClr val="FF0000"/>
                          </a:solidFill>
                          <a:effectLst/>
                        </a:rPr>
                        <a:t>0</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solidFill>
                            <a:srgbClr val="FF0000"/>
                          </a:solidFill>
                          <a:effectLst/>
                        </a:rPr>
                        <a:t>0</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a:solidFill>
                            <a:srgbClr val="FF0000"/>
                          </a:solidFill>
                          <a:effectLst/>
                        </a:rPr>
                        <a:t>0</a:t>
                      </a:r>
                      <a:endParaRPr lang="en-US" sz="900" b="1" i="0" u="none" strike="noStrike">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solidFill>
                            <a:srgbClr val="FF0000"/>
                          </a:solidFill>
                          <a:effectLst/>
                        </a:rPr>
                        <a:t>(2 530 806)</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solidFill>
                            <a:srgbClr val="FF0000"/>
                          </a:solidFill>
                          <a:effectLst/>
                        </a:rPr>
                        <a:t>(1 657 822)</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solidFill>
                            <a:srgbClr val="FF0000"/>
                          </a:solidFill>
                          <a:effectLst/>
                        </a:rPr>
                        <a:t>(1 782 321)</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solidFill>
                            <a:srgbClr val="FF0000"/>
                          </a:solidFill>
                          <a:effectLst/>
                        </a:rPr>
                        <a:t>(1 841 338)</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solidFill>
                            <a:srgbClr val="FF0000"/>
                          </a:solidFill>
                          <a:effectLst/>
                        </a:rPr>
                        <a:t>(1 901 448)</a:t>
                      </a:r>
                      <a:endParaRPr lang="en-US" sz="900" b="1" i="0" u="none" strike="noStrike" dirty="0">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45408229"/>
                  </a:ext>
                </a:extLst>
              </a:tr>
              <a:tr h="126609">
                <a:tc>
                  <a:txBody>
                    <a:bodyPr/>
                    <a:lstStyle/>
                    <a:p>
                      <a:pPr algn="l" fontAlgn="ctr"/>
                      <a:r>
                        <a:rPr lang="en-US" sz="900" b="1" u="none" strike="noStrike" dirty="0">
                          <a:effectLst/>
                        </a:rPr>
                        <a:t>R INCREASE / (DECREASE) POST COVID 19</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a:effectLst/>
                        </a:rPr>
                        <a:t>(118 081)</a:t>
                      </a:r>
                      <a:endParaRPr lang="en-US" sz="900" b="1"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251 900</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297 367</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(2 334 329)</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1 138 165</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184 924</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194 922</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206 697</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571211085"/>
                  </a:ext>
                </a:extLst>
              </a:tr>
              <a:tr h="126609">
                <a:tc>
                  <a:txBody>
                    <a:bodyPr/>
                    <a:lstStyle/>
                    <a:p>
                      <a:pPr algn="l" fontAlgn="ctr"/>
                      <a:r>
                        <a:rPr lang="en-US" sz="900" b="1" u="none" strike="noStrike">
                          <a:effectLst/>
                        </a:rPr>
                        <a:t>% INCREASE / (DECREASE) POST COVID 19</a:t>
                      </a:r>
                      <a:endParaRPr lang="en-US" sz="900" b="1"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a:effectLst/>
                        </a:rPr>
                        <a:t>-3,00%</a:t>
                      </a:r>
                      <a:endParaRPr lang="en-US" sz="900" b="1"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a:effectLst/>
                        </a:rPr>
                        <a:t>6,71%</a:t>
                      </a:r>
                      <a:endParaRPr lang="en-US" sz="900" b="1"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a:effectLst/>
                        </a:rPr>
                        <a:t>7,42%</a:t>
                      </a:r>
                      <a:endParaRPr lang="en-US" sz="900" b="1"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a:effectLst/>
                        </a:rPr>
                        <a:t>-54,22%</a:t>
                      </a:r>
                      <a:endParaRPr lang="en-US" sz="900" b="1"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a:effectLst/>
                        </a:rPr>
                        <a:t>57,75%</a:t>
                      </a:r>
                      <a:endParaRPr lang="en-US" sz="900" b="1" i="0" u="none" strike="noStrike">
                        <a:solidFill>
                          <a:srgbClr val="FF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a:effectLst/>
                        </a:rPr>
                        <a:t>5,95%</a:t>
                      </a:r>
                      <a:endParaRPr lang="en-US" sz="900" b="1"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a:effectLst/>
                        </a:rPr>
                        <a:t>5,92%</a:t>
                      </a:r>
                      <a:endParaRPr lang="en-US" sz="900" b="1" i="0" u="none" strike="noStrike">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5,92%</a:t>
                      </a:r>
                      <a:endParaRPr lang="en-US" sz="900" b="1" i="0" u="none" strike="noStrike" dirty="0">
                        <a:solidFill>
                          <a:srgbClr val="000000"/>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965480146"/>
                  </a:ext>
                </a:extLst>
              </a:tr>
            </a:tbl>
          </a:graphicData>
        </a:graphic>
      </p:graphicFrame>
    </p:spTree>
    <p:extLst>
      <p:ext uri="{BB962C8B-B14F-4D97-AF65-F5344CB8AC3E}">
        <p14:creationId xmlns:p14="http://schemas.microsoft.com/office/powerpoint/2010/main" xmlns="" val="608974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8" name="TextBox 7"/>
          <p:cNvSpPr txBox="1"/>
          <p:nvPr/>
        </p:nvSpPr>
        <p:spPr>
          <a:xfrm>
            <a:off x="381000" y="457200"/>
            <a:ext cx="8382000" cy="707886"/>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smtClean="0"/>
              <a:t>Resource Considerations – Pre and Post COVID-19</a:t>
            </a:r>
          </a:p>
          <a:p>
            <a:pPr algn="ctr" fontAlgn="auto">
              <a:spcBef>
                <a:spcPts val="0"/>
              </a:spcBef>
              <a:spcAft>
                <a:spcPts val="0"/>
              </a:spcAft>
              <a:defRPr/>
            </a:pPr>
            <a:r>
              <a:rPr lang="en-US" sz="1600" b="1" dirty="0" smtClean="0">
                <a:cs typeface="Calibri" pitchFamily="34" charset="0"/>
              </a:rPr>
              <a:t>(Revisions to NSF’s approved Strategic Plan and APP required due to COVID 19)</a:t>
            </a:r>
            <a:endParaRPr lang="en-ZA" sz="16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sz="1400" b="1" smtClean="0">
                <a:solidFill>
                  <a:schemeClr val="tx1"/>
                </a:solidFill>
              </a:rPr>
              <a:pPr fontAlgn="base">
                <a:spcBef>
                  <a:spcPct val="0"/>
                </a:spcBef>
                <a:spcAft>
                  <a:spcPct val="0"/>
                </a:spcAft>
                <a:defRPr/>
              </a:pPr>
              <a:t>26</a:t>
            </a:fld>
            <a:endParaRPr lang="en-US" sz="1400" b="1" dirty="0" smtClean="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969008370"/>
              </p:ext>
            </p:extLst>
          </p:nvPr>
        </p:nvGraphicFramePr>
        <p:xfrm>
          <a:off x="533398" y="1219200"/>
          <a:ext cx="8077203" cy="5213282"/>
        </p:xfrm>
        <a:graphic>
          <a:graphicData uri="http://schemas.openxmlformats.org/drawingml/2006/table">
            <a:tbl>
              <a:tblPr>
                <a:tableStyleId>{5C22544A-7EE6-4342-B048-85BDC9FD1C3A}</a:tableStyleId>
              </a:tblPr>
              <a:tblGrid>
                <a:gridCol w="2576419">
                  <a:extLst>
                    <a:ext uri="{9D8B030D-6E8A-4147-A177-3AD203B41FA5}">
                      <a16:colId xmlns:a16="http://schemas.microsoft.com/office/drawing/2014/main" xmlns="" val="397241557"/>
                    </a:ext>
                  </a:extLst>
                </a:gridCol>
                <a:gridCol w="687598">
                  <a:extLst>
                    <a:ext uri="{9D8B030D-6E8A-4147-A177-3AD203B41FA5}">
                      <a16:colId xmlns:a16="http://schemas.microsoft.com/office/drawing/2014/main" xmlns="" val="3885261982"/>
                    </a:ext>
                  </a:extLst>
                </a:gridCol>
                <a:gridCol w="687598">
                  <a:extLst>
                    <a:ext uri="{9D8B030D-6E8A-4147-A177-3AD203B41FA5}">
                      <a16:colId xmlns:a16="http://schemas.microsoft.com/office/drawing/2014/main" xmlns="" val="3831623109"/>
                    </a:ext>
                  </a:extLst>
                </a:gridCol>
                <a:gridCol w="687598">
                  <a:extLst>
                    <a:ext uri="{9D8B030D-6E8A-4147-A177-3AD203B41FA5}">
                      <a16:colId xmlns:a16="http://schemas.microsoft.com/office/drawing/2014/main" xmlns="" val="2150618386"/>
                    </a:ext>
                  </a:extLst>
                </a:gridCol>
                <a:gridCol w="687598">
                  <a:extLst>
                    <a:ext uri="{9D8B030D-6E8A-4147-A177-3AD203B41FA5}">
                      <a16:colId xmlns:a16="http://schemas.microsoft.com/office/drawing/2014/main" xmlns="" val="3302523380"/>
                    </a:ext>
                  </a:extLst>
                </a:gridCol>
                <a:gridCol w="687598">
                  <a:extLst>
                    <a:ext uri="{9D8B030D-6E8A-4147-A177-3AD203B41FA5}">
                      <a16:colId xmlns:a16="http://schemas.microsoft.com/office/drawing/2014/main" xmlns="" val="72604400"/>
                    </a:ext>
                  </a:extLst>
                </a:gridCol>
                <a:gridCol w="687598">
                  <a:extLst>
                    <a:ext uri="{9D8B030D-6E8A-4147-A177-3AD203B41FA5}">
                      <a16:colId xmlns:a16="http://schemas.microsoft.com/office/drawing/2014/main" xmlns="" val="2723167899"/>
                    </a:ext>
                  </a:extLst>
                </a:gridCol>
                <a:gridCol w="687598">
                  <a:extLst>
                    <a:ext uri="{9D8B030D-6E8A-4147-A177-3AD203B41FA5}">
                      <a16:colId xmlns:a16="http://schemas.microsoft.com/office/drawing/2014/main" xmlns="" val="1733294202"/>
                    </a:ext>
                  </a:extLst>
                </a:gridCol>
                <a:gridCol w="687598">
                  <a:extLst>
                    <a:ext uri="{9D8B030D-6E8A-4147-A177-3AD203B41FA5}">
                      <a16:colId xmlns:a16="http://schemas.microsoft.com/office/drawing/2014/main" xmlns="" val="2885026605"/>
                    </a:ext>
                  </a:extLst>
                </a:gridCol>
              </a:tblGrid>
              <a:tr h="91029">
                <a:tc gridSpan="9">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panose="020B0604020202020204" pitchFamily="34" charset="0"/>
                        </a:rPr>
                        <a:t>NSF EXPENDITURE</a:t>
                      </a: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pPr algn="ctr" fontAlgn="ct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pPr algn="ctr" fontAlgn="ct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xmlns="" val="1677424315"/>
                  </a:ext>
                </a:extLst>
              </a:tr>
              <a:tr h="91029">
                <a:tc rowSpan="2">
                  <a:txBody>
                    <a:bodyPr/>
                    <a:lstStyle/>
                    <a:p>
                      <a:pPr algn="ctr" fontAlgn="ctr"/>
                      <a:r>
                        <a:rPr lang="en-US" sz="900" b="1" u="none" strike="noStrike" dirty="0">
                          <a:effectLst/>
                        </a:rPr>
                        <a:t>R'000 </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algn="ctr" fontAlgn="ctr"/>
                      <a:r>
                        <a:rPr lang="en-US" sz="900" b="1" u="none" strike="noStrike" dirty="0">
                          <a:effectLst/>
                        </a:rPr>
                        <a:t>Audited</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a:txBody>
                    <a:bodyPr/>
                    <a:lstStyle/>
                    <a:p>
                      <a:pPr algn="ctr" fontAlgn="ctr"/>
                      <a:r>
                        <a:rPr lang="en-US" sz="900" b="1" u="none" strike="noStrike" dirty="0">
                          <a:effectLst/>
                        </a:rPr>
                        <a:t>Revised estimate</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3">
                  <a:txBody>
                    <a:bodyPr/>
                    <a:lstStyle/>
                    <a:p>
                      <a:pPr algn="ctr" fontAlgn="ctr"/>
                      <a:r>
                        <a:rPr lang="en-US" sz="900" b="1" u="none" strike="noStrike" dirty="0">
                          <a:effectLst/>
                        </a:rPr>
                        <a:t>Medium-term estimate</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gridSpan="2">
                  <a:txBody>
                    <a:bodyPr/>
                    <a:lstStyle/>
                    <a:p>
                      <a:pPr algn="ctr" fontAlgn="ctr"/>
                      <a:r>
                        <a:rPr lang="en-US" sz="900" b="1" u="none" strike="noStrike" dirty="0">
                          <a:effectLst/>
                        </a:rPr>
                        <a:t>Additional 2 years</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xmlns="" val="2142869909"/>
                  </a:ext>
                </a:extLst>
              </a:tr>
              <a:tr h="182058">
                <a:tc vMerge="1">
                  <a:txBody>
                    <a:bodyPr/>
                    <a:lstStyle/>
                    <a:p>
                      <a:endParaRPr lang="en-US"/>
                    </a:p>
                  </a:txBody>
                  <a:tcPr/>
                </a:tc>
                <a:tc>
                  <a:txBody>
                    <a:bodyPr/>
                    <a:lstStyle/>
                    <a:p>
                      <a:pPr algn="ctr" fontAlgn="ctr"/>
                      <a:r>
                        <a:rPr lang="en-US" sz="900" b="1" u="none" strike="noStrike" dirty="0">
                          <a:effectLst/>
                        </a:rPr>
                        <a:t>2017/18</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rPr>
                        <a:t>2018/19</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a:effectLst/>
                        </a:rPr>
                        <a:t>2019/20</a:t>
                      </a:r>
                      <a:br>
                        <a:rPr lang="en-US" sz="900" b="1" u="none" strike="noStrike">
                          <a:effectLst/>
                        </a:rPr>
                      </a:br>
                      <a:r>
                        <a:rPr lang="en-US" sz="900" b="1" u="none" strike="noStrike">
                          <a:effectLst/>
                        </a:rPr>
                        <a:t>R'000</a:t>
                      </a:r>
                      <a:endParaRPr lang="en-US" sz="900" b="1" i="0" u="none" strike="noStrike">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rPr>
                        <a:t>2020/21</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rPr>
                        <a:t>2021/22</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rPr>
                        <a:t>2022/23</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rPr>
                        <a:t>2023/24</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rPr>
                        <a:t>2024/25</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839414464"/>
                  </a:ext>
                </a:extLst>
              </a:tr>
              <a:tr h="415386">
                <a:tc>
                  <a:txBody>
                    <a:bodyPr/>
                    <a:lstStyle/>
                    <a:p>
                      <a:pPr algn="l" fontAlgn="ctr"/>
                      <a:r>
                        <a:rPr lang="en-US" sz="900" b="1" u="none" strike="noStrike" dirty="0">
                          <a:effectLst/>
                        </a:rPr>
                        <a:t>PROGRAMME 1: QUALITY SKILLS DEVELOPED </a:t>
                      </a:r>
                      <a:r>
                        <a:rPr lang="en-US" sz="900" b="1" u="none" strike="noStrike" dirty="0" smtClean="0">
                          <a:effectLst/>
                        </a:rPr>
                        <a:t>-</a:t>
                      </a:r>
                      <a:r>
                        <a:rPr lang="en-US" sz="900" b="1" u="none" strike="noStrike" baseline="0" dirty="0" smtClean="0">
                          <a:effectLst/>
                        </a:rPr>
                        <a:t> </a:t>
                      </a:r>
                      <a:r>
                        <a:rPr lang="en-US" sz="900" b="1" u="none" strike="noStrike" dirty="0" smtClean="0">
                          <a:effectLst/>
                        </a:rPr>
                        <a:t>POST </a:t>
                      </a:r>
                      <a:r>
                        <a:rPr lang="en-US" sz="900" b="1" u="none" strike="noStrike" dirty="0">
                          <a:effectLst/>
                        </a:rPr>
                        <a:t>COVID </a:t>
                      </a:r>
                      <a:r>
                        <a:rPr lang="en-US" sz="900" b="1" u="none" strike="noStrike" dirty="0" smtClean="0">
                          <a:effectLst/>
                        </a:rPr>
                        <a:t>19</a:t>
                      </a:r>
                      <a:endParaRPr lang="en-US" sz="900" b="1" i="0" u="none" strike="noStrike" dirty="0">
                        <a:solidFill>
                          <a:srgbClr val="000000"/>
                        </a:solidFill>
                        <a:effectLst/>
                        <a:latin typeface="Arial" panose="020B0604020202020204" pitchFamily="34" charset="0"/>
                      </a:endParaRPr>
                    </a:p>
                    <a:p>
                      <a:pPr algn="l" fontAlgn="ctr"/>
                      <a:r>
                        <a:rPr lang="en-US" sz="900" b="1" u="none" strike="noStrike" dirty="0">
                          <a:effectLst/>
                        </a:rPr>
                        <a:t>(SKILLS DEVELOPMENT FUNDING)</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7 026 411</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2 290 780</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4 270 583</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9 056 996</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2 899 423</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2 945 711</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3 122 453</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3 309 800</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4290144271"/>
                  </a:ext>
                </a:extLst>
              </a:tr>
              <a:tr h="91029">
                <a:tc>
                  <a:txBody>
                    <a:bodyPr/>
                    <a:lstStyle/>
                    <a:p>
                      <a:pPr algn="l" fontAlgn="ctr"/>
                      <a:r>
                        <a:rPr lang="en-US" sz="900" u="none" strike="noStrike" dirty="0">
                          <a:effectLst/>
                        </a:rPr>
                        <a:t>Sub-</a:t>
                      </a:r>
                      <a:r>
                        <a:rPr lang="en-US" sz="900" u="none" strike="noStrike" dirty="0" err="1">
                          <a:effectLst/>
                        </a:rPr>
                        <a:t>programme</a:t>
                      </a:r>
                      <a:r>
                        <a:rPr lang="en-US" sz="900" u="none" strike="noStrike" dirty="0">
                          <a:effectLst/>
                        </a:rPr>
                        <a:t> 1.1: Education and </a:t>
                      </a:r>
                      <a:r>
                        <a:rPr lang="en-US" sz="900" u="none" strike="noStrike" dirty="0" smtClean="0">
                          <a:effectLst/>
                        </a:rPr>
                        <a:t>Training – Pre</a:t>
                      </a:r>
                      <a:r>
                        <a:rPr lang="en-US" sz="900" u="none" strike="noStrike" baseline="0" dirty="0" smtClean="0">
                          <a:effectLst/>
                        </a:rPr>
                        <a:t> </a:t>
                      </a:r>
                      <a:r>
                        <a:rPr lang="en-US" sz="900" u="none" strike="noStrike" baseline="0" dirty="0" err="1" smtClean="0">
                          <a:effectLst/>
                        </a:rPr>
                        <a:t>Covid</a:t>
                      </a:r>
                      <a:r>
                        <a:rPr lang="en-US" sz="900" u="none" strike="noStrike" baseline="0" dirty="0" smtClean="0">
                          <a:effectLst/>
                        </a:rPr>
                        <a:t> 19</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2 884 176</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2 283 940</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2 654 751</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3 822 623</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3 693 635</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4 281 452</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4 651 255</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5 042 618</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92597707"/>
                  </a:ext>
                </a:extLst>
              </a:tr>
              <a:tr h="9831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u="none" strike="noStrike" dirty="0">
                          <a:effectLst/>
                        </a:rPr>
                        <a:t>Sub-</a:t>
                      </a:r>
                      <a:r>
                        <a:rPr lang="en-US" sz="900" u="none" strike="noStrike" dirty="0" err="1">
                          <a:effectLst/>
                        </a:rPr>
                        <a:t>programme</a:t>
                      </a:r>
                      <a:r>
                        <a:rPr lang="en-US" sz="900" u="none" strike="noStrike" dirty="0">
                          <a:effectLst/>
                        </a:rPr>
                        <a:t> 1.2: Improved PSET System </a:t>
                      </a:r>
                      <a:r>
                        <a:rPr lang="en-US" sz="900" u="none" strike="noStrike" dirty="0" smtClean="0">
                          <a:effectLst/>
                        </a:rPr>
                        <a:t>– Post</a:t>
                      </a:r>
                      <a:r>
                        <a:rPr lang="en-US" sz="900" u="none" strike="noStrike" baseline="0" dirty="0" smtClean="0">
                          <a:effectLst/>
                        </a:rPr>
                        <a:t> </a:t>
                      </a:r>
                      <a:r>
                        <a:rPr lang="en-US" sz="900" u="none" strike="noStrike" baseline="0" dirty="0" err="1" smtClean="0">
                          <a:effectLst/>
                        </a:rPr>
                        <a:t>Covid</a:t>
                      </a:r>
                      <a:r>
                        <a:rPr lang="en-US" sz="900" u="none" strike="noStrike" baseline="0" dirty="0" smtClean="0">
                          <a:effectLst/>
                        </a:rPr>
                        <a:t> 19</a:t>
                      </a:r>
                      <a:endParaRPr lang="en-US" sz="900" b="0" i="0" u="none" strike="noStrike" dirty="0" smtClean="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4 142 235</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6 840</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1 615 832</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2 207 169</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1 205 788</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869 729</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926 953</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986 456</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33337"/>
                  </a:ext>
                </a:extLst>
              </a:tr>
              <a:tr h="182058">
                <a:tc>
                  <a:txBody>
                    <a:bodyPr/>
                    <a:lstStyle/>
                    <a:p>
                      <a:pPr algn="l" fontAlgn="ctr"/>
                      <a:r>
                        <a:rPr lang="en-US" sz="900" b="1" u="none" strike="noStrike" dirty="0">
                          <a:solidFill>
                            <a:srgbClr val="FF0000"/>
                          </a:solidFill>
                          <a:effectLst/>
                        </a:rPr>
                        <a:t>COVID 19 IMPACT: ADDITIONAL RELIEF TO SUPPORT LEARNERS, SMMES AND </a:t>
                      </a:r>
                      <a:r>
                        <a:rPr lang="en-US" sz="900" b="1" u="none" strike="noStrike" dirty="0" smtClean="0">
                          <a:solidFill>
                            <a:srgbClr val="FF0000"/>
                          </a:solidFill>
                          <a:effectLst/>
                        </a:rPr>
                        <a:t>PSET</a:t>
                      </a:r>
                      <a:r>
                        <a:rPr lang="en-US" sz="900" b="1" u="none" strike="noStrike" baseline="0" dirty="0" smtClean="0">
                          <a:solidFill>
                            <a:srgbClr val="FF0000"/>
                          </a:solidFill>
                          <a:effectLst/>
                        </a:rPr>
                        <a:t> SYSTEM</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a:solidFill>
                            <a:srgbClr val="FF0000"/>
                          </a:solidFill>
                          <a:effectLst/>
                        </a:rPr>
                        <a:t> </a:t>
                      </a:r>
                      <a:endParaRPr lang="en-US" sz="900" b="1" i="0" u="none" strike="noStrike">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smtClean="0">
                          <a:solidFill>
                            <a:srgbClr val="FF0000"/>
                          </a:solidFill>
                          <a:effectLst/>
                        </a:rPr>
                        <a:t>3 027</a:t>
                      </a:r>
                      <a:r>
                        <a:rPr lang="en-US" sz="900" b="1" u="none" strike="noStrike" baseline="0" dirty="0" smtClean="0">
                          <a:solidFill>
                            <a:srgbClr val="FF0000"/>
                          </a:solidFill>
                          <a:effectLst/>
                        </a:rPr>
                        <a:t> 204</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a:solidFill>
                            <a:srgbClr val="FF0000"/>
                          </a:solidFill>
                          <a:effectLst/>
                        </a:rPr>
                        <a:t> </a:t>
                      </a:r>
                      <a:endParaRPr lang="en-US" sz="900" b="1" i="0" u="none" strike="noStrike">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03808080"/>
                  </a:ext>
                </a:extLst>
              </a:tr>
              <a:tr h="182058">
                <a:tc>
                  <a:txBody>
                    <a:bodyPr/>
                    <a:lstStyle/>
                    <a:p>
                      <a:pPr algn="l" fontAlgn="ctr"/>
                      <a:r>
                        <a:rPr lang="en-US" sz="900" b="1" u="none" strike="noStrike" dirty="0">
                          <a:solidFill>
                            <a:srgbClr val="FF0000"/>
                          </a:solidFill>
                          <a:effectLst/>
                        </a:rPr>
                        <a:t>COVID 19 IMPACT: DECREASE SKILLS DEVELOPMENT FUNDING DUE TO DECREASE </a:t>
                      </a:r>
                      <a:r>
                        <a:rPr lang="en-US" sz="900" b="1" u="none" strike="noStrike" dirty="0" smtClean="0">
                          <a:solidFill>
                            <a:srgbClr val="FF0000"/>
                          </a:solidFill>
                          <a:effectLst/>
                        </a:rPr>
                        <a:t>IN REVENUE</a:t>
                      </a:r>
                      <a:r>
                        <a:rPr lang="en-US" sz="900" b="1" u="none" strike="noStrike" baseline="0" dirty="0" smtClean="0">
                          <a:solidFill>
                            <a:srgbClr val="FF0000"/>
                          </a:solidFill>
                          <a:effectLst/>
                        </a:rPr>
                        <a:t> STREMS NAMELY SDL</a:t>
                      </a:r>
                      <a:r>
                        <a:rPr lang="en-US" sz="900" b="1" u="none" strike="noStrike" dirty="0" smtClean="0">
                          <a:solidFill>
                            <a:srgbClr val="FF0000"/>
                          </a:solidFill>
                          <a:effectLst/>
                        </a:rPr>
                        <a:t> </a:t>
                      </a:r>
                      <a:r>
                        <a:rPr lang="en-US" sz="900" b="1" u="none" strike="noStrike" dirty="0">
                          <a:solidFill>
                            <a:srgbClr val="FF0000"/>
                          </a:solidFill>
                          <a:effectLst/>
                        </a:rPr>
                        <a:t>AND INVESTMENT INCOME</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(2 000 000)</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(2 205 470)</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(2 455 755)</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(2 719 274)</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17508659"/>
                  </a:ext>
                </a:extLst>
              </a:tr>
              <a:tr h="178417">
                <a:tc>
                  <a:txBody>
                    <a:bodyPr/>
                    <a:lstStyle/>
                    <a:p>
                      <a:pPr algn="l" fontAlgn="ctr"/>
                      <a:r>
                        <a:rPr lang="en-US" sz="900" b="1" u="none" strike="noStrike" dirty="0">
                          <a:effectLst/>
                        </a:rPr>
                        <a:t>PROGRAMME 2: ORGANISATIONAL SUSTAINABILITY</a:t>
                      </a:r>
                      <a:endParaRPr lang="en-US" sz="900" b="1" i="0" u="none" strike="noStrike" dirty="0">
                        <a:solidFill>
                          <a:srgbClr val="000000"/>
                        </a:solidFill>
                        <a:effectLst/>
                        <a:latin typeface="Arial" panose="020B0604020202020204" pitchFamily="34" charset="0"/>
                      </a:endParaRPr>
                    </a:p>
                    <a:p>
                      <a:pPr algn="l" fontAlgn="ctr"/>
                      <a:r>
                        <a:rPr lang="en-US" sz="900" b="1" u="none" strike="noStrike" dirty="0">
                          <a:effectLst/>
                        </a:rPr>
                        <a:t>(NSF ADMINISTRATIVE EXPENSES)</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120 979</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154 908</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279 786</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smtClean="0">
                          <a:effectLst/>
                        </a:rPr>
                        <a:t>267 </a:t>
                      </a:r>
                      <a:r>
                        <a:rPr lang="en-US" sz="900" b="1" u="none" strike="noStrike" dirty="0">
                          <a:effectLst/>
                        </a:rPr>
                        <a:t>157</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smtClean="0">
                          <a:effectLst/>
                        </a:rPr>
                        <a:t>295 </a:t>
                      </a:r>
                      <a:r>
                        <a:rPr lang="en-US" sz="900" b="1" u="none" strike="noStrike" dirty="0">
                          <a:effectLst/>
                        </a:rPr>
                        <a:t>951</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smtClean="0">
                          <a:effectLst/>
                        </a:rPr>
                        <a:t>310 </a:t>
                      </a:r>
                      <a:r>
                        <a:rPr lang="en-US" sz="900" b="1" u="none" strike="noStrike" dirty="0">
                          <a:effectLst/>
                        </a:rPr>
                        <a:t>815</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smtClean="0">
                          <a:effectLst/>
                        </a:rPr>
                        <a:t>326 </a:t>
                      </a:r>
                      <a:r>
                        <a:rPr lang="en-US" sz="900" b="1" u="none" strike="noStrike" dirty="0">
                          <a:effectLst/>
                        </a:rPr>
                        <a:t>423</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smtClean="0">
                          <a:effectLst/>
                        </a:rPr>
                        <a:t>342 </a:t>
                      </a:r>
                      <a:r>
                        <a:rPr lang="en-US" sz="900" b="1" u="none" strike="noStrike" dirty="0">
                          <a:effectLst/>
                        </a:rPr>
                        <a:t>806</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938169053"/>
                  </a:ext>
                </a:extLst>
              </a:tr>
              <a:tr h="91029">
                <a:tc>
                  <a:txBody>
                    <a:bodyPr/>
                    <a:lstStyle/>
                    <a:p>
                      <a:pPr algn="l" fontAlgn="ctr"/>
                      <a:r>
                        <a:rPr lang="en-US" sz="900" u="none" strike="noStrike">
                          <a:effectLst/>
                        </a:rPr>
                        <a:t>Employee costs</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59 688</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70 717</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129 847</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132 147</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161 097</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169 244</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177 813</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186 818</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22492302"/>
                  </a:ext>
                </a:extLst>
              </a:tr>
              <a:tr h="91029">
                <a:tc>
                  <a:txBody>
                    <a:bodyPr/>
                    <a:lstStyle/>
                    <a:p>
                      <a:pPr algn="l" fontAlgn="ctr"/>
                      <a:r>
                        <a:rPr lang="en-US" sz="900" u="none" strike="noStrike" dirty="0">
                          <a:effectLst/>
                        </a:rPr>
                        <a:t>Operating expenses</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54 392</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79 072</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139 874</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129 432</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128 746</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134 930</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141 411</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148 203</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26568936"/>
                  </a:ext>
                </a:extLst>
              </a:tr>
              <a:tr h="91029">
                <a:tc>
                  <a:txBody>
                    <a:bodyPr/>
                    <a:lstStyle/>
                    <a:p>
                      <a:pPr algn="l" fontAlgn="ctr"/>
                      <a:r>
                        <a:rPr lang="en-US" sz="900" u="none" strike="noStrike">
                          <a:effectLst/>
                        </a:rPr>
                        <a:t>Management fees and bank charges</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1 915</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1 813</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1 919</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2 017</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2 118</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2 220</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2 326</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2 438</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33111696"/>
                  </a:ext>
                </a:extLst>
              </a:tr>
              <a:tr h="123683">
                <a:tc>
                  <a:txBody>
                    <a:bodyPr/>
                    <a:lstStyle/>
                    <a:p>
                      <a:pPr algn="l" fontAlgn="ctr"/>
                      <a:r>
                        <a:rPr lang="en-US" sz="900" u="none" strike="noStrike">
                          <a:effectLst/>
                        </a:rPr>
                        <a:t>Depreciation and amortisation</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4 965</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3 271</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8 146</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8 561</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8 990</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9 421</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9 873</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10 347</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0960478"/>
                  </a:ext>
                </a:extLst>
              </a:tr>
              <a:tr h="91029">
                <a:tc>
                  <a:txBody>
                    <a:bodyPr/>
                    <a:lstStyle/>
                    <a:p>
                      <a:pPr algn="l" fontAlgn="ctr"/>
                      <a:r>
                        <a:rPr lang="en-US" sz="900" u="none" strike="noStrike" dirty="0">
                          <a:effectLst/>
                        </a:rPr>
                        <a:t>Loss on disposal of assets </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19</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35</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6731415"/>
                  </a:ext>
                </a:extLst>
              </a:tr>
              <a:tr h="91029">
                <a:tc>
                  <a:txBody>
                    <a:bodyPr/>
                    <a:lstStyle/>
                    <a:p>
                      <a:pPr algn="l" fontAlgn="ctr"/>
                      <a:r>
                        <a:rPr lang="en-US" sz="900" b="1" i="0" u="none" strike="noStrike" dirty="0" smtClean="0">
                          <a:solidFill>
                            <a:srgbClr val="FF0000"/>
                          </a:solidFill>
                          <a:effectLst/>
                          <a:latin typeface="Arial" panose="020B0604020202020204" pitchFamily="34" charset="0"/>
                        </a:rPr>
                        <a:t>COVID</a:t>
                      </a:r>
                      <a:r>
                        <a:rPr lang="en-US" sz="900" b="1" i="0" u="none" strike="noStrike" baseline="0" dirty="0" smtClean="0">
                          <a:solidFill>
                            <a:srgbClr val="FF0000"/>
                          </a:solidFill>
                          <a:effectLst/>
                          <a:latin typeface="Arial" panose="020B0604020202020204" pitchFamily="34" charset="0"/>
                        </a:rPr>
                        <a:t> 19 IMPACT: SAVINGS IN OPERATING EXPENSES MAINLY AS A RESULT OF SAVINGS IN TRAVEL AND SUBSISTENCE</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sz="900" b="1" i="0" u="none" strike="noStrike">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smtClean="0">
                          <a:solidFill>
                            <a:srgbClr val="FF0000"/>
                          </a:solidFill>
                          <a:effectLst/>
                        </a:rPr>
                        <a:t>(5 </a:t>
                      </a:r>
                      <a:r>
                        <a:rPr lang="en-US" sz="900" b="1" u="none" strike="noStrike" dirty="0">
                          <a:solidFill>
                            <a:srgbClr val="FF0000"/>
                          </a:solidFill>
                          <a:effectLst/>
                        </a:rPr>
                        <a:t>000)</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smtClean="0">
                          <a:ln>
                            <a:noFill/>
                          </a:ln>
                          <a:solidFill>
                            <a:srgbClr val="FF0000"/>
                          </a:solidFill>
                          <a:effectLst/>
                          <a:uLnTx/>
                          <a:uFillTx/>
                          <a:latin typeface="Arial"/>
                          <a:ea typeface="+mn-ea"/>
                          <a:cs typeface="+mn-cs"/>
                        </a:rPr>
                        <a:t>(5 000)</a:t>
                      </a:r>
                      <a:endParaRPr kumimoji="0" lang="en-US"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FF0000"/>
                          </a:solidFill>
                          <a:effectLst/>
                          <a:uLnTx/>
                          <a:uFillTx/>
                          <a:latin typeface="Arial"/>
                          <a:ea typeface="+mn-ea"/>
                          <a:cs typeface="+mn-cs"/>
                        </a:rPr>
                        <a:t>(5 000)</a:t>
                      </a:r>
                      <a:endParaRPr kumimoji="0" lang="en-US"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FF0000"/>
                          </a:solidFill>
                          <a:effectLst/>
                          <a:uLnTx/>
                          <a:uFillTx/>
                          <a:latin typeface="Arial"/>
                          <a:ea typeface="+mn-ea"/>
                          <a:cs typeface="+mn-cs"/>
                        </a:rPr>
                        <a:t>(5 000)</a:t>
                      </a:r>
                      <a:endParaRPr kumimoji="0" lang="en-US"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FF0000"/>
                          </a:solidFill>
                          <a:effectLst/>
                          <a:uLnTx/>
                          <a:uFillTx/>
                          <a:latin typeface="Arial"/>
                          <a:ea typeface="+mn-ea"/>
                          <a:cs typeface="+mn-cs"/>
                        </a:rPr>
                        <a:t>(5 000)</a:t>
                      </a:r>
                      <a:endParaRPr kumimoji="0" lang="en-US"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347078"/>
                  </a:ext>
                </a:extLst>
              </a:tr>
              <a:tr h="112760">
                <a:tc>
                  <a:txBody>
                    <a:bodyPr/>
                    <a:lstStyle/>
                    <a:p>
                      <a:pPr algn="l" fontAlgn="ctr"/>
                      <a:r>
                        <a:rPr lang="en-US" sz="900" b="1" u="none" strike="noStrike" dirty="0">
                          <a:effectLst/>
                        </a:rPr>
                        <a:t>LEVY COLLECTION COSTS TO SARS</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a:effectLst/>
                        </a:rPr>
                        <a:t>48 353</a:t>
                      </a:r>
                      <a:endParaRPr lang="en-US" sz="900" b="1"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a:effectLst/>
                        </a:rPr>
                        <a:t>48 578</a:t>
                      </a:r>
                      <a:endParaRPr lang="en-US" sz="900" b="1"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54 000</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56 754</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59 592</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62 452</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65 450</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68 591</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570441675"/>
                  </a:ext>
                </a:extLst>
              </a:tr>
              <a:tr h="124359">
                <a:tc>
                  <a:txBody>
                    <a:bodyPr/>
                    <a:lstStyle/>
                    <a:p>
                      <a:pPr algn="l" fontAlgn="ctr"/>
                      <a:r>
                        <a:rPr lang="en-US" sz="900" b="1" u="none" strike="noStrike" dirty="0">
                          <a:effectLst/>
                        </a:rPr>
                        <a:t>TOTAL EXPENSES POST COVID 19</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7 195 743</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2 494 266</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4 604 369</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9 380 907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3 254 966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3 318 978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3 514 326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3 721 197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393796482"/>
                  </a:ext>
                </a:extLst>
              </a:tr>
              <a:tr h="91029">
                <a:tc>
                  <a:txBody>
                    <a:bodyPr/>
                    <a:lstStyle/>
                    <a:p>
                      <a:pPr algn="l" fontAlgn="ctr"/>
                      <a:r>
                        <a:rPr lang="en-US" sz="900" b="1" u="none" strike="noStrike" dirty="0">
                          <a:effectLst/>
                        </a:rPr>
                        <a:t>TOTAL EXPENSES PRE COVID 19</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7 195 743</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2 494 266</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a:effectLst/>
                        </a:rPr>
                        <a:t>4 604 369</a:t>
                      </a:r>
                      <a:endParaRPr lang="en-US" sz="900" b="1"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6 358 703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5 259 966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5 529 448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5 975 081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6 445 471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727788363"/>
                  </a:ext>
                </a:extLst>
              </a:tr>
              <a:tr h="91029">
                <a:tc>
                  <a:txBody>
                    <a:bodyPr/>
                    <a:lstStyle/>
                    <a:p>
                      <a:pPr algn="l" fontAlgn="ctr"/>
                      <a:r>
                        <a:rPr lang="en-US" sz="900" b="1" u="none" strike="noStrike" dirty="0" smtClean="0">
                          <a:solidFill>
                            <a:srgbClr val="FF0000"/>
                          </a:solidFill>
                          <a:effectLst/>
                        </a:rPr>
                        <a:t>TOTAL</a:t>
                      </a:r>
                      <a:r>
                        <a:rPr lang="en-US" sz="900" b="1" u="none" strike="noStrike" baseline="0" dirty="0" smtClean="0">
                          <a:solidFill>
                            <a:srgbClr val="FF0000"/>
                          </a:solidFill>
                          <a:effectLst/>
                        </a:rPr>
                        <a:t> </a:t>
                      </a:r>
                      <a:r>
                        <a:rPr lang="en-US" sz="900" b="1" u="none" strike="noStrike" dirty="0" smtClean="0">
                          <a:solidFill>
                            <a:srgbClr val="FF0000"/>
                          </a:solidFill>
                          <a:effectLst/>
                        </a:rPr>
                        <a:t>EXPENSE INCREASE /</a:t>
                      </a:r>
                      <a:r>
                        <a:rPr lang="en-US" sz="900" b="1" u="none" strike="noStrike" baseline="0" dirty="0" smtClean="0">
                          <a:solidFill>
                            <a:srgbClr val="FF0000"/>
                          </a:solidFill>
                          <a:effectLst/>
                        </a:rPr>
                        <a:t> (DECREASE)</a:t>
                      </a:r>
                      <a:r>
                        <a:rPr lang="en-US" sz="900" b="1" u="none" strike="noStrike" dirty="0" smtClean="0">
                          <a:solidFill>
                            <a:srgbClr val="FF0000"/>
                          </a:solidFill>
                          <a:effectLst/>
                        </a:rPr>
                        <a:t> </a:t>
                      </a:r>
                      <a:r>
                        <a:rPr lang="en-US" sz="900" b="1" u="none" strike="noStrike" dirty="0">
                          <a:solidFill>
                            <a:srgbClr val="FF0000"/>
                          </a:solidFill>
                          <a:effectLst/>
                        </a:rPr>
                        <a:t>DUE TO COVID 19 IMPACT</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solidFill>
                            <a:srgbClr val="FF0000"/>
                          </a:solidFill>
                          <a:effectLst/>
                        </a:rPr>
                        <a:t>0</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solidFill>
                            <a:srgbClr val="FF0000"/>
                          </a:solidFill>
                          <a:effectLst/>
                        </a:rPr>
                        <a:t>0</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solidFill>
                            <a:srgbClr val="FF0000"/>
                          </a:solidFill>
                          <a:effectLst/>
                        </a:rPr>
                        <a:t>0</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FF0000"/>
                          </a:solidFill>
                          <a:effectLst/>
                          <a:latin typeface="Arial" panose="020B0604020202020204" pitchFamily="34" charset="0"/>
                        </a:rPr>
                        <a:t>3 022 204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FF0000"/>
                          </a:solidFill>
                          <a:effectLst/>
                          <a:latin typeface="Arial" panose="020B0604020202020204" pitchFamily="34" charset="0"/>
                        </a:rPr>
                        <a:t>(2 005 000)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FF0000"/>
                          </a:solidFill>
                          <a:effectLst/>
                          <a:latin typeface="Arial" panose="020B0604020202020204" pitchFamily="34" charset="0"/>
                        </a:rPr>
                        <a:t>(2 210 470)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FF0000"/>
                          </a:solidFill>
                          <a:effectLst/>
                          <a:latin typeface="Arial" panose="020B0604020202020204" pitchFamily="34" charset="0"/>
                        </a:rPr>
                        <a:t>(2 460 755)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FF0000"/>
                          </a:solidFill>
                          <a:effectLst/>
                          <a:latin typeface="Arial" panose="020B0604020202020204" pitchFamily="34" charset="0"/>
                        </a:rPr>
                        <a:t>(2 724 274)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100579911"/>
                  </a:ext>
                </a:extLst>
              </a:tr>
              <a:tr h="91029">
                <a:tc>
                  <a:txBody>
                    <a:bodyPr/>
                    <a:lstStyle/>
                    <a:p>
                      <a:pPr algn="l" fontAlgn="ctr"/>
                      <a:r>
                        <a:rPr lang="en-US" sz="900" b="1" u="none" strike="noStrike" dirty="0">
                          <a:effectLst/>
                        </a:rPr>
                        <a:t>R INCREASE / (DECREASE)</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a:effectLst/>
                        </a:rPr>
                        <a:t>4 598 576</a:t>
                      </a:r>
                      <a:endParaRPr lang="en-US" sz="900" b="1"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a:effectLst/>
                        </a:rPr>
                        <a:t>(4 701 477)</a:t>
                      </a:r>
                      <a:endParaRPr lang="en-US" sz="900" b="1"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2 110 103</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4 776 538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dirty="0">
                          <a:solidFill>
                            <a:schemeClr val="tx1"/>
                          </a:solidFill>
                          <a:effectLst/>
                          <a:latin typeface="Arial" panose="020B0604020202020204" pitchFamily="34" charset="0"/>
                        </a:rPr>
                        <a:t>(6 125 941)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64 012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195 349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206 871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027870905"/>
                  </a:ext>
                </a:extLst>
              </a:tr>
              <a:tr h="91029">
                <a:tc>
                  <a:txBody>
                    <a:bodyPr/>
                    <a:lstStyle/>
                    <a:p>
                      <a:pPr algn="l" fontAlgn="ctr"/>
                      <a:r>
                        <a:rPr lang="en-US" sz="900" b="1" u="none" strike="noStrike" dirty="0">
                          <a:effectLst/>
                        </a:rPr>
                        <a:t>% INCREASE / (DECREASE)</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177%</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a:effectLst/>
                        </a:rPr>
                        <a:t>-65%</a:t>
                      </a:r>
                      <a:endParaRPr lang="en-US" sz="900" b="1" i="0" u="none" strike="noStrike">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85%</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104%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dirty="0">
                          <a:solidFill>
                            <a:schemeClr val="tx1"/>
                          </a:solidFill>
                          <a:effectLst/>
                          <a:latin typeface="Arial" panose="020B0604020202020204" pitchFamily="34" charset="0"/>
                        </a:rPr>
                        <a:t>-65%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a:solidFill>
                            <a:srgbClr val="000000"/>
                          </a:solidFill>
                          <a:effectLst/>
                          <a:latin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i="0" u="none" strike="noStrike" dirty="0">
                          <a:solidFill>
                            <a:srgbClr val="000000"/>
                          </a:solidFill>
                          <a:effectLst/>
                          <a:latin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909447968"/>
                  </a:ext>
                </a:extLst>
              </a:tr>
            </a:tbl>
          </a:graphicData>
        </a:graphic>
      </p:graphicFrame>
    </p:spTree>
    <p:extLst>
      <p:ext uri="{BB962C8B-B14F-4D97-AF65-F5344CB8AC3E}">
        <p14:creationId xmlns:p14="http://schemas.microsoft.com/office/powerpoint/2010/main" xmlns="" val="3267527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8" name="TextBox 7"/>
          <p:cNvSpPr txBox="1"/>
          <p:nvPr/>
        </p:nvSpPr>
        <p:spPr>
          <a:xfrm>
            <a:off x="381000" y="457200"/>
            <a:ext cx="8382000" cy="707886"/>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smtClean="0"/>
              <a:t>Resource Considerations – Pre and Post COVID-19</a:t>
            </a:r>
          </a:p>
          <a:p>
            <a:pPr algn="ctr" fontAlgn="auto">
              <a:spcBef>
                <a:spcPts val="0"/>
              </a:spcBef>
              <a:spcAft>
                <a:spcPts val="0"/>
              </a:spcAft>
              <a:defRPr/>
            </a:pPr>
            <a:r>
              <a:rPr lang="en-US" sz="1600" b="1" dirty="0" smtClean="0">
                <a:cs typeface="Calibri" pitchFamily="34" charset="0"/>
              </a:rPr>
              <a:t>(Revisions to NSF’s approved Strategic Plan and APP required due to COVID 19)</a:t>
            </a:r>
            <a:endParaRPr lang="en-ZA" sz="16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sz="1400" b="1" smtClean="0">
                <a:solidFill>
                  <a:schemeClr val="tx1"/>
                </a:solidFill>
              </a:rPr>
              <a:pPr fontAlgn="base">
                <a:spcBef>
                  <a:spcPct val="0"/>
                </a:spcBef>
                <a:spcAft>
                  <a:spcPct val="0"/>
                </a:spcAft>
                <a:defRPr/>
              </a:pPr>
              <a:t>27</a:t>
            </a:fld>
            <a:endParaRPr lang="en-US" sz="1400" b="1" dirty="0" smtClean="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776146386"/>
              </p:ext>
            </p:extLst>
          </p:nvPr>
        </p:nvGraphicFramePr>
        <p:xfrm>
          <a:off x="457200" y="1266825"/>
          <a:ext cx="8229599" cy="1130220"/>
        </p:xfrm>
        <a:graphic>
          <a:graphicData uri="http://schemas.openxmlformats.org/drawingml/2006/table">
            <a:tbl>
              <a:tblPr>
                <a:tableStyleId>{5C22544A-7EE6-4342-B048-85BDC9FD1C3A}</a:tableStyleId>
              </a:tblPr>
              <a:tblGrid>
                <a:gridCol w="2625031">
                  <a:extLst>
                    <a:ext uri="{9D8B030D-6E8A-4147-A177-3AD203B41FA5}">
                      <a16:colId xmlns:a16="http://schemas.microsoft.com/office/drawing/2014/main" xmlns="" val="3871510353"/>
                    </a:ext>
                  </a:extLst>
                </a:gridCol>
                <a:gridCol w="700571">
                  <a:extLst>
                    <a:ext uri="{9D8B030D-6E8A-4147-A177-3AD203B41FA5}">
                      <a16:colId xmlns:a16="http://schemas.microsoft.com/office/drawing/2014/main" xmlns="" val="210820346"/>
                    </a:ext>
                  </a:extLst>
                </a:gridCol>
                <a:gridCol w="700571">
                  <a:extLst>
                    <a:ext uri="{9D8B030D-6E8A-4147-A177-3AD203B41FA5}">
                      <a16:colId xmlns:a16="http://schemas.microsoft.com/office/drawing/2014/main" xmlns="" val="1732701674"/>
                    </a:ext>
                  </a:extLst>
                </a:gridCol>
                <a:gridCol w="700571">
                  <a:extLst>
                    <a:ext uri="{9D8B030D-6E8A-4147-A177-3AD203B41FA5}">
                      <a16:colId xmlns:a16="http://schemas.microsoft.com/office/drawing/2014/main" xmlns="" val="1291283127"/>
                    </a:ext>
                  </a:extLst>
                </a:gridCol>
                <a:gridCol w="700571">
                  <a:extLst>
                    <a:ext uri="{9D8B030D-6E8A-4147-A177-3AD203B41FA5}">
                      <a16:colId xmlns:a16="http://schemas.microsoft.com/office/drawing/2014/main" xmlns="" val="3205933419"/>
                    </a:ext>
                  </a:extLst>
                </a:gridCol>
                <a:gridCol w="700571">
                  <a:extLst>
                    <a:ext uri="{9D8B030D-6E8A-4147-A177-3AD203B41FA5}">
                      <a16:colId xmlns:a16="http://schemas.microsoft.com/office/drawing/2014/main" xmlns="" val="2160642630"/>
                    </a:ext>
                  </a:extLst>
                </a:gridCol>
                <a:gridCol w="700571">
                  <a:extLst>
                    <a:ext uri="{9D8B030D-6E8A-4147-A177-3AD203B41FA5}">
                      <a16:colId xmlns:a16="http://schemas.microsoft.com/office/drawing/2014/main" xmlns="" val="2082493333"/>
                    </a:ext>
                  </a:extLst>
                </a:gridCol>
                <a:gridCol w="700571">
                  <a:extLst>
                    <a:ext uri="{9D8B030D-6E8A-4147-A177-3AD203B41FA5}">
                      <a16:colId xmlns:a16="http://schemas.microsoft.com/office/drawing/2014/main" xmlns="" val="382117777"/>
                    </a:ext>
                  </a:extLst>
                </a:gridCol>
                <a:gridCol w="700571">
                  <a:extLst>
                    <a:ext uri="{9D8B030D-6E8A-4147-A177-3AD203B41FA5}">
                      <a16:colId xmlns:a16="http://schemas.microsoft.com/office/drawing/2014/main" xmlns="" val="4285102841"/>
                    </a:ext>
                  </a:extLst>
                </a:gridCol>
              </a:tblGrid>
              <a:tr h="126609">
                <a:tc gridSpan="9">
                  <a:txBody>
                    <a:bodyPr/>
                    <a:lstStyle/>
                    <a:p>
                      <a:pPr algn="ctr" fontAlgn="ctr"/>
                      <a:r>
                        <a:rPr lang="en-US" sz="900" b="1" i="0" u="none" strike="noStrike" dirty="0" smtClean="0">
                          <a:solidFill>
                            <a:schemeClr val="tx1"/>
                          </a:solidFill>
                          <a:effectLst/>
                          <a:latin typeface="Arial" panose="020B0604020202020204" pitchFamily="34" charset="0"/>
                        </a:rPr>
                        <a:t>ACCUMULATED</a:t>
                      </a:r>
                      <a:r>
                        <a:rPr lang="en-US" sz="900" b="1" i="0" u="none" strike="noStrike" baseline="0" dirty="0" smtClean="0">
                          <a:solidFill>
                            <a:schemeClr val="tx1"/>
                          </a:solidFill>
                          <a:effectLst/>
                          <a:latin typeface="Arial" panose="020B0604020202020204" pitchFamily="34" charset="0"/>
                        </a:rPr>
                        <a:t> SURPLUS PRE COVID-19</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n-US" sz="600" b="1" i="0" u="none" strike="noStrike" dirty="0">
                        <a:solidFill>
                          <a:srgbClr val="FFFFFF"/>
                        </a:solidFill>
                        <a:effectLst/>
                        <a:latin typeface="Arial" panose="020B0604020202020204" pitchFamily="34" charset="0"/>
                      </a:endParaRPr>
                    </a:p>
                  </a:txBody>
                  <a:tcPr marL="5064" marR="5064" marT="5064" marB="0" anchor="ctr"/>
                </a:tc>
                <a:tc hMerge="1">
                  <a:txBody>
                    <a:bodyPr/>
                    <a:lstStyle/>
                    <a:p>
                      <a:endParaRPr lang="en-US"/>
                    </a:p>
                  </a:txBody>
                  <a:tcPr/>
                </a:tc>
                <a:tc hMerge="1">
                  <a:txBody>
                    <a:bodyPr/>
                    <a:lstStyle/>
                    <a:p>
                      <a:pPr algn="ctr" fontAlgn="ctr"/>
                      <a:endParaRPr lang="en-US" sz="600" b="1" i="0" u="none" strike="noStrike" dirty="0">
                        <a:solidFill>
                          <a:srgbClr val="FFFFFF"/>
                        </a:solidFill>
                        <a:effectLst/>
                        <a:latin typeface="Arial" panose="020B0604020202020204" pitchFamily="34" charset="0"/>
                      </a:endParaRPr>
                    </a:p>
                  </a:txBody>
                  <a:tcPr marL="5064" marR="5064" marT="5064" marB="0" anchor="ctr"/>
                </a:tc>
                <a:tc hMerge="1">
                  <a:txBody>
                    <a:bodyPr/>
                    <a:lstStyle/>
                    <a:p>
                      <a:pPr algn="ctr" fontAlgn="ctr"/>
                      <a:endParaRPr lang="en-US" sz="600" b="1" i="0" u="none" strike="noStrike" dirty="0">
                        <a:solidFill>
                          <a:srgbClr val="FFFFFF"/>
                        </a:solidFill>
                        <a:effectLst/>
                        <a:latin typeface="Arial" panose="020B0604020202020204" pitchFamily="34" charset="0"/>
                      </a:endParaRPr>
                    </a:p>
                  </a:txBody>
                  <a:tcPr marL="5064" marR="5064" marT="5064" marB="0" anchor="ctr"/>
                </a:tc>
                <a:tc hMerge="1">
                  <a:txBody>
                    <a:bodyPr/>
                    <a:lstStyle/>
                    <a:p>
                      <a:endParaRPr lang="en-US"/>
                    </a:p>
                  </a:txBody>
                  <a:tcPr/>
                </a:tc>
                <a:tc hMerge="1">
                  <a:txBody>
                    <a:bodyPr/>
                    <a:lstStyle/>
                    <a:p>
                      <a:endParaRPr lang="en-US"/>
                    </a:p>
                  </a:txBody>
                  <a:tcPr/>
                </a:tc>
                <a:tc hMerge="1">
                  <a:txBody>
                    <a:bodyPr/>
                    <a:lstStyle/>
                    <a:p>
                      <a:pPr algn="ctr" fontAlgn="ctr"/>
                      <a:endParaRPr lang="en-US" sz="600" b="1" i="0" u="none" strike="noStrike" dirty="0">
                        <a:solidFill>
                          <a:srgbClr val="FFFFFF"/>
                        </a:solidFill>
                        <a:effectLst/>
                        <a:latin typeface="Arial" panose="020B0604020202020204" pitchFamily="34" charset="0"/>
                      </a:endParaRPr>
                    </a:p>
                  </a:txBody>
                  <a:tcPr marL="5064" marR="5064" marT="5064" marB="0" anchor="ctr"/>
                </a:tc>
                <a:tc hMerge="1">
                  <a:txBody>
                    <a:bodyPr/>
                    <a:lstStyle/>
                    <a:p>
                      <a:endParaRPr lang="en-US"/>
                    </a:p>
                  </a:txBody>
                  <a:tcPr/>
                </a:tc>
                <a:extLst>
                  <a:ext uri="{0D108BD9-81ED-4DB2-BD59-A6C34878D82A}">
                    <a16:rowId xmlns:a16="http://schemas.microsoft.com/office/drawing/2014/main" xmlns="" val="1347351393"/>
                  </a:ext>
                </a:extLst>
              </a:tr>
              <a:tr h="126609">
                <a:tc rowSpan="2">
                  <a:txBody>
                    <a:bodyPr/>
                    <a:lstStyle/>
                    <a:p>
                      <a:pPr algn="ctr" fontAlgn="ctr"/>
                      <a:r>
                        <a:rPr lang="en-US" sz="900" b="1" u="none" strike="noStrike" dirty="0">
                          <a:solidFill>
                            <a:schemeClr val="tx1"/>
                          </a:solidFill>
                          <a:effectLst/>
                        </a:rPr>
                        <a:t>R'000 </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algn="ctr" fontAlgn="ctr"/>
                      <a:r>
                        <a:rPr lang="en-US" sz="900" b="1" u="none" strike="noStrike" dirty="0">
                          <a:solidFill>
                            <a:schemeClr val="tx1"/>
                          </a:solidFill>
                          <a:effectLst/>
                        </a:rPr>
                        <a:t>Audited</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a:txBody>
                    <a:bodyPr/>
                    <a:lstStyle/>
                    <a:p>
                      <a:pPr algn="ctr" fontAlgn="ctr"/>
                      <a:r>
                        <a:rPr lang="en-US" sz="900" b="1" u="none" strike="noStrike" dirty="0">
                          <a:solidFill>
                            <a:schemeClr val="tx1"/>
                          </a:solidFill>
                          <a:effectLst/>
                        </a:rPr>
                        <a:t>Revised estimate</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3">
                  <a:txBody>
                    <a:bodyPr/>
                    <a:lstStyle/>
                    <a:p>
                      <a:pPr algn="ctr" fontAlgn="ctr"/>
                      <a:r>
                        <a:rPr lang="en-US" sz="900" b="1" u="none" strike="noStrike" dirty="0">
                          <a:solidFill>
                            <a:schemeClr val="tx1"/>
                          </a:solidFill>
                          <a:effectLst/>
                        </a:rPr>
                        <a:t>Medium-term estimate</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gridSpan="2">
                  <a:txBody>
                    <a:bodyPr/>
                    <a:lstStyle/>
                    <a:p>
                      <a:pPr algn="ctr" fontAlgn="ctr"/>
                      <a:r>
                        <a:rPr lang="en-US" sz="900" b="1" u="none" strike="noStrike" dirty="0">
                          <a:solidFill>
                            <a:schemeClr val="tx1"/>
                          </a:solidFill>
                          <a:effectLst/>
                        </a:rPr>
                        <a:t>Additional 2 years</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xmlns="" val="2634921643"/>
                  </a:ext>
                </a:extLst>
              </a:tr>
              <a:tr h="253218">
                <a:tc vMerge="1">
                  <a:txBody>
                    <a:bodyPr/>
                    <a:lstStyle/>
                    <a:p>
                      <a:endParaRPr lang="en-US"/>
                    </a:p>
                  </a:txBody>
                  <a:tcPr/>
                </a:tc>
                <a:tc>
                  <a:txBody>
                    <a:bodyPr/>
                    <a:lstStyle/>
                    <a:p>
                      <a:pPr algn="ctr" fontAlgn="ctr"/>
                      <a:r>
                        <a:rPr lang="en-US" sz="900" b="1" i="0" u="none" strike="noStrike">
                          <a:solidFill>
                            <a:schemeClr val="tx1"/>
                          </a:solidFill>
                          <a:effectLst/>
                          <a:latin typeface="Arial" panose="020B0604020202020204" pitchFamily="34" charset="0"/>
                        </a:rPr>
                        <a:t>2017/18</a:t>
                      </a:r>
                      <a:br>
                        <a:rPr lang="en-US" sz="900" b="1" i="0" u="none" strike="noStrike">
                          <a:solidFill>
                            <a:schemeClr val="tx1"/>
                          </a:solidFill>
                          <a:effectLst/>
                          <a:latin typeface="Arial" panose="020B0604020202020204" pitchFamily="34" charset="0"/>
                        </a:rPr>
                      </a:br>
                      <a:r>
                        <a:rPr lang="en-US" sz="900" b="1" i="0" u="none" strike="noStrike">
                          <a:solidFill>
                            <a:schemeClr val="tx1"/>
                          </a:solidFill>
                          <a:effectLst/>
                          <a:latin typeface="Arial" panose="020B0604020202020204" pitchFamily="34" charset="0"/>
                        </a:rPr>
                        <a:t>R'000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i="0" u="none" strike="noStrike">
                          <a:solidFill>
                            <a:schemeClr val="tx1"/>
                          </a:solidFill>
                          <a:effectLst/>
                          <a:latin typeface="Arial" panose="020B0604020202020204" pitchFamily="34" charset="0"/>
                        </a:rPr>
                        <a:t>2018/19</a:t>
                      </a:r>
                      <a:br>
                        <a:rPr lang="en-US" sz="900" b="1" i="0" u="none" strike="noStrike">
                          <a:solidFill>
                            <a:schemeClr val="tx1"/>
                          </a:solidFill>
                          <a:effectLst/>
                          <a:latin typeface="Arial" panose="020B0604020202020204" pitchFamily="34" charset="0"/>
                        </a:rPr>
                      </a:br>
                      <a:r>
                        <a:rPr lang="en-US" sz="900" b="1" i="0" u="none" strike="noStrike">
                          <a:solidFill>
                            <a:schemeClr val="tx1"/>
                          </a:solidFill>
                          <a:effectLst/>
                          <a:latin typeface="Arial" panose="020B0604020202020204" pitchFamily="34" charset="0"/>
                        </a:rPr>
                        <a:t>R'000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i="0" u="none" strike="noStrike">
                          <a:solidFill>
                            <a:schemeClr val="tx1"/>
                          </a:solidFill>
                          <a:effectLst/>
                          <a:latin typeface="Arial" panose="020B0604020202020204" pitchFamily="34" charset="0"/>
                        </a:rPr>
                        <a:t>2019/20</a:t>
                      </a:r>
                      <a:br>
                        <a:rPr lang="en-US" sz="900" b="1" i="0" u="none" strike="noStrike">
                          <a:solidFill>
                            <a:schemeClr val="tx1"/>
                          </a:solidFill>
                          <a:effectLst/>
                          <a:latin typeface="Arial" panose="020B0604020202020204" pitchFamily="34" charset="0"/>
                        </a:rPr>
                      </a:br>
                      <a:r>
                        <a:rPr lang="en-US" sz="900" b="1" i="0" u="none" strike="noStrike">
                          <a:solidFill>
                            <a:schemeClr val="tx1"/>
                          </a:solidFill>
                          <a:effectLst/>
                          <a:latin typeface="Arial" panose="020B0604020202020204" pitchFamily="34" charset="0"/>
                        </a:rPr>
                        <a:t>R'000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i="0" u="none" strike="noStrike">
                          <a:solidFill>
                            <a:schemeClr val="tx1"/>
                          </a:solidFill>
                          <a:effectLst/>
                          <a:latin typeface="Arial" panose="020B0604020202020204" pitchFamily="34" charset="0"/>
                        </a:rPr>
                        <a:t>2020/21</a:t>
                      </a:r>
                      <a:br>
                        <a:rPr lang="en-US" sz="900" b="1" i="0" u="none" strike="noStrike">
                          <a:solidFill>
                            <a:schemeClr val="tx1"/>
                          </a:solidFill>
                          <a:effectLst/>
                          <a:latin typeface="Arial" panose="020B0604020202020204" pitchFamily="34" charset="0"/>
                        </a:rPr>
                      </a:br>
                      <a:r>
                        <a:rPr lang="en-US" sz="900" b="1" i="0" u="none" strike="noStrike">
                          <a:solidFill>
                            <a:schemeClr val="tx1"/>
                          </a:solidFill>
                          <a:effectLst/>
                          <a:latin typeface="Arial" panose="020B0604020202020204" pitchFamily="34" charset="0"/>
                        </a:rPr>
                        <a:t>R'000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i="0" u="none" strike="noStrike" dirty="0">
                          <a:solidFill>
                            <a:schemeClr val="tx1"/>
                          </a:solidFill>
                          <a:effectLst/>
                          <a:latin typeface="Arial" panose="020B0604020202020204" pitchFamily="34" charset="0"/>
                        </a:rPr>
                        <a:t>2021/22</a:t>
                      </a:r>
                      <a:br>
                        <a:rPr lang="en-US" sz="900" b="1" i="0" u="none" strike="noStrike" dirty="0">
                          <a:solidFill>
                            <a:schemeClr val="tx1"/>
                          </a:solidFill>
                          <a:effectLst/>
                          <a:latin typeface="Arial" panose="020B0604020202020204" pitchFamily="34" charset="0"/>
                        </a:rPr>
                      </a:br>
                      <a:r>
                        <a:rPr lang="en-US" sz="900" b="1" i="0" u="none" strike="noStrike" dirty="0">
                          <a:solidFill>
                            <a:schemeClr val="tx1"/>
                          </a:solidFill>
                          <a:effectLst/>
                          <a:latin typeface="Arial" panose="020B0604020202020204" pitchFamily="34" charset="0"/>
                        </a:rPr>
                        <a:t>R'000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i="0" u="none" strike="noStrike" dirty="0">
                          <a:solidFill>
                            <a:schemeClr val="tx1"/>
                          </a:solidFill>
                          <a:effectLst/>
                          <a:latin typeface="Arial" panose="020B0604020202020204" pitchFamily="34" charset="0"/>
                        </a:rPr>
                        <a:t>2022/23</a:t>
                      </a:r>
                      <a:br>
                        <a:rPr lang="en-US" sz="900" b="1" i="0" u="none" strike="noStrike" dirty="0">
                          <a:solidFill>
                            <a:schemeClr val="tx1"/>
                          </a:solidFill>
                          <a:effectLst/>
                          <a:latin typeface="Arial" panose="020B0604020202020204" pitchFamily="34" charset="0"/>
                        </a:rPr>
                      </a:br>
                      <a:r>
                        <a:rPr lang="en-US" sz="900" b="1" i="0" u="none" strike="noStrike" dirty="0">
                          <a:solidFill>
                            <a:schemeClr val="tx1"/>
                          </a:solidFill>
                          <a:effectLst/>
                          <a:latin typeface="Arial" panose="020B0604020202020204" pitchFamily="34" charset="0"/>
                        </a:rPr>
                        <a:t>R'000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i="0" u="none" strike="noStrike" dirty="0">
                          <a:solidFill>
                            <a:schemeClr val="tx1"/>
                          </a:solidFill>
                          <a:effectLst/>
                          <a:latin typeface="Arial" panose="020B0604020202020204" pitchFamily="34" charset="0"/>
                        </a:rPr>
                        <a:t>2023/24</a:t>
                      </a:r>
                      <a:br>
                        <a:rPr lang="en-US" sz="900" b="1" i="0" u="none" strike="noStrike" dirty="0">
                          <a:solidFill>
                            <a:schemeClr val="tx1"/>
                          </a:solidFill>
                          <a:effectLst/>
                          <a:latin typeface="Arial" panose="020B0604020202020204" pitchFamily="34" charset="0"/>
                        </a:rPr>
                      </a:br>
                      <a:r>
                        <a:rPr lang="en-US" sz="900" b="1" i="0" u="none" strike="noStrike" dirty="0">
                          <a:solidFill>
                            <a:schemeClr val="tx1"/>
                          </a:solidFill>
                          <a:effectLst/>
                          <a:latin typeface="Arial" panose="020B0604020202020204" pitchFamily="34" charset="0"/>
                        </a:rPr>
                        <a:t>R'000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i="0" u="none" strike="noStrike" dirty="0">
                          <a:solidFill>
                            <a:schemeClr val="tx1"/>
                          </a:solidFill>
                          <a:effectLst/>
                          <a:latin typeface="Arial" panose="020B0604020202020204" pitchFamily="34" charset="0"/>
                        </a:rPr>
                        <a:t>2024/25</a:t>
                      </a:r>
                      <a:br>
                        <a:rPr lang="en-US" sz="900" b="1" i="0" u="none" strike="noStrike" dirty="0">
                          <a:solidFill>
                            <a:schemeClr val="tx1"/>
                          </a:solidFill>
                          <a:effectLst/>
                          <a:latin typeface="Arial" panose="020B0604020202020204" pitchFamily="34" charset="0"/>
                        </a:rPr>
                      </a:br>
                      <a:r>
                        <a:rPr lang="en-US" sz="900" b="1" i="0" u="none" strike="noStrike" dirty="0">
                          <a:solidFill>
                            <a:schemeClr val="tx1"/>
                          </a:solidFill>
                          <a:effectLst/>
                          <a:latin typeface="Arial" panose="020B0604020202020204" pitchFamily="34" charset="0"/>
                        </a:rPr>
                        <a:t>R'000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3051605561"/>
                  </a:ext>
                </a:extLst>
              </a:tr>
              <a:tr h="126609">
                <a:tc>
                  <a:txBody>
                    <a:bodyPr/>
                    <a:lstStyle/>
                    <a:p>
                      <a:pPr algn="l" fontAlgn="ctr"/>
                      <a:r>
                        <a:rPr lang="en-US" sz="900" u="none" strike="noStrike" dirty="0">
                          <a:solidFill>
                            <a:schemeClr val="tx1"/>
                          </a:solidFill>
                          <a:effectLst/>
                        </a:rPr>
                        <a:t>Opening balance</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solidFill>
                            <a:schemeClr val="tx1"/>
                          </a:solidFill>
                          <a:effectLst/>
                        </a:rPr>
                        <a:t>10 258 605</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solidFill>
                            <a:schemeClr val="tx1"/>
                          </a:solidFill>
                          <a:effectLst/>
                        </a:rPr>
                        <a:t>6 818 615</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solidFill>
                            <a:schemeClr val="tx1"/>
                          </a:solidFill>
                          <a:effectLst/>
                        </a:rPr>
                        <a:t>8 332 002</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solidFill>
                            <a:schemeClr val="tx1"/>
                          </a:solidFill>
                          <a:effectLst/>
                        </a:rPr>
                        <a:t>8 032 653</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solidFill>
                            <a:schemeClr val="tx1"/>
                          </a:solidFill>
                          <a:effectLst/>
                        </a:rPr>
                        <a:t>6 175 447</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solidFill>
                            <a:schemeClr val="tx1"/>
                          </a:solidFill>
                          <a:effectLst/>
                        </a:rPr>
                        <a:t>5 682 159</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solidFill>
                            <a:schemeClr val="tx1"/>
                          </a:solidFill>
                          <a:effectLst/>
                        </a:rPr>
                        <a:t>5 228 812</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solidFill>
                            <a:schemeClr val="tx1"/>
                          </a:solidFill>
                          <a:effectLst/>
                        </a:rPr>
                        <a:t>4 583 771</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29484919"/>
                  </a:ext>
                </a:extLst>
              </a:tr>
              <a:tr h="126609">
                <a:tc>
                  <a:txBody>
                    <a:bodyPr/>
                    <a:lstStyle/>
                    <a:p>
                      <a:pPr algn="l" fontAlgn="ctr"/>
                      <a:r>
                        <a:rPr lang="en-US" sz="900" u="none" strike="noStrike">
                          <a:solidFill>
                            <a:schemeClr val="tx1"/>
                          </a:solidFill>
                          <a:effectLst/>
                        </a:rPr>
                        <a:t>Surplus / (Deficit)</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solidFill>
                            <a:schemeClr val="tx1"/>
                          </a:solidFill>
                          <a:effectLst/>
                        </a:rPr>
                        <a:t>(3 439 990)</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solidFill>
                            <a:schemeClr val="tx1"/>
                          </a:solidFill>
                          <a:effectLst/>
                        </a:rPr>
                        <a:t>1 513 387</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solidFill>
                            <a:schemeClr val="tx1"/>
                          </a:solidFill>
                          <a:effectLst/>
                        </a:rPr>
                        <a:t>(299 349)</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solidFill>
                            <a:schemeClr val="tx1"/>
                          </a:solidFill>
                          <a:effectLst/>
                        </a:rPr>
                        <a:t>(1 857 206)</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solidFill>
                            <a:schemeClr val="tx1"/>
                          </a:solidFill>
                          <a:effectLst/>
                        </a:rPr>
                        <a:t>(493 288)</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solidFill>
                            <a:schemeClr val="tx1"/>
                          </a:solidFill>
                          <a:effectLst/>
                        </a:rPr>
                        <a:t>(453 347)</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solidFill>
                            <a:schemeClr val="tx1"/>
                          </a:solidFill>
                          <a:effectLst/>
                        </a:rPr>
                        <a:t>(645 041)</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solidFill>
                            <a:schemeClr val="tx1"/>
                          </a:solidFill>
                          <a:effectLst/>
                        </a:rPr>
                        <a:t>(848 624)</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98575238"/>
                  </a:ext>
                </a:extLst>
              </a:tr>
              <a:tr h="126609">
                <a:tc>
                  <a:txBody>
                    <a:bodyPr/>
                    <a:lstStyle/>
                    <a:p>
                      <a:pPr algn="l" fontAlgn="ctr"/>
                      <a:r>
                        <a:rPr lang="en-US" sz="900" b="1" u="none" strike="noStrike" dirty="0">
                          <a:solidFill>
                            <a:schemeClr val="tx1"/>
                          </a:solidFill>
                          <a:effectLst/>
                        </a:rPr>
                        <a:t>Accumulated Surplus And Reserves</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900" b="1" u="none" strike="noStrike" dirty="0">
                          <a:solidFill>
                            <a:schemeClr val="tx1"/>
                          </a:solidFill>
                          <a:effectLst/>
                        </a:rPr>
                        <a:t>6 818 615</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900" b="1" u="none" strike="noStrike" dirty="0">
                          <a:solidFill>
                            <a:schemeClr val="tx1"/>
                          </a:solidFill>
                          <a:effectLst/>
                        </a:rPr>
                        <a:t>8 332 002</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900" b="1" u="none" strike="noStrike" dirty="0">
                          <a:solidFill>
                            <a:schemeClr val="tx1"/>
                          </a:solidFill>
                          <a:effectLst/>
                        </a:rPr>
                        <a:t>8 032 653</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900" b="1" u="none" strike="noStrike" dirty="0">
                          <a:solidFill>
                            <a:schemeClr val="tx1"/>
                          </a:solidFill>
                          <a:effectLst/>
                        </a:rPr>
                        <a:t>6 175 447</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900" b="1" u="none" strike="noStrike" dirty="0">
                          <a:solidFill>
                            <a:schemeClr val="tx1"/>
                          </a:solidFill>
                          <a:effectLst/>
                        </a:rPr>
                        <a:t>5 682 159</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900" b="1" u="none" strike="noStrike" dirty="0">
                          <a:solidFill>
                            <a:schemeClr val="tx1"/>
                          </a:solidFill>
                          <a:effectLst/>
                        </a:rPr>
                        <a:t>5 228 812</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900" b="1" u="none" strike="noStrike" dirty="0">
                          <a:solidFill>
                            <a:schemeClr val="tx1"/>
                          </a:solidFill>
                          <a:effectLst/>
                        </a:rPr>
                        <a:t>4 583 771</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900" b="1" u="none" strike="noStrike" dirty="0">
                          <a:solidFill>
                            <a:schemeClr val="tx1"/>
                          </a:solidFill>
                          <a:effectLst/>
                        </a:rPr>
                        <a:t>3 735 147</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56756895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549426819"/>
              </p:ext>
            </p:extLst>
          </p:nvPr>
        </p:nvGraphicFramePr>
        <p:xfrm>
          <a:off x="457200" y="2663766"/>
          <a:ext cx="8229599" cy="1137888"/>
        </p:xfrm>
        <a:graphic>
          <a:graphicData uri="http://schemas.openxmlformats.org/drawingml/2006/table">
            <a:tbl>
              <a:tblPr>
                <a:tableStyleId>{5C22544A-7EE6-4342-B048-85BDC9FD1C3A}</a:tableStyleId>
              </a:tblPr>
              <a:tblGrid>
                <a:gridCol w="2625031">
                  <a:extLst>
                    <a:ext uri="{9D8B030D-6E8A-4147-A177-3AD203B41FA5}">
                      <a16:colId xmlns:a16="http://schemas.microsoft.com/office/drawing/2014/main" xmlns="" val="3871510353"/>
                    </a:ext>
                  </a:extLst>
                </a:gridCol>
                <a:gridCol w="700571">
                  <a:extLst>
                    <a:ext uri="{9D8B030D-6E8A-4147-A177-3AD203B41FA5}">
                      <a16:colId xmlns:a16="http://schemas.microsoft.com/office/drawing/2014/main" xmlns="" val="210820346"/>
                    </a:ext>
                  </a:extLst>
                </a:gridCol>
                <a:gridCol w="700571">
                  <a:extLst>
                    <a:ext uri="{9D8B030D-6E8A-4147-A177-3AD203B41FA5}">
                      <a16:colId xmlns:a16="http://schemas.microsoft.com/office/drawing/2014/main" xmlns="" val="1732701674"/>
                    </a:ext>
                  </a:extLst>
                </a:gridCol>
                <a:gridCol w="700571">
                  <a:extLst>
                    <a:ext uri="{9D8B030D-6E8A-4147-A177-3AD203B41FA5}">
                      <a16:colId xmlns:a16="http://schemas.microsoft.com/office/drawing/2014/main" xmlns="" val="1291283127"/>
                    </a:ext>
                  </a:extLst>
                </a:gridCol>
                <a:gridCol w="700571">
                  <a:extLst>
                    <a:ext uri="{9D8B030D-6E8A-4147-A177-3AD203B41FA5}">
                      <a16:colId xmlns:a16="http://schemas.microsoft.com/office/drawing/2014/main" xmlns="" val="3205933419"/>
                    </a:ext>
                  </a:extLst>
                </a:gridCol>
                <a:gridCol w="700571">
                  <a:extLst>
                    <a:ext uri="{9D8B030D-6E8A-4147-A177-3AD203B41FA5}">
                      <a16:colId xmlns:a16="http://schemas.microsoft.com/office/drawing/2014/main" xmlns="" val="2160642630"/>
                    </a:ext>
                  </a:extLst>
                </a:gridCol>
                <a:gridCol w="700571">
                  <a:extLst>
                    <a:ext uri="{9D8B030D-6E8A-4147-A177-3AD203B41FA5}">
                      <a16:colId xmlns:a16="http://schemas.microsoft.com/office/drawing/2014/main" xmlns="" val="2082493333"/>
                    </a:ext>
                  </a:extLst>
                </a:gridCol>
                <a:gridCol w="700571">
                  <a:extLst>
                    <a:ext uri="{9D8B030D-6E8A-4147-A177-3AD203B41FA5}">
                      <a16:colId xmlns:a16="http://schemas.microsoft.com/office/drawing/2014/main" xmlns="" val="382117777"/>
                    </a:ext>
                  </a:extLst>
                </a:gridCol>
                <a:gridCol w="700571">
                  <a:extLst>
                    <a:ext uri="{9D8B030D-6E8A-4147-A177-3AD203B41FA5}">
                      <a16:colId xmlns:a16="http://schemas.microsoft.com/office/drawing/2014/main" xmlns="" val="4285102841"/>
                    </a:ext>
                  </a:extLst>
                </a:gridCol>
              </a:tblGrid>
              <a:tr h="126609">
                <a:tc gridSpan="9">
                  <a:txBody>
                    <a:bodyPr/>
                    <a:lstStyle/>
                    <a:p>
                      <a:pPr algn="ctr" fontAlgn="ctr"/>
                      <a:r>
                        <a:rPr lang="en-US" sz="900" b="1" i="0" u="none" strike="noStrike" dirty="0" smtClean="0">
                          <a:solidFill>
                            <a:schemeClr val="tx1"/>
                          </a:solidFill>
                          <a:effectLst/>
                          <a:latin typeface="Arial" panose="020B0604020202020204" pitchFamily="34" charset="0"/>
                        </a:rPr>
                        <a:t>ACCUMULATED</a:t>
                      </a:r>
                      <a:r>
                        <a:rPr lang="en-US" sz="900" b="1" i="0" u="none" strike="noStrike" baseline="0" dirty="0" smtClean="0">
                          <a:solidFill>
                            <a:schemeClr val="tx1"/>
                          </a:solidFill>
                          <a:effectLst/>
                          <a:latin typeface="Arial" panose="020B0604020202020204" pitchFamily="34" charset="0"/>
                        </a:rPr>
                        <a:t> SURPLUS POST COVID-19</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n-US" sz="600" b="1" i="0" u="none" strike="noStrike" dirty="0">
                        <a:solidFill>
                          <a:srgbClr val="FFFFFF"/>
                        </a:solidFill>
                        <a:effectLst/>
                        <a:latin typeface="Arial" panose="020B0604020202020204" pitchFamily="34" charset="0"/>
                      </a:endParaRPr>
                    </a:p>
                  </a:txBody>
                  <a:tcPr marL="5064" marR="5064" marT="5064" marB="0" anchor="ctr"/>
                </a:tc>
                <a:tc hMerge="1">
                  <a:txBody>
                    <a:bodyPr/>
                    <a:lstStyle/>
                    <a:p>
                      <a:endParaRPr lang="en-US"/>
                    </a:p>
                  </a:txBody>
                  <a:tcPr/>
                </a:tc>
                <a:tc hMerge="1">
                  <a:txBody>
                    <a:bodyPr/>
                    <a:lstStyle/>
                    <a:p>
                      <a:pPr algn="ctr" fontAlgn="ctr"/>
                      <a:endParaRPr lang="en-US" sz="600" b="1" i="0" u="none" strike="noStrike" dirty="0">
                        <a:solidFill>
                          <a:srgbClr val="FFFFFF"/>
                        </a:solidFill>
                        <a:effectLst/>
                        <a:latin typeface="Arial" panose="020B0604020202020204" pitchFamily="34" charset="0"/>
                      </a:endParaRPr>
                    </a:p>
                  </a:txBody>
                  <a:tcPr marL="5064" marR="5064" marT="5064" marB="0" anchor="ctr"/>
                </a:tc>
                <a:tc hMerge="1">
                  <a:txBody>
                    <a:bodyPr/>
                    <a:lstStyle/>
                    <a:p>
                      <a:pPr algn="ctr" fontAlgn="ctr"/>
                      <a:endParaRPr lang="en-US" sz="600" b="1" i="0" u="none" strike="noStrike" dirty="0">
                        <a:solidFill>
                          <a:srgbClr val="FFFFFF"/>
                        </a:solidFill>
                        <a:effectLst/>
                        <a:latin typeface="Arial" panose="020B0604020202020204" pitchFamily="34" charset="0"/>
                      </a:endParaRPr>
                    </a:p>
                  </a:txBody>
                  <a:tcPr marL="5064" marR="5064" marT="5064" marB="0" anchor="ctr"/>
                </a:tc>
                <a:tc hMerge="1">
                  <a:txBody>
                    <a:bodyPr/>
                    <a:lstStyle/>
                    <a:p>
                      <a:endParaRPr lang="en-US"/>
                    </a:p>
                  </a:txBody>
                  <a:tcPr/>
                </a:tc>
                <a:tc hMerge="1">
                  <a:txBody>
                    <a:bodyPr/>
                    <a:lstStyle/>
                    <a:p>
                      <a:endParaRPr lang="en-US"/>
                    </a:p>
                  </a:txBody>
                  <a:tcPr/>
                </a:tc>
                <a:tc hMerge="1">
                  <a:txBody>
                    <a:bodyPr/>
                    <a:lstStyle/>
                    <a:p>
                      <a:pPr algn="ctr" fontAlgn="ctr"/>
                      <a:endParaRPr lang="en-US" sz="600" b="1" i="0" u="none" strike="noStrike" dirty="0">
                        <a:solidFill>
                          <a:srgbClr val="FFFFFF"/>
                        </a:solidFill>
                        <a:effectLst/>
                        <a:latin typeface="Arial" panose="020B0604020202020204" pitchFamily="34" charset="0"/>
                      </a:endParaRPr>
                    </a:p>
                  </a:txBody>
                  <a:tcPr marL="5064" marR="5064" marT="5064" marB="0" anchor="ctr"/>
                </a:tc>
                <a:tc hMerge="1">
                  <a:txBody>
                    <a:bodyPr/>
                    <a:lstStyle/>
                    <a:p>
                      <a:endParaRPr lang="en-US"/>
                    </a:p>
                  </a:txBody>
                  <a:tcPr/>
                </a:tc>
                <a:extLst>
                  <a:ext uri="{0D108BD9-81ED-4DB2-BD59-A6C34878D82A}">
                    <a16:rowId xmlns:a16="http://schemas.microsoft.com/office/drawing/2014/main" xmlns="" val="1347351393"/>
                  </a:ext>
                </a:extLst>
              </a:tr>
              <a:tr h="126609">
                <a:tc rowSpan="2">
                  <a:txBody>
                    <a:bodyPr/>
                    <a:lstStyle/>
                    <a:p>
                      <a:pPr algn="ctr" fontAlgn="ctr"/>
                      <a:r>
                        <a:rPr lang="en-US" sz="900" b="1" u="none" strike="noStrike" dirty="0">
                          <a:solidFill>
                            <a:schemeClr val="tx1"/>
                          </a:solidFill>
                          <a:effectLst/>
                        </a:rPr>
                        <a:t>R'000 </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algn="ctr" fontAlgn="ctr"/>
                      <a:r>
                        <a:rPr lang="en-US" sz="900" b="1" u="none" strike="noStrike" dirty="0">
                          <a:solidFill>
                            <a:schemeClr val="tx1"/>
                          </a:solidFill>
                          <a:effectLst/>
                        </a:rPr>
                        <a:t>Audited</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a:txBody>
                    <a:bodyPr/>
                    <a:lstStyle/>
                    <a:p>
                      <a:pPr algn="ctr" fontAlgn="ctr"/>
                      <a:r>
                        <a:rPr lang="en-US" sz="900" b="1" u="none" strike="noStrike" dirty="0">
                          <a:solidFill>
                            <a:schemeClr val="tx1"/>
                          </a:solidFill>
                          <a:effectLst/>
                        </a:rPr>
                        <a:t>Revised estimate</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3">
                  <a:txBody>
                    <a:bodyPr/>
                    <a:lstStyle/>
                    <a:p>
                      <a:pPr algn="ctr" fontAlgn="ctr"/>
                      <a:r>
                        <a:rPr lang="en-US" sz="900" b="1" u="none" strike="noStrike" dirty="0">
                          <a:solidFill>
                            <a:schemeClr val="tx1"/>
                          </a:solidFill>
                          <a:effectLst/>
                        </a:rPr>
                        <a:t>Medium-term estimate</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gridSpan="2">
                  <a:txBody>
                    <a:bodyPr/>
                    <a:lstStyle/>
                    <a:p>
                      <a:pPr algn="ctr" fontAlgn="ctr"/>
                      <a:r>
                        <a:rPr lang="en-US" sz="900" b="1" u="none" strike="noStrike" dirty="0">
                          <a:solidFill>
                            <a:schemeClr val="tx1"/>
                          </a:solidFill>
                          <a:effectLst/>
                        </a:rPr>
                        <a:t>Additional 2 years</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xmlns="" val="2634921643"/>
                  </a:ext>
                </a:extLst>
              </a:tr>
              <a:tr h="253218">
                <a:tc vMerge="1">
                  <a:txBody>
                    <a:bodyPr/>
                    <a:lstStyle/>
                    <a:p>
                      <a:endParaRPr lang="en-US"/>
                    </a:p>
                  </a:txBody>
                  <a:tcPr/>
                </a:tc>
                <a:tc>
                  <a:txBody>
                    <a:bodyPr/>
                    <a:lstStyle/>
                    <a:p>
                      <a:pPr algn="ctr" fontAlgn="ctr"/>
                      <a:r>
                        <a:rPr lang="en-US" sz="900" b="1" i="0" u="none" strike="noStrike">
                          <a:solidFill>
                            <a:schemeClr val="tx1"/>
                          </a:solidFill>
                          <a:effectLst/>
                          <a:latin typeface="Arial" panose="020B0604020202020204" pitchFamily="34" charset="0"/>
                        </a:rPr>
                        <a:t>2017/18</a:t>
                      </a:r>
                      <a:br>
                        <a:rPr lang="en-US" sz="900" b="1" i="0" u="none" strike="noStrike">
                          <a:solidFill>
                            <a:schemeClr val="tx1"/>
                          </a:solidFill>
                          <a:effectLst/>
                          <a:latin typeface="Arial" panose="020B0604020202020204" pitchFamily="34" charset="0"/>
                        </a:rPr>
                      </a:br>
                      <a:r>
                        <a:rPr lang="en-US" sz="900" b="1" i="0" u="none" strike="noStrike">
                          <a:solidFill>
                            <a:schemeClr val="tx1"/>
                          </a:solidFill>
                          <a:effectLst/>
                          <a:latin typeface="Arial" panose="020B0604020202020204" pitchFamily="34" charset="0"/>
                        </a:rPr>
                        <a:t>R'000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i="0" u="none" strike="noStrike">
                          <a:solidFill>
                            <a:schemeClr val="tx1"/>
                          </a:solidFill>
                          <a:effectLst/>
                          <a:latin typeface="Arial" panose="020B0604020202020204" pitchFamily="34" charset="0"/>
                        </a:rPr>
                        <a:t>2018/19</a:t>
                      </a:r>
                      <a:br>
                        <a:rPr lang="en-US" sz="900" b="1" i="0" u="none" strike="noStrike">
                          <a:solidFill>
                            <a:schemeClr val="tx1"/>
                          </a:solidFill>
                          <a:effectLst/>
                          <a:latin typeface="Arial" panose="020B0604020202020204" pitchFamily="34" charset="0"/>
                        </a:rPr>
                      </a:br>
                      <a:r>
                        <a:rPr lang="en-US" sz="900" b="1" i="0" u="none" strike="noStrike">
                          <a:solidFill>
                            <a:schemeClr val="tx1"/>
                          </a:solidFill>
                          <a:effectLst/>
                          <a:latin typeface="Arial" panose="020B0604020202020204" pitchFamily="34" charset="0"/>
                        </a:rPr>
                        <a:t>R'000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i="0" u="none" strike="noStrike">
                          <a:solidFill>
                            <a:schemeClr val="tx1"/>
                          </a:solidFill>
                          <a:effectLst/>
                          <a:latin typeface="Arial" panose="020B0604020202020204" pitchFamily="34" charset="0"/>
                        </a:rPr>
                        <a:t>2019/20</a:t>
                      </a:r>
                      <a:br>
                        <a:rPr lang="en-US" sz="900" b="1" i="0" u="none" strike="noStrike">
                          <a:solidFill>
                            <a:schemeClr val="tx1"/>
                          </a:solidFill>
                          <a:effectLst/>
                          <a:latin typeface="Arial" panose="020B0604020202020204" pitchFamily="34" charset="0"/>
                        </a:rPr>
                      </a:br>
                      <a:r>
                        <a:rPr lang="en-US" sz="900" b="1" i="0" u="none" strike="noStrike">
                          <a:solidFill>
                            <a:schemeClr val="tx1"/>
                          </a:solidFill>
                          <a:effectLst/>
                          <a:latin typeface="Arial" panose="020B0604020202020204" pitchFamily="34" charset="0"/>
                        </a:rPr>
                        <a:t>R'000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i="0" u="none" strike="noStrike">
                          <a:solidFill>
                            <a:schemeClr val="tx1"/>
                          </a:solidFill>
                          <a:effectLst/>
                          <a:latin typeface="Arial" panose="020B0604020202020204" pitchFamily="34" charset="0"/>
                        </a:rPr>
                        <a:t>2020/21</a:t>
                      </a:r>
                      <a:br>
                        <a:rPr lang="en-US" sz="900" b="1" i="0" u="none" strike="noStrike">
                          <a:solidFill>
                            <a:schemeClr val="tx1"/>
                          </a:solidFill>
                          <a:effectLst/>
                          <a:latin typeface="Arial" panose="020B0604020202020204" pitchFamily="34" charset="0"/>
                        </a:rPr>
                      </a:br>
                      <a:r>
                        <a:rPr lang="en-US" sz="900" b="1" i="0" u="none" strike="noStrike">
                          <a:solidFill>
                            <a:schemeClr val="tx1"/>
                          </a:solidFill>
                          <a:effectLst/>
                          <a:latin typeface="Arial" panose="020B0604020202020204" pitchFamily="34" charset="0"/>
                        </a:rPr>
                        <a:t>R'000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i="0" u="none" strike="noStrike" dirty="0">
                          <a:solidFill>
                            <a:schemeClr val="tx1"/>
                          </a:solidFill>
                          <a:effectLst/>
                          <a:latin typeface="Arial" panose="020B0604020202020204" pitchFamily="34" charset="0"/>
                        </a:rPr>
                        <a:t>2021/22</a:t>
                      </a:r>
                      <a:br>
                        <a:rPr lang="en-US" sz="900" b="1" i="0" u="none" strike="noStrike" dirty="0">
                          <a:solidFill>
                            <a:schemeClr val="tx1"/>
                          </a:solidFill>
                          <a:effectLst/>
                          <a:latin typeface="Arial" panose="020B0604020202020204" pitchFamily="34" charset="0"/>
                        </a:rPr>
                      </a:br>
                      <a:r>
                        <a:rPr lang="en-US" sz="900" b="1" i="0" u="none" strike="noStrike" dirty="0">
                          <a:solidFill>
                            <a:schemeClr val="tx1"/>
                          </a:solidFill>
                          <a:effectLst/>
                          <a:latin typeface="Arial" panose="020B0604020202020204" pitchFamily="34" charset="0"/>
                        </a:rPr>
                        <a:t>R'000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i="0" u="none" strike="noStrike" dirty="0">
                          <a:solidFill>
                            <a:schemeClr val="tx1"/>
                          </a:solidFill>
                          <a:effectLst/>
                          <a:latin typeface="Arial" panose="020B0604020202020204" pitchFamily="34" charset="0"/>
                        </a:rPr>
                        <a:t>2022/23</a:t>
                      </a:r>
                      <a:br>
                        <a:rPr lang="en-US" sz="900" b="1" i="0" u="none" strike="noStrike" dirty="0">
                          <a:solidFill>
                            <a:schemeClr val="tx1"/>
                          </a:solidFill>
                          <a:effectLst/>
                          <a:latin typeface="Arial" panose="020B0604020202020204" pitchFamily="34" charset="0"/>
                        </a:rPr>
                      </a:br>
                      <a:r>
                        <a:rPr lang="en-US" sz="900" b="1" i="0" u="none" strike="noStrike" dirty="0">
                          <a:solidFill>
                            <a:schemeClr val="tx1"/>
                          </a:solidFill>
                          <a:effectLst/>
                          <a:latin typeface="Arial" panose="020B0604020202020204" pitchFamily="34" charset="0"/>
                        </a:rPr>
                        <a:t>R'000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i="0" u="none" strike="noStrike" dirty="0">
                          <a:solidFill>
                            <a:schemeClr val="tx1"/>
                          </a:solidFill>
                          <a:effectLst/>
                          <a:latin typeface="Arial" panose="020B0604020202020204" pitchFamily="34" charset="0"/>
                        </a:rPr>
                        <a:t>2023/24</a:t>
                      </a:r>
                      <a:br>
                        <a:rPr lang="en-US" sz="900" b="1" i="0" u="none" strike="noStrike" dirty="0">
                          <a:solidFill>
                            <a:schemeClr val="tx1"/>
                          </a:solidFill>
                          <a:effectLst/>
                          <a:latin typeface="Arial" panose="020B0604020202020204" pitchFamily="34" charset="0"/>
                        </a:rPr>
                      </a:br>
                      <a:r>
                        <a:rPr lang="en-US" sz="900" b="1" i="0" u="none" strike="noStrike" dirty="0">
                          <a:solidFill>
                            <a:schemeClr val="tx1"/>
                          </a:solidFill>
                          <a:effectLst/>
                          <a:latin typeface="Arial" panose="020B0604020202020204" pitchFamily="34" charset="0"/>
                        </a:rPr>
                        <a:t>R'000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i="0" u="none" strike="noStrike" dirty="0">
                          <a:solidFill>
                            <a:schemeClr val="tx1"/>
                          </a:solidFill>
                          <a:effectLst/>
                          <a:latin typeface="Arial" panose="020B0604020202020204" pitchFamily="34" charset="0"/>
                        </a:rPr>
                        <a:t>2024/25</a:t>
                      </a:r>
                      <a:br>
                        <a:rPr lang="en-US" sz="900" b="1" i="0" u="none" strike="noStrike" dirty="0">
                          <a:solidFill>
                            <a:schemeClr val="tx1"/>
                          </a:solidFill>
                          <a:effectLst/>
                          <a:latin typeface="Arial" panose="020B0604020202020204" pitchFamily="34" charset="0"/>
                        </a:rPr>
                      </a:br>
                      <a:r>
                        <a:rPr lang="en-US" sz="900" b="1" i="0" u="none" strike="noStrike" dirty="0">
                          <a:solidFill>
                            <a:schemeClr val="tx1"/>
                          </a:solidFill>
                          <a:effectLst/>
                          <a:latin typeface="Arial" panose="020B0604020202020204" pitchFamily="34" charset="0"/>
                        </a:rPr>
                        <a:t>R'000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3051605561"/>
                  </a:ext>
                </a:extLst>
              </a:tr>
              <a:tr h="126609">
                <a:tc>
                  <a:txBody>
                    <a:bodyPr/>
                    <a:lstStyle/>
                    <a:p>
                      <a:pPr algn="l" fontAlgn="ctr"/>
                      <a:r>
                        <a:rPr lang="en-US" sz="900" u="none" strike="noStrike" dirty="0">
                          <a:solidFill>
                            <a:schemeClr val="tx1"/>
                          </a:solidFill>
                          <a:effectLst/>
                        </a:rPr>
                        <a:t>Opening balance</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Arial" panose="020B0604020202020204" pitchFamily="34" charset="0"/>
                        </a:rPr>
                        <a:t>10 258 605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6 818 615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8 332 002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8 032 653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622 687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477 089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Arial" panose="020B0604020202020204" pitchFamily="34" charset="0"/>
                        </a:rPr>
                        <a:t>452 679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Arial" panose="020B0604020202020204" pitchFamily="34" charset="0"/>
                        </a:rPr>
                        <a:t>428 133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29484919"/>
                  </a:ext>
                </a:extLst>
              </a:tr>
              <a:tr h="126609">
                <a:tc>
                  <a:txBody>
                    <a:bodyPr/>
                    <a:lstStyle/>
                    <a:p>
                      <a:pPr algn="l" fontAlgn="ctr"/>
                      <a:r>
                        <a:rPr lang="en-US" sz="900" u="none" strike="noStrike">
                          <a:solidFill>
                            <a:schemeClr val="tx1"/>
                          </a:solidFill>
                          <a:effectLst/>
                        </a:rPr>
                        <a:t>Surplus / (Deficit)</a:t>
                      </a:r>
                      <a:endParaRPr lang="en-US" sz="900" b="1" i="0" u="none" strike="noStrike">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(3 439 990)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1 513 387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(299 349)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(7 409 966)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(145 598)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Arial" panose="020B0604020202020204" pitchFamily="34" charset="0"/>
                        </a:rPr>
                        <a:t>(24 410)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Arial" panose="020B0604020202020204" pitchFamily="34" charset="0"/>
                        </a:rPr>
                        <a:t>(24 546)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Arial" panose="020B0604020202020204" pitchFamily="34" charset="0"/>
                        </a:rPr>
                        <a:t>(24 417)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98575238"/>
                  </a:ext>
                </a:extLst>
              </a:tr>
              <a:tr h="126609">
                <a:tc>
                  <a:txBody>
                    <a:bodyPr/>
                    <a:lstStyle/>
                    <a:p>
                      <a:pPr algn="l" fontAlgn="ctr"/>
                      <a:r>
                        <a:rPr lang="en-US" sz="900" b="1" u="none" strike="noStrike" dirty="0">
                          <a:solidFill>
                            <a:schemeClr val="tx1"/>
                          </a:solidFill>
                          <a:effectLst/>
                        </a:rPr>
                        <a:t>Accumulated Surplus And Reserves</a:t>
                      </a:r>
                      <a:endParaRPr lang="en-US" sz="900" b="1" i="0" u="none" strike="noStrike" dirty="0">
                        <a:solidFill>
                          <a:schemeClr val="tx1"/>
                        </a:solidFill>
                        <a:effectLst/>
                        <a:latin typeface="Arial" panose="020B0604020202020204" pitchFamily="34" charset="0"/>
                      </a:endParaRPr>
                    </a:p>
                  </a:txBody>
                  <a:tcPr marL="5064" marR="5064" marT="5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900" b="1" i="0" u="none" strike="noStrike" dirty="0">
                          <a:solidFill>
                            <a:schemeClr val="tx1"/>
                          </a:solidFill>
                          <a:effectLst/>
                          <a:latin typeface="Arial" panose="020B0604020202020204" pitchFamily="34" charset="0"/>
                        </a:rPr>
                        <a:t>6 818 615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900" b="1" i="0" u="none" strike="noStrike">
                          <a:solidFill>
                            <a:schemeClr val="tx1"/>
                          </a:solidFill>
                          <a:effectLst/>
                          <a:latin typeface="Arial" panose="020B0604020202020204" pitchFamily="34" charset="0"/>
                        </a:rPr>
                        <a:t>8 332 002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900" b="1" i="0" u="none" strike="noStrike">
                          <a:solidFill>
                            <a:schemeClr val="tx1"/>
                          </a:solidFill>
                          <a:effectLst/>
                          <a:latin typeface="Arial" panose="020B0604020202020204" pitchFamily="34" charset="0"/>
                        </a:rPr>
                        <a:t>8 032 653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900" b="1" i="0" u="none" strike="noStrike" dirty="0">
                          <a:solidFill>
                            <a:schemeClr val="tx1"/>
                          </a:solidFill>
                          <a:effectLst/>
                          <a:latin typeface="Arial" panose="020B0604020202020204" pitchFamily="34" charset="0"/>
                        </a:rPr>
                        <a:t>622 687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900" b="1" i="0" u="none" strike="noStrike" dirty="0">
                          <a:solidFill>
                            <a:schemeClr val="tx1"/>
                          </a:solidFill>
                          <a:effectLst/>
                          <a:latin typeface="Arial" panose="020B0604020202020204" pitchFamily="34" charset="0"/>
                        </a:rPr>
                        <a:t>477 089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900" b="1" i="0" u="none" strike="noStrike" dirty="0">
                          <a:solidFill>
                            <a:schemeClr val="tx1"/>
                          </a:solidFill>
                          <a:effectLst/>
                          <a:latin typeface="Arial" panose="020B0604020202020204" pitchFamily="34" charset="0"/>
                        </a:rPr>
                        <a:t>452 679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900" b="1" i="0" u="none" strike="noStrike" dirty="0">
                          <a:solidFill>
                            <a:schemeClr val="tx1"/>
                          </a:solidFill>
                          <a:effectLst/>
                          <a:latin typeface="Arial" panose="020B0604020202020204" pitchFamily="34" charset="0"/>
                        </a:rPr>
                        <a:t>428 133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US" sz="900" b="1" i="0" u="none" strike="noStrike" dirty="0">
                          <a:solidFill>
                            <a:schemeClr val="tx1"/>
                          </a:solidFill>
                          <a:effectLst/>
                          <a:latin typeface="Arial" panose="020B0604020202020204" pitchFamily="34" charset="0"/>
                        </a:rPr>
                        <a:t>403 716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567568959"/>
                  </a:ext>
                </a:extLst>
              </a:tr>
            </a:tbl>
          </a:graphicData>
        </a:graphic>
      </p:graphicFrame>
      <p:graphicFrame>
        <p:nvGraphicFramePr>
          <p:cNvPr id="9" name="Chart 8"/>
          <p:cNvGraphicFramePr>
            <a:graphicFrameLocks/>
          </p:cNvGraphicFramePr>
          <p:nvPr>
            <p:extLst>
              <p:ext uri="{D42A27DB-BD31-4B8C-83A1-F6EECF244321}">
                <p14:modId xmlns:p14="http://schemas.microsoft.com/office/powerpoint/2010/main" xmlns="" val="3977807309"/>
              </p:ext>
            </p:extLst>
          </p:nvPr>
        </p:nvGraphicFramePr>
        <p:xfrm>
          <a:off x="381001" y="4068375"/>
          <a:ext cx="8305798" cy="2256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04465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457200" y="1123950"/>
            <a:ext cx="8229600" cy="3371850"/>
          </a:xfrm>
        </p:spPr>
        <p:txBody>
          <a:bodyPr/>
          <a:lstStyle/>
          <a:p>
            <a:pPr marL="57150" indent="0">
              <a:buNone/>
            </a:pPr>
            <a:r>
              <a:rPr lang="en-ZA" sz="2400" b="1" dirty="0" smtClean="0"/>
              <a:t>Outcome 1: Quality Skills developed</a:t>
            </a:r>
          </a:p>
          <a:p>
            <a:pPr marL="57150" indent="0">
              <a:buNone/>
            </a:pPr>
            <a:r>
              <a:rPr lang="en-ZA" sz="2400" b="1" dirty="0"/>
              <a:t>Outcome 2: Improved PSET System</a:t>
            </a:r>
          </a:p>
          <a:p>
            <a:pPr marL="57150" indent="0">
              <a:buNone/>
            </a:pPr>
            <a:endParaRPr lang="en-ZA" sz="1800" b="1" dirty="0" smtClean="0"/>
          </a:p>
          <a:p>
            <a:pPr marL="400050"/>
            <a:r>
              <a:rPr lang="en-ZA" sz="1600" dirty="0" smtClean="0"/>
              <a:t>R9,056 billion in 2020/21: R6,029 billion budgeted, with an additional R3,027 billion made available towards COVID-19 relief.</a:t>
            </a:r>
          </a:p>
          <a:p>
            <a:pPr marL="400050"/>
            <a:r>
              <a:rPr lang="en-ZA" sz="1600" dirty="0" smtClean="0"/>
              <a:t>R2,899 billion in </a:t>
            </a:r>
            <a:r>
              <a:rPr lang="en-ZA" sz="1600" dirty="0"/>
              <a:t>2021/22 and </a:t>
            </a:r>
            <a:r>
              <a:rPr lang="en-ZA" sz="1600" dirty="0" smtClean="0"/>
              <a:t>R2,946 billion </a:t>
            </a:r>
            <a:r>
              <a:rPr lang="en-ZA" sz="1600" dirty="0"/>
              <a:t>in </a:t>
            </a:r>
            <a:r>
              <a:rPr lang="en-ZA" sz="1600" dirty="0" smtClean="0"/>
              <a:t>2022/23 (revision required due to impact of COVID-19).</a:t>
            </a:r>
          </a:p>
          <a:p>
            <a:pPr marL="400050"/>
            <a:endParaRPr lang="en-ZA" sz="2400" dirty="0" smtClean="0"/>
          </a:p>
          <a:p>
            <a:pPr marL="400050"/>
            <a:endParaRPr lang="en-ZA" sz="2400" dirty="0"/>
          </a:p>
          <a:p>
            <a:pPr marL="400050"/>
            <a:endParaRPr lang="en-ZA" sz="2400" dirty="0" smtClean="0"/>
          </a:p>
          <a:p>
            <a:pPr marL="400050"/>
            <a:endParaRPr lang="en-ZA" sz="2400" dirty="0"/>
          </a:p>
          <a:p>
            <a:pPr marL="57150" indent="0">
              <a:buNone/>
            </a:pPr>
            <a:endParaRPr lang="en-ZA" sz="2400" dirty="0" smtClean="0"/>
          </a:p>
          <a:p>
            <a:pPr marL="400050"/>
            <a:endParaRPr lang="en-ZA" sz="2400" dirty="0"/>
          </a:p>
        </p:txBody>
      </p:sp>
      <p:sp>
        <p:nvSpPr>
          <p:cNvPr id="8" name="TextBox 7"/>
          <p:cNvSpPr txBox="1"/>
          <p:nvPr/>
        </p:nvSpPr>
        <p:spPr>
          <a:xfrm>
            <a:off x="571500" y="500063"/>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smtClean="0"/>
              <a:t>Budget</a:t>
            </a:r>
            <a:endParaRPr lang="en-ZA" sz="28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sz="1400" b="1" smtClean="0">
                <a:solidFill>
                  <a:schemeClr val="tx1"/>
                </a:solidFill>
              </a:rPr>
              <a:pPr fontAlgn="base">
                <a:spcBef>
                  <a:spcPct val="0"/>
                </a:spcBef>
                <a:spcAft>
                  <a:spcPct val="0"/>
                </a:spcAft>
                <a:defRPr/>
              </a:pPr>
              <a:t>28</a:t>
            </a:fld>
            <a:endParaRPr lang="en-US" sz="1400" b="1" dirty="0" smtClean="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847536971"/>
              </p:ext>
            </p:extLst>
          </p:nvPr>
        </p:nvGraphicFramePr>
        <p:xfrm>
          <a:off x="457200" y="3448968"/>
          <a:ext cx="8077203" cy="2494632"/>
        </p:xfrm>
        <a:graphic>
          <a:graphicData uri="http://schemas.openxmlformats.org/drawingml/2006/table">
            <a:tbl>
              <a:tblPr>
                <a:tableStyleId>{5C22544A-7EE6-4342-B048-85BDC9FD1C3A}</a:tableStyleId>
              </a:tblPr>
              <a:tblGrid>
                <a:gridCol w="2576419">
                  <a:extLst>
                    <a:ext uri="{9D8B030D-6E8A-4147-A177-3AD203B41FA5}">
                      <a16:colId xmlns:a16="http://schemas.microsoft.com/office/drawing/2014/main" xmlns="" val="1686064851"/>
                    </a:ext>
                  </a:extLst>
                </a:gridCol>
                <a:gridCol w="687598">
                  <a:extLst>
                    <a:ext uri="{9D8B030D-6E8A-4147-A177-3AD203B41FA5}">
                      <a16:colId xmlns:a16="http://schemas.microsoft.com/office/drawing/2014/main" xmlns="" val="559593401"/>
                    </a:ext>
                  </a:extLst>
                </a:gridCol>
                <a:gridCol w="687598">
                  <a:extLst>
                    <a:ext uri="{9D8B030D-6E8A-4147-A177-3AD203B41FA5}">
                      <a16:colId xmlns:a16="http://schemas.microsoft.com/office/drawing/2014/main" xmlns="" val="203329781"/>
                    </a:ext>
                  </a:extLst>
                </a:gridCol>
                <a:gridCol w="687598">
                  <a:extLst>
                    <a:ext uri="{9D8B030D-6E8A-4147-A177-3AD203B41FA5}">
                      <a16:colId xmlns:a16="http://schemas.microsoft.com/office/drawing/2014/main" xmlns="" val="4178002292"/>
                    </a:ext>
                  </a:extLst>
                </a:gridCol>
                <a:gridCol w="687598">
                  <a:extLst>
                    <a:ext uri="{9D8B030D-6E8A-4147-A177-3AD203B41FA5}">
                      <a16:colId xmlns:a16="http://schemas.microsoft.com/office/drawing/2014/main" xmlns="" val="2049120058"/>
                    </a:ext>
                  </a:extLst>
                </a:gridCol>
                <a:gridCol w="687598">
                  <a:extLst>
                    <a:ext uri="{9D8B030D-6E8A-4147-A177-3AD203B41FA5}">
                      <a16:colId xmlns:a16="http://schemas.microsoft.com/office/drawing/2014/main" xmlns="" val="1190542148"/>
                    </a:ext>
                  </a:extLst>
                </a:gridCol>
                <a:gridCol w="687598">
                  <a:extLst>
                    <a:ext uri="{9D8B030D-6E8A-4147-A177-3AD203B41FA5}">
                      <a16:colId xmlns:a16="http://schemas.microsoft.com/office/drawing/2014/main" xmlns="" val="2381761163"/>
                    </a:ext>
                  </a:extLst>
                </a:gridCol>
                <a:gridCol w="687598">
                  <a:extLst>
                    <a:ext uri="{9D8B030D-6E8A-4147-A177-3AD203B41FA5}">
                      <a16:colId xmlns:a16="http://schemas.microsoft.com/office/drawing/2014/main" xmlns="" val="3747053361"/>
                    </a:ext>
                  </a:extLst>
                </a:gridCol>
                <a:gridCol w="687598">
                  <a:extLst>
                    <a:ext uri="{9D8B030D-6E8A-4147-A177-3AD203B41FA5}">
                      <a16:colId xmlns:a16="http://schemas.microsoft.com/office/drawing/2014/main" xmlns="" val="2002892691"/>
                    </a:ext>
                  </a:extLst>
                </a:gridCol>
              </a:tblGrid>
              <a:tr h="91029">
                <a:tc rowSpan="2">
                  <a:txBody>
                    <a:bodyPr/>
                    <a:lstStyle/>
                    <a:p>
                      <a:pPr algn="ctr" fontAlgn="ctr"/>
                      <a:r>
                        <a:rPr lang="en-US" sz="900" b="1" u="none" strike="noStrike" dirty="0">
                          <a:effectLst/>
                        </a:rPr>
                        <a:t>R'000 </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algn="ctr" fontAlgn="ctr"/>
                      <a:r>
                        <a:rPr lang="en-US" sz="900" b="1" u="none" strike="noStrike" dirty="0">
                          <a:effectLst/>
                        </a:rPr>
                        <a:t>Audited</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a:txBody>
                    <a:bodyPr/>
                    <a:lstStyle/>
                    <a:p>
                      <a:pPr algn="ctr" fontAlgn="ctr"/>
                      <a:r>
                        <a:rPr lang="en-US" sz="900" b="1" u="none" strike="noStrike" dirty="0">
                          <a:effectLst/>
                        </a:rPr>
                        <a:t>Revised estimate</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3">
                  <a:txBody>
                    <a:bodyPr/>
                    <a:lstStyle/>
                    <a:p>
                      <a:pPr algn="ctr" fontAlgn="ctr"/>
                      <a:r>
                        <a:rPr lang="en-US" sz="900" b="1" u="none" strike="noStrike" dirty="0">
                          <a:effectLst/>
                        </a:rPr>
                        <a:t>Medium-term estimate</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gridSpan="2">
                  <a:txBody>
                    <a:bodyPr/>
                    <a:lstStyle/>
                    <a:p>
                      <a:pPr algn="ctr" fontAlgn="ctr"/>
                      <a:r>
                        <a:rPr lang="en-US" sz="900" b="1" u="none" strike="noStrike" dirty="0">
                          <a:effectLst/>
                        </a:rPr>
                        <a:t>Additional 2 years</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xmlns="" val="2598767930"/>
                  </a:ext>
                </a:extLst>
              </a:tr>
              <a:tr h="182058">
                <a:tc vMerge="1">
                  <a:txBody>
                    <a:bodyPr/>
                    <a:lstStyle/>
                    <a:p>
                      <a:endParaRPr lang="en-US"/>
                    </a:p>
                  </a:txBody>
                  <a:tcPr/>
                </a:tc>
                <a:tc>
                  <a:txBody>
                    <a:bodyPr/>
                    <a:lstStyle/>
                    <a:p>
                      <a:pPr algn="ctr" fontAlgn="ctr"/>
                      <a:r>
                        <a:rPr lang="en-US" sz="900" b="1" u="none" strike="noStrike" dirty="0">
                          <a:effectLst/>
                        </a:rPr>
                        <a:t>2017/18</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rPr>
                        <a:t>2018/19</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a:effectLst/>
                        </a:rPr>
                        <a:t>2019/20</a:t>
                      </a:r>
                      <a:br>
                        <a:rPr lang="en-US" sz="900" b="1" u="none" strike="noStrike">
                          <a:effectLst/>
                        </a:rPr>
                      </a:br>
                      <a:r>
                        <a:rPr lang="en-US" sz="900" b="1" u="none" strike="noStrike">
                          <a:effectLst/>
                        </a:rPr>
                        <a:t>R'000</a:t>
                      </a:r>
                      <a:endParaRPr lang="en-US" sz="900" b="1" i="0" u="none" strike="noStrike">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rPr>
                        <a:t>2020/21</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rPr>
                        <a:t>2021/22</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rPr>
                        <a:t>2022/23</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rPr>
                        <a:t>2023/24</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900" b="1" u="none" strike="noStrike" dirty="0">
                          <a:effectLst/>
                        </a:rPr>
                        <a:t>2024/25</a:t>
                      </a:r>
                      <a:br>
                        <a:rPr lang="en-US" sz="900" b="1" u="none" strike="noStrike" dirty="0">
                          <a:effectLst/>
                        </a:rPr>
                      </a:br>
                      <a:r>
                        <a:rPr lang="en-US" sz="900" b="1" u="none" strike="noStrike" dirty="0">
                          <a:effectLst/>
                        </a:rPr>
                        <a:t>R'000</a:t>
                      </a:r>
                      <a:endParaRPr lang="en-US" sz="900" b="1" i="0" u="none" strike="noStrike" dirty="0">
                        <a:solidFill>
                          <a:srgbClr val="FFFFFF"/>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911404720"/>
                  </a:ext>
                </a:extLst>
              </a:tr>
              <a:tr h="415386">
                <a:tc>
                  <a:txBody>
                    <a:bodyPr/>
                    <a:lstStyle/>
                    <a:p>
                      <a:pPr algn="l" fontAlgn="ctr"/>
                      <a:r>
                        <a:rPr lang="en-US" sz="900" b="1" u="none" strike="noStrike" dirty="0">
                          <a:effectLst/>
                        </a:rPr>
                        <a:t>PROGRAMME 1: QUALITY SKILLS DEVELOPED </a:t>
                      </a:r>
                      <a:r>
                        <a:rPr lang="en-US" sz="900" b="1" u="none" strike="noStrike" dirty="0" smtClean="0">
                          <a:effectLst/>
                        </a:rPr>
                        <a:t>-</a:t>
                      </a:r>
                      <a:r>
                        <a:rPr lang="en-US" sz="900" b="1" u="none" strike="noStrike" baseline="0" dirty="0" smtClean="0">
                          <a:effectLst/>
                        </a:rPr>
                        <a:t> </a:t>
                      </a:r>
                      <a:r>
                        <a:rPr lang="en-US" sz="900" b="1" u="none" strike="noStrike" dirty="0" smtClean="0">
                          <a:effectLst/>
                        </a:rPr>
                        <a:t>POST </a:t>
                      </a:r>
                      <a:r>
                        <a:rPr lang="en-US" sz="900" b="1" u="none" strike="noStrike" dirty="0">
                          <a:effectLst/>
                        </a:rPr>
                        <a:t>COVID </a:t>
                      </a:r>
                      <a:r>
                        <a:rPr lang="en-US" sz="900" b="1" u="none" strike="noStrike" dirty="0" smtClean="0">
                          <a:effectLst/>
                        </a:rPr>
                        <a:t>19</a:t>
                      </a:r>
                      <a:endParaRPr lang="en-US" sz="900" b="1" i="0" u="none" strike="noStrike" dirty="0">
                        <a:solidFill>
                          <a:srgbClr val="000000"/>
                        </a:solidFill>
                        <a:effectLst/>
                        <a:latin typeface="Arial" panose="020B0604020202020204" pitchFamily="34" charset="0"/>
                      </a:endParaRPr>
                    </a:p>
                    <a:p>
                      <a:pPr algn="l" fontAlgn="ctr"/>
                      <a:r>
                        <a:rPr lang="en-US" sz="900" b="1" u="none" strike="noStrike" dirty="0">
                          <a:effectLst/>
                        </a:rPr>
                        <a:t>(SKILLS DEVELOPMENT FUNDING)</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7 026 411</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2 290 780</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4 270 583</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9 056 996</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2 899 423</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2 945 711</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3 122 453</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3 309 800</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546612402"/>
                  </a:ext>
                </a:extLst>
              </a:tr>
              <a:tr h="91029">
                <a:tc>
                  <a:txBody>
                    <a:bodyPr/>
                    <a:lstStyle/>
                    <a:p>
                      <a:pPr algn="l" fontAlgn="ctr"/>
                      <a:r>
                        <a:rPr lang="en-US" sz="900" u="none" strike="noStrike" dirty="0">
                          <a:effectLst/>
                        </a:rPr>
                        <a:t>Sub-</a:t>
                      </a:r>
                      <a:r>
                        <a:rPr lang="en-US" sz="900" u="none" strike="noStrike" dirty="0" err="1">
                          <a:effectLst/>
                        </a:rPr>
                        <a:t>programme</a:t>
                      </a:r>
                      <a:r>
                        <a:rPr lang="en-US" sz="900" u="none" strike="noStrike" dirty="0">
                          <a:effectLst/>
                        </a:rPr>
                        <a:t> 1.1: Education and </a:t>
                      </a:r>
                      <a:r>
                        <a:rPr lang="en-US" sz="900" u="none" strike="noStrike" dirty="0" smtClean="0">
                          <a:effectLst/>
                        </a:rPr>
                        <a:t>Training – Pre</a:t>
                      </a:r>
                      <a:r>
                        <a:rPr lang="en-US" sz="900" u="none" strike="noStrike" baseline="0" dirty="0" smtClean="0">
                          <a:effectLst/>
                        </a:rPr>
                        <a:t> </a:t>
                      </a:r>
                      <a:r>
                        <a:rPr lang="en-US" sz="900" u="none" strike="noStrike" baseline="0" dirty="0" err="1" smtClean="0">
                          <a:effectLst/>
                        </a:rPr>
                        <a:t>Covid</a:t>
                      </a:r>
                      <a:r>
                        <a:rPr lang="en-US" sz="900" u="none" strike="noStrike" baseline="0" dirty="0" smtClean="0">
                          <a:effectLst/>
                        </a:rPr>
                        <a:t> 19</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2 884 176</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2 283 940</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2 654 751</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3 822 623</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3 693 635</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4 281 452</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4 651 255</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5 042 618</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70089546"/>
                  </a:ext>
                </a:extLst>
              </a:tr>
              <a:tr h="9831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u="none" strike="noStrike" dirty="0">
                          <a:effectLst/>
                        </a:rPr>
                        <a:t>Sub-</a:t>
                      </a:r>
                      <a:r>
                        <a:rPr lang="en-US" sz="900" u="none" strike="noStrike" dirty="0" err="1">
                          <a:effectLst/>
                        </a:rPr>
                        <a:t>programme</a:t>
                      </a:r>
                      <a:r>
                        <a:rPr lang="en-US" sz="900" u="none" strike="noStrike" dirty="0">
                          <a:effectLst/>
                        </a:rPr>
                        <a:t> 1.2: Improved PSET System </a:t>
                      </a:r>
                      <a:r>
                        <a:rPr lang="en-US" sz="900" u="none" strike="noStrike" dirty="0" smtClean="0">
                          <a:effectLst/>
                        </a:rPr>
                        <a:t>– Post</a:t>
                      </a:r>
                      <a:r>
                        <a:rPr lang="en-US" sz="900" u="none" strike="noStrike" baseline="0" dirty="0" smtClean="0">
                          <a:effectLst/>
                        </a:rPr>
                        <a:t> </a:t>
                      </a:r>
                      <a:r>
                        <a:rPr lang="en-US" sz="900" u="none" strike="noStrike" baseline="0" dirty="0" err="1" smtClean="0">
                          <a:effectLst/>
                        </a:rPr>
                        <a:t>Covid</a:t>
                      </a:r>
                      <a:r>
                        <a:rPr lang="en-US" sz="900" u="none" strike="noStrike" baseline="0" dirty="0" smtClean="0">
                          <a:effectLst/>
                        </a:rPr>
                        <a:t> 19</a:t>
                      </a:r>
                      <a:endParaRPr lang="en-US" sz="900" b="0" i="0" u="none" strike="noStrike" dirty="0" smtClean="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4 142 235</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6 840</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1 615 832</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2 207 169</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1 205 788</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869 729</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926 953</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986 456</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9858177"/>
                  </a:ext>
                </a:extLst>
              </a:tr>
              <a:tr h="182058">
                <a:tc>
                  <a:txBody>
                    <a:bodyPr/>
                    <a:lstStyle/>
                    <a:p>
                      <a:pPr algn="l" fontAlgn="ctr"/>
                      <a:r>
                        <a:rPr lang="en-US" sz="900" b="1" u="none" strike="noStrike" dirty="0">
                          <a:solidFill>
                            <a:srgbClr val="FF0000"/>
                          </a:solidFill>
                          <a:effectLst/>
                        </a:rPr>
                        <a:t>COVID 19 IMPACT: ADDITIONAL RELIEF TO SUPPORT LEARNERS, SMMES AND </a:t>
                      </a:r>
                      <a:r>
                        <a:rPr lang="en-US" sz="900" b="1" u="none" strike="noStrike" dirty="0" smtClean="0">
                          <a:solidFill>
                            <a:srgbClr val="FF0000"/>
                          </a:solidFill>
                          <a:effectLst/>
                        </a:rPr>
                        <a:t>PSET</a:t>
                      </a:r>
                      <a:r>
                        <a:rPr lang="en-US" sz="900" b="1" u="none" strike="noStrike" baseline="0" dirty="0" smtClean="0">
                          <a:solidFill>
                            <a:srgbClr val="FF0000"/>
                          </a:solidFill>
                          <a:effectLst/>
                        </a:rPr>
                        <a:t> SYSTEM</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a:solidFill>
                            <a:srgbClr val="FF0000"/>
                          </a:solidFill>
                          <a:effectLst/>
                        </a:rPr>
                        <a:t> </a:t>
                      </a:r>
                      <a:endParaRPr lang="en-US" sz="900" b="1" i="0" u="none" strike="noStrike">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smtClean="0">
                          <a:solidFill>
                            <a:srgbClr val="FF0000"/>
                          </a:solidFill>
                          <a:effectLst/>
                        </a:rPr>
                        <a:t>3 027</a:t>
                      </a:r>
                      <a:r>
                        <a:rPr lang="en-US" sz="900" b="1" u="none" strike="noStrike" baseline="0" dirty="0" smtClean="0">
                          <a:solidFill>
                            <a:srgbClr val="FF0000"/>
                          </a:solidFill>
                          <a:effectLst/>
                        </a:rPr>
                        <a:t> 204</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a:solidFill>
                            <a:srgbClr val="FF0000"/>
                          </a:solidFill>
                          <a:effectLst/>
                        </a:rPr>
                        <a:t> </a:t>
                      </a:r>
                      <a:endParaRPr lang="en-US" sz="900" b="1" i="0" u="none" strike="noStrike">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53714011"/>
                  </a:ext>
                </a:extLst>
              </a:tr>
              <a:tr h="182058">
                <a:tc>
                  <a:txBody>
                    <a:bodyPr/>
                    <a:lstStyle/>
                    <a:p>
                      <a:pPr algn="l" fontAlgn="ctr"/>
                      <a:r>
                        <a:rPr lang="en-US" sz="900" b="1" u="none" strike="noStrike" dirty="0">
                          <a:solidFill>
                            <a:srgbClr val="FF0000"/>
                          </a:solidFill>
                          <a:effectLst/>
                        </a:rPr>
                        <a:t>COVID 19 IMPACT: DECREASE SKILLS DEVELOPMENT FUNDING DUE TO DECREASE </a:t>
                      </a:r>
                      <a:r>
                        <a:rPr lang="en-US" sz="900" b="1" u="none" strike="noStrike" dirty="0" smtClean="0">
                          <a:solidFill>
                            <a:srgbClr val="FF0000"/>
                          </a:solidFill>
                          <a:effectLst/>
                        </a:rPr>
                        <a:t>IN REVENUE</a:t>
                      </a:r>
                      <a:r>
                        <a:rPr lang="en-US" sz="900" b="1" u="none" strike="noStrike" baseline="0" dirty="0" smtClean="0">
                          <a:solidFill>
                            <a:srgbClr val="FF0000"/>
                          </a:solidFill>
                          <a:effectLst/>
                        </a:rPr>
                        <a:t> STREMS NAMELY SDL</a:t>
                      </a:r>
                      <a:r>
                        <a:rPr lang="en-US" sz="900" b="1" u="none" strike="noStrike" dirty="0" smtClean="0">
                          <a:solidFill>
                            <a:srgbClr val="FF0000"/>
                          </a:solidFill>
                          <a:effectLst/>
                        </a:rPr>
                        <a:t> </a:t>
                      </a:r>
                      <a:r>
                        <a:rPr lang="en-US" sz="900" b="1" u="none" strike="noStrike" dirty="0">
                          <a:solidFill>
                            <a:srgbClr val="FF0000"/>
                          </a:solidFill>
                          <a:effectLst/>
                        </a:rPr>
                        <a:t>AND INVESTMENT INCOME</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 </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(2 000 000)</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(2 205 470)</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(2 455 755)</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a:solidFill>
                            <a:srgbClr val="FF0000"/>
                          </a:solidFill>
                          <a:effectLst/>
                        </a:rPr>
                        <a:t>(2 719 274)</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54591706"/>
                  </a:ext>
                </a:extLst>
              </a:tr>
            </a:tbl>
          </a:graphicData>
        </a:graphic>
      </p:graphicFrame>
    </p:spTree>
    <p:extLst>
      <p:ext uri="{BB962C8B-B14F-4D97-AF65-F5344CB8AC3E}">
        <p14:creationId xmlns:p14="http://schemas.microsoft.com/office/powerpoint/2010/main" xmlns="" val="1140266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457200" y="1123950"/>
            <a:ext cx="8229600" cy="3371850"/>
          </a:xfrm>
        </p:spPr>
        <p:txBody>
          <a:bodyPr/>
          <a:lstStyle/>
          <a:p>
            <a:pPr marL="57150" indent="0">
              <a:buNone/>
            </a:pPr>
            <a:r>
              <a:rPr lang="en-ZA" sz="2400" b="1" dirty="0" smtClean="0"/>
              <a:t>Outcome 3: NSF Organisational Sustainability </a:t>
            </a:r>
          </a:p>
          <a:p>
            <a:pPr marL="400050"/>
            <a:r>
              <a:rPr lang="en-ZA" sz="1600" dirty="0" smtClean="0"/>
              <a:t>Administration expenses amount to R267 million for 2020/21: Employee cost budgeted at R132 million and other operating expenses budgeted at R135 million. NSF is expecting to realise a saving in operating expenses due to a saving in travel and subsistence as a result of COVID-19.</a:t>
            </a:r>
            <a:endParaRPr lang="en-ZA" sz="1600" dirty="0"/>
          </a:p>
          <a:p>
            <a:pPr marL="0" indent="0">
              <a:spcBef>
                <a:spcPts val="0"/>
              </a:spcBef>
              <a:spcAft>
                <a:spcPts val="1200"/>
              </a:spcAft>
              <a:buNone/>
              <a:defRPr/>
            </a:pPr>
            <a:endParaRPr lang="en-US" sz="1600" dirty="0">
              <a:cs typeface="Arial" pitchFamily="34" charset="0"/>
            </a:endParaRPr>
          </a:p>
        </p:txBody>
      </p:sp>
      <p:sp>
        <p:nvSpPr>
          <p:cNvPr id="8" name="TextBox 7"/>
          <p:cNvSpPr txBox="1"/>
          <p:nvPr/>
        </p:nvSpPr>
        <p:spPr>
          <a:xfrm>
            <a:off x="571500" y="500063"/>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smtClean="0">
                <a:solidFill>
                  <a:srgbClr val="FFFFFF"/>
                </a:solidFill>
              </a:rPr>
              <a:t>Budget</a:t>
            </a:r>
            <a:endParaRPr lang="en-ZA" sz="2800" b="1" dirty="0">
              <a:solidFill>
                <a:srgbClr val="FFFFFF"/>
              </a:solidFill>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a:defRPr/>
            </a:pPr>
            <a:fld id="{0A1E1878-521B-409B-812E-B77555A814EC}" type="slidenum">
              <a:rPr lang="en-US" b="1" smtClean="0">
                <a:solidFill>
                  <a:srgbClr val="000000"/>
                </a:solidFill>
              </a:rPr>
              <a:pPr>
                <a:defRPr/>
              </a:pPr>
              <a:t>29</a:t>
            </a:fld>
            <a:endParaRPr lang="en-US" b="1" dirty="0" smtClean="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201039292"/>
              </p:ext>
            </p:extLst>
          </p:nvPr>
        </p:nvGraphicFramePr>
        <p:xfrm>
          <a:off x="533398" y="2953086"/>
          <a:ext cx="8077203" cy="1534247"/>
        </p:xfrm>
        <a:graphic>
          <a:graphicData uri="http://schemas.openxmlformats.org/drawingml/2006/table">
            <a:tbl>
              <a:tblPr>
                <a:tableStyleId>{5C22544A-7EE6-4342-B048-85BDC9FD1C3A}</a:tableStyleId>
              </a:tblPr>
              <a:tblGrid>
                <a:gridCol w="2576419">
                  <a:extLst>
                    <a:ext uri="{9D8B030D-6E8A-4147-A177-3AD203B41FA5}">
                      <a16:colId xmlns:a16="http://schemas.microsoft.com/office/drawing/2014/main" xmlns="" val="2164836193"/>
                    </a:ext>
                  </a:extLst>
                </a:gridCol>
                <a:gridCol w="687598">
                  <a:extLst>
                    <a:ext uri="{9D8B030D-6E8A-4147-A177-3AD203B41FA5}">
                      <a16:colId xmlns:a16="http://schemas.microsoft.com/office/drawing/2014/main" xmlns="" val="1649362626"/>
                    </a:ext>
                  </a:extLst>
                </a:gridCol>
                <a:gridCol w="687598">
                  <a:extLst>
                    <a:ext uri="{9D8B030D-6E8A-4147-A177-3AD203B41FA5}">
                      <a16:colId xmlns:a16="http://schemas.microsoft.com/office/drawing/2014/main" xmlns="" val="87194829"/>
                    </a:ext>
                  </a:extLst>
                </a:gridCol>
                <a:gridCol w="687598">
                  <a:extLst>
                    <a:ext uri="{9D8B030D-6E8A-4147-A177-3AD203B41FA5}">
                      <a16:colId xmlns:a16="http://schemas.microsoft.com/office/drawing/2014/main" xmlns="" val="3502077216"/>
                    </a:ext>
                  </a:extLst>
                </a:gridCol>
                <a:gridCol w="687598">
                  <a:extLst>
                    <a:ext uri="{9D8B030D-6E8A-4147-A177-3AD203B41FA5}">
                      <a16:colId xmlns:a16="http://schemas.microsoft.com/office/drawing/2014/main" xmlns="" val="153616927"/>
                    </a:ext>
                  </a:extLst>
                </a:gridCol>
                <a:gridCol w="687598">
                  <a:extLst>
                    <a:ext uri="{9D8B030D-6E8A-4147-A177-3AD203B41FA5}">
                      <a16:colId xmlns:a16="http://schemas.microsoft.com/office/drawing/2014/main" xmlns="" val="1696073111"/>
                    </a:ext>
                  </a:extLst>
                </a:gridCol>
                <a:gridCol w="687598">
                  <a:extLst>
                    <a:ext uri="{9D8B030D-6E8A-4147-A177-3AD203B41FA5}">
                      <a16:colId xmlns:a16="http://schemas.microsoft.com/office/drawing/2014/main" xmlns="" val="627936276"/>
                    </a:ext>
                  </a:extLst>
                </a:gridCol>
                <a:gridCol w="687598">
                  <a:extLst>
                    <a:ext uri="{9D8B030D-6E8A-4147-A177-3AD203B41FA5}">
                      <a16:colId xmlns:a16="http://schemas.microsoft.com/office/drawing/2014/main" xmlns="" val="816587378"/>
                    </a:ext>
                  </a:extLst>
                </a:gridCol>
                <a:gridCol w="687598">
                  <a:extLst>
                    <a:ext uri="{9D8B030D-6E8A-4147-A177-3AD203B41FA5}">
                      <a16:colId xmlns:a16="http://schemas.microsoft.com/office/drawing/2014/main" xmlns="" val="1519835914"/>
                    </a:ext>
                  </a:extLst>
                </a:gridCol>
              </a:tblGrid>
              <a:tr h="178417">
                <a:tc>
                  <a:txBody>
                    <a:bodyPr/>
                    <a:lstStyle/>
                    <a:p>
                      <a:pPr algn="l" fontAlgn="ctr"/>
                      <a:r>
                        <a:rPr lang="en-US" sz="900" b="1" u="none" strike="noStrike" dirty="0">
                          <a:effectLst/>
                        </a:rPr>
                        <a:t>PROGRAMME 2: ORGANISATIONAL SUSTAINABILITY</a:t>
                      </a:r>
                      <a:endParaRPr lang="en-US" sz="900" b="1" i="0" u="none" strike="noStrike" dirty="0">
                        <a:solidFill>
                          <a:srgbClr val="000000"/>
                        </a:solidFill>
                        <a:effectLst/>
                        <a:latin typeface="Arial" panose="020B0604020202020204" pitchFamily="34" charset="0"/>
                      </a:endParaRPr>
                    </a:p>
                    <a:p>
                      <a:pPr algn="l" fontAlgn="ctr"/>
                      <a:r>
                        <a:rPr lang="en-US" sz="900" b="1" u="none" strike="noStrike" dirty="0">
                          <a:effectLst/>
                        </a:rPr>
                        <a:t>(NSF ADMINISTRATIVE EXPENSES)</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120 979</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154 908</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a:effectLst/>
                        </a:rPr>
                        <a:t>279 786</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smtClean="0">
                          <a:effectLst/>
                        </a:rPr>
                        <a:t>267 </a:t>
                      </a:r>
                      <a:r>
                        <a:rPr lang="en-US" sz="900" b="1" u="none" strike="noStrike" dirty="0">
                          <a:effectLst/>
                        </a:rPr>
                        <a:t>157</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smtClean="0">
                          <a:effectLst/>
                        </a:rPr>
                        <a:t>295 </a:t>
                      </a:r>
                      <a:r>
                        <a:rPr lang="en-US" sz="900" b="1" u="none" strike="noStrike" dirty="0">
                          <a:effectLst/>
                        </a:rPr>
                        <a:t>951</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smtClean="0">
                          <a:effectLst/>
                        </a:rPr>
                        <a:t>310 </a:t>
                      </a:r>
                      <a:r>
                        <a:rPr lang="en-US" sz="900" b="1" u="none" strike="noStrike" dirty="0">
                          <a:effectLst/>
                        </a:rPr>
                        <a:t>815</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smtClean="0">
                          <a:effectLst/>
                        </a:rPr>
                        <a:t>326 </a:t>
                      </a:r>
                      <a:r>
                        <a:rPr lang="en-US" sz="900" b="1" u="none" strike="noStrike" dirty="0">
                          <a:effectLst/>
                        </a:rPr>
                        <a:t>423</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sz="900" b="1" u="none" strike="noStrike" dirty="0" smtClean="0">
                          <a:effectLst/>
                        </a:rPr>
                        <a:t>342 </a:t>
                      </a:r>
                      <a:r>
                        <a:rPr lang="en-US" sz="900" b="1" u="none" strike="noStrike" dirty="0">
                          <a:effectLst/>
                        </a:rPr>
                        <a:t>806</a:t>
                      </a:r>
                      <a:endParaRPr lang="en-US" sz="900" b="1"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475149803"/>
                  </a:ext>
                </a:extLst>
              </a:tr>
              <a:tr h="91029">
                <a:tc>
                  <a:txBody>
                    <a:bodyPr/>
                    <a:lstStyle/>
                    <a:p>
                      <a:pPr algn="l" fontAlgn="ctr"/>
                      <a:r>
                        <a:rPr lang="en-US" sz="900" u="none" strike="noStrike">
                          <a:effectLst/>
                        </a:rPr>
                        <a:t>Employee costs</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59 688</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70 717</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129 847</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132 147</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161 097</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169 244</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177 813</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186 818</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7611183"/>
                  </a:ext>
                </a:extLst>
              </a:tr>
              <a:tr h="91029">
                <a:tc>
                  <a:txBody>
                    <a:bodyPr/>
                    <a:lstStyle/>
                    <a:p>
                      <a:pPr algn="l" fontAlgn="ctr"/>
                      <a:r>
                        <a:rPr lang="en-US" sz="900" u="none" strike="noStrike" dirty="0">
                          <a:effectLst/>
                        </a:rPr>
                        <a:t>Operating expenses</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54 392</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79 072</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139 874</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129 432</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128 746</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134 930</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141 411</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148 203</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2712848"/>
                  </a:ext>
                </a:extLst>
              </a:tr>
              <a:tr h="91029">
                <a:tc>
                  <a:txBody>
                    <a:bodyPr/>
                    <a:lstStyle/>
                    <a:p>
                      <a:pPr algn="l" fontAlgn="ctr"/>
                      <a:r>
                        <a:rPr lang="en-US" sz="900" u="none" strike="noStrike">
                          <a:effectLst/>
                        </a:rPr>
                        <a:t>Management fees and bank charges</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1 915</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1 813</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1 919</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2 017</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2 118</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2 220</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2 326</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2 438</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67648367"/>
                  </a:ext>
                </a:extLst>
              </a:tr>
              <a:tr h="123683">
                <a:tc>
                  <a:txBody>
                    <a:bodyPr/>
                    <a:lstStyle/>
                    <a:p>
                      <a:pPr algn="l" fontAlgn="ctr"/>
                      <a:r>
                        <a:rPr lang="en-US" sz="900" u="none" strike="noStrike">
                          <a:effectLst/>
                        </a:rPr>
                        <a:t>Depreciation and amortisation</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4 965</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3 271</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8 146</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8 561</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8 990</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9 421</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9 873</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10 347</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7837358"/>
                  </a:ext>
                </a:extLst>
              </a:tr>
              <a:tr h="91029">
                <a:tc>
                  <a:txBody>
                    <a:bodyPr/>
                    <a:lstStyle/>
                    <a:p>
                      <a:pPr algn="l" fontAlgn="ctr"/>
                      <a:r>
                        <a:rPr lang="en-US" sz="900" u="none" strike="noStrike" dirty="0">
                          <a:effectLst/>
                        </a:rPr>
                        <a:t>Loss on disposal of assets </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19</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35</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a:t>
                      </a:r>
                      <a:endParaRPr lang="en-US" sz="900" b="0" i="0" u="none" strike="noStrike" dirty="0">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u="none" strike="noStrike">
                          <a:effectLst/>
                        </a:rPr>
                        <a:t>-</a:t>
                      </a:r>
                      <a:endParaRPr lang="en-US" sz="900" b="0" i="0" u="none" strike="noStrike">
                        <a:solidFill>
                          <a:srgbClr val="00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9595499"/>
                  </a:ext>
                </a:extLst>
              </a:tr>
              <a:tr h="91029">
                <a:tc>
                  <a:txBody>
                    <a:bodyPr/>
                    <a:lstStyle/>
                    <a:p>
                      <a:pPr algn="l" fontAlgn="ctr"/>
                      <a:r>
                        <a:rPr lang="en-US" sz="900" b="1" i="0" u="none" strike="noStrike" dirty="0" smtClean="0">
                          <a:solidFill>
                            <a:srgbClr val="FF0000"/>
                          </a:solidFill>
                          <a:effectLst/>
                          <a:latin typeface="Arial" panose="020B0604020202020204" pitchFamily="34" charset="0"/>
                        </a:rPr>
                        <a:t>COVID</a:t>
                      </a:r>
                      <a:r>
                        <a:rPr lang="en-US" sz="900" b="1" i="0" u="none" strike="noStrike" baseline="0" dirty="0" smtClean="0">
                          <a:solidFill>
                            <a:srgbClr val="FF0000"/>
                          </a:solidFill>
                          <a:effectLst/>
                          <a:latin typeface="Arial" panose="020B0604020202020204" pitchFamily="34" charset="0"/>
                        </a:rPr>
                        <a:t> 19 IMPACT: SAVINGS IN OPERATING EXPENSES MAINLY AS A RESULT OF SAVINGS IN TRAVEL AND SUBSISTENCE</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sz="900" b="1" i="0" u="none" strike="noStrike">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900" b="1" u="none" strike="noStrike" dirty="0" smtClean="0">
                          <a:solidFill>
                            <a:srgbClr val="FF0000"/>
                          </a:solidFill>
                          <a:effectLst/>
                        </a:rPr>
                        <a:t>(5 </a:t>
                      </a:r>
                      <a:r>
                        <a:rPr lang="en-US" sz="900" b="1" u="none" strike="noStrike" dirty="0">
                          <a:solidFill>
                            <a:srgbClr val="FF0000"/>
                          </a:solidFill>
                          <a:effectLst/>
                        </a:rPr>
                        <a:t>000)</a:t>
                      </a:r>
                      <a:endParaRPr lang="en-US" sz="900" b="1" i="0" u="none" strike="noStrike" dirty="0">
                        <a:solidFill>
                          <a:srgbClr val="FF0000"/>
                        </a:solidFill>
                        <a:effectLst/>
                        <a:latin typeface="Arial" panose="020B0604020202020204" pitchFamily="34" charset="0"/>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FF0000"/>
                          </a:solidFill>
                          <a:effectLst/>
                          <a:uLnTx/>
                          <a:uFillTx/>
                          <a:latin typeface="Arial"/>
                          <a:ea typeface="+mn-ea"/>
                          <a:cs typeface="+mn-cs"/>
                        </a:rPr>
                        <a:t>(5 000)</a:t>
                      </a:r>
                      <a:endParaRPr kumimoji="0" lang="en-US"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FF0000"/>
                          </a:solidFill>
                          <a:effectLst/>
                          <a:uLnTx/>
                          <a:uFillTx/>
                          <a:latin typeface="Arial"/>
                          <a:ea typeface="+mn-ea"/>
                          <a:cs typeface="+mn-cs"/>
                        </a:rPr>
                        <a:t>(5 000)</a:t>
                      </a:r>
                      <a:endParaRPr kumimoji="0" lang="en-US"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FF0000"/>
                          </a:solidFill>
                          <a:effectLst/>
                          <a:uLnTx/>
                          <a:uFillTx/>
                          <a:latin typeface="Arial"/>
                          <a:ea typeface="+mn-ea"/>
                          <a:cs typeface="+mn-cs"/>
                        </a:rPr>
                        <a:t>(5 000)</a:t>
                      </a:r>
                      <a:endParaRPr kumimoji="0" lang="en-US"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FF0000"/>
                          </a:solidFill>
                          <a:effectLst/>
                          <a:uLnTx/>
                          <a:uFillTx/>
                          <a:latin typeface="Arial"/>
                          <a:ea typeface="+mn-ea"/>
                          <a:cs typeface="+mn-cs"/>
                        </a:rPr>
                        <a:t>(5 000)</a:t>
                      </a:r>
                      <a:endParaRPr kumimoji="0" lang="en-US" sz="9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txBody>
                  <a:tcPr marL="3641" marR="3641" marT="3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87509698"/>
                  </a:ext>
                </a:extLst>
              </a:tr>
            </a:tbl>
          </a:graphicData>
        </a:graphic>
      </p:graphicFrame>
    </p:spTree>
    <p:extLst>
      <p:ext uri="{BB962C8B-B14F-4D97-AF65-F5344CB8AC3E}">
        <p14:creationId xmlns:p14="http://schemas.microsoft.com/office/powerpoint/2010/main" xmlns="" val="3543427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508820" y="1143000"/>
            <a:ext cx="8177980" cy="5105400"/>
          </a:xfrm>
        </p:spPr>
        <p:txBody>
          <a:bodyPr/>
          <a:lstStyle/>
          <a:p>
            <a:pPr marL="457200" lvl="0" indent="-457200" algn="just">
              <a:spcBef>
                <a:spcPts val="600"/>
              </a:spcBef>
              <a:buAutoNum type="arabicPeriod"/>
            </a:pPr>
            <a:r>
              <a:rPr lang="en-GB" sz="2000" dirty="0" smtClean="0">
                <a:solidFill>
                  <a:srgbClr val="000000"/>
                </a:solidFill>
              </a:rPr>
              <a:t>The Portfolio Committee on Higher Education, Science and Technology convened a briefing on 22 May 2020 in relation to the NSF Strategic Plan 2020/25 and Annual Performance Plan 2020/21.</a:t>
            </a:r>
          </a:p>
          <a:p>
            <a:pPr marL="457200" lvl="0" indent="-457200" algn="just">
              <a:spcBef>
                <a:spcPts val="600"/>
              </a:spcBef>
              <a:buAutoNum type="arabicPeriod"/>
            </a:pPr>
            <a:r>
              <a:rPr lang="en-GB" sz="2000" dirty="0" smtClean="0">
                <a:solidFill>
                  <a:srgbClr val="000000"/>
                </a:solidFill>
              </a:rPr>
              <a:t>The Committee posed questions and indicated that an additional session would be scheduled to receive responses.</a:t>
            </a:r>
            <a:endParaRPr lang="en-GB" sz="2000" b="1" dirty="0" smtClean="0">
              <a:latin typeface="FuturaBT-Medium"/>
            </a:endParaRPr>
          </a:p>
        </p:txBody>
      </p:sp>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endParaRPr lang="en-ZA" sz="2400" b="1" dirty="0">
              <a:solidFill>
                <a:srgbClr val="000000"/>
              </a:solidFill>
              <a:cs typeface="Arial" pitchFamily="34" charset="0"/>
            </a:endParaRPr>
          </a:p>
          <a:p>
            <a:pPr marL="0" indent="0">
              <a:buFontTx/>
              <a:buNone/>
            </a:pPr>
            <a:endParaRPr lang="en-ZA" sz="2400" dirty="0" smtClean="0">
              <a:solidFill>
                <a:srgbClr val="000000"/>
              </a:solidFill>
            </a:endParaRPr>
          </a:p>
        </p:txBody>
      </p:sp>
      <p:sp>
        <p:nvSpPr>
          <p:cNvPr id="11"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solidFill>
                  <a:srgbClr val="000000"/>
                </a:solidFill>
              </a:rPr>
              <a:pPr/>
              <a:t>3</a:t>
            </a:fld>
            <a:endParaRPr lang="en-US" b="1" dirty="0" smtClean="0">
              <a:solidFill>
                <a:srgbClr val="000000"/>
              </a:solidFill>
            </a:endParaRPr>
          </a:p>
        </p:txBody>
      </p:sp>
      <p:sp>
        <p:nvSpPr>
          <p:cNvPr id="12" name="TextBox 11"/>
          <p:cNvSpPr txBox="1"/>
          <p:nvPr/>
        </p:nvSpPr>
        <p:spPr>
          <a:xfrm>
            <a:off x="457200" y="513023"/>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ZA" sz="2400" dirty="0" smtClean="0">
                <a:solidFill>
                  <a:srgbClr val="FFFFFF"/>
                </a:solidFill>
              </a:rPr>
              <a:t>Background</a:t>
            </a:r>
            <a:endParaRPr lang="en-ZA" sz="2400" dirty="0">
              <a:solidFill>
                <a:srgbClr val="FFFFFF"/>
              </a:solidFill>
            </a:endParaRPr>
          </a:p>
        </p:txBody>
      </p:sp>
    </p:spTree>
    <p:extLst>
      <p:ext uri="{BB962C8B-B14F-4D97-AF65-F5344CB8AC3E}">
        <p14:creationId xmlns:p14="http://schemas.microsoft.com/office/powerpoint/2010/main" xmlns="" val="1193421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7938"/>
            <a:ext cx="9144000" cy="6873876"/>
          </a:xfrm>
          <a:prstGeom prst="rect">
            <a:avLst/>
          </a:prstGeom>
          <a:noFill/>
          <a:ln w="9525">
            <a:noFill/>
            <a:miter lim="800000"/>
            <a:headEnd/>
            <a:tailEnd/>
          </a:ln>
        </p:spPr>
      </p:pic>
      <p:sp>
        <p:nvSpPr>
          <p:cNvPr id="9219" name="Content Placeholder 2"/>
          <p:cNvSpPr>
            <a:spLocks noGrp="1"/>
          </p:cNvSpPr>
          <p:nvPr>
            <p:ph idx="1"/>
          </p:nvPr>
        </p:nvSpPr>
        <p:spPr>
          <a:xfrm>
            <a:off x="571500" y="1023938"/>
            <a:ext cx="8001000" cy="5016500"/>
          </a:xfrm>
        </p:spPr>
        <p:txBody>
          <a:bodyPr/>
          <a:lstStyle/>
          <a:p>
            <a:pPr marL="268288" indent="-268288" algn="just">
              <a:spcBef>
                <a:spcPts val="0"/>
              </a:spcBef>
              <a:spcAft>
                <a:spcPts val="1200"/>
              </a:spcAft>
            </a:pPr>
            <a:r>
              <a:rPr lang="en-GB" sz="1700" dirty="0" smtClean="0"/>
              <a:t>NSF </a:t>
            </a:r>
            <a:r>
              <a:rPr lang="en-GB" sz="1700" dirty="0" err="1"/>
              <a:t>Covid</a:t>
            </a:r>
            <a:r>
              <a:rPr lang="en-GB" sz="1700" dirty="0"/>
              <a:t> Action Plan and Economic Portfolios </a:t>
            </a:r>
            <a:r>
              <a:rPr lang="en-GB" sz="1700" dirty="0" smtClean="0"/>
              <a:t>include the following areas:</a:t>
            </a:r>
            <a:endParaRPr lang="en-GB" sz="1700" dirty="0"/>
          </a:p>
          <a:p>
            <a:pPr marL="268288" indent="-268288" algn="just">
              <a:spcBef>
                <a:spcPts val="0"/>
              </a:spcBef>
              <a:spcAft>
                <a:spcPts val="1200"/>
              </a:spcAft>
            </a:pPr>
            <a:r>
              <a:rPr lang="en-GB" sz="1700" i="1" dirty="0"/>
              <a:t>Health</a:t>
            </a:r>
            <a:r>
              <a:rPr lang="en-GB" sz="1700" dirty="0"/>
              <a:t> - Higher Health’s expansion to support to combat COVID-19 through </a:t>
            </a:r>
            <a:r>
              <a:rPr lang="en-GB" sz="1700" dirty="0" smtClean="0"/>
              <a:t>capacitating </a:t>
            </a:r>
            <a:r>
              <a:rPr lang="en-GB" sz="1700" dirty="0"/>
              <a:t>development and skills Training for Students in the PSET Sector Post Lockdown and for benefit of surrounding communities.</a:t>
            </a:r>
          </a:p>
          <a:p>
            <a:pPr marL="268288" indent="-268288" algn="just">
              <a:spcBef>
                <a:spcPts val="0"/>
              </a:spcBef>
              <a:spcAft>
                <a:spcPts val="1200"/>
              </a:spcAft>
            </a:pPr>
            <a:r>
              <a:rPr lang="en-GB" sz="1700" i="1" dirty="0"/>
              <a:t>Digital</a:t>
            </a:r>
            <a:r>
              <a:rPr lang="en-GB" sz="1700" dirty="0"/>
              <a:t> - Development of programmes and training of beneficiaries in digital occupations and workplace opportunities. Funding additional students taking digital occupations in universities and TVET colleges. </a:t>
            </a:r>
          </a:p>
          <a:p>
            <a:pPr marL="268288" lvl="0" indent="-268288" algn="just">
              <a:spcBef>
                <a:spcPts val="0"/>
              </a:spcBef>
              <a:spcAft>
                <a:spcPts val="1200"/>
              </a:spcAft>
            </a:pPr>
            <a:r>
              <a:rPr lang="en-GB" sz="1700" i="1" dirty="0">
                <a:solidFill>
                  <a:srgbClr val="000000"/>
                </a:solidFill>
              </a:rPr>
              <a:t>PSET Research </a:t>
            </a:r>
            <a:r>
              <a:rPr lang="en-GB" sz="1700" dirty="0">
                <a:solidFill>
                  <a:srgbClr val="000000"/>
                </a:solidFill>
              </a:rPr>
              <a:t>- Augment the Research focus on COVID-19 on the economy, education and training, the labour market and areas of innovation including Greening and Circular Economy. Initiate research on Skills Demand and Supply in the pre, current and post COVID SA Labour Market. </a:t>
            </a:r>
            <a:endParaRPr lang="en-GB" sz="1700" dirty="0" smtClean="0"/>
          </a:p>
          <a:p>
            <a:pPr marL="268288" indent="-268288" algn="just">
              <a:spcBef>
                <a:spcPts val="0"/>
              </a:spcBef>
              <a:spcAft>
                <a:spcPts val="1200"/>
              </a:spcAft>
            </a:pPr>
            <a:r>
              <a:rPr lang="en-GB" sz="1700" i="1" dirty="0" smtClean="0"/>
              <a:t>Innovation </a:t>
            </a:r>
            <a:r>
              <a:rPr lang="en-GB" sz="1700" i="1" dirty="0"/>
              <a:t>and Technological Advancements </a:t>
            </a:r>
            <a:r>
              <a:rPr lang="en-GB" sz="1700" dirty="0"/>
              <a:t>- Partnerships with employers to provide workplaces for training in new technology and innovation areas/new economies. </a:t>
            </a:r>
            <a:endParaRPr lang="en-GB" sz="1700" dirty="0" smtClean="0"/>
          </a:p>
          <a:p>
            <a:pPr marL="268288" indent="-268288" algn="just">
              <a:spcBef>
                <a:spcPts val="0"/>
              </a:spcBef>
              <a:spcAft>
                <a:spcPts val="1200"/>
              </a:spcAft>
            </a:pPr>
            <a:r>
              <a:rPr lang="en-GB" sz="1700" i="1" dirty="0"/>
              <a:t>Green Economy </a:t>
            </a:r>
            <a:r>
              <a:rPr lang="en-GB" sz="1700" dirty="0"/>
              <a:t>- Due to the increase of digital waste a partnership with Department of Science and Innovation and Department of Forestry, Fisheries and Environment regarding the management of digital equipment waste. </a:t>
            </a:r>
          </a:p>
          <a:p>
            <a:pPr marL="268288" indent="-268288" algn="just">
              <a:spcBef>
                <a:spcPts val="0"/>
              </a:spcBef>
              <a:spcAft>
                <a:spcPts val="1200"/>
              </a:spcAft>
            </a:pPr>
            <a:endParaRPr lang="en-GB" sz="1700" dirty="0" smtClean="0"/>
          </a:p>
          <a:p>
            <a:pPr marL="268288" indent="-268288" algn="just">
              <a:spcBef>
                <a:spcPts val="0"/>
              </a:spcBef>
              <a:spcAft>
                <a:spcPts val="1200"/>
              </a:spcAft>
            </a:pPr>
            <a:endParaRPr lang="en-GB" sz="1700" dirty="0"/>
          </a:p>
        </p:txBody>
      </p:sp>
      <p:sp>
        <p:nvSpPr>
          <p:cNvPr id="8" name="TextBox 7"/>
          <p:cNvSpPr txBox="1"/>
          <p:nvPr/>
        </p:nvSpPr>
        <p:spPr>
          <a:xfrm>
            <a:off x="571500" y="500063"/>
            <a:ext cx="8001000" cy="40011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000" b="1" dirty="0" smtClean="0">
                <a:solidFill>
                  <a:srgbClr val="FFFFFF"/>
                </a:solidFill>
              </a:rPr>
              <a:t>Annexure A: </a:t>
            </a:r>
            <a:r>
              <a:rPr lang="en-GB" sz="2000" b="1" dirty="0">
                <a:solidFill>
                  <a:srgbClr val="FFFFFF"/>
                </a:solidFill>
              </a:rPr>
              <a:t>NSF </a:t>
            </a:r>
            <a:r>
              <a:rPr lang="en-GB" sz="2000" b="1" dirty="0" err="1">
                <a:solidFill>
                  <a:srgbClr val="FFFFFF"/>
                </a:solidFill>
              </a:rPr>
              <a:t>Covid</a:t>
            </a:r>
            <a:r>
              <a:rPr lang="en-GB" sz="2000" b="1" dirty="0">
                <a:solidFill>
                  <a:srgbClr val="FFFFFF"/>
                </a:solidFill>
              </a:rPr>
              <a:t> Action Plan and Economic Portfolios </a:t>
            </a:r>
            <a:endParaRPr lang="en-ZA" sz="2000" b="1" dirty="0">
              <a:solidFill>
                <a:srgbClr val="FFFFFF"/>
              </a:solidFill>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a:defRPr/>
            </a:pPr>
            <a:fld id="{9F17306F-FBCA-40D2-8A2B-B4C561D8D800}" type="slidenum">
              <a:rPr lang="en-US" b="1" smtClean="0">
                <a:solidFill>
                  <a:srgbClr val="000000"/>
                </a:solidFill>
              </a:rPr>
              <a:pPr>
                <a:defRPr/>
              </a:pPr>
              <a:t>30</a:t>
            </a:fld>
            <a:endParaRPr lang="en-US" b="1" dirty="0" smtClean="0">
              <a:solidFill>
                <a:srgbClr val="000000"/>
              </a:solidFill>
            </a:endParaRPr>
          </a:p>
        </p:txBody>
      </p:sp>
    </p:spTree>
    <p:extLst>
      <p:ext uri="{BB962C8B-B14F-4D97-AF65-F5344CB8AC3E}">
        <p14:creationId xmlns:p14="http://schemas.microsoft.com/office/powerpoint/2010/main" xmlns="" val="2033134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7938"/>
            <a:ext cx="9144000" cy="6873876"/>
          </a:xfrm>
          <a:prstGeom prst="rect">
            <a:avLst/>
          </a:prstGeom>
          <a:noFill/>
          <a:ln w="9525">
            <a:noFill/>
            <a:miter lim="800000"/>
            <a:headEnd/>
            <a:tailEnd/>
          </a:ln>
        </p:spPr>
      </p:pic>
      <p:sp>
        <p:nvSpPr>
          <p:cNvPr id="9219" name="Content Placeholder 2"/>
          <p:cNvSpPr>
            <a:spLocks noGrp="1"/>
          </p:cNvSpPr>
          <p:nvPr>
            <p:ph idx="1"/>
          </p:nvPr>
        </p:nvSpPr>
        <p:spPr>
          <a:xfrm>
            <a:off x="571500" y="1023938"/>
            <a:ext cx="7929563" cy="5016500"/>
          </a:xfrm>
        </p:spPr>
        <p:txBody>
          <a:bodyPr/>
          <a:lstStyle/>
          <a:p>
            <a:pPr marL="268288" indent="-268288" algn="just">
              <a:spcBef>
                <a:spcPts val="0"/>
              </a:spcBef>
              <a:spcAft>
                <a:spcPts val="1200"/>
              </a:spcAft>
            </a:pPr>
            <a:r>
              <a:rPr lang="en-GB" sz="1700" i="1" dirty="0" smtClean="0"/>
              <a:t>Transport </a:t>
            </a:r>
            <a:r>
              <a:rPr lang="en-GB" sz="1700" i="1" dirty="0"/>
              <a:t>and Logistics </a:t>
            </a:r>
            <a:r>
              <a:rPr lang="en-GB" sz="1700" dirty="0"/>
              <a:t>- Partnership discussion with Transport SETA and Department of Transport on key interventions to support growth of requisite skills during and post COVID skills. Implement interventions in key sub sectors such as Maritime, Road and Air, Logistics.</a:t>
            </a:r>
          </a:p>
          <a:p>
            <a:pPr marL="268288" indent="-268288" algn="just">
              <a:spcBef>
                <a:spcPts val="0"/>
              </a:spcBef>
              <a:spcAft>
                <a:spcPts val="1200"/>
              </a:spcAft>
            </a:pPr>
            <a:r>
              <a:rPr lang="en-GB" sz="1700" i="1" dirty="0"/>
              <a:t>Artisan Development </a:t>
            </a:r>
            <a:r>
              <a:rPr lang="en-GB" sz="1700" dirty="0"/>
              <a:t>- Partnership </a:t>
            </a:r>
            <a:r>
              <a:rPr lang="en-GB" sz="1700" dirty="0" smtClean="0"/>
              <a:t>arrangements/review </a:t>
            </a:r>
            <a:r>
              <a:rPr lang="en-GB" sz="1700" dirty="0"/>
              <a:t>with </a:t>
            </a:r>
            <a:r>
              <a:rPr lang="en-GB" sz="1700" dirty="0" smtClean="0"/>
              <a:t>Department of </a:t>
            </a:r>
            <a:r>
              <a:rPr lang="en-GB" sz="1700" dirty="0"/>
              <a:t>Public Enterprise on continued use of SOC's Training Academy capacity to ramp up production of Artisans for the country. Continuous recruitment, on annual basis, of young people across the country into the three year apprentice programmes, to become artisans</a:t>
            </a:r>
            <a:r>
              <a:rPr lang="en-GB" sz="1700" dirty="0" smtClean="0"/>
              <a:t>.</a:t>
            </a:r>
          </a:p>
          <a:p>
            <a:pPr marL="268288" indent="-268288" algn="just">
              <a:spcBef>
                <a:spcPts val="0"/>
              </a:spcBef>
              <a:spcAft>
                <a:spcPts val="1200"/>
              </a:spcAft>
            </a:pPr>
            <a:r>
              <a:rPr lang="en-GB" sz="1700" i="1" dirty="0"/>
              <a:t>Constituency Based Skills Development Interventions </a:t>
            </a:r>
            <a:r>
              <a:rPr lang="en-GB" sz="1700" dirty="0"/>
              <a:t>- prioritised Worker Education interventions in light of the impact on the Labour Market by COVID-19. Recruit and train increased numbers of worker leaders from all SA federations, to capacitate same in relevant skills to lead the SA workforce in this period of new economic realities. </a:t>
            </a:r>
          </a:p>
          <a:p>
            <a:pPr marL="268288" indent="-268288" algn="just">
              <a:spcBef>
                <a:spcPts val="0"/>
              </a:spcBef>
              <a:spcAft>
                <a:spcPts val="1200"/>
              </a:spcAft>
            </a:pPr>
            <a:r>
              <a:rPr lang="en-GB" sz="1700" i="1" dirty="0"/>
              <a:t>SMME and Cooperatives</a:t>
            </a:r>
            <a:r>
              <a:rPr lang="en-GB" sz="1700" dirty="0"/>
              <a:t> - Partnership with Department of Small Business Development and Rural Development Department to identify and increase support for workplace and skills development support. </a:t>
            </a:r>
          </a:p>
          <a:p>
            <a:pPr marL="268288" indent="-268288" algn="just">
              <a:spcBef>
                <a:spcPts val="0"/>
              </a:spcBef>
              <a:spcAft>
                <a:spcPts val="1200"/>
              </a:spcAft>
            </a:pPr>
            <a:endParaRPr lang="en-GB" sz="1700" dirty="0"/>
          </a:p>
          <a:p>
            <a:pPr marL="268288" indent="-268288" algn="just">
              <a:spcBef>
                <a:spcPts val="0"/>
              </a:spcBef>
              <a:spcAft>
                <a:spcPts val="1200"/>
              </a:spcAft>
            </a:pPr>
            <a:endParaRPr lang="en-GB" sz="1700" dirty="0" smtClean="0"/>
          </a:p>
          <a:p>
            <a:pPr marL="268288" indent="-268288" algn="just">
              <a:spcBef>
                <a:spcPts val="0"/>
              </a:spcBef>
              <a:spcAft>
                <a:spcPts val="1200"/>
              </a:spcAft>
            </a:pPr>
            <a:endParaRPr lang="en-GB" sz="1700" dirty="0"/>
          </a:p>
        </p:txBody>
      </p:sp>
      <p:sp>
        <p:nvSpPr>
          <p:cNvPr id="8" name="TextBox 7"/>
          <p:cNvSpPr txBox="1"/>
          <p:nvPr/>
        </p:nvSpPr>
        <p:spPr>
          <a:xfrm>
            <a:off x="571500" y="500063"/>
            <a:ext cx="8001000" cy="40011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GB" sz="2000" b="1" dirty="0">
                <a:solidFill>
                  <a:srgbClr val="FFFFFF"/>
                </a:solidFill>
              </a:rPr>
              <a:t>Annexure A: NSF </a:t>
            </a:r>
            <a:r>
              <a:rPr lang="en-GB" sz="2000" b="1" dirty="0" err="1">
                <a:solidFill>
                  <a:srgbClr val="FFFFFF"/>
                </a:solidFill>
              </a:rPr>
              <a:t>Covid</a:t>
            </a:r>
            <a:r>
              <a:rPr lang="en-GB" sz="2000" b="1" dirty="0">
                <a:solidFill>
                  <a:srgbClr val="FFFFFF"/>
                </a:solidFill>
              </a:rPr>
              <a:t> Action Plan and Economic Portfolios </a:t>
            </a: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a:defRPr/>
            </a:pPr>
            <a:fld id="{9F17306F-FBCA-40D2-8A2B-B4C561D8D800}" type="slidenum">
              <a:rPr lang="en-US" b="1" smtClean="0">
                <a:solidFill>
                  <a:srgbClr val="000000"/>
                </a:solidFill>
              </a:rPr>
              <a:pPr>
                <a:defRPr/>
              </a:pPr>
              <a:t>31</a:t>
            </a:fld>
            <a:endParaRPr lang="en-US" b="1" dirty="0" smtClean="0">
              <a:solidFill>
                <a:srgbClr val="000000"/>
              </a:solidFill>
            </a:endParaRPr>
          </a:p>
        </p:txBody>
      </p:sp>
    </p:spTree>
    <p:extLst>
      <p:ext uri="{BB962C8B-B14F-4D97-AF65-F5344CB8AC3E}">
        <p14:creationId xmlns:p14="http://schemas.microsoft.com/office/powerpoint/2010/main" xmlns="" val="2452927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7938"/>
            <a:ext cx="9144000" cy="6873876"/>
          </a:xfrm>
          <a:prstGeom prst="rect">
            <a:avLst/>
          </a:prstGeom>
          <a:noFill/>
          <a:ln w="9525">
            <a:noFill/>
            <a:miter lim="800000"/>
            <a:headEnd/>
            <a:tailEnd/>
          </a:ln>
        </p:spPr>
      </p:pic>
      <p:sp>
        <p:nvSpPr>
          <p:cNvPr id="9219" name="Content Placeholder 2"/>
          <p:cNvSpPr>
            <a:spLocks noGrp="1"/>
          </p:cNvSpPr>
          <p:nvPr>
            <p:ph idx="1"/>
          </p:nvPr>
        </p:nvSpPr>
        <p:spPr>
          <a:xfrm>
            <a:off x="571500" y="1023938"/>
            <a:ext cx="7929563" cy="5016500"/>
          </a:xfrm>
        </p:spPr>
        <p:txBody>
          <a:bodyPr/>
          <a:lstStyle/>
          <a:p>
            <a:pPr marL="268288" lvl="0" indent="-268288" algn="just">
              <a:spcBef>
                <a:spcPts val="0"/>
              </a:spcBef>
              <a:spcAft>
                <a:spcPts val="1200"/>
              </a:spcAft>
            </a:pPr>
            <a:r>
              <a:rPr lang="en-GB" sz="1800" i="1" dirty="0">
                <a:solidFill>
                  <a:srgbClr val="000000"/>
                </a:solidFill>
              </a:rPr>
              <a:t>Agriculture and Rural Development </a:t>
            </a:r>
            <a:r>
              <a:rPr lang="en-GB" sz="1800" dirty="0">
                <a:solidFill>
                  <a:srgbClr val="000000"/>
                </a:solidFill>
              </a:rPr>
              <a:t>– develop partnership arrangements with </a:t>
            </a:r>
            <a:r>
              <a:rPr lang="en-GB" sz="1800" dirty="0" err="1">
                <a:solidFill>
                  <a:srgbClr val="000000"/>
                </a:solidFill>
              </a:rPr>
              <a:t>AgriSETA</a:t>
            </a:r>
            <a:r>
              <a:rPr lang="en-GB" sz="1800" dirty="0">
                <a:solidFill>
                  <a:srgbClr val="000000"/>
                </a:solidFill>
              </a:rPr>
              <a:t>, </a:t>
            </a:r>
            <a:r>
              <a:rPr lang="en-GB" sz="1800" dirty="0" err="1">
                <a:solidFill>
                  <a:srgbClr val="000000"/>
                </a:solidFill>
              </a:rPr>
              <a:t>AgriSA</a:t>
            </a:r>
            <a:r>
              <a:rPr lang="en-GB" sz="1800" dirty="0">
                <a:solidFill>
                  <a:srgbClr val="000000"/>
                </a:solidFill>
              </a:rPr>
              <a:t> &amp; </a:t>
            </a:r>
            <a:r>
              <a:rPr lang="en-GB" sz="1800" dirty="0" err="1">
                <a:solidFill>
                  <a:srgbClr val="000000"/>
                </a:solidFill>
              </a:rPr>
              <a:t>Dept</a:t>
            </a:r>
            <a:r>
              <a:rPr lang="en-GB" sz="1800" dirty="0">
                <a:solidFill>
                  <a:srgbClr val="000000"/>
                </a:solidFill>
              </a:rPr>
              <a:t> of </a:t>
            </a:r>
            <a:r>
              <a:rPr lang="en-GB" sz="1800" dirty="0" err="1">
                <a:solidFill>
                  <a:srgbClr val="000000"/>
                </a:solidFill>
              </a:rPr>
              <a:t>Africulture</a:t>
            </a:r>
            <a:r>
              <a:rPr lang="en-GB" sz="1800" dirty="0">
                <a:solidFill>
                  <a:srgbClr val="000000"/>
                </a:solidFill>
              </a:rPr>
              <a:t> &amp; Fisheries to enhance skills level of Rural Communities in plant &amp; animal production. Increase number of trained members of communities in new farming technologies, for agility in the age of climate changes. </a:t>
            </a:r>
            <a:endParaRPr lang="en-GB" sz="1800" dirty="0" smtClean="0"/>
          </a:p>
          <a:p>
            <a:pPr marL="268288" indent="-268288" algn="just">
              <a:spcBef>
                <a:spcPts val="0"/>
              </a:spcBef>
              <a:spcAft>
                <a:spcPts val="1200"/>
              </a:spcAft>
            </a:pPr>
            <a:r>
              <a:rPr lang="en-GB" sz="1800" i="1" dirty="0" smtClean="0"/>
              <a:t>TVET </a:t>
            </a:r>
            <a:r>
              <a:rPr lang="en-GB" sz="1800" i="1" dirty="0"/>
              <a:t>Capacity Building (PSET </a:t>
            </a:r>
            <a:r>
              <a:rPr lang="en-GB" sz="1800" i="1" dirty="0" smtClean="0"/>
              <a:t>Improvements) </a:t>
            </a:r>
            <a:r>
              <a:rPr lang="en-GB" sz="1800" dirty="0"/>
              <a:t>- New skills required for lecturers in TVET and to support distance learning. TVET application for TVET Phase III to be informed and augmented to include TVET capacity building</a:t>
            </a:r>
            <a:r>
              <a:rPr lang="en-GB" sz="1800" dirty="0" smtClean="0"/>
              <a:t>.</a:t>
            </a:r>
          </a:p>
          <a:p>
            <a:pPr marL="0" indent="0" algn="just">
              <a:spcBef>
                <a:spcPts val="0"/>
              </a:spcBef>
              <a:spcAft>
                <a:spcPts val="1200"/>
              </a:spcAft>
              <a:buNone/>
            </a:pPr>
            <a:endParaRPr lang="en-GB" sz="1700" dirty="0"/>
          </a:p>
          <a:p>
            <a:pPr marL="268288" indent="-268288" algn="just">
              <a:spcBef>
                <a:spcPts val="0"/>
              </a:spcBef>
              <a:spcAft>
                <a:spcPts val="1200"/>
              </a:spcAft>
            </a:pPr>
            <a:endParaRPr lang="en-GB" sz="1700" dirty="0" smtClean="0"/>
          </a:p>
          <a:p>
            <a:pPr marL="268288" indent="-268288" algn="just">
              <a:spcBef>
                <a:spcPts val="0"/>
              </a:spcBef>
              <a:spcAft>
                <a:spcPts val="1200"/>
              </a:spcAft>
            </a:pPr>
            <a:endParaRPr lang="en-GB" sz="1700" dirty="0"/>
          </a:p>
        </p:txBody>
      </p:sp>
      <p:sp>
        <p:nvSpPr>
          <p:cNvPr id="8" name="TextBox 7"/>
          <p:cNvSpPr txBox="1"/>
          <p:nvPr/>
        </p:nvSpPr>
        <p:spPr>
          <a:xfrm>
            <a:off x="571500" y="500063"/>
            <a:ext cx="8001000" cy="40011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GB" sz="2000" b="1" dirty="0">
                <a:solidFill>
                  <a:srgbClr val="FFFFFF"/>
                </a:solidFill>
              </a:rPr>
              <a:t>Annexure A: NSF </a:t>
            </a:r>
            <a:r>
              <a:rPr lang="en-GB" sz="2000" b="1" dirty="0" err="1">
                <a:solidFill>
                  <a:srgbClr val="FFFFFF"/>
                </a:solidFill>
              </a:rPr>
              <a:t>Covid</a:t>
            </a:r>
            <a:r>
              <a:rPr lang="en-GB" sz="2000" b="1" dirty="0">
                <a:solidFill>
                  <a:srgbClr val="FFFFFF"/>
                </a:solidFill>
              </a:rPr>
              <a:t> Action Plan and Economic Portfolios </a:t>
            </a: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a:defRPr/>
            </a:pPr>
            <a:fld id="{9F17306F-FBCA-40D2-8A2B-B4C561D8D800}" type="slidenum">
              <a:rPr lang="en-US" b="1" smtClean="0">
                <a:solidFill>
                  <a:srgbClr val="000000"/>
                </a:solidFill>
              </a:rPr>
              <a:pPr>
                <a:defRPr/>
              </a:pPr>
              <a:t>32</a:t>
            </a:fld>
            <a:endParaRPr lang="en-US" b="1" dirty="0" smtClean="0">
              <a:solidFill>
                <a:srgbClr val="000000"/>
              </a:solidFill>
            </a:endParaRPr>
          </a:p>
        </p:txBody>
      </p:sp>
    </p:spTree>
    <p:extLst>
      <p:ext uri="{BB962C8B-B14F-4D97-AF65-F5344CB8AC3E}">
        <p14:creationId xmlns:p14="http://schemas.microsoft.com/office/powerpoint/2010/main" xmlns="" val="3966329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325209"/>
            <a:ext cx="8229600" cy="4874898"/>
          </a:xfrm>
        </p:spPr>
        <p:txBody>
          <a:bodyPr/>
          <a:lstStyle/>
          <a:p>
            <a:pPr marL="457200" indent="-457200" algn="just">
              <a:buAutoNum type="arabicPeriod"/>
            </a:pPr>
            <a:r>
              <a:rPr lang="en-ZA" sz="2000" dirty="0" smtClean="0"/>
              <a:t>NSF </a:t>
            </a:r>
            <a:r>
              <a:rPr lang="en-ZA" sz="2000" dirty="0"/>
              <a:t>conducted an assessment of its strategic plan, annual performance plan and budget in April 2020 to establish and </a:t>
            </a:r>
            <a:r>
              <a:rPr lang="en-ZA" sz="2000" dirty="0" smtClean="0"/>
              <a:t>identify adjustments to </a:t>
            </a:r>
            <a:r>
              <a:rPr lang="en-ZA" sz="2000" dirty="0"/>
              <a:t>its plans due to the impact of </a:t>
            </a:r>
            <a:r>
              <a:rPr lang="en-ZA" sz="2000" dirty="0" smtClean="0"/>
              <a:t>COVID-19, </a:t>
            </a:r>
            <a:r>
              <a:rPr lang="en-ZA" sz="2000" dirty="0"/>
              <a:t>and the reprioritisation to support the immediate and medium impact on the socio-economic priorities.</a:t>
            </a:r>
            <a:r>
              <a:rPr lang="en-ZA" sz="2000" b="1" dirty="0"/>
              <a:t> </a:t>
            </a:r>
            <a:endParaRPr lang="en-ZA" sz="2000" b="1" dirty="0" smtClean="0"/>
          </a:p>
          <a:p>
            <a:pPr marL="0" indent="0" algn="just">
              <a:buNone/>
            </a:pPr>
            <a:endParaRPr lang="en-ZA" sz="2000" b="1" dirty="0" smtClean="0"/>
          </a:p>
          <a:p>
            <a:pPr marL="0" indent="0" algn="just">
              <a:buNone/>
            </a:pPr>
            <a:r>
              <a:rPr lang="en-ZA" sz="2000" dirty="0" smtClean="0"/>
              <a:t>2. The assessment of the impact were informed along the following     </a:t>
            </a:r>
            <a:r>
              <a:rPr lang="en-ZA" sz="2000" dirty="0" smtClean="0">
                <a:solidFill>
                  <a:schemeClr val="bg1"/>
                </a:solidFill>
              </a:rPr>
              <a:t>//////</a:t>
            </a:r>
            <a:r>
              <a:rPr lang="en-ZA" sz="2000" dirty="0" smtClean="0"/>
              <a:t>pillars:</a:t>
            </a:r>
          </a:p>
          <a:p>
            <a:pPr marL="857250" lvl="1" indent="-457200" algn="just">
              <a:buFont typeface="+mj-lt"/>
              <a:buAutoNum type="alphaLcPeriod"/>
            </a:pPr>
            <a:r>
              <a:rPr lang="en-ZA" sz="2000" dirty="0" smtClean="0"/>
              <a:t>Current NSF Funded interventions including administration;</a:t>
            </a:r>
          </a:p>
          <a:p>
            <a:pPr marL="857250" lvl="1" indent="-457200" algn="just">
              <a:buFont typeface="+mj-lt"/>
              <a:buAutoNum type="alphaLcPeriod"/>
            </a:pPr>
            <a:r>
              <a:rPr lang="en-ZA" sz="2000" dirty="0" smtClean="0"/>
              <a:t>Strategic </a:t>
            </a:r>
            <a:r>
              <a:rPr lang="en-ZA" sz="2000" dirty="0"/>
              <a:t>p</a:t>
            </a:r>
            <a:r>
              <a:rPr lang="en-ZA" sz="2000" dirty="0" smtClean="0"/>
              <a:t>lanning </a:t>
            </a:r>
            <a:r>
              <a:rPr lang="en-ZA" sz="2000" dirty="0"/>
              <a:t>p</a:t>
            </a:r>
            <a:r>
              <a:rPr lang="en-ZA" sz="2000" dirty="0" smtClean="0"/>
              <a:t>riorities and future initiatives;</a:t>
            </a:r>
          </a:p>
          <a:p>
            <a:pPr marL="857250" lvl="1" indent="-457200" algn="just">
              <a:buFont typeface="+mj-lt"/>
              <a:buAutoNum type="alphaLcPeriod"/>
            </a:pPr>
            <a:r>
              <a:rPr lang="en-ZA" sz="2000" dirty="0" smtClean="0"/>
              <a:t>Budget implications and review; and</a:t>
            </a:r>
          </a:p>
          <a:p>
            <a:pPr marL="857250" lvl="1" indent="-457200" algn="just">
              <a:buFont typeface="+mj-lt"/>
              <a:buAutoNum type="alphaLcPeriod"/>
            </a:pPr>
            <a:r>
              <a:rPr lang="en-ZA" sz="2000" dirty="0" smtClean="0"/>
              <a:t>Phased-in Implementation.</a:t>
            </a:r>
            <a:endParaRPr lang="en-US" sz="2000" dirty="0"/>
          </a:p>
          <a:p>
            <a:pPr marL="0" lvl="0" indent="0">
              <a:buNone/>
            </a:pPr>
            <a:endParaRPr lang="en-GB" sz="2000" b="1" dirty="0" smtClean="0">
              <a:solidFill>
                <a:srgbClr val="000000"/>
              </a:solidFill>
            </a:endParaRPr>
          </a:p>
        </p:txBody>
      </p:sp>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11"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4</a:t>
            </a:fld>
            <a:endParaRPr lang="en-US" b="1" dirty="0" smtClean="0"/>
          </a:p>
        </p:txBody>
      </p:sp>
      <p:sp>
        <p:nvSpPr>
          <p:cNvPr id="12" name="TextBox 11"/>
          <p:cNvSpPr txBox="1"/>
          <p:nvPr/>
        </p:nvSpPr>
        <p:spPr>
          <a:xfrm>
            <a:off x="457200" y="494212"/>
            <a:ext cx="8229600" cy="830997"/>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GB" sz="2400" dirty="0"/>
              <a:t>Impact of COVID-19 pandemic on the budget and skills development interventions of the NSF</a:t>
            </a:r>
            <a:endParaRPr lang="en-ZA" sz="2400" dirty="0"/>
          </a:p>
        </p:txBody>
      </p:sp>
    </p:spTree>
    <p:extLst>
      <p:ext uri="{BB962C8B-B14F-4D97-AF65-F5344CB8AC3E}">
        <p14:creationId xmlns:p14="http://schemas.microsoft.com/office/powerpoint/2010/main" xmlns="" val="1497195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1325209"/>
            <a:ext cx="8382000" cy="4874898"/>
          </a:xfrm>
        </p:spPr>
        <p:txBody>
          <a:bodyPr/>
          <a:lstStyle/>
          <a:p>
            <a:pPr marL="0" indent="0" algn="ctr">
              <a:buNone/>
            </a:pPr>
            <a:r>
              <a:rPr lang="en-ZA" sz="2000" b="1" dirty="0" smtClean="0"/>
              <a:t>Current Context: Strategic Assessment</a:t>
            </a:r>
          </a:p>
          <a:p>
            <a:pPr algn="just">
              <a:lnSpc>
                <a:spcPct val="150000"/>
              </a:lnSpc>
              <a:spcAft>
                <a:spcPts val="0"/>
              </a:spcAft>
              <a:buFont typeface="+mj-lt"/>
              <a:buAutoNum type="arabicPeriod"/>
            </a:pPr>
            <a:r>
              <a:rPr lang="en-ZA" sz="1400" dirty="0" smtClean="0">
                <a:ea typeface="Calibri" panose="020F0502020204030204" pitchFamily="34" charset="0"/>
              </a:rPr>
              <a:t>Mandate: Government </a:t>
            </a:r>
            <a:r>
              <a:rPr lang="en-ZA" sz="1400" dirty="0">
                <a:ea typeface="Calibri" panose="020F0502020204030204" pitchFamily="34" charset="0"/>
              </a:rPr>
              <a:t>strategies, plans and policies that informed its Strategic Plan and portfolio of projects as developed in line with its Strategic Plan and Annual Performance Plan spanning the five year period;</a:t>
            </a:r>
            <a:endParaRPr lang="en-US" sz="1400" dirty="0"/>
          </a:p>
          <a:p>
            <a:pPr algn="just">
              <a:lnSpc>
                <a:spcPct val="150000"/>
              </a:lnSpc>
              <a:spcAft>
                <a:spcPts val="0"/>
              </a:spcAft>
              <a:buFont typeface="+mj-lt"/>
              <a:buAutoNum type="arabicPeriod"/>
            </a:pPr>
            <a:r>
              <a:rPr lang="en-ZA" sz="1400" dirty="0">
                <a:ea typeface="Calibri" panose="020F0502020204030204" pitchFamily="34" charset="0"/>
              </a:rPr>
              <a:t>International and local research and literature on COVID-19 and its impact on socio-economic development;</a:t>
            </a:r>
            <a:endParaRPr lang="en-US" sz="1400" dirty="0"/>
          </a:p>
          <a:p>
            <a:pPr algn="just">
              <a:lnSpc>
                <a:spcPct val="150000"/>
              </a:lnSpc>
              <a:spcAft>
                <a:spcPts val="0"/>
              </a:spcAft>
              <a:buFont typeface="+mj-lt"/>
              <a:buAutoNum type="arabicPeriod"/>
            </a:pPr>
            <a:r>
              <a:rPr lang="en-ZA" sz="1400" dirty="0">
                <a:ea typeface="Calibri" panose="020F0502020204030204" pitchFamily="34" charset="0"/>
              </a:rPr>
              <a:t>Assessed its current projects to establish it reach and strategic alignment to support essential services and critical economic sectors;</a:t>
            </a:r>
            <a:endParaRPr lang="en-US" sz="1400" dirty="0"/>
          </a:p>
          <a:p>
            <a:pPr algn="just">
              <a:lnSpc>
                <a:spcPct val="150000"/>
              </a:lnSpc>
              <a:spcAft>
                <a:spcPts val="0"/>
              </a:spcAft>
              <a:buFont typeface="+mj-lt"/>
              <a:buAutoNum type="arabicPeriod"/>
            </a:pPr>
            <a:r>
              <a:rPr lang="en-ZA" sz="1400" dirty="0">
                <a:ea typeface="Calibri" panose="020F0502020204030204" pitchFamily="34" charset="0"/>
              </a:rPr>
              <a:t>Assessed national department plans and interventions to support the fight against the spread of COVID-19;</a:t>
            </a:r>
            <a:endParaRPr lang="en-US" sz="1400" dirty="0"/>
          </a:p>
          <a:p>
            <a:pPr algn="just">
              <a:lnSpc>
                <a:spcPct val="150000"/>
              </a:lnSpc>
              <a:spcAft>
                <a:spcPts val="0"/>
              </a:spcAft>
              <a:buFont typeface="+mj-lt"/>
              <a:buAutoNum type="arabicPeriod"/>
            </a:pPr>
            <a:r>
              <a:rPr lang="en-ZA" sz="1400" dirty="0">
                <a:ea typeface="Calibri" panose="020F0502020204030204" pitchFamily="34" charset="0"/>
              </a:rPr>
              <a:t>Assessed the national government regulations as related to National Disaster Management Act to identify industries and economic sectors deemed to be critical and essential services, those sectors that would be in distress due to the lack of economic activity and those industries and economic sectors that support local production and sustainability and those sectors that would mainly be impacted by technology and innovation.</a:t>
            </a:r>
            <a:endParaRPr lang="en-US" sz="1400" dirty="0"/>
          </a:p>
          <a:p>
            <a:pPr marL="0" indent="0" algn="just">
              <a:buNone/>
            </a:pPr>
            <a:endParaRPr lang="en-ZA" sz="2000" b="1" dirty="0" smtClean="0"/>
          </a:p>
          <a:p>
            <a:pPr marL="0" indent="0" algn="just">
              <a:buNone/>
            </a:pPr>
            <a:endParaRPr lang="en-GB" sz="2000" b="1" dirty="0" smtClean="0">
              <a:solidFill>
                <a:srgbClr val="000000"/>
              </a:solidFill>
            </a:endParaRPr>
          </a:p>
        </p:txBody>
      </p:sp>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endParaRPr lang="en-ZA" sz="2400" b="1" dirty="0">
              <a:solidFill>
                <a:srgbClr val="000000"/>
              </a:solidFill>
              <a:cs typeface="Arial" pitchFamily="34" charset="0"/>
            </a:endParaRPr>
          </a:p>
          <a:p>
            <a:pPr marL="0" indent="0">
              <a:buFontTx/>
              <a:buNone/>
            </a:pPr>
            <a:endParaRPr lang="en-ZA" sz="2400" dirty="0" smtClean="0">
              <a:solidFill>
                <a:srgbClr val="000000"/>
              </a:solidFill>
            </a:endParaRPr>
          </a:p>
        </p:txBody>
      </p:sp>
      <p:sp>
        <p:nvSpPr>
          <p:cNvPr id="11"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solidFill>
                  <a:srgbClr val="000000"/>
                </a:solidFill>
              </a:rPr>
              <a:pPr/>
              <a:t>5</a:t>
            </a:fld>
            <a:endParaRPr lang="en-US" b="1" dirty="0" smtClean="0">
              <a:solidFill>
                <a:srgbClr val="000000"/>
              </a:solidFill>
            </a:endParaRPr>
          </a:p>
        </p:txBody>
      </p:sp>
      <p:sp>
        <p:nvSpPr>
          <p:cNvPr id="12" name="TextBox 11"/>
          <p:cNvSpPr txBox="1"/>
          <p:nvPr/>
        </p:nvSpPr>
        <p:spPr>
          <a:xfrm>
            <a:off x="457200" y="494212"/>
            <a:ext cx="8229600" cy="830997"/>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GB" sz="2400" dirty="0">
                <a:solidFill>
                  <a:srgbClr val="FFFFFF"/>
                </a:solidFill>
              </a:rPr>
              <a:t>Impact of COVID-19 pandemic on the budget and skills development interventions of the NSF</a:t>
            </a:r>
            <a:endParaRPr lang="en-ZA" sz="2400" dirty="0">
              <a:solidFill>
                <a:srgbClr val="FFFFFF"/>
              </a:solidFill>
            </a:endParaRPr>
          </a:p>
        </p:txBody>
      </p:sp>
    </p:spTree>
    <p:extLst>
      <p:ext uri="{BB962C8B-B14F-4D97-AF65-F5344CB8AC3E}">
        <p14:creationId xmlns:p14="http://schemas.microsoft.com/office/powerpoint/2010/main" xmlns="" val="4154021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325209"/>
            <a:ext cx="8229600" cy="4874898"/>
          </a:xfrm>
        </p:spPr>
        <p:txBody>
          <a:bodyPr/>
          <a:lstStyle/>
          <a:p>
            <a:pPr marL="0" indent="0" algn="ctr">
              <a:buNone/>
            </a:pPr>
            <a:r>
              <a:rPr lang="en-ZA" sz="2000" b="1" dirty="0" smtClean="0"/>
              <a:t>Current Context: Impact on Strategic Outlook</a:t>
            </a:r>
          </a:p>
          <a:p>
            <a:pPr algn="just">
              <a:lnSpc>
                <a:spcPct val="150000"/>
              </a:lnSpc>
              <a:spcAft>
                <a:spcPts val="0"/>
              </a:spcAft>
              <a:buFont typeface="+mj-lt"/>
              <a:buAutoNum type="arabicPeriod"/>
            </a:pPr>
            <a:r>
              <a:rPr lang="en-ZA" sz="1400" dirty="0" smtClean="0">
                <a:ea typeface="Calibri" panose="020F0502020204030204" pitchFamily="34" charset="0"/>
              </a:rPr>
              <a:t>The assessment highlighted that the NSF mandate and strategic priorities remain relevant in supporting skills development interventions in line combatting COVID-19 currently but also that NSF role to support skills development interventions post covid-19 is even more critical in support of economic growth and social development;</a:t>
            </a:r>
          </a:p>
          <a:p>
            <a:pPr algn="just">
              <a:lnSpc>
                <a:spcPct val="150000"/>
              </a:lnSpc>
              <a:spcAft>
                <a:spcPts val="0"/>
              </a:spcAft>
              <a:buFont typeface="+mj-lt"/>
              <a:buAutoNum type="arabicPeriod"/>
            </a:pPr>
            <a:r>
              <a:rPr lang="en-ZA" sz="1400" dirty="0" smtClean="0"/>
              <a:t>However, the portfolio plan and economic sectors priorities needed to be augmented to include short to medium term interventions targeting government interventions due to the impact of COVID-19 as well as medium to long term interventions to support economic growth and social development. As a result the NSF developed the NSF COVID -19 Action Plan which is at an economic level to augment the portfolio plan that is targeting skills development system interventions in line with the strategic plan. This may be updated once the national economic stimulus/recovery plan is in place.</a:t>
            </a:r>
          </a:p>
          <a:p>
            <a:pPr algn="just">
              <a:lnSpc>
                <a:spcPct val="150000"/>
              </a:lnSpc>
              <a:spcAft>
                <a:spcPts val="0"/>
              </a:spcAft>
              <a:buFont typeface="+mj-lt"/>
              <a:buAutoNum type="arabicPeriod"/>
            </a:pPr>
            <a:r>
              <a:rPr lang="en-ZA" sz="1400" dirty="0" smtClean="0"/>
              <a:t>Research and socio-economic analysis to be undertaken to direct strategy and budget.</a:t>
            </a:r>
          </a:p>
          <a:p>
            <a:pPr algn="just">
              <a:lnSpc>
                <a:spcPct val="150000"/>
              </a:lnSpc>
              <a:spcAft>
                <a:spcPts val="0"/>
              </a:spcAft>
              <a:buFont typeface="+mj-lt"/>
              <a:buAutoNum type="arabicPeriod"/>
            </a:pPr>
            <a:r>
              <a:rPr lang="en-ZA" sz="1400" dirty="0" smtClean="0"/>
              <a:t>Seeking to maintain targets to provide for increased demand while aligning to the budget reduction – this would require reprioritisation of targets, intervention level and at cost saving level.</a:t>
            </a:r>
            <a:endParaRPr lang="en-US" sz="1400" dirty="0"/>
          </a:p>
          <a:p>
            <a:pPr marL="0" indent="0" algn="just">
              <a:buNone/>
            </a:pPr>
            <a:endParaRPr lang="en-ZA" sz="2000" b="1" dirty="0" smtClean="0"/>
          </a:p>
          <a:p>
            <a:pPr marL="0" indent="0" algn="just">
              <a:buNone/>
            </a:pPr>
            <a:endParaRPr lang="en-GB" sz="2000" b="1" dirty="0" smtClean="0">
              <a:solidFill>
                <a:srgbClr val="000000"/>
              </a:solidFill>
            </a:endParaRPr>
          </a:p>
        </p:txBody>
      </p:sp>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endParaRPr lang="en-ZA" sz="2400" b="1" dirty="0">
              <a:solidFill>
                <a:srgbClr val="000000"/>
              </a:solidFill>
              <a:cs typeface="Arial" pitchFamily="34" charset="0"/>
            </a:endParaRPr>
          </a:p>
          <a:p>
            <a:pPr marL="0" indent="0">
              <a:buFontTx/>
              <a:buNone/>
            </a:pPr>
            <a:endParaRPr lang="en-ZA" sz="2400" dirty="0" smtClean="0">
              <a:solidFill>
                <a:srgbClr val="000000"/>
              </a:solidFill>
            </a:endParaRPr>
          </a:p>
        </p:txBody>
      </p:sp>
      <p:sp>
        <p:nvSpPr>
          <p:cNvPr id="11"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solidFill>
                  <a:srgbClr val="000000"/>
                </a:solidFill>
              </a:rPr>
              <a:pPr/>
              <a:t>6</a:t>
            </a:fld>
            <a:endParaRPr lang="en-US" b="1" dirty="0" smtClean="0">
              <a:solidFill>
                <a:srgbClr val="000000"/>
              </a:solidFill>
            </a:endParaRPr>
          </a:p>
        </p:txBody>
      </p:sp>
      <p:sp>
        <p:nvSpPr>
          <p:cNvPr id="12" name="TextBox 11"/>
          <p:cNvSpPr txBox="1"/>
          <p:nvPr/>
        </p:nvSpPr>
        <p:spPr>
          <a:xfrm>
            <a:off x="457200" y="494212"/>
            <a:ext cx="8229600" cy="830997"/>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GB" sz="2400" dirty="0">
                <a:solidFill>
                  <a:srgbClr val="FFFFFF"/>
                </a:solidFill>
              </a:rPr>
              <a:t>Impact of COVID-19 pandemic on the budget and skills development interventions of the NSF</a:t>
            </a:r>
            <a:endParaRPr lang="en-ZA" sz="2400" dirty="0">
              <a:solidFill>
                <a:srgbClr val="FFFFFF"/>
              </a:solidFill>
            </a:endParaRPr>
          </a:p>
        </p:txBody>
      </p:sp>
    </p:spTree>
    <p:extLst>
      <p:ext uri="{BB962C8B-B14F-4D97-AF65-F5344CB8AC3E}">
        <p14:creationId xmlns:p14="http://schemas.microsoft.com/office/powerpoint/2010/main" xmlns="" val="41718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325209"/>
            <a:ext cx="8229600" cy="4874898"/>
          </a:xfrm>
        </p:spPr>
        <p:txBody>
          <a:bodyPr/>
          <a:lstStyle/>
          <a:p>
            <a:pPr marL="0" indent="0" algn="ctr">
              <a:buNone/>
            </a:pPr>
            <a:r>
              <a:rPr lang="en-ZA" sz="1450" b="1" dirty="0" smtClean="0"/>
              <a:t>Scope of current NSF Beneficiaries and Interventions </a:t>
            </a:r>
          </a:p>
          <a:p>
            <a:pPr algn="just">
              <a:lnSpc>
                <a:spcPct val="150000"/>
              </a:lnSpc>
              <a:spcAft>
                <a:spcPts val="0"/>
              </a:spcAft>
              <a:buFont typeface="+mj-lt"/>
              <a:buAutoNum type="arabicPeriod"/>
            </a:pPr>
            <a:r>
              <a:rPr lang="en-ZA" sz="1450" dirty="0" smtClean="0">
                <a:ea typeface="Calibri" panose="020F0502020204030204" pitchFamily="34" charset="0"/>
              </a:rPr>
              <a:t>NSF is funding +- 59 000 learners for education and training for on-going learning programmes (Learnerships, apprenticeships, bursaries (through NSFAS/NRF agreement), workplace based learning and skills programmes). In the main, these are interventions that extend over a period longer than one year. It has been planned to increase the number of beneficiaries to be funded to 60 000 for the 2020/21 financial year;</a:t>
            </a:r>
          </a:p>
          <a:p>
            <a:pPr algn="just">
              <a:lnSpc>
                <a:spcPct val="150000"/>
              </a:lnSpc>
              <a:spcAft>
                <a:spcPts val="0"/>
              </a:spcAft>
              <a:buFont typeface="+mj-lt"/>
              <a:buAutoNum type="arabicPeriod"/>
            </a:pPr>
            <a:r>
              <a:rPr lang="en-ZA" sz="1450" dirty="0" smtClean="0"/>
              <a:t>In addition, the NSF has contractual commitments in line with its strategic outcomes to improve PSET through research, infrastructure, capacity building and constituency based interventions to </a:t>
            </a:r>
            <a:r>
              <a:rPr lang="en-GB" sz="1450" dirty="0" smtClean="0"/>
              <a:t>expanded </a:t>
            </a:r>
            <a:r>
              <a:rPr lang="en-GB" sz="1450" dirty="0"/>
              <a:t>access to PSET </a:t>
            </a:r>
            <a:r>
              <a:rPr lang="en-GB" sz="1450" dirty="0" smtClean="0"/>
              <a:t>opportunities; improve </a:t>
            </a:r>
            <a:r>
              <a:rPr lang="en-GB" sz="1450" dirty="0"/>
              <a:t>success and efficiency of the PSET </a:t>
            </a:r>
            <a:r>
              <a:rPr lang="en-GB" sz="1450" dirty="0" smtClean="0"/>
              <a:t>system; improve </a:t>
            </a:r>
            <a:r>
              <a:rPr lang="en-GB" sz="1450" dirty="0"/>
              <a:t>quality PSET </a:t>
            </a:r>
            <a:r>
              <a:rPr lang="en-GB" sz="1450" dirty="0" smtClean="0"/>
              <a:t>provisioning and create </a:t>
            </a:r>
            <a:r>
              <a:rPr lang="en-GB" sz="1450" dirty="0"/>
              <a:t>a responsive PSET </a:t>
            </a:r>
            <a:r>
              <a:rPr lang="en-GB" sz="1450" dirty="0" smtClean="0"/>
              <a:t>system.</a:t>
            </a:r>
          </a:p>
          <a:p>
            <a:pPr algn="just">
              <a:lnSpc>
                <a:spcPct val="150000"/>
              </a:lnSpc>
              <a:spcAft>
                <a:spcPts val="0"/>
              </a:spcAft>
              <a:buFont typeface="+mj-lt"/>
              <a:buAutoNum type="arabicPeriod"/>
            </a:pPr>
            <a:r>
              <a:rPr lang="en-GB" sz="1450" dirty="0" smtClean="0"/>
              <a:t>An assessment of the current contractual commitments is being undertaken to establish the state of readiness, scope of implementation of project plans in line with the risk adjusted strategy, position of employers to allow learners in workplace, areas of cost savings and possible areas to reprioritisation of interventions or cost savings to be reprioritised. </a:t>
            </a:r>
            <a:endParaRPr lang="en-GB" sz="1450" dirty="0"/>
          </a:p>
          <a:p>
            <a:pPr marL="0" indent="0" algn="just">
              <a:buNone/>
            </a:pPr>
            <a:endParaRPr lang="en-ZA" sz="1450" b="1" dirty="0" smtClean="0"/>
          </a:p>
          <a:p>
            <a:pPr marL="0" indent="0" algn="just">
              <a:buNone/>
            </a:pPr>
            <a:endParaRPr lang="en-GB" sz="1450" b="1" dirty="0" smtClean="0">
              <a:solidFill>
                <a:srgbClr val="000000"/>
              </a:solidFill>
            </a:endParaRPr>
          </a:p>
        </p:txBody>
      </p:sp>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endParaRPr lang="en-ZA" sz="2400" b="1" dirty="0">
              <a:solidFill>
                <a:srgbClr val="000000"/>
              </a:solidFill>
              <a:cs typeface="Arial" pitchFamily="34" charset="0"/>
            </a:endParaRPr>
          </a:p>
          <a:p>
            <a:pPr marL="0" indent="0">
              <a:buFontTx/>
              <a:buNone/>
            </a:pPr>
            <a:endParaRPr lang="en-ZA" sz="2400" dirty="0" smtClean="0">
              <a:solidFill>
                <a:srgbClr val="000000"/>
              </a:solidFill>
            </a:endParaRPr>
          </a:p>
        </p:txBody>
      </p:sp>
      <p:sp>
        <p:nvSpPr>
          <p:cNvPr id="11"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solidFill>
                  <a:srgbClr val="000000"/>
                </a:solidFill>
              </a:rPr>
              <a:pPr/>
              <a:t>7</a:t>
            </a:fld>
            <a:endParaRPr lang="en-US" b="1" dirty="0" smtClean="0">
              <a:solidFill>
                <a:srgbClr val="000000"/>
              </a:solidFill>
            </a:endParaRPr>
          </a:p>
        </p:txBody>
      </p:sp>
      <p:sp>
        <p:nvSpPr>
          <p:cNvPr id="12" name="TextBox 11"/>
          <p:cNvSpPr txBox="1"/>
          <p:nvPr/>
        </p:nvSpPr>
        <p:spPr>
          <a:xfrm>
            <a:off x="457200" y="494212"/>
            <a:ext cx="8229600" cy="830997"/>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GB" sz="2400" dirty="0">
                <a:solidFill>
                  <a:srgbClr val="FFFFFF"/>
                </a:solidFill>
              </a:rPr>
              <a:t>Impact of COVID-19 pandemic on the budget and skills development interventions of the NSF</a:t>
            </a:r>
            <a:endParaRPr lang="en-ZA" sz="2400" dirty="0">
              <a:solidFill>
                <a:srgbClr val="FFFFFF"/>
              </a:solidFill>
            </a:endParaRPr>
          </a:p>
        </p:txBody>
      </p:sp>
    </p:spTree>
    <p:extLst>
      <p:ext uri="{BB962C8B-B14F-4D97-AF65-F5344CB8AC3E}">
        <p14:creationId xmlns:p14="http://schemas.microsoft.com/office/powerpoint/2010/main" xmlns="" val="53256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325209"/>
            <a:ext cx="8229600" cy="4874898"/>
          </a:xfrm>
        </p:spPr>
        <p:txBody>
          <a:bodyPr/>
          <a:lstStyle/>
          <a:p>
            <a:pPr marL="0" indent="0" algn="ctr">
              <a:buNone/>
            </a:pPr>
            <a:r>
              <a:rPr lang="en-ZA" sz="2000" b="1" dirty="0" smtClean="0"/>
              <a:t>Impact on the Budget</a:t>
            </a:r>
          </a:p>
          <a:p>
            <a:pPr lvl="0" algn="just">
              <a:lnSpc>
                <a:spcPct val="150000"/>
              </a:lnSpc>
              <a:spcAft>
                <a:spcPts val="0"/>
              </a:spcAft>
              <a:buFont typeface="+mj-lt"/>
              <a:buAutoNum type="arabicPeriod"/>
            </a:pPr>
            <a:r>
              <a:rPr lang="en-ZA" sz="1700" dirty="0" smtClean="0">
                <a:ea typeface="Calibri" panose="020F0502020204030204" pitchFamily="34" charset="0"/>
              </a:rPr>
              <a:t>Current contractual commitments amount to R10,214 billion over the medium terms for beneficiaries and PSET improvement interventions.</a:t>
            </a:r>
          </a:p>
          <a:p>
            <a:pPr lvl="0" algn="just">
              <a:lnSpc>
                <a:spcPct val="150000"/>
              </a:lnSpc>
              <a:spcAft>
                <a:spcPts val="0"/>
              </a:spcAft>
              <a:buFont typeface="+mj-lt"/>
              <a:buAutoNum type="arabicPeriod"/>
            </a:pPr>
            <a:r>
              <a:rPr lang="en-ZA" sz="1700" dirty="0" smtClean="0">
                <a:ea typeface="Calibri" panose="020F0502020204030204" pitchFamily="34" charset="0"/>
              </a:rPr>
              <a:t>NSF </a:t>
            </a:r>
            <a:r>
              <a:rPr lang="en-ZA" sz="1700" dirty="0">
                <a:ea typeface="Calibri" panose="020F0502020204030204" pitchFamily="34" charset="0"/>
              </a:rPr>
              <a:t>reworked its budget in line with its decreased income due to the 4 month skills levy holiday and the immediate rise in expenditure as result of COVID-19. </a:t>
            </a:r>
            <a:endParaRPr lang="en-ZA" sz="1700" dirty="0" smtClean="0">
              <a:ea typeface="Calibri" panose="020F0502020204030204" pitchFamily="34" charset="0"/>
            </a:endParaRPr>
          </a:p>
          <a:p>
            <a:pPr lvl="0" algn="just">
              <a:lnSpc>
                <a:spcPct val="150000"/>
              </a:lnSpc>
              <a:spcAft>
                <a:spcPts val="0"/>
              </a:spcAft>
              <a:buFont typeface="+mj-lt"/>
              <a:buAutoNum type="arabicPeriod"/>
            </a:pPr>
            <a:r>
              <a:rPr lang="en-ZA" sz="1700" dirty="0" smtClean="0">
                <a:ea typeface="Calibri" panose="020F0502020204030204" pitchFamily="34" charset="0"/>
              </a:rPr>
              <a:t>The </a:t>
            </a:r>
            <a:r>
              <a:rPr lang="en-ZA" sz="1700" dirty="0">
                <a:ea typeface="Calibri" panose="020F0502020204030204" pitchFamily="34" charset="0"/>
              </a:rPr>
              <a:t>research on the labour market will also provide insights on further changes in the skills levy </a:t>
            </a:r>
            <a:r>
              <a:rPr lang="en-ZA" sz="1700" dirty="0" smtClean="0">
                <a:ea typeface="Calibri" panose="020F0502020204030204" pitchFamily="34" charset="0"/>
              </a:rPr>
              <a:t>income due to anticipated job losses and occupational shifts.</a:t>
            </a:r>
          </a:p>
          <a:p>
            <a:pPr lvl="0" algn="just">
              <a:lnSpc>
                <a:spcPct val="150000"/>
              </a:lnSpc>
              <a:spcAft>
                <a:spcPts val="0"/>
              </a:spcAft>
              <a:buFont typeface="+mj-lt"/>
              <a:buAutoNum type="arabicPeriod"/>
            </a:pPr>
            <a:r>
              <a:rPr lang="en-ZA" sz="1700" dirty="0" smtClean="0">
                <a:solidFill>
                  <a:srgbClr val="000000"/>
                </a:solidFill>
                <a:ea typeface="Calibri" panose="020F0502020204030204" pitchFamily="34" charset="0"/>
              </a:rPr>
              <a:t>The </a:t>
            </a:r>
            <a:r>
              <a:rPr lang="en-ZA" sz="1700" dirty="0">
                <a:solidFill>
                  <a:srgbClr val="000000"/>
                </a:solidFill>
                <a:ea typeface="Calibri" panose="020F0502020204030204" pitchFamily="34" charset="0"/>
              </a:rPr>
              <a:t>NSF’s income is projected to decline by R2.53 billion (56% decline) in the 2020/21 financial year and by a total of R5.97 billion (42% decline) over the medium due to COVID-19. The decline is due to the </a:t>
            </a:r>
            <a:r>
              <a:rPr lang="en-ZA" sz="1700" dirty="0" smtClean="0">
                <a:solidFill>
                  <a:srgbClr val="000000"/>
                </a:solidFill>
                <a:ea typeface="Calibri" panose="020F0502020204030204" pitchFamily="34" charset="0"/>
              </a:rPr>
              <a:t>following:</a:t>
            </a:r>
            <a:endParaRPr lang="en-US" sz="1700" dirty="0" smtClean="0">
              <a:solidFill>
                <a:srgbClr val="000000"/>
              </a:solidFill>
              <a:ea typeface="Calibri" panose="020F0502020204030204" pitchFamily="34" charset="0"/>
            </a:endParaRPr>
          </a:p>
          <a:p>
            <a:pPr marL="400050" lvl="1" indent="0" algn="just">
              <a:lnSpc>
                <a:spcPct val="150000"/>
              </a:lnSpc>
              <a:spcAft>
                <a:spcPts val="0"/>
              </a:spcAft>
              <a:buNone/>
            </a:pPr>
            <a:r>
              <a:rPr lang="en-ZA" sz="1700" dirty="0" smtClean="0">
                <a:solidFill>
                  <a:srgbClr val="000000"/>
                </a:solidFill>
                <a:ea typeface="Calibri" panose="020F0502020204030204" pitchFamily="34" charset="0"/>
              </a:rPr>
              <a:t>a. </a:t>
            </a:r>
            <a:r>
              <a:rPr lang="en-ZA" sz="1700" dirty="0">
                <a:solidFill>
                  <a:srgbClr val="000000"/>
                </a:solidFill>
                <a:ea typeface="Calibri" panose="020F0502020204030204" pitchFamily="34" charset="0"/>
              </a:rPr>
              <a:t>4</a:t>
            </a:r>
            <a:r>
              <a:rPr lang="en-ZA" sz="1700" dirty="0" smtClean="0">
                <a:solidFill>
                  <a:srgbClr val="000000"/>
                </a:solidFill>
                <a:ea typeface="Calibri" panose="020F0502020204030204" pitchFamily="34" charset="0"/>
              </a:rPr>
              <a:t> </a:t>
            </a:r>
            <a:r>
              <a:rPr lang="en-ZA" sz="1700" dirty="0">
                <a:solidFill>
                  <a:srgbClr val="000000"/>
                </a:solidFill>
                <a:ea typeface="Calibri" panose="020F0502020204030204" pitchFamily="34" charset="0"/>
              </a:rPr>
              <a:t>months skills development levy holiday will result in an estimated R1.295 billion loss in skills development levy income for the 2020/21 financial </a:t>
            </a:r>
            <a:r>
              <a:rPr lang="en-ZA" sz="1700" dirty="0" smtClean="0">
                <a:solidFill>
                  <a:srgbClr val="000000"/>
                </a:solidFill>
                <a:ea typeface="Calibri" panose="020F0502020204030204" pitchFamily="34" charset="0"/>
              </a:rPr>
              <a:t>year;</a:t>
            </a:r>
            <a:endParaRPr lang="en-ZA" sz="1700" dirty="0" smtClean="0">
              <a:ea typeface="Calibri" panose="020F0502020204030204" pitchFamily="34" charset="0"/>
            </a:endParaRPr>
          </a:p>
          <a:p>
            <a:pPr lvl="0">
              <a:lnSpc>
                <a:spcPct val="150000"/>
              </a:lnSpc>
              <a:spcAft>
                <a:spcPts val="0"/>
              </a:spcAft>
              <a:buFont typeface="+mj-lt"/>
              <a:buAutoNum type="arabicPeriod"/>
            </a:pPr>
            <a:endParaRPr lang="en-US" sz="1400" dirty="0"/>
          </a:p>
          <a:p>
            <a:pPr marL="0" indent="0" algn="just">
              <a:buNone/>
            </a:pPr>
            <a:endParaRPr lang="en-ZA" sz="2000" b="1" dirty="0" smtClean="0"/>
          </a:p>
          <a:p>
            <a:pPr marL="0" indent="0" algn="just">
              <a:buNone/>
            </a:pPr>
            <a:endParaRPr lang="en-GB" sz="2000" b="1" dirty="0" smtClean="0">
              <a:solidFill>
                <a:srgbClr val="000000"/>
              </a:solidFill>
            </a:endParaRPr>
          </a:p>
        </p:txBody>
      </p:sp>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endParaRPr lang="en-ZA" sz="2400" b="1" dirty="0">
              <a:solidFill>
                <a:srgbClr val="000000"/>
              </a:solidFill>
              <a:cs typeface="Arial" pitchFamily="34" charset="0"/>
            </a:endParaRPr>
          </a:p>
          <a:p>
            <a:pPr marL="0" indent="0">
              <a:buFontTx/>
              <a:buNone/>
            </a:pPr>
            <a:endParaRPr lang="en-ZA" sz="2400" dirty="0" smtClean="0">
              <a:solidFill>
                <a:srgbClr val="000000"/>
              </a:solidFill>
            </a:endParaRPr>
          </a:p>
        </p:txBody>
      </p:sp>
      <p:sp>
        <p:nvSpPr>
          <p:cNvPr id="11"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solidFill>
                  <a:srgbClr val="000000"/>
                </a:solidFill>
              </a:rPr>
              <a:pPr/>
              <a:t>8</a:t>
            </a:fld>
            <a:endParaRPr lang="en-US" b="1" dirty="0" smtClean="0">
              <a:solidFill>
                <a:srgbClr val="000000"/>
              </a:solidFill>
            </a:endParaRPr>
          </a:p>
        </p:txBody>
      </p:sp>
      <p:sp>
        <p:nvSpPr>
          <p:cNvPr id="12" name="TextBox 11"/>
          <p:cNvSpPr txBox="1"/>
          <p:nvPr/>
        </p:nvSpPr>
        <p:spPr>
          <a:xfrm>
            <a:off x="457200" y="494212"/>
            <a:ext cx="8229600" cy="830997"/>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GB" sz="2400" dirty="0">
                <a:solidFill>
                  <a:srgbClr val="FFFFFF"/>
                </a:solidFill>
              </a:rPr>
              <a:t>Impact of COVID-19 pandemic on the budget and skills development interventions of the NSF</a:t>
            </a:r>
            <a:endParaRPr lang="en-ZA" sz="2400" dirty="0">
              <a:solidFill>
                <a:srgbClr val="FFFFFF"/>
              </a:solidFill>
            </a:endParaRPr>
          </a:p>
        </p:txBody>
      </p:sp>
    </p:spTree>
    <p:extLst>
      <p:ext uri="{BB962C8B-B14F-4D97-AF65-F5344CB8AC3E}">
        <p14:creationId xmlns:p14="http://schemas.microsoft.com/office/powerpoint/2010/main" xmlns="" val="895920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325209"/>
            <a:ext cx="8229600" cy="4874898"/>
          </a:xfrm>
        </p:spPr>
        <p:txBody>
          <a:bodyPr/>
          <a:lstStyle/>
          <a:p>
            <a:pPr marL="0" indent="0" algn="ctr">
              <a:buNone/>
            </a:pPr>
            <a:r>
              <a:rPr lang="en-ZA" sz="2000" b="1" dirty="0" smtClean="0"/>
              <a:t>Impact on the Budget</a:t>
            </a:r>
          </a:p>
          <a:p>
            <a:pPr marL="252000" indent="-457200" algn="just">
              <a:lnSpc>
                <a:spcPct val="150000"/>
              </a:lnSpc>
              <a:spcAft>
                <a:spcPts val="0"/>
              </a:spcAft>
              <a:buNone/>
            </a:pPr>
            <a:r>
              <a:rPr lang="en-ZA" sz="1400" dirty="0" smtClean="0">
                <a:solidFill>
                  <a:srgbClr val="000000"/>
                </a:solidFill>
                <a:latin typeface="Arial" panose="020B0604020202020204" pitchFamily="34" charset="0"/>
                <a:ea typeface="Calibri" panose="020F0502020204030204" pitchFamily="34" charset="0"/>
              </a:rPr>
              <a:t>b. </a:t>
            </a:r>
            <a:r>
              <a:rPr lang="en-ZA" sz="1600" dirty="0" smtClean="0">
                <a:solidFill>
                  <a:srgbClr val="000000"/>
                </a:solidFill>
                <a:latin typeface="Arial" panose="020B0604020202020204" pitchFamily="34" charset="0"/>
                <a:ea typeface="Calibri" panose="020F0502020204030204" pitchFamily="34" charset="0"/>
              </a:rPr>
              <a:t>The </a:t>
            </a:r>
            <a:r>
              <a:rPr lang="en-ZA" sz="1600" dirty="0">
                <a:solidFill>
                  <a:srgbClr val="000000"/>
                </a:solidFill>
                <a:latin typeface="Arial" panose="020B0604020202020204" pitchFamily="34" charset="0"/>
                <a:ea typeface="Calibri" panose="020F0502020204030204" pitchFamily="34" charset="0"/>
              </a:rPr>
              <a:t>lockdown measures are resulting in job losses and salary cuts being implemented by </a:t>
            </a:r>
            <a:r>
              <a:rPr lang="en-ZA" sz="1600" dirty="0" smtClean="0">
                <a:solidFill>
                  <a:srgbClr val="000000"/>
                </a:solidFill>
                <a:latin typeface="Arial" panose="020B0604020202020204" pitchFamily="34" charset="0"/>
                <a:ea typeface="Calibri" panose="020F0502020204030204" pitchFamily="34" charset="0"/>
              </a:rPr>
              <a:t>companies</a:t>
            </a:r>
            <a:r>
              <a:rPr lang="en-ZA" sz="1600" dirty="0">
                <a:solidFill>
                  <a:srgbClr val="000000"/>
                </a:solidFill>
                <a:latin typeface="Arial" panose="020B0604020202020204" pitchFamily="34" charset="0"/>
                <a:ea typeface="Calibri" panose="020F0502020204030204" pitchFamily="34" charset="0"/>
              </a:rPr>
              <a:t>, resulting in a lower consolidated wage bill for South Africa. The lower wage bill will result in a lower skill development levy due to the levy being 1% of companies’ wage bill. The decline in the skills development levy is projected at 25% due to a decline in the wage bill, resulting in a further R2.798 billion loss of income for the NSF over the medium term; </a:t>
            </a:r>
            <a:r>
              <a:rPr lang="en-ZA" sz="1600" dirty="0" smtClean="0">
                <a:solidFill>
                  <a:srgbClr val="000000"/>
                </a:solidFill>
                <a:latin typeface="Arial" panose="020B0604020202020204" pitchFamily="34" charset="0"/>
                <a:ea typeface="Calibri" panose="020F0502020204030204" pitchFamily="34" charset="0"/>
              </a:rPr>
              <a:t>and</a:t>
            </a:r>
            <a:endParaRPr lang="en-US" sz="1600" dirty="0" smtClean="0">
              <a:solidFill>
                <a:srgbClr val="000000"/>
              </a:solidFill>
              <a:latin typeface="Arial" panose="020B0604020202020204" pitchFamily="34" charset="0"/>
              <a:ea typeface="Calibri" panose="020F0502020204030204" pitchFamily="34" charset="0"/>
            </a:endParaRPr>
          </a:p>
          <a:p>
            <a:pPr marL="252000" indent="-457200" algn="just">
              <a:lnSpc>
                <a:spcPct val="150000"/>
              </a:lnSpc>
              <a:spcAft>
                <a:spcPts val="0"/>
              </a:spcAft>
              <a:buNone/>
            </a:pPr>
            <a:r>
              <a:rPr lang="en-US" sz="1600" dirty="0" smtClean="0">
                <a:solidFill>
                  <a:srgbClr val="000000"/>
                </a:solidFill>
                <a:latin typeface="Arial" panose="020B0604020202020204" pitchFamily="34" charset="0"/>
                <a:ea typeface="Calibri" panose="020F0502020204030204" pitchFamily="34" charset="0"/>
              </a:rPr>
              <a:t>c. </a:t>
            </a:r>
            <a:r>
              <a:rPr lang="en-ZA" sz="1600" dirty="0" smtClean="0">
                <a:solidFill>
                  <a:srgbClr val="000000"/>
                </a:solidFill>
                <a:latin typeface="Arial" panose="020B0604020202020204" pitchFamily="34" charset="0"/>
                <a:ea typeface="Calibri" panose="020F0502020204030204" pitchFamily="34" charset="0"/>
              </a:rPr>
              <a:t>Due </a:t>
            </a:r>
            <a:r>
              <a:rPr lang="en-ZA" sz="1600" dirty="0">
                <a:solidFill>
                  <a:srgbClr val="000000"/>
                </a:solidFill>
                <a:latin typeface="Arial" panose="020B0604020202020204" pitchFamily="34" charset="0"/>
                <a:ea typeface="Calibri" panose="020F0502020204030204" pitchFamily="34" charset="0"/>
              </a:rPr>
              <a:t>to the loss of income as outlined above, the NSF’s income will not suffice to service its committed expenditures and as a result thereof the NSF will need to utilise its accumulated surpluses to service its current committed expenditures. This utilisation of the NSF’s accumulated surpluses will result in a decline in the NSF’s investment income, amounting to a further loss of income over the medium term of R1.877 </a:t>
            </a:r>
            <a:r>
              <a:rPr lang="en-ZA" sz="1600" dirty="0" smtClean="0">
                <a:solidFill>
                  <a:srgbClr val="000000"/>
                </a:solidFill>
                <a:latin typeface="Arial" panose="020B0604020202020204" pitchFamily="34" charset="0"/>
                <a:ea typeface="Calibri" panose="020F0502020204030204" pitchFamily="34" charset="0"/>
              </a:rPr>
              <a:t>billion.</a:t>
            </a:r>
          </a:p>
          <a:p>
            <a:pPr marL="252000" indent="-457200" algn="just">
              <a:lnSpc>
                <a:spcPct val="150000"/>
              </a:lnSpc>
              <a:spcAft>
                <a:spcPts val="0"/>
              </a:spcAft>
              <a:buNone/>
            </a:pPr>
            <a:endParaRPr lang="en-US" sz="1400" dirty="0">
              <a:solidFill>
                <a:srgbClr val="000000"/>
              </a:solidFill>
              <a:latin typeface="Arial" panose="020B0604020202020204" pitchFamily="34" charset="0"/>
              <a:ea typeface="Arial" panose="020B0604020202020204" pitchFamily="34" charset="0"/>
            </a:endParaRPr>
          </a:p>
          <a:p>
            <a:pPr lvl="0">
              <a:lnSpc>
                <a:spcPct val="150000"/>
              </a:lnSpc>
              <a:spcAft>
                <a:spcPts val="0"/>
              </a:spcAft>
              <a:buFont typeface="+mj-lt"/>
              <a:buAutoNum type="alphaLcPeriod"/>
            </a:pPr>
            <a:endParaRPr lang="en-ZA" sz="1400" dirty="0" smtClean="0">
              <a:ea typeface="Calibri" panose="020F0502020204030204" pitchFamily="34" charset="0"/>
            </a:endParaRPr>
          </a:p>
          <a:p>
            <a:pPr lvl="0">
              <a:lnSpc>
                <a:spcPct val="150000"/>
              </a:lnSpc>
              <a:spcAft>
                <a:spcPts val="0"/>
              </a:spcAft>
              <a:buFont typeface="+mj-lt"/>
              <a:buAutoNum type="alphaLcPeriod"/>
            </a:pPr>
            <a:endParaRPr lang="en-US" sz="1400" dirty="0"/>
          </a:p>
          <a:p>
            <a:pPr marL="0" indent="0" algn="just">
              <a:buNone/>
            </a:pPr>
            <a:endParaRPr lang="en-ZA" sz="2000" b="1" dirty="0" smtClean="0"/>
          </a:p>
          <a:p>
            <a:pPr marL="0" indent="0" algn="just">
              <a:buNone/>
            </a:pPr>
            <a:endParaRPr lang="en-GB" sz="2000" b="1" dirty="0" smtClean="0">
              <a:solidFill>
                <a:srgbClr val="000000"/>
              </a:solidFill>
            </a:endParaRPr>
          </a:p>
        </p:txBody>
      </p:sp>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endParaRPr lang="en-ZA" sz="2400" b="1" dirty="0">
              <a:solidFill>
                <a:srgbClr val="000000"/>
              </a:solidFill>
              <a:cs typeface="Arial" pitchFamily="34" charset="0"/>
            </a:endParaRPr>
          </a:p>
          <a:p>
            <a:pPr marL="0" indent="0">
              <a:buFontTx/>
              <a:buNone/>
            </a:pPr>
            <a:endParaRPr lang="en-ZA" sz="2400" dirty="0" smtClean="0">
              <a:solidFill>
                <a:srgbClr val="000000"/>
              </a:solidFill>
            </a:endParaRPr>
          </a:p>
        </p:txBody>
      </p:sp>
      <p:sp>
        <p:nvSpPr>
          <p:cNvPr id="11"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solidFill>
                  <a:srgbClr val="000000"/>
                </a:solidFill>
              </a:rPr>
              <a:pPr/>
              <a:t>9</a:t>
            </a:fld>
            <a:endParaRPr lang="en-US" b="1" dirty="0" smtClean="0">
              <a:solidFill>
                <a:srgbClr val="000000"/>
              </a:solidFill>
            </a:endParaRPr>
          </a:p>
        </p:txBody>
      </p:sp>
      <p:sp>
        <p:nvSpPr>
          <p:cNvPr id="12" name="TextBox 11"/>
          <p:cNvSpPr txBox="1"/>
          <p:nvPr/>
        </p:nvSpPr>
        <p:spPr>
          <a:xfrm>
            <a:off x="457200" y="494212"/>
            <a:ext cx="8229600" cy="830997"/>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GB" sz="2400" dirty="0">
                <a:solidFill>
                  <a:srgbClr val="FFFFFF"/>
                </a:solidFill>
              </a:rPr>
              <a:t>Impact of COVID-19 pandemic on the budget and skills development interventions of the NSF</a:t>
            </a:r>
            <a:endParaRPr lang="en-ZA" sz="2400" dirty="0">
              <a:solidFill>
                <a:srgbClr val="FFFFFF"/>
              </a:solidFill>
            </a:endParaRPr>
          </a:p>
        </p:txBody>
      </p:sp>
    </p:spTree>
    <p:extLst>
      <p:ext uri="{BB962C8B-B14F-4D97-AF65-F5344CB8AC3E}">
        <p14:creationId xmlns:p14="http://schemas.microsoft.com/office/powerpoint/2010/main" xmlns="" val="1602520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5612</Words>
  <Application>Microsoft Office PowerPoint</Application>
  <PresentationFormat>On-screen Show (4:3)</PresentationFormat>
  <Paragraphs>967</Paragraphs>
  <Slides>32</Slides>
  <Notes>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Dept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Erra.M@dhet.gov.za</dc:creator>
  <cp:lastModifiedBy>Monique</cp:lastModifiedBy>
  <cp:revision>1389</cp:revision>
  <cp:lastPrinted>2020-02-19T08:50:14Z</cp:lastPrinted>
  <dcterms:created xsi:type="dcterms:W3CDTF">2010-10-01T19:49:50Z</dcterms:created>
  <dcterms:modified xsi:type="dcterms:W3CDTF">2020-06-03T13:30:36Z</dcterms:modified>
</cp:coreProperties>
</file>