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diagrams/drawing1.xml" ContentType="application/vnd.ms-office.drawingml.diagramDrawing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0" r:id="rId2"/>
    <p:sldMasterId id="2147483732" r:id="rId3"/>
    <p:sldMasterId id="2147483747" r:id="rId4"/>
    <p:sldMasterId id="2147483771" r:id="rId5"/>
    <p:sldMasterId id="2147483783" r:id="rId6"/>
    <p:sldMasterId id="2147483797" r:id="rId7"/>
    <p:sldMasterId id="2147483993" r:id="rId8"/>
    <p:sldMasterId id="2147484007" r:id="rId9"/>
    <p:sldMasterId id="2147484020" r:id="rId10"/>
  </p:sldMasterIdLst>
  <p:notesMasterIdLst>
    <p:notesMasterId r:id="rId33"/>
  </p:notesMasterIdLst>
  <p:handoutMasterIdLst>
    <p:handoutMasterId r:id="rId34"/>
  </p:handoutMasterIdLst>
  <p:sldIdLst>
    <p:sldId id="702" r:id="rId11"/>
    <p:sldId id="728" r:id="rId12"/>
    <p:sldId id="733" r:id="rId13"/>
    <p:sldId id="737" r:id="rId14"/>
    <p:sldId id="704" r:id="rId15"/>
    <p:sldId id="709" r:id="rId16"/>
    <p:sldId id="710" r:id="rId17"/>
    <p:sldId id="711" r:id="rId18"/>
    <p:sldId id="717" r:id="rId19"/>
    <p:sldId id="718" r:id="rId20"/>
    <p:sldId id="719" r:id="rId21"/>
    <p:sldId id="730" r:id="rId22"/>
    <p:sldId id="721" r:id="rId23"/>
    <p:sldId id="722" r:id="rId24"/>
    <p:sldId id="723" r:id="rId25"/>
    <p:sldId id="724" r:id="rId26"/>
    <p:sldId id="725" r:id="rId27"/>
    <p:sldId id="726" r:id="rId28"/>
    <p:sldId id="731" r:id="rId29"/>
    <p:sldId id="734" r:id="rId30"/>
    <p:sldId id="735" r:id="rId31"/>
    <p:sldId id="736" r:id="rId3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006600"/>
    <a:srgbClr val="FFCC66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2" autoAdjust="0"/>
    <p:restoredTop sz="97869" autoAdjust="0"/>
  </p:normalViewPr>
  <p:slideViewPr>
    <p:cSldViewPr>
      <p:cViewPr varScale="1">
        <p:scale>
          <a:sx n="71" d="100"/>
          <a:sy n="71" d="100"/>
        </p:scale>
        <p:origin x="-134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544"/>
    </p:cViewPr>
  </p:sorterViewPr>
  <p:notesViewPr>
    <p:cSldViewPr>
      <p:cViewPr varScale="1">
        <p:scale>
          <a:sx n="64" d="100"/>
          <a:sy n="64" d="100"/>
        </p:scale>
        <p:origin x="-3396" y="-11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769044-2475-4C82-B12E-542CC51FCE93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B34D68-AFEB-4A4C-8DD8-5E4AB1271033}" type="pres">
      <dgm:prSet presAssocID="{6D769044-2475-4C82-B12E-542CC51FCE93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2D893A16-EEE3-46FE-BF75-075767143B76}" type="presOf" srcId="{6D769044-2475-4C82-B12E-542CC51FCE93}" destId="{96B34D68-AFEB-4A4C-8DD8-5E4AB1271033}" srcOrd="0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104A9A-59DE-47E8-9974-DEEC7E22C269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AB19CC5F-EB0E-4C3D-B90A-FFA340E48616}">
      <dgm:prSet phldrT="[Text]" custT="1"/>
      <dgm:spPr/>
      <dgm:t>
        <a:bodyPr/>
        <a:lstStyle/>
        <a:p>
          <a:r>
            <a:rPr lang="en-ZA" sz="1000" dirty="0" smtClean="0"/>
            <a:t>Registration</a:t>
          </a:r>
          <a:endParaRPr lang="en-ZA" sz="1000" dirty="0"/>
        </a:p>
      </dgm:t>
    </dgm:pt>
    <dgm:pt modelId="{C6D15F53-09FE-4334-A9FA-DE675C77C2D6}" type="parTrans" cxnId="{B445B6AB-73EC-4073-944D-6743E1F9B9DB}">
      <dgm:prSet/>
      <dgm:spPr/>
      <dgm:t>
        <a:bodyPr/>
        <a:lstStyle/>
        <a:p>
          <a:endParaRPr lang="en-ZA"/>
        </a:p>
      </dgm:t>
    </dgm:pt>
    <dgm:pt modelId="{F7BEB953-6C7C-44E9-ABD5-303A07E8E5FF}" type="sibTrans" cxnId="{B445B6AB-73EC-4073-944D-6743E1F9B9DB}">
      <dgm:prSet/>
      <dgm:spPr/>
      <dgm:t>
        <a:bodyPr/>
        <a:lstStyle/>
        <a:p>
          <a:endParaRPr lang="en-ZA"/>
        </a:p>
      </dgm:t>
    </dgm:pt>
    <dgm:pt modelId="{974F34AB-F942-4C23-8D19-EDC4D79D0B24}">
      <dgm:prSet phldrT="[Text]"/>
      <dgm:spPr/>
      <dgm:t>
        <a:bodyPr/>
        <a:lstStyle/>
        <a:p>
          <a:r>
            <a:rPr lang="en-ZA" dirty="0" smtClean="0"/>
            <a:t>UI Act 56  (1) &amp; (2)</a:t>
          </a:r>
          <a:endParaRPr lang="en-ZA" dirty="0"/>
        </a:p>
      </dgm:t>
    </dgm:pt>
    <dgm:pt modelId="{44A0BDD7-FC07-4FA2-800B-5C017606ADC5}" type="parTrans" cxnId="{2170B38D-5039-45C6-9D8C-0376661C13D3}">
      <dgm:prSet/>
      <dgm:spPr/>
      <dgm:t>
        <a:bodyPr/>
        <a:lstStyle/>
        <a:p>
          <a:endParaRPr lang="en-ZA"/>
        </a:p>
      </dgm:t>
    </dgm:pt>
    <dgm:pt modelId="{D60A0892-E2D2-4C3F-AFC6-267C75E4E24B}" type="sibTrans" cxnId="{2170B38D-5039-45C6-9D8C-0376661C13D3}">
      <dgm:prSet/>
      <dgm:spPr/>
      <dgm:t>
        <a:bodyPr/>
        <a:lstStyle/>
        <a:p>
          <a:endParaRPr lang="en-ZA"/>
        </a:p>
      </dgm:t>
    </dgm:pt>
    <dgm:pt modelId="{D066DB0E-39A0-4D50-BFE4-856CBF3E48D5}">
      <dgm:prSet phldrT="[Text]" custT="1"/>
      <dgm:spPr/>
      <dgm:t>
        <a:bodyPr/>
        <a:lstStyle/>
        <a:p>
          <a:r>
            <a:rPr lang="en-ZA" sz="1000" dirty="0" smtClean="0"/>
            <a:t>LAP </a:t>
          </a:r>
          <a:endParaRPr lang="en-ZA" sz="1000" dirty="0"/>
        </a:p>
      </dgm:t>
    </dgm:pt>
    <dgm:pt modelId="{50EDD06E-534D-4938-869B-E7D528214A36}" type="parTrans" cxnId="{9D20F886-899F-45A4-ADA0-B7DAA8B4C472}">
      <dgm:prSet/>
      <dgm:spPr/>
      <dgm:t>
        <a:bodyPr/>
        <a:lstStyle/>
        <a:p>
          <a:endParaRPr lang="en-ZA"/>
        </a:p>
      </dgm:t>
    </dgm:pt>
    <dgm:pt modelId="{F0BE8552-1206-4916-B03D-508B852146EF}" type="sibTrans" cxnId="{9D20F886-899F-45A4-ADA0-B7DAA8B4C472}">
      <dgm:prSet/>
      <dgm:spPr/>
      <dgm:t>
        <a:bodyPr/>
        <a:lstStyle/>
        <a:p>
          <a:endParaRPr lang="en-ZA"/>
        </a:p>
      </dgm:t>
    </dgm:pt>
    <dgm:pt modelId="{9F56F86C-F0ED-403D-A081-338230AEE392}">
      <dgm:prSet phldrT="[Text]"/>
      <dgm:spPr/>
      <dgm:t>
        <a:bodyPr/>
        <a:lstStyle/>
        <a:p>
          <a:r>
            <a:rPr lang="en-ZA" dirty="0" smtClean="0"/>
            <a:t>UI Amendment Act Section 2 ( d)</a:t>
          </a:r>
          <a:endParaRPr lang="en-ZA" dirty="0"/>
        </a:p>
      </dgm:t>
    </dgm:pt>
    <dgm:pt modelId="{CCBE7576-D3D1-4F76-8440-D1D48B146615}" type="parTrans" cxnId="{E2A7D229-9D4C-47F9-ABA6-C9792D8AE644}">
      <dgm:prSet/>
      <dgm:spPr/>
      <dgm:t>
        <a:bodyPr/>
        <a:lstStyle/>
        <a:p>
          <a:endParaRPr lang="en-ZA"/>
        </a:p>
      </dgm:t>
    </dgm:pt>
    <dgm:pt modelId="{1D32CFED-10F8-43D6-82B4-1BE209CA63A7}" type="sibTrans" cxnId="{E2A7D229-9D4C-47F9-ABA6-C9792D8AE644}">
      <dgm:prSet/>
      <dgm:spPr/>
      <dgm:t>
        <a:bodyPr/>
        <a:lstStyle/>
        <a:p>
          <a:endParaRPr lang="en-ZA"/>
        </a:p>
      </dgm:t>
    </dgm:pt>
    <dgm:pt modelId="{E9FCE620-9E32-493D-85FC-E0EC151AB21F}">
      <dgm:prSet phldrT="[Text]" custT="1"/>
      <dgm:spPr>
        <a:solidFill>
          <a:srgbClr val="FF0000"/>
        </a:solidFill>
      </dgm:spPr>
      <dgm:t>
        <a:bodyPr/>
        <a:lstStyle/>
        <a:p>
          <a:r>
            <a:rPr lang="en-ZA" sz="1000" dirty="0" smtClean="0"/>
            <a:t>Investment </a:t>
          </a:r>
          <a:endParaRPr lang="en-ZA" sz="1000" dirty="0"/>
        </a:p>
      </dgm:t>
    </dgm:pt>
    <dgm:pt modelId="{9EB6EA8D-16DB-4610-A03C-5D2016A18F08}" type="parTrans" cxnId="{1C04D75E-48BC-4CAF-950E-43DBDDDD1A0B}">
      <dgm:prSet/>
      <dgm:spPr/>
      <dgm:t>
        <a:bodyPr/>
        <a:lstStyle/>
        <a:p>
          <a:endParaRPr lang="en-ZA"/>
        </a:p>
      </dgm:t>
    </dgm:pt>
    <dgm:pt modelId="{9C63BAD0-5A36-4884-BA67-85653CA35EAD}" type="sibTrans" cxnId="{1C04D75E-48BC-4CAF-950E-43DBDDDD1A0B}">
      <dgm:prSet/>
      <dgm:spPr/>
      <dgm:t>
        <a:bodyPr/>
        <a:lstStyle/>
        <a:p>
          <a:endParaRPr lang="en-ZA"/>
        </a:p>
      </dgm:t>
    </dgm:pt>
    <dgm:pt modelId="{DB799C8D-2BB6-47B2-9FD7-01600282B1CB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en-ZA" dirty="0" smtClean="0"/>
            <a:t>UI Act – Section 4</a:t>
          </a:r>
          <a:endParaRPr lang="en-ZA" dirty="0"/>
        </a:p>
      </dgm:t>
    </dgm:pt>
    <dgm:pt modelId="{5DC7EDEB-8DAC-47D7-9153-6F5388E54F7D}" type="parTrans" cxnId="{80AE55A7-213F-4D74-9C38-A568670B13F8}">
      <dgm:prSet/>
      <dgm:spPr/>
      <dgm:t>
        <a:bodyPr/>
        <a:lstStyle/>
        <a:p>
          <a:endParaRPr lang="en-ZA"/>
        </a:p>
      </dgm:t>
    </dgm:pt>
    <dgm:pt modelId="{45B81B13-DA95-4272-B7FD-2EB74BC300EE}" type="sibTrans" cxnId="{80AE55A7-213F-4D74-9C38-A568670B13F8}">
      <dgm:prSet/>
      <dgm:spPr/>
      <dgm:t>
        <a:bodyPr/>
        <a:lstStyle/>
        <a:p>
          <a:endParaRPr lang="en-ZA"/>
        </a:p>
      </dgm:t>
    </dgm:pt>
    <dgm:pt modelId="{3E46F92B-1B87-46C3-86F3-A61DE2D2C188}">
      <dgm:prSet custT="1"/>
      <dgm:spPr>
        <a:solidFill>
          <a:srgbClr val="FF0000"/>
        </a:solidFill>
      </dgm:spPr>
      <dgm:t>
        <a:bodyPr/>
        <a:lstStyle/>
        <a:p>
          <a:r>
            <a:rPr lang="en-ZA" sz="1000" dirty="0" smtClean="0"/>
            <a:t>Declarations</a:t>
          </a:r>
          <a:endParaRPr lang="en-ZA" sz="1000" dirty="0"/>
        </a:p>
      </dgm:t>
    </dgm:pt>
    <dgm:pt modelId="{ED405DA6-3B36-4D68-A3B5-7585EE4DFD76}" type="parTrans" cxnId="{BEEFBB0A-D295-41CE-9CE0-ACBC8483D5C3}">
      <dgm:prSet/>
      <dgm:spPr/>
      <dgm:t>
        <a:bodyPr/>
        <a:lstStyle/>
        <a:p>
          <a:endParaRPr lang="en-ZA"/>
        </a:p>
      </dgm:t>
    </dgm:pt>
    <dgm:pt modelId="{2EC04B80-5C45-4CFB-852E-310B6B347E02}" type="sibTrans" cxnId="{BEEFBB0A-D295-41CE-9CE0-ACBC8483D5C3}">
      <dgm:prSet/>
      <dgm:spPr/>
      <dgm:t>
        <a:bodyPr/>
        <a:lstStyle/>
        <a:p>
          <a:endParaRPr lang="en-ZA"/>
        </a:p>
      </dgm:t>
    </dgm:pt>
    <dgm:pt modelId="{6576EEAB-9245-449E-910B-3E7C347A081D}">
      <dgm:prSet custT="1"/>
      <dgm:spPr/>
      <dgm:t>
        <a:bodyPr/>
        <a:lstStyle/>
        <a:p>
          <a:r>
            <a:rPr lang="en-ZA" sz="1000" dirty="0" smtClean="0"/>
            <a:t>Contributions</a:t>
          </a:r>
          <a:endParaRPr lang="en-ZA" sz="1000" dirty="0"/>
        </a:p>
      </dgm:t>
    </dgm:pt>
    <dgm:pt modelId="{4A092246-B364-415E-AD28-6CF287BBD017}" type="parTrans" cxnId="{8CC0D4BF-FC97-443F-A35C-29936553544D}">
      <dgm:prSet/>
      <dgm:spPr/>
      <dgm:t>
        <a:bodyPr/>
        <a:lstStyle/>
        <a:p>
          <a:endParaRPr lang="en-ZA"/>
        </a:p>
      </dgm:t>
    </dgm:pt>
    <dgm:pt modelId="{8A0D8766-8714-42D0-B0BF-A9A0AFAF66FE}" type="sibTrans" cxnId="{8CC0D4BF-FC97-443F-A35C-29936553544D}">
      <dgm:prSet/>
      <dgm:spPr/>
      <dgm:t>
        <a:bodyPr/>
        <a:lstStyle/>
        <a:p>
          <a:endParaRPr lang="en-ZA"/>
        </a:p>
      </dgm:t>
    </dgm:pt>
    <dgm:pt modelId="{58CD5189-6077-492A-A070-E37B6354C2E7}">
      <dgm:prSet custT="1"/>
      <dgm:spPr>
        <a:solidFill>
          <a:srgbClr val="FF0000"/>
        </a:solidFill>
      </dgm:spPr>
      <dgm:t>
        <a:bodyPr/>
        <a:lstStyle/>
        <a:p>
          <a:r>
            <a:rPr lang="en-ZA" sz="1000" dirty="0" smtClean="0"/>
            <a:t>Claims</a:t>
          </a:r>
          <a:endParaRPr lang="en-ZA" sz="1000" dirty="0"/>
        </a:p>
      </dgm:t>
    </dgm:pt>
    <dgm:pt modelId="{A2C7F6D2-095E-4772-A1F8-232CF271E678}" type="parTrans" cxnId="{0161AA81-6EF1-4F2E-88B8-28FA3BA6C99C}">
      <dgm:prSet/>
      <dgm:spPr/>
      <dgm:t>
        <a:bodyPr/>
        <a:lstStyle/>
        <a:p>
          <a:endParaRPr lang="en-ZA"/>
        </a:p>
      </dgm:t>
    </dgm:pt>
    <dgm:pt modelId="{AE53812D-5563-4D14-9E85-2DBF713471B3}" type="sibTrans" cxnId="{0161AA81-6EF1-4F2E-88B8-28FA3BA6C99C}">
      <dgm:prSet/>
      <dgm:spPr/>
      <dgm:t>
        <a:bodyPr/>
        <a:lstStyle/>
        <a:p>
          <a:endParaRPr lang="en-ZA"/>
        </a:p>
      </dgm:t>
    </dgm:pt>
    <dgm:pt modelId="{7C98EE87-9CC7-49EF-B9A2-5BB219CDE6CC}">
      <dgm:prSet phldrT="[Text]"/>
      <dgm:spPr/>
      <dgm:t>
        <a:bodyPr/>
        <a:lstStyle/>
        <a:p>
          <a:endParaRPr lang="en-ZA" dirty="0"/>
        </a:p>
      </dgm:t>
    </dgm:pt>
    <dgm:pt modelId="{88539E0A-5924-404A-A7E6-4AC05ECB53CF}" type="parTrans" cxnId="{5E190A2C-84E0-4BEF-BECA-7B938B740F5C}">
      <dgm:prSet/>
      <dgm:spPr/>
      <dgm:t>
        <a:bodyPr/>
        <a:lstStyle/>
        <a:p>
          <a:endParaRPr lang="en-ZA"/>
        </a:p>
      </dgm:t>
    </dgm:pt>
    <dgm:pt modelId="{E4AA9650-C94C-4CCA-8EC3-9F07ED8F9E49}" type="sibTrans" cxnId="{5E190A2C-84E0-4BEF-BECA-7B938B740F5C}">
      <dgm:prSet/>
      <dgm:spPr/>
      <dgm:t>
        <a:bodyPr/>
        <a:lstStyle/>
        <a:p>
          <a:endParaRPr lang="en-ZA"/>
        </a:p>
      </dgm:t>
    </dgm:pt>
    <dgm:pt modelId="{C08C70B7-65AA-4563-A0FD-35AE7192E5B7}">
      <dgm:prSet phldrT="[Text]"/>
      <dgm:spPr/>
      <dgm:t>
        <a:bodyPr/>
        <a:lstStyle/>
        <a:p>
          <a:r>
            <a:rPr lang="en-ZA" dirty="0" smtClean="0"/>
            <a:t>UI Contributions Act-Section 10 </a:t>
          </a:r>
          <a:endParaRPr lang="en-ZA" dirty="0"/>
        </a:p>
      </dgm:t>
    </dgm:pt>
    <dgm:pt modelId="{2467B9D8-98C3-4DD0-854C-33F99ABECCC1}" type="parTrans" cxnId="{00593206-3EE0-452B-84E3-F2E91D330187}">
      <dgm:prSet/>
      <dgm:spPr/>
      <dgm:t>
        <a:bodyPr/>
        <a:lstStyle/>
        <a:p>
          <a:endParaRPr lang="en-ZA"/>
        </a:p>
      </dgm:t>
    </dgm:pt>
    <dgm:pt modelId="{8B07D8E3-179C-477D-9FBD-17A945319AB5}" type="sibTrans" cxnId="{00593206-3EE0-452B-84E3-F2E91D330187}">
      <dgm:prSet/>
      <dgm:spPr/>
      <dgm:t>
        <a:bodyPr/>
        <a:lstStyle/>
        <a:p>
          <a:endParaRPr lang="en-ZA"/>
        </a:p>
      </dgm:t>
    </dgm:pt>
    <dgm:pt modelId="{83A73B59-F3D8-41D6-B4F4-8B94ED1E7696}">
      <dgm:prSet/>
      <dgm:spPr>
        <a:ln>
          <a:solidFill>
            <a:srgbClr val="FF0000"/>
          </a:solidFill>
        </a:ln>
      </dgm:spPr>
      <dgm:t>
        <a:bodyPr/>
        <a:lstStyle/>
        <a:p>
          <a:r>
            <a:rPr lang="en-ZA" dirty="0" smtClean="0"/>
            <a:t>UI Act 56  (1) &amp; (2)</a:t>
          </a:r>
          <a:endParaRPr lang="en-ZA" dirty="0"/>
        </a:p>
      </dgm:t>
    </dgm:pt>
    <dgm:pt modelId="{7D99BF14-0DFE-4414-B849-50BA5EA8557D}" type="parTrans" cxnId="{6825B954-5451-466F-9DD4-6D01C57E363B}">
      <dgm:prSet/>
      <dgm:spPr/>
      <dgm:t>
        <a:bodyPr/>
        <a:lstStyle/>
        <a:p>
          <a:endParaRPr lang="en-ZA"/>
        </a:p>
      </dgm:t>
    </dgm:pt>
    <dgm:pt modelId="{5856A686-6DFD-4C8F-9F5F-71EDA87EA835}" type="sibTrans" cxnId="{6825B954-5451-466F-9DD4-6D01C57E363B}">
      <dgm:prSet/>
      <dgm:spPr/>
      <dgm:t>
        <a:bodyPr/>
        <a:lstStyle/>
        <a:p>
          <a:endParaRPr lang="en-ZA"/>
        </a:p>
      </dgm:t>
    </dgm:pt>
    <dgm:pt modelId="{463E9FD8-77FE-4116-AE5E-5790E6B987B3}">
      <dgm:prSet/>
      <dgm:spPr>
        <a:ln>
          <a:solidFill>
            <a:srgbClr val="FF0000"/>
          </a:solidFill>
        </a:ln>
      </dgm:spPr>
      <dgm:t>
        <a:bodyPr/>
        <a:lstStyle/>
        <a:p>
          <a:r>
            <a:rPr lang="en-ZA" smtClean="0"/>
            <a:t>UI Contributions Acti-Section 10 </a:t>
          </a:r>
          <a:endParaRPr lang="en-ZA"/>
        </a:p>
      </dgm:t>
    </dgm:pt>
    <dgm:pt modelId="{A7C6AAC0-06F8-4F00-96F3-B5E158BAD06E}" type="parTrans" cxnId="{5E20A838-07FB-4CF7-B7C6-7063AF59D3CA}">
      <dgm:prSet/>
      <dgm:spPr/>
      <dgm:t>
        <a:bodyPr/>
        <a:lstStyle/>
        <a:p>
          <a:endParaRPr lang="en-ZA"/>
        </a:p>
      </dgm:t>
    </dgm:pt>
    <dgm:pt modelId="{2B33B42E-208A-42CB-B51A-7393583435D1}" type="sibTrans" cxnId="{5E20A838-07FB-4CF7-B7C6-7063AF59D3CA}">
      <dgm:prSet/>
      <dgm:spPr/>
      <dgm:t>
        <a:bodyPr/>
        <a:lstStyle/>
        <a:p>
          <a:endParaRPr lang="en-ZA"/>
        </a:p>
      </dgm:t>
    </dgm:pt>
    <dgm:pt modelId="{56DE4A85-B009-4816-9F70-CEFD2BA31830}">
      <dgm:prSet/>
      <dgm:spPr>
        <a:ln>
          <a:solidFill>
            <a:srgbClr val="FF0000"/>
          </a:solidFill>
        </a:ln>
      </dgm:spPr>
      <dgm:t>
        <a:bodyPr/>
        <a:lstStyle/>
        <a:p>
          <a:endParaRPr lang="en-ZA" dirty="0"/>
        </a:p>
      </dgm:t>
    </dgm:pt>
    <dgm:pt modelId="{A35CA166-DB98-4E3F-A673-000975C131D6}" type="parTrans" cxnId="{D4187B68-D26C-4757-8F59-DE5BB7D8550E}">
      <dgm:prSet/>
      <dgm:spPr/>
      <dgm:t>
        <a:bodyPr/>
        <a:lstStyle/>
        <a:p>
          <a:endParaRPr lang="en-ZA"/>
        </a:p>
      </dgm:t>
    </dgm:pt>
    <dgm:pt modelId="{F3E4AA30-61DA-46D9-8EA5-3E5045B763B7}" type="sibTrans" cxnId="{D4187B68-D26C-4757-8F59-DE5BB7D8550E}">
      <dgm:prSet/>
      <dgm:spPr/>
      <dgm:t>
        <a:bodyPr/>
        <a:lstStyle/>
        <a:p>
          <a:endParaRPr lang="en-ZA"/>
        </a:p>
      </dgm:t>
    </dgm:pt>
    <dgm:pt modelId="{4EBA354C-CB7A-4CB1-855E-31AF001FE391}">
      <dgm:prSet/>
      <dgm:spPr>
        <a:ln>
          <a:solidFill>
            <a:srgbClr val="FF0000"/>
          </a:solidFill>
        </a:ln>
      </dgm:spPr>
      <dgm:t>
        <a:bodyPr/>
        <a:lstStyle/>
        <a:p>
          <a:endParaRPr lang="en-ZA" dirty="0"/>
        </a:p>
      </dgm:t>
    </dgm:pt>
    <dgm:pt modelId="{3F634A99-A68E-4D71-8402-9E1306FACAE4}" type="parTrans" cxnId="{CACB4556-70EA-42BB-8B53-90AC2299AB0F}">
      <dgm:prSet/>
      <dgm:spPr/>
      <dgm:t>
        <a:bodyPr/>
        <a:lstStyle/>
        <a:p>
          <a:endParaRPr lang="en-ZA"/>
        </a:p>
      </dgm:t>
    </dgm:pt>
    <dgm:pt modelId="{59E63574-00E2-46A8-BFB5-9710A48A79E5}" type="sibTrans" cxnId="{CACB4556-70EA-42BB-8B53-90AC2299AB0F}">
      <dgm:prSet/>
      <dgm:spPr/>
      <dgm:t>
        <a:bodyPr/>
        <a:lstStyle/>
        <a:p>
          <a:endParaRPr lang="en-ZA"/>
        </a:p>
      </dgm:t>
    </dgm:pt>
    <dgm:pt modelId="{EE86B09D-C3B1-4597-98B5-4295DA355111}">
      <dgm:prSet/>
      <dgm:spPr/>
      <dgm:t>
        <a:bodyPr/>
        <a:lstStyle/>
        <a:p>
          <a:r>
            <a:rPr lang="en-ZA" dirty="0" smtClean="0"/>
            <a:t>UI Act-Section</a:t>
          </a:r>
          <a:endParaRPr lang="en-ZA" dirty="0"/>
        </a:p>
      </dgm:t>
    </dgm:pt>
    <dgm:pt modelId="{065814BB-A1AF-41B7-92F3-5912F7E99CED}" type="parTrans" cxnId="{32306A24-432C-451D-81AE-0F8578CA285B}">
      <dgm:prSet/>
      <dgm:spPr/>
      <dgm:t>
        <a:bodyPr/>
        <a:lstStyle/>
        <a:p>
          <a:endParaRPr lang="en-ZA"/>
        </a:p>
      </dgm:t>
    </dgm:pt>
    <dgm:pt modelId="{69DCEBD7-35AA-423E-9BB1-AE7CA8A624DB}" type="sibTrans" cxnId="{32306A24-432C-451D-81AE-0F8578CA285B}">
      <dgm:prSet/>
      <dgm:spPr/>
      <dgm:t>
        <a:bodyPr/>
        <a:lstStyle/>
        <a:p>
          <a:endParaRPr lang="en-ZA"/>
        </a:p>
      </dgm:t>
    </dgm:pt>
    <dgm:pt modelId="{E2F388B5-227C-4916-B0E7-87ED6617BFBB}">
      <dgm:prSet/>
      <dgm:spPr/>
      <dgm:t>
        <a:bodyPr/>
        <a:lstStyle/>
        <a:p>
          <a:endParaRPr lang="en-ZA" dirty="0"/>
        </a:p>
      </dgm:t>
    </dgm:pt>
    <dgm:pt modelId="{F53A92F4-DD3D-46A1-BAEF-370C6D4C2072}" type="parTrans" cxnId="{4AB946BA-04C8-4CE8-9482-3DA35B142EF0}">
      <dgm:prSet/>
      <dgm:spPr/>
      <dgm:t>
        <a:bodyPr/>
        <a:lstStyle/>
        <a:p>
          <a:endParaRPr lang="en-ZA"/>
        </a:p>
      </dgm:t>
    </dgm:pt>
    <dgm:pt modelId="{58132140-D112-421C-9074-99BB30639255}" type="sibTrans" cxnId="{4AB946BA-04C8-4CE8-9482-3DA35B142EF0}">
      <dgm:prSet/>
      <dgm:spPr/>
      <dgm:t>
        <a:bodyPr/>
        <a:lstStyle/>
        <a:p>
          <a:endParaRPr lang="en-ZA"/>
        </a:p>
      </dgm:t>
    </dgm:pt>
    <dgm:pt modelId="{9E0D58E1-A044-4AFF-A9FE-45ADD780A52C}">
      <dgm:prSet/>
      <dgm:spPr/>
      <dgm:t>
        <a:bodyPr/>
        <a:lstStyle/>
        <a:p>
          <a:endParaRPr lang="en-ZA" dirty="0"/>
        </a:p>
      </dgm:t>
    </dgm:pt>
    <dgm:pt modelId="{31CB3518-1FD4-4E91-AC14-8D9E4875B8F8}" type="parTrans" cxnId="{56D2EE59-8BFC-4D17-869D-DAFD685EC005}">
      <dgm:prSet/>
      <dgm:spPr/>
      <dgm:t>
        <a:bodyPr/>
        <a:lstStyle/>
        <a:p>
          <a:endParaRPr lang="en-ZA"/>
        </a:p>
      </dgm:t>
    </dgm:pt>
    <dgm:pt modelId="{C8F2BC94-03A6-4C9B-BEA5-585C3CECA949}" type="sibTrans" cxnId="{56D2EE59-8BFC-4D17-869D-DAFD685EC005}">
      <dgm:prSet/>
      <dgm:spPr/>
      <dgm:t>
        <a:bodyPr/>
        <a:lstStyle/>
        <a:p>
          <a:endParaRPr lang="en-ZA"/>
        </a:p>
      </dgm:t>
    </dgm:pt>
    <dgm:pt modelId="{EEA6AA61-49F1-4227-90E9-2DF425BBA254}">
      <dgm:prSet/>
      <dgm:spPr/>
      <dgm:t>
        <a:bodyPr/>
        <a:lstStyle/>
        <a:p>
          <a:r>
            <a:rPr lang="en-ZA" dirty="0" smtClean="0"/>
            <a:t>4(*2)(a) and (b)</a:t>
          </a:r>
          <a:endParaRPr lang="en-ZA" dirty="0"/>
        </a:p>
      </dgm:t>
    </dgm:pt>
    <dgm:pt modelId="{37DE7E1F-D54E-4B98-86E4-665F522DED53}" type="parTrans" cxnId="{67750299-4C38-4279-8166-26275594371C}">
      <dgm:prSet/>
      <dgm:spPr/>
      <dgm:t>
        <a:bodyPr/>
        <a:lstStyle/>
        <a:p>
          <a:endParaRPr lang="en-ZA"/>
        </a:p>
      </dgm:t>
    </dgm:pt>
    <dgm:pt modelId="{95397C9E-36F9-4D73-81E4-D833F4459FB9}" type="sibTrans" cxnId="{67750299-4C38-4279-8166-26275594371C}">
      <dgm:prSet/>
      <dgm:spPr/>
      <dgm:t>
        <a:bodyPr/>
        <a:lstStyle/>
        <a:p>
          <a:endParaRPr lang="en-ZA"/>
        </a:p>
      </dgm:t>
    </dgm:pt>
    <dgm:pt modelId="{238953BF-9332-4A11-8F05-B4D6BFB52C40}">
      <dgm:prSet/>
      <dgm:spPr/>
      <dgm:t>
        <a:bodyPr/>
        <a:lstStyle/>
        <a:p>
          <a:r>
            <a:rPr lang="en-ZA" dirty="0" smtClean="0"/>
            <a:t>UI  Contributions Act-Section 5 (1)</a:t>
          </a:r>
          <a:endParaRPr lang="en-ZA" dirty="0"/>
        </a:p>
      </dgm:t>
    </dgm:pt>
    <dgm:pt modelId="{AF6817C3-4913-41AB-AFA0-4A84E87E2730}" type="parTrans" cxnId="{5560BC19-40D4-43D3-A18E-7458D6F84837}">
      <dgm:prSet/>
      <dgm:spPr/>
      <dgm:t>
        <a:bodyPr/>
        <a:lstStyle/>
        <a:p>
          <a:endParaRPr lang="en-ZA"/>
        </a:p>
      </dgm:t>
    </dgm:pt>
    <dgm:pt modelId="{6E6E981F-8F15-49F9-A25A-870028926B36}" type="sibTrans" cxnId="{5560BC19-40D4-43D3-A18E-7458D6F84837}">
      <dgm:prSet/>
      <dgm:spPr/>
      <dgm:t>
        <a:bodyPr/>
        <a:lstStyle/>
        <a:p>
          <a:endParaRPr lang="en-ZA"/>
        </a:p>
      </dgm:t>
    </dgm:pt>
    <dgm:pt modelId="{E32A99A4-D937-486F-A2EB-6B1E6630B457}">
      <dgm:prSet/>
      <dgm:spPr>
        <a:ln>
          <a:solidFill>
            <a:srgbClr val="FF0000"/>
          </a:solidFill>
        </a:ln>
      </dgm:spPr>
      <dgm:t>
        <a:bodyPr/>
        <a:lstStyle/>
        <a:p>
          <a:r>
            <a:rPr lang="en-ZA" dirty="0" smtClean="0"/>
            <a:t>UI Act chapter 3</a:t>
          </a:r>
          <a:endParaRPr lang="en-ZA" dirty="0"/>
        </a:p>
      </dgm:t>
    </dgm:pt>
    <dgm:pt modelId="{94E1B510-8793-4804-AD6A-8FEA32236343}" type="parTrans" cxnId="{DC86D7FE-9A49-4977-8D3E-E94C847F396E}">
      <dgm:prSet/>
      <dgm:spPr/>
      <dgm:t>
        <a:bodyPr/>
        <a:lstStyle/>
        <a:p>
          <a:endParaRPr lang="en-ZA"/>
        </a:p>
      </dgm:t>
    </dgm:pt>
    <dgm:pt modelId="{A97BCD91-7BCA-461A-811D-C4453F640969}" type="sibTrans" cxnId="{DC86D7FE-9A49-4977-8D3E-E94C847F396E}">
      <dgm:prSet/>
      <dgm:spPr/>
      <dgm:t>
        <a:bodyPr/>
        <a:lstStyle/>
        <a:p>
          <a:endParaRPr lang="en-ZA"/>
        </a:p>
      </dgm:t>
    </dgm:pt>
    <dgm:pt modelId="{24557790-A433-438F-BE08-61050B94360A}">
      <dgm:prSet phldrT="[Text]"/>
      <dgm:spPr/>
      <dgm:t>
        <a:bodyPr/>
        <a:lstStyle/>
        <a:p>
          <a:r>
            <a:rPr lang="en-ZA" dirty="0" smtClean="0"/>
            <a:t>UI act Section 48 (1)  (a)(</a:t>
          </a:r>
          <a:r>
            <a:rPr lang="en-ZA" dirty="0" err="1" smtClean="0"/>
            <a:t>i</a:t>
          </a:r>
          <a:r>
            <a:rPr lang="en-ZA" dirty="0" smtClean="0"/>
            <a:t>)</a:t>
          </a:r>
          <a:endParaRPr lang="en-ZA" dirty="0"/>
        </a:p>
      </dgm:t>
    </dgm:pt>
    <dgm:pt modelId="{6C4B6FEE-24B2-4FC2-BF9A-4DD950B44142}" type="parTrans" cxnId="{1A13ED7B-9974-4BE6-954B-3F84BEBF13A7}">
      <dgm:prSet/>
      <dgm:spPr/>
      <dgm:t>
        <a:bodyPr/>
        <a:lstStyle/>
        <a:p>
          <a:endParaRPr lang="en-ZA"/>
        </a:p>
      </dgm:t>
    </dgm:pt>
    <dgm:pt modelId="{6E735158-F6BA-47CD-8850-BF9A67BC9877}" type="sibTrans" cxnId="{1A13ED7B-9974-4BE6-954B-3F84BEBF13A7}">
      <dgm:prSet/>
      <dgm:spPr/>
      <dgm:t>
        <a:bodyPr/>
        <a:lstStyle/>
        <a:p>
          <a:endParaRPr lang="en-ZA"/>
        </a:p>
      </dgm:t>
    </dgm:pt>
    <dgm:pt modelId="{78252F58-7782-4C01-8F5D-32FD5652359C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en-ZA" dirty="0" smtClean="0"/>
            <a:t>(2)(e) and section 7 (1) (2) </a:t>
          </a:r>
          <a:endParaRPr lang="en-ZA" dirty="0"/>
        </a:p>
      </dgm:t>
    </dgm:pt>
    <dgm:pt modelId="{FCAEAD93-01C3-47E1-8A04-4EB9A8700B69}" type="parTrans" cxnId="{EFB1A4F7-BFA8-41F4-BB57-0E89E564F905}">
      <dgm:prSet/>
      <dgm:spPr/>
      <dgm:t>
        <a:bodyPr/>
        <a:lstStyle/>
        <a:p>
          <a:endParaRPr lang="en-ZA"/>
        </a:p>
      </dgm:t>
    </dgm:pt>
    <dgm:pt modelId="{95E3CA48-7AB3-4DCC-9EF3-588A0DD1BA12}" type="sibTrans" cxnId="{EFB1A4F7-BFA8-41F4-BB57-0E89E564F905}">
      <dgm:prSet/>
      <dgm:spPr/>
      <dgm:t>
        <a:bodyPr/>
        <a:lstStyle/>
        <a:p>
          <a:endParaRPr lang="en-ZA"/>
        </a:p>
      </dgm:t>
    </dgm:pt>
    <dgm:pt modelId="{30C318BF-EDB1-4319-9282-5ED015EFFB11}">
      <dgm:prSet phldrT="[Text]"/>
      <dgm:spPr/>
      <dgm:t>
        <a:bodyPr/>
        <a:lstStyle/>
        <a:p>
          <a:endParaRPr lang="en-ZA" dirty="0"/>
        </a:p>
      </dgm:t>
    </dgm:pt>
    <dgm:pt modelId="{EBC0B8A5-DE6B-4A53-B877-BB2394B6819D}" type="parTrans" cxnId="{ADE8872E-FBE8-47B3-BED3-C0BA1EDC82F3}">
      <dgm:prSet/>
      <dgm:spPr/>
      <dgm:t>
        <a:bodyPr/>
        <a:lstStyle/>
        <a:p>
          <a:endParaRPr lang="en-ZA"/>
        </a:p>
      </dgm:t>
    </dgm:pt>
    <dgm:pt modelId="{6107E0F2-7EDA-4E93-A70F-68A2D0D7726F}" type="sibTrans" cxnId="{ADE8872E-FBE8-47B3-BED3-C0BA1EDC82F3}">
      <dgm:prSet/>
      <dgm:spPr/>
      <dgm:t>
        <a:bodyPr/>
        <a:lstStyle/>
        <a:p>
          <a:endParaRPr lang="en-ZA"/>
        </a:p>
      </dgm:t>
    </dgm:pt>
    <dgm:pt modelId="{3B77817D-8E35-4FE8-BF16-F5665703B6B2}">
      <dgm:prSet/>
      <dgm:spPr>
        <a:ln>
          <a:solidFill>
            <a:srgbClr val="FF0000"/>
          </a:solidFill>
        </a:ln>
      </dgm:spPr>
      <dgm:t>
        <a:bodyPr/>
        <a:lstStyle/>
        <a:p>
          <a:endParaRPr lang="en-ZA"/>
        </a:p>
      </dgm:t>
    </dgm:pt>
    <dgm:pt modelId="{ED5A82BA-3827-420D-89F0-1E9B8D91D4BF}" type="parTrans" cxnId="{0EEC4D12-2923-4663-8618-2784A27BD589}">
      <dgm:prSet/>
      <dgm:spPr/>
      <dgm:t>
        <a:bodyPr/>
        <a:lstStyle/>
        <a:p>
          <a:endParaRPr lang="en-ZA"/>
        </a:p>
      </dgm:t>
    </dgm:pt>
    <dgm:pt modelId="{0EDA98D3-540D-4F12-95B5-C7EE91B0FAC8}" type="sibTrans" cxnId="{0EEC4D12-2923-4663-8618-2784A27BD589}">
      <dgm:prSet/>
      <dgm:spPr/>
      <dgm:t>
        <a:bodyPr/>
        <a:lstStyle/>
        <a:p>
          <a:endParaRPr lang="en-ZA"/>
        </a:p>
      </dgm:t>
    </dgm:pt>
    <dgm:pt modelId="{553221E3-F5AC-485F-8A50-F687B798AC80}">
      <dgm:prSet/>
      <dgm:spPr/>
      <dgm:t>
        <a:bodyPr/>
        <a:lstStyle/>
        <a:p>
          <a:endParaRPr lang="en-ZA" dirty="0"/>
        </a:p>
      </dgm:t>
    </dgm:pt>
    <dgm:pt modelId="{5AEF11D1-66F3-4858-9137-48268B8C4285}" type="parTrans" cxnId="{8103AE8D-7E69-46B4-B542-8E1C1A27EA50}">
      <dgm:prSet/>
      <dgm:spPr/>
      <dgm:t>
        <a:bodyPr/>
        <a:lstStyle/>
        <a:p>
          <a:endParaRPr lang="en-ZA"/>
        </a:p>
      </dgm:t>
    </dgm:pt>
    <dgm:pt modelId="{A7F2F6CB-A52E-4305-8588-EDC1579A5204}" type="sibTrans" cxnId="{8103AE8D-7E69-46B4-B542-8E1C1A27EA50}">
      <dgm:prSet/>
      <dgm:spPr/>
      <dgm:t>
        <a:bodyPr/>
        <a:lstStyle/>
        <a:p>
          <a:endParaRPr lang="en-ZA"/>
        </a:p>
      </dgm:t>
    </dgm:pt>
    <dgm:pt modelId="{093B1EB6-20D0-4DD4-93BE-4FFE4D65EADD}">
      <dgm:prSet phldrT="[Text]"/>
      <dgm:spPr>
        <a:ln>
          <a:solidFill>
            <a:srgbClr val="FF0000"/>
          </a:solidFill>
        </a:ln>
      </dgm:spPr>
      <dgm:t>
        <a:bodyPr/>
        <a:lstStyle/>
        <a:p>
          <a:endParaRPr lang="en-ZA" dirty="0"/>
        </a:p>
      </dgm:t>
    </dgm:pt>
    <dgm:pt modelId="{151E4F95-5DB1-4165-B7D0-490CE4CE7A64}" type="parTrans" cxnId="{25C5F1BF-31B3-4712-AC69-1220D0BB2B34}">
      <dgm:prSet/>
      <dgm:spPr/>
      <dgm:t>
        <a:bodyPr/>
        <a:lstStyle/>
        <a:p>
          <a:endParaRPr lang="en-ZA"/>
        </a:p>
      </dgm:t>
    </dgm:pt>
    <dgm:pt modelId="{D3CEC7DC-D233-43D2-9E53-5D550AE2F624}" type="sibTrans" cxnId="{25C5F1BF-31B3-4712-AC69-1220D0BB2B34}">
      <dgm:prSet/>
      <dgm:spPr/>
      <dgm:t>
        <a:bodyPr/>
        <a:lstStyle/>
        <a:p>
          <a:endParaRPr lang="en-ZA"/>
        </a:p>
      </dgm:t>
    </dgm:pt>
    <dgm:pt modelId="{216EC111-945F-4993-A197-81A9FC91F1F4}">
      <dgm:prSet phldrT="[Text]"/>
      <dgm:spPr/>
      <dgm:t>
        <a:bodyPr/>
        <a:lstStyle/>
        <a:p>
          <a:endParaRPr lang="en-ZA" dirty="0"/>
        </a:p>
      </dgm:t>
    </dgm:pt>
    <dgm:pt modelId="{05B5746A-78F3-40E9-B94C-5C8C8622BF4B}" type="parTrans" cxnId="{43B0795C-6B1E-4592-B118-3585F9947FC0}">
      <dgm:prSet/>
      <dgm:spPr/>
      <dgm:t>
        <a:bodyPr/>
        <a:lstStyle/>
        <a:p>
          <a:endParaRPr lang="en-ZA"/>
        </a:p>
      </dgm:t>
    </dgm:pt>
    <dgm:pt modelId="{29E5B322-AB19-4AEC-B090-07BB9309D674}" type="sibTrans" cxnId="{43B0795C-6B1E-4592-B118-3585F9947FC0}">
      <dgm:prSet/>
      <dgm:spPr/>
      <dgm:t>
        <a:bodyPr/>
        <a:lstStyle/>
        <a:p>
          <a:endParaRPr lang="en-ZA"/>
        </a:p>
      </dgm:t>
    </dgm:pt>
    <dgm:pt modelId="{47932B7F-7D17-4679-A5C9-4CAB0881C4B0}">
      <dgm:prSet/>
      <dgm:spPr>
        <a:ln>
          <a:solidFill>
            <a:srgbClr val="FF0000"/>
          </a:solidFill>
        </a:ln>
      </dgm:spPr>
      <dgm:t>
        <a:bodyPr/>
        <a:lstStyle/>
        <a:p>
          <a:endParaRPr lang="en-ZA" dirty="0"/>
        </a:p>
      </dgm:t>
    </dgm:pt>
    <dgm:pt modelId="{E7470A9D-229A-43A0-AD57-BE69460AE20D}" type="parTrans" cxnId="{76488485-C0D1-4176-8488-B3210536FCB3}">
      <dgm:prSet/>
      <dgm:spPr/>
      <dgm:t>
        <a:bodyPr/>
        <a:lstStyle/>
        <a:p>
          <a:endParaRPr lang="en-ZA"/>
        </a:p>
      </dgm:t>
    </dgm:pt>
    <dgm:pt modelId="{A4CB4F0C-C7D7-4818-9406-E61B47A10E7B}" type="sibTrans" cxnId="{76488485-C0D1-4176-8488-B3210536FCB3}">
      <dgm:prSet/>
      <dgm:spPr/>
      <dgm:t>
        <a:bodyPr/>
        <a:lstStyle/>
        <a:p>
          <a:endParaRPr lang="en-ZA"/>
        </a:p>
      </dgm:t>
    </dgm:pt>
    <dgm:pt modelId="{FC716BC0-A0D4-499F-B66F-63B5F8DDC246}">
      <dgm:prSet/>
      <dgm:spPr>
        <a:ln>
          <a:solidFill>
            <a:srgbClr val="FF0000"/>
          </a:solidFill>
        </a:ln>
      </dgm:spPr>
      <dgm:t>
        <a:bodyPr/>
        <a:lstStyle/>
        <a:p>
          <a:r>
            <a:rPr lang="en-ZA" dirty="0" smtClean="0"/>
            <a:t>Unemployment benefits</a:t>
          </a:r>
          <a:endParaRPr lang="en-ZA" dirty="0"/>
        </a:p>
      </dgm:t>
    </dgm:pt>
    <dgm:pt modelId="{EB27B350-985F-4DB3-9818-110426EFCACD}" type="parTrans" cxnId="{164A892B-1C37-45C5-A397-91635010153A}">
      <dgm:prSet/>
      <dgm:spPr/>
      <dgm:t>
        <a:bodyPr/>
        <a:lstStyle/>
        <a:p>
          <a:endParaRPr lang="en-ZA"/>
        </a:p>
      </dgm:t>
    </dgm:pt>
    <dgm:pt modelId="{E8D7EC57-9907-470A-90B5-9E929597AC66}" type="sibTrans" cxnId="{164A892B-1C37-45C5-A397-91635010153A}">
      <dgm:prSet/>
      <dgm:spPr/>
      <dgm:t>
        <a:bodyPr/>
        <a:lstStyle/>
        <a:p>
          <a:endParaRPr lang="en-ZA"/>
        </a:p>
      </dgm:t>
    </dgm:pt>
    <dgm:pt modelId="{56E7C9CC-FAE1-4513-B2B5-555D49B0C2D8}">
      <dgm:prSet/>
      <dgm:spPr>
        <a:ln>
          <a:solidFill>
            <a:srgbClr val="FF0000"/>
          </a:solidFill>
        </a:ln>
      </dgm:spPr>
      <dgm:t>
        <a:bodyPr/>
        <a:lstStyle/>
        <a:p>
          <a:r>
            <a:rPr lang="en-ZA" dirty="0" smtClean="0"/>
            <a:t>Maternity benefits</a:t>
          </a:r>
          <a:endParaRPr lang="en-ZA" dirty="0"/>
        </a:p>
      </dgm:t>
    </dgm:pt>
    <dgm:pt modelId="{E3754FCC-1790-417F-B4A7-B71822E0E897}" type="parTrans" cxnId="{6F2B947E-46E7-4E6C-B8DF-4C4BA72314D6}">
      <dgm:prSet/>
      <dgm:spPr/>
      <dgm:t>
        <a:bodyPr/>
        <a:lstStyle/>
        <a:p>
          <a:endParaRPr lang="en-ZA"/>
        </a:p>
      </dgm:t>
    </dgm:pt>
    <dgm:pt modelId="{F712C2F5-D8E0-459D-BB08-6FA5F0155FA9}" type="sibTrans" cxnId="{6F2B947E-46E7-4E6C-B8DF-4C4BA72314D6}">
      <dgm:prSet/>
      <dgm:spPr/>
      <dgm:t>
        <a:bodyPr/>
        <a:lstStyle/>
        <a:p>
          <a:endParaRPr lang="en-ZA"/>
        </a:p>
      </dgm:t>
    </dgm:pt>
    <dgm:pt modelId="{4F2A9E76-A78A-48DD-A8E1-89DAFA7C0D7A}">
      <dgm:prSet/>
      <dgm:spPr>
        <a:ln>
          <a:solidFill>
            <a:srgbClr val="FF0000"/>
          </a:solidFill>
        </a:ln>
      </dgm:spPr>
      <dgm:t>
        <a:bodyPr/>
        <a:lstStyle/>
        <a:p>
          <a:r>
            <a:rPr lang="en-ZA" smtClean="0"/>
            <a:t>iIllness  </a:t>
          </a:r>
          <a:r>
            <a:rPr lang="en-ZA" dirty="0" smtClean="0"/>
            <a:t>benefits</a:t>
          </a:r>
          <a:endParaRPr lang="en-ZA" dirty="0"/>
        </a:p>
      </dgm:t>
    </dgm:pt>
    <dgm:pt modelId="{99F1B2F3-5FBC-46BD-8F5B-AF7D00211D82}" type="parTrans" cxnId="{49C6A532-8741-4819-BFB6-2090F5E15F66}">
      <dgm:prSet/>
      <dgm:spPr/>
      <dgm:t>
        <a:bodyPr/>
        <a:lstStyle/>
        <a:p>
          <a:endParaRPr lang="en-ZA"/>
        </a:p>
      </dgm:t>
    </dgm:pt>
    <dgm:pt modelId="{507FF5D7-90A9-4534-9BEB-9D42785F2C72}" type="sibTrans" cxnId="{49C6A532-8741-4819-BFB6-2090F5E15F66}">
      <dgm:prSet/>
      <dgm:spPr/>
      <dgm:t>
        <a:bodyPr/>
        <a:lstStyle/>
        <a:p>
          <a:endParaRPr lang="en-ZA"/>
        </a:p>
      </dgm:t>
    </dgm:pt>
    <dgm:pt modelId="{86DF2281-F9F6-4598-B1B2-77CE10F53BA8}">
      <dgm:prSet/>
      <dgm:spPr>
        <a:ln>
          <a:solidFill>
            <a:srgbClr val="FF0000"/>
          </a:solidFill>
        </a:ln>
      </dgm:spPr>
      <dgm:t>
        <a:bodyPr/>
        <a:lstStyle/>
        <a:p>
          <a:r>
            <a:rPr lang="en-ZA" dirty="0" smtClean="0"/>
            <a:t>Adoption benefits</a:t>
          </a:r>
          <a:endParaRPr lang="en-ZA" dirty="0"/>
        </a:p>
      </dgm:t>
    </dgm:pt>
    <dgm:pt modelId="{E31FD8B4-C0B5-4985-B409-7BAB8D16F7E7}" type="parTrans" cxnId="{812817F2-F257-4654-81CD-C3DE9794AEF4}">
      <dgm:prSet/>
      <dgm:spPr/>
      <dgm:t>
        <a:bodyPr/>
        <a:lstStyle/>
        <a:p>
          <a:endParaRPr lang="en-ZA"/>
        </a:p>
      </dgm:t>
    </dgm:pt>
    <dgm:pt modelId="{8EE4E98F-AADB-4789-A9DF-057E57393B4D}" type="sibTrans" cxnId="{812817F2-F257-4654-81CD-C3DE9794AEF4}">
      <dgm:prSet/>
      <dgm:spPr/>
      <dgm:t>
        <a:bodyPr/>
        <a:lstStyle/>
        <a:p>
          <a:endParaRPr lang="en-ZA"/>
        </a:p>
      </dgm:t>
    </dgm:pt>
    <dgm:pt modelId="{894D1D31-6E2A-4451-9E9C-25BB2F2A0AB1}">
      <dgm:prSet/>
      <dgm:spPr>
        <a:ln>
          <a:solidFill>
            <a:srgbClr val="FF0000"/>
          </a:solidFill>
        </a:ln>
      </dgm:spPr>
      <dgm:t>
        <a:bodyPr/>
        <a:lstStyle/>
        <a:p>
          <a:r>
            <a:rPr lang="en-ZA" dirty="0" smtClean="0"/>
            <a:t>`Dependents benefits  </a:t>
          </a:r>
          <a:endParaRPr lang="en-ZA" dirty="0"/>
        </a:p>
      </dgm:t>
    </dgm:pt>
    <dgm:pt modelId="{FCB93FF9-371D-4BE5-B0DE-053FFD9D823C}" type="parTrans" cxnId="{A6B0340B-3294-42AB-8A89-9E7CED237394}">
      <dgm:prSet/>
      <dgm:spPr/>
      <dgm:t>
        <a:bodyPr/>
        <a:lstStyle/>
        <a:p>
          <a:endParaRPr lang="en-ZA"/>
        </a:p>
      </dgm:t>
    </dgm:pt>
    <dgm:pt modelId="{C18124CF-E1DC-4C7C-A028-B716920C831D}" type="sibTrans" cxnId="{A6B0340B-3294-42AB-8A89-9E7CED237394}">
      <dgm:prSet/>
      <dgm:spPr/>
      <dgm:t>
        <a:bodyPr/>
        <a:lstStyle/>
        <a:p>
          <a:endParaRPr lang="en-ZA"/>
        </a:p>
      </dgm:t>
    </dgm:pt>
    <dgm:pt modelId="{F4214634-8A28-424C-939E-00501DDCC132}">
      <dgm:prSet phldrT="[Text]"/>
      <dgm:spPr/>
      <dgm:t>
        <a:bodyPr/>
        <a:lstStyle/>
        <a:p>
          <a:r>
            <a:rPr lang="en-ZA" dirty="0" smtClean="0"/>
            <a:t>Section 5 (d)</a:t>
          </a:r>
          <a:endParaRPr lang="en-ZA" dirty="0"/>
        </a:p>
      </dgm:t>
    </dgm:pt>
    <dgm:pt modelId="{D0AB1343-4E93-4955-8D14-03DC2B717563}" type="parTrans" cxnId="{690449AA-38A6-4C5C-865F-657D2336352A}">
      <dgm:prSet/>
      <dgm:spPr/>
      <dgm:t>
        <a:bodyPr/>
        <a:lstStyle/>
        <a:p>
          <a:endParaRPr lang="en-ZA"/>
        </a:p>
      </dgm:t>
    </dgm:pt>
    <dgm:pt modelId="{49F061D8-5768-46FE-84F0-7ACB7F06C96B}" type="sibTrans" cxnId="{690449AA-38A6-4C5C-865F-657D2336352A}">
      <dgm:prSet/>
      <dgm:spPr/>
      <dgm:t>
        <a:bodyPr/>
        <a:lstStyle/>
        <a:p>
          <a:endParaRPr lang="en-ZA"/>
        </a:p>
      </dgm:t>
    </dgm:pt>
    <dgm:pt modelId="{DA0E4F54-55BB-4759-886C-78DFA2D28DD7}" type="pres">
      <dgm:prSet presAssocID="{85104A9A-59DE-47E8-9974-DEEC7E22C26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8B0941B4-1485-4910-9820-A7E745591006}" type="pres">
      <dgm:prSet presAssocID="{AB19CC5F-EB0E-4C3D-B90A-FFA340E48616}" presName="composite" presStyleCnt="0"/>
      <dgm:spPr/>
    </dgm:pt>
    <dgm:pt modelId="{BAABC525-79F0-4CB0-9821-AD6C0810CCC3}" type="pres">
      <dgm:prSet presAssocID="{AB19CC5F-EB0E-4C3D-B90A-FFA340E48616}" presName="par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AA4643A-8617-4BEE-8F6A-67E92F0AE4BB}" type="pres">
      <dgm:prSet presAssocID="{AB19CC5F-EB0E-4C3D-B90A-FFA340E48616}" presName="parSh" presStyleLbl="node1" presStyleIdx="0" presStyleCnt="6" custLinFactNeighborX="-2901" custLinFactNeighborY="-28526"/>
      <dgm:spPr/>
      <dgm:t>
        <a:bodyPr/>
        <a:lstStyle/>
        <a:p>
          <a:endParaRPr lang="en-ZA"/>
        </a:p>
      </dgm:t>
    </dgm:pt>
    <dgm:pt modelId="{B0266DB9-AD78-41EC-879E-989EE0E5CA25}" type="pres">
      <dgm:prSet presAssocID="{AB19CC5F-EB0E-4C3D-B90A-FFA340E48616}" presName="desTx" presStyleLbl="fgAcc1" presStyleIdx="0" presStyleCnt="6" custScaleY="48016" custLinFactNeighborX="-21001" custLinFactNeighborY="-2116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50751C1-0B48-4F5C-8F8F-E40079DBBE27}" type="pres">
      <dgm:prSet presAssocID="{F7BEB953-6C7C-44E9-ABD5-303A07E8E5FF}" presName="sibTrans" presStyleLbl="sibTrans2D1" presStyleIdx="0" presStyleCnt="5"/>
      <dgm:spPr/>
      <dgm:t>
        <a:bodyPr/>
        <a:lstStyle/>
        <a:p>
          <a:endParaRPr lang="en-ZA"/>
        </a:p>
      </dgm:t>
    </dgm:pt>
    <dgm:pt modelId="{837F6F6B-19E3-41BC-A818-B9756D72210B}" type="pres">
      <dgm:prSet presAssocID="{F7BEB953-6C7C-44E9-ABD5-303A07E8E5FF}" presName="connTx" presStyleLbl="sibTrans2D1" presStyleIdx="0" presStyleCnt="5"/>
      <dgm:spPr/>
      <dgm:t>
        <a:bodyPr/>
        <a:lstStyle/>
        <a:p>
          <a:endParaRPr lang="en-ZA"/>
        </a:p>
      </dgm:t>
    </dgm:pt>
    <dgm:pt modelId="{CE9D8BDB-957C-4C1C-90B0-5F4FFC79A31C}" type="pres">
      <dgm:prSet presAssocID="{3E46F92B-1B87-46C3-86F3-A61DE2D2C188}" presName="composite" presStyleCnt="0"/>
      <dgm:spPr/>
    </dgm:pt>
    <dgm:pt modelId="{D0AFA13D-48E3-4684-BDEA-80D55460DD36}" type="pres">
      <dgm:prSet presAssocID="{3E46F92B-1B87-46C3-86F3-A61DE2D2C188}" presName="par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18C1F76-06DB-4BD6-A8E9-F5AF3F2FDF48}" type="pres">
      <dgm:prSet presAssocID="{3E46F92B-1B87-46C3-86F3-A61DE2D2C188}" presName="parSh" presStyleLbl="node1" presStyleIdx="1" presStyleCnt="6"/>
      <dgm:spPr/>
      <dgm:t>
        <a:bodyPr/>
        <a:lstStyle/>
        <a:p>
          <a:endParaRPr lang="en-ZA"/>
        </a:p>
      </dgm:t>
    </dgm:pt>
    <dgm:pt modelId="{12881BBC-821C-4746-A278-942643EBA01C}" type="pres">
      <dgm:prSet presAssocID="{3E46F92B-1B87-46C3-86F3-A61DE2D2C188}" presName="desTx" presStyleLbl="fgAcc1" presStyleIdx="1" presStyleCnt="6" custScaleY="50431" custLinFactNeighborX="-20082" custLinFactNeighborY="-2296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88175D4-7006-45F2-A592-C47E0BAB7924}" type="pres">
      <dgm:prSet presAssocID="{2EC04B80-5C45-4CFB-852E-310B6B347E02}" presName="sibTrans" presStyleLbl="sibTrans2D1" presStyleIdx="1" presStyleCnt="5"/>
      <dgm:spPr/>
      <dgm:t>
        <a:bodyPr/>
        <a:lstStyle/>
        <a:p>
          <a:endParaRPr lang="en-ZA"/>
        </a:p>
      </dgm:t>
    </dgm:pt>
    <dgm:pt modelId="{41000AD3-56FD-4D68-8C3C-5EE8EA195EA7}" type="pres">
      <dgm:prSet presAssocID="{2EC04B80-5C45-4CFB-852E-310B6B347E02}" presName="connTx" presStyleLbl="sibTrans2D1" presStyleIdx="1" presStyleCnt="5"/>
      <dgm:spPr/>
      <dgm:t>
        <a:bodyPr/>
        <a:lstStyle/>
        <a:p>
          <a:endParaRPr lang="en-ZA"/>
        </a:p>
      </dgm:t>
    </dgm:pt>
    <dgm:pt modelId="{F5F8B512-2611-47F8-A2F5-F23250A33318}" type="pres">
      <dgm:prSet presAssocID="{6576EEAB-9245-449E-910B-3E7C347A081D}" presName="composite" presStyleCnt="0"/>
      <dgm:spPr/>
    </dgm:pt>
    <dgm:pt modelId="{77FD79E4-0EDF-4945-93FD-576A3181EB33}" type="pres">
      <dgm:prSet presAssocID="{6576EEAB-9245-449E-910B-3E7C347A081D}" presName="par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C56BAC3-CF85-44E9-ADCB-5FE3DB79C8BF}" type="pres">
      <dgm:prSet presAssocID="{6576EEAB-9245-449E-910B-3E7C347A081D}" presName="parSh" presStyleLbl="node1" presStyleIdx="2" presStyleCnt="6"/>
      <dgm:spPr/>
      <dgm:t>
        <a:bodyPr/>
        <a:lstStyle/>
        <a:p>
          <a:endParaRPr lang="en-ZA"/>
        </a:p>
      </dgm:t>
    </dgm:pt>
    <dgm:pt modelId="{EBCDB0D6-CA45-4EAA-B24E-01C0627F84DB}" type="pres">
      <dgm:prSet presAssocID="{6576EEAB-9245-449E-910B-3E7C347A081D}" presName="desTx" presStyleLbl="fgAcc1" presStyleIdx="2" presStyleCnt="6" custScaleY="46333" custLinFactNeighborX="-20596" custLinFactNeighborY="-2074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2501BF9-9234-4B7D-A58C-7EA9F81AB884}" type="pres">
      <dgm:prSet presAssocID="{8A0D8766-8714-42D0-B0BF-A9A0AFAF66FE}" presName="sibTrans" presStyleLbl="sibTrans2D1" presStyleIdx="2" presStyleCnt="5"/>
      <dgm:spPr/>
      <dgm:t>
        <a:bodyPr/>
        <a:lstStyle/>
        <a:p>
          <a:endParaRPr lang="en-ZA"/>
        </a:p>
      </dgm:t>
    </dgm:pt>
    <dgm:pt modelId="{BE8366E5-5336-4660-B30B-73004B0F6065}" type="pres">
      <dgm:prSet presAssocID="{8A0D8766-8714-42D0-B0BF-A9A0AFAF66FE}" presName="connTx" presStyleLbl="sibTrans2D1" presStyleIdx="2" presStyleCnt="5"/>
      <dgm:spPr/>
      <dgm:t>
        <a:bodyPr/>
        <a:lstStyle/>
        <a:p>
          <a:endParaRPr lang="en-ZA"/>
        </a:p>
      </dgm:t>
    </dgm:pt>
    <dgm:pt modelId="{C2F42194-450C-46FA-845A-C90F9CF008F9}" type="pres">
      <dgm:prSet presAssocID="{58CD5189-6077-492A-A070-E37B6354C2E7}" presName="composite" presStyleCnt="0"/>
      <dgm:spPr/>
    </dgm:pt>
    <dgm:pt modelId="{FCCFCA2C-1DD0-4EE5-BEA2-BE9B01651063}" type="pres">
      <dgm:prSet presAssocID="{58CD5189-6077-492A-A070-E37B6354C2E7}" presName="par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F7CBBA1-1192-4AEA-8BD9-CEB44BCF155A}" type="pres">
      <dgm:prSet presAssocID="{58CD5189-6077-492A-A070-E37B6354C2E7}" presName="parSh" presStyleLbl="node1" presStyleIdx="3" presStyleCnt="6"/>
      <dgm:spPr/>
      <dgm:t>
        <a:bodyPr/>
        <a:lstStyle/>
        <a:p>
          <a:endParaRPr lang="en-ZA"/>
        </a:p>
      </dgm:t>
    </dgm:pt>
    <dgm:pt modelId="{F391DB37-F628-48C5-B16D-8DD52EB251AF}" type="pres">
      <dgm:prSet presAssocID="{58CD5189-6077-492A-A070-E37B6354C2E7}" presName="desTx" presStyleLbl="fgAcc1" presStyleIdx="3" presStyleCnt="6" custScaleY="55743" custLinFactNeighborX="-13747" custLinFactNeighborY="-2009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FCAA835-367A-46BB-A196-26BFFE7F7C1C}" type="pres">
      <dgm:prSet presAssocID="{AE53812D-5563-4D14-9E85-2DBF713471B3}" presName="sibTrans" presStyleLbl="sibTrans2D1" presStyleIdx="3" presStyleCnt="5"/>
      <dgm:spPr/>
      <dgm:t>
        <a:bodyPr/>
        <a:lstStyle/>
        <a:p>
          <a:endParaRPr lang="en-ZA"/>
        </a:p>
      </dgm:t>
    </dgm:pt>
    <dgm:pt modelId="{7DF93314-24B0-4CFB-8515-BF2ADE92E4FC}" type="pres">
      <dgm:prSet presAssocID="{AE53812D-5563-4D14-9E85-2DBF713471B3}" presName="connTx" presStyleLbl="sibTrans2D1" presStyleIdx="3" presStyleCnt="5"/>
      <dgm:spPr/>
      <dgm:t>
        <a:bodyPr/>
        <a:lstStyle/>
        <a:p>
          <a:endParaRPr lang="en-ZA"/>
        </a:p>
      </dgm:t>
    </dgm:pt>
    <dgm:pt modelId="{4C607A31-EEAF-4E39-8941-723B29AD2F97}" type="pres">
      <dgm:prSet presAssocID="{D066DB0E-39A0-4D50-BFE4-856CBF3E48D5}" presName="composite" presStyleCnt="0"/>
      <dgm:spPr/>
    </dgm:pt>
    <dgm:pt modelId="{F1ED0272-41D4-426F-8E13-0D6517243838}" type="pres">
      <dgm:prSet presAssocID="{D066DB0E-39A0-4D50-BFE4-856CBF3E48D5}" presName="par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043868B-77DE-4FB4-9179-0D0A8A491DC4}" type="pres">
      <dgm:prSet presAssocID="{D066DB0E-39A0-4D50-BFE4-856CBF3E48D5}" presName="parSh" presStyleLbl="node1" presStyleIdx="4" presStyleCnt="6"/>
      <dgm:spPr/>
      <dgm:t>
        <a:bodyPr/>
        <a:lstStyle/>
        <a:p>
          <a:endParaRPr lang="en-ZA"/>
        </a:p>
      </dgm:t>
    </dgm:pt>
    <dgm:pt modelId="{EEE87939-CCFB-4A0D-8E96-D8CBB77E7E53}" type="pres">
      <dgm:prSet presAssocID="{D066DB0E-39A0-4D50-BFE4-856CBF3E48D5}" presName="desTx" presStyleLbl="fgAcc1" presStyleIdx="4" presStyleCnt="6" custScaleY="46333" custLinFactNeighborX="-14828" custLinFactNeighborY="-2245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D00B018-D023-418E-81F3-B7A1A2DDBC4B}" type="pres">
      <dgm:prSet presAssocID="{F0BE8552-1206-4916-B03D-508B852146EF}" presName="sibTrans" presStyleLbl="sibTrans2D1" presStyleIdx="4" presStyleCnt="5"/>
      <dgm:spPr/>
      <dgm:t>
        <a:bodyPr/>
        <a:lstStyle/>
        <a:p>
          <a:endParaRPr lang="en-ZA"/>
        </a:p>
      </dgm:t>
    </dgm:pt>
    <dgm:pt modelId="{D4F21463-0914-4803-A7A8-E16F6EBFAE71}" type="pres">
      <dgm:prSet presAssocID="{F0BE8552-1206-4916-B03D-508B852146EF}" presName="connTx" presStyleLbl="sibTrans2D1" presStyleIdx="4" presStyleCnt="5"/>
      <dgm:spPr/>
      <dgm:t>
        <a:bodyPr/>
        <a:lstStyle/>
        <a:p>
          <a:endParaRPr lang="en-ZA"/>
        </a:p>
      </dgm:t>
    </dgm:pt>
    <dgm:pt modelId="{7A805A07-2EC3-47D7-955C-E22C227C97BD}" type="pres">
      <dgm:prSet presAssocID="{E9FCE620-9E32-493D-85FC-E0EC151AB21F}" presName="composite" presStyleCnt="0"/>
      <dgm:spPr/>
    </dgm:pt>
    <dgm:pt modelId="{E8518B7D-844A-4FD9-98CE-768399606945}" type="pres">
      <dgm:prSet presAssocID="{E9FCE620-9E32-493D-85FC-E0EC151AB21F}" presName="par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FB3A2D0-6BD2-4E07-B4D6-068F6F1D8277}" type="pres">
      <dgm:prSet presAssocID="{E9FCE620-9E32-493D-85FC-E0EC151AB21F}" presName="parSh" presStyleLbl="node1" presStyleIdx="5" presStyleCnt="6"/>
      <dgm:spPr/>
      <dgm:t>
        <a:bodyPr/>
        <a:lstStyle/>
        <a:p>
          <a:endParaRPr lang="en-ZA"/>
        </a:p>
      </dgm:t>
    </dgm:pt>
    <dgm:pt modelId="{2A108C86-FCC3-4501-AA28-6307D2EE5492}" type="pres">
      <dgm:prSet presAssocID="{E9FCE620-9E32-493D-85FC-E0EC151AB21F}" presName="desTx" presStyleLbl="fgAcc1" presStyleIdx="5" presStyleCnt="6" custScaleY="56548" custLinFactNeighborX="-17880" custLinFactNeighborY="-2531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54FC04D9-869B-4868-83E9-163DAEC1287F}" type="presOf" srcId="{9F56F86C-F0ED-403D-A081-338230AEE392}" destId="{EEE87939-CCFB-4A0D-8E96-D8CBB77E7E53}" srcOrd="0" destOrd="1" presId="urn:microsoft.com/office/officeart/2005/8/layout/process3"/>
    <dgm:cxn modelId="{1C04D75E-48BC-4CAF-950E-43DBDDDD1A0B}" srcId="{85104A9A-59DE-47E8-9974-DEEC7E22C269}" destId="{E9FCE620-9E32-493D-85FC-E0EC151AB21F}" srcOrd="5" destOrd="0" parTransId="{9EB6EA8D-16DB-4610-A03C-5D2016A18F08}" sibTransId="{9C63BAD0-5A36-4884-BA67-85653CA35EAD}"/>
    <dgm:cxn modelId="{5E20A838-07FB-4CF7-B7C6-7063AF59D3CA}" srcId="{3E46F92B-1B87-46C3-86F3-A61DE2D2C188}" destId="{463E9FD8-77FE-4116-AE5E-5790E6B987B3}" srcOrd="2" destOrd="0" parTransId="{A7C6AAC0-06F8-4F00-96F3-B5E158BAD06E}" sibTransId="{2B33B42E-208A-42CB-B51A-7393583435D1}"/>
    <dgm:cxn modelId="{6538728C-851F-495A-B7CF-549905FDA7AC}" type="presOf" srcId="{3E46F92B-1B87-46C3-86F3-A61DE2D2C188}" destId="{D0AFA13D-48E3-4684-BDEA-80D55460DD36}" srcOrd="0" destOrd="0" presId="urn:microsoft.com/office/officeart/2005/8/layout/process3"/>
    <dgm:cxn modelId="{4AB946BA-04C8-4CE8-9482-3DA35B142EF0}" srcId="{6576EEAB-9245-449E-910B-3E7C347A081D}" destId="{E2F388B5-227C-4916-B0E7-87ED6617BFBB}" srcOrd="4" destOrd="0" parTransId="{F53A92F4-DD3D-46A1-BAEF-370C6D4C2072}" sibTransId="{58132140-D112-421C-9074-99BB30639255}"/>
    <dgm:cxn modelId="{B7521CBF-75FE-41A5-82D7-75260AD44E8C}" type="presOf" srcId="{AE53812D-5563-4D14-9E85-2DBF713471B3}" destId="{CFCAA835-367A-46BB-A196-26BFFE7F7C1C}" srcOrd="0" destOrd="0" presId="urn:microsoft.com/office/officeart/2005/8/layout/process3"/>
    <dgm:cxn modelId="{71D41479-4A7F-479B-95F7-054F60C6C705}" type="presOf" srcId="{238953BF-9332-4A11-8F05-B4D6BFB52C40}" destId="{EBCDB0D6-CA45-4EAA-B24E-01C0627F84DB}" srcOrd="0" destOrd="3" presId="urn:microsoft.com/office/officeart/2005/8/layout/process3"/>
    <dgm:cxn modelId="{9992F007-BF49-47EF-86C9-BA364B63A315}" type="presOf" srcId="{F4214634-8A28-424C-939E-00501DDCC132}" destId="{EEE87939-CCFB-4A0D-8E96-D8CBB77E7E53}" srcOrd="0" destOrd="3" presId="urn:microsoft.com/office/officeart/2005/8/layout/process3"/>
    <dgm:cxn modelId="{8103AE8D-7E69-46B4-B542-8E1C1A27EA50}" srcId="{6576EEAB-9245-449E-910B-3E7C347A081D}" destId="{553221E3-F5AC-485F-8A50-F687B798AC80}" srcOrd="0" destOrd="0" parTransId="{5AEF11D1-66F3-4858-9137-48268B8C4285}" sibTransId="{A7F2F6CB-A52E-4305-8588-EDC1579A5204}"/>
    <dgm:cxn modelId="{41F8CE7B-771B-4E81-8BCE-FE9522914F32}" type="presOf" srcId="{F0BE8552-1206-4916-B03D-508B852146EF}" destId="{D4F21463-0914-4803-A7A8-E16F6EBFAE71}" srcOrd="1" destOrd="0" presId="urn:microsoft.com/office/officeart/2005/8/layout/process3"/>
    <dgm:cxn modelId="{566DD4F6-8B4C-48F0-AD13-2AD90D5C8FA6}" type="presOf" srcId="{2EC04B80-5C45-4CFB-852E-310B6B347E02}" destId="{41000AD3-56FD-4D68-8C3C-5EE8EA195EA7}" srcOrd="1" destOrd="0" presId="urn:microsoft.com/office/officeart/2005/8/layout/process3"/>
    <dgm:cxn modelId="{E2A7D229-9D4C-47F9-ABA6-C9792D8AE644}" srcId="{D066DB0E-39A0-4D50-BFE4-856CBF3E48D5}" destId="{9F56F86C-F0ED-403D-A081-338230AEE392}" srcOrd="1" destOrd="0" parTransId="{CCBE7576-D3D1-4F76-8440-D1D48B146615}" sibTransId="{1D32CFED-10F8-43D6-82B4-1BE209CA63A7}"/>
    <dgm:cxn modelId="{EFB1A4F7-BFA8-41F4-BB57-0E89E564F905}" srcId="{E9FCE620-9E32-493D-85FC-E0EC151AB21F}" destId="{78252F58-7782-4C01-8F5D-32FD5652359C}" srcOrd="2" destOrd="0" parTransId="{FCAEAD93-01C3-47E1-8A04-4EB9A8700B69}" sibTransId="{95E3CA48-7AB3-4DCC-9EF3-588A0DD1BA12}"/>
    <dgm:cxn modelId="{6DE9B214-6F3E-4886-8602-1E3074F1F975}" type="presOf" srcId="{E9FCE620-9E32-493D-85FC-E0EC151AB21F}" destId="{E8518B7D-844A-4FD9-98CE-768399606945}" srcOrd="0" destOrd="0" presId="urn:microsoft.com/office/officeart/2005/8/layout/process3"/>
    <dgm:cxn modelId="{33ADA2FB-BC1D-401A-A35F-4B87A31DF0CE}" type="presOf" srcId="{D066DB0E-39A0-4D50-BFE4-856CBF3E48D5}" destId="{A043868B-77DE-4FB4-9179-0D0A8A491DC4}" srcOrd="1" destOrd="0" presId="urn:microsoft.com/office/officeart/2005/8/layout/process3"/>
    <dgm:cxn modelId="{80AE55A7-213F-4D74-9C38-A568670B13F8}" srcId="{E9FCE620-9E32-493D-85FC-E0EC151AB21F}" destId="{DB799C8D-2BB6-47B2-9FD7-01600282B1CB}" srcOrd="1" destOrd="0" parTransId="{5DC7EDEB-8DAC-47D7-9153-6F5388E54F7D}" sibTransId="{45B81B13-DA95-4272-B7FD-2EB74BC300EE}"/>
    <dgm:cxn modelId="{5E190A2C-84E0-4BEF-BECA-7B938B740F5C}" srcId="{AB19CC5F-EB0E-4C3D-B90A-FFA340E48616}" destId="{7C98EE87-9CC7-49EF-B9A2-5BB219CDE6CC}" srcOrd="3" destOrd="0" parTransId="{88539E0A-5924-404A-A7E6-4AC05ECB53CF}" sibTransId="{E4AA9650-C94C-4CCA-8EC3-9F07ED8F9E49}"/>
    <dgm:cxn modelId="{164A892B-1C37-45C5-A397-91635010153A}" srcId="{58CD5189-6077-492A-A070-E37B6354C2E7}" destId="{FC716BC0-A0D4-499F-B66F-63B5F8DDC246}" srcOrd="2" destOrd="0" parTransId="{EB27B350-985F-4DB3-9818-110426EFCACD}" sibTransId="{E8D7EC57-9907-470A-90B5-9E929597AC66}"/>
    <dgm:cxn modelId="{690449AA-38A6-4C5C-865F-657D2336352A}" srcId="{D066DB0E-39A0-4D50-BFE4-856CBF3E48D5}" destId="{F4214634-8A28-424C-939E-00501DDCC132}" srcOrd="3" destOrd="0" parTransId="{D0AB1343-4E93-4955-8D14-03DC2B717563}" sibTransId="{49F061D8-5768-46FE-84F0-7ACB7F06C96B}"/>
    <dgm:cxn modelId="{2A56BB78-38CE-4D02-A4B6-2CC7B27A72C1}" type="presOf" srcId="{553221E3-F5AC-485F-8A50-F687B798AC80}" destId="{EBCDB0D6-CA45-4EAA-B24E-01C0627F84DB}" srcOrd="0" destOrd="0" presId="urn:microsoft.com/office/officeart/2005/8/layout/process3"/>
    <dgm:cxn modelId="{268F9305-BE25-48F3-B666-68C25DA20F4D}" type="presOf" srcId="{6576EEAB-9245-449E-910B-3E7C347A081D}" destId="{AC56BAC3-CF85-44E9-ADCB-5FE3DB79C8BF}" srcOrd="1" destOrd="0" presId="urn:microsoft.com/office/officeart/2005/8/layout/process3"/>
    <dgm:cxn modelId="{C28FCD26-DA40-4448-BAEF-AFDA20600088}" type="presOf" srcId="{C08C70B7-65AA-4563-A0FD-35AE7192E5B7}" destId="{B0266DB9-AD78-41EC-879E-989EE0E5CA25}" srcOrd="0" destOrd="2" presId="urn:microsoft.com/office/officeart/2005/8/layout/process3"/>
    <dgm:cxn modelId="{77D8A72B-1210-40E6-8D24-9C8F1B2EC574}" type="presOf" srcId="{8A0D8766-8714-42D0-B0BF-A9A0AFAF66FE}" destId="{BE8366E5-5336-4660-B30B-73004B0F6065}" srcOrd="1" destOrd="0" presId="urn:microsoft.com/office/officeart/2005/8/layout/process3"/>
    <dgm:cxn modelId="{0FA76CAE-FF93-4BF6-8426-77A0FC03FD0C}" type="presOf" srcId="{8A0D8766-8714-42D0-B0BF-A9A0AFAF66FE}" destId="{62501BF9-9234-4B7D-A58C-7EA9F81AB884}" srcOrd="0" destOrd="0" presId="urn:microsoft.com/office/officeart/2005/8/layout/process3"/>
    <dgm:cxn modelId="{6825B954-5451-466F-9DD4-6D01C57E363B}" srcId="{3E46F92B-1B87-46C3-86F3-A61DE2D2C188}" destId="{83A73B59-F3D8-41D6-B4F4-8B94ED1E7696}" srcOrd="1" destOrd="0" parTransId="{7D99BF14-0DFE-4414-B849-50BA5EA8557D}" sibTransId="{5856A686-6DFD-4C8F-9F5F-71EDA87EA835}"/>
    <dgm:cxn modelId="{9692B7AE-4655-4FB0-B6D3-651411E344F8}" type="presOf" srcId="{EEA6AA61-49F1-4227-90E9-2DF425BBA254}" destId="{EBCDB0D6-CA45-4EAA-B24E-01C0627F84DB}" srcOrd="0" destOrd="2" presId="urn:microsoft.com/office/officeart/2005/8/layout/process3"/>
    <dgm:cxn modelId="{75D6068E-EA3E-405F-BDB3-36F280D3D89F}" type="presOf" srcId="{463E9FD8-77FE-4116-AE5E-5790E6B987B3}" destId="{12881BBC-821C-4746-A278-942643EBA01C}" srcOrd="0" destOrd="2" presId="urn:microsoft.com/office/officeart/2005/8/layout/process3"/>
    <dgm:cxn modelId="{C3CBA409-2E88-47A9-90D4-D12015366C6C}" type="presOf" srcId="{DB799C8D-2BB6-47B2-9FD7-01600282B1CB}" destId="{2A108C86-FCC3-4501-AA28-6307D2EE5492}" srcOrd="0" destOrd="1" presId="urn:microsoft.com/office/officeart/2005/8/layout/process3"/>
    <dgm:cxn modelId="{BF8F7202-4EE2-43DC-896F-E64F257C4515}" type="presOf" srcId="{AB19CC5F-EB0E-4C3D-B90A-FFA340E48616}" destId="{6AA4643A-8617-4BEE-8F6A-67E92F0AE4BB}" srcOrd="1" destOrd="0" presId="urn:microsoft.com/office/officeart/2005/8/layout/process3"/>
    <dgm:cxn modelId="{93F6E1EA-9288-42CA-BF06-6AC061ABFE31}" type="presOf" srcId="{3B77817D-8E35-4FE8-BF16-F5665703B6B2}" destId="{12881BBC-821C-4746-A278-942643EBA01C}" srcOrd="0" destOrd="0" presId="urn:microsoft.com/office/officeart/2005/8/layout/process3"/>
    <dgm:cxn modelId="{43B0795C-6B1E-4592-B118-3585F9947FC0}" srcId="{D066DB0E-39A0-4D50-BFE4-856CBF3E48D5}" destId="{216EC111-945F-4993-A197-81A9FC91F1F4}" srcOrd="0" destOrd="0" parTransId="{05B5746A-78F3-40E9-B94C-5C8C8622BF4B}" sibTransId="{29E5B322-AB19-4AEC-B090-07BB9309D674}"/>
    <dgm:cxn modelId="{3220FAA6-F030-42A1-AD89-F9AD0E684501}" type="presOf" srcId="{3E46F92B-1B87-46C3-86F3-A61DE2D2C188}" destId="{818C1F76-06DB-4BD6-A8E9-F5AF3F2FDF48}" srcOrd="1" destOrd="0" presId="urn:microsoft.com/office/officeart/2005/8/layout/process3"/>
    <dgm:cxn modelId="{67750299-4C38-4279-8166-26275594371C}" srcId="{6576EEAB-9245-449E-910B-3E7C347A081D}" destId="{EEA6AA61-49F1-4227-90E9-2DF425BBA254}" srcOrd="2" destOrd="0" parTransId="{37DE7E1F-D54E-4B98-86E4-665F522DED53}" sibTransId="{95397C9E-36F9-4D73-81E4-D833F4459FB9}"/>
    <dgm:cxn modelId="{BD5BACF9-B3BB-4FCB-BF46-5FC5F4E7B625}" type="presOf" srcId="{F0BE8552-1206-4916-B03D-508B852146EF}" destId="{DD00B018-D023-418E-81F3-B7A1A2DDBC4B}" srcOrd="0" destOrd="0" presId="urn:microsoft.com/office/officeart/2005/8/layout/process3"/>
    <dgm:cxn modelId="{DC86D7FE-9A49-4977-8D3E-E94C847F396E}" srcId="{58CD5189-6077-492A-A070-E37B6354C2E7}" destId="{E32A99A4-D937-486F-A2EB-6B1E6630B457}" srcOrd="1" destOrd="0" parTransId="{94E1B510-8793-4804-AD6A-8FEA32236343}" sibTransId="{A97BCD91-7BCA-461A-811D-C4453F640969}"/>
    <dgm:cxn modelId="{241385C0-9F1C-432B-9351-EAA4F3AFDC12}" type="presOf" srcId="{6576EEAB-9245-449E-910B-3E7C347A081D}" destId="{77FD79E4-0EDF-4945-93FD-576A3181EB33}" srcOrd="0" destOrd="0" presId="urn:microsoft.com/office/officeart/2005/8/layout/process3"/>
    <dgm:cxn modelId="{56D2EE59-8BFC-4D17-869D-DAFD685EC005}" srcId="{6576EEAB-9245-449E-910B-3E7C347A081D}" destId="{9E0D58E1-A044-4AFF-A9FE-45ADD780A52C}" srcOrd="5" destOrd="0" parTransId="{31CB3518-1FD4-4E91-AC14-8D9E4875B8F8}" sibTransId="{C8F2BC94-03A6-4C9B-BEA5-585C3CECA949}"/>
    <dgm:cxn modelId="{E692042B-6C14-4AF4-8C5A-7B6DCB7EFCBE}" type="presOf" srcId="{9E0D58E1-A044-4AFF-A9FE-45ADD780A52C}" destId="{EBCDB0D6-CA45-4EAA-B24E-01C0627F84DB}" srcOrd="0" destOrd="5" presId="urn:microsoft.com/office/officeart/2005/8/layout/process3"/>
    <dgm:cxn modelId="{7431B06E-C732-4363-939E-FF6669B2F935}" type="presOf" srcId="{85104A9A-59DE-47E8-9974-DEEC7E22C269}" destId="{DA0E4F54-55BB-4759-886C-78DFA2D28DD7}" srcOrd="0" destOrd="0" presId="urn:microsoft.com/office/officeart/2005/8/layout/process3"/>
    <dgm:cxn modelId="{BEEFBB0A-D295-41CE-9CE0-ACBC8483D5C3}" srcId="{85104A9A-59DE-47E8-9974-DEEC7E22C269}" destId="{3E46F92B-1B87-46C3-86F3-A61DE2D2C188}" srcOrd="1" destOrd="0" parTransId="{ED405DA6-3B36-4D68-A3B5-7585EE4DFD76}" sibTransId="{2EC04B80-5C45-4CFB-852E-310B6B347E02}"/>
    <dgm:cxn modelId="{2170B38D-5039-45C6-9D8C-0376661C13D3}" srcId="{AB19CC5F-EB0E-4C3D-B90A-FFA340E48616}" destId="{974F34AB-F942-4C23-8D19-EDC4D79D0B24}" srcOrd="1" destOrd="0" parTransId="{44A0BDD7-FC07-4FA2-800B-5C017606ADC5}" sibTransId="{D60A0892-E2D2-4C3F-AFC6-267C75E4E24B}"/>
    <dgm:cxn modelId="{FD48D7F7-4F98-49A1-8C1E-A59D496D5E2E}" type="presOf" srcId="{093B1EB6-20D0-4DD4-93BE-4FFE4D65EADD}" destId="{2A108C86-FCC3-4501-AA28-6307D2EE5492}" srcOrd="0" destOrd="0" presId="urn:microsoft.com/office/officeart/2005/8/layout/process3"/>
    <dgm:cxn modelId="{5560BC19-40D4-43D3-A18E-7458D6F84837}" srcId="{6576EEAB-9245-449E-910B-3E7C347A081D}" destId="{238953BF-9332-4A11-8F05-B4D6BFB52C40}" srcOrd="3" destOrd="0" parTransId="{AF6817C3-4913-41AB-AFA0-4A84E87E2730}" sibTransId="{6E6E981F-8F15-49F9-A25A-870028926B36}"/>
    <dgm:cxn modelId="{9130C567-404F-4913-BF49-53D986BA9FD0}" type="presOf" srcId="{974F34AB-F942-4C23-8D19-EDC4D79D0B24}" destId="{B0266DB9-AD78-41EC-879E-989EE0E5CA25}" srcOrd="0" destOrd="1" presId="urn:microsoft.com/office/officeart/2005/8/layout/process3"/>
    <dgm:cxn modelId="{24094677-ABB6-4078-8D16-A1A1785B90C1}" type="presOf" srcId="{86DF2281-F9F6-4598-B1B2-77CE10F53BA8}" destId="{F391DB37-F628-48C5-B16D-8DD52EB251AF}" srcOrd="0" destOrd="5" presId="urn:microsoft.com/office/officeart/2005/8/layout/process3"/>
    <dgm:cxn modelId="{224F105A-FB66-450D-93D1-E08417EA990A}" type="presOf" srcId="{4EBA354C-CB7A-4CB1-855E-31AF001FE391}" destId="{12881BBC-821C-4746-A278-942643EBA01C}" srcOrd="0" destOrd="4" presId="urn:microsoft.com/office/officeart/2005/8/layout/process3"/>
    <dgm:cxn modelId="{32306A24-432C-451D-81AE-0F8578CA285B}" srcId="{6576EEAB-9245-449E-910B-3E7C347A081D}" destId="{EE86B09D-C3B1-4597-98B5-4295DA355111}" srcOrd="1" destOrd="0" parTransId="{065814BB-A1AF-41B7-92F3-5912F7E99CED}" sibTransId="{69DCEBD7-35AA-423E-9BB1-AE7CA8A624DB}"/>
    <dgm:cxn modelId="{F325AA3D-CE2B-46CD-8C73-8A362C0FAE49}" type="presOf" srcId="{E9FCE620-9E32-493D-85FC-E0EC151AB21F}" destId="{9FB3A2D0-6BD2-4E07-B4D6-068F6F1D8277}" srcOrd="1" destOrd="0" presId="urn:microsoft.com/office/officeart/2005/8/layout/process3"/>
    <dgm:cxn modelId="{A2E65BDF-2FD2-49A6-9002-68C904E8A235}" type="presOf" srcId="{E2F388B5-227C-4916-B0E7-87ED6617BFBB}" destId="{EBCDB0D6-CA45-4EAA-B24E-01C0627F84DB}" srcOrd="0" destOrd="4" presId="urn:microsoft.com/office/officeart/2005/8/layout/process3"/>
    <dgm:cxn modelId="{00593206-3EE0-452B-84E3-F2E91D330187}" srcId="{AB19CC5F-EB0E-4C3D-B90A-FFA340E48616}" destId="{C08C70B7-65AA-4563-A0FD-35AE7192E5B7}" srcOrd="2" destOrd="0" parTransId="{2467B9D8-98C3-4DD0-854C-33F99ABECCC1}" sibTransId="{8B07D8E3-179C-477D-9FBD-17A945319AB5}"/>
    <dgm:cxn modelId="{812817F2-F257-4654-81CD-C3DE9794AEF4}" srcId="{58CD5189-6077-492A-A070-E37B6354C2E7}" destId="{86DF2281-F9F6-4598-B1B2-77CE10F53BA8}" srcOrd="5" destOrd="0" parTransId="{E31FD8B4-C0B5-4985-B409-7BAB8D16F7E7}" sibTransId="{8EE4E98F-AADB-4789-A9DF-057E57393B4D}"/>
    <dgm:cxn modelId="{F7AC6A02-4DC2-4F7A-B28F-8F72E1C5BBA8}" type="presOf" srcId="{47932B7F-7D17-4679-A5C9-4CAB0881C4B0}" destId="{F391DB37-F628-48C5-B16D-8DD52EB251AF}" srcOrd="0" destOrd="0" presId="urn:microsoft.com/office/officeart/2005/8/layout/process3"/>
    <dgm:cxn modelId="{6F2B947E-46E7-4E6C-B8DF-4C4BA72314D6}" srcId="{58CD5189-6077-492A-A070-E37B6354C2E7}" destId="{56E7C9CC-FAE1-4513-B2B5-555D49B0C2D8}" srcOrd="3" destOrd="0" parTransId="{E3754FCC-1790-417F-B4A7-B71822E0E897}" sibTransId="{F712C2F5-D8E0-459D-BB08-6FA5F0155FA9}"/>
    <dgm:cxn modelId="{0EEC4D12-2923-4663-8618-2784A27BD589}" srcId="{3E46F92B-1B87-46C3-86F3-A61DE2D2C188}" destId="{3B77817D-8E35-4FE8-BF16-F5665703B6B2}" srcOrd="0" destOrd="0" parTransId="{ED5A82BA-3827-420D-89F0-1E9B8D91D4BF}" sibTransId="{0EDA98D3-540D-4F12-95B5-C7EE91B0FAC8}"/>
    <dgm:cxn modelId="{03053148-401E-4BCA-9A7B-CDEB893CFF4E}" type="presOf" srcId="{24557790-A433-438F-BE08-61050B94360A}" destId="{EEE87939-CCFB-4A0D-8E96-D8CBB77E7E53}" srcOrd="0" destOrd="2" presId="urn:microsoft.com/office/officeart/2005/8/layout/process3"/>
    <dgm:cxn modelId="{ADE8872E-FBE8-47B3-BED3-C0BA1EDC82F3}" srcId="{AB19CC5F-EB0E-4C3D-B90A-FFA340E48616}" destId="{30C318BF-EDB1-4319-9282-5ED015EFFB11}" srcOrd="0" destOrd="0" parTransId="{EBC0B8A5-DE6B-4A53-B877-BB2394B6819D}" sibTransId="{6107E0F2-7EDA-4E93-A70F-68A2D0D7726F}"/>
    <dgm:cxn modelId="{B8DE312C-AA11-4579-9A0B-53E2211746B8}" type="presOf" srcId="{56DE4A85-B009-4816-9F70-CEFD2BA31830}" destId="{12881BBC-821C-4746-A278-942643EBA01C}" srcOrd="0" destOrd="3" presId="urn:microsoft.com/office/officeart/2005/8/layout/process3"/>
    <dgm:cxn modelId="{8CC0D4BF-FC97-443F-A35C-29936553544D}" srcId="{85104A9A-59DE-47E8-9974-DEEC7E22C269}" destId="{6576EEAB-9245-449E-910B-3E7C347A081D}" srcOrd="2" destOrd="0" parTransId="{4A092246-B364-415E-AD28-6CF287BBD017}" sibTransId="{8A0D8766-8714-42D0-B0BF-A9A0AFAF66FE}"/>
    <dgm:cxn modelId="{0DE89E8B-102C-4284-81D2-A4A6D85EB6D8}" type="presOf" srcId="{894D1D31-6E2A-4451-9E9C-25BB2F2A0AB1}" destId="{F391DB37-F628-48C5-B16D-8DD52EB251AF}" srcOrd="0" destOrd="6" presId="urn:microsoft.com/office/officeart/2005/8/layout/process3"/>
    <dgm:cxn modelId="{B445B6AB-73EC-4073-944D-6743E1F9B9DB}" srcId="{85104A9A-59DE-47E8-9974-DEEC7E22C269}" destId="{AB19CC5F-EB0E-4C3D-B90A-FFA340E48616}" srcOrd="0" destOrd="0" parTransId="{C6D15F53-09FE-4334-A9FA-DE675C77C2D6}" sibTransId="{F7BEB953-6C7C-44E9-ABD5-303A07E8E5FF}"/>
    <dgm:cxn modelId="{593EF99E-68F7-4ED7-9311-1061C5C42D8E}" type="presOf" srcId="{56E7C9CC-FAE1-4513-B2B5-555D49B0C2D8}" destId="{F391DB37-F628-48C5-B16D-8DD52EB251AF}" srcOrd="0" destOrd="3" presId="urn:microsoft.com/office/officeart/2005/8/layout/process3"/>
    <dgm:cxn modelId="{0613CD45-B856-4C67-903B-8A9DFB9E2AE2}" type="presOf" srcId="{2EC04B80-5C45-4CFB-852E-310B6B347E02}" destId="{E88175D4-7006-45F2-A592-C47E0BAB7924}" srcOrd="0" destOrd="0" presId="urn:microsoft.com/office/officeart/2005/8/layout/process3"/>
    <dgm:cxn modelId="{21A9089D-F754-4A38-A78C-FE68E1FDC875}" type="presOf" srcId="{78252F58-7782-4C01-8F5D-32FD5652359C}" destId="{2A108C86-FCC3-4501-AA28-6307D2EE5492}" srcOrd="0" destOrd="2" presId="urn:microsoft.com/office/officeart/2005/8/layout/process3"/>
    <dgm:cxn modelId="{6C45EA0E-1800-4DD2-8489-9AD0E1B9CCDB}" type="presOf" srcId="{216EC111-945F-4993-A197-81A9FC91F1F4}" destId="{EEE87939-CCFB-4A0D-8E96-D8CBB77E7E53}" srcOrd="0" destOrd="0" presId="urn:microsoft.com/office/officeart/2005/8/layout/process3"/>
    <dgm:cxn modelId="{279C06A8-9C91-4FD5-9F5B-6E4CCF09CF7D}" type="presOf" srcId="{AE53812D-5563-4D14-9E85-2DBF713471B3}" destId="{7DF93314-24B0-4CFB-8515-BF2ADE92E4FC}" srcOrd="1" destOrd="0" presId="urn:microsoft.com/office/officeart/2005/8/layout/process3"/>
    <dgm:cxn modelId="{088BC1EE-6A6E-4305-9CC8-790D2F40D844}" type="presOf" srcId="{D066DB0E-39A0-4D50-BFE4-856CBF3E48D5}" destId="{F1ED0272-41D4-426F-8E13-0D6517243838}" srcOrd="0" destOrd="0" presId="urn:microsoft.com/office/officeart/2005/8/layout/process3"/>
    <dgm:cxn modelId="{8057C572-8ABE-4C05-9DF9-D155156FB7DB}" type="presOf" srcId="{4F2A9E76-A78A-48DD-A8E1-89DAFA7C0D7A}" destId="{F391DB37-F628-48C5-B16D-8DD52EB251AF}" srcOrd="0" destOrd="4" presId="urn:microsoft.com/office/officeart/2005/8/layout/process3"/>
    <dgm:cxn modelId="{0161AA81-6EF1-4F2E-88B8-28FA3BA6C99C}" srcId="{85104A9A-59DE-47E8-9974-DEEC7E22C269}" destId="{58CD5189-6077-492A-A070-E37B6354C2E7}" srcOrd="3" destOrd="0" parTransId="{A2C7F6D2-095E-4772-A1F8-232CF271E678}" sibTransId="{AE53812D-5563-4D14-9E85-2DBF713471B3}"/>
    <dgm:cxn modelId="{3AA6C36E-6F2C-4018-8DF9-5BEA9A2C8645}" type="presOf" srcId="{7C98EE87-9CC7-49EF-B9A2-5BB219CDE6CC}" destId="{B0266DB9-AD78-41EC-879E-989EE0E5CA25}" srcOrd="0" destOrd="3" presId="urn:microsoft.com/office/officeart/2005/8/layout/process3"/>
    <dgm:cxn modelId="{76488485-C0D1-4176-8488-B3210536FCB3}" srcId="{58CD5189-6077-492A-A070-E37B6354C2E7}" destId="{47932B7F-7D17-4679-A5C9-4CAB0881C4B0}" srcOrd="0" destOrd="0" parTransId="{E7470A9D-229A-43A0-AD57-BE69460AE20D}" sibTransId="{A4CB4F0C-C7D7-4818-9406-E61B47A10E7B}"/>
    <dgm:cxn modelId="{49C6A532-8741-4819-BFB6-2090F5E15F66}" srcId="{58CD5189-6077-492A-A070-E37B6354C2E7}" destId="{4F2A9E76-A78A-48DD-A8E1-89DAFA7C0D7A}" srcOrd="4" destOrd="0" parTransId="{99F1B2F3-5FBC-46BD-8F5B-AF7D00211D82}" sibTransId="{507FF5D7-90A9-4534-9BEB-9D42785F2C72}"/>
    <dgm:cxn modelId="{25C5F1BF-31B3-4712-AC69-1220D0BB2B34}" srcId="{E9FCE620-9E32-493D-85FC-E0EC151AB21F}" destId="{093B1EB6-20D0-4DD4-93BE-4FFE4D65EADD}" srcOrd="0" destOrd="0" parTransId="{151E4F95-5DB1-4165-B7D0-490CE4CE7A64}" sibTransId="{D3CEC7DC-D233-43D2-9E53-5D550AE2F624}"/>
    <dgm:cxn modelId="{D72C0765-8712-432F-970A-727DA2FAAF4F}" type="presOf" srcId="{E32A99A4-D937-486F-A2EB-6B1E6630B457}" destId="{F391DB37-F628-48C5-B16D-8DD52EB251AF}" srcOrd="0" destOrd="1" presId="urn:microsoft.com/office/officeart/2005/8/layout/process3"/>
    <dgm:cxn modelId="{8880AAC8-44B5-422F-B487-CBB05F71842A}" type="presOf" srcId="{83A73B59-F3D8-41D6-B4F4-8B94ED1E7696}" destId="{12881BBC-821C-4746-A278-942643EBA01C}" srcOrd="0" destOrd="1" presId="urn:microsoft.com/office/officeart/2005/8/layout/process3"/>
    <dgm:cxn modelId="{9D20F886-899F-45A4-ADA0-B7DAA8B4C472}" srcId="{85104A9A-59DE-47E8-9974-DEEC7E22C269}" destId="{D066DB0E-39A0-4D50-BFE4-856CBF3E48D5}" srcOrd="4" destOrd="0" parTransId="{50EDD06E-534D-4938-869B-E7D528214A36}" sibTransId="{F0BE8552-1206-4916-B03D-508B852146EF}"/>
    <dgm:cxn modelId="{C5ADFD02-9CD1-4547-BC2B-D208EAF48B43}" type="presOf" srcId="{EE86B09D-C3B1-4597-98B5-4295DA355111}" destId="{EBCDB0D6-CA45-4EAA-B24E-01C0627F84DB}" srcOrd="0" destOrd="1" presId="urn:microsoft.com/office/officeart/2005/8/layout/process3"/>
    <dgm:cxn modelId="{D4187B68-D26C-4757-8F59-DE5BB7D8550E}" srcId="{3E46F92B-1B87-46C3-86F3-A61DE2D2C188}" destId="{56DE4A85-B009-4816-9F70-CEFD2BA31830}" srcOrd="3" destOrd="0" parTransId="{A35CA166-DB98-4E3F-A673-000975C131D6}" sibTransId="{F3E4AA30-61DA-46D9-8EA5-3E5045B763B7}"/>
    <dgm:cxn modelId="{CACB4556-70EA-42BB-8B53-90AC2299AB0F}" srcId="{3E46F92B-1B87-46C3-86F3-A61DE2D2C188}" destId="{4EBA354C-CB7A-4CB1-855E-31AF001FE391}" srcOrd="4" destOrd="0" parTransId="{3F634A99-A68E-4D71-8402-9E1306FACAE4}" sibTransId="{59E63574-00E2-46A8-BFB5-9710A48A79E5}"/>
    <dgm:cxn modelId="{31C76579-4CE0-4ECA-B7BB-B3BEC557B907}" type="presOf" srcId="{F7BEB953-6C7C-44E9-ABD5-303A07E8E5FF}" destId="{837F6F6B-19E3-41BC-A818-B9756D72210B}" srcOrd="1" destOrd="0" presId="urn:microsoft.com/office/officeart/2005/8/layout/process3"/>
    <dgm:cxn modelId="{A434BDF8-B167-45A6-BE8A-7D5605F96395}" type="presOf" srcId="{58CD5189-6077-492A-A070-E37B6354C2E7}" destId="{FCCFCA2C-1DD0-4EE5-BEA2-BE9B01651063}" srcOrd="0" destOrd="0" presId="urn:microsoft.com/office/officeart/2005/8/layout/process3"/>
    <dgm:cxn modelId="{A6B0340B-3294-42AB-8A89-9E7CED237394}" srcId="{58CD5189-6077-492A-A070-E37B6354C2E7}" destId="{894D1D31-6E2A-4451-9E9C-25BB2F2A0AB1}" srcOrd="6" destOrd="0" parTransId="{FCB93FF9-371D-4BE5-B0DE-053FFD9D823C}" sibTransId="{C18124CF-E1DC-4C7C-A028-B716920C831D}"/>
    <dgm:cxn modelId="{D1548304-F0A8-4DCC-A913-1A2055016EC7}" type="presOf" srcId="{FC716BC0-A0D4-499F-B66F-63B5F8DDC246}" destId="{F391DB37-F628-48C5-B16D-8DD52EB251AF}" srcOrd="0" destOrd="2" presId="urn:microsoft.com/office/officeart/2005/8/layout/process3"/>
    <dgm:cxn modelId="{DF016996-EFF7-4C25-8796-43C66621B1F2}" type="presOf" srcId="{58CD5189-6077-492A-A070-E37B6354C2E7}" destId="{EF7CBBA1-1192-4AEA-8BD9-CEB44BCF155A}" srcOrd="1" destOrd="0" presId="urn:microsoft.com/office/officeart/2005/8/layout/process3"/>
    <dgm:cxn modelId="{1A13ED7B-9974-4BE6-954B-3F84BEBF13A7}" srcId="{D066DB0E-39A0-4D50-BFE4-856CBF3E48D5}" destId="{24557790-A433-438F-BE08-61050B94360A}" srcOrd="2" destOrd="0" parTransId="{6C4B6FEE-24B2-4FC2-BF9A-4DD950B44142}" sibTransId="{6E735158-F6BA-47CD-8850-BF9A67BC9877}"/>
    <dgm:cxn modelId="{F6495B5C-1FE0-47B6-AB84-389644B73D93}" type="presOf" srcId="{30C318BF-EDB1-4319-9282-5ED015EFFB11}" destId="{B0266DB9-AD78-41EC-879E-989EE0E5CA25}" srcOrd="0" destOrd="0" presId="urn:microsoft.com/office/officeart/2005/8/layout/process3"/>
    <dgm:cxn modelId="{B2DB387D-196E-4E83-9361-2A9D634ADDFA}" type="presOf" srcId="{F7BEB953-6C7C-44E9-ABD5-303A07E8E5FF}" destId="{850751C1-0B48-4F5C-8F8F-E40079DBBE27}" srcOrd="0" destOrd="0" presId="urn:microsoft.com/office/officeart/2005/8/layout/process3"/>
    <dgm:cxn modelId="{527B7311-79EB-4A5D-9615-E3843D350439}" type="presOf" srcId="{AB19CC5F-EB0E-4C3D-B90A-FFA340E48616}" destId="{BAABC525-79F0-4CB0-9821-AD6C0810CCC3}" srcOrd="0" destOrd="0" presId="urn:microsoft.com/office/officeart/2005/8/layout/process3"/>
    <dgm:cxn modelId="{99F211D2-CE24-4B6F-A4E0-F6783D9BD34C}" type="presParOf" srcId="{DA0E4F54-55BB-4759-886C-78DFA2D28DD7}" destId="{8B0941B4-1485-4910-9820-A7E745591006}" srcOrd="0" destOrd="0" presId="urn:microsoft.com/office/officeart/2005/8/layout/process3"/>
    <dgm:cxn modelId="{3ECC2EB9-7851-40F1-892D-22ED6874F37E}" type="presParOf" srcId="{8B0941B4-1485-4910-9820-A7E745591006}" destId="{BAABC525-79F0-4CB0-9821-AD6C0810CCC3}" srcOrd="0" destOrd="0" presId="urn:microsoft.com/office/officeart/2005/8/layout/process3"/>
    <dgm:cxn modelId="{7F32C913-1B52-4C98-8108-8675614CD6C1}" type="presParOf" srcId="{8B0941B4-1485-4910-9820-A7E745591006}" destId="{6AA4643A-8617-4BEE-8F6A-67E92F0AE4BB}" srcOrd="1" destOrd="0" presId="urn:microsoft.com/office/officeart/2005/8/layout/process3"/>
    <dgm:cxn modelId="{689231B8-C656-4771-9D05-4C959F7CE874}" type="presParOf" srcId="{8B0941B4-1485-4910-9820-A7E745591006}" destId="{B0266DB9-AD78-41EC-879E-989EE0E5CA25}" srcOrd="2" destOrd="0" presId="urn:microsoft.com/office/officeart/2005/8/layout/process3"/>
    <dgm:cxn modelId="{C1271319-B6D0-4C15-A1BF-6F8964C7B65B}" type="presParOf" srcId="{DA0E4F54-55BB-4759-886C-78DFA2D28DD7}" destId="{850751C1-0B48-4F5C-8F8F-E40079DBBE27}" srcOrd="1" destOrd="0" presId="urn:microsoft.com/office/officeart/2005/8/layout/process3"/>
    <dgm:cxn modelId="{F0F9B12A-BB9C-4BD1-AFDE-57B3D2E103C8}" type="presParOf" srcId="{850751C1-0B48-4F5C-8F8F-E40079DBBE27}" destId="{837F6F6B-19E3-41BC-A818-B9756D72210B}" srcOrd="0" destOrd="0" presId="urn:microsoft.com/office/officeart/2005/8/layout/process3"/>
    <dgm:cxn modelId="{86943D57-95D0-4F6C-83F8-368D311E5A7A}" type="presParOf" srcId="{DA0E4F54-55BB-4759-886C-78DFA2D28DD7}" destId="{CE9D8BDB-957C-4C1C-90B0-5F4FFC79A31C}" srcOrd="2" destOrd="0" presId="urn:microsoft.com/office/officeart/2005/8/layout/process3"/>
    <dgm:cxn modelId="{889C77DF-EC60-4F28-B8DE-4B719AD2EB1F}" type="presParOf" srcId="{CE9D8BDB-957C-4C1C-90B0-5F4FFC79A31C}" destId="{D0AFA13D-48E3-4684-BDEA-80D55460DD36}" srcOrd="0" destOrd="0" presId="urn:microsoft.com/office/officeart/2005/8/layout/process3"/>
    <dgm:cxn modelId="{F7D5EF8A-EA19-497F-B7D8-A1908CDA7BC2}" type="presParOf" srcId="{CE9D8BDB-957C-4C1C-90B0-5F4FFC79A31C}" destId="{818C1F76-06DB-4BD6-A8E9-F5AF3F2FDF48}" srcOrd="1" destOrd="0" presId="urn:microsoft.com/office/officeart/2005/8/layout/process3"/>
    <dgm:cxn modelId="{7A8C2AD9-2A89-4217-BBE9-7043C58326A5}" type="presParOf" srcId="{CE9D8BDB-957C-4C1C-90B0-5F4FFC79A31C}" destId="{12881BBC-821C-4746-A278-942643EBA01C}" srcOrd="2" destOrd="0" presId="urn:microsoft.com/office/officeart/2005/8/layout/process3"/>
    <dgm:cxn modelId="{02B0B3C6-1840-418B-88E7-26A74C014553}" type="presParOf" srcId="{DA0E4F54-55BB-4759-886C-78DFA2D28DD7}" destId="{E88175D4-7006-45F2-A592-C47E0BAB7924}" srcOrd="3" destOrd="0" presId="urn:microsoft.com/office/officeart/2005/8/layout/process3"/>
    <dgm:cxn modelId="{3D8E83CF-6E76-4188-B4D8-2EA5413AA093}" type="presParOf" srcId="{E88175D4-7006-45F2-A592-C47E0BAB7924}" destId="{41000AD3-56FD-4D68-8C3C-5EE8EA195EA7}" srcOrd="0" destOrd="0" presId="urn:microsoft.com/office/officeart/2005/8/layout/process3"/>
    <dgm:cxn modelId="{52E1878F-518F-460E-9F09-5CB3766413A0}" type="presParOf" srcId="{DA0E4F54-55BB-4759-886C-78DFA2D28DD7}" destId="{F5F8B512-2611-47F8-A2F5-F23250A33318}" srcOrd="4" destOrd="0" presId="urn:microsoft.com/office/officeart/2005/8/layout/process3"/>
    <dgm:cxn modelId="{FECD6992-9286-4119-A5B6-3DAD63450D9D}" type="presParOf" srcId="{F5F8B512-2611-47F8-A2F5-F23250A33318}" destId="{77FD79E4-0EDF-4945-93FD-576A3181EB33}" srcOrd="0" destOrd="0" presId="urn:microsoft.com/office/officeart/2005/8/layout/process3"/>
    <dgm:cxn modelId="{140A474F-B9BD-4D20-A28B-C42472AAC5F0}" type="presParOf" srcId="{F5F8B512-2611-47F8-A2F5-F23250A33318}" destId="{AC56BAC3-CF85-44E9-ADCB-5FE3DB79C8BF}" srcOrd="1" destOrd="0" presId="urn:microsoft.com/office/officeart/2005/8/layout/process3"/>
    <dgm:cxn modelId="{4C7FA5B6-3086-4F42-A4D3-8E273DF30723}" type="presParOf" srcId="{F5F8B512-2611-47F8-A2F5-F23250A33318}" destId="{EBCDB0D6-CA45-4EAA-B24E-01C0627F84DB}" srcOrd="2" destOrd="0" presId="urn:microsoft.com/office/officeart/2005/8/layout/process3"/>
    <dgm:cxn modelId="{9805214F-4162-4E46-8DB9-16A90B161F9B}" type="presParOf" srcId="{DA0E4F54-55BB-4759-886C-78DFA2D28DD7}" destId="{62501BF9-9234-4B7D-A58C-7EA9F81AB884}" srcOrd="5" destOrd="0" presId="urn:microsoft.com/office/officeart/2005/8/layout/process3"/>
    <dgm:cxn modelId="{9E558985-D152-4E23-A046-D27ED3451421}" type="presParOf" srcId="{62501BF9-9234-4B7D-A58C-7EA9F81AB884}" destId="{BE8366E5-5336-4660-B30B-73004B0F6065}" srcOrd="0" destOrd="0" presId="urn:microsoft.com/office/officeart/2005/8/layout/process3"/>
    <dgm:cxn modelId="{5DD6DF69-351E-4762-99B8-15B56FF1BA40}" type="presParOf" srcId="{DA0E4F54-55BB-4759-886C-78DFA2D28DD7}" destId="{C2F42194-450C-46FA-845A-C90F9CF008F9}" srcOrd="6" destOrd="0" presId="urn:microsoft.com/office/officeart/2005/8/layout/process3"/>
    <dgm:cxn modelId="{4BEFD58A-8935-4A81-A3DC-05E563AB806F}" type="presParOf" srcId="{C2F42194-450C-46FA-845A-C90F9CF008F9}" destId="{FCCFCA2C-1DD0-4EE5-BEA2-BE9B01651063}" srcOrd="0" destOrd="0" presId="urn:microsoft.com/office/officeart/2005/8/layout/process3"/>
    <dgm:cxn modelId="{ADAAB848-294E-459B-902F-BC4EF52B8C3C}" type="presParOf" srcId="{C2F42194-450C-46FA-845A-C90F9CF008F9}" destId="{EF7CBBA1-1192-4AEA-8BD9-CEB44BCF155A}" srcOrd="1" destOrd="0" presId="urn:microsoft.com/office/officeart/2005/8/layout/process3"/>
    <dgm:cxn modelId="{E31D7AFB-CEF4-4A39-9436-7149E410A810}" type="presParOf" srcId="{C2F42194-450C-46FA-845A-C90F9CF008F9}" destId="{F391DB37-F628-48C5-B16D-8DD52EB251AF}" srcOrd="2" destOrd="0" presId="urn:microsoft.com/office/officeart/2005/8/layout/process3"/>
    <dgm:cxn modelId="{04412E92-86BF-495F-9C97-A61C4679FBDB}" type="presParOf" srcId="{DA0E4F54-55BB-4759-886C-78DFA2D28DD7}" destId="{CFCAA835-367A-46BB-A196-26BFFE7F7C1C}" srcOrd="7" destOrd="0" presId="urn:microsoft.com/office/officeart/2005/8/layout/process3"/>
    <dgm:cxn modelId="{E784DBEE-D8FE-402D-9596-6CA5FC04B1DA}" type="presParOf" srcId="{CFCAA835-367A-46BB-A196-26BFFE7F7C1C}" destId="{7DF93314-24B0-4CFB-8515-BF2ADE92E4FC}" srcOrd="0" destOrd="0" presId="urn:microsoft.com/office/officeart/2005/8/layout/process3"/>
    <dgm:cxn modelId="{56ACD768-6A9D-4FDB-A994-F9C2584C6E6F}" type="presParOf" srcId="{DA0E4F54-55BB-4759-886C-78DFA2D28DD7}" destId="{4C607A31-EEAF-4E39-8941-723B29AD2F97}" srcOrd="8" destOrd="0" presId="urn:microsoft.com/office/officeart/2005/8/layout/process3"/>
    <dgm:cxn modelId="{A62AB009-B2A6-4B58-B6F5-E7A628D26D63}" type="presParOf" srcId="{4C607A31-EEAF-4E39-8941-723B29AD2F97}" destId="{F1ED0272-41D4-426F-8E13-0D6517243838}" srcOrd="0" destOrd="0" presId="urn:microsoft.com/office/officeart/2005/8/layout/process3"/>
    <dgm:cxn modelId="{1735B3F8-B7ED-4FE5-92D0-985BDFB9F6ED}" type="presParOf" srcId="{4C607A31-EEAF-4E39-8941-723B29AD2F97}" destId="{A043868B-77DE-4FB4-9179-0D0A8A491DC4}" srcOrd="1" destOrd="0" presId="urn:microsoft.com/office/officeart/2005/8/layout/process3"/>
    <dgm:cxn modelId="{731590D4-09D1-48AF-AEF9-3AF0AF98E38A}" type="presParOf" srcId="{4C607A31-EEAF-4E39-8941-723B29AD2F97}" destId="{EEE87939-CCFB-4A0D-8E96-D8CBB77E7E53}" srcOrd="2" destOrd="0" presId="urn:microsoft.com/office/officeart/2005/8/layout/process3"/>
    <dgm:cxn modelId="{DC637BDB-6772-4E3E-890B-65A241269CCA}" type="presParOf" srcId="{DA0E4F54-55BB-4759-886C-78DFA2D28DD7}" destId="{DD00B018-D023-418E-81F3-B7A1A2DDBC4B}" srcOrd="9" destOrd="0" presId="urn:microsoft.com/office/officeart/2005/8/layout/process3"/>
    <dgm:cxn modelId="{3E15C197-5833-463B-936B-6BEA5E26F851}" type="presParOf" srcId="{DD00B018-D023-418E-81F3-B7A1A2DDBC4B}" destId="{D4F21463-0914-4803-A7A8-E16F6EBFAE71}" srcOrd="0" destOrd="0" presId="urn:microsoft.com/office/officeart/2005/8/layout/process3"/>
    <dgm:cxn modelId="{42B9632B-BA3F-4CC0-AF4A-7D64E9BE4075}" type="presParOf" srcId="{DA0E4F54-55BB-4759-886C-78DFA2D28DD7}" destId="{7A805A07-2EC3-47D7-955C-E22C227C97BD}" srcOrd="10" destOrd="0" presId="urn:microsoft.com/office/officeart/2005/8/layout/process3"/>
    <dgm:cxn modelId="{D6D4718B-0F23-4267-ACBA-F45DD33FC256}" type="presParOf" srcId="{7A805A07-2EC3-47D7-955C-E22C227C97BD}" destId="{E8518B7D-844A-4FD9-98CE-768399606945}" srcOrd="0" destOrd="0" presId="urn:microsoft.com/office/officeart/2005/8/layout/process3"/>
    <dgm:cxn modelId="{1050888A-F1C1-4A74-A66A-E0BB47D0E51B}" type="presParOf" srcId="{7A805A07-2EC3-47D7-955C-E22C227C97BD}" destId="{9FB3A2D0-6BD2-4E07-B4D6-068F6F1D8277}" srcOrd="1" destOrd="0" presId="urn:microsoft.com/office/officeart/2005/8/layout/process3"/>
    <dgm:cxn modelId="{368260B7-5165-4D99-84E0-D31428B8E57F}" type="presParOf" srcId="{7A805A07-2EC3-47D7-955C-E22C227C97BD}" destId="{2A108C86-FCC3-4501-AA28-6307D2EE549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A4643A-8617-4BEE-8F6A-67E92F0AE4BB}">
      <dsp:nvSpPr>
        <dsp:cNvPr id="0" name=""/>
        <dsp:cNvSpPr/>
      </dsp:nvSpPr>
      <dsp:spPr>
        <a:xfrm>
          <a:off x="0" y="622122"/>
          <a:ext cx="947349" cy="373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kern="1200" dirty="0" smtClean="0"/>
            <a:t>Registration</a:t>
          </a:r>
          <a:endParaRPr lang="en-ZA" sz="1000" kern="1200" dirty="0"/>
        </a:p>
      </dsp:txBody>
      <dsp:txXfrm>
        <a:off x="0" y="622122"/>
        <a:ext cx="947349" cy="248967"/>
      </dsp:txXfrm>
    </dsp:sp>
    <dsp:sp modelId="{B0266DB9-AD78-41EC-879E-989EE0E5CA25}">
      <dsp:nvSpPr>
        <dsp:cNvPr id="0" name=""/>
        <dsp:cNvSpPr/>
      </dsp:nvSpPr>
      <dsp:spPr>
        <a:xfrm>
          <a:off x="0" y="1051488"/>
          <a:ext cx="947349" cy="7347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500" kern="1200" dirty="0" smtClean="0"/>
            <a:t>UI Act 56  (1) &amp; (2)</a:t>
          </a:r>
          <a:endParaRPr lang="en-ZA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500" kern="1200" dirty="0" smtClean="0"/>
            <a:t>UI Contributions Act-Section 10 </a:t>
          </a:r>
          <a:endParaRPr lang="en-ZA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500" kern="1200" dirty="0"/>
        </a:p>
      </dsp:txBody>
      <dsp:txXfrm>
        <a:off x="0" y="1051488"/>
        <a:ext cx="947349" cy="734790"/>
      </dsp:txXfrm>
    </dsp:sp>
    <dsp:sp modelId="{850751C1-0B48-4F5C-8F8F-E40079DBBE27}">
      <dsp:nvSpPr>
        <dsp:cNvPr id="0" name=""/>
        <dsp:cNvSpPr/>
      </dsp:nvSpPr>
      <dsp:spPr>
        <a:xfrm rot="219161">
          <a:off x="1091211" y="677873"/>
          <a:ext cx="306268" cy="2358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400" kern="1200"/>
        </a:p>
      </dsp:txBody>
      <dsp:txXfrm rot="219161">
        <a:off x="1091211" y="677873"/>
        <a:ext cx="306268" cy="235862"/>
      </dsp:txXfrm>
    </dsp:sp>
    <dsp:sp modelId="{818C1F76-06DB-4BD6-A8E9-F5AF3F2FDF48}">
      <dsp:nvSpPr>
        <dsp:cNvPr id="0" name=""/>
        <dsp:cNvSpPr/>
      </dsp:nvSpPr>
      <dsp:spPr>
        <a:xfrm>
          <a:off x="1524041" y="719414"/>
          <a:ext cx="947349" cy="373451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kern="1200" dirty="0" smtClean="0"/>
            <a:t>Declarations</a:t>
          </a:r>
          <a:endParaRPr lang="en-ZA" sz="1000" kern="1200" dirty="0"/>
        </a:p>
      </dsp:txBody>
      <dsp:txXfrm>
        <a:off x="1524041" y="719414"/>
        <a:ext cx="947349" cy="248967"/>
      </dsp:txXfrm>
    </dsp:sp>
    <dsp:sp modelId="{12881BBC-821C-4746-A278-942643EBA01C}">
      <dsp:nvSpPr>
        <dsp:cNvPr id="0" name=""/>
        <dsp:cNvSpPr/>
      </dsp:nvSpPr>
      <dsp:spPr>
        <a:xfrm>
          <a:off x="1527830" y="996225"/>
          <a:ext cx="947349" cy="771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500" kern="120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500" kern="1200" dirty="0" smtClean="0"/>
            <a:t>UI Act 56  (1) &amp; (2)</a:t>
          </a:r>
          <a:endParaRPr lang="en-ZA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500" kern="1200" smtClean="0"/>
            <a:t>UI Contributions Acti-Section 10 </a:t>
          </a:r>
          <a:endParaRPr lang="en-ZA" sz="500" kern="120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500" kern="1200" dirty="0"/>
        </a:p>
      </dsp:txBody>
      <dsp:txXfrm>
        <a:off x="1527830" y="996225"/>
        <a:ext cx="947349" cy="771747"/>
      </dsp:txXfrm>
    </dsp:sp>
    <dsp:sp modelId="{E88175D4-7006-45F2-A592-C47E0BAB7924}">
      <dsp:nvSpPr>
        <dsp:cNvPr id="0" name=""/>
        <dsp:cNvSpPr/>
      </dsp:nvSpPr>
      <dsp:spPr>
        <a:xfrm rot="35415">
          <a:off x="2614998" y="733894"/>
          <a:ext cx="304479" cy="2358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400" kern="1200"/>
        </a:p>
      </dsp:txBody>
      <dsp:txXfrm rot="35415">
        <a:off x="2614998" y="733894"/>
        <a:ext cx="304479" cy="235862"/>
      </dsp:txXfrm>
    </dsp:sp>
    <dsp:sp modelId="{AC56BAC3-CF85-44E9-ADCB-5FE3DB79C8BF}">
      <dsp:nvSpPr>
        <dsp:cNvPr id="0" name=""/>
        <dsp:cNvSpPr/>
      </dsp:nvSpPr>
      <dsp:spPr>
        <a:xfrm>
          <a:off x="3045851" y="735092"/>
          <a:ext cx="947349" cy="373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kern="1200" dirty="0" smtClean="0"/>
            <a:t>Contributions</a:t>
          </a:r>
          <a:endParaRPr lang="en-ZA" sz="1000" kern="1200" dirty="0"/>
        </a:p>
      </dsp:txBody>
      <dsp:txXfrm>
        <a:off x="3045851" y="735092"/>
        <a:ext cx="947349" cy="248967"/>
      </dsp:txXfrm>
    </dsp:sp>
    <dsp:sp modelId="{EBCDB0D6-CA45-4EAA-B24E-01C0627F84DB}">
      <dsp:nvSpPr>
        <dsp:cNvPr id="0" name=""/>
        <dsp:cNvSpPr/>
      </dsp:nvSpPr>
      <dsp:spPr>
        <a:xfrm>
          <a:off x="3044770" y="1077247"/>
          <a:ext cx="947349" cy="709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500" kern="1200" dirty="0" smtClean="0"/>
            <a:t>UI Act-Section</a:t>
          </a:r>
          <a:endParaRPr lang="en-ZA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500" kern="1200" dirty="0" smtClean="0"/>
            <a:t>4(*2)(a) and (b)</a:t>
          </a:r>
          <a:endParaRPr lang="en-ZA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500" kern="1200" dirty="0" smtClean="0"/>
            <a:t>UI  Contributions Act-Section 5 (1)</a:t>
          </a:r>
          <a:endParaRPr lang="en-ZA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500" kern="1200" dirty="0"/>
        </a:p>
      </dsp:txBody>
      <dsp:txXfrm>
        <a:off x="3044770" y="1077247"/>
        <a:ext cx="947349" cy="709035"/>
      </dsp:txXfrm>
    </dsp:sp>
    <dsp:sp modelId="{62501BF9-9234-4B7D-A58C-7EA9F81AB884}">
      <dsp:nvSpPr>
        <dsp:cNvPr id="0" name=""/>
        <dsp:cNvSpPr/>
      </dsp:nvSpPr>
      <dsp:spPr>
        <a:xfrm rot="21518691">
          <a:off x="4136773" y="723440"/>
          <a:ext cx="304548" cy="2358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400" kern="1200"/>
        </a:p>
      </dsp:txBody>
      <dsp:txXfrm rot="21518691">
        <a:off x="4136773" y="723440"/>
        <a:ext cx="304548" cy="235862"/>
      </dsp:txXfrm>
    </dsp:sp>
    <dsp:sp modelId="{EF7CBBA1-1192-4AEA-8BD9-CEB44BCF155A}">
      <dsp:nvSpPr>
        <dsp:cNvPr id="0" name=""/>
        <dsp:cNvSpPr/>
      </dsp:nvSpPr>
      <dsp:spPr>
        <a:xfrm>
          <a:off x="4567660" y="699091"/>
          <a:ext cx="947349" cy="373451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kern="1200" dirty="0" smtClean="0"/>
            <a:t>Claims</a:t>
          </a:r>
          <a:endParaRPr lang="en-ZA" sz="1000" kern="1200" dirty="0"/>
        </a:p>
      </dsp:txBody>
      <dsp:txXfrm>
        <a:off x="4567660" y="699091"/>
        <a:ext cx="947349" cy="248967"/>
      </dsp:txXfrm>
    </dsp:sp>
    <dsp:sp modelId="{F391DB37-F628-48C5-B16D-8DD52EB251AF}">
      <dsp:nvSpPr>
        <dsp:cNvPr id="0" name=""/>
        <dsp:cNvSpPr/>
      </dsp:nvSpPr>
      <dsp:spPr>
        <a:xfrm>
          <a:off x="4631463" y="979132"/>
          <a:ext cx="947349" cy="853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500" kern="1200" dirty="0" smtClean="0"/>
            <a:t>UI Act chapter 3</a:t>
          </a:r>
          <a:endParaRPr lang="en-ZA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500" kern="1200" dirty="0" smtClean="0"/>
            <a:t>Unemployment benefits</a:t>
          </a:r>
          <a:endParaRPr lang="en-ZA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500" kern="1200" dirty="0" smtClean="0"/>
            <a:t>Maternity benefits</a:t>
          </a:r>
          <a:endParaRPr lang="en-ZA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500" kern="1200" smtClean="0"/>
            <a:t>iIllness  </a:t>
          </a:r>
          <a:r>
            <a:rPr lang="en-ZA" sz="500" kern="1200" dirty="0" smtClean="0"/>
            <a:t>benefits</a:t>
          </a:r>
          <a:endParaRPr lang="en-ZA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500" kern="1200" dirty="0" smtClean="0"/>
            <a:t>Adoption benefits</a:t>
          </a:r>
          <a:endParaRPr lang="en-ZA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500" kern="1200" dirty="0" smtClean="0"/>
            <a:t>`Dependents benefits  </a:t>
          </a:r>
          <a:endParaRPr lang="en-ZA" sz="500" kern="1200" dirty="0"/>
        </a:p>
      </dsp:txBody>
      <dsp:txXfrm>
        <a:off x="4631463" y="979132"/>
        <a:ext cx="947349" cy="853037"/>
      </dsp:txXfrm>
    </dsp:sp>
    <dsp:sp modelId="{CFCAA835-367A-46BB-A196-26BFFE7F7C1C}">
      <dsp:nvSpPr>
        <dsp:cNvPr id="0" name=""/>
        <dsp:cNvSpPr/>
      </dsp:nvSpPr>
      <dsp:spPr>
        <a:xfrm rot="81309">
          <a:off x="5658582" y="723848"/>
          <a:ext cx="304548" cy="2358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400" kern="1200"/>
        </a:p>
      </dsp:txBody>
      <dsp:txXfrm rot="81309">
        <a:off x="5658582" y="723848"/>
        <a:ext cx="304548" cy="235862"/>
      </dsp:txXfrm>
    </dsp:sp>
    <dsp:sp modelId="{A043868B-77DE-4FB4-9179-0D0A8A491DC4}">
      <dsp:nvSpPr>
        <dsp:cNvPr id="0" name=""/>
        <dsp:cNvSpPr/>
      </dsp:nvSpPr>
      <dsp:spPr>
        <a:xfrm>
          <a:off x="6089469" y="735092"/>
          <a:ext cx="947349" cy="373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kern="1200" dirty="0" smtClean="0"/>
            <a:t>LAP </a:t>
          </a:r>
          <a:endParaRPr lang="en-ZA" sz="1000" kern="1200" dirty="0"/>
        </a:p>
      </dsp:txBody>
      <dsp:txXfrm>
        <a:off x="6089469" y="735092"/>
        <a:ext cx="947349" cy="248967"/>
      </dsp:txXfrm>
    </dsp:sp>
    <dsp:sp modelId="{EEE87939-CCFB-4A0D-8E96-D8CBB77E7E53}">
      <dsp:nvSpPr>
        <dsp:cNvPr id="0" name=""/>
        <dsp:cNvSpPr/>
      </dsp:nvSpPr>
      <dsp:spPr>
        <a:xfrm>
          <a:off x="6143032" y="1051048"/>
          <a:ext cx="947349" cy="709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500" kern="1200" dirty="0" smtClean="0"/>
            <a:t>UI Amendment Act Section 2 ( d)</a:t>
          </a:r>
          <a:endParaRPr lang="en-ZA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500" kern="1200" dirty="0" smtClean="0"/>
            <a:t>UI act Section 48 (1)  (a)(</a:t>
          </a:r>
          <a:r>
            <a:rPr lang="en-ZA" sz="500" kern="1200" dirty="0" err="1" smtClean="0"/>
            <a:t>i</a:t>
          </a:r>
          <a:r>
            <a:rPr lang="en-ZA" sz="500" kern="1200" dirty="0" smtClean="0"/>
            <a:t>)</a:t>
          </a:r>
          <a:endParaRPr lang="en-ZA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500" kern="1200" dirty="0" smtClean="0"/>
            <a:t>Section 5 (d)</a:t>
          </a:r>
          <a:endParaRPr lang="en-ZA" sz="500" kern="1200" dirty="0"/>
        </a:p>
      </dsp:txBody>
      <dsp:txXfrm>
        <a:off x="6143032" y="1051048"/>
        <a:ext cx="947349" cy="709035"/>
      </dsp:txXfrm>
    </dsp:sp>
    <dsp:sp modelId="{DD00B018-D023-418E-81F3-B7A1A2DDBC4B}">
      <dsp:nvSpPr>
        <dsp:cNvPr id="0" name=""/>
        <dsp:cNvSpPr/>
      </dsp:nvSpPr>
      <dsp:spPr>
        <a:xfrm rot="21511738">
          <a:off x="7180384" y="721883"/>
          <a:ext cx="304563" cy="2358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400" kern="1200"/>
        </a:p>
      </dsp:txBody>
      <dsp:txXfrm rot="21511738">
        <a:off x="7180384" y="721883"/>
        <a:ext cx="304563" cy="235862"/>
      </dsp:txXfrm>
    </dsp:sp>
    <dsp:sp modelId="{9FB3A2D0-6BD2-4E07-B4D6-068F6F1D8277}">
      <dsp:nvSpPr>
        <dsp:cNvPr id="0" name=""/>
        <dsp:cNvSpPr/>
      </dsp:nvSpPr>
      <dsp:spPr>
        <a:xfrm>
          <a:off x="7611278" y="696012"/>
          <a:ext cx="947349" cy="373451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00" kern="1200" dirty="0" smtClean="0"/>
            <a:t>Investment </a:t>
          </a:r>
          <a:endParaRPr lang="en-ZA" sz="1000" kern="1200" dirty="0"/>
        </a:p>
      </dsp:txBody>
      <dsp:txXfrm>
        <a:off x="7611278" y="696012"/>
        <a:ext cx="947349" cy="248967"/>
      </dsp:txXfrm>
    </dsp:sp>
    <dsp:sp modelId="{2A108C86-FCC3-4501-AA28-6307D2EE5492}">
      <dsp:nvSpPr>
        <dsp:cNvPr id="0" name=""/>
        <dsp:cNvSpPr/>
      </dsp:nvSpPr>
      <dsp:spPr>
        <a:xfrm>
          <a:off x="7635928" y="889995"/>
          <a:ext cx="947349" cy="8653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500" kern="1200" dirty="0" smtClean="0"/>
            <a:t>UI Act – Section 4</a:t>
          </a:r>
          <a:endParaRPr lang="en-ZA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500" kern="1200" dirty="0" smtClean="0"/>
            <a:t>(2)(e) and section 7 (1) (2) </a:t>
          </a:r>
          <a:endParaRPr lang="en-ZA" sz="500" kern="1200" dirty="0"/>
        </a:p>
      </dsp:txBody>
      <dsp:txXfrm>
        <a:off x="7635928" y="889995"/>
        <a:ext cx="947349" cy="865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8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BFB02-BABE-40C6-973F-A6FCD770DE74}" type="datetimeFigureOut">
              <a:rPr lang="en-ZA" smtClean="0"/>
              <a:pPr/>
              <a:t>2020/05/20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8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DA808-CEC0-4E5A-90BC-7A715475E561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766008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8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1F4CF-9162-42C9-96F2-47DAB2DBAB68}" type="datetimeFigureOut">
              <a:rPr lang="en-ZA" smtClean="0"/>
              <a:pPr/>
              <a:t>2020/05/20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8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0B14A-3DA4-4294-B78D-FE62D9387E6A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877527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7FDC79-8093-41D2-991A-1F62DD588E59}" type="datetime1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E8DFB-259F-4B10-9431-A46ED4582A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2746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120A8E-E05A-40DF-BD2F-56189E6973A2}" type="datetime1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E8DFB-259F-4B10-9431-A46ED4582A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6568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CF07D95E-51EC-46CB-BA2B-9E2F54E8D9AE}" type="datetime1">
              <a:rPr lang="en-US"/>
              <a:pPr>
                <a:defRPr/>
              </a:pPr>
              <a:t>5/20/2020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7A116ED5-AC2F-4936-86DF-40606D08D7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616774"/>
      </p:ext>
    </p:extLst>
  </p:cSld>
  <p:clrMapOvr>
    <a:masterClrMapping/>
  </p:clrMapOvr>
  <p:transition spd="slow">
    <p:circl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5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5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F9ADF913-5DED-4DD0-B89E-10DB693B4642}" type="datetime1">
              <a:rPr lang="en-US"/>
              <a:pPr>
                <a:defRPr/>
              </a:pPr>
              <a:t>5/20/2020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65CB9DF7-8079-4C1F-A15E-2FD39954D4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9824141"/>
      </p:ext>
    </p:extLst>
  </p:cSld>
  <p:clrMapOvr>
    <a:masterClrMapping/>
  </p:clrMapOvr>
  <p:transition spd="slow">
    <p:circl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AFD21DDB-BAEA-4F0B-B50A-CF05218CA0BC}" type="datetime1">
              <a:rPr lang="en-US"/>
              <a:pPr>
                <a:defRPr/>
              </a:pPr>
              <a:t>5/20/2020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1C7A0828-554B-4478-992E-B4DFD1316F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5677653"/>
      </p:ext>
    </p:extLst>
  </p:cSld>
  <p:clrMapOvr>
    <a:masterClrMapping/>
  </p:clrMapOvr>
  <p:transition spd="slow">
    <p:circl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C4081D93-B45D-41D7-A408-FDA67153AC35}" type="datetime1">
              <a:rPr lang="en-US"/>
              <a:pPr>
                <a:defRPr/>
              </a:pPr>
              <a:t>5/20/2020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67EFB2D2-A0FC-4E09-8DB3-3A611E7B86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3423687"/>
      </p:ext>
    </p:extLst>
  </p:cSld>
  <p:clrMapOvr>
    <a:masterClrMapping/>
  </p:clrMapOvr>
  <p:transition spd="slow">
    <p:circl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71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DBF1D9C4-71DE-4144-81CF-E656D88ED1A3}" type="datetime1">
              <a:rPr lang="en-US"/>
              <a:pPr>
                <a:defRPr/>
              </a:pPr>
              <a:t>5/20/2020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84D87172-9B73-4657-9DA9-993E49F9F5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4496250"/>
      </p:ext>
    </p:extLst>
  </p:cSld>
  <p:clrMapOvr>
    <a:masterClrMapping/>
  </p:clrMapOvr>
  <p:transition spd="slow">
    <p:circl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8F2E0786-44D2-4BCE-BB24-856ED5855139}" type="datetime1">
              <a:rPr lang="en-US"/>
              <a:pPr>
                <a:defRPr/>
              </a:pPr>
              <a:t>5/20/2020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78A52A22-C990-4CA7-B6AB-C663D92C4D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2938325"/>
      </p:ext>
    </p:extLst>
  </p:cSld>
  <p:clrMapOvr>
    <a:masterClrMapping/>
  </p:clrMapOvr>
  <p:transition spd="slow">
    <p:circl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58F713BF-A926-4790-B334-A764CB80201C}" type="datetime1">
              <a:rPr lang="en-US"/>
              <a:pPr>
                <a:defRPr/>
              </a:pPr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F7A20C31-B1C7-4645-AC4B-53A66DC265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290564"/>
      </p:ext>
    </p:extLst>
  </p:cSld>
  <p:clrMapOvr>
    <a:masterClrMapping/>
  </p:clrMapOvr>
  <p:transition spd="slow">
    <p:circl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30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30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4DA20BB4-6743-4681-AD02-D55BC4E747B9}" type="datetime1">
              <a:rPr lang="en-US"/>
              <a:pPr>
                <a:defRPr/>
              </a:pPr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2BDC8712-A3E3-495A-84EE-DDC29A639C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4629653"/>
      </p:ext>
    </p:extLst>
  </p:cSld>
  <p:clrMapOvr>
    <a:masterClrMapping/>
  </p:clrMapOvr>
  <p:transition spd="slow">
    <p:circl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07" y="6488479"/>
            <a:ext cx="6305797" cy="3066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444650" y="6488479"/>
            <a:ext cx="2688835" cy="30660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7236296" cy="857232"/>
          </a:xfrm>
        </p:spPr>
        <p:txBody>
          <a:bodyPr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07" y="6479782"/>
            <a:ext cx="3929093" cy="324000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pPr>
              <a:defRPr/>
            </a:pPr>
            <a:r>
              <a:rPr lang="en-GB" sz="800" b="1" i="1" dirty="0">
                <a:solidFill>
                  <a:srgbClr val="EEECE1"/>
                </a:solidFill>
                <a:cs typeface="Tahoma" pitchFamily="34" charset="0"/>
              </a:rPr>
              <a:t>© Copyright Impact Strategy Consulting, solely for the use of UIF;</a:t>
            </a:r>
          </a:p>
          <a:p>
            <a:pPr>
              <a:defRPr/>
            </a:pPr>
            <a:r>
              <a:rPr lang="en-GB" sz="800" b="1" i="1" dirty="0">
                <a:solidFill>
                  <a:srgbClr val="EEECE1"/>
                </a:solidFill>
                <a:cs typeface="Tahoma" pitchFamily="34" charset="0"/>
              </a:rPr>
              <a:t>not to be used or relied upon without joint written consent</a:t>
            </a:r>
          </a:p>
          <a:p>
            <a:pPr>
              <a:defRPr/>
            </a:pPr>
            <a:endParaRPr lang="en-ZA" sz="700" dirty="0">
              <a:solidFill>
                <a:srgbClr val="EEECE1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9765" y="6479782"/>
            <a:ext cx="391883" cy="324000"/>
          </a:xfr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1AEB2EFD-0384-4502-B68A-97137B875E0A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38013" y="1317174"/>
            <a:ext cx="8677405" cy="4555699"/>
          </a:xfrm>
        </p:spPr>
        <p:txBody>
          <a:bodyPr>
            <a:normAutofit/>
          </a:bodyPr>
          <a:lstStyle>
            <a:lvl1pPr marL="271463" indent="-271463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825" indent="-276225">
              <a:buFont typeface="Arial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2175" indent="-260350">
              <a:defRPr sz="1400"/>
            </a:lvl3pPr>
            <a:lvl4pPr marL="1252538" indent="-261938">
              <a:defRPr sz="1200"/>
            </a:lvl4pPr>
            <a:lvl5pPr marL="1611313" indent="-261938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851770"/>
            <a:ext cx="9126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9364505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A0B62-1C18-4933-A828-C5FE581F7606}" type="datetime1">
              <a:rPr lang="en-US" smtClean="0"/>
              <a:pPr>
                <a:defRPr/>
              </a:pPr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03E6D-CAD1-4300-B0E1-9415A990CA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814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18FCE9-EDA5-4626-BE12-5FA0E9A0B8CA}" type="datetime1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E8DFB-259F-4B10-9431-A46ED4582A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7021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B9072-2C9F-400D-B3F6-BB8D231E0DBA}" type="datetime1">
              <a:rPr lang="en-US" smtClean="0"/>
              <a:pPr>
                <a:defRPr/>
              </a:pPr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B0E16-3B21-4DA7-809D-032F5E4D0A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18353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F0D42-E1CE-4495-930F-6878663EA842}" type="datetime1">
              <a:rPr lang="en-US" smtClean="0"/>
              <a:pPr>
                <a:defRPr/>
              </a:pPr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E0537-E538-4FE5-B502-4A6B1779F3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207016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C37A5-E358-466E-A3C1-29C5988206E2}" type="datetime1">
              <a:rPr lang="en-US" smtClean="0"/>
              <a:pPr>
                <a:defRPr/>
              </a:pPr>
              <a:t>5/20/2020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DB51D-3DD3-46CA-A7B0-C435659DA3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079109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B5988-28CC-49D9-BDD0-F4A9ABA18FA9}" type="datetime1">
              <a:rPr lang="en-US" smtClean="0"/>
              <a:pPr>
                <a:defRPr/>
              </a:pPr>
              <a:t>5/20/2020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9AE24-4363-45CF-8714-CDE9C67443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243801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1B2A9-CD9E-4AA9-87F2-DBBF8DFBA66D}" type="datetime1">
              <a:rPr lang="en-US" smtClean="0"/>
              <a:pPr>
                <a:defRPr/>
              </a:pPr>
              <a:t>5/20/2020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9A480-4700-4E88-AA5E-E79B77ABE4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474145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58FBD-C748-4259-9834-6774F9114EE7}" type="datetime1">
              <a:rPr lang="en-US" smtClean="0"/>
              <a:pPr>
                <a:defRPr/>
              </a:pPr>
              <a:t>5/20/2020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CD794-3974-4077-A28B-9B10E9C0BB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249246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8CB33-A2B8-499D-90B1-A214AD52A3BD}" type="datetime1">
              <a:rPr lang="en-US" smtClean="0"/>
              <a:pPr>
                <a:defRPr/>
              </a:pPr>
              <a:t>5/20/2020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1B677-7AB4-47AB-9602-C84729DF3E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795621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BCF4D-7850-4DCD-87A5-3465F2B50527}" type="datetime1">
              <a:rPr lang="en-US" smtClean="0"/>
              <a:pPr>
                <a:defRPr/>
              </a:pPr>
              <a:t>5/20/2020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54237-94AC-48C6-9E3D-A47CC9B5EC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625675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F2E77-F636-4A50-BEA3-CE299091B21B}" type="datetime1">
              <a:rPr lang="en-US" smtClean="0"/>
              <a:pPr>
                <a:defRPr/>
              </a:pPr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9EB88-D429-47C4-8FF3-9E24C500C5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264719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881ED-5331-408C-B763-D500417213A5}" type="datetime1">
              <a:rPr lang="en-US" smtClean="0"/>
              <a:pPr>
                <a:defRPr/>
              </a:pPr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EC258-73F1-4879-865A-BD940C8582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4049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601B6-98C2-491F-8AFA-DD39E3545E42}" type="datetime1">
              <a:rPr lang="en-US"/>
              <a:pPr>
                <a:defRPr/>
              </a:pPr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03E6D-CAD1-4300-B0E1-9415A990CA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3955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4BA9E-8220-4969-B1E6-066F51DB1263}" type="datetime1">
              <a:rPr lang="en-US"/>
              <a:pPr>
                <a:defRPr/>
              </a:pPr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B0E16-3B21-4DA7-809D-032F5E4D0A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7363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A09DC-4E47-404B-A443-74E13B217FD0}" type="datetime1">
              <a:rPr lang="en-US"/>
              <a:pPr>
                <a:defRPr/>
              </a:pPr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E0537-E538-4FE5-B502-4A6B1779F3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0319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7D2F4-7ADD-4576-A4E3-B946DC292747}" type="datetime1">
              <a:rPr lang="en-US"/>
              <a:pPr>
                <a:defRPr/>
              </a:pPr>
              <a:t>5/20/2020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DB51D-3DD3-46CA-A7B0-C435659DA3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7733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249BB-79B0-4B0B-8856-CA6EC36B9D90}" type="datetime1">
              <a:rPr lang="en-US"/>
              <a:pPr>
                <a:defRPr/>
              </a:pPr>
              <a:t>5/20/2020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9AE24-4363-45CF-8714-CDE9C67443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3072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3E9AB-3EB8-4F18-9DA6-6DA1D672CE58}" type="datetime1">
              <a:rPr lang="en-US"/>
              <a:pPr>
                <a:defRPr/>
              </a:pPr>
              <a:t>5/20/2020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9A480-4700-4E88-AA5E-E79B77ABE4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8992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96DAA-F22F-435C-ABB3-E16507BBEC56}" type="datetime1">
              <a:rPr lang="en-US"/>
              <a:pPr>
                <a:defRPr/>
              </a:pPr>
              <a:t>5/20/2020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CD794-3974-4077-A28B-9B10E9C0BB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7550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0305B-055F-45E3-9EE4-7EB7925AC213}" type="datetime1">
              <a:rPr lang="en-US"/>
              <a:pPr>
                <a:defRPr/>
              </a:pPr>
              <a:t>5/20/2020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1B677-7AB4-47AB-9602-C84729DF3E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284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6F4EA7-C3E1-47FA-824B-C7838B188776}" type="datetime1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E8DFB-259F-4B10-9431-A46ED4582A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7365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6C486-7657-480D-A9A9-448D08EAF8DB}" type="datetime1">
              <a:rPr lang="en-US"/>
              <a:pPr>
                <a:defRPr/>
              </a:pPr>
              <a:t>5/20/2020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54237-94AC-48C6-9E3D-A47CC9B5EC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8459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F597-C74F-4FC7-963C-76C041D716F3}" type="datetime1">
              <a:rPr lang="en-US"/>
              <a:pPr>
                <a:defRPr/>
              </a:pPr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9EB88-D429-47C4-8FF3-9E24C500C5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2026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CE7B7-A1FF-46C2-BB94-150570ACB7E5}" type="datetime1">
              <a:rPr lang="en-US"/>
              <a:pPr>
                <a:defRPr/>
              </a:pPr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EC258-73F1-4879-865A-BD940C8582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51508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&amp;PS_PPT_Titles_PHOTO_v0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17"/>
          <p:cNvSpPr txBox="1">
            <a:spLocks noChangeArrowheads="1"/>
          </p:cNvSpPr>
          <p:nvPr userDrawn="1"/>
        </p:nvSpPr>
        <p:spPr bwMode="auto">
          <a:xfrm>
            <a:off x="269875" y="6569075"/>
            <a:ext cx="8242962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000" b="1" dirty="0" smtClean="0">
                <a:solidFill>
                  <a:srgbClr val="FFFFFF"/>
                </a:solidFill>
              </a:rPr>
              <a:t>Copyright © 2012 Accenture  All Rights Reserved. Accenture, its logo, and High Performance Delivered are trademarks of Accenture.</a:t>
            </a:r>
          </a:p>
        </p:txBody>
      </p:sp>
      <p:cxnSp>
        <p:nvCxnSpPr>
          <p:cNvPr id="5" name="Straight Connector 9"/>
          <p:cNvCxnSpPr>
            <a:cxnSpLocks noChangeShapeType="1"/>
          </p:cNvCxnSpPr>
          <p:nvPr userDrawn="1"/>
        </p:nvCxnSpPr>
        <p:spPr bwMode="auto">
          <a:xfrm rot="10800000" flipH="1">
            <a:off x="0" y="3429000"/>
            <a:ext cx="9144000" cy="0"/>
          </a:xfrm>
          <a:prstGeom prst="line">
            <a:avLst/>
          </a:prstGeom>
          <a:noFill/>
          <a:ln w="9525" algn="ctr">
            <a:solidFill>
              <a:srgbClr val="BBBB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6" name="Picture 114" descr="SigHP_Sz2_gray"/>
          <p:cNvPicPr>
            <a:picLocks noChangeAspect="1" noChangeArrowheads="1"/>
          </p:cNvPicPr>
          <p:nvPr userDrawn="1"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293688" y="2324100"/>
            <a:ext cx="30480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2728" y="4854585"/>
            <a:ext cx="6858000" cy="1470025"/>
          </a:xfrm>
        </p:spPr>
        <p:txBody>
          <a:bodyPr anchor="t">
            <a:normAutofit/>
          </a:bodyPr>
          <a:lstStyle>
            <a:lvl1pPr algn="l">
              <a:defRPr sz="3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86858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577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lnSpc>
                <a:spcPct val="80000"/>
              </a:lnSpc>
            </a:pPr>
            <a:endParaRPr lang="en-US" sz="3200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3" name="Picture 11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279405" y="2149475"/>
            <a:ext cx="3821113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11"/>
          <p:cNvSpPr txBox="1">
            <a:spLocks noChangeArrowheads="1"/>
          </p:cNvSpPr>
          <p:nvPr userDrawn="1"/>
        </p:nvSpPr>
        <p:spPr bwMode="gray">
          <a:xfrm>
            <a:off x="401642" y="6557973"/>
            <a:ext cx="84153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000" dirty="0" smtClean="0">
                <a:solidFill>
                  <a:srgbClr val="FFFFFF"/>
                </a:solidFill>
                <a:cs typeface="Arial" charset="0"/>
              </a:rPr>
              <a:t>Copyright © 2012 Accenture  All Rights Reserved. Accenture, its logo, and High Performance Delivered are trademarks of Accenture.</a:t>
            </a:r>
          </a:p>
        </p:txBody>
      </p:sp>
      <p:sp>
        <p:nvSpPr>
          <p:cNvPr id="5" name="Line 117"/>
          <p:cNvSpPr>
            <a:spLocks noChangeShapeType="1"/>
          </p:cNvSpPr>
          <p:nvPr userDrawn="1"/>
        </p:nvSpPr>
        <p:spPr bwMode="gray">
          <a:xfrm>
            <a:off x="-12699" y="3429000"/>
            <a:ext cx="9255125" cy="0"/>
          </a:xfrm>
          <a:prstGeom prst="line">
            <a:avLst/>
          </a:prstGeom>
          <a:noFill/>
          <a:ln w="158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Z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61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2FB870BC-AEA4-4D3C-9D21-9FA9F1C35C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71564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D2845888-D659-426B-8B83-C2F072061B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15178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538" y="984253"/>
            <a:ext cx="4202112" cy="5294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5" y="984253"/>
            <a:ext cx="4202113" cy="5294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C5ADA775-79F2-4E73-90FB-1AB3A04238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46835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CE142BF7-0DAD-41E4-92FD-41AD46390F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8159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C1072CD5-05F6-4D19-8C42-A1371AE904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9214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DB8295-07B0-4510-A679-755E13DCDCA4}" type="datetime1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E8DFB-259F-4B10-9431-A46ED4582A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55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8D2453CD-9DE2-493F-B138-AE084ABF9E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12230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4BEEA44D-FB59-40B3-9817-0DDEE4DB8D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36757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64DDC4B9-D140-4F1F-A485-60CD46F2E9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98623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2F74EB78-6227-445A-A887-00120BCD93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77553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52" y="190510"/>
            <a:ext cx="2165350" cy="60880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6538" y="190510"/>
            <a:ext cx="6348412" cy="60880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99D58F1C-EB72-46AC-AE5F-6C55DC2A4B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39976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63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1630" y="1882777"/>
            <a:ext cx="8043863" cy="4113213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38342728-ED5D-449D-B40E-CB6E9BF79B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82760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over_3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941" y="711259"/>
            <a:ext cx="4130761" cy="1691640"/>
          </a:xfrm>
          <a:prstGeom prst="rect">
            <a:avLst/>
          </a:prstGeom>
        </p:spPr>
        <p:txBody>
          <a:bodyPr tIns="0" anchor="t">
            <a:noAutofit/>
          </a:bodyPr>
          <a:lstStyle>
            <a:lvl1pPr algn="l">
              <a:lnSpc>
                <a:spcPts val="3900"/>
              </a:lnSpc>
              <a:defRPr sz="3600" b="0" spc="-1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448322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EB2CDB-D431-4811-97EB-768906234DFF}" type="datetimeFigureOut">
              <a:rPr lang="en-ZA" smtClean="0"/>
              <a:pPr/>
              <a:t>2020/05/20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505A4-23D1-4CBE-BB26-C246FACA31D0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1574000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EB2CDB-D431-4811-97EB-768906234DFF}" type="datetimeFigureOut">
              <a:rPr lang="en-ZA" smtClean="0"/>
              <a:pPr/>
              <a:t>2020/05/20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505A4-23D1-4CBE-BB26-C246FACA31D0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8739036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EB2CDB-D431-4811-97EB-768906234DFF}" type="datetimeFigureOut">
              <a:rPr lang="en-ZA" smtClean="0"/>
              <a:pPr/>
              <a:t>2020/05/20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505A4-23D1-4CBE-BB26-C246FACA31D0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501376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38FF68-279F-48AE-8E65-CAD9AA092B92}" type="datetime1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E8DFB-259F-4B10-9431-A46ED4582A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1242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EB2CDB-D431-4811-97EB-768906234DFF}" type="datetimeFigureOut">
              <a:rPr lang="en-ZA" smtClean="0"/>
              <a:pPr/>
              <a:t>2020/05/20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505A4-23D1-4CBE-BB26-C246FACA31D0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9802472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EB2CDB-D431-4811-97EB-768906234DFF}" type="datetimeFigureOut">
              <a:rPr lang="en-ZA" smtClean="0"/>
              <a:pPr/>
              <a:t>2020/05/20</a:t>
            </a:fld>
            <a:endParaRPr lang="en-Z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505A4-23D1-4CBE-BB26-C246FACA31D0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00429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EB2CDB-D431-4811-97EB-768906234DFF}" type="datetimeFigureOut">
              <a:rPr lang="en-ZA" smtClean="0"/>
              <a:pPr/>
              <a:t>2020/05/20</a:t>
            </a:fld>
            <a:endParaRPr lang="en-Z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505A4-23D1-4CBE-BB26-C246FACA31D0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0356447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EB2CDB-D431-4811-97EB-768906234DFF}" type="datetimeFigureOut">
              <a:rPr lang="en-ZA" smtClean="0"/>
              <a:pPr/>
              <a:t>2020/05/20</a:t>
            </a:fld>
            <a:endParaRPr lang="en-ZA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505A4-23D1-4CBE-BB26-C246FACA31D0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9944512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EB2CDB-D431-4811-97EB-768906234DFF}" type="datetimeFigureOut">
              <a:rPr lang="en-ZA" smtClean="0"/>
              <a:pPr/>
              <a:t>2020/05/20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505A4-23D1-4CBE-BB26-C246FACA31D0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7367747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EB2CDB-D431-4811-97EB-768906234DFF}" type="datetimeFigureOut">
              <a:rPr lang="en-ZA" smtClean="0"/>
              <a:pPr/>
              <a:t>2020/05/20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505A4-23D1-4CBE-BB26-C246FACA31D0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0017963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EB2CDB-D431-4811-97EB-768906234DFF}" type="datetimeFigureOut">
              <a:rPr lang="en-ZA" smtClean="0"/>
              <a:pPr/>
              <a:t>2020/05/20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505A4-23D1-4CBE-BB26-C246FACA31D0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0293651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EB2CDB-D431-4811-97EB-768906234DFF}" type="datetimeFigureOut">
              <a:rPr lang="en-ZA" smtClean="0"/>
              <a:pPr/>
              <a:t>2020/05/20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505A4-23D1-4CBE-BB26-C246FACA31D0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9312929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BF3523-7A5C-489A-BAF2-53DA9BBED63B}" type="datetime1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47536-22AF-4143-81F6-C1A8AFE5AC9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61503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BE5C6D-544F-4BDC-AF80-98793DCD258F}" type="datetime1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A8298-9D91-4CF9-AB6A-504DBB769D5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5411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854FEF-A292-4CB9-9BEF-0AF68A10A084}" type="datetime1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E8DFB-259F-4B10-9431-A46ED4582A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4718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7D172D-6242-4A72-8DB2-5C4ED757B434}" type="datetime1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F8AA9-DFB0-4371-BB00-DC18305C6D9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63385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C60BF2-F86C-4DE4-BB94-531E4409FAE5}" type="datetime1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F367F-689C-4869-A227-B32F27F13C4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96528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22164E-101A-4AD0-AD78-A2ED45AB027F}" type="datetime1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D2271-0387-4FF9-90FA-A25D3002F9D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35610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C1C1D0-522C-4D08-A1DE-54A8D69EB1CD}" type="datetime1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DE7E9-D672-4467-B7E1-F53554DDBA4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86636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F46642-782B-4857-8BD1-F52B05C510D2}" type="datetime1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E42A9-6B77-4B39-81F0-B2DF67EB7C5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48106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FCF52-FC19-4BA6-9040-857FB498813C}" type="datetime1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54062-A2B4-4338-9426-6948011D016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45407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441474-5A92-43E7-BB39-98BA736484EA}" type="datetime1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50AA2-1139-4C4B-AE40-D9E7A6E10B3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71275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9A5F35-A5DB-473C-BD0C-EC6F20700001}" type="datetime1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2E539-4C1F-4D8A-8F09-0C18F5ABABF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19679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17D950-2AD7-4CE3-AEE5-388C93D1A94F}" type="datetime1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9B2D1-C12C-470D-A867-9861C0A5562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85368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8D139-3F65-40D2-B6A4-E3B23240D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4957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D3C714-5B80-4E16-8EC0-AB1DA0FC0BAD}" type="datetime1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E8DFB-259F-4B10-9431-A46ED4582A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1243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4265F-37CA-4F13-8C11-DEEA2C6DE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39406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94BBE-4485-47C6-B7BF-BF687F9C7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98679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BA7BC-95AB-4BBC-8435-6774CBEDE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79478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8E65C-7137-4547-86E9-EC3CB115E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9061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4A6D0-D4BC-4669-9C78-965F6194C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33590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10F8C-958C-40F9-A9D7-4A2396A5A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16712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72590-1BE4-4638-8251-12ED6F7A0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89153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2E7A9-AE49-453E-A8C0-2AA95990E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032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E3A0A-9967-40EE-9005-6A284A4F6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69041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AF21E-E360-4F0F-91BC-BCA02718A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7509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B27D88-AAA6-4636-9DE7-78BCE3EB911E}" type="datetime1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E8DFB-259F-4B10-9431-A46ED4582A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0046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31061" y="1152674"/>
            <a:ext cx="5504523" cy="4706823"/>
          </a:xfrm>
        </p:spPr>
        <p:txBody>
          <a:bodyPr rtlCol="0">
            <a:normAutofit/>
          </a:bodyPr>
          <a:lstStyle>
            <a:lvl1pPr>
              <a:defRPr sz="1097">
                <a:solidFill>
                  <a:srgbClr val="00B0F0"/>
                </a:solidFill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xmlns="" val="10323576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5" y="6488479"/>
            <a:ext cx="6305797" cy="3066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444368" y="6488479"/>
            <a:ext cx="2688835" cy="30660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7236296" cy="857232"/>
          </a:xfrm>
        </p:spPr>
        <p:txBody>
          <a:bodyPr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5" y="6479782"/>
            <a:ext cx="3929093" cy="324000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b="1" i="1" dirty="0">
                <a:solidFill>
                  <a:srgbClr val="EEECE1"/>
                </a:solidFill>
                <a:latin typeface="Arial" charset="0"/>
                <a:ea typeface="MS PGothic" pitchFamily="34" charset="-128"/>
                <a:cs typeface="Tahoma" pitchFamily="34" charset="0"/>
              </a:rPr>
              <a:t>© Copyright Impact Strategy Consulting, solely for the use of UIF;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b="1" i="1" dirty="0">
                <a:solidFill>
                  <a:srgbClr val="EEECE1"/>
                </a:solidFill>
                <a:latin typeface="Arial" charset="0"/>
                <a:ea typeface="MS PGothic" pitchFamily="34" charset="-128"/>
                <a:cs typeface="Tahoma" pitchFamily="34" charset="0"/>
              </a:rPr>
              <a:t>not to be used or relied upon without joint written consent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ZA" sz="700" dirty="0">
              <a:solidFill>
                <a:srgbClr val="EEECE1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9483" y="6479782"/>
            <a:ext cx="391883" cy="324000"/>
          </a:xfr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1AEB2EFD-0384-4502-B68A-97137B875E0A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38013" y="1317174"/>
            <a:ext cx="8677405" cy="4555699"/>
          </a:xfrm>
        </p:spPr>
        <p:txBody>
          <a:bodyPr>
            <a:normAutofit/>
          </a:bodyPr>
          <a:lstStyle>
            <a:lvl1pPr marL="271463" indent="-271463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825" indent="-276225">
              <a:buFont typeface="Arial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2175" indent="-260350">
              <a:defRPr sz="1400"/>
            </a:lvl3pPr>
            <a:lvl4pPr marL="1252538" indent="-261938">
              <a:defRPr sz="1200"/>
            </a:lvl4pPr>
            <a:lvl5pPr marL="1611313" indent="-261938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851770"/>
            <a:ext cx="9126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770724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05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CD6F5045-206F-4038-8BCC-59466E92B3C3}" type="datetime1">
              <a:rPr lang="en-US"/>
              <a:pPr>
                <a:defRPr/>
              </a:pPr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E5D38877-20A6-4203-B6D7-DE930EDCD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2531219"/>
      </p:ext>
    </p:extLst>
  </p:cSld>
  <p:clrMapOvr>
    <a:masterClrMapping/>
  </p:clrMapOvr>
  <p:transition spd="slow">
    <p:circl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D3C69484-3F97-4F1D-B549-F6B64DC88D09}" type="datetime1">
              <a:rPr lang="en-US"/>
              <a:pPr>
                <a:defRPr/>
              </a:pPr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2E0D3230-56C0-40A7-B22D-C087DC080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7768305"/>
      </p:ext>
    </p:extLst>
  </p:cSld>
  <p:clrMapOvr>
    <a:masterClrMapping/>
  </p:clrMapOvr>
  <p:transition spd="slow">
    <p:circl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5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A422353C-49C6-48B4-9FA7-3A91424E4D46}" type="datetime1">
              <a:rPr lang="en-US"/>
              <a:pPr>
                <a:defRPr/>
              </a:pPr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9EC3A00C-72F4-4133-9A73-712E50083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4146461"/>
      </p:ext>
    </p:extLst>
  </p:cSld>
  <p:clrMapOvr>
    <a:masterClrMapping/>
  </p:clrMapOvr>
  <p:transition spd="slow">
    <p:circl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CBE3C14C-7B59-4129-B79E-8FF608ED25EA}" type="datetime1">
              <a:rPr lang="en-US"/>
              <a:pPr>
                <a:defRPr/>
              </a:pPr>
              <a:t>5/20/2020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7A116ED5-AC2F-4936-86DF-40606D08D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295582"/>
      </p:ext>
    </p:extLst>
  </p:cSld>
  <p:clrMapOvr>
    <a:masterClrMapping/>
  </p:clrMapOvr>
  <p:transition spd="slow">
    <p:circl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4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4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C4BEDA0F-341B-402A-AC28-692D15D99435}" type="datetime1">
              <a:rPr lang="en-US"/>
              <a:pPr>
                <a:defRPr/>
              </a:pPr>
              <a:t>5/20/2020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65CB9DF7-8079-4C1F-A15E-2FD39954D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0850892"/>
      </p:ext>
    </p:extLst>
  </p:cSld>
  <p:clrMapOvr>
    <a:masterClrMapping/>
  </p:clrMapOvr>
  <p:transition spd="slow">
    <p:circl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CFC19931-AAA7-457B-9847-5E233D7FFDC7}" type="datetime1">
              <a:rPr lang="en-US"/>
              <a:pPr>
                <a:defRPr/>
              </a:pPr>
              <a:t>5/20/2020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1C7A0828-554B-4478-992E-B4DFD1316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6817697"/>
      </p:ext>
    </p:extLst>
  </p:cSld>
  <p:clrMapOvr>
    <a:masterClrMapping/>
  </p:clrMapOvr>
  <p:transition spd="slow">
    <p:circl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37A684CF-4645-49A6-90B3-4E5BE38F3B23}" type="datetime1">
              <a:rPr lang="en-US"/>
              <a:pPr>
                <a:defRPr/>
              </a:pPr>
              <a:t>5/20/2020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67EFB2D2-A0FC-4E09-8DB3-3A611E7B8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6284394"/>
      </p:ext>
    </p:extLst>
  </p:cSld>
  <p:clrMapOvr>
    <a:masterClrMapping/>
  </p:clrMapOvr>
  <p:transition spd="slow">
    <p:circl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6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ADF5B5E8-F9C4-451E-AC61-BA4F2E82829B}" type="datetime1">
              <a:rPr lang="en-US"/>
              <a:pPr>
                <a:defRPr/>
              </a:pPr>
              <a:t>5/20/2020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84D87172-9B73-4657-9DA9-993E49F9F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9222403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1C6EFA-29AF-480D-8E69-432FF6585CF3}" type="datetime1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E8DFB-259F-4B10-9431-A46ED4582A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6674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7BBA2177-8B1B-4B35-821A-E768A4E56475}" type="datetime1">
              <a:rPr lang="en-US"/>
              <a:pPr>
                <a:defRPr/>
              </a:pPr>
              <a:t>5/20/2020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78A52A22-C990-4CA7-B6AB-C663D92C4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6898056"/>
      </p:ext>
    </p:extLst>
  </p:cSld>
  <p:clrMapOvr>
    <a:masterClrMapping/>
  </p:clrMapOvr>
  <p:transition spd="slow">
    <p:circl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80889CE2-F799-4925-8DD5-944B9B093847}" type="datetime1">
              <a:rPr lang="en-US"/>
              <a:pPr>
                <a:defRPr/>
              </a:pPr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F7A20C31-B1C7-4645-AC4B-53A66DC26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0759267"/>
      </p:ext>
    </p:extLst>
  </p:cSld>
  <p:clrMapOvr>
    <a:masterClrMapping/>
  </p:clrMapOvr>
  <p:transition spd="slow">
    <p:circl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267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267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03A3268B-AD7C-45BB-9981-CFE325456F39}" type="datetime1">
              <a:rPr lang="en-US"/>
              <a:pPr>
                <a:defRPr/>
              </a:pPr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2BDC8712-A3E3-495A-84EE-DDC29A639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1535861"/>
      </p:ext>
    </p:extLst>
  </p:cSld>
  <p:clrMapOvr>
    <a:masterClrMapping/>
  </p:clrMapOvr>
  <p:transition spd="slow">
    <p:circl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90" y="6488479"/>
            <a:ext cx="6305797" cy="3066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444633" y="6488479"/>
            <a:ext cx="2688835" cy="30660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7236296" cy="857232"/>
          </a:xfrm>
        </p:spPr>
        <p:txBody>
          <a:bodyPr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90" y="6479782"/>
            <a:ext cx="3929093" cy="324000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pPr>
              <a:defRPr/>
            </a:pPr>
            <a:r>
              <a:rPr lang="en-GB" sz="800" b="1" i="1" dirty="0">
                <a:solidFill>
                  <a:srgbClr val="EEECE1"/>
                </a:solidFill>
                <a:ea typeface="MS PGothic" pitchFamily="34" charset="-128"/>
                <a:cs typeface="Tahoma" pitchFamily="34" charset="0"/>
              </a:rPr>
              <a:t>© Copyright Impact Strategy Consulting, solely for the use of UIF;</a:t>
            </a:r>
          </a:p>
          <a:p>
            <a:pPr>
              <a:defRPr/>
            </a:pPr>
            <a:r>
              <a:rPr lang="en-GB" sz="800" b="1" i="1" dirty="0">
                <a:solidFill>
                  <a:srgbClr val="EEECE1"/>
                </a:solidFill>
                <a:ea typeface="MS PGothic" pitchFamily="34" charset="-128"/>
                <a:cs typeface="Tahoma" pitchFamily="34" charset="0"/>
              </a:rPr>
              <a:t>not to be used or relied upon without joint written consent</a:t>
            </a:r>
          </a:p>
          <a:p>
            <a:pPr>
              <a:defRPr/>
            </a:pPr>
            <a:endParaRPr lang="en-ZA" sz="700" dirty="0">
              <a:solidFill>
                <a:srgbClr val="EEECE1"/>
              </a:solidFill>
              <a:ea typeface="MS PGothic" pitchFamily="34" charset="-128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9748" y="6479782"/>
            <a:ext cx="391883" cy="324000"/>
          </a:xfr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1AEB2EFD-0384-4502-B68A-97137B875E0A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38013" y="1317174"/>
            <a:ext cx="8677405" cy="4555699"/>
          </a:xfrm>
        </p:spPr>
        <p:txBody>
          <a:bodyPr>
            <a:normAutofit/>
          </a:bodyPr>
          <a:lstStyle>
            <a:lvl1pPr marL="271463" indent="-271463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825" indent="-276225">
              <a:buFont typeface="Arial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2175" indent="-260350">
              <a:defRPr sz="1400"/>
            </a:lvl3pPr>
            <a:lvl4pPr marL="1252538" indent="-261938">
              <a:defRPr sz="1200"/>
            </a:lvl4pPr>
            <a:lvl5pPr marL="1611313" indent="-261938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851770"/>
            <a:ext cx="9126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534032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10D36-FC33-4CFC-A4ED-0A4260D404D5}" type="datetime1">
              <a:rPr lang="en-US"/>
              <a:pPr>
                <a:defRPr/>
              </a:pPr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DE865-AACA-48B4-B52D-63AB055009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060123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10D36-FC33-4CFC-A4ED-0A4260D404D5}" type="datetime1">
              <a:rPr lang="en-US"/>
              <a:pPr>
                <a:defRPr/>
              </a:pPr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A658E-3306-4EBD-9170-1F50B74807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716240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10D36-FC33-4CFC-A4ED-0A4260D404D5}" type="datetime1">
              <a:rPr lang="en-US"/>
              <a:pPr>
                <a:defRPr/>
              </a:pPr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0A41F-7234-4A6A-ABC7-0123FD427C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407142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10D36-FC33-4CFC-A4ED-0A4260D404D5}" type="datetime1">
              <a:rPr lang="en-US"/>
              <a:pPr>
                <a:defRPr/>
              </a:pPr>
              <a:t>5/20/2020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43B65-54D8-4865-A3F5-008CC0BA39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405901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10D36-FC33-4CFC-A4ED-0A4260D404D5}" type="datetime1">
              <a:rPr lang="en-US"/>
              <a:pPr>
                <a:defRPr/>
              </a:pPr>
              <a:t>5/20/2020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12FBA-33B2-431E-A5C3-07E2FCE974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162146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10D36-FC33-4CFC-A4ED-0A4260D404D5}" type="datetime1">
              <a:rPr lang="en-US"/>
              <a:pPr>
                <a:defRPr/>
              </a:pPr>
              <a:t>5/20/2020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2B4BF-731E-43C8-8DFA-CC53944419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56598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3D1FD1-428D-4125-BE63-F5D9B558B86A}" type="datetime1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E8DFB-259F-4B10-9431-A46ED4582A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6712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10D36-FC33-4CFC-A4ED-0A4260D404D5}" type="datetime1">
              <a:rPr lang="en-US"/>
              <a:pPr>
                <a:defRPr/>
              </a:pPr>
              <a:t>5/20/2020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7FE1E-3010-4200-9102-BDE09F0000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702341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10D36-FC33-4CFC-A4ED-0A4260D404D5}" type="datetime1">
              <a:rPr lang="en-US"/>
              <a:pPr>
                <a:defRPr/>
              </a:pPr>
              <a:t>5/20/2020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71CC1-801F-4C7A-BD5C-14C7EBDE00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440662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10D36-FC33-4CFC-A4ED-0A4260D404D5}" type="datetime1">
              <a:rPr lang="en-US"/>
              <a:pPr>
                <a:defRPr/>
              </a:pPr>
              <a:t>5/20/2020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C9E37-5442-478B-A2C6-270E3A10C9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2999327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10D36-FC33-4CFC-A4ED-0A4260D404D5}" type="datetime1">
              <a:rPr lang="en-US"/>
              <a:pPr>
                <a:defRPr/>
              </a:pPr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18C7A-847E-4A06-A2BD-7EB5CB2797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7704385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10D36-FC33-4CFC-A4ED-0A4260D404D5}" type="datetime1">
              <a:rPr lang="en-US"/>
              <a:pPr>
                <a:defRPr/>
              </a:pPr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8A261-0356-4D29-8C17-9B3B92DDD9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5503050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31061" y="1152674"/>
            <a:ext cx="5504523" cy="4706823"/>
          </a:xfrm>
        </p:spPr>
        <p:txBody>
          <a:bodyPr rtlCol="0">
            <a:normAutofit/>
          </a:bodyPr>
          <a:lstStyle>
            <a:lvl1pPr>
              <a:defRPr sz="1097">
                <a:solidFill>
                  <a:srgbClr val="00B0F0"/>
                </a:solidFill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xmlns="" val="415115530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88113"/>
            <a:ext cx="6305550" cy="3063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443663" y="6488113"/>
            <a:ext cx="2689225" cy="30638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480175"/>
            <a:ext cx="3929063" cy="323850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b="1" i="1" dirty="0">
                <a:solidFill>
                  <a:srgbClr val="EEECE1"/>
                </a:solidFill>
                <a:latin typeface="Arial" pitchFamily="34" charset="0"/>
                <a:ea typeface="ＭＳ Ｐゴシック" pitchFamily="34" charset="-128"/>
                <a:cs typeface="Tahoma" pitchFamily="34" charset="0"/>
              </a:rPr>
              <a:t>© Copyright Impact Strategy Consulting, solely for the use of UIF;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b="1" i="1" dirty="0">
                <a:solidFill>
                  <a:srgbClr val="EEECE1"/>
                </a:solidFill>
                <a:latin typeface="Arial" pitchFamily="34" charset="0"/>
                <a:ea typeface="ＭＳ Ｐゴシック" pitchFamily="34" charset="-128"/>
                <a:cs typeface="Tahoma" pitchFamily="34" charset="0"/>
              </a:rPr>
              <a:t>not to be used or relied upon without joint written consent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ZA" sz="700" dirty="0">
              <a:solidFill>
                <a:srgbClr val="EEECE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852488"/>
            <a:ext cx="912653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36296" cy="857232"/>
          </a:xfrm>
        </p:spPr>
        <p:txBody>
          <a:bodyPr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37995" y="1317171"/>
            <a:ext cx="8677405" cy="4555699"/>
          </a:xfrm>
        </p:spPr>
        <p:txBody>
          <a:bodyPr>
            <a:normAutofit/>
          </a:bodyPr>
          <a:lstStyle>
            <a:lvl1pPr marL="271463" indent="-271463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825" indent="-276225">
              <a:buFont typeface="Arial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2175" indent="-260350">
              <a:defRPr sz="1400"/>
            </a:lvl3pPr>
            <a:lvl4pPr marL="1252538" indent="-261938">
              <a:defRPr sz="1200"/>
            </a:lvl4pPr>
            <a:lvl5pPr marL="1611313" indent="-261938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20138" y="6480175"/>
            <a:ext cx="390525" cy="323850"/>
          </a:xfrm>
        </p:spPr>
        <p:txBody>
          <a:bodyPr/>
          <a:lstStyle>
            <a:lvl1pPr algn="ctr">
              <a:defRPr sz="10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FAF8A4A-AF46-4EAE-8B44-7AAB3220B024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xmlns="" val="13794026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09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4D452B7F-6D53-4FC8-A25A-1BC5E9ED11F9}" type="datetime1">
              <a:rPr lang="en-US"/>
              <a:pPr>
                <a:defRPr/>
              </a:pPr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E5D38877-20A6-4203-B6D7-DE930EDCD0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0746320"/>
      </p:ext>
    </p:extLst>
  </p:cSld>
  <p:clrMapOvr>
    <a:masterClrMapping/>
  </p:clrMapOvr>
  <p:transition spd="slow">
    <p:circl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48C6403B-E9B6-48B6-84FF-22624BA8F9E2}" type="datetime1">
              <a:rPr lang="en-US"/>
              <a:pPr>
                <a:defRPr/>
              </a:pPr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2E0D3230-56C0-40A7-B22D-C087DC0808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3760690"/>
      </p:ext>
    </p:extLst>
  </p:cSld>
  <p:clrMapOvr>
    <a:masterClrMapping/>
  </p:clrMapOvr>
  <p:transition spd="slow">
    <p:circl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56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F722710D-C922-4FA7-AEA9-2C886624A84A}" type="datetime1">
              <a:rPr lang="en-US"/>
              <a:pPr>
                <a:defRPr/>
              </a:pPr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9EC3A00C-72F4-4133-9A73-712E50083B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9268065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80" charset="0"/>
              </a:defRPr>
            </a:lvl1pPr>
          </a:lstStyle>
          <a:p>
            <a:fld id="{68E65D9D-9052-472F-8E83-66800F8E22B8}" type="datetime1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8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80" charset="0"/>
              </a:defRPr>
            </a:lvl1pPr>
          </a:lstStyle>
          <a:p>
            <a:fld id="{6E2E8DFB-259F-4B10-9431-A46ED4582A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79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0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ＭＳ Ｐゴシック" pitchFamily="-80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ＭＳ Ｐゴシック" pitchFamily="-80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ＭＳ Ｐゴシック" pitchFamily="-80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ＭＳ Ｐゴシック" pitchFamily="-80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ＭＳ Ｐゴシック" pitchFamily="-8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ＭＳ Ｐゴシック" pitchFamily="-8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ＭＳ Ｐゴシック" pitchFamily="-8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ＭＳ Ｐゴシック" pitchFamily="-8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80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80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80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80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8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80" charset="0"/>
                <a:ea typeface="ＭＳ Ｐゴシック" pitchFamily="80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7DDBC0C-9DA7-4DCF-B523-7732F37E4F7D}" type="datetime1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80" charset="0"/>
                <a:ea typeface="ＭＳ Ｐゴシック" pitchFamily="80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80" charset="0"/>
                <a:ea typeface="ＭＳ Ｐゴシック" pitchFamily="80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4A6EB58-93C4-4CE7-B9F9-65EB31AC4D93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052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80" charset="-128"/>
          <a:cs typeface="ＭＳ Ｐゴシック" pitchFamily="8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80" charset="-128"/>
          <a:cs typeface="ＭＳ Ｐゴシック" pitchFamily="8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8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8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8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8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80" charset="0"/>
                <a:ea typeface="ＭＳ Ｐゴシック" pitchFamily="80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8D99DEC-0FE2-482A-8972-5358A582667A}" type="datetime1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80" charset="0"/>
                <a:ea typeface="ＭＳ Ｐゴシック" pitchFamily="80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80" charset="0"/>
                <a:ea typeface="ＭＳ Ｐゴシック" pitchFamily="80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4A6EB58-93C4-4CE7-B9F9-65EB31AC4D93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710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80" charset="-128"/>
          <a:cs typeface="ＭＳ Ｐゴシック" pitchFamily="8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80" charset="-128"/>
          <a:cs typeface="ＭＳ Ｐゴシック" pitchFamily="8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8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8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8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8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Rectangle 29"/>
          <p:cNvSpPr>
            <a:spLocks noGrp="1" noChangeArrowheads="1"/>
          </p:cNvSpPr>
          <p:nvPr>
            <p:ph type="body" idx="1"/>
          </p:nvPr>
        </p:nvSpPr>
        <p:spPr bwMode="gray">
          <a:xfrm>
            <a:off x="236543" y="1262063"/>
            <a:ext cx="8556625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84" name="Rectangle 6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269163" y="6503998"/>
            <a:ext cx="1693862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r" defTabSz="914400" eaLnBrk="0" hangingPunct="0">
              <a:lnSpc>
                <a:spcPct val="80000"/>
              </a:lnSpc>
              <a:defRPr sz="1000" b="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14BA74D-2D16-4446-8EB0-7672D1703E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86" name="Rectangle 62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76214" y="6324600"/>
            <a:ext cx="44894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914400" eaLnBrk="0" hangingPunct="0">
              <a:lnSpc>
                <a:spcPct val="100000"/>
              </a:lnSpc>
              <a:defRPr sz="1000" b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4" name="Rectangle 65"/>
          <p:cNvSpPr>
            <a:spLocks noGrp="1" noChangeArrowheads="1"/>
          </p:cNvSpPr>
          <p:nvPr>
            <p:ph type="title"/>
          </p:nvPr>
        </p:nvSpPr>
        <p:spPr bwMode="gray">
          <a:xfrm>
            <a:off x="409580" y="374660"/>
            <a:ext cx="849312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97937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176213" indent="-1762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2pPr>
      <a:lvl3pPr marL="858838" indent="-1682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3pPr>
      <a:lvl4pPr marL="1200150" indent="-2270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4pPr>
      <a:lvl5pPr marL="1481138" indent="-1666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5pPr>
      <a:lvl6pPr marL="1938338" indent="-1666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6pPr>
      <a:lvl7pPr marL="2395538" indent="-1666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7pPr>
      <a:lvl8pPr marL="2852738" indent="-1666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8pPr>
      <a:lvl9pPr marL="3309938" indent="-1666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80" charset="0"/>
                <a:ea typeface="ＭＳ Ｐゴシック" pitchFamily="80" charset="-128"/>
              </a:defRPr>
            </a:lvl1pPr>
          </a:lstStyle>
          <a:p>
            <a:fld id="{6DEB2CDB-D431-4811-97EB-768906234DFF}" type="datetimeFigureOut">
              <a:rPr lang="en-ZA" smtClean="0"/>
              <a:pPr/>
              <a:t>2020/05/20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80" charset="0"/>
                <a:ea typeface="ＭＳ Ｐゴシック" pitchFamily="80" charset="-128"/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80" charset="0"/>
                <a:ea typeface="ＭＳ Ｐゴシック" pitchFamily="80" charset="-128"/>
              </a:defRPr>
            </a:lvl1pPr>
          </a:lstStyle>
          <a:p>
            <a:fld id="{E54505A4-23D1-4CBE-BB26-C246FACA31D0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94586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80" charset="-128"/>
          <a:cs typeface="ＭＳ Ｐゴシック" pitchFamily="80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80" charset="-128"/>
          <a:cs typeface="ＭＳ Ｐゴシック" pitchFamily="80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80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80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80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8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1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2E44E17-DB5C-42B1-BE32-0B87142031C9}" type="datetime1">
              <a:rPr lang="en-US" smtClean="0">
                <a:ea typeface="ＭＳ Ｐゴシック" pitchFamily="-111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5/20/2020</a:t>
            </a:fld>
            <a:endParaRPr lang="en-US" dirty="0" smtClean="0">
              <a:ea typeface="ＭＳ Ｐゴシック" pitchFamily="-111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11" charset="0"/>
                <a:cs typeface="ＭＳ Ｐゴシック" pitchFamily="-111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ea typeface="ＭＳ Ｐゴシック" pitchFamily="-111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1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7539224-21BC-4D61-B8DA-45C9DA586EF4}" type="slidenum">
              <a:rPr lang="en-US" smtClean="0">
                <a:ea typeface="ＭＳ Ｐゴシック" pitchFamily="-111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 smtClean="0"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188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0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236C983-A60D-49BB-9F6B-28667F8FDA15}" type="slidenum">
              <a:rPr 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755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11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MS PGothic" pitchFamily="34" charset="-128"/>
          <a:cs typeface="ＭＳ Ｐゴシック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MS PGothic" pitchFamily="34" charset="-128"/>
          <a:cs typeface="ＭＳ Ｐゴシック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MS PGothic" pitchFamily="34" charset="-128"/>
          <a:cs typeface="ＭＳ Ｐゴシック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MS PGothic" pitchFamily="34" charset="-128"/>
          <a:cs typeface="ＭＳ Ｐゴシック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98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898989"/>
                </a:solidFill>
                <a:latin typeface="Calibri" pitchFamily="-80" charset="0"/>
                <a:ea typeface="+mn-ea"/>
              </a:defRPr>
            </a:lvl1pPr>
          </a:lstStyle>
          <a:p>
            <a:pPr>
              <a:defRPr/>
            </a:pPr>
            <a:fld id="{BC331A98-ED71-4B56-8AEB-C90BF284783B}" type="datetime1">
              <a:rPr lang="en-US"/>
              <a:pPr>
                <a:defRPr/>
              </a:pPr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98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Calibri" pitchFamily="-80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98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898989"/>
                </a:solidFill>
                <a:latin typeface="Calibri" pitchFamily="-80" charset="0"/>
                <a:ea typeface="+mn-ea"/>
              </a:defRPr>
            </a:lvl1pPr>
          </a:lstStyle>
          <a:p>
            <a:pPr>
              <a:defRPr/>
            </a:pPr>
            <a:fld id="{BDD684FB-8C7F-498E-8C92-5F152DCF7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575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</p:sldLayoutIdLst>
  <p:transition spd="slow">
    <p:circle/>
  </p:transition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MS PGothic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MS PGothic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MS PGothic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ＭＳ Ｐゴシック" pitchFamily="-8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ＭＳ Ｐゴシック" pitchFamily="-8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ＭＳ Ｐゴシック" pitchFamily="-8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ＭＳ Ｐゴシック" pitchFamily="-80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0010D36-FC33-4CFC-A4ED-0A4260D404D5}" type="datetime1">
              <a:rPr lang="en-US">
                <a:ea typeface="ＭＳ Ｐゴシック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5/20/2020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D84260F-316A-4ADD-9CC0-EB47B4A673CC}" type="slidenum">
              <a:rPr lang="en-US" altLang="en-US">
                <a:ea typeface="ＭＳ Ｐゴシック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966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  <p:sldLayoutId id="2147484006" r:id="rId13"/>
  </p:sldLayoutIdLst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pitchFamily="-11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34" charset="-128"/>
          <a:cs typeface="ＭＳ Ｐゴシック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34" charset="-128"/>
          <a:cs typeface="ＭＳ Ｐゴシック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34" charset="-128"/>
          <a:cs typeface="ＭＳ Ｐゴシック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34" charset="-128"/>
          <a:cs typeface="ＭＳ Ｐゴシック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701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898989"/>
                </a:solidFill>
                <a:latin typeface="Calibri" pitchFamily="-80" charset="0"/>
                <a:ea typeface="+mn-ea"/>
              </a:defRPr>
            </a:lvl1pPr>
          </a:lstStyle>
          <a:p>
            <a:pPr>
              <a:defRPr/>
            </a:pPr>
            <a:fld id="{28B471F6-2D05-43B0-87A3-FA4D44715E76}" type="datetime1">
              <a:rPr lang="en-US"/>
              <a:pPr>
                <a:defRPr/>
              </a:pPr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7016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Calibri" pitchFamily="-80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701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898989"/>
                </a:solidFill>
                <a:latin typeface="Calibri" pitchFamily="-80" charset="0"/>
                <a:ea typeface="+mn-ea"/>
              </a:defRPr>
            </a:lvl1pPr>
          </a:lstStyle>
          <a:p>
            <a:pPr>
              <a:defRPr/>
            </a:pPr>
            <a:fld id="{BDD684FB-8C7F-498E-8C92-5F152DCF75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903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</p:sldLayoutIdLst>
  <p:transition spd="slow">
    <p:circle/>
  </p:transition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MS PGothic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MS PGothic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MS PGothic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ＭＳ Ｐゴシック" pitchFamily="-8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ＭＳ Ｐゴシック" pitchFamily="-8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ＭＳ Ｐゴシック" pitchFamily="-8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ＭＳ Ｐゴシック" pitchFamily="-80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New_Powerpoint presentation-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6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6"/>
          <p:cNvSpPr txBox="1">
            <a:spLocks/>
          </p:cNvSpPr>
          <p:nvPr/>
        </p:nvSpPr>
        <p:spPr bwMode="auto">
          <a:xfrm>
            <a:off x="0" y="26892"/>
            <a:ext cx="8947323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Calibri"/>
                <a:ea typeface="+mn-ea"/>
              </a:rPr>
              <a:t>DEPARTMENT OF EMPLOYMENT AND LABOUR</a:t>
            </a: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Calibri"/>
                <a:ea typeface="+mn-ea"/>
              </a:rPr>
              <a:t>UNEMPLOYMENT INSURANCE FUND</a:t>
            </a: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Bodoni MT" panose="02070603080606020203" pitchFamily="18" charset="0"/>
                <a:ea typeface="+mn-ea"/>
              </a:rPr>
              <a:t>UIF </a:t>
            </a:r>
            <a:r>
              <a:rPr lang="en-US" sz="2000" b="1" dirty="0" smtClean="0">
                <a:solidFill>
                  <a:prstClr val="black"/>
                </a:solidFill>
                <a:latin typeface="Bodoni MT" panose="02070603080606020203" pitchFamily="18" charset="0"/>
                <a:ea typeface="+mn-ea"/>
              </a:rPr>
              <a:t>BUDGET, STRATEGIC AND ANNUAL PERFORMANCE PLANS 2020/21</a:t>
            </a:r>
            <a:endParaRPr lang="en-US" sz="2000" b="1" dirty="0">
              <a:solidFill>
                <a:prstClr val="black"/>
              </a:solidFill>
              <a:latin typeface="Bodoni MT" panose="02070603080606020203" pitchFamily="18" charset="0"/>
              <a:ea typeface="+mn-ea"/>
            </a:endParaRP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prstClr val="black"/>
              </a:solidFill>
              <a:latin typeface="Bodoni MT" panose="02070603080606020203" pitchFamily="18" charset="0"/>
              <a:ea typeface="+mn-ea"/>
            </a:endParaRP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Bodoni MT" panose="02070603080606020203" pitchFamily="18" charset="0"/>
                <a:ea typeface="+mn-ea"/>
              </a:rPr>
              <a:t>JOINT SELECT-PORTFOLIO </a:t>
            </a:r>
            <a:r>
              <a:rPr lang="en-US" sz="2000" b="1" dirty="0">
                <a:solidFill>
                  <a:prstClr val="black"/>
                </a:solidFill>
                <a:latin typeface="Bodoni MT" panose="02070603080606020203" pitchFamily="18" charset="0"/>
                <a:ea typeface="+mn-ea"/>
              </a:rPr>
              <a:t>COMMITTEE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7536-22AF-4143-81F6-C1A8AFE5AC9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9514" y="2748388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 smtClean="0">
                <a:solidFill>
                  <a:prstClr val="black"/>
                </a:solidFill>
              </a:rPr>
              <a:t>20.05.2020</a:t>
            </a:r>
            <a:endParaRPr lang="en-ZA" sz="2000" b="1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4764" y="5913478"/>
            <a:ext cx="125095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947942"/>
            <a:ext cx="12255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82200" y="25714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498224" y="251027"/>
            <a:ext cx="391697" cy="246221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ZA" altLang="en-US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34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127847" cy="504056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GB" sz="14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Programme 1: Administration</a:t>
            </a:r>
            <a:r>
              <a:rPr lang="en-ZA" sz="1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en-ZA" sz="1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en-GB" sz="14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Purpose:</a:t>
            </a:r>
            <a:r>
              <a:rPr lang="en-GB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provide management, strategic and administrative support services to management</a:t>
            </a:r>
            <a:r>
              <a:rPr lang="en-GB" sz="11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endParaRPr lang="en-US" altLang="en-US" sz="11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5943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946900" y="6376784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D86B733C-23B5-4D4A-9165-51682A3BFD66}" type="slidenum">
              <a:rPr lang="en-US" altLang="en-US" sz="1200" smtClean="0">
                <a:solidFill>
                  <a:srgbClr val="898989"/>
                </a:solidFill>
              </a:rPr>
              <a:pPr/>
              <a:t>10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201771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73839815"/>
              </p:ext>
            </p:extLst>
          </p:nvPr>
        </p:nvGraphicFramePr>
        <p:xfrm>
          <a:off x="269874" y="1341438"/>
          <a:ext cx="8622606" cy="531396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4218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75087">
                <a:tc rowSpan="2"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Outputs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Output Indicators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effectLst/>
                        </a:rPr>
                        <a:t>2019/20 Performance</a:t>
                      </a:r>
                      <a:endParaRPr lang="en-ZA" sz="1100" b="1" kern="1200" dirty="0">
                        <a:solidFill>
                          <a:schemeClr val="l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MTEF TARGETS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7315">
                <a:tc vMerge="1"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2020/21</a:t>
                      </a:r>
                      <a:endParaRPr lang="en-ZA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2021/22</a:t>
                      </a:r>
                      <a:endParaRPr lang="en-ZA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2022/23</a:t>
                      </a:r>
                      <a:endParaRPr lang="en-ZA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2688">
                <a:tc rowSpan="2"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Reduced unemployment rate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% of Funds budgeted for Funding Employment Creation Schemes committed</a:t>
                      </a:r>
                      <a:r>
                        <a:rPr lang="en-ZA" sz="1000" dirty="0" smtClean="0">
                          <a:effectLst/>
                        </a:rPr>
                        <a:t>.  ( Asset  Under Management Funds)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ZA" sz="1000" dirty="0" smtClean="0">
                          <a:effectLst/>
                        </a:rPr>
                        <a:t> New </a:t>
                      </a:r>
                      <a:r>
                        <a:rPr lang="en-ZA" sz="1000" dirty="0">
                          <a:effectLst/>
                        </a:rPr>
                        <a:t>indicator in the APP</a:t>
                      </a:r>
                      <a:endParaRPr lang="en-ZA" sz="1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1.6%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2%</a:t>
                      </a:r>
                      <a:endParaRPr lang="en-ZA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4%</a:t>
                      </a:r>
                      <a:endParaRPr lang="en-ZA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6035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Number of jobs created through  UIF Funding and Investment activities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New indicator in the APP</a:t>
                      </a:r>
                      <a:endParaRPr lang="en-ZA" sz="1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5000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10 000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15000</a:t>
                      </a:r>
                    </a:p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  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2688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Reduced </a:t>
                      </a:r>
                      <a:r>
                        <a:rPr lang="en-US" sz="1000" kern="1200" dirty="0">
                          <a:effectLst/>
                        </a:rPr>
                        <a:t>wasteful and fruitless expenditure</a:t>
                      </a: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% of wasteful and fruitless expenditure </a:t>
                      </a: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Fruitless and wasteful expenditure: R 79 897 326.14 as at January 2020</a:t>
                      </a: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15% 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30%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45%</a:t>
                      </a:r>
                      <a:endParaRPr lang="en-ZA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2688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>
                          <a:effectLst/>
                        </a:rPr>
                        <a:t>Reduced </a:t>
                      </a:r>
                      <a:r>
                        <a:rPr lang="en-US" sz="1000" kern="1200">
                          <a:effectLst/>
                        </a:rPr>
                        <a:t>irregular expenditure</a:t>
                      </a:r>
                      <a:endParaRPr lang="en-ZA" sz="10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% of irregular expenditure </a:t>
                      </a: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Irregular expenditure (confirmed): R 92 777 as at January 2020.</a:t>
                      </a: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10%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20%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30%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2688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>
                          <a:effectLst/>
                        </a:rPr>
                        <a:t>Unqualified audit opinion</a:t>
                      </a: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% of Internal and External audit findings resolved </a:t>
                      </a: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External: 74% ( 60/81) as at March 2020.</a:t>
                      </a: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Internal :  62%</a:t>
                      </a:r>
                      <a:r>
                        <a:rPr lang="en-ZA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( 71/114)</a:t>
                      </a:r>
                      <a:endParaRPr lang="en-ZA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100% </a:t>
                      </a:r>
                    </a:p>
                    <a:p>
                      <a:pPr marL="180340" indent="-180340" algn="ctr">
                        <a:spcAft>
                          <a:spcPts val="0"/>
                        </a:spcAft>
                        <a:tabLst>
                          <a:tab pos="495300" algn="l"/>
                        </a:tabLst>
                      </a:pPr>
                      <a:r>
                        <a:rPr lang="en-ZA" sz="1000">
                          <a:effectLst/>
                        </a:rPr>
                        <a:t>		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100% </a:t>
                      </a:r>
                    </a:p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 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100% </a:t>
                      </a:r>
                    </a:p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 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7511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Resolved incidents</a:t>
                      </a: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>
                          <a:effectLst/>
                        </a:rPr>
                        <a:t>% of fraud &amp; corruption cases finalized  within 90 working days</a:t>
                      </a:r>
                      <a:endParaRPr lang="en-ZA" sz="10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69.5% (16/23) as at January 2020</a:t>
                      </a: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95% within 90 working days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95% within 90 working days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95% within 90 working days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95852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>
                          <a:effectLst/>
                        </a:rPr>
                        <a:t>Functional structure</a:t>
                      </a: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Ethics and Transformation Committee established and ToRs adhered to</a:t>
                      </a: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New indicator in the APP</a:t>
                      </a:r>
                      <a:endParaRPr lang="en-ZA" sz="1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kern="1200">
                          <a:effectLst/>
                        </a:rPr>
                        <a:t>Ethics and Transformation Committee established and reports produced</a:t>
                      </a: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endParaRPr lang="en-US" sz="1000" kern="1200">
                        <a:effectLst/>
                      </a:endParaRP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kern="1200">
                          <a:effectLst/>
                        </a:rPr>
                        <a:t>90% adherence to the TORs</a:t>
                      </a: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endParaRPr lang="en-US" sz="1000" kern="1200" dirty="0">
                        <a:effectLst/>
                      </a:endParaRP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90% adherence to the TORs</a:t>
                      </a: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36682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Administrative expenditure (excluding capex) as compared to revenue maintained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Percentage of Administrative expenditure 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>
                          <a:effectLst/>
                        </a:rPr>
                        <a:t> 13% </a:t>
                      </a: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>
                          <a:effectLst/>
                        </a:rPr>
                        <a:t>(2 104 514/ 16 792 480)</a:t>
                      </a: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  ≤ 15% </a:t>
                      </a:r>
                      <a:endParaRPr lang="en-ZA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 ≤ 15% </a:t>
                      </a:r>
                      <a:endParaRPr lang="en-ZA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≤ 15% 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36682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Suppliers paid  within 30 Calendar days</a:t>
                      </a: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% of valid invoices paid  within 30 Calendar days after receipt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100% (6492/6493)</a:t>
                      </a: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ZA" sz="1000" kern="1200">
                          <a:effectLst/>
                        </a:rPr>
                        <a:t>100% within 30 Calendar days</a:t>
                      </a: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ZA" sz="1000" kern="1200">
                          <a:effectLst/>
                        </a:rPr>
                        <a:t>100% within 30 Calendar days</a:t>
                      </a: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2705" indent="-52705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100% within 30 Calendar days</a:t>
                      </a: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542282" y="251026"/>
            <a:ext cx="391697" cy="246221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ZA" altLang="en-US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1198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127847" cy="504056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GB" sz="14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Programme 1: Administration</a:t>
            </a:r>
            <a:r>
              <a:rPr lang="en-ZA" sz="1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en-ZA" sz="1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en-GB" sz="14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Purpose:</a:t>
            </a:r>
            <a:r>
              <a:rPr lang="en-GB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provide management, strategic and administrative support services to management</a:t>
            </a:r>
            <a:r>
              <a:rPr lang="en-GB" sz="11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endParaRPr lang="en-US" altLang="en-US" sz="11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5943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946900" y="6376784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D86B733C-23B5-4D4A-9165-51682A3BFD66}" type="slidenum">
              <a:rPr lang="en-US" altLang="en-US" sz="1200" smtClean="0">
                <a:solidFill>
                  <a:srgbClr val="898989"/>
                </a:solidFill>
              </a:rPr>
              <a:pPr/>
              <a:t>11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201771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17125416"/>
              </p:ext>
            </p:extLst>
          </p:nvPr>
        </p:nvGraphicFramePr>
        <p:xfrm>
          <a:off x="251520" y="1412776"/>
          <a:ext cx="8622606" cy="518457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658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99873">
                <a:tc rowSpan="2"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</a:rPr>
                        <a:t>Outputs</a:t>
                      </a:r>
                    </a:p>
                    <a:p>
                      <a:pPr marL="180340" indent="-180340" algn="ctr">
                        <a:spcAft>
                          <a:spcPts val="0"/>
                        </a:spcAft>
                      </a:pP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Output </a:t>
                      </a: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</a:rPr>
                        <a:t>Indicators</a:t>
                      </a:r>
                    </a:p>
                    <a:p>
                      <a:pPr marL="180340" indent="-180340" algn="ctr">
                        <a:spcAft>
                          <a:spcPts val="0"/>
                        </a:spcAft>
                      </a:pP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1100" b="1" kern="1200" dirty="0">
                          <a:solidFill>
                            <a:schemeClr val="tx1"/>
                          </a:solidFill>
                          <a:effectLst/>
                        </a:rPr>
                        <a:t>2019/20 </a:t>
                      </a:r>
                      <a:r>
                        <a:rPr lang="en-ZA" sz="11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Performance</a:t>
                      </a:r>
                    </a:p>
                    <a:p>
                      <a:pPr marL="180340" indent="-180340" algn="ctr">
                        <a:spcAft>
                          <a:spcPts val="0"/>
                        </a:spcAft>
                      </a:pPr>
                      <a:endParaRPr lang="en-ZA" sz="11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</a:rPr>
                        <a:t>MTEF TARGETS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2143">
                <a:tc vMerge="1"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</a:rPr>
                        <a:t>2020/21</a:t>
                      </a:r>
                    </a:p>
                    <a:p>
                      <a:pPr marL="180340" indent="-180340" algn="ctr">
                        <a:spcAft>
                          <a:spcPts val="0"/>
                        </a:spcAft>
                      </a:pPr>
                      <a:endParaRPr lang="en-ZA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</a:rPr>
                        <a:t>2021/22</a:t>
                      </a:r>
                    </a:p>
                    <a:p>
                      <a:pPr marL="180340" indent="-180340" algn="ctr">
                        <a:spcAft>
                          <a:spcPts val="0"/>
                        </a:spcAft>
                      </a:pPr>
                      <a:endParaRPr lang="en-ZA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</a:rPr>
                        <a:t>2022/23</a:t>
                      </a:r>
                    </a:p>
                    <a:p>
                      <a:pPr marL="180340" indent="-180340" algn="ctr">
                        <a:spcAft>
                          <a:spcPts val="0"/>
                        </a:spcAft>
                      </a:pPr>
                      <a:endParaRPr lang="en-ZA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8512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Return on listed investment ≥ the benchmark</a:t>
                      </a:r>
                    </a:p>
                    <a:p>
                      <a:pPr marL="0" indent="0"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Percentage return on listed investments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2.62% return on listed investments over the benchmark December 2019</a:t>
                      </a:r>
                    </a:p>
                    <a:p>
                      <a:pPr marL="0" indent="0">
                        <a:spcAft>
                          <a:spcPts val="0"/>
                        </a:spcAft>
                      </a:pP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Percentage return on listed investments ≥ the benchmark </a:t>
                      </a: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Percentage return on listed investments ≥ the benchmark </a:t>
                      </a: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>
                          <a:effectLst/>
                        </a:rPr>
                        <a:t>Percentage return on listed investments ≥ the benchmark </a:t>
                      </a:r>
                      <a:endParaRPr lang="en-ZA" sz="10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8512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Reduced vacancy rate</a:t>
                      </a: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 </a:t>
                      </a: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 </a:t>
                      </a: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Percentage of vacancy rate </a:t>
                      </a: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endParaRPr lang="en-ZA" sz="1000" kern="1200" dirty="0">
                        <a:effectLst/>
                      </a:endParaRP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7.1% (43 posts/ 602)</a:t>
                      </a: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602= establishment</a:t>
                      </a: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559 = filled post</a:t>
                      </a: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43= vacant posts</a:t>
                      </a: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Vacancy rate maintained at ≤10%</a:t>
                      </a: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>
                          <a:effectLst/>
                        </a:rPr>
                        <a:t>Vacancy rate maintained at ≤9%</a:t>
                      </a:r>
                      <a:endParaRPr lang="en-ZA" sz="10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>
                          <a:effectLst/>
                        </a:rPr>
                        <a:t>Vacancy rate maintained at ≤8%</a:t>
                      </a:r>
                      <a:endParaRPr lang="en-ZA" sz="10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6810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Increased number of persons with disabilities employed </a:t>
                      </a: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% of persons with disabilities employed</a:t>
                      </a: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 </a:t>
                      </a: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 </a:t>
                      </a: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2.7% (15 officials / 557).of employees with disabilities employed within the Fund as at January 2020 </a:t>
                      </a: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 smtClean="0">
                          <a:effectLst/>
                        </a:rPr>
                        <a:t>2</a:t>
                      </a:r>
                      <a:r>
                        <a:rPr lang="en-ZA" sz="1000" kern="1200" dirty="0">
                          <a:effectLst/>
                        </a:rPr>
                        <a:t>%</a:t>
                      </a:r>
                      <a:endParaRPr lang="en-ZA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 smtClean="0">
                          <a:effectLst/>
                        </a:rPr>
                        <a:t>2</a:t>
                      </a:r>
                      <a:r>
                        <a:rPr lang="en-ZA" sz="1000" kern="1200" dirty="0">
                          <a:effectLst/>
                        </a:rPr>
                        <a:t>%</a:t>
                      </a:r>
                      <a:endParaRPr lang="en-ZA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 smtClean="0">
                          <a:effectLst/>
                        </a:rPr>
                        <a:t>2</a:t>
                      </a:r>
                      <a:r>
                        <a:rPr lang="en-ZA" sz="1000" kern="1200" dirty="0">
                          <a:effectLst/>
                        </a:rPr>
                        <a:t>%</a:t>
                      </a:r>
                      <a:endParaRPr lang="en-ZA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08512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Increased number of Africans in Senior and middle management levels</a:t>
                      </a: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% representation of Africans in Senior and middle management levels</a:t>
                      </a: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endParaRPr lang="en-ZA" sz="1000" kern="1200" dirty="0">
                        <a:effectLst/>
                      </a:endParaRP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87% (69/79) as at February 2020.</a:t>
                      </a: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 smtClean="0">
                          <a:effectLst/>
                        </a:rPr>
                        <a:t>75</a:t>
                      </a:r>
                      <a:r>
                        <a:rPr lang="en-ZA" sz="1000" kern="1200" dirty="0">
                          <a:effectLst/>
                        </a:rPr>
                        <a:t>%</a:t>
                      </a:r>
                      <a:endParaRPr lang="en-ZA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 smtClean="0">
                          <a:effectLst/>
                        </a:rPr>
                        <a:t>75</a:t>
                      </a:r>
                      <a:r>
                        <a:rPr lang="en-ZA" sz="1000" kern="1200" dirty="0">
                          <a:effectLst/>
                        </a:rPr>
                        <a:t>%</a:t>
                      </a:r>
                      <a:endParaRPr lang="en-ZA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 smtClean="0">
                          <a:effectLst/>
                        </a:rPr>
                        <a:t>75</a:t>
                      </a:r>
                      <a:r>
                        <a:rPr lang="en-ZA" sz="1000" kern="1200" dirty="0">
                          <a:effectLst/>
                        </a:rPr>
                        <a:t>%</a:t>
                      </a:r>
                      <a:endParaRPr lang="en-ZA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90215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Ease of doing business</a:t>
                      </a: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Integrated claims management System (ICMS) implemented.</a:t>
                      </a: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Request for handover submission has been approved by the National Treasury and the service provider did not do the handover.</a:t>
                      </a: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SAP Financial Accounting system developed and tested </a:t>
                      </a: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Replacement of </a:t>
                      </a:r>
                      <a:r>
                        <a:rPr lang="en-ZA" sz="1000" kern="1200" dirty="0" err="1">
                          <a:effectLst/>
                        </a:rPr>
                        <a:t>Siyaya</a:t>
                      </a:r>
                      <a:r>
                        <a:rPr lang="en-ZA" sz="1000" kern="1200" dirty="0">
                          <a:effectLst/>
                        </a:rPr>
                        <a:t> with SAP system </a:t>
                      </a: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Support and maintenance of Integrated Claims Management system</a:t>
                      </a: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498224" y="251027"/>
            <a:ext cx="391697" cy="246221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ZA" altLang="en-US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5235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127847" cy="504056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GB" sz="1400" b="1" dirty="0">
                <a:latin typeface="Arial"/>
                <a:ea typeface="Calibri"/>
                <a:cs typeface="Times New Roman"/>
              </a:rPr>
              <a:t>Programme 2: Business </a:t>
            </a:r>
            <a:r>
              <a:rPr lang="en-GB" sz="1400" b="1" dirty="0" smtClean="0">
                <a:latin typeface="Arial"/>
                <a:ea typeface="Calibri"/>
                <a:cs typeface="Times New Roman"/>
              </a:rPr>
              <a:t>Operations</a:t>
            </a:r>
            <a:br>
              <a:rPr lang="en-GB" sz="1400" b="1" dirty="0" smtClean="0">
                <a:latin typeface="Arial"/>
                <a:ea typeface="Calibri"/>
                <a:cs typeface="Times New Roman"/>
              </a:rPr>
            </a:br>
            <a:r>
              <a:rPr lang="en-ZA" sz="1400" b="1" dirty="0">
                <a:latin typeface="Arial"/>
                <a:ea typeface="Times New Roman"/>
                <a:cs typeface="Times New Roman"/>
              </a:rPr>
              <a:t/>
            </a:r>
            <a:br>
              <a:rPr lang="en-ZA" sz="1400" b="1" dirty="0">
                <a:latin typeface="Arial"/>
                <a:ea typeface="Times New Roman"/>
                <a:cs typeface="Times New Roman"/>
              </a:rPr>
            </a:br>
            <a:r>
              <a:rPr lang="en-ZA" sz="1400" b="1" dirty="0">
                <a:latin typeface="Arial"/>
                <a:ea typeface="Times New Roman"/>
                <a:cs typeface="Times New Roman"/>
              </a:rPr>
              <a:t>Purpose: To collect contributions and pay benefits</a:t>
            </a:r>
            <a:endParaRPr lang="en-US" altLang="en-US" sz="14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5943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946900" y="6376784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D86B733C-23B5-4D4A-9165-51682A3BFD66}" type="slidenum">
              <a:rPr lang="en-US" altLang="en-US" sz="1200" smtClean="0">
                <a:solidFill>
                  <a:srgbClr val="898989"/>
                </a:solidFill>
              </a:rPr>
              <a:pPr/>
              <a:t>12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201771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99269483"/>
              </p:ext>
            </p:extLst>
          </p:nvPr>
        </p:nvGraphicFramePr>
        <p:xfrm>
          <a:off x="269874" y="1189292"/>
          <a:ext cx="8766622" cy="540805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383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623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77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13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49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517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78440">
                <a:tc rowSpan="2"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solidFill>
                            <a:schemeClr val="tx1"/>
                          </a:solidFill>
                          <a:effectLst/>
                        </a:rPr>
                        <a:t>Outputs</a:t>
                      </a:r>
                    </a:p>
                    <a:p>
                      <a:pPr marL="180340" indent="-180340" algn="ctr">
                        <a:spcAft>
                          <a:spcPts val="0"/>
                        </a:spcAft>
                      </a:pP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Output </a:t>
                      </a:r>
                      <a:r>
                        <a:rPr lang="en-GB" sz="1000" dirty="0" smtClean="0">
                          <a:solidFill>
                            <a:schemeClr val="tx1"/>
                          </a:solidFill>
                          <a:effectLst/>
                        </a:rPr>
                        <a:t>Indicators</a:t>
                      </a:r>
                    </a:p>
                    <a:p>
                      <a:pPr marL="180340" indent="-180340" algn="ctr">
                        <a:spcAft>
                          <a:spcPts val="0"/>
                        </a:spcAft>
                      </a:pP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solidFill>
                            <a:schemeClr val="tx1"/>
                          </a:solidFill>
                          <a:effectLst/>
                        </a:rPr>
                        <a:t>2019/20 </a:t>
                      </a:r>
                      <a:r>
                        <a:rPr lang="en-ZA" sz="10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Performance</a:t>
                      </a:r>
                    </a:p>
                    <a:p>
                      <a:pPr marL="180340" indent="-180340" algn="ctr">
                        <a:spcAft>
                          <a:spcPts val="0"/>
                        </a:spcAft>
                      </a:pPr>
                      <a:endParaRPr lang="en-ZA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</a:rPr>
                        <a:t>MTEF TARGETS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4730">
                <a:tc vMerge="1"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2020/21</a:t>
                      </a:r>
                      <a:endParaRPr lang="en-ZA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2021/22</a:t>
                      </a:r>
                      <a:endParaRPr lang="en-ZA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2022/23</a:t>
                      </a:r>
                      <a:endParaRPr lang="en-ZA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4888">
                <a:tc rowSpan="2"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Improved compliance  to UI legislation</a:t>
                      </a: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Number of newly registered employers </a:t>
                      </a:r>
                      <a:endParaRPr lang="en-ZA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59 984</a:t>
                      </a:r>
                      <a:endParaRPr lang="en-US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1905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73 </a:t>
                      </a:r>
                      <a:r>
                        <a:rPr lang="en-ZA" sz="1000" dirty="0" smtClean="0">
                          <a:effectLst/>
                        </a:rPr>
                        <a:t>000</a:t>
                      </a:r>
                      <a:r>
                        <a:rPr lang="en-ZA" sz="1000" dirty="0">
                          <a:effectLst/>
                        </a:rPr>
                        <a:t> </a:t>
                      </a:r>
                      <a:endParaRPr lang="en-ZA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1905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76 000</a:t>
                      </a:r>
                      <a:endParaRPr lang="en-ZA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1905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79 000</a:t>
                      </a:r>
                      <a:endParaRPr lang="en-ZA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Number of newly registered employees </a:t>
                      </a:r>
                      <a:endParaRPr lang="en-ZA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effectLst/>
                        </a:rPr>
                        <a:t> 795 178</a:t>
                      </a:r>
                      <a:endParaRPr lang="en-ZA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1905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700 000</a:t>
                      </a:r>
                      <a:endParaRPr lang="en-ZA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1905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800 000</a:t>
                      </a:r>
                      <a:endParaRPr lang="en-ZA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388" indent="-90488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900 000</a:t>
                      </a:r>
                      <a:endParaRPr lang="en-ZA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9166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ZA" sz="1050" dirty="0">
                          <a:effectLst/>
                        </a:rPr>
                        <a:t>Improved turnaround time to create  a registration document (UI54)</a:t>
                      </a:r>
                      <a:endParaRPr lang="en-ZA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ZA" sz="1050" dirty="0">
                          <a:effectLst/>
                        </a:rPr>
                        <a:t>%</a:t>
                      </a:r>
                      <a:r>
                        <a:rPr lang="en-ZA" sz="1050" baseline="0" dirty="0">
                          <a:effectLst/>
                        </a:rPr>
                        <a:t> </a:t>
                      </a:r>
                      <a:r>
                        <a:rPr lang="en-ZA" sz="1050" dirty="0">
                          <a:effectLst/>
                        </a:rPr>
                        <a:t>of new companies with complete, accurate and verified information created with registration document (UI 54) within specified timeframes</a:t>
                      </a:r>
                      <a:r>
                        <a:rPr lang="en-ZA" sz="1050" dirty="0" smtClean="0">
                          <a:effectLst/>
                        </a:rPr>
                        <a:t>.</a:t>
                      </a:r>
                      <a:endParaRPr lang="en-ZA" sz="105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50" kern="1200" dirty="0">
                          <a:effectLst/>
                        </a:rPr>
                        <a:t>96% (57 394/59 984) within 1 working day</a:t>
                      </a:r>
                      <a:endParaRPr lang="en-ZA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50" kern="1200" dirty="0">
                          <a:effectLst/>
                        </a:rPr>
                        <a:t>95% within 1 working day</a:t>
                      </a:r>
                      <a:endParaRPr lang="en-ZA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50" kern="1200" dirty="0">
                          <a:effectLst/>
                        </a:rPr>
                        <a:t>100% within 8 working hours</a:t>
                      </a:r>
                      <a:endParaRPr lang="en-ZA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50" kern="1200" dirty="0">
                          <a:effectLst/>
                        </a:rPr>
                        <a:t>100% within 7 working hours</a:t>
                      </a:r>
                      <a:endParaRPr lang="en-ZA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11090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50" kern="1200" dirty="0">
                          <a:effectLst/>
                        </a:rPr>
                        <a:t>Improved turnaround time to issue compliance certificates, tender letters or non-compliance letters.</a:t>
                      </a:r>
                      <a:endParaRPr lang="en-ZA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50" kern="1200" dirty="0">
                          <a:effectLst/>
                        </a:rPr>
                        <a:t>% of applications with complete information issued with compliance certificates, tender letters or non-compliance letters within specified timeframes</a:t>
                      </a:r>
                      <a:r>
                        <a:rPr lang="en-ZA" sz="1050" kern="1200" dirty="0" smtClean="0">
                          <a:effectLst/>
                        </a:rPr>
                        <a:t>.</a:t>
                      </a:r>
                      <a:endParaRPr lang="en-ZA" sz="1050" kern="12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50" kern="1200" dirty="0">
                          <a:effectLst/>
                        </a:rPr>
                        <a:t>94% (7 689 / 8 216) within 10 working days.</a:t>
                      </a:r>
                      <a:endParaRPr lang="en-ZA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kern="1200" dirty="0">
                          <a:effectLst/>
                        </a:rPr>
                        <a:t>95% within 10 working days</a:t>
                      </a: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50" kern="1200" dirty="0">
                          <a:effectLst/>
                        </a:rPr>
                        <a:t> </a:t>
                      </a:r>
                      <a:endParaRPr lang="en-ZA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kern="1200" dirty="0">
                          <a:effectLst/>
                        </a:rPr>
                        <a:t>100% within 2 working days</a:t>
                      </a: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50" kern="1200" dirty="0">
                          <a:effectLst/>
                        </a:rPr>
                        <a:t> </a:t>
                      </a:r>
                      <a:endParaRPr lang="en-ZA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kern="1200" dirty="0">
                          <a:effectLst/>
                        </a:rPr>
                        <a:t>100% within 2 working days</a:t>
                      </a: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50" kern="1200" dirty="0">
                          <a:effectLst/>
                        </a:rPr>
                        <a:t> </a:t>
                      </a:r>
                      <a:endParaRPr lang="en-ZA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5624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50" kern="1200" dirty="0">
                          <a:effectLst/>
                        </a:rPr>
                        <a:t>Improved turnaround time to create Benefit payment documents </a:t>
                      </a:r>
                      <a:endParaRPr lang="en-ZA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50" kern="1200" dirty="0">
                          <a:effectLst/>
                        </a:rPr>
                        <a:t>% of  complete, accurate and verified benefit payment documents created after receipt  within specified time </a:t>
                      </a:r>
                      <a:r>
                        <a:rPr lang="en-ZA" sz="1050" kern="1200" dirty="0" smtClean="0">
                          <a:effectLst/>
                        </a:rPr>
                        <a:t>frame</a:t>
                      </a: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50" kern="1200" dirty="0">
                          <a:effectLst/>
                        </a:rPr>
                        <a:t>99% (3 287 380/3 309 029)</a:t>
                      </a: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50" kern="1200" dirty="0">
                          <a:effectLst/>
                        </a:rPr>
                        <a:t>6 working days </a:t>
                      </a:r>
                      <a:endParaRPr lang="en-ZA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50" kern="1200" dirty="0">
                          <a:effectLst/>
                        </a:rPr>
                        <a:t>95% within 5 working days</a:t>
                      </a:r>
                      <a:endParaRPr lang="en-ZA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50" kern="1200" dirty="0">
                          <a:effectLst/>
                        </a:rPr>
                        <a:t>99% within 3 working days</a:t>
                      </a:r>
                      <a:endParaRPr lang="en-ZA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50" kern="1200" dirty="0">
                          <a:effectLst/>
                        </a:rPr>
                        <a:t>99% within 3 working days</a:t>
                      </a:r>
                      <a:endParaRPr lang="en-ZA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84721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50" kern="1200" dirty="0">
                          <a:effectLst/>
                        </a:rPr>
                        <a:t>Improved turnaround time to  approve or reject valid claims</a:t>
                      </a:r>
                      <a:r>
                        <a:rPr lang="en-ZA" sz="1050" kern="1200" baseline="0" dirty="0">
                          <a:effectLst/>
                        </a:rPr>
                        <a:t> </a:t>
                      </a:r>
                      <a:r>
                        <a:rPr lang="en-ZA" sz="1050" kern="1200" dirty="0">
                          <a:effectLst/>
                        </a:rPr>
                        <a:t>with complete information </a:t>
                      </a:r>
                      <a:endParaRPr lang="en-ZA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50" kern="1200" dirty="0">
                          <a:effectLst/>
                        </a:rPr>
                        <a:t>%</a:t>
                      </a:r>
                      <a:r>
                        <a:rPr lang="en-ZA" sz="1050" kern="1200" baseline="0" dirty="0">
                          <a:effectLst/>
                        </a:rPr>
                        <a:t> </a:t>
                      </a:r>
                      <a:r>
                        <a:rPr lang="en-ZA" sz="1050" kern="1200" dirty="0">
                          <a:effectLst/>
                        </a:rPr>
                        <a:t>of valid claims (Unemployment benefit) with  complete, accurate and verified information approved or rejected within specified time </a:t>
                      </a:r>
                      <a:r>
                        <a:rPr lang="en-ZA" sz="1050" kern="1200" dirty="0" smtClean="0">
                          <a:effectLst/>
                        </a:rPr>
                        <a:t>frames</a:t>
                      </a: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endParaRPr lang="en-ZA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50" dirty="0">
                          <a:effectLst/>
                        </a:rPr>
                        <a:t>93% (798 151/854 639) 15 working days</a:t>
                      </a:r>
                      <a:endParaRPr lang="en-ZA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50" kern="1200" dirty="0">
                          <a:effectLst/>
                        </a:rPr>
                        <a:t>92% within 15 working days</a:t>
                      </a:r>
                      <a:endParaRPr lang="en-ZA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50" kern="1200" dirty="0">
                          <a:effectLst/>
                        </a:rPr>
                        <a:t>98% within 8 working days</a:t>
                      </a:r>
                      <a:endParaRPr lang="en-ZA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50" kern="1200" dirty="0">
                          <a:effectLst/>
                        </a:rPr>
                        <a:t>98% within 8 working days</a:t>
                      </a:r>
                      <a:endParaRPr lang="en-ZA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46714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50" kern="1200" dirty="0">
                          <a:effectLst/>
                        </a:rPr>
                        <a:t>Improved turnaround to  approve or reject valid claims</a:t>
                      </a:r>
                      <a:r>
                        <a:rPr lang="en-ZA" sz="1050" kern="1200" baseline="0" dirty="0">
                          <a:effectLst/>
                        </a:rPr>
                        <a:t> </a:t>
                      </a:r>
                      <a:r>
                        <a:rPr lang="en-ZA" sz="1050" kern="1200" dirty="0">
                          <a:effectLst/>
                        </a:rPr>
                        <a:t>with complete information</a:t>
                      </a: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50" kern="1200" dirty="0">
                          <a:effectLst/>
                        </a:rPr>
                        <a:t> </a:t>
                      </a:r>
                      <a:endParaRPr lang="en-ZA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50" kern="1200" dirty="0">
                          <a:effectLst/>
                        </a:rPr>
                        <a:t>% of valid claims (In-service benefits; Maternity, illness and adoption benefits) with complete, accurate and verified information approved or rejected within specified </a:t>
                      </a:r>
                      <a:r>
                        <a:rPr lang="en-ZA" sz="1050" kern="1200">
                          <a:effectLst/>
                        </a:rPr>
                        <a:t>time </a:t>
                      </a:r>
                      <a:r>
                        <a:rPr lang="en-ZA" sz="1050" kern="1200" smtClean="0">
                          <a:effectLst/>
                        </a:rPr>
                        <a:t>frames</a:t>
                      </a:r>
                      <a:endParaRPr lang="en-ZA" sz="1050" kern="120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50" kern="1200" dirty="0">
                          <a:effectLst/>
                        </a:rPr>
                        <a:t>92% (126 442/136 897) within 10 working days</a:t>
                      </a: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endParaRPr lang="en-ZA" sz="1050" kern="1200" dirty="0">
                        <a:effectLst/>
                      </a:endParaRP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endParaRPr lang="en-ZA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effectLst/>
                        </a:rPr>
                        <a:t>92% within 10 working days</a:t>
                      </a:r>
                    </a:p>
                    <a:p>
                      <a:pPr marL="180340" indent="1905">
                        <a:spcAft>
                          <a:spcPts val="0"/>
                        </a:spcAft>
                      </a:pPr>
                      <a:r>
                        <a:rPr lang="en-ZA" sz="1050" dirty="0">
                          <a:effectLst/>
                        </a:rPr>
                        <a:t> </a:t>
                      </a:r>
                      <a:endParaRPr lang="en-ZA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50" kern="1200" dirty="0">
                          <a:effectLst/>
                        </a:rPr>
                        <a:t>98% within 5 working days</a:t>
                      </a:r>
                      <a:endParaRPr lang="en-ZA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50" kern="1200" dirty="0">
                          <a:effectLst/>
                        </a:rPr>
                        <a:t>98% within 5 working days</a:t>
                      </a:r>
                      <a:endParaRPr lang="en-ZA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59166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50" kern="1200" dirty="0">
                          <a:effectLst/>
                        </a:rPr>
                        <a:t>Improved turnaround time to  approve or reject valid claims</a:t>
                      </a:r>
                      <a:r>
                        <a:rPr lang="en-ZA" sz="1050" kern="1200" baseline="0" dirty="0">
                          <a:effectLst/>
                        </a:rPr>
                        <a:t> </a:t>
                      </a:r>
                      <a:r>
                        <a:rPr lang="en-ZA" sz="1050" kern="1200" dirty="0">
                          <a:effectLst/>
                        </a:rPr>
                        <a:t>with complete information</a:t>
                      </a:r>
                      <a:endParaRPr lang="en-ZA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50" kern="1200" dirty="0">
                          <a:effectLst/>
                        </a:rPr>
                        <a:t>% of valid claims (Deceased benefit) with complete, accurate and verified information approved or rejected within specified time frames</a:t>
                      </a:r>
                      <a:endParaRPr lang="en-ZA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50" kern="1200" dirty="0">
                          <a:effectLst/>
                        </a:rPr>
                        <a:t>95% (14 539/15 337) within 20 working days.</a:t>
                      </a:r>
                      <a:endParaRPr lang="en-ZA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50" kern="1200" dirty="0">
                          <a:effectLst/>
                        </a:rPr>
                        <a:t>92% within 20 working days</a:t>
                      </a:r>
                      <a:endParaRPr lang="en-ZA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50" kern="1200" dirty="0">
                          <a:effectLst/>
                        </a:rPr>
                        <a:t>98% within 10 working days</a:t>
                      </a:r>
                      <a:endParaRPr lang="en-ZA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50" kern="1200" dirty="0">
                          <a:effectLst/>
                        </a:rPr>
                        <a:t>98% within 10 working days</a:t>
                      </a:r>
                      <a:endParaRPr lang="en-ZA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498224" y="251027"/>
            <a:ext cx="391697" cy="246221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ZA" altLang="en-US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7679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127847" cy="792088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GB" sz="11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r>
              <a:rPr lang="en-GB" sz="1100" b="1" dirty="0">
                <a:latin typeface="Arial"/>
                <a:ea typeface="Calibri"/>
                <a:cs typeface="Times New Roman"/>
              </a:rPr>
              <a:t> </a:t>
            </a:r>
            <a:br>
              <a:rPr lang="en-GB" sz="1100" b="1" dirty="0">
                <a:latin typeface="Arial"/>
                <a:ea typeface="Calibri"/>
                <a:cs typeface="Times New Roman"/>
              </a:rPr>
            </a:br>
            <a:r>
              <a:rPr lang="en-GB" sz="1400" b="1" dirty="0">
                <a:latin typeface="Arial"/>
                <a:ea typeface="Calibri"/>
                <a:cs typeface="Times New Roman"/>
              </a:rPr>
              <a:t>Programme 3: </a:t>
            </a:r>
            <a:r>
              <a:rPr lang="en-GB" sz="1400" b="1" dirty="0">
                <a:latin typeface="Arial"/>
                <a:ea typeface="Calibri"/>
                <a:cs typeface="Arial"/>
              </a:rPr>
              <a:t>Labour Activation Programme</a:t>
            </a:r>
            <a:r>
              <a:rPr lang="en-ZA" sz="1100" b="1" dirty="0">
                <a:latin typeface="Arial"/>
                <a:ea typeface="Times New Roman"/>
                <a:cs typeface="Times New Roman"/>
              </a:rPr>
              <a:t/>
            </a:r>
            <a:br>
              <a:rPr lang="en-ZA" sz="1100" b="1" dirty="0">
                <a:latin typeface="Arial"/>
                <a:ea typeface="Times New Roman"/>
                <a:cs typeface="Times New Roman"/>
              </a:rPr>
            </a:br>
            <a:r>
              <a:rPr lang="en-GB" sz="700" dirty="0">
                <a:latin typeface="Arial"/>
                <a:ea typeface="Times New Roman"/>
                <a:cs typeface="Times New Roman"/>
              </a:rPr>
              <a:t> </a:t>
            </a:r>
            <a:r>
              <a:rPr lang="en-ZA" sz="1050" dirty="0">
                <a:ea typeface="Calibri"/>
                <a:cs typeface="Times New Roman"/>
              </a:rPr>
              <a:t/>
            </a:r>
            <a:br>
              <a:rPr lang="en-ZA" sz="1050" dirty="0">
                <a:ea typeface="Calibri"/>
                <a:cs typeface="Times New Roman"/>
              </a:rPr>
            </a:br>
            <a:r>
              <a:rPr lang="en-GB" sz="1100" b="1" dirty="0">
                <a:latin typeface="Arial"/>
                <a:ea typeface="Calibri"/>
                <a:cs typeface="Times New Roman"/>
              </a:rPr>
              <a:t>Purpose</a:t>
            </a:r>
            <a:r>
              <a:rPr lang="en-GB" sz="1100" dirty="0">
                <a:latin typeface="Arial"/>
                <a:ea typeface="Calibri"/>
                <a:cs typeface="Times New Roman"/>
              </a:rPr>
              <a:t>: Labour market integration measures that seek to retain or reintroduce contributors into employment by enhancing employability, enabling entrepreneurship and preserving jobs.</a:t>
            </a:r>
            <a:r>
              <a:rPr lang="en-ZA" sz="1050" dirty="0">
                <a:ea typeface="Calibri"/>
                <a:cs typeface="Times New Roman"/>
              </a:rPr>
              <a:t/>
            </a:r>
            <a:br>
              <a:rPr lang="en-ZA" sz="1050" dirty="0">
                <a:ea typeface="Calibri"/>
                <a:cs typeface="Times New Roman"/>
              </a:rPr>
            </a:br>
            <a:endParaRPr lang="en-US" altLang="en-US" sz="11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5943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946900" y="6376784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D86B733C-23B5-4D4A-9165-51682A3BFD66}" type="slidenum">
              <a:rPr lang="en-US" altLang="en-US" sz="1200" smtClean="0">
                <a:solidFill>
                  <a:srgbClr val="898989"/>
                </a:solidFill>
              </a:rPr>
              <a:pPr/>
              <a:t>13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201771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17243476"/>
              </p:ext>
            </p:extLst>
          </p:nvPr>
        </p:nvGraphicFramePr>
        <p:xfrm>
          <a:off x="251520" y="1340768"/>
          <a:ext cx="8622606" cy="52565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418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41039">
                <a:tc rowSpan="2"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Outputs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Output Indicators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1100" b="1" kern="1200" dirty="0">
                          <a:solidFill>
                            <a:schemeClr val="tx1"/>
                          </a:solidFill>
                          <a:effectLst/>
                        </a:rPr>
                        <a:t>2019/20 Performance</a:t>
                      </a:r>
                      <a:endParaRPr lang="en-ZA" sz="11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</a:rPr>
                        <a:t>MTEF TARGETS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9545">
                <a:tc vMerge="1"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2020/21</a:t>
                      </a:r>
                      <a:endParaRPr lang="en-ZA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2021/22</a:t>
                      </a:r>
                      <a:endParaRPr lang="en-ZA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2022/23</a:t>
                      </a:r>
                      <a:endParaRPr lang="en-ZA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9395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Increase in the number of Youths participating on Public Employment Programmes for enhanced employability.</a:t>
                      </a: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Number of youths participating on Public Employment Programmes</a:t>
                      </a: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lvl="0" indent="-18034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New indicator in the APP</a:t>
                      </a: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endParaRPr lang="en-ZA" sz="1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12 210</a:t>
                      </a: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12 210</a:t>
                      </a: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12 210</a:t>
                      </a: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39721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Jobs preserved in distressed companies</a:t>
                      </a: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 </a:t>
                      </a: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 </a:t>
                      </a: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 </a:t>
                      </a: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 </a:t>
                      </a: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Percentage of Temporary Employer Employee Relief Scheme (TERS) applications approved / rejected by the delegated authority within 15 working days.</a:t>
                      </a: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91% (31/34) applications were approved within 15 working days.</a:t>
                      </a:r>
                    </a:p>
                    <a:p>
                      <a:pPr marL="0" indent="0">
                        <a:spcAft>
                          <a:spcPts val="0"/>
                        </a:spcAft>
                      </a:pP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90% within 15 working days </a:t>
                      </a: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 </a:t>
                      </a: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90% within 15 working days </a:t>
                      </a: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90% within 15 working days </a:t>
                      </a: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7795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UIF contributors retained at work or re-introduced back to employment</a:t>
                      </a: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Number of UIF contributors provided learning with opportunities  </a:t>
                      </a: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algn="just" rtl="0"/>
                      <a:r>
                        <a:rPr lang="en-ZA" sz="1000" kern="1200" dirty="0">
                          <a:effectLst/>
                        </a:rPr>
                        <a:t>41 130</a:t>
                      </a: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40 700</a:t>
                      </a: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40 700</a:t>
                      </a: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40 700</a:t>
                      </a: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9545">
                <a:tc rowSpan="2"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Developed Enterprises </a:t>
                      </a: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>
                          <a:effectLst/>
                        </a:rPr>
                        <a:t>Number of Cooperatives supported </a:t>
                      </a:r>
                      <a:endParaRPr lang="en-ZA" sz="1000" kern="120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New indicator in the APP</a:t>
                      </a:r>
                      <a:endParaRPr lang="en-ZA" sz="1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</a:rPr>
                        <a:t>30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</a:rPr>
                        <a:t>30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</a:rPr>
                        <a:t>30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7954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Number of SMMEs supported </a:t>
                      </a:r>
                      <a:endParaRPr lang="en-ZA" sz="100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New indicator in the APP</a:t>
                      </a:r>
                      <a:endParaRPr lang="en-ZA" sz="1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</a:rPr>
                        <a:t>15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</a:rPr>
                        <a:t>15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</a:rPr>
                        <a:t>15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498224" y="251027"/>
            <a:ext cx="391697" cy="246221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en-ZA" altLang="en-US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9121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D3230-56C0-40A7-B22D-C087DC0808A2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endParaRPr lang="en-ZA" b="1" dirty="0" smtClean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ＭＳ Ｐゴシック" pitchFamily="34" charset="-128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endParaRPr lang="en-ZA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ＭＳ Ｐゴシック" pitchFamily="34" charset="-128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endParaRPr lang="en-ZA" b="1" dirty="0" smtClean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ＭＳ Ｐゴシック" pitchFamily="34" charset="-128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n-ZA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ＭＳ Ｐゴシック" pitchFamily="34" charset="-128"/>
              </a:rPr>
              <a:t>QUARTELY </a:t>
            </a:r>
            <a:r>
              <a:rPr lang="en-ZA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ＭＳ Ｐゴシック" pitchFamily="34" charset="-128"/>
              </a:rPr>
              <a:t>TARGETS AND INDICATORS PER PROGRAMME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8542282" y="251027"/>
            <a:ext cx="391697" cy="246221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ZA" altLang="en-US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2486487"/>
      </p:ext>
    </p:extLst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D3230-56C0-40A7-B22D-C087DC0808A2}" type="slidenum">
              <a:rPr lang="en-US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26137124"/>
              </p:ext>
            </p:extLst>
          </p:nvPr>
        </p:nvGraphicFramePr>
        <p:xfrm>
          <a:off x="179512" y="1179746"/>
          <a:ext cx="8856983" cy="537078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1959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2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23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17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70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78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17765"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Output Indicators</a:t>
                      </a:r>
                      <a:endParaRPr lang="en-ZA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34" marR="38534" marT="0" marB="0" anchor="ctr"/>
                </a:tc>
                <a:tc>
                  <a:txBody>
                    <a:bodyPr/>
                    <a:lstStyle/>
                    <a:p>
                      <a:pPr marL="180340" indent="-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Annual Target</a:t>
                      </a:r>
                      <a:endParaRPr lang="en-ZA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34" marR="38534" marT="0" marB="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Q1</a:t>
                      </a:r>
                      <a:endParaRPr lang="en-ZA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34" marR="38534" marT="0" marB="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Q2</a:t>
                      </a:r>
                      <a:endParaRPr lang="en-ZA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34" marR="38534" marT="0" marB="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Q3</a:t>
                      </a:r>
                      <a:endParaRPr lang="en-ZA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34" marR="38534" marT="0" marB="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Q4</a:t>
                      </a:r>
                      <a:endParaRPr lang="en-ZA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34" marR="38534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5355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% of Funds budgeted for Funding Employment Creation Schemes </a:t>
                      </a:r>
                      <a:r>
                        <a:rPr lang="en-ZA" sz="1000" dirty="0" smtClean="0">
                          <a:effectLst/>
                        </a:rPr>
                        <a:t>committed</a:t>
                      </a:r>
                      <a:r>
                        <a:rPr lang="en-ZA" sz="1000" baseline="0" dirty="0" smtClean="0">
                          <a:effectLst/>
                        </a:rPr>
                        <a:t> ( Asset Under Management)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 anchor="b"/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1.6%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0.4%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0.8%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180340" indent="-18034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1.2%</a:t>
                      </a:r>
                    </a:p>
                    <a:p>
                      <a:pPr marL="180340" indent="-180340" algn="ctr" defTabSz="457200" rtl="0" eaLnBrk="1" latinLnBrk="0" hangingPunct="1">
                        <a:spcAft>
                          <a:spcPts val="0"/>
                        </a:spcAft>
                      </a:pPr>
                      <a:endParaRPr lang="en-ZA" sz="1000" kern="1200" dirty="0">
                        <a:effectLst/>
                      </a:endParaRPr>
                    </a:p>
                    <a:p>
                      <a:pPr marL="180340" indent="-18034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 </a:t>
                      </a:r>
                      <a:endParaRPr lang="en-ZA" sz="10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180340" indent="-18034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1.6%</a:t>
                      </a:r>
                    </a:p>
                    <a:p>
                      <a:pPr marL="180340" indent="-180340" algn="ctr" defTabSz="457200" rtl="0" eaLnBrk="1" latinLnBrk="0" hangingPunct="1">
                        <a:spcAft>
                          <a:spcPts val="0"/>
                        </a:spcAft>
                      </a:pPr>
                      <a:endParaRPr lang="en-ZA" sz="1000" kern="1200" dirty="0">
                        <a:effectLst/>
                      </a:endParaRPr>
                    </a:p>
                    <a:p>
                      <a:pPr marL="180340" indent="-18034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 </a:t>
                      </a:r>
                      <a:endParaRPr lang="en-ZA" sz="10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6616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ZA" sz="1000" dirty="0">
                          <a:effectLst/>
                        </a:rPr>
                        <a:t>% of Internal and External audit findings resolved 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100% of Internal and External audit findings resolved 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 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ZA" sz="1000" dirty="0">
                          <a:effectLst/>
                        </a:rPr>
                        <a:t>Audit Preparatory workshop held develop audit readiness checklist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Control self-assessment dashboard approved by UIC.</a:t>
                      </a: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endParaRPr lang="en-ZA" sz="10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50% of Internal and External audit findings resolved</a:t>
                      </a: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endParaRPr lang="en-ZA" sz="10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100% of Internal and External audit findings resolved</a:t>
                      </a:r>
                      <a:r>
                        <a:rPr lang="en-ZA" sz="1000" kern="1200" dirty="0" smtClean="0">
                          <a:effectLst/>
                        </a:rPr>
                        <a:t>.</a:t>
                      </a:r>
                      <a:endParaRPr lang="en-ZA" sz="1000" kern="1200" dirty="0">
                        <a:effectLst/>
                      </a:endParaRP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endParaRPr lang="en-ZA" sz="10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9138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% of wasteful and fruitless expenditure 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180340" indent="-18034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15%</a:t>
                      </a:r>
                      <a:endParaRPr lang="en-ZA" sz="10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180340" indent="-18034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3.75%</a:t>
                      </a:r>
                      <a:endParaRPr lang="en-ZA" sz="10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180340" indent="-18034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7.5%</a:t>
                      </a:r>
                      <a:endParaRPr lang="en-ZA" sz="10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180340" indent="-18034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11.25%</a:t>
                      </a:r>
                      <a:endParaRPr lang="en-ZA" sz="10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180340" indent="-18034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15%</a:t>
                      </a:r>
                      <a:endParaRPr lang="en-ZA" sz="10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3308"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% of irregular expenditure 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10%</a:t>
                      </a:r>
                    </a:p>
                    <a:p>
                      <a:pPr marL="180340" indent="-180340" algn="ctr">
                        <a:spcAft>
                          <a:spcPts val="0"/>
                        </a:spcAft>
                      </a:pP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2.5%</a:t>
                      </a:r>
                    </a:p>
                    <a:p>
                      <a:pPr marL="180340" indent="-180340" algn="ctr">
                        <a:spcAft>
                          <a:spcPts val="0"/>
                        </a:spcAft>
                      </a:pP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1000" dirty="0" smtClean="0">
                          <a:effectLst/>
                        </a:rPr>
                        <a:t>5%</a:t>
                      </a:r>
                      <a:endParaRPr lang="en-ZA" sz="1000" dirty="0">
                        <a:effectLst/>
                      </a:endParaRPr>
                    </a:p>
                    <a:p>
                      <a:pPr marL="180340" indent="-180340" algn="ctr">
                        <a:spcAft>
                          <a:spcPts val="0"/>
                        </a:spcAft>
                      </a:pP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1000" dirty="0" smtClean="0">
                          <a:effectLst/>
                        </a:rPr>
                        <a:t>7.5</a:t>
                      </a:r>
                      <a:r>
                        <a:rPr lang="en-ZA" sz="1000" dirty="0">
                          <a:effectLst/>
                        </a:rPr>
                        <a:t>%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 </a:t>
                      </a:r>
                      <a:r>
                        <a:rPr lang="en-ZA" sz="1000" dirty="0" smtClean="0">
                          <a:effectLst/>
                        </a:rPr>
                        <a:t>10</a:t>
                      </a:r>
                      <a:r>
                        <a:rPr lang="en-ZA" sz="1000" dirty="0">
                          <a:effectLst/>
                        </a:rPr>
                        <a:t>%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4962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% of fraud &amp; corruption cases finalized  within 90 working </a:t>
                      </a:r>
                      <a:r>
                        <a:rPr lang="en-ZA" sz="1000" dirty="0" smtClean="0">
                          <a:effectLst/>
                        </a:rPr>
                        <a:t>days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95% within 90 working days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95% within 90 working days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95% within 90 working days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95% within 90 working days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95% within 90 working days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61579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Ethics and Transformation Committee established and ToRs adhered to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Ethics and Transformation Committee established and 3 reports on the functioning of the Committee produced and approved  by UIC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Established and Appointed Ethics and Transformation Committee</a:t>
                      </a:r>
                    </a:p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 </a:t>
                      </a:r>
                    </a:p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 </a:t>
                      </a:r>
                    </a:p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 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19050" indent="-19050" algn="l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Semester Report produced</a:t>
                      </a:r>
                      <a:r>
                        <a:rPr lang="en-ZA" sz="1000" baseline="0" dirty="0">
                          <a:effectLst/>
                        </a:rPr>
                        <a:t> </a:t>
                      </a:r>
                      <a:r>
                        <a:rPr lang="en-ZA" sz="1000" dirty="0">
                          <a:effectLst/>
                        </a:rPr>
                        <a:t>and approved within 30</a:t>
                      </a:r>
                      <a:r>
                        <a:rPr lang="en-ZA" sz="1000" baseline="0" dirty="0">
                          <a:effectLst/>
                        </a:rPr>
                        <a:t> </a:t>
                      </a:r>
                      <a:r>
                        <a:rPr lang="en-ZA" sz="1000" dirty="0">
                          <a:effectLst/>
                        </a:rPr>
                        <a:t>working days after end of</a:t>
                      </a:r>
                      <a:r>
                        <a:rPr lang="en-ZA" sz="1000" baseline="0" dirty="0">
                          <a:effectLst/>
                        </a:rPr>
                        <a:t> </a:t>
                      </a:r>
                      <a:r>
                        <a:rPr lang="en-ZA" sz="1000" dirty="0">
                          <a:effectLst/>
                        </a:rPr>
                        <a:t>Quarter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19050" indent="-19050" algn="l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Quarterly Report produced</a:t>
                      </a:r>
                      <a:r>
                        <a:rPr lang="en-ZA" sz="1000" baseline="0" dirty="0">
                          <a:effectLst/>
                        </a:rPr>
                        <a:t> </a:t>
                      </a:r>
                      <a:r>
                        <a:rPr lang="en-ZA" sz="1000" dirty="0">
                          <a:effectLst/>
                        </a:rPr>
                        <a:t>and approved within 30</a:t>
                      </a:r>
                      <a:r>
                        <a:rPr lang="en-ZA" sz="1000" baseline="0" dirty="0">
                          <a:effectLst/>
                        </a:rPr>
                        <a:t> </a:t>
                      </a:r>
                      <a:r>
                        <a:rPr lang="en-ZA" sz="1000" dirty="0">
                          <a:effectLst/>
                        </a:rPr>
                        <a:t>working days after end of</a:t>
                      </a:r>
                    </a:p>
                    <a:p>
                      <a:pPr marL="19050" indent="-19050" algn="l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Quarter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19050" indent="-19050" algn="l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Quarterly Report produced</a:t>
                      </a:r>
                      <a:r>
                        <a:rPr lang="en-ZA" sz="1000" baseline="0" dirty="0">
                          <a:effectLst/>
                        </a:rPr>
                        <a:t> </a:t>
                      </a:r>
                      <a:r>
                        <a:rPr lang="en-ZA" sz="1000" dirty="0">
                          <a:effectLst/>
                        </a:rPr>
                        <a:t>and approved within 30</a:t>
                      </a:r>
                      <a:r>
                        <a:rPr lang="en-ZA" sz="1000" baseline="0" dirty="0">
                          <a:effectLst/>
                        </a:rPr>
                        <a:t> </a:t>
                      </a:r>
                      <a:r>
                        <a:rPr lang="en-ZA" sz="1000" dirty="0">
                          <a:effectLst/>
                        </a:rPr>
                        <a:t>working days after end of</a:t>
                      </a:r>
                    </a:p>
                    <a:p>
                      <a:pPr marL="19050" indent="-19050" algn="l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Quarter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7481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% of persons with disabilities </a:t>
                      </a:r>
                      <a:r>
                        <a:rPr lang="en-ZA" sz="1000" dirty="0" smtClean="0">
                          <a:effectLst/>
                        </a:rPr>
                        <a:t>employed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endParaRPr lang="en-ZA" sz="5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2%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2%</a:t>
                      </a:r>
                      <a:endParaRPr lang="en-ZA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2%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2%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2%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4301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% representation of Africans in Senior and middle management </a:t>
                      </a:r>
                      <a:r>
                        <a:rPr lang="en-ZA" sz="1000" dirty="0" smtClean="0">
                          <a:effectLst/>
                        </a:rPr>
                        <a:t>levels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endParaRPr lang="en-ZA" sz="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75%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75%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75%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75%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75%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6904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Number of jobs created through  UIF Funding and Investment activities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5000</a:t>
                      </a:r>
                      <a:endParaRPr lang="en-ZA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500</a:t>
                      </a:r>
                      <a:endParaRPr lang="en-ZA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1500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3500 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5000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9466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Percentage of Administrative </a:t>
                      </a:r>
                      <a:r>
                        <a:rPr lang="en-ZA" sz="1000" dirty="0" smtClean="0">
                          <a:effectLst/>
                        </a:rPr>
                        <a:t>expenditure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endParaRPr lang="en-ZA" sz="7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  ≤ 15% </a:t>
                      </a:r>
                      <a:endParaRPr lang="en-ZA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≤ 15% </a:t>
                      </a:r>
                      <a:endParaRPr lang="en-ZA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≤ 15% 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≤ 15% 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≤ 15% 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6904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Percentage of valid invoices paid  within 30 Calendar days after receipt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100% within 30 Calendar days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100% within 30 Calendar days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100% within 30 Calendar days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100% within 30 Calendar days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100% </a:t>
                      </a:r>
                      <a:r>
                        <a:rPr lang="en-ZA" sz="1000" dirty="0" smtClean="0">
                          <a:effectLst/>
                        </a:rPr>
                        <a:t>with</a:t>
                      </a:r>
                    </a:p>
                    <a:p>
                      <a:pPr marL="180340" indent="-180340" algn="l">
                        <a:spcAft>
                          <a:spcPts val="0"/>
                        </a:spcAft>
                      </a:pPr>
                      <a:r>
                        <a:rPr lang="en-ZA" sz="1000" dirty="0" smtClean="0">
                          <a:effectLst/>
                        </a:rPr>
                        <a:t>Calendar </a:t>
                      </a:r>
                      <a:r>
                        <a:rPr lang="en-ZA" sz="1000" dirty="0">
                          <a:effectLst/>
                        </a:rPr>
                        <a:t>days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8127847" cy="504056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GB" sz="1400" b="1" dirty="0">
                <a:latin typeface="+mn-lt"/>
                <a:ea typeface="Calibri"/>
                <a:cs typeface="Arial" panose="020B0604020202020204" pitchFamily="34" charset="0"/>
              </a:rPr>
              <a:t>Programme 1: </a:t>
            </a:r>
            <a:r>
              <a:rPr lang="en-GB" sz="1400" b="1" dirty="0" smtClean="0">
                <a:latin typeface="+mn-lt"/>
                <a:ea typeface="Calibri"/>
                <a:cs typeface="Arial" panose="020B0604020202020204" pitchFamily="34" charset="0"/>
              </a:rPr>
              <a:t>Administration</a:t>
            </a:r>
            <a:br>
              <a:rPr lang="en-GB" sz="1400" b="1" dirty="0" smtClean="0">
                <a:latin typeface="+mn-lt"/>
                <a:ea typeface="Calibri"/>
                <a:cs typeface="Arial" panose="020B0604020202020204" pitchFamily="34" charset="0"/>
              </a:rPr>
            </a:br>
            <a:r>
              <a:rPr lang="en-ZA" sz="1400" b="1" dirty="0">
                <a:latin typeface="+mn-lt"/>
                <a:ea typeface="Times New Roman"/>
                <a:cs typeface="Arial" panose="020B0604020202020204" pitchFamily="34" charset="0"/>
              </a:rPr>
              <a:t/>
            </a:r>
            <a:br>
              <a:rPr lang="en-ZA" sz="1400" b="1" dirty="0">
                <a:latin typeface="+mn-lt"/>
                <a:ea typeface="Times New Roman"/>
                <a:cs typeface="Arial" panose="020B0604020202020204" pitchFamily="34" charset="0"/>
              </a:rPr>
            </a:br>
            <a:r>
              <a:rPr lang="en-GB" sz="1400" b="1" dirty="0">
                <a:latin typeface="+mn-lt"/>
                <a:ea typeface="Calibri"/>
                <a:cs typeface="Arial" panose="020B0604020202020204" pitchFamily="34" charset="0"/>
              </a:rPr>
              <a:t>Purpose:</a:t>
            </a:r>
            <a:r>
              <a:rPr lang="en-GB" sz="1400" dirty="0">
                <a:latin typeface="+mn-lt"/>
                <a:ea typeface="Calibri"/>
                <a:cs typeface="Arial" panose="020B0604020202020204" pitchFamily="34" charset="0"/>
              </a:rPr>
              <a:t> provide management, strategic and administrative support services to management.</a:t>
            </a:r>
            <a:endParaRPr lang="en-US" altLang="en-US" sz="1400" dirty="0">
              <a:latin typeface="+mn-lt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8498224" y="251027"/>
            <a:ext cx="391697" cy="246221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ZA" altLang="en-US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8623128"/>
      </p:ext>
    </p:extLst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D3230-56C0-40A7-B22D-C087DC0808A2}" type="slidenum">
              <a:rPr lang="en-US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73195872"/>
              </p:ext>
            </p:extLst>
          </p:nvPr>
        </p:nvGraphicFramePr>
        <p:xfrm>
          <a:off x="251520" y="1340768"/>
          <a:ext cx="8640960" cy="515089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09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11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19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825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46093"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Output Indicators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 anchor="ctr"/>
                </a:tc>
                <a:tc>
                  <a:txBody>
                    <a:bodyPr/>
                    <a:lstStyle/>
                    <a:p>
                      <a:pPr marL="180340" indent="-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Annual Target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Q1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Q2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Q3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Q4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33279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Percentage return on listed investments </a:t>
                      </a:r>
                      <a:endParaRPr lang="en-ZA" sz="1000" kern="1200" dirty="0" smtClean="0">
                        <a:effectLst/>
                      </a:endParaRP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endParaRPr lang="en-ZA" sz="1000" kern="1200" dirty="0" smtClean="0">
                        <a:effectLst/>
                      </a:endParaRP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endParaRPr lang="en-US" sz="1000" kern="1200" dirty="0" smtClean="0">
                        <a:effectLst/>
                      </a:endParaRP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endParaRPr lang="en-US" sz="1000" kern="1200" dirty="0" smtClean="0">
                        <a:effectLst/>
                      </a:endParaRP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endParaRPr lang="en-US" sz="1000" kern="1200" dirty="0" smtClean="0">
                        <a:effectLst/>
                      </a:endParaRP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endParaRPr lang="en-ZA" sz="1000" kern="1200" dirty="0">
                        <a:effectLst/>
                      </a:endParaRP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 </a:t>
                      </a: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 </a:t>
                      </a:r>
                      <a:endParaRPr lang="en-ZA" sz="10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8534" marR="38534" marT="0" marB="0" anchor="b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Percentage return on listed investments ≥ the benchmark 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Percentage return on listed investments ≥ the benchmark 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Percentage return on listed investments ≥ the benchmark 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Percentage return on listed investments ≥ the benchmark 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/>
                      </a:pPr>
                      <a:r>
                        <a:rPr lang="en-ZA" sz="1000" dirty="0">
                          <a:effectLst/>
                        </a:rPr>
                        <a:t>Percentage return on listed investments ≥ the benchmark 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tabLst/>
                      </a:pPr>
                      <a:endParaRPr lang="en-ZA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9959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Percentage of vacancy rate </a:t>
                      </a:r>
                      <a:r>
                        <a:rPr lang="en-ZA" sz="1000" kern="1200" dirty="0" smtClean="0">
                          <a:effectLst/>
                        </a:rPr>
                        <a:t>.</a:t>
                      </a: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endParaRPr lang="en-US" sz="1000" kern="1200" dirty="0" smtClean="0">
                        <a:effectLst/>
                      </a:endParaRP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endParaRPr lang="en-US" sz="1000" kern="1200" dirty="0" smtClean="0">
                        <a:effectLst/>
                      </a:endParaRP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endParaRPr lang="en-ZA" sz="1000" kern="1200" dirty="0">
                        <a:effectLst/>
                      </a:endParaRP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 </a:t>
                      </a: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 </a:t>
                      </a:r>
                      <a:endParaRPr lang="en-ZA" sz="10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8534" marR="38534" marT="0" marB="0" anchor="b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Vacancy rate maintained at ≤10%</a:t>
                      </a:r>
                      <a:endParaRPr lang="en-ZA" sz="10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Vacancy rate maintained at ≤10%</a:t>
                      </a:r>
                      <a:endParaRPr lang="en-ZA" sz="10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Vacancy rate maintained at ≤10%</a:t>
                      </a:r>
                      <a:endParaRPr lang="en-ZA" sz="10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Vacancy rate maintained at ≤10%</a:t>
                      </a:r>
                      <a:endParaRPr lang="en-ZA" sz="10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Vacancy rate maintained at ≤10%</a:t>
                      </a: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endParaRPr lang="en-ZA" sz="10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33238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Integrated Claims Management System (ICMS) </a:t>
                      </a:r>
                      <a:r>
                        <a:rPr lang="en-ZA" sz="1000" kern="1200" dirty="0" smtClean="0">
                          <a:effectLst/>
                        </a:rPr>
                        <a:t>implemented</a:t>
                      </a: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endParaRPr lang="en-US" sz="1000" kern="1200" dirty="0" smtClean="0">
                        <a:effectLst/>
                      </a:endParaRP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endParaRPr lang="en-US" sz="1000" kern="1200" dirty="0" smtClean="0">
                        <a:effectLst/>
                      </a:endParaRP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endParaRPr lang="en-US" sz="1000" kern="1200" dirty="0" smtClean="0">
                        <a:effectLst/>
                      </a:endParaRP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endParaRPr lang="en-US" sz="1000" kern="1200" dirty="0" smtClean="0">
                        <a:effectLst/>
                      </a:endParaRP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endParaRPr lang="en-US" sz="1000" kern="1200" dirty="0" smtClean="0">
                        <a:effectLst/>
                      </a:endParaRP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endParaRPr lang="en-US" sz="1000" kern="1200" dirty="0" smtClean="0">
                        <a:effectLst/>
                      </a:endParaRP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endParaRPr lang="en-US" sz="1000" kern="1200" dirty="0" smtClean="0">
                        <a:effectLst/>
                      </a:endParaRP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endParaRPr lang="en-ZA" sz="1000" kern="1200" dirty="0">
                        <a:effectLst/>
                      </a:endParaRP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 </a:t>
                      </a: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 </a:t>
                      </a: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 </a:t>
                      </a: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 </a:t>
                      </a: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 </a:t>
                      </a:r>
                      <a:endParaRPr lang="en-ZA" sz="10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8534" marR="38534" marT="0" marB="0" anchor="b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SAP Financial Accounting system developed and tested</a:t>
                      </a:r>
                      <a:endParaRPr lang="en-ZA" sz="10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Due diligence conducted.</a:t>
                      </a: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 </a:t>
                      </a: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Gap analysis report and</a:t>
                      </a: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business process blue print developed </a:t>
                      </a:r>
                      <a:endParaRPr lang="en-ZA" sz="10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System functionality  ( 25%) developed as per blue print</a:t>
                      </a: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 </a:t>
                      </a:r>
                      <a:endParaRPr lang="en-ZA" sz="10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System functionality </a:t>
                      </a: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(75%) developed as per blue print</a:t>
                      </a: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 </a:t>
                      </a:r>
                      <a:endParaRPr lang="en-ZA" sz="10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SAP Financial Accounting System tested </a:t>
                      </a: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(100%).</a:t>
                      </a:r>
                    </a:p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 </a:t>
                      </a:r>
                      <a:endParaRPr lang="en-ZA" sz="10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8534" marR="38534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8127847" cy="504056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GB" sz="1400" b="1" dirty="0">
                <a:latin typeface="+mn-lt"/>
                <a:ea typeface="Calibri"/>
                <a:cs typeface="Arial" panose="020B0604020202020204" pitchFamily="34" charset="0"/>
              </a:rPr>
              <a:t>Programme 1: </a:t>
            </a:r>
            <a:r>
              <a:rPr lang="en-GB" sz="1400" b="1" dirty="0" smtClean="0">
                <a:latin typeface="+mn-lt"/>
                <a:ea typeface="Calibri"/>
                <a:cs typeface="Arial" panose="020B0604020202020204" pitchFamily="34" charset="0"/>
              </a:rPr>
              <a:t>Administration</a:t>
            </a:r>
            <a:br>
              <a:rPr lang="en-GB" sz="1400" b="1" dirty="0" smtClean="0">
                <a:latin typeface="+mn-lt"/>
                <a:ea typeface="Calibri"/>
                <a:cs typeface="Arial" panose="020B0604020202020204" pitchFamily="34" charset="0"/>
              </a:rPr>
            </a:br>
            <a:r>
              <a:rPr lang="en-ZA" sz="1400" b="1" dirty="0">
                <a:latin typeface="+mn-lt"/>
                <a:ea typeface="Times New Roman"/>
                <a:cs typeface="Arial" panose="020B0604020202020204" pitchFamily="34" charset="0"/>
              </a:rPr>
              <a:t/>
            </a:r>
            <a:br>
              <a:rPr lang="en-ZA" sz="1400" b="1" dirty="0">
                <a:latin typeface="+mn-lt"/>
                <a:ea typeface="Times New Roman"/>
                <a:cs typeface="Arial" panose="020B0604020202020204" pitchFamily="34" charset="0"/>
              </a:rPr>
            </a:br>
            <a:r>
              <a:rPr lang="en-GB" sz="1400" b="1" dirty="0">
                <a:latin typeface="+mn-lt"/>
                <a:ea typeface="Calibri"/>
                <a:cs typeface="Arial" panose="020B0604020202020204" pitchFamily="34" charset="0"/>
              </a:rPr>
              <a:t>Purpose:</a:t>
            </a:r>
            <a:r>
              <a:rPr lang="en-GB" sz="1400" dirty="0">
                <a:latin typeface="+mn-lt"/>
                <a:ea typeface="Calibri"/>
                <a:cs typeface="Arial" panose="020B0604020202020204" pitchFamily="34" charset="0"/>
              </a:rPr>
              <a:t> provide management, strategic and administrative support services to management</a:t>
            </a:r>
            <a:r>
              <a:rPr lang="en-GB" sz="11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endParaRPr lang="en-US" altLang="en-US" sz="11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498224" y="251027"/>
            <a:ext cx="391697" cy="246221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en-ZA" altLang="en-US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4342559"/>
      </p:ext>
    </p:extLst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D3230-56C0-40A7-B22D-C087DC0808A2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003232" cy="792088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GB" sz="1400" b="1" dirty="0">
                <a:latin typeface="Arial"/>
                <a:ea typeface="Calibri"/>
                <a:cs typeface="Times New Roman"/>
              </a:rPr>
              <a:t>Programme 2: Business </a:t>
            </a:r>
            <a:r>
              <a:rPr lang="en-GB" sz="1400" b="1" dirty="0" smtClean="0">
                <a:latin typeface="Arial"/>
                <a:ea typeface="Calibri"/>
                <a:cs typeface="Times New Roman"/>
              </a:rPr>
              <a:t>Operations</a:t>
            </a:r>
            <a:br>
              <a:rPr lang="en-GB" sz="1400" b="1" dirty="0" smtClean="0">
                <a:latin typeface="Arial"/>
                <a:ea typeface="Calibri"/>
                <a:cs typeface="Times New Roman"/>
              </a:rPr>
            </a:br>
            <a:r>
              <a:rPr lang="en-ZA" sz="1400" b="1" dirty="0">
                <a:latin typeface="Arial"/>
                <a:ea typeface="Times New Roman"/>
                <a:cs typeface="Times New Roman"/>
              </a:rPr>
              <a:t/>
            </a:r>
            <a:br>
              <a:rPr lang="en-ZA" sz="1400" b="1" dirty="0">
                <a:latin typeface="Arial"/>
                <a:ea typeface="Times New Roman"/>
                <a:cs typeface="Times New Roman"/>
              </a:rPr>
            </a:br>
            <a:r>
              <a:rPr lang="en-ZA" sz="1400" b="1" dirty="0">
                <a:latin typeface="Arial"/>
                <a:ea typeface="Times New Roman"/>
                <a:cs typeface="Times New Roman"/>
              </a:rPr>
              <a:t>Purpose: To collect contributions and pay benefits</a:t>
            </a:r>
            <a:endParaRPr lang="en-US" altLang="en-US" sz="14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758618"/>
              </p:ext>
            </p:extLst>
          </p:nvPr>
        </p:nvGraphicFramePr>
        <p:xfrm>
          <a:off x="251520" y="1340768"/>
          <a:ext cx="8640961" cy="5341988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7430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47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97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97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8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522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85188"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Output Indicators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778" marR="57778" marT="0" marB="0" anchor="ctr"/>
                </a:tc>
                <a:tc>
                  <a:txBody>
                    <a:bodyPr/>
                    <a:lstStyle/>
                    <a:p>
                      <a:pPr marL="180340" indent="-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2020/21 Annual Target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778" marR="57778" marT="0" marB="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Q1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778" marR="57778" marT="0" marB="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Q2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778" marR="57778" marT="0" marB="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Q3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778" marR="57778" marT="0" marB="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Q4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778" marR="5777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6792">
                <a:tc>
                  <a:txBody>
                    <a:bodyPr/>
                    <a:lstStyle/>
                    <a:p>
                      <a:pPr marL="179388" indent="-179388" algn="just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Number of newly registered employers </a:t>
                      </a:r>
                      <a:endParaRPr lang="en-ZA" sz="10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778" marR="57778" marT="0" marB="0"/>
                </a:tc>
                <a:tc>
                  <a:txBody>
                    <a:bodyPr/>
                    <a:lstStyle/>
                    <a:p>
                      <a:pPr marL="180340" indent="1905" algn="ctr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73 000</a:t>
                      </a:r>
                    </a:p>
                    <a:p>
                      <a:pPr marL="180340" indent="1905" algn="ctr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 </a:t>
                      </a:r>
                      <a:endParaRPr lang="en-ZA" sz="10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778" marR="57778" marT="0" marB="0"/>
                </a:tc>
                <a:tc>
                  <a:txBody>
                    <a:bodyPr/>
                    <a:lstStyle/>
                    <a:p>
                      <a:pPr marL="180340" indent="1905" algn="ctr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20 250</a:t>
                      </a:r>
                      <a:endParaRPr lang="en-ZA" sz="10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778" marR="57778" marT="0" marB="0"/>
                </a:tc>
                <a:tc>
                  <a:txBody>
                    <a:bodyPr/>
                    <a:lstStyle/>
                    <a:p>
                      <a:pPr marL="180340" indent="1905" algn="ctr"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38 500</a:t>
                      </a:r>
                      <a:endParaRPr lang="en-ZA" sz="100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778" marR="57778" marT="0" marB="0"/>
                </a:tc>
                <a:tc>
                  <a:txBody>
                    <a:bodyPr/>
                    <a:lstStyle/>
                    <a:p>
                      <a:pPr marL="180340" indent="1905" algn="ctr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53 750</a:t>
                      </a:r>
                      <a:endParaRPr lang="en-ZA" sz="10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778" marR="57778" marT="0" marB="0"/>
                </a:tc>
                <a:tc>
                  <a:txBody>
                    <a:bodyPr/>
                    <a:lstStyle/>
                    <a:p>
                      <a:pPr marL="180340" indent="1905" algn="ctr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73 000</a:t>
                      </a:r>
                      <a:endParaRPr lang="en-ZA" sz="10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778" marR="57778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179388" indent="-179388" algn="just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Number of newly registered employees </a:t>
                      </a:r>
                    </a:p>
                    <a:p>
                      <a:pPr marL="179388" indent="-179388" algn="just">
                        <a:spcAft>
                          <a:spcPts val="0"/>
                        </a:spcAft>
                      </a:pPr>
                      <a:endParaRPr lang="en-ZA" sz="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778" marR="57778" marT="0" marB="0"/>
                </a:tc>
                <a:tc>
                  <a:txBody>
                    <a:bodyPr/>
                    <a:lstStyle/>
                    <a:p>
                      <a:pPr marL="180340" indent="1905" algn="ctr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700 000</a:t>
                      </a:r>
                      <a:endParaRPr lang="en-ZA" sz="10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778" marR="57778" marT="0" marB="0"/>
                </a:tc>
                <a:tc>
                  <a:txBody>
                    <a:bodyPr/>
                    <a:lstStyle/>
                    <a:p>
                      <a:pPr marL="180340" indent="1905" algn="ctr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175 000</a:t>
                      </a:r>
                      <a:endParaRPr lang="en-ZA" sz="10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778" marR="57778" marT="0" marB="0"/>
                </a:tc>
                <a:tc>
                  <a:txBody>
                    <a:bodyPr/>
                    <a:lstStyle/>
                    <a:p>
                      <a:pPr marL="180340" indent="1905" algn="ctr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350 000</a:t>
                      </a:r>
                      <a:endParaRPr lang="en-ZA" sz="10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778" marR="57778" marT="0" marB="0"/>
                </a:tc>
                <a:tc>
                  <a:txBody>
                    <a:bodyPr/>
                    <a:lstStyle/>
                    <a:p>
                      <a:pPr marL="180340" indent="1905" algn="ctr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525 000</a:t>
                      </a:r>
                      <a:endParaRPr lang="en-ZA" sz="10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778" marR="57778" marT="0" marB="0"/>
                </a:tc>
                <a:tc>
                  <a:txBody>
                    <a:bodyPr/>
                    <a:lstStyle/>
                    <a:p>
                      <a:pPr marL="180340" indent="1905" algn="ctr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700 000</a:t>
                      </a:r>
                      <a:endParaRPr lang="en-ZA" sz="10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778" marR="57778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1661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Percentage of new companies with complete, accurate and verified information created with registration document (UI 54) within specified timeframes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</a:pPr>
                      <a:endParaRPr lang="en-ZA" sz="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778" marR="57778" marT="0" marB="0"/>
                </a:tc>
                <a:tc>
                  <a:txBody>
                    <a:bodyPr/>
                    <a:lstStyle/>
                    <a:p>
                      <a:pPr marL="20955" indent="-20955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95% within 1 working day</a:t>
                      </a:r>
                      <a:endParaRPr lang="en-ZA" sz="10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778" marR="57778" marT="0" marB="0"/>
                </a:tc>
                <a:tc>
                  <a:txBody>
                    <a:bodyPr/>
                    <a:lstStyle/>
                    <a:p>
                      <a:pPr marL="20955" indent="-20955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kern="1200">
                          <a:effectLst/>
                        </a:rPr>
                        <a:t>95% within 1 working day</a:t>
                      </a:r>
                      <a:endParaRPr lang="en-ZA" sz="1000" kern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778" marR="57778" marT="0" marB="0"/>
                </a:tc>
                <a:tc>
                  <a:txBody>
                    <a:bodyPr/>
                    <a:lstStyle/>
                    <a:p>
                      <a:pPr marL="20955" indent="-20955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kern="1200">
                          <a:effectLst/>
                        </a:rPr>
                        <a:t>95% within 1 working day</a:t>
                      </a:r>
                      <a:endParaRPr lang="en-ZA" sz="1000" kern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778" marR="57778" marT="0" marB="0"/>
                </a:tc>
                <a:tc>
                  <a:txBody>
                    <a:bodyPr/>
                    <a:lstStyle/>
                    <a:p>
                      <a:pPr marL="20955" indent="-20955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kern="1200">
                          <a:effectLst/>
                        </a:rPr>
                        <a:t>95% within 1 working day</a:t>
                      </a:r>
                      <a:endParaRPr lang="en-ZA" sz="1000" kern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778" marR="57778" marT="0" marB="0"/>
                </a:tc>
                <a:tc>
                  <a:txBody>
                    <a:bodyPr/>
                    <a:lstStyle/>
                    <a:p>
                      <a:pPr marL="20955" indent="-20955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kern="1200">
                          <a:effectLst/>
                        </a:rPr>
                        <a:t>95% within 1 working day</a:t>
                      </a:r>
                      <a:endParaRPr lang="en-ZA" sz="1000" kern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778" marR="57778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198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Percentage of applications with complete, accurate and verified information issued with compliance certificates, tender letters or non-compliance letters within specified timeframes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</a:pPr>
                      <a:endParaRPr lang="en-ZA" sz="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778" marR="57778" marT="0" marB="0"/>
                </a:tc>
                <a:tc>
                  <a:txBody>
                    <a:bodyPr/>
                    <a:lstStyle/>
                    <a:p>
                      <a:pPr marL="20955" indent="-20955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95% within 10 working days</a:t>
                      </a:r>
                    </a:p>
                    <a:p>
                      <a:pPr marL="20955" indent="-20955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 </a:t>
                      </a:r>
                      <a:endParaRPr lang="en-ZA" sz="10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778" marR="57778" marT="0" marB="0"/>
                </a:tc>
                <a:tc>
                  <a:txBody>
                    <a:bodyPr/>
                    <a:lstStyle/>
                    <a:p>
                      <a:pPr marL="20955" indent="-20955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95% within 10 working days</a:t>
                      </a:r>
                    </a:p>
                    <a:p>
                      <a:pPr marL="20955" indent="-20955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 </a:t>
                      </a:r>
                      <a:endParaRPr lang="en-ZA" sz="10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778" marR="57778" marT="0" marB="0"/>
                </a:tc>
                <a:tc>
                  <a:txBody>
                    <a:bodyPr/>
                    <a:lstStyle/>
                    <a:p>
                      <a:pPr marL="20955" indent="-20955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kern="1200">
                          <a:effectLst/>
                        </a:rPr>
                        <a:t>95% within 10 working days</a:t>
                      </a:r>
                    </a:p>
                    <a:p>
                      <a:pPr marL="20955" indent="-20955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kern="1200">
                          <a:effectLst/>
                        </a:rPr>
                        <a:t> </a:t>
                      </a:r>
                      <a:endParaRPr lang="en-ZA" sz="1000" kern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778" marR="57778" marT="0" marB="0"/>
                </a:tc>
                <a:tc>
                  <a:txBody>
                    <a:bodyPr/>
                    <a:lstStyle/>
                    <a:p>
                      <a:pPr marL="20955" indent="-20955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kern="1200">
                          <a:effectLst/>
                        </a:rPr>
                        <a:t>95% within 10 working days</a:t>
                      </a:r>
                    </a:p>
                    <a:p>
                      <a:pPr marL="20955" indent="-20955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kern="1200">
                          <a:effectLst/>
                        </a:rPr>
                        <a:t> </a:t>
                      </a:r>
                      <a:endParaRPr lang="en-ZA" sz="1000" kern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778" marR="57778" marT="0" marB="0"/>
                </a:tc>
                <a:tc>
                  <a:txBody>
                    <a:bodyPr/>
                    <a:lstStyle/>
                    <a:p>
                      <a:pPr marL="20955" indent="-20955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kern="1200">
                          <a:effectLst/>
                        </a:rPr>
                        <a:t>95% within 10 working days</a:t>
                      </a:r>
                    </a:p>
                    <a:p>
                      <a:pPr marL="20955" indent="-20955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kern="1200">
                          <a:effectLst/>
                        </a:rPr>
                        <a:t> </a:t>
                      </a:r>
                      <a:endParaRPr lang="en-ZA" sz="1000" kern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778" marR="57778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198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Percentage of  complete, accurate and verified benefit payment documents created after receipt  within specified time frame</a:t>
                      </a:r>
                    </a:p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 </a:t>
                      </a:r>
                      <a:endParaRPr lang="en-ZA" sz="10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778" marR="57778" marT="0" marB="0"/>
                </a:tc>
                <a:tc>
                  <a:txBody>
                    <a:bodyPr/>
                    <a:lstStyle/>
                    <a:p>
                      <a:pPr marL="20955" indent="-20955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95% within 5 working days</a:t>
                      </a:r>
                      <a:endParaRPr lang="en-ZA" sz="10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778" marR="57778" marT="0" marB="0"/>
                </a:tc>
                <a:tc>
                  <a:txBody>
                    <a:bodyPr/>
                    <a:lstStyle/>
                    <a:p>
                      <a:pPr marL="20955" indent="-20955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95% within 5 working days</a:t>
                      </a:r>
                      <a:endParaRPr lang="en-ZA" sz="10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778" marR="57778" marT="0" marB="0"/>
                </a:tc>
                <a:tc>
                  <a:txBody>
                    <a:bodyPr/>
                    <a:lstStyle/>
                    <a:p>
                      <a:pPr marL="20955" indent="-20955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kern="1200">
                          <a:effectLst/>
                        </a:rPr>
                        <a:t>95% within 5 working days</a:t>
                      </a:r>
                      <a:endParaRPr lang="en-ZA" sz="1000" kern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778" marR="57778" marT="0" marB="0"/>
                </a:tc>
                <a:tc>
                  <a:txBody>
                    <a:bodyPr/>
                    <a:lstStyle/>
                    <a:p>
                      <a:pPr marL="20955" indent="-20955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kern="1200">
                          <a:effectLst/>
                        </a:rPr>
                        <a:t>95% within 5 working days</a:t>
                      </a:r>
                      <a:endParaRPr lang="en-ZA" sz="1000" kern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778" marR="57778" marT="0" marB="0"/>
                </a:tc>
                <a:tc>
                  <a:txBody>
                    <a:bodyPr/>
                    <a:lstStyle/>
                    <a:p>
                      <a:pPr marL="20955" indent="-20955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kern="1200">
                          <a:effectLst/>
                        </a:rPr>
                        <a:t>95% within 5 working days</a:t>
                      </a:r>
                      <a:endParaRPr lang="en-ZA" sz="1000" kern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778" marR="57778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3584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Percentage of valid claims (Unemployment benefit) with  complete, verified and accurate information approved or rejected within specified time frames.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</a:pPr>
                      <a:endParaRPr lang="en-ZA" sz="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778" marR="57778" marT="0" marB="0"/>
                </a:tc>
                <a:tc>
                  <a:txBody>
                    <a:bodyPr/>
                    <a:lstStyle/>
                    <a:p>
                      <a:pPr marL="20955" indent="-20955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kern="1200">
                          <a:effectLst/>
                        </a:rPr>
                        <a:t>92% within 15 working days</a:t>
                      </a:r>
                      <a:endParaRPr lang="en-ZA" sz="1000" kern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778" marR="57778" marT="0" marB="0"/>
                </a:tc>
                <a:tc>
                  <a:txBody>
                    <a:bodyPr/>
                    <a:lstStyle/>
                    <a:p>
                      <a:pPr marL="20955" indent="-20955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92% within 15 working days</a:t>
                      </a:r>
                      <a:endParaRPr lang="en-ZA" sz="10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778" marR="57778" marT="0" marB="0"/>
                </a:tc>
                <a:tc>
                  <a:txBody>
                    <a:bodyPr/>
                    <a:lstStyle/>
                    <a:p>
                      <a:pPr marL="20955" indent="-20955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92% within 15 working days</a:t>
                      </a:r>
                      <a:endParaRPr lang="en-ZA" sz="10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778" marR="57778" marT="0" marB="0"/>
                </a:tc>
                <a:tc>
                  <a:txBody>
                    <a:bodyPr/>
                    <a:lstStyle/>
                    <a:p>
                      <a:pPr marL="20955" indent="-20955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92% within 15 working days</a:t>
                      </a:r>
                      <a:endParaRPr lang="en-ZA" sz="10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778" marR="57778" marT="0" marB="0"/>
                </a:tc>
                <a:tc>
                  <a:txBody>
                    <a:bodyPr/>
                    <a:lstStyle/>
                    <a:p>
                      <a:pPr marL="20955" indent="-20955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kern="1200">
                          <a:effectLst/>
                        </a:rPr>
                        <a:t>92% within 15 working days</a:t>
                      </a:r>
                      <a:endParaRPr lang="en-ZA" sz="1000" kern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778" marR="57778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198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Percentage of valid claims (In-service benefits; Maternity, illness and adoption benefits) with complete, verified and accurate information approved or rejected within specified time frames</a:t>
                      </a:r>
                      <a:r>
                        <a:rPr lang="en-ZA" sz="1000" dirty="0" smtClean="0">
                          <a:effectLst/>
                        </a:rPr>
                        <a:t>.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</a:pPr>
                      <a:endParaRPr lang="en-ZA" sz="9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778" marR="57778" marT="0" marB="0"/>
                </a:tc>
                <a:tc>
                  <a:txBody>
                    <a:bodyPr/>
                    <a:lstStyle/>
                    <a:p>
                      <a:pPr marL="20955" indent="-20955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kern="1200">
                          <a:effectLst/>
                        </a:rPr>
                        <a:t>92% within 10 working days</a:t>
                      </a:r>
                      <a:endParaRPr lang="en-ZA" sz="1000" kern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778" marR="57778" marT="0" marB="0"/>
                </a:tc>
                <a:tc>
                  <a:txBody>
                    <a:bodyPr/>
                    <a:lstStyle/>
                    <a:p>
                      <a:pPr marL="20955" indent="-20955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92% within 10 working days</a:t>
                      </a:r>
                      <a:endParaRPr lang="en-ZA" sz="10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778" marR="57778" marT="0" marB="0"/>
                </a:tc>
                <a:tc>
                  <a:txBody>
                    <a:bodyPr/>
                    <a:lstStyle/>
                    <a:p>
                      <a:pPr marL="20955" indent="-20955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92% within 10 working days</a:t>
                      </a:r>
                      <a:endParaRPr lang="en-ZA" sz="10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778" marR="57778" marT="0" marB="0"/>
                </a:tc>
                <a:tc>
                  <a:txBody>
                    <a:bodyPr/>
                    <a:lstStyle/>
                    <a:p>
                      <a:pPr marL="20955" indent="-20955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92% within 10 working days</a:t>
                      </a:r>
                      <a:endParaRPr lang="en-ZA" sz="10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778" marR="57778" marT="0" marB="0"/>
                </a:tc>
                <a:tc>
                  <a:txBody>
                    <a:bodyPr/>
                    <a:lstStyle/>
                    <a:p>
                      <a:pPr marL="20955" indent="-20955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92% within 10 working days</a:t>
                      </a:r>
                      <a:endParaRPr lang="en-ZA" sz="10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778" marR="57778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4198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Percentage of valid claims (Deceased benefit) with complete, verified and accurate information approved or rejected within specified time frames</a:t>
                      </a:r>
                      <a:endParaRPr lang="en-ZA" sz="10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778" marR="57778" marT="0" marB="0"/>
                </a:tc>
                <a:tc>
                  <a:txBody>
                    <a:bodyPr/>
                    <a:lstStyle/>
                    <a:p>
                      <a:pPr marL="20955" indent="-20955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kern="1200">
                          <a:effectLst/>
                        </a:rPr>
                        <a:t>92% within 20 working days</a:t>
                      </a:r>
                      <a:endParaRPr lang="en-ZA" sz="1000" kern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778" marR="57778" marT="0" marB="0"/>
                </a:tc>
                <a:tc>
                  <a:txBody>
                    <a:bodyPr/>
                    <a:lstStyle/>
                    <a:p>
                      <a:pPr marL="20955" indent="-20955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kern="1200">
                          <a:effectLst/>
                        </a:rPr>
                        <a:t>92% within 20 working days</a:t>
                      </a:r>
                      <a:endParaRPr lang="en-ZA" sz="1000" kern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778" marR="57778" marT="0" marB="0"/>
                </a:tc>
                <a:tc>
                  <a:txBody>
                    <a:bodyPr/>
                    <a:lstStyle/>
                    <a:p>
                      <a:pPr marL="20955" indent="-20955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92% within 20 working days</a:t>
                      </a:r>
                      <a:endParaRPr lang="en-ZA" sz="10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778" marR="57778" marT="0" marB="0"/>
                </a:tc>
                <a:tc>
                  <a:txBody>
                    <a:bodyPr/>
                    <a:lstStyle/>
                    <a:p>
                      <a:pPr marL="20955" indent="-20955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92% within 20 working days</a:t>
                      </a:r>
                      <a:endParaRPr lang="en-ZA" sz="10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778" marR="57778" marT="0" marB="0"/>
                </a:tc>
                <a:tc>
                  <a:txBody>
                    <a:bodyPr/>
                    <a:lstStyle/>
                    <a:p>
                      <a:pPr marL="20955" indent="-20955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effectLst/>
                        </a:rPr>
                        <a:t>92% within 20 working days</a:t>
                      </a:r>
                      <a:endParaRPr lang="en-ZA" sz="10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778" marR="57778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8498224" y="251027"/>
            <a:ext cx="391697" cy="246221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17</a:t>
            </a:r>
            <a:endParaRPr lang="en-ZA" altLang="en-US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2945"/>
      </p:ext>
    </p:extLst>
  </p:cSld>
  <p:clrMapOvr>
    <a:masterClrMapping/>
  </p:clrMapOvr>
  <p:transition spd="slow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D3230-56C0-40A7-B22D-C087DC0808A2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003232" cy="792088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GB" sz="1400" b="1" dirty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Programme 3: </a:t>
            </a:r>
            <a:r>
              <a:rPr lang="en-GB" sz="1400" b="1" dirty="0">
                <a:solidFill>
                  <a:srgbClr val="000000"/>
                </a:solidFill>
                <a:latin typeface="+mn-lt"/>
                <a:ea typeface="Calibri"/>
                <a:cs typeface="Arial"/>
              </a:rPr>
              <a:t>Labour Activation Programme</a:t>
            </a:r>
            <a:r>
              <a:rPr lang="en-ZA" sz="1200" b="1" dirty="0">
                <a:latin typeface="+mn-lt"/>
                <a:ea typeface="Times New Roman"/>
                <a:cs typeface="Times New Roman"/>
              </a:rPr>
              <a:t/>
            </a:r>
            <a:br>
              <a:rPr lang="en-ZA" sz="1200" b="1" dirty="0">
                <a:latin typeface="+mn-lt"/>
                <a:ea typeface="Times New Roman"/>
                <a:cs typeface="Times New Roman"/>
              </a:rPr>
            </a:br>
            <a:r>
              <a:rPr lang="en-GB" sz="12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 </a:t>
            </a:r>
            <a:r>
              <a:rPr lang="en-ZA" sz="1200" dirty="0">
                <a:latin typeface="+mn-lt"/>
                <a:ea typeface="Calibri"/>
                <a:cs typeface="Times New Roman"/>
              </a:rPr>
              <a:t/>
            </a:r>
            <a:br>
              <a:rPr lang="en-ZA" sz="1200" dirty="0">
                <a:latin typeface="+mn-lt"/>
                <a:ea typeface="Calibri"/>
                <a:cs typeface="Times New Roman"/>
              </a:rPr>
            </a:br>
            <a:r>
              <a:rPr lang="en-GB" sz="1200" b="1" dirty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Purpose</a:t>
            </a:r>
            <a:r>
              <a:rPr lang="en-GB" sz="1200" dirty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: Labour market integration measures that seek to retain or reintroduce contributors into employment by enhancing employability, enabling entrepreneurship and preserving jobs.</a:t>
            </a:r>
            <a:r>
              <a:rPr lang="en-ZA" sz="1200" dirty="0">
                <a:latin typeface="+mn-lt"/>
                <a:ea typeface="Calibri"/>
                <a:cs typeface="Times New Roman"/>
              </a:rPr>
              <a:t/>
            </a:r>
            <a:br>
              <a:rPr lang="en-ZA" sz="1200" dirty="0">
                <a:latin typeface="+mn-lt"/>
                <a:ea typeface="Calibri"/>
                <a:cs typeface="Times New Roman"/>
              </a:rPr>
            </a:br>
            <a:endParaRPr lang="en-US" altLang="en-US" sz="1200" dirty="0">
              <a:latin typeface="+mn-lt"/>
              <a:ea typeface="ＭＳ Ｐゴシック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66316947"/>
              </p:ext>
            </p:extLst>
          </p:nvPr>
        </p:nvGraphicFramePr>
        <p:xfrm>
          <a:off x="251520" y="1412776"/>
          <a:ext cx="8640961" cy="5256584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6977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97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06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06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07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2159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32578"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Output Indicators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indent="-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2020/21 Annual Target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Q1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Q2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Q3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Q4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4801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Number of youths participating on Public Employment Programmes</a:t>
                      </a:r>
                    </a:p>
                    <a:p>
                      <a:pPr marL="179388" indent="-179388" algn="just"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1905"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12 210</a:t>
                      </a:r>
                      <a:endParaRPr lang="en-ZA" sz="110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1905" algn="ctr"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3 052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1905" algn="ctr"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3 052</a:t>
                      </a:r>
                      <a:endParaRPr lang="en-ZA" sz="110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1905" algn="ctr"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3 053</a:t>
                      </a:r>
                      <a:endParaRPr lang="en-ZA" sz="110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1905" algn="ctr"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3 053</a:t>
                      </a:r>
                      <a:endParaRPr lang="en-ZA" sz="110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4801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Number of UIF contributors provided with learning opportunities </a:t>
                      </a:r>
                    </a:p>
                    <a:p>
                      <a:pPr marL="180340" indent="2540" algn="just">
                        <a:spcAft>
                          <a:spcPts val="0"/>
                        </a:spcAft>
                      </a:pPr>
                      <a:endParaRPr lang="en-ZA" sz="1100" b="1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1905"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40 700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1905" algn="ctr"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5000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1905" algn="ctr"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14 000</a:t>
                      </a:r>
                      <a:endParaRPr lang="en-ZA" sz="110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1905" algn="ctr"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9 700</a:t>
                      </a:r>
                      <a:endParaRPr lang="en-ZA" sz="110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1905" algn="ctr"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12000</a:t>
                      </a:r>
                      <a:endParaRPr lang="en-ZA" sz="110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08002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Percentage of Temporary Employer Employee Relief Scheme (TERS) applications approved / rejected by the delegated authority within 15 working days.</a:t>
                      </a:r>
                    </a:p>
                    <a:p>
                      <a:pPr marL="180340" indent="2540" algn="just">
                        <a:spcAft>
                          <a:spcPts val="0"/>
                        </a:spcAft>
                      </a:pPr>
                      <a:endParaRPr lang="en-ZA" sz="1100" b="1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1905"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90% within 15 working days 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1905" algn="ctr"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90% within 15 working days 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1905" algn="ctr"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90% within 15 working days 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1905" algn="ctr"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90% within 15 working days 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1905" algn="ctr"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90% within 15 working days </a:t>
                      </a:r>
                      <a:endParaRPr lang="en-ZA" sz="110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3201">
                <a:tc>
                  <a:txBody>
                    <a:bodyPr/>
                    <a:lstStyle/>
                    <a:p>
                      <a:pPr marL="0" indent="0" algn="just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effectLst/>
                        </a:rPr>
                        <a:t>Number of Cooperatives supported </a:t>
                      </a:r>
                    </a:p>
                    <a:p>
                      <a:pPr marL="0" indent="0" algn="just" defTabSz="457200" rtl="0" eaLnBrk="1" latinLnBrk="0" hangingPunct="1">
                        <a:spcAft>
                          <a:spcPts val="0"/>
                        </a:spcAft>
                      </a:pPr>
                      <a:endParaRPr lang="en-ZA" sz="11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1905"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30 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1905" algn="ctr"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5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1905" algn="ctr"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10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1905" algn="ctr"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10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1905" algn="ctr"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5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3201">
                <a:tc>
                  <a:txBody>
                    <a:bodyPr/>
                    <a:lstStyle/>
                    <a:p>
                      <a:pPr marL="0" indent="0" algn="just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effectLst/>
                        </a:rPr>
                        <a:t>Number of SMMEs supported </a:t>
                      </a:r>
                    </a:p>
                    <a:p>
                      <a:pPr marL="0" indent="0" algn="just" defTabSz="457200" rtl="0" eaLnBrk="1" latinLnBrk="0" hangingPunct="1">
                        <a:spcAft>
                          <a:spcPts val="0"/>
                        </a:spcAft>
                      </a:pPr>
                      <a:endParaRPr lang="en-ZA" sz="11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1905"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15 </a:t>
                      </a:r>
                      <a:endParaRPr lang="en-ZA" sz="110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1905" algn="ctr"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2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1905" algn="ctr"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4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1905" algn="ctr"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4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1905" algn="ctr"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5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8498224" y="251027"/>
            <a:ext cx="391697" cy="246221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en-ZA" altLang="en-US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2144443"/>
      </p:ext>
    </p:extLst>
  </p:cSld>
  <p:clrMapOvr>
    <a:masterClrMapping/>
  </p:clrMapOvr>
  <p:transition spd="slow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D3230-56C0-40A7-B22D-C087DC0808A2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endParaRPr lang="en-ZA" b="1" dirty="0" smtClean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ＭＳ Ｐゴシック" pitchFamily="34" charset="-128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endParaRPr lang="en-ZA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ＭＳ Ｐゴシック" pitchFamily="34" charset="-128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endParaRPr lang="en-ZA" b="1" dirty="0" smtClean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ＭＳ Ｐゴシック" pitchFamily="34" charset="-128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n-ZA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ＭＳ Ｐゴシック" pitchFamily="34" charset="-128"/>
              </a:rPr>
              <a:t>2020/21 BUDGET AND MTEF ESTIMATES</a:t>
            </a:r>
            <a:endParaRPr lang="en-ZA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ＭＳ Ｐゴシック" pitchFamily="34" charset="-128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8498224" y="251027"/>
            <a:ext cx="391697" cy="246221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ZA" altLang="en-U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en-ZA" altLang="en-US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6294065"/>
      </p:ext>
    </p:extLst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ZA" sz="3200" b="1" cap="small" dirty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FOCUS AREA</a:t>
            </a:r>
            <a:endParaRPr lang="en-ZA" dirty="0">
              <a:ea typeface="MS PGothic" pitchFamily="34" charset="-128"/>
            </a:endParaRPr>
          </a:p>
        </p:txBody>
      </p:sp>
      <p:pic>
        <p:nvPicPr>
          <p:cNvPr id="4" name="Content Placeholder 3" descr="circl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rgbClr val="55779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61257" y="1417638"/>
            <a:ext cx="1919841" cy="5139916"/>
          </a:xfrm>
          <a:solidFill>
            <a:srgbClr val="000000">
              <a:lumMod val="65000"/>
              <a:lumOff val="35000"/>
            </a:srgbClr>
          </a:solidFill>
          <a:ln>
            <a:miter lim="800000"/>
            <a:headEnd/>
            <a:tailEnd/>
          </a:ln>
        </p:spPr>
      </p:pic>
      <p:sp>
        <p:nvSpPr>
          <p:cNvPr id="205828" name="TextBox 5"/>
          <p:cNvSpPr txBox="1">
            <a:spLocks noChangeArrowheads="1"/>
          </p:cNvSpPr>
          <p:nvPr/>
        </p:nvSpPr>
        <p:spPr bwMode="auto">
          <a:xfrm>
            <a:off x="1373188" y="1660525"/>
            <a:ext cx="2232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ZA" alt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Legislative Mandate</a:t>
            </a:r>
            <a:endParaRPr lang="en-ZA" altLang="en-US" sz="1400" b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41350" y="1546225"/>
            <a:ext cx="615950" cy="504825"/>
          </a:xfrm>
          <a:prstGeom prst="ellips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tIns="72000" bIns="0" anchor="ctr" anchorCtr="1"/>
          <a:lstStyle>
            <a:defPPr>
              <a:defRPr lang="en-AU"/>
            </a:defPPr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kern="0" dirty="0" smtClean="0">
                <a:solidFill>
                  <a:srgbClr val="000000"/>
                </a:solidFill>
                <a:cs typeface="Arial" charset="0"/>
              </a:rPr>
              <a:t>1.</a:t>
            </a:r>
            <a:endParaRPr lang="en-US" sz="1600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923925" y="2282825"/>
            <a:ext cx="615950" cy="504825"/>
          </a:xfrm>
          <a:prstGeom prst="ellips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tIns="72000" bIns="0" anchor="ctr" anchorCtr="1"/>
          <a:lstStyle>
            <a:defPPr>
              <a:defRPr lang="en-AU"/>
            </a:defPPr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kern="0" dirty="0" smtClean="0">
                <a:solidFill>
                  <a:srgbClr val="000000"/>
                </a:solidFill>
                <a:cs typeface="Arial" charset="0"/>
              </a:rPr>
              <a:t>2.</a:t>
            </a:r>
            <a:endParaRPr lang="en-US" sz="1600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136650" y="2968625"/>
            <a:ext cx="615950" cy="534988"/>
          </a:xfrm>
          <a:prstGeom prst="ellips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tIns="72000" bIns="0" anchor="ctr" anchorCtr="1"/>
          <a:lstStyle>
            <a:defPPr>
              <a:defRPr lang="en-AU"/>
            </a:defPPr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kern="0" dirty="0" smtClean="0">
                <a:solidFill>
                  <a:prstClr val="black"/>
                </a:solidFill>
                <a:cs typeface="Arial" charset="0"/>
              </a:rPr>
              <a:t>3.</a:t>
            </a:r>
            <a:endParaRPr lang="en-US" sz="1600" kern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8950" y="2981325"/>
            <a:ext cx="2333625" cy="276999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AU"/>
            </a:defPPr>
            <a:lvl1pPr>
              <a:defRPr sz="1400">
                <a:cs typeface="Arial" charset="0"/>
              </a:defRPr>
            </a:lvl1pPr>
          </a:lstStyle>
          <a:p>
            <a:pPr>
              <a:defRPr/>
            </a:pPr>
            <a:r>
              <a:rPr lang="en-US" sz="1200" b="1" kern="0" dirty="0" smtClean="0">
                <a:solidFill>
                  <a:sysClr val="windowText" lastClr="000000"/>
                </a:solidFill>
                <a:latin typeface="Arial" charset="0"/>
                <a:ea typeface="MS PGothic" pitchFamily="34" charset="-128"/>
              </a:rPr>
              <a:t>UIF Value Chain</a:t>
            </a:r>
            <a:endParaRPr lang="en-ZA" sz="1600" b="1" kern="0" dirty="0" smtClean="0">
              <a:solidFill>
                <a:sysClr val="windowText" lastClr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39875" y="2282825"/>
            <a:ext cx="2165350" cy="277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solidFill>
                  <a:sysClr val="windowText" lastClr="000000"/>
                </a:solidFill>
                <a:latin typeface="Arial" pitchFamily="34" charset="0"/>
                <a:ea typeface="MS PGothic" pitchFamily="34" charset="-128"/>
                <a:cs typeface="Arial" panose="020B0604020202020204" pitchFamily="34" charset="0"/>
              </a:rPr>
              <a:t>Vision, Mission and Values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565275" y="4354513"/>
            <a:ext cx="615950" cy="504825"/>
          </a:xfrm>
          <a:prstGeom prst="ellips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tIns="72000" bIns="0" anchor="ctr" anchorCtr="1"/>
          <a:lstStyle>
            <a:defPPr>
              <a:defRPr lang="en-AU"/>
            </a:defPPr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kern="0" dirty="0" smtClean="0">
                <a:solidFill>
                  <a:srgbClr val="000000"/>
                </a:solidFill>
                <a:cs typeface="Arial" charset="0"/>
              </a:rPr>
              <a:t>5.</a:t>
            </a:r>
            <a:endParaRPr lang="en-US" sz="1600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758950" y="5049838"/>
            <a:ext cx="615950" cy="504825"/>
          </a:xfrm>
          <a:prstGeom prst="ellips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tIns="72000" bIns="0" anchor="ctr" anchorCtr="1"/>
          <a:lstStyle>
            <a:defPPr>
              <a:defRPr lang="en-AU"/>
            </a:defPPr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kern="0" dirty="0" smtClean="0">
                <a:solidFill>
                  <a:srgbClr val="000000"/>
                </a:solidFill>
                <a:cs typeface="Arial" charset="0"/>
              </a:rPr>
              <a:t>6.</a:t>
            </a:r>
            <a:endParaRPr lang="en-US" sz="1600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5836" name="TextBox 14"/>
          <p:cNvSpPr txBox="1">
            <a:spLocks noChangeArrowheads="1"/>
          </p:cNvSpPr>
          <p:nvPr/>
        </p:nvSpPr>
        <p:spPr bwMode="auto">
          <a:xfrm>
            <a:off x="1989138" y="3763963"/>
            <a:ext cx="22320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ZA" alt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2020/25 Strategic Plan</a:t>
            </a:r>
          </a:p>
        </p:txBody>
      </p:sp>
      <p:sp>
        <p:nvSpPr>
          <p:cNvPr id="205837" name="TextBox 15"/>
          <p:cNvSpPr txBox="1">
            <a:spLocks noChangeArrowheads="1"/>
          </p:cNvSpPr>
          <p:nvPr/>
        </p:nvSpPr>
        <p:spPr bwMode="auto">
          <a:xfrm>
            <a:off x="2333438" y="4468812"/>
            <a:ext cx="28866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ZA" alt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Annual Performance Plan 2020/21 </a:t>
            </a: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1373188" y="3635375"/>
            <a:ext cx="615950" cy="534988"/>
          </a:xfrm>
          <a:prstGeom prst="ellips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tIns="72000" bIns="0" anchor="ctr" anchorCtr="1"/>
          <a:lstStyle>
            <a:defPPr>
              <a:defRPr lang="en-AU"/>
            </a:defPPr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kern="0" dirty="0" smtClean="0">
                <a:solidFill>
                  <a:prstClr val="black"/>
                </a:solidFill>
                <a:cs typeface="Arial" charset="0"/>
              </a:rPr>
              <a:t>4.</a:t>
            </a:r>
            <a:endParaRPr lang="en-US" sz="1600" kern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5842" name="TextBox 15"/>
          <p:cNvSpPr txBox="1">
            <a:spLocks noChangeArrowheads="1"/>
          </p:cNvSpPr>
          <p:nvPr/>
        </p:nvSpPr>
        <p:spPr bwMode="auto">
          <a:xfrm>
            <a:off x="2504516" y="5049838"/>
            <a:ext cx="2232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ZA" alt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Budget 2020/21</a:t>
            </a:r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8498224" y="251027"/>
            <a:ext cx="391697" cy="246221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ZA" altLang="en-US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63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1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ＭＳ Ｐゴシック" pitchFamily="34" charset="-128"/>
                <a:cs typeface="+mn-cs"/>
              </a:rPr>
              <a:t>2020/21 BUDGET AND MTEF ESTIMATES</a:t>
            </a:r>
            <a:endParaRPr lang="en-ZA" sz="1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58775559"/>
              </p:ext>
            </p:extLst>
          </p:nvPr>
        </p:nvGraphicFramePr>
        <p:xfrm>
          <a:off x="323528" y="1412774"/>
          <a:ext cx="8496943" cy="5184579"/>
        </p:xfrm>
        <a:graphic>
          <a:graphicData uri="http://schemas.openxmlformats.org/drawingml/2006/table">
            <a:tbl>
              <a:tblPr/>
              <a:tblGrid>
                <a:gridCol w="14751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94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01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42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11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172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172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2172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2172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640449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Table: Budget Allocation for programme and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 programmes</a:t>
                      </a:r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44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Programme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Audited outcomes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Adjusted Appropriation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Revised Estimate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Medium Term Expenditure Estimate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44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R-thousand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2016/17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2017/18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2018/19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2019/20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2020/21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2021/22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2022/23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995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Administration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803 285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</a:t>
                      </a:r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1 493 524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</a:t>
                      </a:r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1 512 413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</a:t>
                      </a:r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2 884 079 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</a:t>
                      </a:r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2 577 782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</a:t>
                      </a:r>
                      <a:r>
                        <a:rPr lang="en-ZA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3 175 645 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</a:t>
                      </a:r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1 927 411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</a:t>
                      </a:r>
                      <a:r>
                        <a:rPr lang="en-ZA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029 404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995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2.Business Operations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</a:t>
                      </a:r>
                      <a:r>
                        <a:rPr lang="en-ZA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</a:t>
                      </a:r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1 236 493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</a:t>
                      </a:r>
                      <a:r>
                        <a:rPr lang="en-ZA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</a:t>
                      </a:r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1 327 658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</a:t>
                      </a:r>
                      <a:r>
                        <a:rPr lang="en-ZA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1 417 655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</a:t>
                      </a:r>
                      <a:r>
                        <a:rPr lang="en-ZA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1 765 214 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</a:t>
                      </a:r>
                      <a:r>
                        <a:rPr lang="en-ZA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744 909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en-ZA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</a:t>
                      </a:r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1 913 331 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</a:t>
                      </a:r>
                      <a:r>
                        <a:rPr lang="en-ZA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2 029 349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</a:t>
                      </a:r>
                      <a:r>
                        <a:rPr lang="en-ZA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</a:t>
                      </a:r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2 148 550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995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 Labour Activation Programme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1 </a:t>
                      </a:r>
                      <a:r>
                        <a:rPr lang="en-ZA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  <a:p>
                      <a:pPr algn="r" fontAlgn="ctr"/>
                      <a:r>
                        <a:rPr lang="en-ZA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ZA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1 </a:t>
                      </a:r>
                      <a:r>
                        <a:rPr lang="en-ZA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339</a:t>
                      </a:r>
                    </a:p>
                    <a:p>
                      <a:pPr algn="r" fontAlgn="ctr"/>
                      <a:r>
                        <a:rPr lang="en-ZA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ZA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1 </a:t>
                      </a:r>
                      <a:r>
                        <a:rPr lang="en-ZA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434</a:t>
                      </a:r>
                    </a:p>
                    <a:p>
                      <a:pPr algn="r" fontAlgn="ctr"/>
                      <a:r>
                        <a:rPr lang="en-ZA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ZA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</a:t>
                      </a:r>
                      <a:r>
                        <a:rPr lang="en-ZA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3 720</a:t>
                      </a:r>
                    </a:p>
                    <a:p>
                      <a:pPr algn="r" fontAlgn="ctr"/>
                      <a:endParaRPr lang="en-ZA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</a:t>
                      </a:r>
                      <a:r>
                        <a:rPr lang="en-ZA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</a:t>
                      </a:r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3 144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en-ZA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</a:t>
                      </a:r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3 280 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</a:t>
                      </a:r>
                      <a:r>
                        <a:rPr lang="en-ZA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</a:t>
                      </a:r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3 444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</a:t>
                      </a:r>
                      <a:r>
                        <a:rPr lang="en-ZA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</a:t>
                      </a:r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 </a:t>
                      </a:r>
                      <a:r>
                        <a:rPr lang="en-ZA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609 </a:t>
                      </a:r>
                      <a:endParaRPr lang="en-ZA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044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92933"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 dirty="0">
                          <a:solidFill>
                            <a:srgbClr val="31849B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 dirty="0" smtClean="0">
                          <a:solidFill>
                            <a:srgbClr val="31849B"/>
                          </a:solidFill>
                          <a:effectLst/>
                          <a:latin typeface="Calibri"/>
                        </a:rPr>
                        <a:t>2 040 </a:t>
                      </a:r>
                      <a:r>
                        <a:rPr lang="en-ZA" sz="1100" b="1" i="0" u="none" strike="noStrike" dirty="0">
                          <a:solidFill>
                            <a:srgbClr val="31849B"/>
                          </a:solidFill>
                          <a:effectLst/>
                          <a:latin typeface="Calibri"/>
                        </a:rPr>
                        <a:t>937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 dirty="0">
                          <a:solidFill>
                            <a:srgbClr val="31849B"/>
                          </a:solidFill>
                          <a:effectLst/>
                          <a:latin typeface="Calibri"/>
                        </a:rPr>
                        <a:t>         </a:t>
                      </a:r>
                      <a:r>
                        <a:rPr lang="en-ZA" sz="1100" b="1" i="0" u="none" strike="noStrike" dirty="0" smtClean="0">
                          <a:solidFill>
                            <a:srgbClr val="31849B"/>
                          </a:solidFill>
                          <a:effectLst/>
                          <a:latin typeface="Calibri"/>
                        </a:rPr>
                        <a:t> 2 822 </a:t>
                      </a:r>
                      <a:r>
                        <a:rPr lang="en-ZA" sz="1100" b="1" i="0" u="none" strike="noStrike" dirty="0">
                          <a:solidFill>
                            <a:srgbClr val="31849B"/>
                          </a:solidFill>
                          <a:effectLst/>
                          <a:latin typeface="Calibri"/>
                        </a:rPr>
                        <a:t>521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 dirty="0">
                          <a:solidFill>
                            <a:srgbClr val="31849B"/>
                          </a:solidFill>
                          <a:effectLst/>
                          <a:latin typeface="Calibri"/>
                        </a:rPr>
                        <a:t>     </a:t>
                      </a:r>
                      <a:r>
                        <a:rPr lang="en-ZA" sz="1100" b="1" i="0" u="none" strike="noStrike" dirty="0" smtClean="0">
                          <a:solidFill>
                            <a:srgbClr val="31849B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ZA" sz="1100" b="1" i="0" u="none" strike="noStrike" dirty="0">
                          <a:solidFill>
                            <a:srgbClr val="31849B"/>
                          </a:solidFill>
                          <a:effectLst/>
                          <a:latin typeface="Calibri"/>
                        </a:rPr>
                        <a:t>2 931 502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 dirty="0">
                          <a:solidFill>
                            <a:srgbClr val="31849B"/>
                          </a:solidFill>
                          <a:effectLst/>
                          <a:latin typeface="Calibri"/>
                        </a:rPr>
                        <a:t>     </a:t>
                      </a:r>
                      <a:r>
                        <a:rPr lang="en-ZA" sz="1100" b="1" i="0" u="none" strike="noStrike" dirty="0" smtClean="0">
                          <a:solidFill>
                            <a:srgbClr val="31849B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en-ZA" sz="1100" b="1" i="0" u="none" strike="noStrike" dirty="0">
                          <a:solidFill>
                            <a:srgbClr val="31849B"/>
                          </a:solidFill>
                          <a:effectLst/>
                          <a:latin typeface="Calibri"/>
                        </a:rPr>
                        <a:t>4 653 013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 dirty="0">
                          <a:solidFill>
                            <a:srgbClr val="31849B"/>
                          </a:solidFill>
                          <a:effectLst/>
                          <a:latin typeface="Calibri"/>
                        </a:rPr>
                        <a:t>   </a:t>
                      </a:r>
                      <a:r>
                        <a:rPr lang="en-ZA" sz="1100" b="1" i="0" u="none" strike="noStrike" dirty="0" smtClean="0">
                          <a:solidFill>
                            <a:srgbClr val="31849B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en-ZA" sz="1100" b="1" i="0" u="none" strike="noStrike" dirty="0">
                          <a:solidFill>
                            <a:srgbClr val="31849B"/>
                          </a:solidFill>
                          <a:effectLst/>
                          <a:latin typeface="Calibri"/>
                        </a:rPr>
                        <a:t>4 325 835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 dirty="0" smtClean="0">
                          <a:solidFill>
                            <a:srgbClr val="31849B"/>
                          </a:solidFill>
                          <a:effectLst/>
                          <a:latin typeface="Calibri"/>
                        </a:rPr>
                        <a:t>     </a:t>
                      </a:r>
                      <a:r>
                        <a:rPr lang="en-ZA" sz="1100" b="1" i="0" u="none" strike="noStrike" dirty="0">
                          <a:solidFill>
                            <a:srgbClr val="31849B"/>
                          </a:solidFill>
                          <a:effectLst/>
                          <a:latin typeface="Calibri"/>
                        </a:rPr>
                        <a:t>5 092 256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 dirty="0">
                          <a:solidFill>
                            <a:srgbClr val="31849B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en-ZA" sz="1100" b="1" i="0" u="none" strike="noStrike" dirty="0" smtClean="0">
                          <a:solidFill>
                            <a:srgbClr val="31849B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en-ZA" sz="1100" b="1" i="0" u="none" strike="noStrike" dirty="0">
                          <a:solidFill>
                            <a:srgbClr val="31849B"/>
                          </a:solidFill>
                          <a:effectLst/>
                          <a:latin typeface="Calibri"/>
                        </a:rPr>
                        <a:t>3 960 204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1" i="0" u="none" strike="noStrike" dirty="0">
                          <a:solidFill>
                            <a:srgbClr val="31849B"/>
                          </a:solidFill>
                          <a:effectLst/>
                          <a:latin typeface="Calibri"/>
                        </a:rPr>
                        <a:t>    </a:t>
                      </a:r>
                      <a:r>
                        <a:rPr lang="en-ZA" sz="1100" b="1" i="0" u="none" strike="noStrike" dirty="0" smtClean="0">
                          <a:solidFill>
                            <a:srgbClr val="31849B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en-ZA" sz="1100" b="1" i="0" u="none" strike="noStrike" dirty="0">
                          <a:solidFill>
                            <a:srgbClr val="31849B"/>
                          </a:solidFill>
                          <a:effectLst/>
                          <a:latin typeface="Calibri"/>
                        </a:rPr>
                        <a:t>4 181 563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D3230-56C0-40A7-B22D-C087DC0808A2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498224" y="251026"/>
            <a:ext cx="391697" cy="246221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ZA" altLang="en-US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7559628"/>
      </p:ext>
    </p:extLst>
  </p:cSld>
  <p:clrMapOvr>
    <a:masterClrMapping/>
  </p:clrMapOvr>
  <p:transition spd="slow"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1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ＭＳ Ｐゴシック" pitchFamily="34" charset="-128"/>
                <a:cs typeface="+mn-cs"/>
              </a:rPr>
              <a:t>2020/21 BUDGET AND MTEF ESTIMATES</a:t>
            </a:r>
            <a:endParaRPr lang="en-ZA" sz="1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81382116"/>
              </p:ext>
            </p:extLst>
          </p:nvPr>
        </p:nvGraphicFramePr>
        <p:xfrm>
          <a:off x="251521" y="1412777"/>
          <a:ext cx="8640960" cy="5256583"/>
        </p:xfrm>
        <a:graphic>
          <a:graphicData uri="http://schemas.openxmlformats.org/drawingml/2006/table">
            <a:tbl>
              <a:tblPr/>
              <a:tblGrid>
                <a:gridCol w="16576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29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47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12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72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879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0879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0879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8080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80335"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Economic Classification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r" fontAlgn="ctr"/>
                      <a:r>
                        <a:rPr lang="en-ZA" sz="8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340"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ZA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Audited outcomes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Adjusted Appropriation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Revised Estimate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ZA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Medium Term Expenditure Estimate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0335"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R-thousand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2016/17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2017/18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2018/19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ZA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2019/20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2020/21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2021/22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2022/23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0335"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Current Payments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2 052 512.00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2 124 396.00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2 498 162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3 595 075 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3 540 564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3 967 422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3 960 204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4 181 563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1748"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Compensation of Employees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1 062 479 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1 164 922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1 332 827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1 619 410 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1 692 543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1 902 651 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2 026 323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2 153 981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1748"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Goods and Services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990 033 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959 474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1 165 335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1 975 665 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1 848 020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2 064 772 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1 933 881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2 027 582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1748"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Of which: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ZA" sz="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ZA" sz="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ZA" sz="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ZA" sz="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ZA" sz="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1748"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0" i="1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Advertising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23 035 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9 506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11 055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33 995 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1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32 547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1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33 718 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1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35 404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1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37 103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1748"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Communication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26 860 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16 159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21 552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1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28 697 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26 846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1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27 925 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1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29 321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1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30 729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1748"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0" i="1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Computer Services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78 586 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94 548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125 897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1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196 317 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1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203 288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1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271 625 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1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285 206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298 896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23830"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Consultants and Professional Services: Business and advisory services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42 687 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24 308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30 114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1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71 792 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61 002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68 018 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1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71 419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74 848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1748"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Fleet Services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1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1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1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1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1748"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0" i="1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Inventory: Stationery and printing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6 867 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6 400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7 079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1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15 086 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1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13 783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1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13 862 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1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14 555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15 253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1748"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0" i="1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Lease payments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96 725 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108 142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116 887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1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191 880 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1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174 610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1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200 635 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1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210 666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1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220 778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1748"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0" i="1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Property Payments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36 297 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36 863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23 919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1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80 216 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1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79 549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83 348 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1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87 516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91 716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1748"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0" i="1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Travel and Subsistence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41 382 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48 767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66 206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1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96 000 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1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84 796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100 079 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1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105 083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1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110 127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0335"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Other Goods and Services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637 594 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614 781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762 626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1 261 683 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1 171 601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1 265 562 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1 094 711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1 148 131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0335"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Transfers and Subsidies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8 623 836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9 276 043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11 112 695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11 272 372 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32 858 857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20 885 760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21 524 610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22 426 034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71748"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Provinces and municipalities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ZA" sz="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ZA" sz="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ZA" sz="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ZA" sz="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ZA" sz="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71748"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Departmental agencies and accounts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145 479 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48 673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120 073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1 002 079 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2 620 469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2 668 059 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2 590 233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2 714 564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65587"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Foreign governments and international organisations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ZA" sz="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ZA" sz="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ZA" sz="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ZA" sz="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ZA" sz="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71748"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Non-profit institutions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80335"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Households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8 478 357 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9 227 370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10 992 622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10 270 293 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30 238 388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18 217 701 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18 934 377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19 711 470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80335"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Payments for capital assets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74 599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58 112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222 382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1 057 938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785 271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1 124 833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71748"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Buildings and other fixed structures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       -   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    -  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166 287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777 758 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707 603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1 062 309 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ZA" sz="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71748"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Machinery and equipment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       -   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    -  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40 186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101 880 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64 718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36 975 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223513"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Software and other intangible assets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74 599 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58 112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15 909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178 300 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12 950 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25 550 </a:t>
                      </a:r>
                    </a:p>
                  </a:txBody>
                  <a:tcPr marL="7194" marR="7194" marT="719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ZA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D3230-56C0-40A7-B22D-C087DC0808A2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8498224" y="251027"/>
            <a:ext cx="391697" cy="246221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21</a:t>
            </a:r>
            <a:endParaRPr lang="en-ZA" altLang="en-US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091047"/>
      </p:ext>
    </p:extLst>
  </p:cSld>
  <p:clrMapOvr>
    <a:masterClrMapping/>
  </p:clrMapOvr>
  <p:transition spd="slow"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Extra3_3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07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itle 1"/>
          <p:cNvSpPr txBox="1">
            <a:spLocks/>
          </p:cNvSpPr>
          <p:nvPr/>
        </p:nvSpPr>
        <p:spPr bwMode="auto">
          <a:xfrm>
            <a:off x="6084168" y="4602276"/>
            <a:ext cx="3059832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AB16"/>
                </a:solidFill>
                <a:latin typeface="Arial" charset="0"/>
                <a:cs typeface="Arial" charset="0"/>
              </a:rPr>
              <a:t>Thank</a:t>
            </a:r>
            <a:r>
              <a:rPr lang="en-US" sz="2000" b="1" dirty="0">
                <a:solidFill>
                  <a:srgbClr val="FFAB16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smtClean="0">
                <a:solidFill>
                  <a:srgbClr val="FFAB16"/>
                </a:solidFill>
                <a:latin typeface="Arial" charset="0"/>
                <a:cs typeface="Arial" charset="0"/>
              </a:rPr>
              <a:t>You</a:t>
            </a:r>
            <a:r>
              <a:rPr lang="en-US" sz="2000" b="1" dirty="0" smtClean="0">
                <a:solidFill>
                  <a:srgbClr val="FFAB16"/>
                </a:solidFill>
                <a:latin typeface="Arial" charset="0"/>
                <a:cs typeface="Arial" charset="0"/>
              </a:rPr>
              <a:t>…</a:t>
            </a:r>
            <a:endParaRPr lang="en-US" sz="2000" b="1" dirty="0">
              <a:solidFill>
                <a:srgbClr val="FFAB16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AF1B2-E7A4-446A-84DC-90AA83BA6A1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8532440" y="226854"/>
            <a:ext cx="426014" cy="26161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22</a:t>
            </a:r>
            <a:endParaRPr lang="en-ZA" alt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069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957535652"/>
              </p:ext>
            </p:extLst>
          </p:nvPr>
        </p:nvGraphicFramePr>
        <p:xfrm>
          <a:off x="5918" y="1212916"/>
          <a:ext cx="9084468" cy="2134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Freeform 120"/>
          <p:cNvSpPr>
            <a:spLocks noEditPoints="1"/>
          </p:cNvSpPr>
          <p:nvPr/>
        </p:nvSpPr>
        <p:spPr bwMode="auto">
          <a:xfrm>
            <a:off x="5380040" y="1576438"/>
            <a:ext cx="295275" cy="263525"/>
          </a:xfrm>
          <a:custGeom>
            <a:avLst/>
            <a:gdLst>
              <a:gd name="T0" fmla="*/ 7 w 97"/>
              <a:gd name="T1" fmla="*/ 37 h 126"/>
              <a:gd name="T2" fmla="*/ 59 w 97"/>
              <a:gd name="T3" fmla="*/ 37 h 126"/>
              <a:gd name="T4" fmla="*/ 59 w 97"/>
              <a:gd name="T5" fmla="*/ 61 h 126"/>
              <a:gd name="T6" fmla="*/ 7 w 97"/>
              <a:gd name="T7" fmla="*/ 61 h 126"/>
              <a:gd name="T8" fmla="*/ 7 w 97"/>
              <a:gd name="T9" fmla="*/ 37 h 126"/>
              <a:gd name="T10" fmla="*/ 10 w 97"/>
              <a:gd name="T11" fmla="*/ 40 h 126"/>
              <a:gd name="T12" fmla="*/ 55 w 97"/>
              <a:gd name="T13" fmla="*/ 40 h 126"/>
              <a:gd name="T14" fmla="*/ 55 w 97"/>
              <a:gd name="T15" fmla="*/ 57 h 126"/>
              <a:gd name="T16" fmla="*/ 10 w 97"/>
              <a:gd name="T17" fmla="*/ 57 h 126"/>
              <a:gd name="T18" fmla="*/ 10 w 97"/>
              <a:gd name="T19" fmla="*/ 40 h 126"/>
              <a:gd name="T20" fmla="*/ 10 w 97"/>
              <a:gd name="T21" fmla="*/ 10 h 126"/>
              <a:gd name="T22" fmla="*/ 55 w 97"/>
              <a:gd name="T23" fmla="*/ 10 h 126"/>
              <a:gd name="T24" fmla="*/ 55 w 97"/>
              <a:gd name="T25" fmla="*/ 27 h 126"/>
              <a:gd name="T26" fmla="*/ 10 w 97"/>
              <a:gd name="T27" fmla="*/ 27 h 126"/>
              <a:gd name="T28" fmla="*/ 10 w 97"/>
              <a:gd name="T29" fmla="*/ 10 h 126"/>
              <a:gd name="T30" fmla="*/ 97 w 97"/>
              <a:gd name="T31" fmla="*/ 119 h 126"/>
              <a:gd name="T32" fmla="*/ 97 w 97"/>
              <a:gd name="T33" fmla="*/ 21 h 126"/>
              <a:gd name="T34" fmla="*/ 70 w 97"/>
              <a:gd name="T35" fmla="*/ 0 h 126"/>
              <a:gd name="T36" fmla="*/ 70 w 97"/>
              <a:gd name="T37" fmla="*/ 126 h 126"/>
              <a:gd name="T38" fmla="*/ 97 w 97"/>
              <a:gd name="T39" fmla="*/ 119 h 126"/>
              <a:gd name="T40" fmla="*/ 7 w 97"/>
              <a:gd name="T41" fmla="*/ 7 h 126"/>
              <a:gd name="T42" fmla="*/ 59 w 97"/>
              <a:gd name="T43" fmla="*/ 7 h 126"/>
              <a:gd name="T44" fmla="*/ 59 w 97"/>
              <a:gd name="T45" fmla="*/ 31 h 126"/>
              <a:gd name="T46" fmla="*/ 7 w 97"/>
              <a:gd name="T47" fmla="*/ 31 h 126"/>
              <a:gd name="T48" fmla="*/ 7 w 97"/>
              <a:gd name="T49" fmla="*/ 7 h 126"/>
              <a:gd name="T50" fmla="*/ 33 w 97"/>
              <a:gd name="T51" fmla="*/ 86 h 126"/>
              <a:gd name="T52" fmla="*/ 25 w 97"/>
              <a:gd name="T53" fmla="*/ 78 h 126"/>
              <a:gd name="T54" fmla="*/ 33 w 97"/>
              <a:gd name="T55" fmla="*/ 70 h 126"/>
              <a:gd name="T56" fmla="*/ 41 w 97"/>
              <a:gd name="T57" fmla="*/ 78 h 126"/>
              <a:gd name="T58" fmla="*/ 33 w 97"/>
              <a:gd name="T59" fmla="*/ 86 h 126"/>
              <a:gd name="T60" fmla="*/ 33 w 97"/>
              <a:gd name="T61" fmla="*/ 114 h 126"/>
              <a:gd name="T62" fmla="*/ 25 w 97"/>
              <a:gd name="T63" fmla="*/ 106 h 126"/>
              <a:gd name="T64" fmla="*/ 33 w 97"/>
              <a:gd name="T65" fmla="*/ 98 h 126"/>
              <a:gd name="T66" fmla="*/ 41 w 97"/>
              <a:gd name="T67" fmla="*/ 106 h 126"/>
              <a:gd name="T68" fmla="*/ 33 w 97"/>
              <a:gd name="T69" fmla="*/ 114 h 126"/>
              <a:gd name="T70" fmla="*/ 0 w 97"/>
              <a:gd name="T71" fmla="*/ 126 h 126"/>
              <a:gd name="T72" fmla="*/ 65 w 97"/>
              <a:gd name="T73" fmla="*/ 126 h 126"/>
              <a:gd name="T74" fmla="*/ 65 w 97"/>
              <a:gd name="T75" fmla="*/ 0 h 126"/>
              <a:gd name="T76" fmla="*/ 0 w 97"/>
              <a:gd name="T77" fmla="*/ 0 h 126"/>
              <a:gd name="T78" fmla="*/ 0 w 97"/>
              <a:gd name="T79" fmla="*/ 12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7" h="126">
                <a:moveTo>
                  <a:pt x="7" y="37"/>
                </a:moveTo>
                <a:cubicBezTo>
                  <a:pt x="59" y="37"/>
                  <a:pt x="59" y="37"/>
                  <a:pt x="59" y="37"/>
                </a:cubicBezTo>
                <a:cubicBezTo>
                  <a:pt x="59" y="61"/>
                  <a:pt x="59" y="61"/>
                  <a:pt x="59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37"/>
                  <a:pt x="7" y="37"/>
                  <a:pt x="7" y="37"/>
                </a:cubicBezTo>
                <a:close/>
                <a:moveTo>
                  <a:pt x="10" y="40"/>
                </a:moveTo>
                <a:cubicBezTo>
                  <a:pt x="55" y="40"/>
                  <a:pt x="55" y="40"/>
                  <a:pt x="55" y="40"/>
                </a:cubicBezTo>
                <a:cubicBezTo>
                  <a:pt x="55" y="57"/>
                  <a:pt x="55" y="57"/>
                  <a:pt x="55" y="57"/>
                </a:cubicBezTo>
                <a:cubicBezTo>
                  <a:pt x="10" y="57"/>
                  <a:pt x="10" y="57"/>
                  <a:pt x="10" y="57"/>
                </a:cubicBezTo>
                <a:cubicBezTo>
                  <a:pt x="10" y="40"/>
                  <a:pt x="10" y="40"/>
                  <a:pt x="10" y="40"/>
                </a:cubicBezTo>
                <a:close/>
                <a:moveTo>
                  <a:pt x="10" y="10"/>
                </a:moveTo>
                <a:cubicBezTo>
                  <a:pt x="55" y="10"/>
                  <a:pt x="55" y="10"/>
                  <a:pt x="55" y="10"/>
                </a:cubicBezTo>
                <a:cubicBezTo>
                  <a:pt x="55" y="27"/>
                  <a:pt x="55" y="27"/>
                  <a:pt x="55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10"/>
                  <a:pt x="10" y="10"/>
                  <a:pt x="10" y="10"/>
                </a:cubicBezTo>
                <a:close/>
                <a:moveTo>
                  <a:pt x="97" y="119"/>
                </a:moveTo>
                <a:cubicBezTo>
                  <a:pt x="97" y="21"/>
                  <a:pt x="97" y="21"/>
                  <a:pt x="97" y="21"/>
                </a:cubicBezTo>
                <a:cubicBezTo>
                  <a:pt x="70" y="0"/>
                  <a:pt x="70" y="0"/>
                  <a:pt x="70" y="0"/>
                </a:cubicBezTo>
                <a:cubicBezTo>
                  <a:pt x="70" y="126"/>
                  <a:pt x="70" y="126"/>
                  <a:pt x="70" y="126"/>
                </a:cubicBezTo>
                <a:cubicBezTo>
                  <a:pt x="97" y="119"/>
                  <a:pt x="97" y="119"/>
                  <a:pt x="97" y="119"/>
                </a:cubicBezTo>
                <a:close/>
                <a:moveTo>
                  <a:pt x="7" y="7"/>
                </a:moveTo>
                <a:cubicBezTo>
                  <a:pt x="59" y="7"/>
                  <a:pt x="59" y="7"/>
                  <a:pt x="59" y="7"/>
                </a:cubicBezTo>
                <a:cubicBezTo>
                  <a:pt x="59" y="31"/>
                  <a:pt x="59" y="31"/>
                  <a:pt x="59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7" y="7"/>
                  <a:pt x="7" y="7"/>
                  <a:pt x="7" y="7"/>
                </a:cubicBezTo>
                <a:close/>
                <a:moveTo>
                  <a:pt x="33" y="86"/>
                </a:moveTo>
                <a:cubicBezTo>
                  <a:pt x="28" y="86"/>
                  <a:pt x="25" y="83"/>
                  <a:pt x="25" y="78"/>
                </a:cubicBezTo>
                <a:cubicBezTo>
                  <a:pt x="25" y="74"/>
                  <a:pt x="28" y="70"/>
                  <a:pt x="33" y="70"/>
                </a:cubicBezTo>
                <a:cubicBezTo>
                  <a:pt x="37" y="70"/>
                  <a:pt x="41" y="74"/>
                  <a:pt x="41" y="78"/>
                </a:cubicBezTo>
                <a:cubicBezTo>
                  <a:pt x="41" y="83"/>
                  <a:pt x="37" y="86"/>
                  <a:pt x="33" y="86"/>
                </a:cubicBezTo>
                <a:close/>
                <a:moveTo>
                  <a:pt x="33" y="114"/>
                </a:moveTo>
                <a:cubicBezTo>
                  <a:pt x="28" y="114"/>
                  <a:pt x="25" y="111"/>
                  <a:pt x="25" y="106"/>
                </a:cubicBezTo>
                <a:cubicBezTo>
                  <a:pt x="25" y="102"/>
                  <a:pt x="28" y="98"/>
                  <a:pt x="33" y="98"/>
                </a:cubicBezTo>
                <a:cubicBezTo>
                  <a:pt x="37" y="98"/>
                  <a:pt x="41" y="102"/>
                  <a:pt x="41" y="106"/>
                </a:cubicBezTo>
                <a:cubicBezTo>
                  <a:pt x="41" y="111"/>
                  <a:pt x="37" y="114"/>
                  <a:pt x="33" y="114"/>
                </a:cubicBezTo>
                <a:close/>
                <a:moveTo>
                  <a:pt x="0" y="126"/>
                </a:moveTo>
                <a:cubicBezTo>
                  <a:pt x="65" y="126"/>
                  <a:pt x="65" y="126"/>
                  <a:pt x="65" y="126"/>
                </a:cubicBezTo>
                <a:cubicBezTo>
                  <a:pt x="65" y="0"/>
                  <a:pt x="65" y="0"/>
                  <a:pt x="6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6"/>
                  <a:pt x="0" y="126"/>
                  <a:pt x="0" y="1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74295" tIns="37148" rIns="74295" bIns="37148"/>
          <a:lstStyle/>
          <a:p>
            <a:pPr>
              <a:defRPr/>
            </a:pPr>
            <a:endParaRPr lang="en-US" sz="1462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32" name="Freeform 211"/>
          <p:cNvSpPr>
            <a:spLocks noEditPoints="1"/>
          </p:cNvSpPr>
          <p:nvPr/>
        </p:nvSpPr>
        <p:spPr bwMode="auto">
          <a:xfrm>
            <a:off x="1244600" y="1550988"/>
            <a:ext cx="495300" cy="388937"/>
          </a:xfrm>
          <a:custGeom>
            <a:avLst/>
            <a:gdLst>
              <a:gd name="T0" fmla="*/ 47 w 156"/>
              <a:gd name="T1" fmla="*/ 80 h 114"/>
              <a:gd name="T2" fmla="*/ 54 w 156"/>
              <a:gd name="T3" fmla="*/ 80 h 114"/>
              <a:gd name="T4" fmla="*/ 92 w 156"/>
              <a:gd name="T5" fmla="*/ 21 h 114"/>
              <a:gd name="T6" fmla="*/ 7 w 156"/>
              <a:gd name="T7" fmla="*/ 73 h 114"/>
              <a:gd name="T8" fmla="*/ 92 w 156"/>
              <a:gd name="T9" fmla="*/ 73 h 114"/>
              <a:gd name="T10" fmla="*/ 56 w 156"/>
              <a:gd name="T11" fmla="*/ 80 h 114"/>
              <a:gd name="T12" fmla="*/ 44 w 156"/>
              <a:gd name="T13" fmla="*/ 80 h 114"/>
              <a:gd name="T14" fmla="*/ 56 w 156"/>
              <a:gd name="T15" fmla="*/ 80 h 114"/>
              <a:gd name="T16" fmla="*/ 99 w 156"/>
              <a:gd name="T17" fmla="*/ 82 h 114"/>
              <a:gd name="T18" fmla="*/ 60 w 156"/>
              <a:gd name="T19" fmla="*/ 88 h 114"/>
              <a:gd name="T20" fmla="*/ 70 w 156"/>
              <a:gd name="T21" fmla="*/ 108 h 114"/>
              <a:gd name="T22" fmla="*/ 40 w 156"/>
              <a:gd name="T23" fmla="*/ 108 h 114"/>
              <a:gd name="T24" fmla="*/ 30 w 156"/>
              <a:gd name="T25" fmla="*/ 102 h 114"/>
              <a:gd name="T26" fmla="*/ 7 w 156"/>
              <a:gd name="T27" fmla="*/ 88 h 114"/>
              <a:gd name="T28" fmla="*/ 0 w 156"/>
              <a:gd name="T29" fmla="*/ 21 h 114"/>
              <a:gd name="T30" fmla="*/ 93 w 156"/>
              <a:gd name="T31" fmla="*/ 14 h 114"/>
              <a:gd name="T32" fmla="*/ 138 w 156"/>
              <a:gd name="T33" fmla="*/ 76 h 114"/>
              <a:gd name="T34" fmla="*/ 126 w 156"/>
              <a:gd name="T35" fmla="*/ 76 h 114"/>
              <a:gd name="T36" fmla="*/ 138 w 156"/>
              <a:gd name="T37" fmla="*/ 76 h 114"/>
              <a:gd name="T38" fmla="*/ 132 w 156"/>
              <a:gd name="T39" fmla="*/ 85 h 114"/>
              <a:gd name="T40" fmla="*/ 132 w 156"/>
              <a:gd name="T41" fmla="*/ 66 h 114"/>
              <a:gd name="T42" fmla="*/ 147 w 156"/>
              <a:gd name="T43" fmla="*/ 42 h 114"/>
              <a:gd name="T44" fmla="*/ 117 w 156"/>
              <a:gd name="T45" fmla="*/ 46 h 114"/>
              <a:gd name="T46" fmla="*/ 147 w 156"/>
              <a:gd name="T47" fmla="*/ 42 h 114"/>
              <a:gd name="T48" fmla="*/ 113 w 156"/>
              <a:gd name="T49" fmla="*/ 6 h 114"/>
              <a:gd name="T50" fmla="*/ 150 w 156"/>
              <a:gd name="T51" fmla="*/ 108 h 114"/>
              <a:gd name="T52" fmla="*/ 156 w 156"/>
              <a:gd name="T53" fmla="*/ 3 h 114"/>
              <a:gd name="T54" fmla="*/ 153 w 156"/>
              <a:gd name="T55" fmla="*/ 114 h 114"/>
              <a:gd name="T56" fmla="*/ 108 w 156"/>
              <a:gd name="T57" fmla="*/ 111 h 114"/>
              <a:gd name="T58" fmla="*/ 110 w 156"/>
              <a:gd name="T59" fmla="*/ 0 h 114"/>
              <a:gd name="T60" fmla="*/ 156 w 156"/>
              <a:gd name="T61" fmla="*/ 3 h 114"/>
              <a:gd name="T62" fmla="*/ 117 w 156"/>
              <a:gd name="T63" fmla="*/ 14 h 114"/>
              <a:gd name="T64" fmla="*/ 146 w 156"/>
              <a:gd name="T65" fmla="*/ 24 h 114"/>
              <a:gd name="T66" fmla="*/ 147 w 156"/>
              <a:gd name="T67" fmla="*/ 34 h 114"/>
              <a:gd name="T68" fmla="*/ 117 w 156"/>
              <a:gd name="T69" fmla="*/ 39 h 114"/>
              <a:gd name="T70" fmla="*/ 147 w 156"/>
              <a:gd name="T71" fmla="*/ 34 h 114"/>
              <a:gd name="T72" fmla="*/ 117 w 156"/>
              <a:gd name="T73" fmla="*/ 31 h 114"/>
              <a:gd name="T74" fmla="*/ 147 w 156"/>
              <a:gd name="T75" fmla="*/ 27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6" h="114">
                <a:moveTo>
                  <a:pt x="50" y="77"/>
                </a:moveTo>
                <a:cubicBezTo>
                  <a:pt x="48" y="77"/>
                  <a:pt x="47" y="78"/>
                  <a:pt x="47" y="80"/>
                </a:cubicBezTo>
                <a:cubicBezTo>
                  <a:pt x="47" y="82"/>
                  <a:pt x="48" y="84"/>
                  <a:pt x="50" y="84"/>
                </a:cubicBezTo>
                <a:cubicBezTo>
                  <a:pt x="52" y="84"/>
                  <a:pt x="54" y="82"/>
                  <a:pt x="54" y="80"/>
                </a:cubicBezTo>
                <a:cubicBezTo>
                  <a:pt x="54" y="78"/>
                  <a:pt x="52" y="77"/>
                  <a:pt x="50" y="77"/>
                </a:cubicBezTo>
                <a:close/>
                <a:moveTo>
                  <a:pt x="92" y="21"/>
                </a:moveTo>
                <a:cubicBezTo>
                  <a:pt x="7" y="21"/>
                  <a:pt x="7" y="21"/>
                  <a:pt x="7" y="21"/>
                </a:cubicBezTo>
                <a:cubicBezTo>
                  <a:pt x="7" y="73"/>
                  <a:pt x="7" y="73"/>
                  <a:pt x="7" y="73"/>
                </a:cubicBezTo>
                <a:cubicBezTo>
                  <a:pt x="92" y="73"/>
                  <a:pt x="92" y="73"/>
                  <a:pt x="92" y="73"/>
                </a:cubicBezTo>
                <a:cubicBezTo>
                  <a:pt x="92" y="73"/>
                  <a:pt x="92" y="73"/>
                  <a:pt x="92" y="73"/>
                </a:cubicBezTo>
                <a:cubicBezTo>
                  <a:pt x="92" y="21"/>
                  <a:pt x="92" y="21"/>
                  <a:pt x="92" y="21"/>
                </a:cubicBezTo>
                <a:close/>
                <a:moveTo>
                  <a:pt x="56" y="80"/>
                </a:moveTo>
                <a:cubicBezTo>
                  <a:pt x="56" y="77"/>
                  <a:pt x="53" y="75"/>
                  <a:pt x="50" y="75"/>
                </a:cubicBezTo>
                <a:cubicBezTo>
                  <a:pt x="47" y="75"/>
                  <a:pt x="44" y="77"/>
                  <a:pt x="44" y="80"/>
                </a:cubicBezTo>
                <a:cubicBezTo>
                  <a:pt x="44" y="83"/>
                  <a:pt x="47" y="86"/>
                  <a:pt x="50" y="86"/>
                </a:cubicBezTo>
                <a:cubicBezTo>
                  <a:pt x="53" y="86"/>
                  <a:pt x="56" y="83"/>
                  <a:pt x="56" y="80"/>
                </a:cubicBezTo>
                <a:close/>
                <a:moveTo>
                  <a:pt x="99" y="21"/>
                </a:moveTo>
                <a:cubicBezTo>
                  <a:pt x="99" y="82"/>
                  <a:pt x="99" y="82"/>
                  <a:pt x="99" y="82"/>
                </a:cubicBezTo>
                <a:cubicBezTo>
                  <a:pt x="99" y="85"/>
                  <a:pt x="96" y="88"/>
                  <a:pt x="93" y="88"/>
                </a:cubicBezTo>
                <a:cubicBezTo>
                  <a:pt x="60" y="88"/>
                  <a:pt x="60" y="88"/>
                  <a:pt x="60" y="88"/>
                </a:cubicBezTo>
                <a:cubicBezTo>
                  <a:pt x="60" y="88"/>
                  <a:pt x="58" y="102"/>
                  <a:pt x="70" y="102"/>
                </a:cubicBezTo>
                <a:cubicBezTo>
                  <a:pt x="70" y="108"/>
                  <a:pt x="70" y="108"/>
                  <a:pt x="70" y="108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40" y="108"/>
                  <a:pt x="40" y="108"/>
                  <a:pt x="40" y="108"/>
                </a:cubicBezTo>
                <a:cubicBezTo>
                  <a:pt x="30" y="108"/>
                  <a:pt x="30" y="108"/>
                  <a:pt x="30" y="108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41" y="102"/>
                  <a:pt x="40" y="88"/>
                  <a:pt x="40" y="88"/>
                </a:cubicBezTo>
                <a:cubicBezTo>
                  <a:pt x="7" y="88"/>
                  <a:pt x="7" y="88"/>
                  <a:pt x="7" y="88"/>
                </a:cubicBezTo>
                <a:cubicBezTo>
                  <a:pt x="3" y="88"/>
                  <a:pt x="0" y="85"/>
                  <a:pt x="0" y="82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7"/>
                  <a:pt x="3" y="14"/>
                  <a:pt x="7" y="14"/>
                </a:cubicBezTo>
                <a:cubicBezTo>
                  <a:pt x="93" y="14"/>
                  <a:pt x="93" y="14"/>
                  <a:pt x="93" y="14"/>
                </a:cubicBezTo>
                <a:cubicBezTo>
                  <a:pt x="96" y="14"/>
                  <a:pt x="99" y="17"/>
                  <a:pt x="99" y="21"/>
                </a:cubicBezTo>
                <a:close/>
                <a:moveTo>
                  <a:pt x="138" y="76"/>
                </a:moveTo>
                <a:cubicBezTo>
                  <a:pt x="138" y="73"/>
                  <a:pt x="136" y="70"/>
                  <a:pt x="132" y="70"/>
                </a:cubicBezTo>
                <a:cubicBezTo>
                  <a:pt x="129" y="70"/>
                  <a:pt x="126" y="73"/>
                  <a:pt x="126" y="76"/>
                </a:cubicBezTo>
                <a:cubicBezTo>
                  <a:pt x="126" y="79"/>
                  <a:pt x="129" y="82"/>
                  <a:pt x="132" y="82"/>
                </a:cubicBezTo>
                <a:cubicBezTo>
                  <a:pt x="136" y="82"/>
                  <a:pt x="138" y="79"/>
                  <a:pt x="138" y="76"/>
                </a:cubicBezTo>
                <a:close/>
                <a:moveTo>
                  <a:pt x="142" y="76"/>
                </a:moveTo>
                <a:cubicBezTo>
                  <a:pt x="142" y="81"/>
                  <a:pt x="137" y="85"/>
                  <a:pt x="132" y="85"/>
                </a:cubicBezTo>
                <a:cubicBezTo>
                  <a:pt x="127" y="85"/>
                  <a:pt x="123" y="81"/>
                  <a:pt x="123" y="76"/>
                </a:cubicBezTo>
                <a:cubicBezTo>
                  <a:pt x="123" y="71"/>
                  <a:pt x="127" y="66"/>
                  <a:pt x="132" y="66"/>
                </a:cubicBezTo>
                <a:cubicBezTo>
                  <a:pt x="137" y="66"/>
                  <a:pt x="142" y="71"/>
                  <a:pt x="142" y="76"/>
                </a:cubicBezTo>
                <a:close/>
                <a:moveTo>
                  <a:pt x="147" y="42"/>
                </a:moveTo>
                <a:cubicBezTo>
                  <a:pt x="117" y="42"/>
                  <a:pt x="117" y="42"/>
                  <a:pt x="117" y="42"/>
                </a:cubicBezTo>
                <a:cubicBezTo>
                  <a:pt x="117" y="46"/>
                  <a:pt x="117" y="46"/>
                  <a:pt x="117" y="46"/>
                </a:cubicBezTo>
                <a:cubicBezTo>
                  <a:pt x="147" y="46"/>
                  <a:pt x="147" y="46"/>
                  <a:pt x="147" y="46"/>
                </a:cubicBezTo>
                <a:cubicBezTo>
                  <a:pt x="147" y="42"/>
                  <a:pt x="147" y="42"/>
                  <a:pt x="147" y="42"/>
                </a:cubicBezTo>
                <a:close/>
                <a:moveTo>
                  <a:pt x="150" y="6"/>
                </a:moveTo>
                <a:cubicBezTo>
                  <a:pt x="113" y="6"/>
                  <a:pt x="113" y="6"/>
                  <a:pt x="113" y="6"/>
                </a:cubicBezTo>
                <a:cubicBezTo>
                  <a:pt x="113" y="108"/>
                  <a:pt x="113" y="108"/>
                  <a:pt x="113" y="108"/>
                </a:cubicBezTo>
                <a:cubicBezTo>
                  <a:pt x="150" y="108"/>
                  <a:pt x="150" y="108"/>
                  <a:pt x="150" y="108"/>
                </a:cubicBezTo>
                <a:cubicBezTo>
                  <a:pt x="150" y="6"/>
                  <a:pt x="150" y="6"/>
                  <a:pt x="150" y="6"/>
                </a:cubicBezTo>
                <a:close/>
                <a:moveTo>
                  <a:pt x="156" y="3"/>
                </a:moveTo>
                <a:cubicBezTo>
                  <a:pt x="156" y="111"/>
                  <a:pt x="156" y="111"/>
                  <a:pt x="156" y="111"/>
                </a:cubicBezTo>
                <a:cubicBezTo>
                  <a:pt x="156" y="112"/>
                  <a:pt x="155" y="114"/>
                  <a:pt x="153" y="114"/>
                </a:cubicBezTo>
                <a:cubicBezTo>
                  <a:pt x="110" y="114"/>
                  <a:pt x="110" y="114"/>
                  <a:pt x="110" y="114"/>
                </a:cubicBezTo>
                <a:cubicBezTo>
                  <a:pt x="109" y="114"/>
                  <a:pt x="108" y="112"/>
                  <a:pt x="108" y="111"/>
                </a:cubicBezTo>
                <a:cubicBezTo>
                  <a:pt x="108" y="3"/>
                  <a:pt x="108" y="3"/>
                  <a:pt x="108" y="3"/>
                </a:cubicBezTo>
                <a:cubicBezTo>
                  <a:pt x="108" y="1"/>
                  <a:pt x="109" y="0"/>
                  <a:pt x="110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55" y="0"/>
                  <a:pt x="156" y="1"/>
                  <a:pt x="156" y="3"/>
                </a:cubicBezTo>
                <a:close/>
                <a:moveTo>
                  <a:pt x="146" y="14"/>
                </a:moveTo>
                <a:cubicBezTo>
                  <a:pt x="117" y="14"/>
                  <a:pt x="117" y="14"/>
                  <a:pt x="117" y="14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46" y="24"/>
                  <a:pt x="146" y="24"/>
                  <a:pt x="146" y="24"/>
                </a:cubicBezTo>
                <a:cubicBezTo>
                  <a:pt x="146" y="14"/>
                  <a:pt x="146" y="14"/>
                  <a:pt x="146" y="14"/>
                </a:cubicBezTo>
                <a:close/>
                <a:moveTo>
                  <a:pt x="147" y="34"/>
                </a:moveTo>
                <a:cubicBezTo>
                  <a:pt x="117" y="34"/>
                  <a:pt x="117" y="34"/>
                  <a:pt x="117" y="34"/>
                </a:cubicBezTo>
                <a:cubicBezTo>
                  <a:pt x="117" y="39"/>
                  <a:pt x="117" y="39"/>
                  <a:pt x="117" y="39"/>
                </a:cubicBezTo>
                <a:cubicBezTo>
                  <a:pt x="147" y="39"/>
                  <a:pt x="147" y="39"/>
                  <a:pt x="147" y="39"/>
                </a:cubicBezTo>
                <a:cubicBezTo>
                  <a:pt x="147" y="34"/>
                  <a:pt x="147" y="34"/>
                  <a:pt x="147" y="34"/>
                </a:cubicBezTo>
                <a:close/>
                <a:moveTo>
                  <a:pt x="147" y="31"/>
                </a:moveTo>
                <a:cubicBezTo>
                  <a:pt x="117" y="31"/>
                  <a:pt x="117" y="31"/>
                  <a:pt x="117" y="31"/>
                </a:cubicBezTo>
                <a:cubicBezTo>
                  <a:pt x="117" y="27"/>
                  <a:pt x="117" y="27"/>
                  <a:pt x="11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31"/>
                  <a:pt x="147" y="31"/>
                  <a:pt x="147" y="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74295" tIns="37148" rIns="74295" bIns="37148"/>
          <a:lstStyle/>
          <a:p>
            <a:pPr>
              <a:defRPr/>
            </a:pPr>
            <a:endParaRPr lang="en-US" sz="1462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2976256" y="372232"/>
            <a:ext cx="2455865" cy="54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9530" tIns="24765" rIns="49530" bIns="24765">
            <a:spAutoFit/>
          </a:bodyPr>
          <a:lstStyle/>
          <a:p>
            <a:pPr algn="ctr" defTabSz="1178823">
              <a:defRPr/>
            </a:pPr>
            <a:r>
              <a:rPr lang="en-CA" sz="3200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UIF </a:t>
            </a:r>
            <a:r>
              <a:rPr lang="en-CA" sz="3200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Value Chain</a:t>
            </a:r>
            <a:endParaRPr lang="en-CA" sz="320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930" y="868136"/>
            <a:ext cx="4257675" cy="507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 defTabSz="457200" fontAlgn="base">
              <a:spcBef>
                <a:spcPct val="0"/>
              </a:spcBef>
              <a:defRPr/>
            </a:pPr>
            <a:r>
              <a:rPr lang="en-ZA" sz="800" b="1" dirty="0">
                <a:solidFill>
                  <a:prstClr val="black"/>
                </a:solidFill>
                <a:ea typeface="MS PGothic" pitchFamily="34" charset="-128"/>
              </a:rPr>
              <a:t>Vision</a:t>
            </a:r>
            <a:r>
              <a:rPr lang="en-ZA" sz="800" dirty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en-ZA" sz="1100" dirty="0" smtClean="0">
                <a:solidFill>
                  <a:prstClr val="black"/>
                </a:solidFill>
                <a:ea typeface="MS PGothic" pitchFamily="34" charset="-128"/>
              </a:rPr>
              <a:t>:  </a:t>
            </a:r>
            <a:r>
              <a:rPr lang="en-ZA" sz="800" dirty="0">
                <a:solidFill>
                  <a:prstClr val="black"/>
                </a:solidFill>
                <a:ea typeface="Times New Roman"/>
              </a:rPr>
              <a:t>A caring, accessible and customer centric UIF that contributes towards poverty alleviation</a:t>
            </a:r>
            <a:r>
              <a:rPr lang="en-ZA" sz="800" dirty="0" smtClean="0">
                <a:solidFill>
                  <a:prstClr val="black"/>
                </a:solidFill>
                <a:ea typeface="Times New Roman"/>
              </a:rPr>
              <a:t>.</a:t>
            </a:r>
          </a:p>
          <a:p>
            <a:pPr algn="just" defTabSz="457200" fontAlgn="base">
              <a:spcBef>
                <a:spcPct val="0"/>
              </a:spcBef>
              <a:defRPr/>
            </a:pPr>
            <a:endParaRPr lang="en-ZA" sz="800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44496" y="868136"/>
            <a:ext cx="4522473" cy="5170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defTabSz="457200" fontAlgn="base">
              <a:lnSpc>
                <a:spcPct val="115000"/>
              </a:lnSpc>
              <a:spcBef>
                <a:spcPct val="0"/>
              </a:spcBef>
              <a:defRPr/>
            </a:pPr>
            <a:r>
              <a:rPr lang="en-ZA" sz="800" b="1" dirty="0" smtClean="0">
                <a:solidFill>
                  <a:prstClr val="black"/>
                </a:solidFill>
                <a:ea typeface="MS PGothic" pitchFamily="34" charset="-128"/>
              </a:rPr>
              <a:t>Mission </a:t>
            </a:r>
            <a:r>
              <a:rPr lang="en-ZA" sz="800" dirty="0" smtClean="0">
                <a:solidFill>
                  <a:prstClr val="black"/>
                </a:solidFill>
                <a:ea typeface="MS PGothic" pitchFamily="34" charset="-128"/>
              </a:rPr>
              <a:t>: Through </a:t>
            </a:r>
            <a:r>
              <a:rPr lang="en-ZA" sz="800" dirty="0">
                <a:solidFill>
                  <a:prstClr val="black"/>
                </a:solidFill>
                <a:ea typeface="MS PGothic" pitchFamily="34" charset="-128"/>
              </a:rPr>
              <a:t>multiple channels, UIF will provide social insurance benefits and improve coverage to vulnerable workers and contributors. UIF will further contribute to economic growth through funding the retention and re-entry of contributors into employment</a:t>
            </a:r>
          </a:p>
        </p:txBody>
      </p:sp>
      <p:sp>
        <p:nvSpPr>
          <p:cNvPr id="44" name="Freeform 171"/>
          <p:cNvSpPr>
            <a:spLocks noEditPoints="1"/>
          </p:cNvSpPr>
          <p:nvPr/>
        </p:nvSpPr>
        <p:spPr bwMode="auto">
          <a:xfrm>
            <a:off x="7985127" y="1485900"/>
            <a:ext cx="336550" cy="293688"/>
          </a:xfrm>
          <a:custGeom>
            <a:avLst/>
            <a:gdLst>
              <a:gd name="T0" fmla="*/ 19 w 140"/>
              <a:gd name="T1" fmla="*/ 122 h 125"/>
              <a:gd name="T2" fmla="*/ 22 w 140"/>
              <a:gd name="T3" fmla="*/ 125 h 125"/>
              <a:gd name="T4" fmla="*/ 57 w 140"/>
              <a:gd name="T5" fmla="*/ 125 h 125"/>
              <a:gd name="T6" fmla="*/ 57 w 140"/>
              <a:gd name="T7" fmla="*/ 96 h 125"/>
              <a:gd name="T8" fmla="*/ 61 w 140"/>
              <a:gd name="T9" fmla="*/ 91 h 125"/>
              <a:gd name="T10" fmla="*/ 76 w 140"/>
              <a:gd name="T11" fmla="*/ 91 h 125"/>
              <a:gd name="T12" fmla="*/ 81 w 140"/>
              <a:gd name="T13" fmla="*/ 96 h 125"/>
              <a:gd name="T14" fmla="*/ 81 w 140"/>
              <a:gd name="T15" fmla="*/ 125 h 125"/>
              <a:gd name="T16" fmla="*/ 116 w 140"/>
              <a:gd name="T17" fmla="*/ 125 h 125"/>
              <a:gd name="T18" fmla="*/ 120 w 140"/>
              <a:gd name="T19" fmla="*/ 121 h 125"/>
              <a:gd name="T20" fmla="*/ 120 w 140"/>
              <a:gd name="T21" fmla="*/ 67 h 125"/>
              <a:gd name="T22" fmla="*/ 71 w 140"/>
              <a:gd name="T23" fmla="*/ 24 h 125"/>
              <a:gd name="T24" fmla="*/ 19 w 140"/>
              <a:gd name="T25" fmla="*/ 67 h 125"/>
              <a:gd name="T26" fmla="*/ 19 w 140"/>
              <a:gd name="T27" fmla="*/ 122 h 125"/>
              <a:gd name="T28" fmla="*/ 124 w 140"/>
              <a:gd name="T29" fmla="*/ 15 h 125"/>
              <a:gd name="T30" fmla="*/ 110 w 140"/>
              <a:gd name="T31" fmla="*/ 15 h 125"/>
              <a:gd name="T32" fmla="*/ 110 w 140"/>
              <a:gd name="T33" fmla="*/ 31 h 125"/>
              <a:gd name="T34" fmla="*/ 124 w 140"/>
              <a:gd name="T35" fmla="*/ 43 h 125"/>
              <a:gd name="T36" fmla="*/ 124 w 140"/>
              <a:gd name="T37" fmla="*/ 15 h 125"/>
              <a:gd name="T38" fmla="*/ 0 w 140"/>
              <a:gd name="T39" fmla="*/ 63 h 125"/>
              <a:gd name="T40" fmla="*/ 14 w 140"/>
              <a:gd name="T41" fmla="*/ 63 h 125"/>
              <a:gd name="T42" fmla="*/ 71 w 140"/>
              <a:gd name="T43" fmla="*/ 15 h 125"/>
              <a:gd name="T44" fmla="*/ 125 w 140"/>
              <a:gd name="T45" fmla="*/ 63 h 125"/>
              <a:gd name="T46" fmla="*/ 140 w 140"/>
              <a:gd name="T47" fmla="*/ 63 h 125"/>
              <a:gd name="T48" fmla="*/ 71 w 140"/>
              <a:gd name="T49" fmla="*/ 0 h 125"/>
              <a:gd name="T50" fmla="*/ 0 w 140"/>
              <a:gd name="T51" fmla="*/ 63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0" h="125">
                <a:moveTo>
                  <a:pt x="19" y="122"/>
                </a:moveTo>
                <a:cubicBezTo>
                  <a:pt x="19" y="122"/>
                  <a:pt x="19" y="125"/>
                  <a:pt x="22" y="125"/>
                </a:cubicBezTo>
                <a:cubicBezTo>
                  <a:pt x="25" y="125"/>
                  <a:pt x="57" y="125"/>
                  <a:pt x="57" y="125"/>
                </a:cubicBezTo>
                <a:cubicBezTo>
                  <a:pt x="57" y="96"/>
                  <a:pt x="57" y="96"/>
                  <a:pt x="57" y="96"/>
                </a:cubicBezTo>
                <a:cubicBezTo>
                  <a:pt x="57" y="96"/>
                  <a:pt x="57" y="91"/>
                  <a:pt x="61" y="91"/>
                </a:cubicBezTo>
                <a:cubicBezTo>
                  <a:pt x="76" y="91"/>
                  <a:pt x="76" y="91"/>
                  <a:pt x="76" y="91"/>
                </a:cubicBezTo>
                <a:cubicBezTo>
                  <a:pt x="82" y="91"/>
                  <a:pt x="81" y="96"/>
                  <a:pt x="81" y="96"/>
                </a:cubicBezTo>
                <a:cubicBezTo>
                  <a:pt x="81" y="125"/>
                  <a:pt x="81" y="125"/>
                  <a:pt x="81" y="125"/>
                </a:cubicBezTo>
                <a:cubicBezTo>
                  <a:pt x="81" y="125"/>
                  <a:pt x="111" y="125"/>
                  <a:pt x="116" y="125"/>
                </a:cubicBezTo>
                <a:cubicBezTo>
                  <a:pt x="120" y="125"/>
                  <a:pt x="120" y="121"/>
                  <a:pt x="120" y="121"/>
                </a:cubicBezTo>
                <a:cubicBezTo>
                  <a:pt x="120" y="67"/>
                  <a:pt x="120" y="67"/>
                  <a:pt x="120" y="67"/>
                </a:cubicBezTo>
                <a:cubicBezTo>
                  <a:pt x="71" y="24"/>
                  <a:pt x="71" y="24"/>
                  <a:pt x="71" y="24"/>
                </a:cubicBezTo>
                <a:cubicBezTo>
                  <a:pt x="19" y="67"/>
                  <a:pt x="19" y="67"/>
                  <a:pt x="19" y="67"/>
                </a:cubicBezTo>
                <a:cubicBezTo>
                  <a:pt x="19" y="122"/>
                  <a:pt x="19" y="122"/>
                  <a:pt x="19" y="122"/>
                </a:cubicBezTo>
                <a:close/>
                <a:moveTo>
                  <a:pt x="124" y="15"/>
                </a:moveTo>
                <a:cubicBezTo>
                  <a:pt x="110" y="15"/>
                  <a:pt x="110" y="15"/>
                  <a:pt x="110" y="15"/>
                </a:cubicBezTo>
                <a:cubicBezTo>
                  <a:pt x="110" y="31"/>
                  <a:pt x="110" y="31"/>
                  <a:pt x="110" y="31"/>
                </a:cubicBezTo>
                <a:cubicBezTo>
                  <a:pt x="124" y="43"/>
                  <a:pt x="124" y="43"/>
                  <a:pt x="124" y="43"/>
                </a:cubicBezTo>
                <a:cubicBezTo>
                  <a:pt x="124" y="15"/>
                  <a:pt x="124" y="15"/>
                  <a:pt x="124" y="15"/>
                </a:cubicBezTo>
                <a:close/>
                <a:moveTo>
                  <a:pt x="0" y="63"/>
                </a:moveTo>
                <a:cubicBezTo>
                  <a:pt x="0" y="63"/>
                  <a:pt x="4" y="72"/>
                  <a:pt x="14" y="63"/>
                </a:cubicBezTo>
                <a:cubicBezTo>
                  <a:pt x="71" y="15"/>
                  <a:pt x="71" y="15"/>
                  <a:pt x="71" y="15"/>
                </a:cubicBezTo>
                <a:cubicBezTo>
                  <a:pt x="125" y="63"/>
                  <a:pt x="125" y="63"/>
                  <a:pt x="125" y="63"/>
                </a:cubicBezTo>
                <a:cubicBezTo>
                  <a:pt x="136" y="71"/>
                  <a:pt x="140" y="63"/>
                  <a:pt x="140" y="63"/>
                </a:cubicBezTo>
                <a:cubicBezTo>
                  <a:pt x="71" y="0"/>
                  <a:pt x="71" y="0"/>
                  <a:pt x="71" y="0"/>
                </a:cubicBezTo>
                <a:cubicBezTo>
                  <a:pt x="0" y="63"/>
                  <a:pt x="0" y="63"/>
                  <a:pt x="0" y="6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lIns="74295" tIns="37148" rIns="74295" bIns="37148"/>
          <a:lstStyle/>
          <a:p>
            <a:pPr>
              <a:defRPr/>
            </a:pPr>
            <a:endParaRPr lang="en-US" sz="1462" kern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6207" y="3237325"/>
            <a:ext cx="1325566" cy="133882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ZA" sz="900" b="1" kern="0" dirty="0">
                <a:solidFill>
                  <a:prstClr val="black"/>
                </a:solidFill>
                <a:ea typeface="MS PGothic" pitchFamily="34" charset="-128"/>
              </a:rPr>
              <a:t>Registration </a:t>
            </a:r>
            <a:r>
              <a:rPr lang="en-ZA" sz="900" b="1" kern="0" dirty="0" smtClean="0">
                <a:solidFill>
                  <a:prstClr val="black"/>
                </a:solidFill>
                <a:ea typeface="MS PGothic" pitchFamily="34" charset="-128"/>
              </a:rPr>
              <a:t>indicator</a:t>
            </a:r>
          </a:p>
          <a:p>
            <a:pPr>
              <a:defRPr/>
            </a:pPr>
            <a:endParaRPr lang="en-ZA" sz="900" kern="0" dirty="0">
              <a:solidFill>
                <a:prstClr val="black"/>
              </a:solidFill>
              <a:ea typeface="MS PGothic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ZA" sz="900" kern="0" dirty="0" smtClean="0">
                <a:solidFill>
                  <a:prstClr val="black"/>
                </a:solidFill>
                <a:ea typeface="MS PGothic" pitchFamily="34" charset="-128"/>
              </a:rPr>
              <a:t>Number </a:t>
            </a:r>
            <a:r>
              <a:rPr lang="en-ZA" sz="900" kern="0" dirty="0">
                <a:solidFill>
                  <a:prstClr val="black"/>
                </a:solidFill>
                <a:ea typeface="MS PGothic" pitchFamily="34" charset="-128"/>
              </a:rPr>
              <a:t>of newly registered employees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ZA" sz="900" kern="0" dirty="0" smtClean="0">
                <a:solidFill>
                  <a:prstClr val="black"/>
                </a:solidFill>
                <a:ea typeface="MS PGothic" pitchFamily="34" charset="-128"/>
              </a:rPr>
              <a:t>Number </a:t>
            </a:r>
            <a:r>
              <a:rPr lang="en-ZA" sz="900" kern="0" dirty="0">
                <a:solidFill>
                  <a:prstClr val="black"/>
                </a:solidFill>
                <a:ea typeface="MS PGothic" pitchFamily="34" charset="-128"/>
              </a:rPr>
              <a:t>of newly registered </a:t>
            </a:r>
            <a:r>
              <a:rPr lang="en-ZA" sz="900" kern="0" dirty="0" smtClean="0">
                <a:solidFill>
                  <a:prstClr val="black"/>
                </a:solidFill>
                <a:ea typeface="MS PGothic" pitchFamily="34" charset="-128"/>
              </a:rPr>
              <a:t>employers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ZA" sz="900" kern="0" dirty="0" smtClean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557729" y="3219032"/>
            <a:ext cx="1640199" cy="149271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ZA" sz="900" b="1" kern="0" dirty="0">
                <a:solidFill>
                  <a:prstClr val="black"/>
                </a:solidFill>
                <a:ea typeface="MS PGothic" pitchFamily="34" charset="-128"/>
              </a:rPr>
              <a:t>Declaration </a:t>
            </a:r>
            <a:r>
              <a:rPr lang="en-ZA" sz="900" b="1" kern="0" dirty="0" smtClean="0">
                <a:solidFill>
                  <a:prstClr val="black"/>
                </a:solidFill>
                <a:ea typeface="MS PGothic" pitchFamily="34" charset="-128"/>
              </a:rPr>
              <a:t>indicators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ZA" sz="900" b="1" kern="0" dirty="0">
              <a:solidFill>
                <a:prstClr val="black"/>
              </a:solidFill>
              <a:ea typeface="MS PGothic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ZA" sz="900" b="1" kern="0" dirty="0" smtClean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en-ZA" sz="900" b="1" kern="0" dirty="0">
                <a:solidFill>
                  <a:prstClr val="black"/>
                </a:solidFill>
                <a:ea typeface="MS PGothic" pitchFamily="34" charset="-128"/>
              </a:rPr>
              <a:t>% </a:t>
            </a:r>
            <a:r>
              <a:rPr lang="en-ZA" sz="900" kern="0" dirty="0">
                <a:solidFill>
                  <a:prstClr val="black"/>
                </a:solidFill>
                <a:ea typeface="MS PGothic" pitchFamily="34" charset="-128"/>
              </a:rPr>
              <a:t>of new companies created with a registration document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ZA" sz="900" kern="0" dirty="0" smtClean="0">
                <a:solidFill>
                  <a:prstClr val="black"/>
                </a:solidFill>
                <a:ea typeface="MS PGothic" pitchFamily="34" charset="-128"/>
              </a:rPr>
              <a:t>% </a:t>
            </a:r>
            <a:r>
              <a:rPr lang="en-ZA" sz="900" kern="0" dirty="0">
                <a:solidFill>
                  <a:prstClr val="black"/>
                </a:solidFill>
                <a:ea typeface="MS PGothic" pitchFamily="34" charset="-128"/>
              </a:rPr>
              <a:t>of companies issued with compliance certificates </a:t>
            </a:r>
            <a:endParaRPr lang="en-ZA" sz="900" kern="0" dirty="0" smtClean="0">
              <a:solidFill>
                <a:prstClr val="black"/>
              </a:solidFill>
              <a:ea typeface="MS PGothic" pitchFamily="34" charset="-128"/>
            </a:endParaRPr>
          </a:p>
          <a:p>
            <a:pPr marL="171450" indent="-171450">
              <a:buFontTx/>
              <a:buChar char="-"/>
              <a:defRPr/>
            </a:pPr>
            <a:endParaRPr lang="en-ZA" sz="900" kern="0" dirty="0">
              <a:solidFill>
                <a:prstClr val="black"/>
              </a:solidFill>
              <a:ea typeface="MS PGothic" pitchFamily="34" charset="-128"/>
            </a:endParaRPr>
          </a:p>
          <a:p>
            <a:pPr marL="171450" indent="-171450">
              <a:buFontTx/>
              <a:buChar char="-"/>
              <a:defRPr/>
            </a:pPr>
            <a:endParaRPr lang="en-ZA" sz="900" kern="0" dirty="0" smtClean="0">
              <a:solidFill>
                <a:prstClr val="black"/>
              </a:solidFill>
              <a:ea typeface="MS PGothic" pitchFamily="34" charset="-128"/>
            </a:endParaRPr>
          </a:p>
          <a:p>
            <a:pPr marL="171450" indent="-171450">
              <a:buFontTx/>
              <a:buChar char="-"/>
              <a:defRPr/>
            </a:pPr>
            <a:endParaRPr lang="en-ZA" sz="1000" kern="0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169680" y="3219032"/>
            <a:ext cx="1397148" cy="133882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ZA" sz="900" b="1" kern="0" dirty="0">
                <a:solidFill>
                  <a:prstClr val="black"/>
                </a:solidFill>
                <a:ea typeface="MS PGothic" pitchFamily="34" charset="-128"/>
              </a:rPr>
              <a:t>Contributions </a:t>
            </a:r>
            <a:r>
              <a:rPr lang="en-ZA" sz="900" b="1" kern="0" dirty="0" smtClean="0">
                <a:solidFill>
                  <a:prstClr val="black"/>
                </a:solidFill>
                <a:ea typeface="MS PGothic" pitchFamily="34" charset="-128"/>
              </a:rPr>
              <a:t>indicators</a:t>
            </a:r>
          </a:p>
          <a:p>
            <a:pPr marL="171450" indent="-171450" algn="ctr">
              <a:buFont typeface="Arial" panose="020B0604020202020204" pitchFamily="34" charset="0"/>
              <a:buChar char="•"/>
              <a:defRPr/>
            </a:pPr>
            <a:endParaRPr lang="en-ZA" sz="900" b="1" kern="0" dirty="0">
              <a:solidFill>
                <a:prstClr val="black"/>
              </a:solidFill>
              <a:ea typeface="MS PGothic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ZA" sz="900" b="1" kern="0" dirty="0" smtClean="0">
                <a:solidFill>
                  <a:prstClr val="black"/>
                </a:solidFill>
                <a:ea typeface="MS PGothic" pitchFamily="34" charset="-128"/>
              </a:rPr>
              <a:t>% </a:t>
            </a:r>
            <a:r>
              <a:rPr lang="en-ZA" sz="900" kern="0" dirty="0" smtClean="0">
                <a:solidFill>
                  <a:prstClr val="black"/>
                </a:solidFill>
                <a:ea typeface="MS PGothic" pitchFamily="34" charset="-128"/>
              </a:rPr>
              <a:t>increase in contribution revenue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ZA" sz="900" kern="0" dirty="0" smtClean="0">
                <a:solidFill>
                  <a:prstClr val="black"/>
                </a:solidFill>
                <a:ea typeface="MS PGothic" pitchFamily="34" charset="-128"/>
              </a:rPr>
              <a:t>TAT to issue a compliance certificate</a:t>
            </a:r>
          </a:p>
          <a:p>
            <a:pPr marL="171450" indent="-171450">
              <a:buFontTx/>
              <a:buChar char="-"/>
              <a:defRPr/>
            </a:pPr>
            <a:endParaRPr lang="en-ZA" sz="900" kern="0" dirty="0">
              <a:solidFill>
                <a:prstClr val="black"/>
              </a:solidFill>
              <a:ea typeface="MS PGothic" pitchFamily="34" charset="-128"/>
            </a:endParaRPr>
          </a:p>
          <a:p>
            <a:pPr marL="171450" indent="-171450">
              <a:buFontTx/>
              <a:buChar char="-"/>
              <a:defRPr/>
            </a:pPr>
            <a:endParaRPr lang="en-ZA" sz="900" kern="0" dirty="0" smtClean="0">
              <a:solidFill>
                <a:prstClr val="black"/>
              </a:solidFill>
              <a:ea typeface="MS PGothic" pitchFamily="34" charset="-128"/>
            </a:endParaRPr>
          </a:p>
          <a:p>
            <a:pPr marL="171450" indent="-171450">
              <a:buFontTx/>
              <a:buChar char="-"/>
              <a:defRPr/>
            </a:pPr>
            <a:endParaRPr lang="en-ZA" sz="900" kern="0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595136" y="3217229"/>
            <a:ext cx="1444159" cy="133882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ZA" sz="900" b="1" kern="0" dirty="0">
                <a:solidFill>
                  <a:prstClr val="black"/>
                </a:solidFill>
                <a:ea typeface="MS PGothic" pitchFamily="34" charset="-128"/>
              </a:rPr>
              <a:t>Claims </a:t>
            </a:r>
            <a:r>
              <a:rPr lang="en-ZA" sz="900" b="1" kern="0" dirty="0" smtClean="0">
                <a:solidFill>
                  <a:prstClr val="black"/>
                </a:solidFill>
                <a:ea typeface="MS PGothic" pitchFamily="34" charset="-128"/>
              </a:rPr>
              <a:t>indicators</a:t>
            </a:r>
          </a:p>
          <a:p>
            <a:pPr algn="ctr">
              <a:defRPr/>
            </a:pPr>
            <a:endParaRPr lang="en-ZA" sz="900" b="1" kern="0" dirty="0">
              <a:solidFill>
                <a:prstClr val="black"/>
              </a:solidFill>
              <a:ea typeface="MS PGothic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ZA" sz="900" kern="0" dirty="0" smtClean="0">
                <a:solidFill>
                  <a:prstClr val="black"/>
                </a:solidFill>
                <a:ea typeface="MS PGothic" pitchFamily="34" charset="-128"/>
              </a:rPr>
              <a:t>Turn around time to process claims and payments</a:t>
            </a:r>
          </a:p>
          <a:p>
            <a:pPr>
              <a:defRPr/>
            </a:pPr>
            <a:endParaRPr lang="en-ZA" sz="900" kern="0" dirty="0" smtClean="0">
              <a:solidFill>
                <a:prstClr val="black"/>
              </a:solidFill>
              <a:ea typeface="MS PGothic" pitchFamily="34" charset="-128"/>
            </a:endParaRPr>
          </a:p>
          <a:p>
            <a:pPr>
              <a:defRPr/>
            </a:pPr>
            <a:endParaRPr lang="en-ZA" sz="900" kern="0" dirty="0">
              <a:solidFill>
                <a:prstClr val="black"/>
              </a:solidFill>
              <a:ea typeface="MS PGothic" pitchFamily="34" charset="-128"/>
            </a:endParaRPr>
          </a:p>
          <a:p>
            <a:pPr>
              <a:defRPr/>
            </a:pPr>
            <a:endParaRPr lang="en-ZA" sz="900" kern="0" dirty="0" smtClean="0">
              <a:solidFill>
                <a:prstClr val="black"/>
              </a:solidFill>
              <a:ea typeface="MS PGothic" pitchFamily="34" charset="-128"/>
            </a:endParaRPr>
          </a:p>
          <a:p>
            <a:pPr>
              <a:defRPr/>
            </a:pPr>
            <a:endParaRPr lang="en-ZA" sz="900" kern="0" dirty="0" smtClean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072691" y="3237325"/>
            <a:ext cx="1512168" cy="133882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ZA" sz="900" b="1" kern="0" dirty="0">
                <a:solidFill>
                  <a:prstClr val="black"/>
                </a:solidFill>
                <a:ea typeface="MS PGothic" pitchFamily="34" charset="-128"/>
              </a:rPr>
              <a:t>LAP </a:t>
            </a:r>
            <a:r>
              <a:rPr lang="en-ZA" sz="900" b="1" kern="0" dirty="0" smtClean="0">
                <a:solidFill>
                  <a:prstClr val="black"/>
                </a:solidFill>
                <a:ea typeface="MS PGothic" pitchFamily="34" charset="-128"/>
              </a:rPr>
              <a:t>indicators</a:t>
            </a:r>
          </a:p>
          <a:p>
            <a:pPr algn="ctr">
              <a:defRPr/>
            </a:pPr>
            <a:endParaRPr lang="en-ZA" sz="900" b="1" kern="0" dirty="0">
              <a:solidFill>
                <a:prstClr val="black"/>
              </a:solidFill>
              <a:ea typeface="MS PGothic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ZA" sz="900" kern="0" dirty="0" smtClean="0">
                <a:solidFill>
                  <a:prstClr val="black"/>
                </a:solidFill>
                <a:ea typeface="MS PGothic" pitchFamily="34" charset="-128"/>
              </a:rPr>
              <a:t>Enhancing </a:t>
            </a:r>
            <a:r>
              <a:rPr lang="en-ZA" sz="900" kern="0" dirty="0">
                <a:solidFill>
                  <a:prstClr val="black"/>
                </a:solidFill>
                <a:ea typeface="MS PGothic" pitchFamily="34" charset="-128"/>
              </a:rPr>
              <a:t>employability to enable UIF contributors to be retained at </a:t>
            </a:r>
            <a:r>
              <a:rPr lang="en-ZA" sz="900" kern="0" dirty="0" smtClean="0">
                <a:solidFill>
                  <a:prstClr val="black"/>
                </a:solidFill>
                <a:ea typeface="MS PGothic" pitchFamily="34" charset="-128"/>
              </a:rPr>
              <a:t>work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ZA" sz="900" kern="0" dirty="0" smtClean="0">
                <a:solidFill>
                  <a:prstClr val="black"/>
                </a:solidFill>
                <a:ea typeface="MS PGothic" pitchFamily="34" charset="-128"/>
              </a:rPr>
              <a:t>Percentage </a:t>
            </a:r>
            <a:r>
              <a:rPr lang="en-ZA" sz="900" kern="0" dirty="0">
                <a:solidFill>
                  <a:prstClr val="black"/>
                </a:solidFill>
                <a:ea typeface="MS PGothic" pitchFamily="34" charset="-128"/>
              </a:rPr>
              <a:t>of </a:t>
            </a:r>
            <a:r>
              <a:rPr lang="en-ZA" sz="900" kern="0" dirty="0" smtClean="0">
                <a:solidFill>
                  <a:prstClr val="black"/>
                </a:solidFill>
                <a:ea typeface="MS PGothic" pitchFamily="34" charset="-128"/>
              </a:rPr>
              <a:t>TERS </a:t>
            </a:r>
            <a:r>
              <a:rPr lang="en-ZA" sz="900" kern="0" dirty="0">
                <a:solidFill>
                  <a:prstClr val="black"/>
                </a:solidFill>
                <a:ea typeface="MS PGothic" pitchFamily="34" charset="-128"/>
              </a:rPr>
              <a:t>processed</a:t>
            </a:r>
          </a:p>
          <a:p>
            <a:pPr marL="171450" indent="-171450">
              <a:buFontTx/>
              <a:buChar char="-"/>
              <a:defRPr/>
            </a:pPr>
            <a:endParaRPr lang="en-ZA" sz="900" kern="0" dirty="0" smtClean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49567" y="3237325"/>
            <a:ext cx="1242913" cy="147732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ZA" sz="900" b="1" kern="0" dirty="0">
                <a:solidFill>
                  <a:prstClr val="black"/>
                </a:solidFill>
                <a:ea typeface="MS PGothic" pitchFamily="34" charset="-128"/>
              </a:rPr>
              <a:t>Investment </a:t>
            </a:r>
            <a:r>
              <a:rPr lang="en-ZA" sz="900" b="1" kern="0" dirty="0" smtClean="0">
                <a:solidFill>
                  <a:prstClr val="black"/>
                </a:solidFill>
                <a:ea typeface="MS PGothic" pitchFamily="34" charset="-128"/>
              </a:rPr>
              <a:t>indicators</a:t>
            </a:r>
          </a:p>
          <a:p>
            <a:pPr marL="171450" indent="-171450">
              <a:buFontTx/>
              <a:buChar char="-"/>
              <a:defRPr/>
            </a:pPr>
            <a:endParaRPr lang="en-ZA" sz="900" kern="0" dirty="0">
              <a:solidFill>
                <a:prstClr val="black"/>
              </a:solidFill>
              <a:ea typeface="MS PGothic" pitchFamily="34" charset="-128"/>
            </a:endParaRPr>
          </a:p>
          <a:p>
            <a:pPr marL="180340" indent="-180340" algn="just">
              <a:buFont typeface="Arial" panose="020B0604020202020204" pitchFamily="34" charset="0"/>
              <a:buChar char="•"/>
            </a:pPr>
            <a:r>
              <a:rPr lang="en-ZA" sz="900" kern="0" dirty="0">
                <a:solidFill>
                  <a:prstClr val="black"/>
                </a:solidFill>
                <a:ea typeface="MS PGothic" pitchFamily="34" charset="-128"/>
              </a:rPr>
              <a:t>Percentage return on listed investments  ≥ the benchmark</a:t>
            </a:r>
          </a:p>
          <a:p>
            <a:pPr>
              <a:defRPr/>
            </a:pPr>
            <a:endParaRPr lang="en-ZA" sz="900" kern="0" dirty="0" smtClean="0">
              <a:solidFill>
                <a:prstClr val="black"/>
              </a:solidFill>
              <a:ea typeface="MS PGothic" pitchFamily="34" charset="-128"/>
            </a:endParaRPr>
          </a:p>
          <a:p>
            <a:pPr marL="171450" indent="-171450">
              <a:buFontTx/>
              <a:buChar char="-"/>
              <a:defRPr/>
            </a:pPr>
            <a:endParaRPr lang="en-ZA" sz="900" kern="0" dirty="0">
              <a:solidFill>
                <a:prstClr val="black"/>
              </a:solidFill>
              <a:ea typeface="MS PGothic" pitchFamily="34" charset="-128"/>
            </a:endParaRPr>
          </a:p>
          <a:p>
            <a:pPr marL="171450" indent="-171450">
              <a:buFontTx/>
              <a:buChar char="-"/>
              <a:defRPr/>
            </a:pPr>
            <a:endParaRPr lang="en-ZA" sz="900" kern="0" dirty="0" smtClean="0">
              <a:solidFill>
                <a:prstClr val="black"/>
              </a:solidFill>
              <a:ea typeface="MS PGothic" pitchFamily="34" charset="-128"/>
            </a:endParaRPr>
          </a:p>
          <a:p>
            <a:pPr marL="171450" indent="-171450">
              <a:buFontTx/>
              <a:buChar char="-"/>
              <a:defRPr/>
            </a:pPr>
            <a:endParaRPr lang="en-ZA" sz="900" kern="0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09386" y="1354932"/>
            <a:ext cx="8757584" cy="2778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ZA" sz="1200" b="1" kern="0" dirty="0">
                <a:solidFill>
                  <a:prstClr val="black"/>
                </a:solidFill>
                <a:ea typeface="MS PGothic" pitchFamily="34" charset="-128"/>
              </a:rPr>
              <a:t>Values :</a:t>
            </a:r>
            <a:r>
              <a:rPr lang="en-ZA" sz="1200" kern="0" dirty="0">
                <a:solidFill>
                  <a:prstClr val="black"/>
                </a:solidFill>
                <a:ea typeface="MS PGothic" pitchFamily="34" charset="-128"/>
              </a:rPr>
              <a:t>Transparency, Mutual respect, Client-centred services, Integrity, Accountability, Team work, Caring for our people </a:t>
            </a:r>
            <a:r>
              <a:rPr lang="en-ZA" sz="1200" kern="0" dirty="0" smtClean="0">
                <a:solidFill>
                  <a:prstClr val="black"/>
                </a:solidFill>
                <a:ea typeface="MS PGothic" pitchFamily="34" charset="-128"/>
              </a:rPr>
              <a:t>,Excellence</a:t>
            </a:r>
            <a:endParaRPr lang="en-ZA" sz="1200" kern="0" dirty="0">
              <a:solidFill>
                <a:prstClr val="black"/>
              </a:solidFill>
              <a:ea typeface="MS PGothic" pitchFamily="34" charset="-128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746826902"/>
              </p:ext>
            </p:extLst>
          </p:nvPr>
        </p:nvGraphicFramePr>
        <p:xfrm>
          <a:off x="212073" y="1081717"/>
          <a:ext cx="8754897" cy="2838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1353753"/>
              </p:ext>
            </p:extLst>
          </p:nvPr>
        </p:nvGraphicFramePr>
        <p:xfrm>
          <a:off x="226207" y="4494966"/>
          <a:ext cx="8666273" cy="2121854"/>
        </p:xfrm>
        <a:graphic>
          <a:graphicData uri="http://schemas.openxmlformats.org/drawingml/2006/table">
            <a:tbl>
              <a:tblPr firstRow="1" firstCol="1" bandRow="1"/>
              <a:tblGrid>
                <a:gridCol w="30534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700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890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36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48587">
                <a:tc gridSpan="4"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88" marR="57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5827"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ZA" sz="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Priority 1: </a:t>
                      </a:r>
                      <a:r>
                        <a:rPr lang="en-ZA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Capable, Ethical and Developmental State</a:t>
                      </a:r>
                      <a:endParaRPr lang="en-ZA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88" marR="57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Priority 2: </a:t>
                      </a:r>
                      <a:r>
                        <a:rPr lang="en-ZA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Economic Transformation and Job Creation</a:t>
                      </a:r>
                      <a:endParaRPr lang="en-ZA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88" marR="57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ZA" sz="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Priority 4: </a:t>
                      </a:r>
                      <a:r>
                        <a:rPr lang="en-ZA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Consolidating Social Wage through reliable and Basic Services</a:t>
                      </a:r>
                      <a:endParaRPr lang="en-ZA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88" marR="57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ZA" sz="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Priority 6: </a:t>
                      </a:r>
                      <a:r>
                        <a:rPr lang="en-ZA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Social cohesion and safer communities</a:t>
                      </a: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  </a:t>
                      </a:r>
                      <a:endParaRPr lang="en-ZA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88" marR="57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8609">
                <a:tc gridSpan="4"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Impact statement : Labour market which is conducive to decent employment</a:t>
                      </a:r>
                    </a:p>
                  </a:txBody>
                  <a:tcPr marL="57688" marR="57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33659"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9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Improved audit opinion obtained from the Auditor General </a:t>
                      </a:r>
                      <a:endParaRPr lang="en-ZA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80340" indent="-18034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9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Wasteful, fruitless and irregular expenditures reduced</a:t>
                      </a:r>
                      <a:endParaRPr lang="en-ZA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80340" indent="-18034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9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Improved turnaround time to pay suppliers </a:t>
                      </a:r>
                      <a:endParaRPr lang="en-ZA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80340" indent="-18034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9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Improved resolution of reported incidents of corruption in UIF</a:t>
                      </a:r>
                      <a:endParaRPr lang="en-ZA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80340" indent="-18034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9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Functional ethics structure and adequate capacity</a:t>
                      </a:r>
                      <a:endParaRPr lang="en-ZA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80340" indent="-18034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9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Sustainable Administrative expenditure </a:t>
                      </a:r>
                      <a:endParaRPr lang="en-ZA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80340" indent="-18034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9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Improved return on listed investments  </a:t>
                      </a:r>
                      <a:endParaRPr lang="en-ZA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80340" indent="-18034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9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Improved Human Resource Capacity</a:t>
                      </a:r>
                      <a:endParaRPr lang="en-ZA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88" marR="57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9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Unemployment Insurance Fund (UIF) Assets Under Management (AUM) Funds set aside for Funding Employment Creation Schemes </a:t>
                      </a:r>
                      <a:endParaRPr lang="en-ZA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88" marR="57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9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Integrated claims management System (ICMS) implemented, support and maintenance provided</a:t>
                      </a:r>
                      <a:endParaRPr lang="en-ZA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80340" indent="-18034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9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Improved social security coverage</a:t>
                      </a:r>
                      <a:endParaRPr lang="en-ZA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111125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ZA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88" marR="57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900" dirty="0">
                          <a:effectLst/>
                          <a:latin typeface="+mn-lt"/>
                          <a:ea typeface="Times New Roman"/>
                        </a:rPr>
                        <a:t>Improved representation of the designated groups across occupational levels</a:t>
                      </a: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ZA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688" marR="57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6621">
                <a:tc gridSpan="4"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ZA" sz="7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DATA MANAGEMENT</a:t>
                      </a:r>
                      <a:endParaRPr lang="en-Z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88" marR="57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638164" y="4442444"/>
            <a:ext cx="139012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900" b="1" dirty="0">
                <a:solidFill>
                  <a:prstClr val="black"/>
                </a:solidFill>
                <a:latin typeface="Arial"/>
                <a:ea typeface="Times New Roman"/>
              </a:rPr>
              <a:t>Government priorities</a:t>
            </a:r>
            <a:endParaRPr lang="en-ZA" sz="9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207" y="2867993"/>
            <a:ext cx="8666273" cy="3847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900" b="1" i="1" dirty="0">
                <a:solidFill>
                  <a:prstClr val="black"/>
                </a:solidFill>
                <a:ea typeface="ＭＳ Ｐゴシック" pitchFamily="34" charset="-128"/>
              </a:rPr>
              <a:t>Section  5(d) “ </a:t>
            </a:r>
            <a:r>
              <a:rPr lang="en-ZA" sz="900" b="1" dirty="0">
                <a:solidFill>
                  <a:prstClr val="black"/>
                </a:solidFill>
                <a:ea typeface="Times New Roman"/>
                <a:cs typeface="Times New Roman"/>
              </a:rPr>
              <a:t>Financing of the retention of contributors in employment and the re-entry of contributors into the labour market and any other scheme aimed at the vulnerable workers</a:t>
            </a:r>
            <a:r>
              <a:rPr lang="en-ZA" sz="1000" b="1" dirty="0">
                <a:solidFill>
                  <a:prstClr val="black"/>
                </a:solidFill>
                <a:ea typeface="Times New Roman"/>
                <a:cs typeface="Times New Roman"/>
              </a:rPr>
              <a:t>”.</a:t>
            </a:r>
            <a:endParaRPr lang="en-ZA" sz="1000" i="1" dirty="0">
              <a:solidFill>
                <a:srgbClr val="DC5E00"/>
              </a:solidFill>
              <a:ea typeface="ＭＳ Ｐゴシック" pitchFamily="34" charset="-128"/>
            </a:endParaRPr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8498224" y="251027"/>
            <a:ext cx="391697" cy="246221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ZA" altLang="en-U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ZA" altLang="en-US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85224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D3230-56C0-40A7-B22D-C087DC0808A2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endParaRPr lang="en-ZA" b="1" dirty="0" smtClean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ＭＳ Ｐゴシック" pitchFamily="34" charset="-128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endParaRPr lang="en-ZA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ＭＳ Ｐゴシック" pitchFamily="34" charset="-128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endParaRPr lang="en-ZA" b="1" dirty="0" smtClean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ＭＳ Ｐゴシック" pitchFamily="34" charset="-128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ＭＳ Ｐゴシック" pitchFamily="34" charset="-128"/>
              </a:rPr>
              <a:t>STRATEGIC PLAN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endParaRPr lang="en-ZA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ＭＳ Ｐゴシック" pitchFamily="34" charset="-128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n-ZA" sz="2800" b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ＭＳ Ｐゴシック" pitchFamily="34" charset="-128"/>
              </a:rPr>
              <a:t>5 YEAR </a:t>
            </a:r>
            <a:r>
              <a:rPr lang="en-ZA" sz="28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ＭＳ Ｐゴシック" pitchFamily="34" charset="-128"/>
              </a:rPr>
              <a:t>TARGETS AND INDICATORS </a:t>
            </a:r>
            <a:r>
              <a:rPr lang="en-ZA" sz="2800" b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ＭＳ Ｐゴシック" pitchFamily="34" charset="-128"/>
              </a:rPr>
              <a:t>PER </a:t>
            </a:r>
            <a:r>
              <a:rPr lang="en-ZA" sz="2800" b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ＭＳ Ｐゴシック" pitchFamily="34" charset="-128"/>
              </a:rPr>
              <a:t>PRIORITY</a:t>
            </a:r>
            <a:endParaRPr lang="en-ZA" sz="28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ＭＳ Ｐゴシック" pitchFamily="34" charset="-128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8498224" y="251027"/>
            <a:ext cx="391697" cy="246221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ZA" altLang="en-U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ZA" altLang="en-US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8448547"/>
      </p:ext>
    </p:extLst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755575" y="476672"/>
            <a:ext cx="8127847" cy="709870"/>
          </a:xfrm>
        </p:spPr>
        <p:txBody>
          <a:bodyPr/>
          <a:lstStyle/>
          <a:p>
            <a:r>
              <a:rPr lang="en-ZA" altLang="en-US" sz="2000" b="1" dirty="0" smtClean="0">
                <a:ea typeface="ＭＳ Ｐゴシック" pitchFamily="34" charset="-128"/>
                <a:cs typeface="Times New Roman" pitchFamily="18" charset="0"/>
              </a:rPr>
              <a:t>Indicators and targets per government priority.</a:t>
            </a:r>
            <a:endParaRPr lang="en-US" altLang="en-US" sz="2000" dirty="0" smtClean="0">
              <a:ea typeface="ＭＳ Ｐゴシック" pitchFamily="34" charset="-128"/>
            </a:endParaRPr>
          </a:p>
        </p:txBody>
      </p:sp>
      <p:sp>
        <p:nvSpPr>
          <p:cNvPr id="5943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946900" y="6376784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D86B733C-23B5-4D4A-9165-51682A3BFD66}" type="slidenum">
              <a:rPr lang="en-US" altLang="en-US" sz="1200" smtClean="0">
                <a:solidFill>
                  <a:srgbClr val="898989"/>
                </a:solidFill>
              </a:rPr>
              <a:pPr/>
              <a:t>5</a:t>
            </a:fld>
            <a:endParaRPr lang="en-US" altLang="en-US" sz="1200" dirty="0" smtClean="0">
              <a:solidFill>
                <a:srgbClr val="898989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6796318"/>
              </p:ext>
            </p:extLst>
          </p:nvPr>
        </p:nvGraphicFramePr>
        <p:xfrm>
          <a:off x="251521" y="1412776"/>
          <a:ext cx="8640960" cy="320040"/>
        </p:xfrm>
        <a:graphic>
          <a:graphicData uri="http://schemas.openxmlformats.org/drawingml/2006/table">
            <a:tbl>
              <a:tblPr firstRow="1" firstCol="1" bandRow="1"/>
              <a:tblGrid>
                <a:gridCol w="21268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141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7315"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Impact 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statement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 labour market which is conducive to decent employment</a:t>
                      </a:r>
                      <a:endParaRPr lang="en-ZA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0651419"/>
              </p:ext>
            </p:extLst>
          </p:nvPr>
        </p:nvGraphicFramePr>
        <p:xfrm>
          <a:off x="251520" y="1772816"/>
          <a:ext cx="8568952" cy="4507906"/>
        </p:xfrm>
        <a:graphic>
          <a:graphicData uri="http://schemas.openxmlformats.org/drawingml/2006/table">
            <a:tbl>
              <a:tblPr firstRow="1" firstCol="1" bandRow="1"/>
              <a:tblGrid>
                <a:gridCol w="1440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069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109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109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46909">
                <a:tc gridSpan="4">
                  <a:txBody>
                    <a:bodyPr/>
                    <a:lstStyle/>
                    <a:p>
                      <a:pPr marL="180340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MTSF Priority 1: Capable, Ethical and Developmental </a:t>
                      </a:r>
                      <a:r>
                        <a:rPr lang="en-GB" sz="11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State</a:t>
                      </a:r>
                      <a:endParaRPr lang="en-Z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28" marR="62228" marT="86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7932">
                <a:tc>
                  <a:txBody>
                    <a:bodyPr/>
                    <a:lstStyle/>
                    <a:p>
                      <a:pPr marL="182880" indent="-182880"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Outcome</a:t>
                      </a:r>
                      <a:endParaRPr lang="en-Z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28" marR="62228" marT="86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182880" indent="-182880"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Outcome Indicator</a:t>
                      </a:r>
                      <a:endParaRPr lang="en-Z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28" marR="62228" marT="86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182880" indent="-182880"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Baseline</a:t>
                      </a:r>
                      <a:endParaRPr lang="en-Z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28" marR="62228" marT="86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182880" indent="-182880"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Five year target</a:t>
                      </a:r>
                      <a:endParaRPr lang="en-Z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28" marR="62228" marT="86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3093">
                <a:tc rowSpan="5"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Functional and Efficient UIF.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182880" indent="-182880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228" marR="62228" marT="86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Improved audit opinion obtained from the Auditor General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228" marR="62228" marT="86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Obtained a qualified audit opinion in 2018/19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228" marR="62228" marT="86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Clean audit opinion obtained by March 2024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228" marR="62228" marT="86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630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Wasteful, fruitless and irregular expenditures reduced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228" marR="62228" marT="86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lvl="0" indent="-179388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Fruitless and wasteful expenditure: R 79 897 326.14 as at January 2020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179388" lvl="0" indent="-179388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Irregular expenditure (confirmed): R 92 777 as at January 2020.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228" marR="62228" marT="86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100% elimination of wasteful </a:t>
                      </a:r>
                      <a:r>
                        <a:rPr lang="en-GB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en-GB" sz="11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fruitless 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expenditure and 75% reduction of </a:t>
                      </a:r>
                      <a:r>
                        <a:rPr lang="en-GB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irregular</a:t>
                      </a:r>
                      <a:r>
                        <a:rPr lang="en-ZA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expenditure 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by March 2024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228" marR="62228" marT="86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403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Improved turnaround time to pay suppliers 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228" marR="62228" marT="86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99.98% (4 540 / 4 541) within 30 calendar days as at December 2019. 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228" marR="62228" marT="86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100% valid invoices paid 30 calendar days </a:t>
                      </a:r>
                      <a:r>
                        <a:rPr lang="en-GB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after</a:t>
                      </a:r>
                      <a:r>
                        <a:rPr lang="en-ZA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receipt 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by March 2025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228" marR="62228" marT="86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403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Improved resolution of reported incidents of corruption in UIF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228" marR="62228" marT="86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69.5% (16/23) as at January 2020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228" marR="62228" marT="86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95% resolution of reported incidents </a:t>
                      </a:r>
                      <a:r>
                        <a:rPr lang="en-GB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of</a:t>
                      </a:r>
                      <a:r>
                        <a:rPr lang="en-GB" sz="11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corruption in</a:t>
                      </a:r>
                      <a:r>
                        <a:rPr lang="en-ZA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UIF 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by March 2024.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228" marR="62228" marT="86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309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Functional ethics structure and adequate capacity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228" marR="62228" marT="86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No baseline information.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228" marR="62228" marT="86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Ethics committees established and Terms </a:t>
                      </a:r>
                      <a:r>
                        <a:rPr lang="en-GB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of</a:t>
                      </a:r>
                      <a:r>
                        <a:rPr lang="en-ZA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reference 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adhered to by March 2024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228" marR="62228" marT="86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3093">
                <a:tc rowSpan="2"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Financially sustainable UIF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228" marR="62228" marT="86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Sustainable Administrative</a:t>
                      </a:r>
                      <a:endParaRPr lang="en-ZA" sz="110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Expenditure.</a:t>
                      </a:r>
                      <a:endParaRPr lang="en-ZA" sz="110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228" marR="62228" marT="86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12% (652 870/ 5 226 879) as at December 2019.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228" marR="62228" marT="86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indent="-1828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≤15% by March 2025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228" marR="62228" marT="86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8470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Improved return on listed investments.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228" marR="62228" marT="86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Benchmark 6.12%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Performance 6.40%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0.28% achievement as at December 2019.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228" marR="62228" marT="86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Percentage returns on listed investments ≥ </a:t>
                      </a:r>
                      <a:r>
                        <a:rPr lang="en-GB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n-ZA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Benchmark 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by March 2025.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228" marR="62228" marT="86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84700">
                <a:tc>
                  <a:txBody>
                    <a:bodyPr/>
                    <a:lstStyle/>
                    <a:p>
                      <a:pPr marL="68580" indent="-180340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 Strengthened</a:t>
                      </a:r>
                      <a:r>
                        <a:rPr lang="en-GB" sz="11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institutional 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capacity of the Fund.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tabLst/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Improved Human Resource Capacity.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228" marR="62228" marT="86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-180340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Vacancy rate was 7.5% (45 posts/ 602</a:t>
                      </a:r>
                      <a:endParaRPr lang="en-ZA" sz="110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68580" indent="-180340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establishment) by the end of January 2020.</a:t>
                      </a:r>
                      <a:endParaRPr lang="en-ZA" sz="110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228" marR="62228" marT="86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≤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5% by March 2025.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228" marR="62228" marT="86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8498224" y="251027"/>
            <a:ext cx="391697" cy="246221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ZA" altLang="en-US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6280720"/>
            <a:ext cx="2232248" cy="2308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900" dirty="0" smtClean="0"/>
              <a:t>New indicator in the Strategic Plan </a:t>
            </a:r>
            <a:endParaRPr lang="en-ZA" sz="900" dirty="0"/>
          </a:p>
        </p:txBody>
      </p:sp>
    </p:spTree>
    <p:extLst>
      <p:ext uri="{BB962C8B-B14F-4D97-AF65-F5344CB8AC3E}">
        <p14:creationId xmlns:p14="http://schemas.microsoft.com/office/powerpoint/2010/main" xmlns="" val="279262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755575" y="476672"/>
            <a:ext cx="8127847" cy="709870"/>
          </a:xfrm>
        </p:spPr>
        <p:txBody>
          <a:bodyPr/>
          <a:lstStyle/>
          <a:p>
            <a:r>
              <a:rPr lang="en-ZA" altLang="en-US" sz="2000" b="1" dirty="0" smtClean="0">
                <a:ea typeface="ＭＳ Ｐゴシック" pitchFamily="34" charset="-128"/>
                <a:cs typeface="Times New Roman" pitchFamily="18" charset="0"/>
              </a:rPr>
              <a:t>Indicators and targets per government priority.</a:t>
            </a:r>
            <a:endParaRPr lang="en-US" altLang="en-US" sz="2000" dirty="0" smtClean="0">
              <a:ea typeface="ＭＳ Ｐゴシック" pitchFamily="34" charset="-128"/>
            </a:endParaRPr>
          </a:p>
        </p:txBody>
      </p:sp>
      <p:sp>
        <p:nvSpPr>
          <p:cNvPr id="5943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946900" y="6376784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D86B733C-23B5-4D4A-9165-51682A3BFD66}" type="slidenum">
              <a:rPr lang="en-US" altLang="en-US" sz="1200" smtClean="0">
                <a:solidFill>
                  <a:srgbClr val="898989"/>
                </a:solidFill>
              </a:rPr>
              <a:pPr/>
              <a:t>6</a:t>
            </a:fld>
            <a:endParaRPr lang="en-US" altLang="en-US" sz="1200" dirty="0" smtClean="0">
              <a:solidFill>
                <a:srgbClr val="898989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86777886"/>
              </p:ext>
            </p:extLst>
          </p:nvPr>
        </p:nvGraphicFramePr>
        <p:xfrm>
          <a:off x="251520" y="1412776"/>
          <a:ext cx="8640960" cy="4680520"/>
        </p:xfrm>
        <a:graphic>
          <a:graphicData uri="http://schemas.openxmlformats.org/drawingml/2006/table">
            <a:tbl>
              <a:tblPr firstRow="1" firstCol="1" bandRow="1"/>
              <a:tblGrid>
                <a:gridCol w="15156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48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247686">
                <a:tc gridSpan="4"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MTSF Priority 2: Economic Transformation and Job Creation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234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8128"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Outcomes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Outcome Indicators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Baseline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Five year target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04706"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More decent jobs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created.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Unemployment Insurance Fund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(UIF) Assets Under Management (</a:t>
                      </a:r>
                      <a:r>
                        <a:rPr lang="en-GB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AUM)</a:t>
                      </a:r>
                      <a:r>
                        <a:rPr lang="en-ZA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Funds 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set aside </a:t>
                      </a:r>
                      <a:r>
                        <a:rPr lang="en-GB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en-ZA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Funding Employment</a:t>
                      </a:r>
                      <a:r>
                        <a:rPr lang="en-ZA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Creation 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Schemes</a:t>
                      </a:r>
                      <a:r>
                        <a:rPr lang="en-GB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180340" indent="-180340" algn="just"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-180340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Budgeted R7.6 billion for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68580" indent="-180340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next three years.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10% </a:t>
                      </a:r>
                      <a:r>
                        <a:rPr lang="en-GB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set aside by 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March 2025.</a:t>
                      </a:r>
                      <a:endParaRPr lang="en-ZA" sz="11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8498224" y="251027"/>
            <a:ext cx="391697" cy="246221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ZA" altLang="en-US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6237312"/>
            <a:ext cx="2808312" cy="2308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900" dirty="0" smtClean="0"/>
              <a:t>New indicator in the Strategic Plan </a:t>
            </a:r>
            <a:endParaRPr lang="en-ZA" sz="900" dirty="0"/>
          </a:p>
        </p:txBody>
      </p:sp>
    </p:spTree>
    <p:extLst>
      <p:ext uri="{BB962C8B-B14F-4D97-AF65-F5344CB8AC3E}">
        <p14:creationId xmlns:p14="http://schemas.microsoft.com/office/powerpoint/2010/main" xmlns="" val="52071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755575" y="476672"/>
            <a:ext cx="8127847" cy="709870"/>
          </a:xfrm>
        </p:spPr>
        <p:txBody>
          <a:bodyPr/>
          <a:lstStyle/>
          <a:p>
            <a:r>
              <a:rPr lang="en-ZA" altLang="en-US" sz="2000" b="1" dirty="0" smtClean="0">
                <a:ea typeface="ＭＳ Ｐゴシック" pitchFamily="34" charset="-128"/>
                <a:cs typeface="Times New Roman" pitchFamily="18" charset="0"/>
              </a:rPr>
              <a:t>Indicators and targets per government priority.</a:t>
            </a:r>
            <a:endParaRPr lang="en-US" altLang="en-US" sz="2000" dirty="0" smtClean="0">
              <a:ea typeface="ＭＳ Ｐゴシック" pitchFamily="34" charset="-128"/>
            </a:endParaRPr>
          </a:p>
        </p:txBody>
      </p:sp>
      <p:sp>
        <p:nvSpPr>
          <p:cNvPr id="5943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946900" y="6376784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D86B733C-23B5-4D4A-9165-51682A3BFD66}" type="slidenum">
              <a:rPr lang="en-US" altLang="en-US" sz="1200" smtClean="0">
                <a:solidFill>
                  <a:srgbClr val="898989"/>
                </a:solidFill>
              </a:rPr>
              <a:pPr/>
              <a:t>7</a:t>
            </a:fld>
            <a:endParaRPr lang="en-US" altLang="en-US" sz="1200" dirty="0" smtClean="0">
              <a:solidFill>
                <a:srgbClr val="898989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3225577"/>
              </p:ext>
            </p:extLst>
          </p:nvPr>
        </p:nvGraphicFramePr>
        <p:xfrm>
          <a:off x="251520" y="1412776"/>
          <a:ext cx="8640960" cy="5256585"/>
        </p:xfrm>
        <a:graphic>
          <a:graphicData uri="http://schemas.openxmlformats.org/drawingml/2006/table">
            <a:tbl>
              <a:tblPr firstRow="1" firstCol="1" bandRow="1"/>
              <a:tblGrid>
                <a:gridCol w="1008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5620">
                <a:tc gridSpan="4">
                  <a:txBody>
                    <a:bodyPr/>
                    <a:lstStyle/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MTSF Priority 4: Consolidating the Social Wage through Reliable and Quality Basic Services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35" marR="29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1564"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Outcome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35" marR="29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Outcome Indicator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35" marR="29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Baseline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35" marR="29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Five year target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35" marR="29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2013">
                <a:tc rowSpan="6"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An inclusive an responsive social security coverage</a:t>
                      </a:r>
                      <a:endParaRPr lang="en-ZA" sz="11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ZA" sz="11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035" marR="29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Integrated claims management </a:t>
                      </a:r>
                      <a:r>
                        <a:rPr lang="en-GB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System</a:t>
                      </a:r>
                      <a:r>
                        <a:rPr lang="en-ZA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(ICMS</a:t>
                      </a: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) implemented, support and maintenance </a:t>
                      </a:r>
                      <a:r>
                        <a:rPr lang="en-GB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provided</a:t>
                      </a:r>
                    </a:p>
                  </a:txBody>
                  <a:tcPr marL="29035" marR="29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Development, testing and deployment of SAP release 1 reports not done</a:t>
                      </a:r>
                      <a:endParaRPr lang="en-ZA" sz="11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035" marR="29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Support and maintenance of the Integrated Claims Management System by March 2023.</a:t>
                      </a:r>
                      <a:endParaRPr lang="en-ZA" sz="11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035" marR="29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82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Improved social security coverage</a:t>
                      </a:r>
                      <a:endParaRPr lang="en-ZA" sz="11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11112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ZA" sz="11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035" marR="29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lvl="0" indent="-179388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Employees: 593 201 as at December 2019.</a:t>
                      </a:r>
                      <a:endParaRPr lang="en-ZA" sz="11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179388" lvl="0" indent="-179388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Employers: 45 365 as at December 2019.</a:t>
                      </a:r>
                      <a:endParaRPr lang="en-ZA" sz="11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035" marR="29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4 895 000 new employers and employees registered by March 2024</a:t>
                      </a:r>
                      <a:r>
                        <a:rPr lang="en-GB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29035" marR="29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430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99% within 2 working days (UI54) (44 092 / 45 365) as at December 2019.</a:t>
                      </a:r>
                      <a:endParaRPr lang="en-ZA" sz="11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035" marR="29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100% of new companies created with registration document (UI54) within 5 working hours by March 2022</a:t>
                      </a:r>
                      <a:r>
                        <a:rPr lang="en-GB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29035" marR="29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2383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94% (6 356 / 6 792) within 10 working days as at December 2019.</a:t>
                      </a:r>
                      <a:endParaRPr lang="en-ZA" sz="11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ZA" sz="11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ZA" sz="11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035" marR="29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100% of applications with complete, accurate and verified information issued with compliance certificates, tender letters or non-compliance letters within 48 working hours by March 2022</a:t>
                      </a:r>
                      <a:r>
                        <a:rPr lang="en-GB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29035" marR="29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7813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lvl="0" indent="-179388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Unemployment benefits: 94% (607 813 / 644 648) within 15 working days as at December 2019.</a:t>
                      </a:r>
                      <a:endParaRPr lang="en-ZA" sz="11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179388" lvl="0" indent="-179388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In-service benefits; parental, illness and adoption benefits: 93% within 10 working days (95 698 / 102 858) as at December 2019.</a:t>
                      </a:r>
                      <a:endParaRPr lang="en-ZA" sz="11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179388" lvl="0" indent="-179388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Deceased benefits: 92% within 20 working days (11 396 /11 912 as at December 2019</a:t>
                      </a:r>
                      <a:r>
                        <a:rPr lang="en-GB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29035" marR="29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98% of benefit claims with complete, accurate and verified information approved or rejected within 7 working days </a:t>
                      </a:r>
                      <a:r>
                        <a:rPr lang="en-GB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by </a:t>
                      </a: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March 2022.</a:t>
                      </a:r>
                      <a:endParaRPr lang="en-ZA" sz="11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035" marR="29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430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100% within 6 working days </a:t>
                      </a:r>
                      <a:r>
                        <a:rPr lang="en-GB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(2442140/2454410) as at December 2019.</a:t>
                      </a:r>
                      <a:endParaRPr lang="en-ZA" sz="11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035" marR="29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99% of benefit payment documents created after receipt within 3 working days by March 2022</a:t>
                      </a:r>
                      <a:r>
                        <a:rPr lang="en-GB" sz="1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29035" marR="29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8498224" y="251027"/>
            <a:ext cx="391697" cy="246221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ZA" altLang="en-US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871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755575" y="476672"/>
            <a:ext cx="8127847" cy="709870"/>
          </a:xfrm>
        </p:spPr>
        <p:txBody>
          <a:bodyPr/>
          <a:lstStyle/>
          <a:p>
            <a:r>
              <a:rPr lang="en-ZA" altLang="en-US" sz="2000" b="1" dirty="0" smtClean="0">
                <a:ea typeface="ＭＳ Ｐゴシック" pitchFamily="34" charset="-128"/>
                <a:cs typeface="Times New Roman" pitchFamily="18" charset="0"/>
              </a:rPr>
              <a:t>Indicators and targets per government priority.</a:t>
            </a:r>
            <a:endParaRPr lang="en-US" altLang="en-US" sz="2000" dirty="0" smtClean="0">
              <a:ea typeface="ＭＳ Ｐゴシック" pitchFamily="34" charset="-128"/>
            </a:endParaRPr>
          </a:p>
        </p:txBody>
      </p:sp>
      <p:sp>
        <p:nvSpPr>
          <p:cNvPr id="5943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946900" y="6376784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D86B733C-23B5-4D4A-9165-51682A3BFD66}" type="slidenum">
              <a:rPr lang="en-US" altLang="en-US" sz="1200" smtClean="0">
                <a:solidFill>
                  <a:srgbClr val="898989"/>
                </a:solidFill>
              </a:rPr>
              <a:pPr/>
              <a:t>8</a:t>
            </a:fld>
            <a:endParaRPr lang="en-US" altLang="en-US" sz="1200" dirty="0" smtClean="0">
              <a:solidFill>
                <a:srgbClr val="898989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69184561"/>
              </p:ext>
            </p:extLst>
          </p:nvPr>
        </p:nvGraphicFramePr>
        <p:xfrm>
          <a:off x="251520" y="1412776"/>
          <a:ext cx="8640961" cy="4608511"/>
        </p:xfrm>
        <a:graphic>
          <a:graphicData uri="http://schemas.openxmlformats.org/drawingml/2006/table">
            <a:tbl>
              <a:tblPr firstRow="1" firstCol="1" bandRow="1"/>
              <a:tblGrid>
                <a:gridCol w="2303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5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465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56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34503">
                <a:tc gridSpan="4"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MTSF Priority 6: Social cohesion and safer communities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   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364"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Outcomes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Outcome Indicators</a:t>
                      </a:r>
                      <a:endParaRPr lang="en-ZA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Baseline</a:t>
                      </a:r>
                      <a:endParaRPr lang="en-ZA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Five year target</a:t>
                      </a:r>
                      <a:endParaRPr lang="en-ZA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51822">
                <a:tc rowSpan="2"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Equal opportunities, inclusion and redress</a:t>
                      </a:r>
                      <a:endParaRPr lang="en-ZA" sz="1100" b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Improved representation of the designated groups across occupational levels</a:t>
                      </a:r>
                      <a:endParaRPr lang="en-ZA" sz="11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ZA" sz="11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182880" indent="-182880"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ZA" sz="11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ZA" sz="1100" b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87% (69/79) as at February 2020.</a:t>
                      </a:r>
                      <a:endParaRPr lang="en-ZA" sz="1100" b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75</a:t>
                      </a:r>
                      <a:r>
                        <a:rPr lang="en-GB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% of Africans in middle and senior management level by March 2024.</a:t>
                      </a:r>
                      <a:endParaRPr lang="en-ZA" sz="1100" b="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ZA" sz="1100" b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5182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0" algn="l"/>
                        </a:tabLst>
                      </a:pPr>
                      <a:r>
                        <a:rPr lang="en-GB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2.7% (15 officials / 557).of employees with disabilities employed within the Fund as at January 2020</a:t>
                      </a:r>
                      <a:r>
                        <a:rPr lang="en-GB" sz="1100" b="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endParaRPr lang="en-ZA" sz="1100" b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GB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2.5</a:t>
                      </a:r>
                      <a:r>
                        <a:rPr lang="en-GB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% of persons  with disabilities between the age of 15 and 65 employed by March  2024</a:t>
                      </a:r>
                      <a:endParaRPr lang="en-ZA" sz="1100" b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6645" y="6165304"/>
            <a:ext cx="2016224" cy="2154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 indicator in the Strategic Plan</a:t>
            </a:r>
            <a:endParaRPr lang="en-ZA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498224" y="251027"/>
            <a:ext cx="391697" cy="246221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ZA" altLang="en-US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826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D3230-56C0-40A7-B22D-C087DC0808A2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endParaRPr lang="en-ZA" b="1" dirty="0" smtClean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ＭＳ Ｐゴシック" pitchFamily="34" charset="-128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endParaRPr lang="en-ZA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ＭＳ Ｐゴシック" pitchFamily="34" charset="-128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endParaRPr lang="en-ZA" b="1" dirty="0" smtClean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ＭＳ Ｐゴシック" pitchFamily="34" charset="-128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ＭＳ Ｐゴシック" pitchFamily="34" charset="-128"/>
              </a:rPr>
              <a:t>ANNUAL PERFORMACE PLAN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endParaRPr lang="en-ZA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ＭＳ Ｐゴシック" pitchFamily="34" charset="-128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n-ZA" sz="2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ＭＳ Ｐゴシック" pitchFamily="34" charset="-128"/>
              </a:rPr>
              <a:t>MTEF </a:t>
            </a:r>
            <a:r>
              <a:rPr lang="en-ZA" sz="28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ＭＳ Ｐゴシック" pitchFamily="34" charset="-128"/>
              </a:rPr>
              <a:t>TARGETS AND INDICATORS PER PROGRAMME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8498224" y="251027"/>
            <a:ext cx="391697" cy="246221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ZA" altLang="en-US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423375"/>
      </p:ext>
    </p:extLst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Accenture_tiger_InterpretationA_animate_full">
  <a:themeElements>
    <a:clrScheme name="Custom 2">
      <a:dk1>
        <a:srgbClr val="000000"/>
      </a:dk1>
      <a:lt1>
        <a:srgbClr val="FFFFFF"/>
      </a:lt1>
      <a:dk2>
        <a:srgbClr val="F8F8F8"/>
      </a:dk2>
      <a:lt2>
        <a:srgbClr val="337722"/>
      </a:lt2>
      <a:accent1>
        <a:srgbClr val="AA1133"/>
      </a:accent1>
      <a:accent2>
        <a:srgbClr val="66AA44"/>
      </a:accent2>
      <a:accent3>
        <a:srgbClr val="FFFFFF"/>
      </a:accent3>
      <a:accent4>
        <a:srgbClr val="000000"/>
      </a:accent4>
      <a:accent5>
        <a:srgbClr val="D2AAAD"/>
      </a:accent5>
      <a:accent6>
        <a:srgbClr val="5C9A3D"/>
      </a:accent6>
      <a:hlink>
        <a:srgbClr val="557799"/>
      </a:hlink>
      <a:folHlink>
        <a:srgbClr val="557799"/>
      </a:folHlink>
    </a:clrScheme>
    <a:fontScheme name="Accenture_tiger_InterpretationA_animate_ful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ccenture_tiger_InterpretationA_animate_full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_tiger_InterpretationA_animate_full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AA99"/>
        </a:accent1>
        <a:accent2>
          <a:srgbClr val="DD4411"/>
        </a:accent2>
        <a:accent3>
          <a:srgbClr val="FFFFFF"/>
        </a:accent3>
        <a:accent4>
          <a:srgbClr val="000000"/>
        </a:accent4>
        <a:accent5>
          <a:srgbClr val="AAD2CA"/>
        </a:accent5>
        <a:accent6>
          <a:srgbClr val="C83D0E"/>
        </a:accent6>
        <a:hlink>
          <a:srgbClr val="BBBB00"/>
        </a:hlink>
        <a:folHlink>
          <a:srgbClr val="66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_tiger_InterpretationA_animate_full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AA1133"/>
        </a:accent1>
        <a:accent2>
          <a:srgbClr val="66AA44"/>
        </a:accent2>
        <a:accent3>
          <a:srgbClr val="FFFFFF"/>
        </a:accent3>
        <a:accent4>
          <a:srgbClr val="000000"/>
        </a:accent4>
        <a:accent5>
          <a:srgbClr val="D2AAAD"/>
        </a:accent5>
        <a:accent6>
          <a:srgbClr val="5C9A3D"/>
        </a:accent6>
        <a:hlink>
          <a:srgbClr val="887799"/>
        </a:hlink>
        <a:folHlink>
          <a:srgbClr val="2244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_tiger_InterpretationA_animate_full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FF0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E78A00"/>
        </a:accent6>
        <a:hlink>
          <a:srgbClr val="557799"/>
        </a:hlink>
        <a:folHlink>
          <a:srgbClr val="44551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_tiger_InterpretationA_animate_full 5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AA1133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D2AAAD"/>
        </a:accent5>
        <a:accent6>
          <a:srgbClr val="E78A00"/>
        </a:accent6>
        <a:hlink>
          <a:srgbClr val="174BAC"/>
        </a:hlink>
        <a:folHlink>
          <a:srgbClr val="44551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_tiger_InterpretationA_animate_full 6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AA1133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D2AAAD"/>
        </a:accent5>
        <a:accent6>
          <a:srgbClr val="E78A00"/>
        </a:accent6>
        <a:hlink>
          <a:srgbClr val="174BAC"/>
        </a:hlink>
        <a:folHlink>
          <a:srgbClr val="3377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_tiger_InterpretationA_animate_full 7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AA1133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D2AAAD"/>
        </a:accent5>
        <a:accent6>
          <a:srgbClr val="E78A00"/>
        </a:accent6>
        <a:hlink>
          <a:srgbClr val="557799"/>
        </a:hlink>
        <a:folHlink>
          <a:srgbClr val="3377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_tiger_InterpretationA_animate_full 8">
        <a:dk1>
          <a:srgbClr val="000000"/>
        </a:dk1>
        <a:lt1>
          <a:srgbClr val="FFFFFF"/>
        </a:lt1>
        <a:dk2>
          <a:srgbClr val="F8F8F8"/>
        </a:dk2>
        <a:lt2>
          <a:srgbClr val="337722"/>
        </a:lt2>
        <a:accent1>
          <a:srgbClr val="AA1133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D2AAAD"/>
        </a:accent5>
        <a:accent6>
          <a:srgbClr val="E78A00"/>
        </a:accent6>
        <a:hlink>
          <a:srgbClr val="557799"/>
        </a:hlink>
        <a:folHlink>
          <a:srgbClr val="00B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_tiger_InterpretationA_animate_full 9">
        <a:dk1>
          <a:srgbClr val="000000"/>
        </a:dk1>
        <a:lt1>
          <a:srgbClr val="FFFFFF"/>
        </a:lt1>
        <a:dk2>
          <a:srgbClr val="F8F8F8"/>
        </a:dk2>
        <a:lt2>
          <a:srgbClr val="337722"/>
        </a:lt2>
        <a:accent1>
          <a:srgbClr val="AA1133"/>
        </a:accent1>
        <a:accent2>
          <a:srgbClr val="66AA44"/>
        </a:accent2>
        <a:accent3>
          <a:srgbClr val="FFFFFF"/>
        </a:accent3>
        <a:accent4>
          <a:srgbClr val="000000"/>
        </a:accent4>
        <a:accent5>
          <a:srgbClr val="D2AAAD"/>
        </a:accent5>
        <a:accent6>
          <a:srgbClr val="5C9A3D"/>
        </a:accent6>
        <a:hlink>
          <a:srgbClr val="5577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3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4112</Words>
  <Application>Microsoft Office PowerPoint</Application>
  <PresentationFormat>On-screen Show (4:3)</PresentationFormat>
  <Paragraphs>998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Theme1</vt:lpstr>
      <vt:lpstr>3_Office Theme</vt:lpstr>
      <vt:lpstr>1_Accenture_tiger_InterpretationA_animate_full</vt:lpstr>
      <vt:lpstr>4_Office Theme</vt:lpstr>
      <vt:lpstr>2_Office Theme</vt:lpstr>
      <vt:lpstr>7_Office Theme</vt:lpstr>
      <vt:lpstr>2_Theme1</vt:lpstr>
      <vt:lpstr>1_Office Theme</vt:lpstr>
      <vt:lpstr>3_Theme1</vt:lpstr>
      <vt:lpstr>5_Office Theme</vt:lpstr>
      <vt:lpstr>Slide 1</vt:lpstr>
      <vt:lpstr>FOCUS AREA</vt:lpstr>
      <vt:lpstr>Slide 3</vt:lpstr>
      <vt:lpstr>Slide 4</vt:lpstr>
      <vt:lpstr>Indicators and targets per government priority.</vt:lpstr>
      <vt:lpstr>Indicators and targets per government priority.</vt:lpstr>
      <vt:lpstr>Indicators and targets per government priority.</vt:lpstr>
      <vt:lpstr>Indicators and targets per government priority.</vt:lpstr>
      <vt:lpstr>Slide 9</vt:lpstr>
      <vt:lpstr>Programme 1: Administration Purpose: provide management, strategic and administrative support services to management.</vt:lpstr>
      <vt:lpstr>Programme 1: Administration Purpose: provide management, strategic and administrative support services to management.</vt:lpstr>
      <vt:lpstr>Programme 2: Business Operations  Purpose: To collect contributions and pay benefits</vt:lpstr>
      <vt:lpstr>.  Programme 3: Labour Activation Programme   Purpose: Labour market integration measures that seek to retain or reintroduce contributors into employment by enhancing employability, enabling entrepreneurship and preserving jobs. </vt:lpstr>
      <vt:lpstr>Slide 14</vt:lpstr>
      <vt:lpstr>Programme 1: Administration  Purpose: provide management, strategic and administrative support services to management.</vt:lpstr>
      <vt:lpstr>Programme 1: Administration  Purpose: provide management, strategic and administrative support services to management.</vt:lpstr>
      <vt:lpstr>Programme 2: Business Operations  Purpose: To collect contributions and pay benefits</vt:lpstr>
      <vt:lpstr>Programme 3: Labour Activation Programme   Purpose: Labour market integration measures that seek to retain or reintroduce contributors into employment by enhancing employability, enabling entrepreneurship and preserving jobs. </vt:lpstr>
      <vt:lpstr>Slide 19</vt:lpstr>
      <vt:lpstr>2020/21 BUDGET AND MTEF ESTIMATES</vt:lpstr>
      <vt:lpstr>2020/21 BUDGET AND MTEF ESTIMATES</vt:lpstr>
      <vt:lpstr>Slide 22</vt:lpstr>
    </vt:vector>
  </TitlesOfParts>
  <Company>Dol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Ledwaba (HQ)</dc:creator>
  <cp:lastModifiedBy>User</cp:lastModifiedBy>
  <cp:revision>1432</cp:revision>
  <cp:lastPrinted>2020-05-04T10:51:15Z</cp:lastPrinted>
  <dcterms:created xsi:type="dcterms:W3CDTF">2012-07-27T11:56:16Z</dcterms:created>
  <dcterms:modified xsi:type="dcterms:W3CDTF">2020-05-20T14:46:39Z</dcterms:modified>
</cp:coreProperties>
</file>