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2.xml" ContentType="application/vnd.ms-office.chartcolorstyle+xml"/>
  <Override PartName="/ppt/charts/chart7.xml" ContentType="application/vnd.openxmlformats-officedocument.drawingml.chart+xml"/>
  <Override PartName="/ppt/notesSlides/notesSlide12.xml" ContentType="application/vnd.openxmlformats-officedocument.presentationml.notesSlide+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charts/style16.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colors9.xml" ContentType="application/vnd.ms-office.chartcolorstyle+xml"/>
  <Override PartName="/ppt/charts/style1.xml" ContentType="application/vnd.ms-office.chart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olors1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Override PartName="/ppt/charts/style10.xml" ContentType="application/vnd.ms-office.chartstyle+xml"/>
  <Override PartName="/ppt/charts/colors15.xml" ContentType="application/vnd.ms-office.chartcolor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olors11.xml" ContentType="application/vnd.ms-office.chartcolorstyle+xml"/>
  <Override PartName="/ppt/charts/colors1.xml" ContentType="application/vnd.ms-office.chartcolorstyle+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style8.xml" ContentType="application/vnd.ms-office.chartstyl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charts/style17.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theme/themeOverride7.xml" ContentType="application/vnd.openxmlformats-officedocument.themeOverr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olors10.xml" ContentType="application/vnd.ms-office.chartcolorstyl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2"/>
  </p:sldMasterIdLst>
  <p:notesMasterIdLst>
    <p:notesMasterId r:id="rId53"/>
  </p:notesMasterIdLst>
  <p:handoutMasterIdLst>
    <p:handoutMasterId r:id="rId54"/>
  </p:handoutMasterIdLst>
  <p:sldIdLst>
    <p:sldId id="256" r:id="rId3"/>
    <p:sldId id="473" r:id="rId4"/>
    <p:sldId id="474" r:id="rId5"/>
    <p:sldId id="475" r:id="rId6"/>
    <p:sldId id="476" r:id="rId7"/>
    <p:sldId id="502" r:id="rId8"/>
    <p:sldId id="478" r:id="rId9"/>
    <p:sldId id="507" r:id="rId10"/>
    <p:sldId id="479" r:id="rId11"/>
    <p:sldId id="480" r:id="rId12"/>
    <p:sldId id="482" r:id="rId13"/>
    <p:sldId id="499" r:id="rId14"/>
    <p:sldId id="500" r:id="rId15"/>
    <p:sldId id="501" r:id="rId16"/>
    <p:sldId id="484" r:id="rId17"/>
    <p:sldId id="485" r:id="rId18"/>
    <p:sldId id="486" r:id="rId19"/>
    <p:sldId id="487" r:id="rId20"/>
    <p:sldId id="490" r:id="rId21"/>
    <p:sldId id="488" r:id="rId22"/>
    <p:sldId id="506" r:id="rId23"/>
    <p:sldId id="411" r:id="rId24"/>
    <p:sldId id="503" r:id="rId25"/>
    <p:sldId id="491" r:id="rId26"/>
    <p:sldId id="498" r:id="rId27"/>
    <p:sldId id="505" r:id="rId28"/>
    <p:sldId id="456" r:id="rId29"/>
    <p:sldId id="402" r:id="rId30"/>
    <p:sldId id="465" r:id="rId31"/>
    <p:sldId id="466" r:id="rId32"/>
    <p:sldId id="467" r:id="rId33"/>
    <p:sldId id="318" r:id="rId34"/>
    <p:sldId id="468" r:id="rId35"/>
    <p:sldId id="504" r:id="rId36"/>
    <p:sldId id="464" r:id="rId37"/>
    <p:sldId id="449" r:id="rId38"/>
    <p:sldId id="461" r:id="rId39"/>
    <p:sldId id="469" r:id="rId40"/>
    <p:sldId id="470" r:id="rId41"/>
    <p:sldId id="452" r:id="rId42"/>
    <p:sldId id="440" r:id="rId43"/>
    <p:sldId id="451" r:id="rId44"/>
    <p:sldId id="472" r:id="rId45"/>
    <p:sldId id="433" r:id="rId46"/>
    <p:sldId id="435" r:id="rId47"/>
    <p:sldId id="497" r:id="rId48"/>
    <p:sldId id="496" r:id="rId49"/>
    <p:sldId id="436" r:id="rId50"/>
    <p:sldId id="437" r:id="rId51"/>
    <p:sldId id="421" r:id="rId52"/>
  </p:sldIdLst>
  <p:sldSz cx="9144000" cy="6858000" type="screen4x3"/>
  <p:notesSz cx="6797675" cy="9926638"/>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k" initials="B" lastIdx="1" clrIdx="0"/>
  <p:cmAuthor id="1" name="ramosm" initials="r" lastIdx="0" clrIdx="1"/>
  <p:cmAuthor id="2" name="Bongani Khumalo" initials="BK" lastIdx="10" clrIdx="2">
    <p:extLst>
      <p:ext uri="{19B8F6BF-5375-455C-9EA6-DF929625EA0E}">
        <p15:presenceInfo xmlns:p15="http://schemas.microsoft.com/office/powerpoint/2012/main" xmlns="" userId="S-1-5-21-1960408961-796845957-839522115-1127" providerId="AD"/>
      </p:ext>
    </p:extLst>
  </p:cmAuthor>
  <p:cmAuthor id="3" name="Ramos Mabugu" initials="RM" lastIdx="4" clrIdx="3">
    <p:extLst>
      <p:ext uri="{19B8F6BF-5375-455C-9EA6-DF929625EA0E}">
        <p15:presenceInfo xmlns:p15="http://schemas.microsoft.com/office/powerpoint/2012/main" xmlns="" userId="S-1-5-21-1960408961-796845957-839522115-3168" providerId="AD"/>
      </p:ext>
    </p:extLst>
  </p:cmAuthor>
  <p:cmAuthor id="4" name="Ghalieb" initials="G" lastIdx="7" clrIdx="4">
    <p:extLst>
      <p:ext uri="{19B8F6BF-5375-455C-9EA6-DF929625EA0E}">
        <p15:presenceInfo xmlns:p15="http://schemas.microsoft.com/office/powerpoint/2012/main" xmlns="" userId="Ghalie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7150"/>
    <a:srgbClr val="387250"/>
    <a:srgbClr val="2B36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0485"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9.xlsx"/></Relationships>
</file>

<file path=ppt/charts/_rels/chart11.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oleObject" Target="Book1" TargetMode="External"/><Relationship Id="rId1" Type="http://schemas.openxmlformats.org/officeDocument/2006/relationships/themeOverride" Target="../theme/themeOverride5.xml"/><Relationship Id="rId4"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oleObject" Target="Book1" TargetMode="External"/><Relationship Id="rId1" Type="http://schemas.openxmlformats.org/officeDocument/2006/relationships/themeOverride" Target="../theme/themeOverride6.xml"/><Relationship Id="rId4"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oleObject" Target="Book1" TargetMode="External"/><Relationship Id="rId1" Type="http://schemas.openxmlformats.org/officeDocument/2006/relationships/themeOverride" Target="../theme/themeOverride7.xml"/><Relationship Id="rId4"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4.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lineChart>
        <c:grouping val="standard"/>
        <c:ser>
          <c:idx val="0"/>
          <c:order val="0"/>
          <c:spPr>
            <a:ln w="28575" cap="rnd">
              <a:solidFill>
                <a:schemeClr val="accent1"/>
              </a:solidFill>
              <a:round/>
            </a:ln>
            <a:effectLst/>
          </c:spPr>
          <c:marker>
            <c:symbol val="none"/>
          </c:marker>
          <c:cat>
            <c:numRef>
              <c:f>Sheet2!$A$4:$A$15</c:f>
              <c:numCache>
                <c:formatCode>General</c:formatCode>
                <c:ptCount val="12"/>
                <c:pt idx="0">
                  <c:v>1960</c:v>
                </c:pt>
                <c:pt idx="1">
                  <c:v>1965</c:v>
                </c:pt>
                <c:pt idx="2">
                  <c:v>1970</c:v>
                </c:pt>
                <c:pt idx="3">
                  <c:v>1975</c:v>
                </c:pt>
                <c:pt idx="4">
                  <c:v>1980</c:v>
                </c:pt>
                <c:pt idx="5">
                  <c:v>1985</c:v>
                </c:pt>
                <c:pt idx="6">
                  <c:v>1990</c:v>
                </c:pt>
                <c:pt idx="7">
                  <c:v>1995</c:v>
                </c:pt>
                <c:pt idx="8">
                  <c:v>2000</c:v>
                </c:pt>
                <c:pt idx="9">
                  <c:v>2005</c:v>
                </c:pt>
                <c:pt idx="10">
                  <c:v>2010</c:v>
                </c:pt>
                <c:pt idx="11">
                  <c:v>2015</c:v>
                </c:pt>
              </c:numCache>
            </c:numRef>
          </c:cat>
          <c:val>
            <c:numRef>
              <c:f>Sheet2!$B$4:$B$15</c:f>
              <c:numCache>
                <c:formatCode>General</c:formatCode>
                <c:ptCount val="12"/>
                <c:pt idx="0">
                  <c:v>11.54</c:v>
                </c:pt>
                <c:pt idx="1">
                  <c:v>9.18</c:v>
                </c:pt>
                <c:pt idx="2">
                  <c:v>7.78</c:v>
                </c:pt>
                <c:pt idx="3">
                  <c:v>6.74</c:v>
                </c:pt>
                <c:pt idx="4">
                  <c:v>6.46</c:v>
                </c:pt>
                <c:pt idx="5">
                  <c:v>5.1899999999999995</c:v>
                </c:pt>
                <c:pt idx="6">
                  <c:v>4.63</c:v>
                </c:pt>
                <c:pt idx="7">
                  <c:v>3.86</c:v>
                </c:pt>
                <c:pt idx="8">
                  <c:v>3.29</c:v>
                </c:pt>
                <c:pt idx="9">
                  <c:v>2.67</c:v>
                </c:pt>
                <c:pt idx="10">
                  <c:v>2.63</c:v>
                </c:pt>
                <c:pt idx="11">
                  <c:v>2.3699999999999997</c:v>
                </c:pt>
              </c:numCache>
            </c:numRef>
          </c:val>
          <c:extLst xmlns:c16r2="http://schemas.microsoft.com/office/drawing/2015/06/chart">
            <c:ext xmlns:c16="http://schemas.microsoft.com/office/drawing/2014/chart" uri="{C3380CC4-5D6E-409C-BE32-E72D297353CC}">
              <c16:uniqueId val="{00000000-D4DE-49A2-8FF8-189130A31680}"/>
            </c:ext>
          </c:extLst>
        </c:ser>
        <c:dLbls/>
        <c:marker val="1"/>
        <c:axId val="93499776"/>
        <c:axId val="93501696"/>
      </c:lineChart>
      <c:catAx>
        <c:axId val="93499776"/>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r>
                  <a:rPr lang="en-US" baseline="0" dirty="0" smtClean="0">
                    <a:latin typeface="Times New Roman" panose="02020603050405020304" pitchFamily="18" charset="0"/>
                  </a:rPr>
                  <a:t>Year</a:t>
                </a:r>
                <a:endParaRPr lang="en-US" baseline="0" dirty="0">
                  <a:latin typeface="Times New Roman" panose="02020603050405020304" pitchFamily="18" charset="0"/>
                </a:endParaRP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3501696"/>
        <c:crosses val="autoZero"/>
        <c:auto val="1"/>
        <c:lblAlgn val="ctr"/>
        <c:lblOffset val="100"/>
      </c:catAx>
      <c:valAx>
        <c:axId val="9350169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r>
                  <a:rPr lang="en-US" baseline="0" dirty="0" smtClean="0">
                    <a:latin typeface="Times New Roman" panose="02020603050405020304" pitchFamily="18" charset="0"/>
                  </a:rPr>
                  <a:t>GDP</a:t>
                </a:r>
                <a:endParaRPr lang="en-US" baseline="0" dirty="0">
                  <a:latin typeface="Times New Roman" panose="02020603050405020304" pitchFamily="18" charset="0"/>
                </a:endParaRP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349977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stacked"/>
        <c:ser>
          <c:idx val="0"/>
          <c:order val="0"/>
          <c:tx>
            <c:strRef>
              <c:f>Sheet1!$H$57</c:f>
              <c:strCache>
                <c:ptCount val="1"/>
                <c:pt idx="0">
                  <c:v>number of beneficiaries</c:v>
                </c:pt>
              </c:strCache>
            </c:strRef>
          </c:tx>
          <c:spPr>
            <a:solidFill>
              <a:schemeClr val="accent1"/>
            </a:solidFill>
            <a:ln>
              <a:noFill/>
            </a:ln>
            <a:effectLst/>
          </c:spPr>
          <c:cat>
            <c:strRef>
              <c:f>Sheet1!$I$56:$Q$56</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Sheet1!$I$57:$Q$57</c:f>
              <c:numCache>
                <c:formatCode>General</c:formatCode>
                <c:ptCount val="9"/>
                <c:pt idx="0">
                  <c:v>11362</c:v>
                </c:pt>
                <c:pt idx="1">
                  <c:v>2697</c:v>
                </c:pt>
                <c:pt idx="2">
                  <c:v>1212</c:v>
                </c:pt>
                <c:pt idx="3">
                  <c:v>430</c:v>
                </c:pt>
                <c:pt idx="4">
                  <c:v>2363</c:v>
                </c:pt>
                <c:pt idx="5">
                  <c:v>370</c:v>
                </c:pt>
                <c:pt idx="6">
                  <c:v>464</c:v>
                </c:pt>
                <c:pt idx="7">
                  <c:v>1271</c:v>
                </c:pt>
                <c:pt idx="8">
                  <c:v>1348</c:v>
                </c:pt>
              </c:numCache>
            </c:numRef>
          </c:val>
          <c:extLst xmlns:c16r2="http://schemas.microsoft.com/office/drawing/2015/06/chart">
            <c:ext xmlns:c16="http://schemas.microsoft.com/office/drawing/2014/chart" uri="{C3380CC4-5D6E-409C-BE32-E72D297353CC}">
              <c16:uniqueId val="{00000000-B693-4871-822E-CF0C379C4237}"/>
            </c:ext>
          </c:extLst>
        </c:ser>
        <c:ser>
          <c:idx val="1"/>
          <c:order val="1"/>
          <c:tx>
            <c:strRef>
              <c:f>Sheet1!$H$58</c:f>
              <c:strCache>
                <c:ptCount val="1"/>
                <c:pt idx="0">
                  <c:v>number of households </c:v>
                </c:pt>
              </c:strCache>
            </c:strRef>
          </c:tx>
          <c:spPr>
            <a:solidFill>
              <a:schemeClr val="accent2"/>
            </a:solidFill>
            <a:ln>
              <a:noFill/>
            </a:ln>
            <a:effectLst/>
          </c:spPr>
          <c:cat>
            <c:strRef>
              <c:f>Sheet1!$I$56:$Q$56</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Sheet1!$I$58:$Q$58</c:f>
              <c:numCache>
                <c:formatCode>General</c:formatCode>
                <c:ptCount val="9"/>
                <c:pt idx="0">
                  <c:v>2944</c:v>
                </c:pt>
                <c:pt idx="1">
                  <c:v>744</c:v>
                </c:pt>
                <c:pt idx="2">
                  <c:v>354</c:v>
                </c:pt>
                <c:pt idx="3">
                  <c:v>177</c:v>
                </c:pt>
                <c:pt idx="4">
                  <c:v>110</c:v>
                </c:pt>
                <c:pt idx="5">
                  <c:v>280</c:v>
                </c:pt>
                <c:pt idx="6">
                  <c:v>191</c:v>
                </c:pt>
                <c:pt idx="7">
                  <c:v>496</c:v>
                </c:pt>
                <c:pt idx="8">
                  <c:v>478</c:v>
                </c:pt>
              </c:numCache>
            </c:numRef>
          </c:val>
          <c:extLst xmlns:c16r2="http://schemas.microsoft.com/office/drawing/2015/06/chart">
            <c:ext xmlns:c16="http://schemas.microsoft.com/office/drawing/2014/chart" uri="{C3380CC4-5D6E-409C-BE32-E72D297353CC}">
              <c16:uniqueId val="{00000001-B693-4871-822E-CF0C379C4237}"/>
            </c:ext>
          </c:extLst>
        </c:ser>
        <c:dLbls/>
        <c:overlap val="100"/>
        <c:axId val="141890304"/>
        <c:axId val="141891840"/>
      </c:barChart>
      <c:catAx>
        <c:axId val="1418903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891840"/>
        <c:crosses val="autoZero"/>
        <c:auto val="1"/>
        <c:lblAlgn val="ctr"/>
        <c:lblOffset val="100"/>
      </c:catAx>
      <c:valAx>
        <c:axId val="1418918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89030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smtClean="0"/>
              <a:t>Number of claims settled</a:t>
            </a:r>
            <a:r>
              <a:rPr lang="en-ZA" baseline="0" dirty="0" smtClean="0"/>
              <a:t>, 2009/10-2017/18</a:t>
            </a:r>
            <a:endParaRPr lang="en-ZA" dirty="0"/>
          </a:p>
        </c:rich>
      </c:tx>
      <c:spPr>
        <a:noFill/>
        <a:ln>
          <a:noFill/>
        </a:ln>
        <a:effectLst/>
      </c:spPr>
    </c:title>
    <c:plotArea>
      <c:layout/>
      <c:barChart>
        <c:barDir val="col"/>
        <c:grouping val="clustered"/>
        <c:ser>
          <c:idx val="0"/>
          <c:order val="0"/>
          <c:tx>
            <c:strRef>
              <c:f>Sheet1!$J$83</c:f>
              <c:strCache>
                <c:ptCount val="1"/>
                <c:pt idx="0">
                  <c:v>number of claims settled </c:v>
                </c:pt>
              </c:strCache>
            </c:strRef>
          </c:tx>
          <c:spPr>
            <a:solidFill>
              <a:schemeClr val="accent1"/>
            </a:solidFill>
            <a:ln>
              <a:noFill/>
            </a:ln>
            <a:effectLst/>
          </c:spPr>
          <c:cat>
            <c:strRef>
              <c:f>Sheet1!$I$84:$I$92</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Sheet1!$J$84:$J$92</c:f>
              <c:numCache>
                <c:formatCode>General</c:formatCode>
                <c:ptCount val="9"/>
                <c:pt idx="0">
                  <c:v>33</c:v>
                </c:pt>
                <c:pt idx="1">
                  <c:v>457</c:v>
                </c:pt>
                <c:pt idx="2">
                  <c:v>416</c:v>
                </c:pt>
                <c:pt idx="3">
                  <c:v>602</c:v>
                </c:pt>
                <c:pt idx="4">
                  <c:v>270</c:v>
                </c:pt>
                <c:pt idx="5">
                  <c:v>428</c:v>
                </c:pt>
                <c:pt idx="6">
                  <c:v>617</c:v>
                </c:pt>
                <c:pt idx="7">
                  <c:v>804</c:v>
                </c:pt>
                <c:pt idx="8">
                  <c:v>850</c:v>
                </c:pt>
              </c:numCache>
            </c:numRef>
          </c:val>
          <c:extLst xmlns:c16r2="http://schemas.microsoft.com/office/drawing/2015/06/chart">
            <c:ext xmlns:c16="http://schemas.microsoft.com/office/drawing/2014/chart" uri="{C3380CC4-5D6E-409C-BE32-E72D297353CC}">
              <c16:uniqueId val="{00000000-9771-4983-9FED-EDA43F57A89C}"/>
            </c:ext>
          </c:extLst>
        </c:ser>
        <c:dLbls/>
        <c:gapWidth val="219"/>
        <c:overlap val="-27"/>
        <c:axId val="79944320"/>
        <c:axId val="80245120"/>
      </c:barChart>
      <c:lineChart>
        <c:grouping val="standard"/>
        <c:ser>
          <c:idx val="1"/>
          <c:order val="1"/>
          <c:tx>
            <c:strRef>
              <c:f>Sheet1!$K$83</c:f>
              <c:strCache>
                <c:ptCount val="1"/>
                <c:pt idx="0">
                  <c:v>Annual growth rate </c:v>
                </c:pt>
              </c:strCache>
            </c:strRef>
          </c:tx>
          <c:spPr>
            <a:ln w="28575" cap="rnd">
              <a:solidFill>
                <a:schemeClr val="accent2"/>
              </a:solidFill>
              <a:round/>
            </a:ln>
            <a:effectLst/>
          </c:spPr>
          <c:marker>
            <c:symbol val="none"/>
          </c:marker>
          <c:cat>
            <c:strRef>
              <c:f>Sheet1!$I$84:$I$92</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Sheet1!$K$84:$K$92</c:f>
              <c:numCache>
                <c:formatCode>0%</c:formatCode>
                <c:ptCount val="9"/>
                <c:pt idx="1">
                  <c:v>12.848484848484851</c:v>
                </c:pt>
                <c:pt idx="2">
                  <c:v>-8.9715536105032842E-2</c:v>
                </c:pt>
                <c:pt idx="3">
                  <c:v>0.44711538461538464</c:v>
                </c:pt>
                <c:pt idx="4">
                  <c:v>-0.55149501661129574</c:v>
                </c:pt>
                <c:pt idx="5">
                  <c:v>0.58518518518518503</c:v>
                </c:pt>
                <c:pt idx="6">
                  <c:v>0.44158878504672905</c:v>
                </c:pt>
                <c:pt idx="7">
                  <c:v>0.30307941653160458</c:v>
                </c:pt>
                <c:pt idx="8">
                  <c:v>5.7213930348258724E-2</c:v>
                </c:pt>
              </c:numCache>
            </c:numRef>
          </c:val>
          <c:extLst xmlns:c16r2="http://schemas.microsoft.com/office/drawing/2015/06/chart">
            <c:ext xmlns:c16="http://schemas.microsoft.com/office/drawing/2014/chart" uri="{C3380CC4-5D6E-409C-BE32-E72D297353CC}">
              <c16:uniqueId val="{00000001-9771-4983-9FED-EDA43F57A89C}"/>
            </c:ext>
          </c:extLst>
        </c:ser>
        <c:dLbls/>
        <c:marker val="1"/>
        <c:axId val="80248192"/>
        <c:axId val="80246656"/>
      </c:lineChart>
      <c:catAx>
        <c:axId val="79944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45120"/>
        <c:crosses val="autoZero"/>
        <c:auto val="1"/>
        <c:lblAlgn val="ctr"/>
        <c:lblOffset val="100"/>
      </c:catAx>
      <c:valAx>
        <c:axId val="802451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44320"/>
        <c:crosses val="autoZero"/>
        <c:crossBetween val="between"/>
      </c:valAx>
      <c:valAx>
        <c:axId val="80246656"/>
        <c:scaling>
          <c:orientation val="minMax"/>
        </c:scaling>
        <c:axPos val="r"/>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48192"/>
        <c:crosses val="max"/>
        <c:crossBetween val="between"/>
      </c:valAx>
      <c:catAx>
        <c:axId val="80248192"/>
        <c:scaling>
          <c:orientation val="minMax"/>
        </c:scaling>
        <c:delete val="1"/>
        <c:axPos val="b"/>
        <c:numFmt formatCode="General" sourceLinked="1"/>
        <c:tickLblPos val="none"/>
        <c:crossAx val="80246656"/>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900" b="1" dirty="0" smtClean="0"/>
              <a:t>Number of hectares transferred</a:t>
            </a:r>
            <a:r>
              <a:rPr lang="en-ZA" sz="900" b="1" baseline="0" dirty="0" smtClean="0"/>
              <a:t> through land restitution, 2009/10-2017/18 </a:t>
            </a:r>
            <a:endParaRPr lang="en-ZA" sz="900" b="1" dirty="0"/>
          </a:p>
        </c:rich>
      </c:tx>
      <c:layout>
        <c:manualLayout>
          <c:xMode val="edge"/>
          <c:yMode val="edge"/>
          <c:x val="0.18882577861719071"/>
          <c:y val="5.3367802490385391E-3"/>
        </c:manualLayout>
      </c:layout>
      <c:spPr>
        <a:noFill/>
        <a:ln>
          <a:noFill/>
        </a:ln>
        <a:effectLst/>
      </c:spPr>
    </c:title>
    <c:plotArea>
      <c:layout/>
      <c:barChart>
        <c:barDir val="col"/>
        <c:grouping val="clustered"/>
        <c:ser>
          <c:idx val="0"/>
          <c:order val="0"/>
          <c:tx>
            <c:strRef>
              <c:f>Sheet1!$J$104</c:f>
              <c:strCache>
                <c:ptCount val="1"/>
                <c:pt idx="0">
                  <c:v>number of hectares </c:v>
                </c:pt>
              </c:strCache>
            </c:strRef>
          </c:tx>
          <c:spPr>
            <a:solidFill>
              <a:schemeClr val="accent1"/>
            </a:solidFill>
            <a:ln>
              <a:noFill/>
            </a:ln>
            <a:effectLst/>
          </c:spPr>
          <c:cat>
            <c:strRef>
              <c:f>Sheet1!$I$105:$I$113</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Sheet1!$J$105:$J$113</c:f>
              <c:numCache>
                <c:formatCode>General</c:formatCode>
                <c:ptCount val="9"/>
                <c:pt idx="0">
                  <c:v>145492</c:v>
                </c:pt>
                <c:pt idx="1">
                  <c:v>124507</c:v>
                </c:pt>
                <c:pt idx="2">
                  <c:v>98484</c:v>
                </c:pt>
                <c:pt idx="3">
                  <c:v>195967</c:v>
                </c:pt>
                <c:pt idx="4">
                  <c:v>68838</c:v>
                </c:pt>
                <c:pt idx="5">
                  <c:v>144406</c:v>
                </c:pt>
                <c:pt idx="6">
                  <c:v>101886</c:v>
                </c:pt>
                <c:pt idx="7">
                  <c:v>107878</c:v>
                </c:pt>
                <c:pt idx="8">
                  <c:v>24476</c:v>
                </c:pt>
              </c:numCache>
            </c:numRef>
          </c:val>
          <c:extLst xmlns:c16r2="http://schemas.microsoft.com/office/drawing/2015/06/chart">
            <c:ext xmlns:c16="http://schemas.microsoft.com/office/drawing/2014/chart" uri="{C3380CC4-5D6E-409C-BE32-E72D297353CC}">
              <c16:uniqueId val="{00000000-1251-489A-9B5E-EB50AC4D689F}"/>
            </c:ext>
          </c:extLst>
        </c:ser>
        <c:dLbls/>
        <c:gapWidth val="219"/>
        <c:overlap val="-27"/>
        <c:axId val="80312960"/>
        <c:axId val="80322944"/>
      </c:barChart>
      <c:lineChart>
        <c:grouping val="standard"/>
        <c:ser>
          <c:idx val="1"/>
          <c:order val="1"/>
          <c:tx>
            <c:strRef>
              <c:f>Sheet1!$K$104</c:f>
              <c:strCache>
                <c:ptCount val="1"/>
                <c:pt idx="0">
                  <c:v>Annual growth rate </c:v>
                </c:pt>
              </c:strCache>
            </c:strRef>
          </c:tx>
          <c:spPr>
            <a:ln w="28575" cap="rnd">
              <a:solidFill>
                <a:schemeClr val="accent2"/>
              </a:solidFill>
              <a:round/>
            </a:ln>
            <a:effectLst/>
          </c:spPr>
          <c:marker>
            <c:symbol val="none"/>
          </c:marker>
          <c:cat>
            <c:strRef>
              <c:f>Sheet1!$I$105:$I$113</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Sheet1!$K$105:$K$113</c:f>
              <c:numCache>
                <c:formatCode>0.0%</c:formatCode>
                <c:ptCount val="9"/>
                <c:pt idx="1">
                  <c:v>-0.14423473455585192</c:v>
                </c:pt>
                <c:pt idx="2">
                  <c:v>-0.20900832884898041</c:v>
                </c:pt>
                <c:pt idx="3">
                  <c:v>0.98983591243247659</c:v>
                </c:pt>
                <c:pt idx="4">
                  <c:v>-0.64872657131047584</c:v>
                </c:pt>
                <c:pt idx="5">
                  <c:v>1.0977657689067086</c:v>
                </c:pt>
                <c:pt idx="6">
                  <c:v>-0.29444759913023011</c:v>
                </c:pt>
                <c:pt idx="7">
                  <c:v>5.881082778791983E-2</c:v>
                </c:pt>
                <c:pt idx="8">
                  <c:v>-0.7731140733050299</c:v>
                </c:pt>
              </c:numCache>
            </c:numRef>
          </c:val>
          <c:extLst xmlns:c16r2="http://schemas.microsoft.com/office/drawing/2015/06/chart">
            <c:ext xmlns:c16="http://schemas.microsoft.com/office/drawing/2014/chart" uri="{C3380CC4-5D6E-409C-BE32-E72D297353CC}">
              <c16:uniqueId val="{00000001-1251-489A-9B5E-EB50AC4D689F}"/>
            </c:ext>
          </c:extLst>
        </c:ser>
        <c:dLbls/>
        <c:marker val="1"/>
        <c:axId val="80326016"/>
        <c:axId val="80324480"/>
      </c:lineChart>
      <c:catAx>
        <c:axId val="803129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22944"/>
        <c:crosses val="autoZero"/>
        <c:auto val="1"/>
        <c:lblAlgn val="ctr"/>
        <c:lblOffset val="100"/>
      </c:catAx>
      <c:valAx>
        <c:axId val="803229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12960"/>
        <c:crosses val="autoZero"/>
        <c:crossBetween val="between"/>
      </c:valAx>
      <c:valAx>
        <c:axId val="80324480"/>
        <c:scaling>
          <c:orientation val="minMax"/>
        </c:scaling>
        <c:axPos val="r"/>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26016"/>
        <c:crosses val="max"/>
        <c:crossBetween val="between"/>
      </c:valAx>
      <c:catAx>
        <c:axId val="80326016"/>
        <c:scaling>
          <c:orientation val="minMax"/>
        </c:scaling>
        <c:delete val="1"/>
        <c:axPos val="b"/>
        <c:numFmt formatCode="General" sourceLinked="1"/>
        <c:tickLblPos val="none"/>
        <c:crossAx val="80324480"/>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900" b="1" dirty="0" smtClean="0">
                <a:latin typeface="Times New Roman" panose="02020603050405020304" pitchFamily="18" charset="0"/>
                <a:cs typeface="Times New Roman" panose="02020603050405020304" pitchFamily="18" charset="0"/>
              </a:rPr>
              <a:t>Number</a:t>
            </a:r>
            <a:r>
              <a:rPr lang="en-ZA" sz="900" b="1" baseline="0" dirty="0" smtClean="0">
                <a:latin typeface="Times New Roman" panose="02020603050405020304" pitchFamily="18" charset="0"/>
                <a:cs typeface="Times New Roman" panose="02020603050405020304" pitchFamily="18" charset="0"/>
              </a:rPr>
              <a:t> of land restitution beneficiaries, 2009/10-2017/18 </a:t>
            </a:r>
            <a:endParaRPr lang="en-ZA" sz="900" b="1" dirty="0">
              <a:latin typeface="Times New Roman" panose="02020603050405020304" pitchFamily="18" charset="0"/>
              <a:cs typeface="Times New Roman" panose="02020603050405020304" pitchFamily="18" charset="0"/>
            </a:endParaRPr>
          </a:p>
        </c:rich>
      </c:tx>
      <c:layout>
        <c:manualLayout>
          <c:xMode val="edge"/>
          <c:yMode val="edge"/>
          <c:x val="0.29649834081286147"/>
          <c:y val="1.4859924733116142E-2"/>
        </c:manualLayout>
      </c:layout>
      <c:spPr>
        <a:noFill/>
        <a:ln>
          <a:noFill/>
        </a:ln>
        <a:effectLst/>
      </c:spPr>
    </c:title>
    <c:plotArea>
      <c:layout/>
      <c:barChart>
        <c:barDir val="col"/>
        <c:grouping val="clustered"/>
        <c:ser>
          <c:idx val="0"/>
          <c:order val="0"/>
          <c:tx>
            <c:strRef>
              <c:f>Sheet1!$I$121</c:f>
              <c:strCache>
                <c:ptCount val="1"/>
                <c:pt idx="0">
                  <c:v>number of beneficiaries</c:v>
                </c:pt>
              </c:strCache>
            </c:strRef>
          </c:tx>
          <c:spPr>
            <a:solidFill>
              <a:schemeClr val="accent1"/>
            </a:solidFill>
            <a:ln>
              <a:noFill/>
            </a:ln>
            <a:effectLst/>
          </c:spPr>
          <c:cat>
            <c:strRef>
              <c:f>Sheet1!$J$120:$R$120</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Sheet1!$J$121:$R$121</c:f>
              <c:numCache>
                <c:formatCode>General</c:formatCode>
                <c:ptCount val="9"/>
                <c:pt idx="0">
                  <c:v>48233</c:v>
                </c:pt>
                <c:pt idx="1">
                  <c:v>50395</c:v>
                </c:pt>
                <c:pt idx="2">
                  <c:v>72796</c:v>
                </c:pt>
                <c:pt idx="3">
                  <c:v>111278</c:v>
                </c:pt>
                <c:pt idx="4">
                  <c:v>36905</c:v>
                </c:pt>
                <c:pt idx="5">
                  <c:v>78600</c:v>
                </c:pt>
                <c:pt idx="6">
                  <c:v>63407</c:v>
                </c:pt>
                <c:pt idx="7">
                  <c:v>74670</c:v>
                </c:pt>
                <c:pt idx="8">
                  <c:v>31946</c:v>
                </c:pt>
              </c:numCache>
            </c:numRef>
          </c:val>
          <c:extLst xmlns:c16r2="http://schemas.microsoft.com/office/drawing/2015/06/chart">
            <c:ext xmlns:c16="http://schemas.microsoft.com/office/drawing/2014/chart" uri="{C3380CC4-5D6E-409C-BE32-E72D297353CC}">
              <c16:uniqueId val="{00000000-2914-469B-BDAB-BD9D477C4FBA}"/>
            </c:ext>
          </c:extLst>
        </c:ser>
        <c:ser>
          <c:idx val="1"/>
          <c:order val="1"/>
          <c:tx>
            <c:strRef>
              <c:f>Sheet1!$I$122</c:f>
              <c:strCache>
                <c:ptCount val="1"/>
                <c:pt idx="0">
                  <c:v>number of hoseholds </c:v>
                </c:pt>
              </c:strCache>
            </c:strRef>
          </c:tx>
          <c:spPr>
            <a:solidFill>
              <a:schemeClr val="accent2"/>
            </a:solidFill>
            <a:ln>
              <a:noFill/>
            </a:ln>
            <a:effectLst/>
          </c:spPr>
          <c:cat>
            <c:strRef>
              <c:f>Sheet1!$J$120:$R$120</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Sheet1!$J$122:$R$122</c:f>
              <c:numCache>
                <c:formatCode>General</c:formatCode>
                <c:ptCount val="9"/>
                <c:pt idx="0">
                  <c:v>9294</c:v>
                </c:pt>
                <c:pt idx="1">
                  <c:v>13310</c:v>
                </c:pt>
                <c:pt idx="2">
                  <c:v>14437</c:v>
                </c:pt>
                <c:pt idx="3">
                  <c:v>23988</c:v>
                </c:pt>
                <c:pt idx="4">
                  <c:v>8132</c:v>
                </c:pt>
                <c:pt idx="5">
                  <c:v>15457</c:v>
                </c:pt>
                <c:pt idx="6">
                  <c:v>14238</c:v>
                </c:pt>
                <c:pt idx="7">
                  <c:v>13096</c:v>
                </c:pt>
                <c:pt idx="8">
                  <c:v>7735</c:v>
                </c:pt>
              </c:numCache>
            </c:numRef>
          </c:val>
          <c:extLst xmlns:c16r2="http://schemas.microsoft.com/office/drawing/2015/06/chart">
            <c:ext xmlns:c16="http://schemas.microsoft.com/office/drawing/2014/chart" uri="{C3380CC4-5D6E-409C-BE32-E72D297353CC}">
              <c16:uniqueId val="{00000001-2914-469B-BDAB-BD9D477C4FBA}"/>
            </c:ext>
          </c:extLst>
        </c:ser>
        <c:dLbls/>
        <c:gapWidth val="219"/>
        <c:overlap val="-27"/>
        <c:axId val="80390400"/>
        <c:axId val="80400384"/>
      </c:barChart>
      <c:catAx>
        <c:axId val="80390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400384"/>
        <c:crosses val="autoZero"/>
        <c:auto val="1"/>
        <c:lblAlgn val="ctr"/>
        <c:lblOffset val="100"/>
      </c:catAx>
      <c:valAx>
        <c:axId val="804003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904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Sheet2!$C$15</c:f>
              <c:strCache>
                <c:ptCount val="1"/>
                <c:pt idx="0">
                  <c:v>Administration </c:v>
                </c:pt>
              </c:strCache>
            </c:strRef>
          </c:tx>
          <c:spPr>
            <a:solidFill>
              <a:schemeClr val="accent1"/>
            </a:solidFill>
            <a:ln>
              <a:noFill/>
            </a:ln>
            <a:effectLst/>
          </c:spPr>
          <c:cat>
            <c:strRef>
              <c:f>Sheet2!$D$7:$J$7</c:f>
              <c:strCache>
                <c:ptCount val="7"/>
                <c:pt idx="0">
                  <c:v>2015/16</c:v>
                </c:pt>
                <c:pt idx="1">
                  <c:v>2016/17</c:v>
                </c:pt>
                <c:pt idx="2">
                  <c:v>2017/18</c:v>
                </c:pt>
                <c:pt idx="3">
                  <c:v>2018/19</c:v>
                </c:pt>
                <c:pt idx="4">
                  <c:v>2019/20</c:v>
                </c:pt>
                <c:pt idx="5">
                  <c:v>2020/21</c:v>
                </c:pt>
                <c:pt idx="6">
                  <c:v>2021/22</c:v>
                </c:pt>
              </c:strCache>
            </c:strRef>
          </c:cat>
          <c:val>
            <c:numRef>
              <c:f>Sheet2!$D$15:$J$15</c:f>
              <c:numCache>
                <c:formatCode>General</c:formatCode>
                <c:ptCount val="7"/>
                <c:pt idx="0">
                  <c:v>13.479252846603268</c:v>
                </c:pt>
                <c:pt idx="1">
                  <c:v>14.441349610841137</c:v>
                </c:pt>
                <c:pt idx="2">
                  <c:v>16.904616955676435</c:v>
                </c:pt>
                <c:pt idx="3">
                  <c:v>17.509496220696004</c:v>
                </c:pt>
                <c:pt idx="4">
                  <c:v>17.258043887376431</c:v>
                </c:pt>
                <c:pt idx="5">
                  <c:v>18.526884038275892</c:v>
                </c:pt>
                <c:pt idx="6">
                  <c:v>18.38388108070027</c:v>
                </c:pt>
              </c:numCache>
            </c:numRef>
          </c:val>
          <c:extLst xmlns:c16r2="http://schemas.microsoft.com/office/drawing/2015/06/chart">
            <c:ext xmlns:c16="http://schemas.microsoft.com/office/drawing/2014/chart" uri="{C3380CC4-5D6E-409C-BE32-E72D297353CC}">
              <c16:uniqueId val="{00000000-F641-48B5-A5D4-ED3CF060D8FD}"/>
            </c:ext>
          </c:extLst>
        </c:ser>
        <c:ser>
          <c:idx val="1"/>
          <c:order val="1"/>
          <c:tx>
            <c:strRef>
              <c:f>Sheet2!$C$16</c:f>
              <c:strCache>
                <c:ptCount val="1"/>
                <c:pt idx="0">
                  <c:v>National Geomatics Management Services </c:v>
                </c:pt>
              </c:strCache>
            </c:strRef>
          </c:tx>
          <c:spPr>
            <a:solidFill>
              <a:schemeClr val="accent2"/>
            </a:solidFill>
            <a:ln>
              <a:noFill/>
            </a:ln>
            <a:effectLst/>
          </c:spPr>
          <c:cat>
            <c:strRef>
              <c:f>Sheet2!$D$7:$J$7</c:f>
              <c:strCache>
                <c:ptCount val="7"/>
                <c:pt idx="0">
                  <c:v>2015/16</c:v>
                </c:pt>
                <c:pt idx="1">
                  <c:v>2016/17</c:v>
                </c:pt>
                <c:pt idx="2">
                  <c:v>2017/18</c:v>
                </c:pt>
                <c:pt idx="3">
                  <c:v>2018/19</c:v>
                </c:pt>
                <c:pt idx="4">
                  <c:v>2019/20</c:v>
                </c:pt>
                <c:pt idx="5">
                  <c:v>2020/21</c:v>
                </c:pt>
                <c:pt idx="6">
                  <c:v>2021/22</c:v>
                </c:pt>
              </c:strCache>
            </c:strRef>
          </c:cat>
          <c:val>
            <c:numRef>
              <c:f>Sheet2!$D$16:$J$16</c:f>
              <c:numCache>
                <c:formatCode>General</c:formatCode>
                <c:ptCount val="7"/>
                <c:pt idx="0">
                  <c:v>8.5270160774446673</c:v>
                </c:pt>
                <c:pt idx="1">
                  <c:v>8.0785034174864698</c:v>
                </c:pt>
                <c:pt idx="2">
                  <c:v>6.5994383456727093</c:v>
                </c:pt>
                <c:pt idx="3">
                  <c:v>6.6224149176994169</c:v>
                </c:pt>
                <c:pt idx="4">
                  <c:v>6.5118488607918721</c:v>
                </c:pt>
                <c:pt idx="5">
                  <c:v>7.1443968547034151</c:v>
                </c:pt>
                <c:pt idx="6">
                  <c:v>7.2017330656240093</c:v>
                </c:pt>
              </c:numCache>
            </c:numRef>
          </c:val>
          <c:extLst xmlns:c16r2="http://schemas.microsoft.com/office/drawing/2015/06/chart">
            <c:ext xmlns:c16="http://schemas.microsoft.com/office/drawing/2014/chart" uri="{C3380CC4-5D6E-409C-BE32-E72D297353CC}">
              <c16:uniqueId val="{00000001-F641-48B5-A5D4-ED3CF060D8FD}"/>
            </c:ext>
          </c:extLst>
        </c:ser>
        <c:ser>
          <c:idx val="2"/>
          <c:order val="2"/>
          <c:tx>
            <c:strRef>
              <c:f>Sheet2!$C$17</c:f>
              <c:strCache>
                <c:ptCount val="1"/>
                <c:pt idx="0">
                  <c:v>Rural Development </c:v>
                </c:pt>
              </c:strCache>
            </c:strRef>
          </c:tx>
          <c:spPr>
            <a:solidFill>
              <a:schemeClr val="accent3"/>
            </a:solidFill>
            <a:ln>
              <a:noFill/>
            </a:ln>
            <a:effectLst/>
          </c:spPr>
          <c:cat>
            <c:strRef>
              <c:f>Sheet2!$D$7:$J$7</c:f>
              <c:strCache>
                <c:ptCount val="7"/>
                <c:pt idx="0">
                  <c:v>2015/16</c:v>
                </c:pt>
                <c:pt idx="1">
                  <c:v>2016/17</c:v>
                </c:pt>
                <c:pt idx="2">
                  <c:v>2017/18</c:v>
                </c:pt>
                <c:pt idx="3">
                  <c:v>2018/19</c:v>
                </c:pt>
                <c:pt idx="4">
                  <c:v>2019/20</c:v>
                </c:pt>
                <c:pt idx="5">
                  <c:v>2020/21</c:v>
                </c:pt>
                <c:pt idx="6">
                  <c:v>2021/22</c:v>
                </c:pt>
              </c:strCache>
            </c:strRef>
          </c:cat>
          <c:val>
            <c:numRef>
              <c:f>Sheet2!$D$17:$J$17</c:f>
              <c:numCache>
                <c:formatCode>General</c:formatCode>
                <c:ptCount val="7"/>
                <c:pt idx="0">
                  <c:v>21.063798029766726</c:v>
                </c:pt>
                <c:pt idx="1">
                  <c:v>18.908774840978225</c:v>
                </c:pt>
                <c:pt idx="2">
                  <c:v>18.80265509318356</c:v>
                </c:pt>
                <c:pt idx="3">
                  <c:v>17.404941871618767</c:v>
                </c:pt>
                <c:pt idx="4">
                  <c:v>16.636823737918185</c:v>
                </c:pt>
                <c:pt idx="5">
                  <c:v>18.605610174415879</c:v>
                </c:pt>
                <c:pt idx="6">
                  <c:v>18.60667864313643</c:v>
                </c:pt>
              </c:numCache>
            </c:numRef>
          </c:val>
          <c:extLst xmlns:c16r2="http://schemas.microsoft.com/office/drawing/2015/06/chart">
            <c:ext xmlns:c16="http://schemas.microsoft.com/office/drawing/2014/chart" uri="{C3380CC4-5D6E-409C-BE32-E72D297353CC}">
              <c16:uniqueId val="{00000002-F641-48B5-A5D4-ED3CF060D8FD}"/>
            </c:ext>
          </c:extLst>
        </c:ser>
        <c:ser>
          <c:idx val="3"/>
          <c:order val="3"/>
          <c:tx>
            <c:strRef>
              <c:f>Sheet2!$C$18</c:f>
              <c:strCache>
                <c:ptCount val="1"/>
                <c:pt idx="0">
                  <c:v>Restitution </c:v>
                </c:pt>
              </c:strCache>
            </c:strRef>
          </c:tx>
          <c:spPr>
            <a:solidFill>
              <a:schemeClr val="accent4"/>
            </a:solidFill>
            <a:ln>
              <a:noFill/>
            </a:ln>
            <a:effectLst/>
          </c:spPr>
          <c:cat>
            <c:strRef>
              <c:f>Sheet2!$D$7:$J$7</c:f>
              <c:strCache>
                <c:ptCount val="7"/>
                <c:pt idx="0">
                  <c:v>2015/16</c:v>
                </c:pt>
                <c:pt idx="1">
                  <c:v>2016/17</c:v>
                </c:pt>
                <c:pt idx="2">
                  <c:v>2017/18</c:v>
                </c:pt>
                <c:pt idx="3">
                  <c:v>2018/19</c:v>
                </c:pt>
                <c:pt idx="4">
                  <c:v>2019/20</c:v>
                </c:pt>
                <c:pt idx="5">
                  <c:v>2020/21</c:v>
                </c:pt>
                <c:pt idx="6">
                  <c:v>2021/22</c:v>
                </c:pt>
              </c:strCache>
            </c:strRef>
          </c:cat>
          <c:val>
            <c:numRef>
              <c:f>Sheet2!$D$18:$J$18</c:f>
              <c:numCache>
                <c:formatCode>General</c:formatCode>
                <c:ptCount val="7"/>
                <c:pt idx="0">
                  <c:v>27.748518060471657</c:v>
                </c:pt>
                <c:pt idx="1">
                  <c:v>31.292718580854171</c:v>
                </c:pt>
                <c:pt idx="2">
                  <c:v>31.886647944855753</c:v>
                </c:pt>
                <c:pt idx="3">
                  <c:v>32.335111077005713</c:v>
                </c:pt>
                <c:pt idx="4">
                  <c:v>32.963037401107222</c:v>
                </c:pt>
                <c:pt idx="5">
                  <c:v>31.27302036570164</c:v>
                </c:pt>
                <c:pt idx="6">
                  <c:v>31.281482264257278</c:v>
                </c:pt>
              </c:numCache>
            </c:numRef>
          </c:val>
          <c:extLst xmlns:c16r2="http://schemas.microsoft.com/office/drawing/2015/06/chart">
            <c:ext xmlns:c16="http://schemas.microsoft.com/office/drawing/2014/chart" uri="{C3380CC4-5D6E-409C-BE32-E72D297353CC}">
              <c16:uniqueId val="{00000003-F641-48B5-A5D4-ED3CF060D8FD}"/>
            </c:ext>
          </c:extLst>
        </c:ser>
        <c:ser>
          <c:idx val="4"/>
          <c:order val="4"/>
          <c:tx>
            <c:strRef>
              <c:f>Sheet2!$C$19</c:f>
              <c:strCache>
                <c:ptCount val="1"/>
                <c:pt idx="0">
                  <c:v>Land Reform </c:v>
                </c:pt>
              </c:strCache>
            </c:strRef>
          </c:tx>
          <c:spPr>
            <a:solidFill>
              <a:schemeClr val="accent5"/>
            </a:solidFill>
            <a:ln>
              <a:noFill/>
            </a:ln>
            <a:effectLst/>
          </c:spPr>
          <c:cat>
            <c:strRef>
              <c:f>Sheet2!$D$7:$J$7</c:f>
              <c:strCache>
                <c:ptCount val="7"/>
                <c:pt idx="0">
                  <c:v>2015/16</c:v>
                </c:pt>
                <c:pt idx="1">
                  <c:v>2016/17</c:v>
                </c:pt>
                <c:pt idx="2">
                  <c:v>2017/18</c:v>
                </c:pt>
                <c:pt idx="3">
                  <c:v>2018/19</c:v>
                </c:pt>
                <c:pt idx="4">
                  <c:v>2019/20</c:v>
                </c:pt>
                <c:pt idx="5">
                  <c:v>2020/21</c:v>
                </c:pt>
                <c:pt idx="6">
                  <c:v>2021/22</c:v>
                </c:pt>
              </c:strCache>
            </c:strRef>
          </c:cat>
          <c:val>
            <c:numRef>
              <c:f>Sheet2!$D$19:$J$19</c:f>
              <c:numCache>
                <c:formatCode>General</c:formatCode>
                <c:ptCount val="7"/>
                <c:pt idx="0">
                  <c:v>29.181414985713673</c:v>
                </c:pt>
                <c:pt idx="1">
                  <c:v>27.278653549839987</c:v>
                </c:pt>
                <c:pt idx="2">
                  <c:v>25.806641660611536</c:v>
                </c:pt>
                <c:pt idx="3">
                  <c:v>26.128035912980085</c:v>
                </c:pt>
                <c:pt idx="4">
                  <c:v>26.630246112806265</c:v>
                </c:pt>
                <c:pt idx="5">
                  <c:v>24.450088566903151</c:v>
                </c:pt>
                <c:pt idx="6">
                  <c:v>24.52622494628201</c:v>
                </c:pt>
              </c:numCache>
            </c:numRef>
          </c:val>
          <c:extLst xmlns:c16r2="http://schemas.microsoft.com/office/drawing/2015/06/chart">
            <c:ext xmlns:c16="http://schemas.microsoft.com/office/drawing/2014/chart" uri="{C3380CC4-5D6E-409C-BE32-E72D297353CC}">
              <c16:uniqueId val="{00000004-F641-48B5-A5D4-ED3CF060D8FD}"/>
            </c:ext>
          </c:extLst>
        </c:ser>
        <c:dLbls/>
        <c:gapWidth val="219"/>
        <c:overlap val="-27"/>
        <c:axId val="81136640"/>
        <c:axId val="81163008"/>
      </c:barChart>
      <c:catAx>
        <c:axId val="811366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63008"/>
        <c:crosses val="autoZero"/>
        <c:auto val="1"/>
        <c:lblAlgn val="ctr"/>
        <c:lblOffset val="100"/>
      </c:catAx>
      <c:valAx>
        <c:axId val="811630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smtClean="0"/>
                  <a:t>Percentages</a:t>
                </a:r>
                <a:endParaRPr lang="en-ZA"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36640"/>
        <c:crosses val="autoZero"/>
        <c:crossBetween val="between"/>
      </c:valAx>
      <c:spPr>
        <a:noFill/>
        <a:ln>
          <a:noFill/>
        </a:ln>
        <a:effectLst/>
      </c:spPr>
    </c:plotArea>
    <c:legend>
      <c:legendPos val="b"/>
      <c:layout>
        <c:manualLayout>
          <c:xMode val="edge"/>
          <c:yMode val="edge"/>
          <c:x val="5.2940899856011615E-2"/>
          <c:y val="0.91236595668743647"/>
          <c:w val="0.89411806278950301"/>
          <c:h val="7.440634179755784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Sheet3!$C$11</c:f>
              <c:strCache>
                <c:ptCount val="1"/>
                <c:pt idx="0">
                  <c:v>Current payments </c:v>
                </c:pt>
              </c:strCache>
            </c:strRef>
          </c:tx>
          <c:spPr>
            <a:solidFill>
              <a:schemeClr val="accent1"/>
            </a:solidFill>
            <a:ln>
              <a:noFill/>
            </a:ln>
            <a:effectLst/>
          </c:spPr>
          <c:cat>
            <c:strRef>
              <c:f>Sheet3!$D$10:$J$10</c:f>
              <c:strCache>
                <c:ptCount val="7"/>
                <c:pt idx="0">
                  <c:v>2015/16</c:v>
                </c:pt>
                <c:pt idx="1">
                  <c:v>2016/17</c:v>
                </c:pt>
                <c:pt idx="2">
                  <c:v>2017/18</c:v>
                </c:pt>
                <c:pt idx="3">
                  <c:v>2018/19</c:v>
                </c:pt>
                <c:pt idx="4">
                  <c:v>2019/20</c:v>
                </c:pt>
                <c:pt idx="5">
                  <c:v>2020/21</c:v>
                </c:pt>
                <c:pt idx="6">
                  <c:v>2021/22</c:v>
                </c:pt>
              </c:strCache>
            </c:strRef>
          </c:cat>
          <c:val>
            <c:numRef>
              <c:f>Sheet3!$D$11:$J$11</c:f>
              <c:numCache>
                <c:formatCode>General</c:formatCode>
                <c:ptCount val="7"/>
                <c:pt idx="0">
                  <c:v>38.569875047976453</c:v>
                </c:pt>
                <c:pt idx="1">
                  <c:v>37.757299197977154</c:v>
                </c:pt>
                <c:pt idx="2">
                  <c:v>38.39378645352604</c:v>
                </c:pt>
                <c:pt idx="3">
                  <c:v>38.956566780493404</c:v>
                </c:pt>
                <c:pt idx="4">
                  <c:v>43.491805375381404</c:v>
                </c:pt>
                <c:pt idx="5">
                  <c:v>47.965772875097223</c:v>
                </c:pt>
                <c:pt idx="6">
                  <c:v>47.845996688858357</c:v>
                </c:pt>
              </c:numCache>
            </c:numRef>
          </c:val>
          <c:extLst xmlns:c16r2="http://schemas.microsoft.com/office/drawing/2015/06/chart">
            <c:ext xmlns:c16="http://schemas.microsoft.com/office/drawing/2014/chart" uri="{C3380CC4-5D6E-409C-BE32-E72D297353CC}">
              <c16:uniqueId val="{00000000-5106-4F4B-976E-55CBB25F7D56}"/>
            </c:ext>
          </c:extLst>
        </c:ser>
        <c:ser>
          <c:idx val="1"/>
          <c:order val="1"/>
          <c:tx>
            <c:strRef>
              <c:f>Sheet3!$C$12</c:f>
              <c:strCache>
                <c:ptCount val="1"/>
                <c:pt idx="0">
                  <c:v>Transfers and subsidies </c:v>
                </c:pt>
              </c:strCache>
            </c:strRef>
          </c:tx>
          <c:spPr>
            <a:solidFill>
              <a:schemeClr val="accent2"/>
            </a:solidFill>
            <a:ln>
              <a:noFill/>
            </a:ln>
            <a:effectLst/>
          </c:spPr>
          <c:cat>
            <c:strRef>
              <c:f>Sheet3!$D$10:$J$10</c:f>
              <c:strCache>
                <c:ptCount val="7"/>
                <c:pt idx="0">
                  <c:v>2015/16</c:v>
                </c:pt>
                <c:pt idx="1">
                  <c:v>2016/17</c:v>
                </c:pt>
                <c:pt idx="2">
                  <c:v>2017/18</c:v>
                </c:pt>
                <c:pt idx="3">
                  <c:v>2018/19</c:v>
                </c:pt>
                <c:pt idx="4">
                  <c:v>2019/20</c:v>
                </c:pt>
                <c:pt idx="5">
                  <c:v>2020/21</c:v>
                </c:pt>
                <c:pt idx="6">
                  <c:v>2021/22</c:v>
                </c:pt>
              </c:strCache>
            </c:strRef>
          </c:cat>
          <c:val>
            <c:numRef>
              <c:f>Sheet3!$D$12:$J$12</c:f>
              <c:numCache>
                <c:formatCode>General</c:formatCode>
                <c:ptCount val="7"/>
                <c:pt idx="0">
                  <c:v>61.162522922086239</c:v>
                </c:pt>
                <c:pt idx="1">
                  <c:v>62.050096795859503</c:v>
                </c:pt>
                <c:pt idx="2">
                  <c:v>61.362699082893094</c:v>
                </c:pt>
                <c:pt idx="3">
                  <c:v>60.804588880788856</c:v>
                </c:pt>
                <c:pt idx="4">
                  <c:v>50.492408324350009</c:v>
                </c:pt>
                <c:pt idx="5">
                  <c:v>45.21504418972998</c:v>
                </c:pt>
                <c:pt idx="6">
                  <c:v>45.291310014442217</c:v>
                </c:pt>
              </c:numCache>
            </c:numRef>
          </c:val>
          <c:extLst xmlns:c16r2="http://schemas.microsoft.com/office/drawing/2015/06/chart">
            <c:ext xmlns:c16="http://schemas.microsoft.com/office/drawing/2014/chart" uri="{C3380CC4-5D6E-409C-BE32-E72D297353CC}">
              <c16:uniqueId val="{00000001-5106-4F4B-976E-55CBB25F7D56}"/>
            </c:ext>
          </c:extLst>
        </c:ser>
        <c:ser>
          <c:idx val="2"/>
          <c:order val="2"/>
          <c:tx>
            <c:strRef>
              <c:f>Sheet3!$C$13</c:f>
              <c:strCache>
                <c:ptCount val="1"/>
                <c:pt idx="0">
                  <c:v>Payments for capital assets </c:v>
                </c:pt>
              </c:strCache>
            </c:strRef>
          </c:tx>
          <c:spPr>
            <a:solidFill>
              <a:schemeClr val="accent3"/>
            </a:solidFill>
            <a:ln>
              <a:noFill/>
            </a:ln>
            <a:effectLst/>
          </c:spPr>
          <c:cat>
            <c:strRef>
              <c:f>Sheet3!$D$10:$J$10</c:f>
              <c:strCache>
                <c:ptCount val="7"/>
                <c:pt idx="0">
                  <c:v>2015/16</c:v>
                </c:pt>
                <c:pt idx="1">
                  <c:v>2016/17</c:v>
                </c:pt>
                <c:pt idx="2">
                  <c:v>2017/18</c:v>
                </c:pt>
                <c:pt idx="3">
                  <c:v>2018/19</c:v>
                </c:pt>
                <c:pt idx="4">
                  <c:v>2019/20</c:v>
                </c:pt>
                <c:pt idx="5">
                  <c:v>2020/21</c:v>
                </c:pt>
                <c:pt idx="6">
                  <c:v>2021/22</c:v>
                </c:pt>
              </c:strCache>
            </c:strRef>
          </c:cat>
          <c:val>
            <c:numRef>
              <c:f>Sheet3!$D$13:$J$13</c:f>
              <c:numCache>
                <c:formatCode>General</c:formatCode>
                <c:ptCount val="7"/>
                <c:pt idx="0">
                  <c:v>0.2676020299373108</c:v>
                </c:pt>
                <c:pt idx="1">
                  <c:v>0.19161629331120858</c:v>
                </c:pt>
                <c:pt idx="2">
                  <c:v>0.24449637674044111</c:v>
                </c:pt>
                <c:pt idx="3">
                  <c:v>0.23980355292944019</c:v>
                </c:pt>
                <c:pt idx="4">
                  <c:v>6.0550693391313883</c:v>
                </c:pt>
                <c:pt idx="5">
                  <c:v>6.8191829351727753</c:v>
                </c:pt>
                <c:pt idx="6">
                  <c:v>6.8626932966994252</c:v>
                </c:pt>
              </c:numCache>
            </c:numRef>
          </c:val>
          <c:extLst xmlns:c16r2="http://schemas.microsoft.com/office/drawing/2015/06/chart">
            <c:ext xmlns:c16="http://schemas.microsoft.com/office/drawing/2014/chart" uri="{C3380CC4-5D6E-409C-BE32-E72D297353CC}">
              <c16:uniqueId val="{00000002-5106-4F4B-976E-55CBB25F7D56}"/>
            </c:ext>
          </c:extLst>
        </c:ser>
        <c:dLbls/>
        <c:gapWidth val="219"/>
        <c:overlap val="-27"/>
        <c:axId val="81224448"/>
        <c:axId val="81225984"/>
      </c:barChart>
      <c:catAx>
        <c:axId val="812244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25984"/>
        <c:crosses val="autoZero"/>
        <c:auto val="1"/>
        <c:lblAlgn val="ctr"/>
        <c:lblOffset val="100"/>
      </c:catAx>
      <c:valAx>
        <c:axId val="8122598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smtClean="0"/>
                  <a:t>Percentages </a:t>
                </a:r>
                <a:endParaRPr lang="en-ZA"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244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1879298451902452"/>
          <c:y val="5.0925925925925923E-2"/>
          <c:w val="0.86611022664101556"/>
          <c:h val="0.86287436316599753"/>
        </c:manualLayout>
      </c:layout>
      <c:lineChart>
        <c:grouping val="standard"/>
        <c:ser>
          <c:idx val="0"/>
          <c:order val="0"/>
          <c:spPr>
            <a:ln w="28575" cap="rnd">
              <a:solidFill>
                <a:schemeClr val="accent1"/>
              </a:solidFill>
              <a:round/>
            </a:ln>
            <a:effectLst/>
          </c:spPr>
          <c:marker>
            <c:symbol val="none"/>
          </c:marker>
          <c:cat>
            <c:strRef>
              <c:f>Sheet1!$A$2:$A$6</c:f>
              <c:strCache>
                <c:ptCount val="5"/>
                <c:pt idx="0">
                  <c:v>2016</c:v>
                </c:pt>
                <c:pt idx="1">
                  <c:v>2017</c:v>
                </c:pt>
                <c:pt idx="2">
                  <c:v>2018</c:v>
                </c:pt>
                <c:pt idx="3">
                  <c:v>2019 Q1</c:v>
                </c:pt>
                <c:pt idx="4">
                  <c:v>2019Q2</c:v>
                </c:pt>
              </c:strCache>
            </c:strRef>
          </c:cat>
          <c:val>
            <c:numRef>
              <c:f>Sheet1!$B$2:$B$6</c:f>
              <c:numCache>
                <c:formatCode>General</c:formatCode>
                <c:ptCount val="5"/>
                <c:pt idx="0">
                  <c:v>2.2000000000000002</c:v>
                </c:pt>
                <c:pt idx="1">
                  <c:v>2.4</c:v>
                </c:pt>
                <c:pt idx="2">
                  <c:v>2.2000000000000002</c:v>
                </c:pt>
                <c:pt idx="3">
                  <c:v>-3.2</c:v>
                </c:pt>
                <c:pt idx="4">
                  <c:v>3.1</c:v>
                </c:pt>
              </c:numCache>
            </c:numRef>
          </c:val>
          <c:extLst xmlns:c16r2="http://schemas.microsoft.com/office/drawing/2015/06/chart">
            <c:ext xmlns:c16="http://schemas.microsoft.com/office/drawing/2014/chart" uri="{C3380CC4-5D6E-409C-BE32-E72D297353CC}">
              <c16:uniqueId val="{00000000-3016-46D4-8710-47BED73F13CF}"/>
            </c:ext>
          </c:extLst>
        </c:ser>
        <c:dLbls/>
        <c:marker val="1"/>
        <c:axId val="93691904"/>
        <c:axId val="93694592"/>
      </c:lineChart>
      <c:catAx>
        <c:axId val="93691904"/>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694592"/>
        <c:crosses val="autoZero"/>
        <c:auto val="1"/>
        <c:lblAlgn val="ctr"/>
        <c:lblOffset val="100"/>
      </c:catAx>
      <c:valAx>
        <c:axId val="9369459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GDP</a:t>
                </a:r>
                <a:endParaRPr lang="en-US"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6919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Employment!$AA$110</c:f>
              <c:strCache>
                <c:ptCount val="1"/>
                <c:pt idx="0">
                  <c:v>Forestry</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Employment!$Z$111:$Z$113</c:f>
              <c:numCache>
                <c:formatCode>General</c:formatCode>
                <c:ptCount val="3"/>
                <c:pt idx="0">
                  <c:v>2007</c:v>
                </c:pt>
                <c:pt idx="1">
                  <c:v>2012</c:v>
                </c:pt>
                <c:pt idx="2">
                  <c:v>2017</c:v>
                </c:pt>
              </c:numCache>
            </c:numRef>
          </c:cat>
          <c:val>
            <c:numRef>
              <c:f>Employment!$AA$111:$AA$113</c:f>
              <c:numCache>
                <c:formatCode>General</c:formatCode>
                <c:ptCount val="3"/>
                <c:pt idx="0">
                  <c:v>17.756</c:v>
                </c:pt>
                <c:pt idx="1">
                  <c:v>15.819000000000003</c:v>
                </c:pt>
                <c:pt idx="2">
                  <c:v>15.666</c:v>
                </c:pt>
              </c:numCache>
            </c:numRef>
          </c:val>
          <c:extLst xmlns:c16r2="http://schemas.microsoft.com/office/drawing/2015/06/chart">
            <c:ext xmlns:c16="http://schemas.microsoft.com/office/drawing/2014/chart" uri="{C3380CC4-5D6E-409C-BE32-E72D297353CC}">
              <c16:uniqueId val="{00000000-47C1-439A-9448-B04C6C4A3559}"/>
            </c:ext>
          </c:extLst>
        </c:ser>
        <c:ser>
          <c:idx val="1"/>
          <c:order val="1"/>
          <c:tx>
            <c:strRef>
              <c:f>Employment!$AB$110</c:f>
              <c:strCache>
                <c:ptCount val="1"/>
                <c:pt idx="0">
                  <c:v>Maize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Employment!$Z$111:$Z$113</c:f>
              <c:numCache>
                <c:formatCode>General</c:formatCode>
                <c:ptCount val="3"/>
                <c:pt idx="0">
                  <c:v>2007</c:v>
                </c:pt>
                <c:pt idx="1">
                  <c:v>2012</c:v>
                </c:pt>
                <c:pt idx="2">
                  <c:v>2017</c:v>
                </c:pt>
              </c:numCache>
            </c:numRef>
          </c:cat>
          <c:val>
            <c:numRef>
              <c:f>Employment!$AB$111:$AB$113</c:f>
              <c:numCache>
                <c:formatCode>General</c:formatCode>
                <c:ptCount val="3"/>
                <c:pt idx="0">
                  <c:v>7.5510000000000002</c:v>
                </c:pt>
                <c:pt idx="1">
                  <c:v>12.759</c:v>
                </c:pt>
                <c:pt idx="2">
                  <c:v>17.550999999999995</c:v>
                </c:pt>
              </c:numCache>
            </c:numRef>
          </c:val>
          <c:extLst xmlns:c16r2="http://schemas.microsoft.com/office/drawing/2015/06/chart">
            <c:ext xmlns:c16="http://schemas.microsoft.com/office/drawing/2014/chart" uri="{C3380CC4-5D6E-409C-BE32-E72D297353CC}">
              <c16:uniqueId val="{00000001-47C1-439A-9448-B04C6C4A3559}"/>
            </c:ext>
          </c:extLst>
        </c:ser>
        <c:dLbls/>
        <c:gapWidth val="219"/>
        <c:overlap val="-27"/>
        <c:axId val="95844608"/>
        <c:axId val="112673152"/>
      </c:barChart>
      <c:catAx>
        <c:axId val="95844608"/>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73152"/>
        <c:crosses val="autoZero"/>
        <c:auto val="1"/>
        <c:lblAlgn val="ctr"/>
        <c:lblOffset val="100"/>
      </c:catAx>
      <c:valAx>
        <c:axId val="11267315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a:t>
                </a:r>
                <a:r>
                  <a:rPr lang="en-US" baseline="0"/>
                  <a:t> tons</a:t>
                </a:r>
                <a:endParaRPr lang="en-US"/>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4460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Employment!$G$35:$G$51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Employment!$H$35:$H$51</c:f>
              <c:numCache>
                <c:formatCode>0.0%</c:formatCode>
                <c:ptCount val="17"/>
                <c:pt idx="0">
                  <c:v>0.14148586288592602</c:v>
                </c:pt>
                <c:pt idx="1">
                  <c:v>0.14353344819927005</c:v>
                </c:pt>
                <c:pt idx="2">
                  <c:v>0.14067371594532796</c:v>
                </c:pt>
                <c:pt idx="3">
                  <c:v>0.13183665497381994</c:v>
                </c:pt>
                <c:pt idx="4">
                  <c:v>0.12151379786835101</c:v>
                </c:pt>
                <c:pt idx="5">
                  <c:v>0.11151027663907501</c:v>
                </c:pt>
                <c:pt idx="6">
                  <c:v>0.10166478936246301</c:v>
                </c:pt>
                <c:pt idx="7">
                  <c:v>8.8903322504965215E-2</c:v>
                </c:pt>
                <c:pt idx="8">
                  <c:v>7.5255680312889595E-2</c:v>
                </c:pt>
                <c:pt idx="9">
                  <c:v>6.572832733138341E-2</c:v>
                </c:pt>
                <c:pt idx="10">
                  <c:v>6.0521579414709592E-2</c:v>
                </c:pt>
                <c:pt idx="11">
                  <c:v>5.9277730053815113E-2</c:v>
                </c:pt>
                <c:pt idx="12">
                  <c:v>5.9023842510281893E-2</c:v>
                </c:pt>
                <c:pt idx="13">
                  <c:v>6.0029371991669703E-2</c:v>
                </c:pt>
                <c:pt idx="14">
                  <c:v>6.1031743527433402E-2</c:v>
                </c:pt>
                <c:pt idx="15">
                  <c:v>6.3276342010137196E-2</c:v>
                </c:pt>
                <c:pt idx="16">
                  <c:v>6.5129927773887097E-2</c:v>
                </c:pt>
              </c:numCache>
            </c:numRef>
          </c:val>
          <c:extLst xmlns:c16r2="http://schemas.microsoft.com/office/drawing/2015/06/chart">
            <c:ext xmlns:c16="http://schemas.microsoft.com/office/drawing/2014/chart" uri="{C3380CC4-5D6E-409C-BE32-E72D297353CC}">
              <c16:uniqueId val="{00000000-3D19-4B2F-88C9-02ED11B63075}"/>
            </c:ext>
          </c:extLst>
        </c:ser>
        <c:dLbls/>
        <c:gapWidth val="219"/>
        <c:overlap val="-27"/>
        <c:axId val="112903680"/>
        <c:axId val="112905216"/>
      </c:barChart>
      <c:catAx>
        <c:axId val="1129036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12905216"/>
        <c:crosses val="autoZero"/>
        <c:auto val="1"/>
        <c:lblAlgn val="ctr"/>
        <c:lblOffset val="100"/>
      </c:catAx>
      <c:valAx>
        <c:axId val="112905216"/>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1290368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Employment!$H$117</c:f>
              <c:strCache>
                <c:ptCount val="1"/>
                <c:pt idx="0">
                  <c:v>CPI</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Employment!$G$118:$G$122</c:f>
              <c:strCache>
                <c:ptCount val="5"/>
                <c:pt idx="0">
                  <c:v>2003-2007</c:v>
                </c:pt>
                <c:pt idx="1">
                  <c:v>2008-2013</c:v>
                </c:pt>
                <c:pt idx="2">
                  <c:v>2014</c:v>
                </c:pt>
                <c:pt idx="3">
                  <c:v>2015</c:v>
                </c:pt>
                <c:pt idx="4">
                  <c:v>2016</c:v>
                </c:pt>
              </c:strCache>
            </c:strRef>
          </c:cat>
          <c:val>
            <c:numRef>
              <c:f>Employment!$H$118:$H$122</c:f>
              <c:numCache>
                <c:formatCode>General</c:formatCode>
                <c:ptCount val="5"/>
                <c:pt idx="0">
                  <c:v>3.22</c:v>
                </c:pt>
                <c:pt idx="1">
                  <c:v>6.4</c:v>
                </c:pt>
                <c:pt idx="2">
                  <c:v>6.13</c:v>
                </c:pt>
                <c:pt idx="3">
                  <c:v>4.5999999999999996</c:v>
                </c:pt>
                <c:pt idx="4">
                  <c:v>6.4</c:v>
                </c:pt>
              </c:numCache>
            </c:numRef>
          </c:val>
          <c:extLst xmlns:c16r2="http://schemas.microsoft.com/office/drawing/2015/06/chart">
            <c:ext xmlns:c16="http://schemas.microsoft.com/office/drawing/2014/chart" uri="{C3380CC4-5D6E-409C-BE32-E72D297353CC}">
              <c16:uniqueId val="{00000000-FAF3-4E10-B2B3-1AF942ECB42E}"/>
            </c:ext>
          </c:extLst>
        </c:ser>
        <c:ser>
          <c:idx val="1"/>
          <c:order val="1"/>
          <c:tx>
            <c:strRef>
              <c:f>Employment!$I$117</c:f>
              <c:strCache>
                <c:ptCount val="1"/>
                <c:pt idx="0">
                  <c:v>Food inflation</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Employment!$G$118:$G$122</c:f>
              <c:strCache>
                <c:ptCount val="5"/>
                <c:pt idx="0">
                  <c:v>2003-2007</c:v>
                </c:pt>
                <c:pt idx="1">
                  <c:v>2008-2013</c:v>
                </c:pt>
                <c:pt idx="2">
                  <c:v>2014</c:v>
                </c:pt>
                <c:pt idx="3">
                  <c:v>2015</c:v>
                </c:pt>
                <c:pt idx="4">
                  <c:v>2016</c:v>
                </c:pt>
              </c:strCache>
            </c:strRef>
          </c:cat>
          <c:val>
            <c:numRef>
              <c:f>Employment!$I$118:$I$122</c:f>
              <c:numCache>
                <c:formatCode>General</c:formatCode>
                <c:ptCount val="5"/>
                <c:pt idx="0">
                  <c:v>5.72</c:v>
                </c:pt>
                <c:pt idx="1">
                  <c:v>8</c:v>
                </c:pt>
                <c:pt idx="2">
                  <c:v>7.6</c:v>
                </c:pt>
                <c:pt idx="3">
                  <c:v>3.6</c:v>
                </c:pt>
                <c:pt idx="4">
                  <c:v>8.7000000000000011</c:v>
                </c:pt>
              </c:numCache>
            </c:numRef>
          </c:val>
          <c:extLst xmlns:c16r2="http://schemas.microsoft.com/office/drawing/2015/06/chart">
            <c:ext xmlns:c16="http://schemas.microsoft.com/office/drawing/2014/chart" uri="{C3380CC4-5D6E-409C-BE32-E72D297353CC}">
              <c16:uniqueId val="{00000001-FAF3-4E10-B2B3-1AF942ECB42E}"/>
            </c:ext>
          </c:extLst>
        </c:ser>
        <c:dLbls/>
        <c:gapWidth val="219"/>
        <c:overlap val="-27"/>
        <c:axId val="115190016"/>
        <c:axId val="116859264"/>
      </c:barChart>
      <c:catAx>
        <c:axId val="115190016"/>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r>
                  <a:rPr lang="en-US" baseline="0">
                    <a:latin typeface="Times New Roman" panose="02020603050405020304" pitchFamily="18" charset="0"/>
                  </a:rPr>
                  <a:t>Years</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16859264"/>
        <c:crosses val="autoZero"/>
        <c:auto val="1"/>
        <c:lblAlgn val="ctr"/>
        <c:lblOffset val="100"/>
      </c:catAx>
      <c:valAx>
        <c:axId val="1168592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r>
                  <a:rPr lang="en-US" baseline="0">
                    <a:latin typeface="Times New Roman" panose="02020603050405020304" pitchFamily="18" charset="0"/>
                  </a:rPr>
                  <a:t>Percentage</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151900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Employment!$H$81:$O$81</c:f>
              <c:strCache>
                <c:ptCount val="8"/>
                <c:pt idx="0">
                  <c:v>2014/15</c:v>
                </c:pt>
                <c:pt idx="1">
                  <c:v>2015/16</c:v>
                </c:pt>
                <c:pt idx="2">
                  <c:v>2016/17</c:v>
                </c:pt>
                <c:pt idx="3">
                  <c:v>2017/18</c:v>
                </c:pt>
                <c:pt idx="4">
                  <c:v>2018/19</c:v>
                </c:pt>
                <c:pt idx="5">
                  <c:v>2019/20</c:v>
                </c:pt>
                <c:pt idx="6">
                  <c:v>2020/21</c:v>
                </c:pt>
                <c:pt idx="7">
                  <c:v>2021/22</c:v>
                </c:pt>
              </c:strCache>
            </c:strRef>
          </c:cat>
          <c:val>
            <c:numRef>
              <c:f>Employment!$H$82:$O$82</c:f>
              <c:numCache>
                <c:formatCode>General</c:formatCode>
                <c:ptCount val="8"/>
                <c:pt idx="0">
                  <c:v>57.92</c:v>
                </c:pt>
                <c:pt idx="1">
                  <c:v>63.27</c:v>
                </c:pt>
                <c:pt idx="2">
                  <c:v>58.839999999999996</c:v>
                </c:pt>
                <c:pt idx="3">
                  <c:v>60.879999999999995</c:v>
                </c:pt>
                <c:pt idx="4">
                  <c:v>60.809999999999995</c:v>
                </c:pt>
                <c:pt idx="5">
                  <c:v>64.400000000000006</c:v>
                </c:pt>
                <c:pt idx="6">
                  <c:v>66.179999999999993</c:v>
                </c:pt>
                <c:pt idx="7">
                  <c:v>72.83</c:v>
                </c:pt>
              </c:numCache>
            </c:numRef>
          </c:val>
          <c:extLst xmlns:c16r2="http://schemas.microsoft.com/office/drawing/2015/06/chart">
            <c:ext xmlns:c16="http://schemas.microsoft.com/office/drawing/2014/chart" uri="{C3380CC4-5D6E-409C-BE32-E72D297353CC}">
              <c16:uniqueId val="{00000000-AD04-4508-8E56-DE162E1F54CB}"/>
            </c:ext>
          </c:extLst>
        </c:ser>
        <c:ser>
          <c:idx val="1"/>
          <c:order val="1"/>
          <c:spPr>
            <a:solidFill>
              <a:schemeClr val="accent2"/>
            </a:solidFill>
            <a:ln>
              <a:noFill/>
            </a:ln>
            <a:effectLst/>
            <a:sp3d/>
          </c:spPr>
          <c:cat>
            <c:strRef>
              <c:f>Employment!$H$81:$O$81</c:f>
              <c:strCache>
                <c:ptCount val="8"/>
                <c:pt idx="0">
                  <c:v>2014/15</c:v>
                </c:pt>
                <c:pt idx="1">
                  <c:v>2015/16</c:v>
                </c:pt>
                <c:pt idx="2">
                  <c:v>2016/17</c:v>
                </c:pt>
                <c:pt idx="3">
                  <c:v>2017/18</c:v>
                </c:pt>
                <c:pt idx="4">
                  <c:v>2018/19</c:v>
                </c:pt>
                <c:pt idx="5">
                  <c:v>2019/20</c:v>
                </c:pt>
                <c:pt idx="6">
                  <c:v>2020/21</c:v>
                </c:pt>
                <c:pt idx="7">
                  <c:v>2021/22</c:v>
                </c:pt>
              </c:strCache>
            </c:strRef>
          </c:cat>
          <c:val>
            <c:numRef>
              <c:f>Employment!$H$83:$O$83</c:f>
              <c:numCache>
                <c:formatCode>General</c:formatCode>
                <c:ptCount val="8"/>
              </c:numCache>
            </c:numRef>
          </c:val>
          <c:extLst xmlns:c16r2="http://schemas.microsoft.com/office/drawing/2015/06/chart">
            <c:ext xmlns:c16="http://schemas.microsoft.com/office/drawing/2014/chart" uri="{C3380CC4-5D6E-409C-BE32-E72D297353CC}">
              <c16:uniqueId val="{00000001-AD04-4508-8E56-DE162E1F54CB}"/>
            </c:ext>
          </c:extLst>
        </c:ser>
        <c:dLbls/>
        <c:shape val="box"/>
        <c:axId val="117075328"/>
        <c:axId val="117536256"/>
        <c:axId val="0"/>
      </c:bar3DChart>
      <c:catAx>
        <c:axId val="117075328"/>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36256"/>
        <c:crosses val="autoZero"/>
        <c:auto val="1"/>
        <c:lblAlgn val="ctr"/>
        <c:lblOffset val="100"/>
      </c:catAx>
      <c:valAx>
        <c:axId val="1175362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Percentage</a:t>
                </a:r>
                <a:endParaRPr lang="en-US"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07532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Conditional grants performance per province</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Employment!$Q$87</c:f>
              <c:strCache>
                <c:ptCount val="1"/>
                <c:pt idx="0">
                  <c:v>CASP</c:v>
                </c:pt>
              </c:strCache>
            </c:strRef>
          </c:tx>
          <c:spPr>
            <a:solidFill>
              <a:schemeClr val="accent1"/>
            </a:solidFill>
            <a:ln>
              <a:noFill/>
            </a:ln>
            <a:effectLst/>
            <a:sp3d/>
          </c:spPr>
          <c:cat>
            <c:strRef>
              <c:f>Employment!$P$88:$P$96</c:f>
              <c:strCache>
                <c:ptCount val="9"/>
                <c:pt idx="0">
                  <c:v>Eastern Cape</c:v>
                </c:pt>
                <c:pt idx="1">
                  <c:v>Free State</c:v>
                </c:pt>
                <c:pt idx="2">
                  <c:v>Gauteng</c:v>
                </c:pt>
                <c:pt idx="3">
                  <c:v>KwaZulu-Natal</c:v>
                </c:pt>
                <c:pt idx="4">
                  <c:v>Limpopo</c:v>
                </c:pt>
                <c:pt idx="5">
                  <c:v>Mpumalanga</c:v>
                </c:pt>
                <c:pt idx="6">
                  <c:v>Northern Cape</c:v>
                </c:pt>
                <c:pt idx="7">
                  <c:v>North West</c:v>
                </c:pt>
                <c:pt idx="8">
                  <c:v>Western Cape</c:v>
                </c:pt>
              </c:strCache>
            </c:strRef>
          </c:cat>
          <c:val>
            <c:numRef>
              <c:f>Employment!$Q$88:$Q$96</c:f>
              <c:numCache>
                <c:formatCode>General</c:formatCode>
                <c:ptCount val="9"/>
                <c:pt idx="0">
                  <c:v>93</c:v>
                </c:pt>
                <c:pt idx="1">
                  <c:v>81</c:v>
                </c:pt>
                <c:pt idx="2">
                  <c:v>100</c:v>
                </c:pt>
                <c:pt idx="3">
                  <c:v>78</c:v>
                </c:pt>
                <c:pt idx="4">
                  <c:v>100</c:v>
                </c:pt>
                <c:pt idx="5">
                  <c:v>96</c:v>
                </c:pt>
                <c:pt idx="6">
                  <c:v>93</c:v>
                </c:pt>
                <c:pt idx="7">
                  <c:v>96</c:v>
                </c:pt>
                <c:pt idx="8">
                  <c:v>100</c:v>
                </c:pt>
              </c:numCache>
            </c:numRef>
          </c:val>
          <c:extLst xmlns:c16r2="http://schemas.microsoft.com/office/drawing/2015/06/chart">
            <c:ext xmlns:c16="http://schemas.microsoft.com/office/drawing/2014/chart" uri="{C3380CC4-5D6E-409C-BE32-E72D297353CC}">
              <c16:uniqueId val="{00000000-E57C-47C4-AADC-2853F1235BB3}"/>
            </c:ext>
          </c:extLst>
        </c:ser>
        <c:ser>
          <c:idx val="1"/>
          <c:order val="1"/>
          <c:tx>
            <c:strRef>
              <c:f>Employment!$R$87</c:f>
              <c:strCache>
                <c:ptCount val="1"/>
                <c:pt idx="0">
                  <c:v>Ilima/Letsema</c:v>
                </c:pt>
              </c:strCache>
            </c:strRef>
          </c:tx>
          <c:spPr>
            <a:solidFill>
              <a:schemeClr val="accent2"/>
            </a:solidFill>
            <a:ln>
              <a:noFill/>
            </a:ln>
            <a:effectLst/>
            <a:sp3d/>
          </c:spPr>
          <c:cat>
            <c:strRef>
              <c:f>Employment!$P$88:$P$96</c:f>
              <c:strCache>
                <c:ptCount val="9"/>
                <c:pt idx="0">
                  <c:v>Eastern Cape</c:v>
                </c:pt>
                <c:pt idx="1">
                  <c:v>Free State</c:v>
                </c:pt>
                <c:pt idx="2">
                  <c:v>Gauteng</c:v>
                </c:pt>
                <c:pt idx="3">
                  <c:v>KwaZulu-Natal</c:v>
                </c:pt>
                <c:pt idx="4">
                  <c:v>Limpopo</c:v>
                </c:pt>
                <c:pt idx="5">
                  <c:v>Mpumalanga</c:v>
                </c:pt>
                <c:pt idx="6">
                  <c:v>Northern Cape</c:v>
                </c:pt>
                <c:pt idx="7">
                  <c:v>North West</c:v>
                </c:pt>
                <c:pt idx="8">
                  <c:v>Western Cape</c:v>
                </c:pt>
              </c:strCache>
            </c:strRef>
          </c:cat>
          <c:val>
            <c:numRef>
              <c:f>Employment!$R$88:$R$96</c:f>
              <c:numCache>
                <c:formatCode>General</c:formatCode>
                <c:ptCount val="9"/>
                <c:pt idx="0">
                  <c:v>95</c:v>
                </c:pt>
                <c:pt idx="1">
                  <c:v>81</c:v>
                </c:pt>
                <c:pt idx="2">
                  <c:v>100</c:v>
                </c:pt>
                <c:pt idx="3">
                  <c:v>90</c:v>
                </c:pt>
                <c:pt idx="4">
                  <c:v>100</c:v>
                </c:pt>
                <c:pt idx="5">
                  <c:v>100</c:v>
                </c:pt>
                <c:pt idx="6">
                  <c:v>93</c:v>
                </c:pt>
                <c:pt idx="7">
                  <c:v>100</c:v>
                </c:pt>
                <c:pt idx="8">
                  <c:v>100</c:v>
                </c:pt>
              </c:numCache>
            </c:numRef>
          </c:val>
          <c:extLst xmlns:c16r2="http://schemas.microsoft.com/office/drawing/2015/06/chart">
            <c:ext xmlns:c16="http://schemas.microsoft.com/office/drawing/2014/chart" uri="{C3380CC4-5D6E-409C-BE32-E72D297353CC}">
              <c16:uniqueId val="{00000001-E57C-47C4-AADC-2853F1235BB3}"/>
            </c:ext>
          </c:extLst>
        </c:ser>
        <c:ser>
          <c:idx val="2"/>
          <c:order val="2"/>
          <c:tx>
            <c:strRef>
              <c:f>Employment!$S$87</c:f>
              <c:strCache>
                <c:ptCount val="1"/>
                <c:pt idx="0">
                  <c:v>LandCare</c:v>
                </c:pt>
              </c:strCache>
            </c:strRef>
          </c:tx>
          <c:spPr>
            <a:solidFill>
              <a:schemeClr val="accent3"/>
            </a:solidFill>
            <a:ln>
              <a:noFill/>
            </a:ln>
            <a:effectLst/>
            <a:sp3d/>
          </c:spPr>
          <c:cat>
            <c:strRef>
              <c:f>Employment!$P$88:$P$96</c:f>
              <c:strCache>
                <c:ptCount val="9"/>
                <c:pt idx="0">
                  <c:v>Eastern Cape</c:v>
                </c:pt>
                <c:pt idx="1">
                  <c:v>Free State</c:v>
                </c:pt>
                <c:pt idx="2">
                  <c:v>Gauteng</c:v>
                </c:pt>
                <c:pt idx="3">
                  <c:v>KwaZulu-Natal</c:v>
                </c:pt>
                <c:pt idx="4">
                  <c:v>Limpopo</c:v>
                </c:pt>
                <c:pt idx="5">
                  <c:v>Mpumalanga</c:v>
                </c:pt>
                <c:pt idx="6">
                  <c:v>Northern Cape</c:v>
                </c:pt>
                <c:pt idx="7">
                  <c:v>North West</c:v>
                </c:pt>
                <c:pt idx="8">
                  <c:v>Western Cape</c:v>
                </c:pt>
              </c:strCache>
            </c:strRef>
          </c:cat>
          <c:val>
            <c:numRef>
              <c:f>Employment!$S$88:$S$96</c:f>
              <c:numCache>
                <c:formatCode>General</c:formatCode>
                <c:ptCount val="9"/>
                <c:pt idx="0">
                  <c:v>80</c:v>
                </c:pt>
                <c:pt idx="1">
                  <c:v>100</c:v>
                </c:pt>
                <c:pt idx="2">
                  <c:v>100</c:v>
                </c:pt>
                <c:pt idx="3">
                  <c:v>85</c:v>
                </c:pt>
                <c:pt idx="4">
                  <c:v>93</c:v>
                </c:pt>
                <c:pt idx="5">
                  <c:v>100</c:v>
                </c:pt>
                <c:pt idx="6">
                  <c:v>96</c:v>
                </c:pt>
                <c:pt idx="7">
                  <c:v>94</c:v>
                </c:pt>
                <c:pt idx="8">
                  <c:v>100</c:v>
                </c:pt>
              </c:numCache>
            </c:numRef>
          </c:val>
          <c:extLst xmlns:c16r2="http://schemas.microsoft.com/office/drawing/2015/06/chart">
            <c:ext xmlns:c16="http://schemas.microsoft.com/office/drawing/2014/chart" uri="{C3380CC4-5D6E-409C-BE32-E72D297353CC}">
              <c16:uniqueId val="{00000002-E57C-47C4-AADC-2853F1235BB3}"/>
            </c:ext>
          </c:extLst>
        </c:ser>
        <c:dLbls/>
        <c:shape val="box"/>
        <c:axId val="117213056"/>
        <c:axId val="117215232"/>
        <c:axId val="0"/>
      </c:bar3DChart>
      <c:catAx>
        <c:axId val="117213056"/>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Province</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15232"/>
        <c:crosses val="autoZero"/>
        <c:auto val="1"/>
        <c:lblAlgn val="ctr"/>
        <c:lblOffset val="100"/>
      </c:catAx>
      <c:valAx>
        <c:axId val="11721523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spent</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130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Employment!$U$87:$W$87</c:f>
              <c:strCache>
                <c:ptCount val="3"/>
                <c:pt idx="0">
                  <c:v>CASP</c:v>
                </c:pt>
                <c:pt idx="1">
                  <c:v>Ilima/Letsema</c:v>
                </c:pt>
                <c:pt idx="2">
                  <c:v>LandCare</c:v>
                </c:pt>
              </c:strCache>
            </c:strRef>
          </c:cat>
          <c:val>
            <c:numRef>
              <c:f>Employment!$U$88:$W$88</c:f>
              <c:numCache>
                <c:formatCode>General</c:formatCode>
                <c:ptCount val="3"/>
                <c:pt idx="0">
                  <c:v>93</c:v>
                </c:pt>
                <c:pt idx="1">
                  <c:v>95</c:v>
                </c:pt>
                <c:pt idx="2">
                  <c:v>93</c:v>
                </c:pt>
              </c:numCache>
            </c:numRef>
          </c:val>
          <c:extLst xmlns:c16r2="http://schemas.microsoft.com/office/drawing/2015/06/chart">
            <c:ext xmlns:c16="http://schemas.microsoft.com/office/drawing/2014/chart" uri="{C3380CC4-5D6E-409C-BE32-E72D297353CC}">
              <c16:uniqueId val="{00000000-30FA-494D-B7E1-7605E9F4FDCA}"/>
            </c:ext>
          </c:extLst>
        </c:ser>
        <c:dLbls/>
        <c:shape val="box"/>
        <c:axId val="139175040"/>
        <c:axId val="139176960"/>
        <c:axId val="0"/>
      </c:bar3DChart>
      <c:catAx>
        <c:axId val="139175040"/>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Grant</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176960"/>
        <c:crosses val="autoZero"/>
        <c:auto val="1"/>
        <c:lblAlgn val="ctr"/>
        <c:lblOffset val="100"/>
      </c:catAx>
      <c:valAx>
        <c:axId val="1391769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spent</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17504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900" b="1" dirty="0" smtClean="0"/>
              <a:t>Number of hectares transferred,</a:t>
            </a:r>
            <a:r>
              <a:rPr lang="en-ZA" sz="900" b="1" baseline="0" dirty="0" smtClean="0"/>
              <a:t> 2009/10-2017/18</a:t>
            </a:r>
            <a:endParaRPr lang="en-ZA" sz="900" b="1" dirty="0"/>
          </a:p>
        </c:rich>
      </c:tx>
      <c:spPr>
        <a:noFill/>
        <a:ln>
          <a:noFill/>
        </a:ln>
        <a:effectLst/>
      </c:spPr>
    </c:title>
    <c:plotArea>
      <c:layout/>
      <c:barChart>
        <c:barDir val="col"/>
        <c:grouping val="clustered"/>
        <c:ser>
          <c:idx val="0"/>
          <c:order val="0"/>
          <c:tx>
            <c:strRef>
              <c:f>Sheet1!$J$38</c:f>
              <c:strCache>
                <c:ptCount val="1"/>
                <c:pt idx="0">
                  <c:v>Hectares  transfered</c:v>
                </c:pt>
              </c:strCache>
            </c:strRef>
          </c:tx>
          <c:spPr>
            <a:solidFill>
              <a:schemeClr val="accent1"/>
            </a:solidFill>
            <a:ln>
              <a:noFill/>
            </a:ln>
            <a:effectLst/>
          </c:spPr>
          <c:cat>
            <c:strRef>
              <c:f>Sheet1!$I$39:$I$47</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Sheet1!$J$39:$J$47</c:f>
              <c:numCache>
                <c:formatCode>General</c:formatCode>
                <c:ptCount val="9"/>
                <c:pt idx="0">
                  <c:v>239990.39999999997</c:v>
                </c:pt>
                <c:pt idx="1">
                  <c:v>328039.40000000002</c:v>
                </c:pt>
                <c:pt idx="2">
                  <c:v>392849.71</c:v>
                </c:pt>
                <c:pt idx="3">
                  <c:v>157556.01</c:v>
                </c:pt>
                <c:pt idx="4">
                  <c:v>153586</c:v>
                </c:pt>
                <c:pt idx="5">
                  <c:v>210395.8</c:v>
                </c:pt>
                <c:pt idx="6">
                  <c:v>140670.32999999996</c:v>
                </c:pt>
                <c:pt idx="7">
                  <c:v>94279.1</c:v>
                </c:pt>
                <c:pt idx="8">
                  <c:v>92032.35</c:v>
                </c:pt>
              </c:numCache>
            </c:numRef>
          </c:val>
          <c:extLst xmlns:c16r2="http://schemas.microsoft.com/office/drawing/2015/06/chart">
            <c:ext xmlns:c16="http://schemas.microsoft.com/office/drawing/2014/chart" uri="{C3380CC4-5D6E-409C-BE32-E72D297353CC}">
              <c16:uniqueId val="{00000000-869D-4A66-A163-2BECFEFB2DF7}"/>
            </c:ext>
          </c:extLst>
        </c:ser>
        <c:dLbls/>
        <c:gapWidth val="219"/>
        <c:overlap val="-27"/>
        <c:axId val="79877632"/>
        <c:axId val="80217216"/>
      </c:barChart>
      <c:lineChart>
        <c:grouping val="standard"/>
        <c:ser>
          <c:idx val="1"/>
          <c:order val="1"/>
          <c:tx>
            <c:strRef>
              <c:f>Sheet1!$K$38</c:f>
              <c:strCache>
                <c:ptCount val="1"/>
                <c:pt idx="0">
                  <c:v>Annual growth rate </c:v>
                </c:pt>
              </c:strCache>
            </c:strRef>
          </c:tx>
          <c:spPr>
            <a:ln w="28575" cap="rnd">
              <a:solidFill>
                <a:schemeClr val="accent2"/>
              </a:solidFill>
              <a:round/>
            </a:ln>
            <a:effectLst/>
          </c:spPr>
          <c:marker>
            <c:symbol val="none"/>
          </c:marker>
          <c:cat>
            <c:strRef>
              <c:f>Sheet1!$I$39:$I$47</c:f>
              <c:strCache>
                <c:ptCount val="9"/>
                <c:pt idx="0">
                  <c:v>2009/2010</c:v>
                </c:pt>
                <c:pt idx="1">
                  <c:v>2010/2011</c:v>
                </c:pt>
                <c:pt idx="2">
                  <c:v>2011/2012</c:v>
                </c:pt>
                <c:pt idx="3">
                  <c:v>2012/2013</c:v>
                </c:pt>
                <c:pt idx="4">
                  <c:v>2013/2014</c:v>
                </c:pt>
                <c:pt idx="5">
                  <c:v>2014/2015</c:v>
                </c:pt>
                <c:pt idx="6">
                  <c:v>2015/2016</c:v>
                </c:pt>
                <c:pt idx="7">
                  <c:v>2016/2017</c:v>
                </c:pt>
                <c:pt idx="8">
                  <c:v>2017/2018</c:v>
                </c:pt>
              </c:strCache>
            </c:strRef>
          </c:cat>
          <c:val>
            <c:numRef>
              <c:f>Sheet1!$K$39:$K$47</c:f>
              <c:numCache>
                <c:formatCode>0.0%</c:formatCode>
                <c:ptCount val="9"/>
                <c:pt idx="1">
                  <c:v>0.3668855087536837</c:v>
                </c:pt>
                <c:pt idx="2">
                  <c:v>0.19756867620170016</c:v>
                </c:pt>
                <c:pt idx="3">
                  <c:v>-0.59894075014081094</c:v>
                </c:pt>
                <c:pt idx="4">
                  <c:v>-2.519745200452848E-2</c:v>
                </c:pt>
                <c:pt idx="5">
                  <c:v>0.3698891826077898</c:v>
                </c:pt>
                <c:pt idx="6">
                  <c:v>-0.33140143481951645</c:v>
                </c:pt>
                <c:pt idx="7">
                  <c:v>-0.32978688540788953</c:v>
                </c:pt>
                <c:pt idx="8">
                  <c:v>-2.3830838436090292E-2</c:v>
                </c:pt>
              </c:numCache>
            </c:numRef>
          </c:val>
          <c:extLst xmlns:c16r2="http://schemas.microsoft.com/office/drawing/2015/06/chart">
            <c:ext xmlns:c16="http://schemas.microsoft.com/office/drawing/2014/chart" uri="{C3380CC4-5D6E-409C-BE32-E72D297353CC}">
              <c16:uniqueId val="{00000001-869D-4A66-A163-2BECFEFB2DF7}"/>
            </c:ext>
          </c:extLst>
        </c:ser>
        <c:dLbls/>
        <c:marker val="1"/>
        <c:axId val="79875072"/>
        <c:axId val="79873152"/>
      </c:lineChart>
      <c:catAx>
        <c:axId val="79877632"/>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17216"/>
        <c:crosses val="autoZero"/>
        <c:auto val="1"/>
        <c:lblAlgn val="ctr"/>
        <c:lblOffset val="100"/>
      </c:catAx>
      <c:valAx>
        <c:axId val="8021721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smtClean="0"/>
                  <a:t>Thousand (number of</a:t>
                </a:r>
                <a:r>
                  <a:rPr lang="en-ZA" baseline="0" dirty="0" smtClean="0"/>
                  <a:t> hectares)</a:t>
                </a:r>
                <a:endParaRPr lang="en-ZA" dirty="0"/>
              </a:p>
            </c:rich>
          </c:tx>
          <c:layout>
            <c:manualLayout>
              <c:xMode val="edge"/>
              <c:yMode val="edge"/>
              <c:x val="1.902021779715108E-2"/>
              <c:y val="0.14682834907738243"/>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77632"/>
        <c:crosses val="autoZero"/>
        <c:crossBetween val="between"/>
      </c:valAx>
      <c:valAx>
        <c:axId val="79873152"/>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smtClean="0"/>
                  <a:t>Percentages (Annual</a:t>
                </a:r>
                <a:r>
                  <a:rPr lang="en-ZA" baseline="0" dirty="0" smtClean="0"/>
                  <a:t> growth rate)</a:t>
                </a:r>
                <a:endParaRPr lang="en-ZA" dirty="0"/>
              </a:p>
            </c:rich>
          </c:tx>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75072"/>
        <c:crosses val="max"/>
        <c:crossBetween val="between"/>
      </c:valAx>
      <c:catAx>
        <c:axId val="79875072"/>
        <c:scaling>
          <c:orientation val="minMax"/>
        </c:scaling>
        <c:delete val="1"/>
        <c:axPos val="b"/>
        <c:numFmt formatCode="General" sourceLinked="1"/>
        <c:tickLblPos val="none"/>
        <c:crossAx val="79873152"/>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6806119-F8C8-4D96-B0CD-387719FCC791}" type="datetimeFigureOut">
              <a:rPr lang="en-ZA" smtClean="0"/>
              <a:pPr/>
              <a:t>2019/10/10</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3503926-82CF-4DB2-BA4D-47357892DA51}" type="slidenum">
              <a:rPr lang="en-ZA" smtClean="0"/>
              <a:pPr/>
              <a:t>‹#›</a:t>
            </a:fld>
            <a:endParaRPr lang="en-ZA"/>
          </a:p>
        </p:txBody>
      </p:sp>
    </p:spTree>
    <p:extLst>
      <p:ext uri="{BB962C8B-B14F-4D97-AF65-F5344CB8AC3E}">
        <p14:creationId xmlns:p14="http://schemas.microsoft.com/office/powerpoint/2010/main" xmlns="" val="406253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917575" y="744538"/>
            <a:ext cx="4962525" cy="3722687"/>
          </a:xfrm>
          <a:prstGeom prst="rect">
            <a:avLst/>
          </a:prstGeom>
        </p:spPr>
        <p:txBody>
          <a:bodyPr lIns="90992" tIns="45496" rIns="90992" bIns="45496"/>
          <a:lstStyle/>
          <a:p>
            <a:pPr lvl="0"/>
            <a:endParaRPr/>
          </a:p>
        </p:txBody>
      </p:sp>
      <p:sp>
        <p:nvSpPr>
          <p:cNvPr id="25" name="Shape 25"/>
          <p:cNvSpPr>
            <a:spLocks noGrp="1"/>
          </p:cNvSpPr>
          <p:nvPr>
            <p:ph type="body" sz="quarter" idx="1"/>
          </p:nvPr>
        </p:nvSpPr>
        <p:spPr>
          <a:xfrm>
            <a:off x="906357" y="4715154"/>
            <a:ext cx="4984962" cy="4466987"/>
          </a:xfrm>
          <a:prstGeom prst="rect">
            <a:avLst/>
          </a:prstGeom>
        </p:spPr>
        <p:txBody>
          <a:bodyPr lIns="90992" tIns="45496" rIns="90992" bIns="45496"/>
          <a:lstStyle/>
          <a:p>
            <a:pPr lvl="0"/>
            <a:endParaRPr/>
          </a:p>
        </p:txBody>
      </p:sp>
    </p:spTree>
    <p:extLst>
      <p:ext uri="{BB962C8B-B14F-4D97-AF65-F5344CB8AC3E}">
        <p14:creationId xmlns:p14="http://schemas.microsoft.com/office/powerpoint/2010/main" xmlns="" val="484815583"/>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335263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51814" y="10255969"/>
            <a:ext cx="2944342" cy="541022"/>
          </a:xfrm>
          <a:prstGeom prst="rect">
            <a:avLst/>
          </a:prstGeom>
        </p:spPr>
        <p:txBody>
          <a:bodyPr lIns="90992" tIns="45496" rIns="90992" bIns="45496"/>
          <a:lstStyle/>
          <a:p>
            <a:pPr>
              <a:defRPr/>
            </a:pPr>
            <a:fld id="{2E72BF19-97AF-455C-BABB-E3608C95AFAC}" type="slidenum">
              <a:rPr lang="en-ZA" smtClean="0"/>
              <a:pPr>
                <a:defRPr/>
              </a:pPr>
              <a:t>44</a:t>
            </a:fld>
            <a:endParaRPr lang="en-ZA"/>
          </a:p>
        </p:txBody>
      </p:sp>
    </p:spTree>
    <p:extLst>
      <p:ext uri="{BB962C8B-B14F-4D97-AF65-F5344CB8AC3E}">
        <p14:creationId xmlns:p14="http://schemas.microsoft.com/office/powerpoint/2010/main" xmlns="" val="96825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17931" y="9408206"/>
            <a:ext cx="2918443" cy="496301"/>
          </a:xfrm>
          <a:prstGeom prst="rect">
            <a:avLst/>
          </a:prstGeom>
        </p:spPr>
        <p:txBody>
          <a:bodyPr lIns="90992" tIns="45496" rIns="90992" bIns="45496"/>
          <a:lstStyle/>
          <a:p>
            <a:pPr>
              <a:defRPr/>
            </a:pPr>
            <a:fld id="{2E72BF19-97AF-455C-BABB-E3608C95AFAC}" type="slidenum">
              <a:rPr lang="en-ZA" smtClean="0"/>
              <a:pPr>
                <a:defRPr/>
              </a:pPr>
              <a:t>46</a:t>
            </a:fld>
            <a:endParaRPr lang="en-ZA"/>
          </a:p>
        </p:txBody>
      </p:sp>
    </p:spTree>
    <p:extLst>
      <p:ext uri="{BB962C8B-B14F-4D97-AF65-F5344CB8AC3E}">
        <p14:creationId xmlns:p14="http://schemas.microsoft.com/office/powerpoint/2010/main" xmlns="" val="25012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17931" y="9408206"/>
            <a:ext cx="2918443" cy="496301"/>
          </a:xfrm>
          <a:prstGeom prst="rect">
            <a:avLst/>
          </a:prstGeom>
        </p:spPr>
        <p:txBody>
          <a:bodyPr lIns="90992" tIns="45496" rIns="90992" bIns="45496"/>
          <a:lstStyle/>
          <a:p>
            <a:pPr>
              <a:defRPr/>
            </a:pPr>
            <a:fld id="{2E72BF19-97AF-455C-BABB-E3608C95AFAC}" type="slidenum">
              <a:rPr lang="en-ZA" smtClean="0"/>
              <a:pPr>
                <a:defRPr/>
              </a:pPr>
              <a:t>47</a:t>
            </a:fld>
            <a:endParaRPr lang="en-ZA"/>
          </a:p>
        </p:txBody>
      </p:sp>
    </p:spTree>
    <p:extLst>
      <p:ext uri="{BB962C8B-B14F-4D97-AF65-F5344CB8AC3E}">
        <p14:creationId xmlns:p14="http://schemas.microsoft.com/office/powerpoint/2010/main" xmlns="" val="135206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17931" y="9408206"/>
            <a:ext cx="2918443" cy="496301"/>
          </a:xfrm>
          <a:prstGeom prst="rect">
            <a:avLst/>
          </a:prstGeom>
        </p:spPr>
        <p:txBody>
          <a:bodyPr lIns="90992" tIns="45496" rIns="90992" bIns="45496"/>
          <a:lstStyle/>
          <a:p>
            <a:pPr>
              <a:defRPr/>
            </a:pPr>
            <a:fld id="{2E72BF19-97AF-455C-BABB-E3608C95AFAC}" type="slidenum">
              <a:rPr lang="en-ZA" smtClean="0"/>
              <a:pPr>
                <a:defRPr/>
              </a:pPr>
              <a:t>48</a:t>
            </a:fld>
            <a:endParaRPr lang="en-ZA"/>
          </a:p>
        </p:txBody>
      </p:sp>
    </p:spTree>
    <p:extLst>
      <p:ext uri="{BB962C8B-B14F-4D97-AF65-F5344CB8AC3E}">
        <p14:creationId xmlns:p14="http://schemas.microsoft.com/office/powerpoint/2010/main" xmlns="" val="2426285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17931" y="9408206"/>
            <a:ext cx="2918443" cy="496301"/>
          </a:xfrm>
          <a:prstGeom prst="rect">
            <a:avLst/>
          </a:prstGeom>
        </p:spPr>
        <p:txBody>
          <a:bodyPr lIns="90992" tIns="45496" rIns="90992" bIns="45496"/>
          <a:lstStyle/>
          <a:p>
            <a:pPr>
              <a:defRPr/>
            </a:pPr>
            <a:fld id="{2E72BF19-97AF-455C-BABB-E3608C95AFAC}" type="slidenum">
              <a:rPr lang="en-ZA" smtClean="0"/>
              <a:pPr>
                <a:defRPr/>
              </a:pPr>
              <a:t>49</a:t>
            </a:fld>
            <a:endParaRPr lang="en-ZA"/>
          </a:p>
        </p:txBody>
      </p:sp>
    </p:spTree>
    <p:extLst>
      <p:ext uri="{BB962C8B-B14F-4D97-AF65-F5344CB8AC3E}">
        <p14:creationId xmlns:p14="http://schemas.microsoft.com/office/powerpoint/2010/main" xmlns="" val="421828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65014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51813" y="9427766"/>
            <a:ext cx="2944342" cy="497333"/>
          </a:xfrm>
          <a:prstGeom prst="rect">
            <a:avLst/>
          </a:prstGeom>
        </p:spPr>
        <p:txBody>
          <a:bodyPr lIns="90992" tIns="45496" rIns="90992" bIns="45496"/>
          <a:lstStyle/>
          <a:p>
            <a:pPr>
              <a:defRPr/>
            </a:pPr>
            <a:fld id="{2E72BF19-97AF-455C-BABB-E3608C95AFAC}" type="slidenum">
              <a:rPr lang="en-ZA" smtClean="0"/>
              <a:pPr>
                <a:defRPr/>
              </a:pPr>
              <a:t>2</a:t>
            </a:fld>
            <a:endParaRPr lang="en-ZA" dirty="0"/>
          </a:p>
        </p:txBody>
      </p:sp>
    </p:spTree>
    <p:extLst>
      <p:ext uri="{BB962C8B-B14F-4D97-AF65-F5344CB8AC3E}">
        <p14:creationId xmlns:p14="http://schemas.microsoft.com/office/powerpoint/2010/main" xmlns="" val="34456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51814" y="10255969"/>
            <a:ext cx="2944342" cy="541022"/>
          </a:xfrm>
          <a:prstGeom prst="rect">
            <a:avLst/>
          </a:prstGeom>
        </p:spPr>
        <p:txBody>
          <a:bodyPr lIns="90992" tIns="45496" rIns="90992" bIns="45496"/>
          <a:lstStyle/>
          <a:p>
            <a:pPr>
              <a:defRPr/>
            </a:pPr>
            <a:fld id="{2E72BF19-97AF-455C-BABB-E3608C95AFAC}" type="slidenum">
              <a:rPr lang="en-ZA" smtClean="0"/>
              <a:pPr>
                <a:defRPr/>
              </a:pPr>
              <a:t>3</a:t>
            </a:fld>
            <a:endParaRPr lang="en-ZA"/>
          </a:p>
        </p:txBody>
      </p:sp>
    </p:spTree>
    <p:extLst>
      <p:ext uri="{BB962C8B-B14F-4D97-AF65-F5344CB8AC3E}">
        <p14:creationId xmlns:p14="http://schemas.microsoft.com/office/powerpoint/2010/main" xmlns="" val="193420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70975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9134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48327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58611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91615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242807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 name="Shape 9"/>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pic>
        <p:nvPicPr>
          <p:cNvPr id="10" name="image1.png" descr="C:\Users\Marina\Pictures\logo.png"/>
          <p:cNvPicPr/>
          <p:nvPr/>
        </p:nvPicPr>
        <p:blipFill>
          <a:blip r:embed="rId2" cstate="print">
            <a:extLst/>
          </a:blip>
          <a:stretch>
            <a:fillRect/>
          </a:stretch>
        </p:blipFill>
        <p:spPr>
          <a:xfrm>
            <a:off x="3454400" y="500062"/>
            <a:ext cx="2197100" cy="1992313"/>
          </a:xfrm>
          <a:prstGeom prst="rect">
            <a:avLst/>
          </a:prstGeom>
          <a:ln w="12700">
            <a:miter lim="400000"/>
          </a:ln>
        </p:spPr>
      </p:pic>
      <p:sp>
        <p:nvSpPr>
          <p:cNvPr id="11" name="Shape 11"/>
          <p:cNvSpPr/>
          <p:nvPr/>
        </p:nvSpPr>
        <p:spPr>
          <a:xfrm>
            <a:off x="323850" y="486886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12" name="Shape 12"/>
          <p:cNvSpPr>
            <a:spLocks noGrp="1"/>
          </p:cNvSpPr>
          <p:nvPr>
            <p:ph type="title"/>
          </p:nvPr>
        </p:nvSpPr>
        <p:spPr>
          <a:xfrm>
            <a:off x="685800" y="1971104"/>
            <a:ext cx="7772400" cy="3089672"/>
          </a:xfrm>
          <a:prstGeom prst="rect">
            <a:avLst/>
          </a:prstGeom>
        </p:spPr>
        <p:txBody>
          <a:bodyPr/>
          <a:lstStyle>
            <a:lvl1pPr algn="ctr">
              <a:defRPr>
                <a:solidFill>
                  <a:srgbClr val="366C5B"/>
                </a:solidFill>
              </a:defRPr>
            </a:lvl1pPr>
          </a:lstStyle>
          <a:p>
            <a:pPr lvl="0">
              <a:defRPr sz="1800" cap="none">
                <a:solidFill>
                  <a:srgbClr val="000000"/>
                </a:solidFill>
                <a:effectLst/>
              </a:defRPr>
            </a:pPr>
            <a:r>
              <a:rPr sz="4400" cap="small">
                <a:solidFill>
                  <a:srgbClr val="366C5B"/>
                </a:solidFill>
                <a:effectLst>
                  <a:outerShdw blurRad="38100" dist="38100" dir="2700000" rotWithShape="0">
                    <a:srgbClr val="000000">
                      <a:alpha val="43137"/>
                    </a:srgbClr>
                  </a:outerShdw>
                </a:effectLst>
              </a:rPr>
              <a:t>Title Text</a:t>
            </a:r>
          </a:p>
        </p:txBody>
      </p:sp>
      <p:sp>
        <p:nvSpPr>
          <p:cNvPr id="13" name="Shape 13"/>
          <p:cNvSpPr>
            <a:spLocks noGrp="1"/>
          </p:cNvSpPr>
          <p:nvPr>
            <p:ph type="body" idx="1"/>
          </p:nvPr>
        </p:nvSpPr>
        <p:spPr>
          <a:xfrm>
            <a:off x="1371600" y="5060775"/>
            <a:ext cx="6400800" cy="1797225"/>
          </a:xfrm>
          <a:prstGeom prst="rect">
            <a:avLst/>
          </a:prstGeom>
        </p:spPr>
        <p:txBody>
          <a:bodyPr/>
          <a:lstStyle>
            <a:lvl1pPr marL="0" indent="0" algn="ctr">
              <a:buSzTx/>
              <a:buFontTx/>
              <a:buNone/>
              <a:defRPr cap="small"/>
            </a:lvl1pPr>
            <a:lvl2pPr marL="0" indent="457200" algn="ctr">
              <a:buSzTx/>
              <a:buFontTx/>
              <a:buNone/>
              <a:defRPr cap="small"/>
            </a:lvl2pPr>
            <a:lvl3pPr marL="0" indent="914400" algn="ctr">
              <a:buSzTx/>
              <a:buFontTx/>
              <a:buNone/>
              <a:defRPr cap="small"/>
            </a:lvl3pPr>
            <a:lvl4pPr marL="0" indent="1371600" algn="ctr">
              <a:buSzTx/>
              <a:buFontTx/>
              <a:buNone/>
              <a:defRPr cap="small"/>
            </a:lvl4pPr>
            <a:lvl5pPr marL="0" indent="1828800" algn="ctr">
              <a:buSzTx/>
              <a:buFontTx/>
              <a:buNone/>
              <a:defRPr cap="small"/>
            </a:lvl5pPr>
          </a:lstStyle>
          <a:p>
            <a:pPr lvl="0">
              <a:defRPr sz="1800" cap="none"/>
            </a:pPr>
            <a:r>
              <a:rPr sz="3200" cap="small"/>
              <a:t>Body Level One</a:t>
            </a:r>
          </a:p>
          <a:p>
            <a:pPr lvl="1">
              <a:defRPr sz="1800" cap="none"/>
            </a:pPr>
            <a:r>
              <a:rPr sz="3200" cap="small"/>
              <a:t>Body Level Two</a:t>
            </a:r>
          </a:p>
          <a:p>
            <a:pPr lvl="2">
              <a:defRPr sz="1800" cap="none"/>
            </a:pPr>
            <a:r>
              <a:rPr sz="3200" cap="small"/>
              <a:t>Body Level Three</a:t>
            </a:r>
          </a:p>
          <a:p>
            <a:pPr lvl="3">
              <a:defRPr sz="1800" cap="none"/>
            </a:pPr>
            <a:r>
              <a:rPr sz="3200" cap="small"/>
              <a:t>Body Level Four</a:t>
            </a:r>
          </a:p>
          <a:p>
            <a:pPr lvl="4">
              <a:defRPr sz="1800" cap="none"/>
            </a:pPr>
            <a:r>
              <a:rPr sz="3200" cap="small"/>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17" name="Shape 1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0" name="Shape 20"/>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pic>
        <p:nvPicPr>
          <p:cNvPr id="21" name="image1.png" descr="C:\Users\Marina\Pictures\logo.png"/>
          <p:cNvPicPr/>
          <p:nvPr/>
        </p:nvPicPr>
        <p:blipFill>
          <a:blip r:embed="rId2" cstate="print">
            <a:extLst/>
          </a:blip>
          <a:stretch>
            <a:fillRect/>
          </a:stretch>
        </p:blipFill>
        <p:spPr>
          <a:xfrm>
            <a:off x="3454400" y="500062"/>
            <a:ext cx="2197100" cy="1992313"/>
          </a:xfrm>
          <a:prstGeom prst="rect">
            <a:avLst/>
          </a:prstGeom>
          <a:ln w="12700">
            <a:miter lim="400000"/>
          </a:ln>
        </p:spPr>
      </p:pic>
      <p:sp>
        <p:nvSpPr>
          <p:cNvPr id="22" name="Shape 22"/>
          <p:cNvSpPr>
            <a:spLocks noGrp="1"/>
          </p:cNvSpPr>
          <p:nvPr>
            <p:ph type="body" idx="1"/>
          </p:nvPr>
        </p:nvSpPr>
        <p:spPr>
          <a:xfrm>
            <a:off x="722312" y="1655575"/>
            <a:ext cx="7772401" cy="2637522"/>
          </a:xfrm>
          <a:prstGeom prst="rect">
            <a:avLst/>
          </a:prstGeom>
        </p:spPr>
        <p:txBody>
          <a:bodyPr anchor="b">
            <a:normAutofit/>
          </a:bodyPr>
          <a:lstStyle>
            <a:lvl1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1pPr>
            <a:lvl2pPr marL="0" indent="4572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2pPr>
            <a:lvl3pPr marL="0" indent="9144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3pPr>
            <a:lvl4pPr marL="0" indent="13716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4pPr>
            <a:lvl5pPr marL="0" indent="18288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5pPr>
          </a:lstStyle>
          <a:p>
            <a:pPr lvl="0">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One</a:t>
            </a:r>
          </a:p>
          <a:p>
            <a:pPr lvl="1">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Two</a:t>
            </a:r>
          </a:p>
          <a:p>
            <a:pPr lvl="2">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Three</a:t>
            </a:r>
          </a:p>
          <a:p>
            <a:pPr lvl="3">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Four</a:t>
            </a:r>
          </a:p>
          <a:p>
            <a:pPr lvl="4">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ZA" kern="1200" dirty="0">
              <a:solidFill>
                <a:prstClr val="white"/>
              </a:solidFill>
            </a:endParaRPr>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cxnSp>
        <p:nvCxnSpPr>
          <p:cNvPr id="6" name="Straight Connector 13"/>
          <p:cNvCxnSpPr/>
          <p:nvPr userDrawn="1"/>
        </p:nvCxnSpPr>
        <p:spPr>
          <a:xfrm>
            <a:off x="323850" y="486886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636912"/>
            <a:ext cx="7772400" cy="1758057"/>
          </a:xfrm>
        </p:spPr>
        <p:txBody>
          <a:bodyPr/>
          <a:lstStyle>
            <a:lvl1pPr>
              <a:defRPr b="0" cap="small" baseline="0">
                <a:solidFill>
                  <a:srgbClr val="366C5B"/>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5060776"/>
            <a:ext cx="6400800" cy="1104528"/>
          </a:xfrm>
        </p:spPr>
        <p:txBody>
          <a:bodyPr/>
          <a:lstStyle>
            <a:lvl1pPr marL="0" indent="0" algn="ctr">
              <a:buNone/>
              <a:defRPr cap="small"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7" name="Date Placeholder 3"/>
          <p:cNvSpPr>
            <a:spLocks noGrp="1"/>
          </p:cNvSpPr>
          <p:nvPr>
            <p:ph type="dt" sz="half" idx="10"/>
          </p:nvPr>
        </p:nvSpPr>
        <p:spPr>
          <a:xfrm>
            <a:off x="457200" y="6232525"/>
            <a:ext cx="2133600" cy="365125"/>
          </a:xfrm>
        </p:spPr>
        <p:txBody>
          <a:bodyPr/>
          <a:lstStyle>
            <a:lvl1pPr>
              <a:defRPr>
                <a:latin typeface="Times New Roman" pitchFamily="18" charset="0"/>
                <a:cs typeface="Times New Roman" pitchFamily="18" charset="0"/>
              </a:defRPr>
            </a:lvl1pPr>
          </a:lstStyle>
          <a:p>
            <a:pPr>
              <a:defRPr/>
            </a:pPr>
            <a:endParaRPr lang="en-ZA" dirty="0">
              <a:solidFill>
                <a:prstClr val="black">
                  <a:tint val="75000"/>
                </a:prstClr>
              </a:solidFill>
            </a:endParaRPr>
          </a:p>
        </p:txBody>
      </p:sp>
      <p:sp>
        <p:nvSpPr>
          <p:cNvPr id="8"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smtClean="0"/>
              <a:t>FFC Presentation to the FARNPAN Board  19 March 2015</a:t>
            </a:r>
            <a:endParaRPr lang="en-ZA" dirty="0"/>
          </a:p>
        </p:txBody>
      </p:sp>
      <p:sp>
        <p:nvSpPr>
          <p:cNvPr id="9" name="Slide Number Placeholder 5"/>
          <p:cNvSpPr>
            <a:spLocks noGrp="1"/>
          </p:cNvSpPr>
          <p:nvPr>
            <p:ph type="sldNum" sz="quarter" idx="12"/>
          </p:nvPr>
        </p:nvSpPr>
        <p:spPr>
          <a:xfrm>
            <a:off x="6553200" y="6237288"/>
            <a:ext cx="2133600" cy="365125"/>
          </a:xfrm>
        </p:spPr>
        <p:txBody>
          <a:bodyPr/>
          <a:lstStyle>
            <a:lvl1pPr>
              <a:defRPr>
                <a:solidFill>
                  <a:srgbClr val="3B7150"/>
                </a:solidFill>
                <a:latin typeface="Times New Roman" pitchFamily="18" charset="0"/>
                <a:cs typeface="Times New Roman" pitchFamily="18" charset="0"/>
              </a:defRPr>
            </a:lvl1pPr>
          </a:lstStyle>
          <a:p>
            <a:pPr>
              <a:defRPr/>
            </a:pPr>
            <a:fld id="{F5038123-8B37-436F-8CA4-4033D15F1413}" type="slidenum">
              <a:rPr lang="en-ZA"/>
              <a:pPr>
                <a:defRPr/>
              </a:pPr>
              <a:t>‹#›</a:t>
            </a:fld>
            <a:endParaRPr lang="en-ZA" dirty="0"/>
          </a:p>
        </p:txBody>
      </p:sp>
    </p:spTree>
    <p:extLst>
      <p:ext uri="{BB962C8B-B14F-4D97-AF65-F5344CB8AC3E}">
        <p14:creationId xmlns:p14="http://schemas.microsoft.com/office/powerpoint/2010/main" xmlns="" val="25963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Marina\Pictures\logo.png"/>
          <p:cNvPicPr>
            <a:picLocks noChangeAspect="1" noChangeArrowheads="1"/>
          </p:cNvPicPr>
          <p:nvPr userDrawn="1"/>
        </p:nvPicPr>
        <p:blipFill>
          <a:blip r:embed="rId2" cstate="print"/>
          <a:srcRect/>
          <a:stretch>
            <a:fillRect/>
          </a:stretch>
        </p:blipFill>
        <p:spPr bwMode="auto">
          <a:xfrm>
            <a:off x="155575" y="5732463"/>
            <a:ext cx="1031875" cy="936625"/>
          </a:xfrm>
          <a:prstGeom prst="rect">
            <a:avLst/>
          </a:prstGeom>
          <a:noFill/>
          <a:ln w="9525">
            <a:noFill/>
            <a:miter lim="800000"/>
            <a:headEnd/>
            <a:tailEnd/>
          </a:ln>
        </p:spPr>
      </p:pic>
      <p:sp>
        <p:nvSpPr>
          <p:cNvPr id="5"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ZA" kern="1200" dirty="0">
              <a:solidFill>
                <a:prstClr val="white"/>
              </a:solidFill>
            </a:endParaRPr>
          </a:p>
        </p:txBody>
      </p:sp>
      <p:cxnSp>
        <p:nvCxnSpPr>
          <p:cNvPr id="6" name="Straight Connector 7"/>
          <p:cNvCxnSpPr/>
          <p:nvPr userDrawn="1"/>
        </p:nvCxnSpPr>
        <p:spPr>
          <a:xfrm>
            <a:off x="323850" y="148431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r">
              <a:defRPr cap="small" baseline="0">
                <a:solidFill>
                  <a:srgbClr val="3B7150"/>
                </a:solidFill>
                <a:effectLst>
                  <a:outerShdw blurRad="38100" dist="38100" dir="2700000" algn="tl">
                    <a:srgbClr val="000000">
                      <a:alpha val="43137"/>
                    </a:srgbClr>
                  </a:outerShdw>
                </a:effectLs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Slide Number Placeholder 5"/>
          <p:cNvSpPr>
            <a:spLocks noGrp="1"/>
          </p:cNvSpPr>
          <p:nvPr>
            <p:ph type="sldNum" sz="quarter" idx="10"/>
          </p:nvPr>
        </p:nvSpPr>
        <p:spPr>
          <a:xfrm>
            <a:off x="6553200" y="6237288"/>
            <a:ext cx="2133600" cy="365125"/>
          </a:xfrm>
        </p:spPr>
        <p:txBody>
          <a:bodyPr/>
          <a:lstStyle>
            <a:lvl1pPr>
              <a:defRPr>
                <a:solidFill>
                  <a:srgbClr val="3B7150"/>
                </a:solidFill>
              </a:defRPr>
            </a:lvl1pPr>
          </a:lstStyle>
          <a:p>
            <a:pPr>
              <a:defRPr/>
            </a:pPr>
            <a:fld id="{F1102E04-C8CA-4535-B9A8-E00E6E7F4501}" type="slidenum">
              <a:rPr lang="en-ZA"/>
              <a:pPr>
                <a:defRPr/>
              </a:pPr>
              <a:t>‹#›</a:t>
            </a:fld>
            <a:endParaRPr lang="en-ZA" dirty="0"/>
          </a:p>
        </p:txBody>
      </p:sp>
      <p:sp>
        <p:nvSpPr>
          <p:cNvPr id="9"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smtClean="0"/>
              <a:t>FFC Presentation to the FARNPAN Board  19 March 2015</a:t>
            </a:r>
            <a:endParaRPr lang="en-ZA" dirty="0"/>
          </a:p>
        </p:txBody>
      </p:sp>
    </p:spTree>
    <p:extLst>
      <p:ext uri="{BB962C8B-B14F-4D97-AF65-F5344CB8AC3E}">
        <p14:creationId xmlns:p14="http://schemas.microsoft.com/office/powerpoint/2010/main" xmlns="" val="22998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ZA" kern="1200" dirty="0">
              <a:solidFill>
                <a:prstClr val="white"/>
              </a:solidFill>
            </a:endParaRPr>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sp>
        <p:nvSpPr>
          <p:cNvPr id="3" name="Text Placeholder 2"/>
          <p:cNvSpPr>
            <a:spLocks noGrp="1"/>
          </p:cNvSpPr>
          <p:nvPr>
            <p:ph type="body" idx="1"/>
          </p:nvPr>
        </p:nvSpPr>
        <p:spPr>
          <a:xfrm>
            <a:off x="722313" y="3140968"/>
            <a:ext cx="7772400" cy="1152128"/>
          </a:xfrm>
        </p:spPr>
        <p:txBody>
          <a:bodyPr anchor="b">
            <a:normAutofit/>
          </a:bodyPr>
          <a:lstStyle>
            <a:lvl1pPr marL="0" indent="0" algn="ctr">
              <a:buNone/>
              <a:defRPr sz="3600" cap="small" baseline="0">
                <a:solidFill>
                  <a:srgbClr val="3B71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smtClean="0"/>
              <a:t>FFC Presentation to the FARNPAN Board  19 March 2015</a:t>
            </a:r>
            <a:endParaRPr lang="en-ZA" dirty="0"/>
          </a:p>
        </p:txBody>
      </p:sp>
    </p:spTree>
    <p:extLst>
      <p:ext uri="{BB962C8B-B14F-4D97-AF65-F5344CB8AC3E}">
        <p14:creationId xmlns:p14="http://schemas.microsoft.com/office/powerpoint/2010/main" xmlns="" val="13379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7882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C:\Users\Marina\Pictures\logo.png"/>
          <p:cNvPicPr/>
          <p:nvPr/>
        </p:nvPicPr>
        <p:blipFill>
          <a:blip r:embed="rId5" cstate="print">
            <a:extLst/>
          </a:blip>
          <a:stretch>
            <a:fillRect/>
          </a:stretch>
        </p:blipFill>
        <p:spPr>
          <a:xfrm>
            <a:off x="155575" y="5732462"/>
            <a:ext cx="1031875" cy="936626"/>
          </a:xfrm>
          <a:prstGeom prst="rect">
            <a:avLst/>
          </a:prstGeom>
          <a:ln w="12700">
            <a:miter lim="400000"/>
          </a:ln>
        </p:spPr>
      </p:pic>
      <p:sp>
        <p:nvSpPr>
          <p:cNvPr id="3" name="Shape 3"/>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a:p>
        </p:txBody>
      </p:sp>
      <p:sp>
        <p:nvSpPr>
          <p:cNvPr id="4" name="Shape 4"/>
          <p:cNvSpPr/>
          <p:nvPr/>
        </p:nvSpPr>
        <p:spPr>
          <a:xfrm>
            <a:off x="323850" y="148431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5" name="Shape 5"/>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6553200" y="6282117"/>
            <a:ext cx="2133600" cy="275467"/>
          </a:xfrm>
          <a:prstGeom prst="rect">
            <a:avLst/>
          </a:prstGeom>
          <a:ln w="12700">
            <a:miter lim="400000"/>
          </a:ln>
        </p:spPr>
        <p:txBody>
          <a:bodyPr lIns="45719" rIns="45719" anchor="ctr">
            <a:spAutoFit/>
          </a:bodyPr>
          <a:lstStyle>
            <a:lvl1pPr algn="r">
              <a:defRPr sz="1200">
                <a:solidFill>
                  <a:srgbClr val="3B7150"/>
                </a:solidFill>
                <a:latin typeface="Times New Roman"/>
                <a:ea typeface="Times New Roman"/>
                <a:cs typeface="Times New Roman"/>
                <a:sym typeface="Times New Roman"/>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vl2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2pPr>
      <a:lvl3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3pPr>
      <a:lvl4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4pPr>
      <a:lvl5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5pPr>
      <a:lvl6pPr indent="4572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6pPr>
      <a:lvl7pPr indent="9144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7pPr>
      <a:lvl8pPr indent="13716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8pPr>
      <a:lvl9pPr indent="18288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9pPr>
    </p:titleStyle>
    <p:bodyStyle>
      <a:lvl1pPr marL="342900" indent="-342900">
        <a:spcBef>
          <a:spcPts val="700"/>
        </a:spcBef>
        <a:buSzPct val="100000"/>
        <a:buFont typeface="Arial"/>
        <a:buChar char="•"/>
        <a:defRPr sz="3200">
          <a:latin typeface="Times New Roman"/>
          <a:ea typeface="Times New Roman"/>
          <a:cs typeface="Times New Roman"/>
          <a:sym typeface="Times New Roman"/>
        </a:defRPr>
      </a:lvl1pPr>
      <a:lvl2pPr marL="783771" indent="-326571">
        <a:spcBef>
          <a:spcPts val="700"/>
        </a:spcBef>
        <a:buSzPct val="100000"/>
        <a:buFont typeface="Arial"/>
        <a:buChar char="–"/>
        <a:defRPr sz="3200">
          <a:latin typeface="Times New Roman"/>
          <a:ea typeface="Times New Roman"/>
          <a:cs typeface="Times New Roman"/>
          <a:sym typeface="Times New Roman"/>
        </a:defRPr>
      </a:lvl2pPr>
      <a:lvl3pPr marL="1219200" indent="-304800">
        <a:spcBef>
          <a:spcPts val="700"/>
        </a:spcBef>
        <a:buSzPct val="100000"/>
        <a:buFont typeface="Arial"/>
        <a:buChar char="•"/>
        <a:defRPr sz="3200">
          <a:latin typeface="Times New Roman"/>
          <a:ea typeface="Times New Roman"/>
          <a:cs typeface="Times New Roman"/>
          <a:sym typeface="Times New Roman"/>
        </a:defRPr>
      </a:lvl3pPr>
      <a:lvl4pPr marL="1737360" indent="-365760">
        <a:spcBef>
          <a:spcPts val="700"/>
        </a:spcBef>
        <a:buSzPct val="100000"/>
        <a:buFont typeface="Arial"/>
        <a:buChar char="–"/>
        <a:defRPr sz="3200">
          <a:latin typeface="Times New Roman"/>
          <a:ea typeface="Times New Roman"/>
          <a:cs typeface="Times New Roman"/>
          <a:sym typeface="Times New Roman"/>
        </a:defRPr>
      </a:lvl4pPr>
      <a:lvl5pPr marL="2194560" indent="-365760">
        <a:spcBef>
          <a:spcPts val="700"/>
        </a:spcBef>
        <a:buSzPct val="100000"/>
        <a:buFont typeface="Arial"/>
        <a:buChar char="»"/>
        <a:defRPr sz="3200">
          <a:latin typeface="Times New Roman"/>
          <a:ea typeface="Times New Roman"/>
          <a:cs typeface="Times New Roman"/>
          <a:sym typeface="Times New Roman"/>
        </a:defRPr>
      </a:lvl5pPr>
      <a:lvl6pPr marL="2651760" indent="-365760">
        <a:spcBef>
          <a:spcPts val="700"/>
        </a:spcBef>
        <a:buSzPct val="100000"/>
        <a:buFont typeface="Arial"/>
        <a:buChar char="•"/>
        <a:defRPr sz="3200">
          <a:latin typeface="Times New Roman"/>
          <a:ea typeface="Times New Roman"/>
          <a:cs typeface="Times New Roman"/>
          <a:sym typeface="Times New Roman"/>
        </a:defRPr>
      </a:lvl6pPr>
      <a:lvl7pPr marL="3108960" indent="-365760">
        <a:spcBef>
          <a:spcPts val="700"/>
        </a:spcBef>
        <a:buSzPct val="100000"/>
        <a:buFont typeface="Arial"/>
        <a:buChar char="•"/>
        <a:defRPr sz="3200">
          <a:latin typeface="Times New Roman"/>
          <a:ea typeface="Times New Roman"/>
          <a:cs typeface="Times New Roman"/>
          <a:sym typeface="Times New Roman"/>
        </a:defRPr>
      </a:lvl7pPr>
      <a:lvl8pPr marL="3566159" indent="-365759">
        <a:spcBef>
          <a:spcPts val="700"/>
        </a:spcBef>
        <a:buSzPct val="100000"/>
        <a:buFont typeface="Arial"/>
        <a:buChar char="•"/>
        <a:defRPr sz="3200">
          <a:latin typeface="Times New Roman"/>
          <a:ea typeface="Times New Roman"/>
          <a:cs typeface="Times New Roman"/>
          <a:sym typeface="Times New Roman"/>
        </a:defRPr>
      </a:lvl8pPr>
      <a:lvl9pPr marL="4023359" indent="-365759">
        <a:spcBef>
          <a:spcPts val="700"/>
        </a:spcBef>
        <a:buSzPct val="100000"/>
        <a:buFont typeface="Arial"/>
        <a:buChar char="•"/>
        <a:defRPr sz="3200">
          <a:latin typeface="Times New Roman"/>
          <a:ea typeface="Times New Roman"/>
          <a:cs typeface="Times New Roman"/>
          <a:sym typeface="Times New Roman"/>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indent="2286000" algn="r">
        <a:defRPr sz="1200">
          <a:solidFill>
            <a:schemeClr val="tx1"/>
          </a:solidFill>
          <a:latin typeface="+mn-lt"/>
          <a:ea typeface="+mn-ea"/>
          <a:cs typeface="+mn-cs"/>
          <a:sym typeface="Times New Roman"/>
        </a:defRPr>
      </a:lvl6pPr>
      <a:lvl7pPr indent="2743200" algn="r">
        <a:defRPr sz="1200">
          <a:solidFill>
            <a:schemeClr val="tx1"/>
          </a:solidFill>
          <a:latin typeface="+mn-lt"/>
          <a:ea typeface="+mn-ea"/>
          <a:cs typeface="+mn-cs"/>
          <a:sym typeface="Times New Roman"/>
        </a:defRPr>
      </a:lvl7pPr>
      <a:lvl8pPr indent="3200400" algn="r">
        <a:defRPr sz="1200">
          <a:solidFill>
            <a:schemeClr val="tx1"/>
          </a:solidFill>
          <a:latin typeface="+mn-lt"/>
          <a:ea typeface="+mn-ea"/>
          <a:cs typeface="+mn-cs"/>
          <a:sym typeface="Times New Roman"/>
        </a:defRPr>
      </a:lvl8pPr>
      <a:lvl9pPr indent="3657600" algn="r">
        <a:defRPr sz="1200">
          <a:solidFill>
            <a:schemeClr val="tx1"/>
          </a:solidFill>
          <a:latin typeface="+mn-lt"/>
          <a:ea typeface="+mn-ea"/>
          <a:cs typeface="+mn-cs"/>
          <a:sym typeface="Times New Roman"/>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rtl="0">
              <a:defRPr/>
            </a:pPr>
            <a:endParaRPr lang="en-ZA" kern="1200"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cs typeface="Times New Roman" pitchFamily="18" charset="0"/>
              </a:defRPr>
            </a:lvl1pPr>
          </a:lstStyle>
          <a:p>
            <a:pPr rtl="0" fontAlgn="base">
              <a:spcBef>
                <a:spcPct val="0"/>
              </a:spcBef>
              <a:spcAft>
                <a:spcPct val="0"/>
              </a:spcAft>
              <a:defRPr/>
            </a:pPr>
            <a:r>
              <a:rPr lang="en-ZA" kern="1200" smtClean="0">
                <a:ea typeface="+mn-ea"/>
              </a:rPr>
              <a:t>FFC Presentation to the FARNPAN Board  19 March 2015</a:t>
            </a:r>
            <a:endParaRPr lang="en-ZA" kern="1200" dirty="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rtl="0">
              <a:defRPr/>
            </a:pPr>
            <a:fld id="{5F84B9C5-5F88-47F1-8C4A-E6B15934C5D1}" type="slidenum">
              <a:rPr lang="en-ZA" kern="1200">
                <a:solidFill>
                  <a:prstClr val="black">
                    <a:tint val="75000"/>
                  </a:prstClr>
                </a:solidFill>
                <a:ea typeface="+mn-ea"/>
              </a:rPr>
              <a:pPr rtl="0">
                <a:defRPr/>
              </a:pPr>
              <a:t>‹#›</a:t>
            </a:fld>
            <a:endParaRPr lang="en-ZA" kern="1200" dirty="0">
              <a:solidFill>
                <a:prstClr val="black">
                  <a:tint val="75000"/>
                </a:prstClr>
              </a:solidFill>
              <a:ea typeface="+mn-ea"/>
            </a:endParaRPr>
          </a:p>
        </p:txBody>
      </p:sp>
    </p:spTree>
    <p:extLst>
      <p:ext uri="{BB962C8B-B14F-4D97-AF65-F5344CB8AC3E}">
        <p14:creationId xmlns:p14="http://schemas.microsoft.com/office/powerpoint/2010/main" xmlns="" val="392614976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dt="0"/>
  <p:txStyles>
    <p:titleStyle>
      <a:lvl1pPr algn="ctr" rtl="0" eaLnBrk="0" fontAlgn="base" hangingPunct="0">
        <a:spcBef>
          <a:spcPct val="0"/>
        </a:spcBef>
        <a:spcAft>
          <a:spcPct val="0"/>
        </a:spcAft>
        <a:defRPr sz="4400" kern="1200" cap="small">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title"/>
          </p:nvPr>
        </p:nvSpPr>
        <p:spPr>
          <a:xfrm>
            <a:off x="251520" y="2780928"/>
            <a:ext cx="8640960" cy="2046401"/>
          </a:xfrm>
          <a:prstGeom prst="rect">
            <a:avLst/>
          </a:prstGeom>
        </p:spPr>
        <p:txBody>
          <a:bodyPr>
            <a:normAutofit/>
          </a:bodyPr>
          <a:lstStyle>
            <a:lvl1pPr defTabSz="877823">
              <a:defRPr sz="4224"/>
            </a:lvl1pPr>
          </a:lstStyle>
          <a:p>
            <a:pPr lvl="0">
              <a:defRPr sz="1800" cap="none">
                <a:solidFill>
                  <a:srgbClr val="000000"/>
                </a:solidFill>
                <a:effectLst/>
              </a:defRPr>
            </a:pPr>
            <a:r>
              <a:rPr lang="en-ZA" sz="3600" cap="small" dirty="0" smtClean="0">
                <a:solidFill>
                  <a:srgbClr val="366C5B"/>
                </a:solidFill>
              </a:rPr>
              <a:t>Briefing to the Portfolio Committee on Agriculture, Forestry and Fisheries</a:t>
            </a:r>
            <a:endParaRPr sz="3600" cap="small" dirty="0">
              <a:solidFill>
                <a:srgbClr val="366C5B"/>
              </a:solidFill>
            </a:endParaRPr>
          </a:p>
        </p:txBody>
      </p:sp>
      <p:sp>
        <p:nvSpPr>
          <p:cNvPr id="28" name="Shape 28"/>
          <p:cNvSpPr>
            <a:spLocks noGrp="1"/>
          </p:cNvSpPr>
          <p:nvPr>
            <p:ph type="body" idx="1"/>
          </p:nvPr>
        </p:nvSpPr>
        <p:spPr>
          <a:xfrm>
            <a:off x="1371600" y="6237312"/>
            <a:ext cx="6400800" cy="360338"/>
          </a:xfrm>
          <a:prstGeom prst="rect">
            <a:avLst/>
          </a:prstGeom>
        </p:spPr>
        <p:txBody>
          <a:bodyPr lIns="0" tIns="0" rIns="0" bIns="0">
            <a:normAutofit/>
          </a:bodyPr>
          <a:lstStyle>
            <a:lvl1pPr>
              <a:spcBef>
                <a:spcPts val="400"/>
              </a:spcBef>
              <a:defRPr sz="1800" i="1" cap="none">
                <a:solidFill>
                  <a:srgbClr val="366C5B"/>
                </a:solidFill>
                <a:effectLst>
                  <a:outerShdw blurRad="38100" dist="38100" dir="2700000" rotWithShape="0">
                    <a:srgbClr val="C0C0C0"/>
                  </a:outerShdw>
                </a:effectLst>
              </a:defRPr>
            </a:lvl1pPr>
          </a:lstStyle>
          <a:p>
            <a:pPr lvl="0">
              <a:defRPr i="0">
                <a:solidFill>
                  <a:srgbClr val="000000"/>
                </a:solidFill>
                <a:effectLst/>
              </a:defRPr>
            </a:pPr>
            <a:r>
              <a:rPr i="1" dirty="0">
                <a:solidFill>
                  <a:srgbClr val="366C5B"/>
                </a:solidFill>
                <a:effectLst>
                  <a:outerShdw blurRad="38100" dist="38100" dir="2700000" rotWithShape="0">
                    <a:srgbClr val="C0C0C0"/>
                  </a:outerShdw>
                </a:effectLst>
              </a:rPr>
              <a:t>For an Equitable Sharing of National Revenue</a:t>
            </a:r>
          </a:p>
        </p:txBody>
      </p:sp>
      <p:sp>
        <p:nvSpPr>
          <p:cNvPr id="29" name="Shape 29"/>
          <p:cNvSpPr/>
          <p:nvPr/>
        </p:nvSpPr>
        <p:spPr>
          <a:xfrm>
            <a:off x="1524000" y="5084762"/>
            <a:ext cx="6400800" cy="89511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spcBef>
                <a:spcPts val="500"/>
              </a:spcBef>
            </a:pPr>
            <a:r>
              <a:rPr sz="2400" dirty="0">
                <a:latin typeface="Times New Roman"/>
                <a:ea typeface="Times New Roman"/>
                <a:cs typeface="Times New Roman"/>
                <a:sym typeface="Times New Roman"/>
              </a:rPr>
              <a:t>Financial and Fiscal Commission</a:t>
            </a:r>
            <a:endParaRPr dirty="0">
              <a:latin typeface="Arial"/>
              <a:ea typeface="Arial"/>
              <a:cs typeface="Arial"/>
              <a:sym typeface="Arial"/>
            </a:endParaRPr>
          </a:p>
          <a:p>
            <a:pPr lvl="0" algn="ctr">
              <a:spcBef>
                <a:spcPts val="500"/>
              </a:spcBef>
            </a:pPr>
            <a:r>
              <a:rPr lang="en-ZA" sz="2400" dirty="0" smtClean="0">
                <a:latin typeface="Times New Roman"/>
                <a:ea typeface="Times New Roman"/>
                <a:cs typeface="Times New Roman"/>
                <a:sym typeface="Times New Roman"/>
              </a:rPr>
              <a:t>08 October 2019</a:t>
            </a:r>
            <a:endParaRPr sz="2400" dirty="0">
              <a:latin typeface="Times New Roman"/>
              <a:ea typeface="Times New Roman"/>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343580"/>
            <a:ext cx="8568556"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0" eaLnBrk="0" fontAlgn="base" hangingPunct="0">
              <a:spcBef>
                <a:spcPct val="20000"/>
              </a:spcBef>
              <a:spcAft>
                <a:spcPct val="0"/>
              </a:spcAft>
              <a:defRPr/>
            </a:pPr>
            <a:r>
              <a:rPr lang="en-ZA" sz="4400" cap="small" dirty="0" smtClean="0">
                <a:solidFill>
                  <a:srgbClr val="3B7150"/>
                </a:solidFill>
                <a:latin typeface="Times New Roman"/>
                <a:ea typeface="Times New Roman"/>
                <a:cs typeface="Times New Roman"/>
                <a:sym typeface="Times New Roman"/>
              </a:rPr>
              <a:t>Food Prices</a:t>
            </a:r>
            <a:endParaRPr lang="en-ZA" sz="4400" cap="small" dirty="0">
              <a:solidFill>
                <a:srgbClr val="3B7150"/>
              </a:solidFill>
              <a:latin typeface="Times New Roman"/>
              <a:ea typeface="Times New Roman"/>
              <a:cs typeface="Times New Roman"/>
              <a:sym typeface="Times New Roman"/>
            </a:endParaRPr>
          </a:p>
        </p:txBody>
      </p:sp>
      <p:sp>
        <p:nvSpPr>
          <p:cNvPr id="2" name="Text Placeholder 1"/>
          <p:cNvSpPr>
            <a:spLocks noGrp="1"/>
          </p:cNvSpPr>
          <p:nvPr>
            <p:ph type="body" idx="1"/>
          </p:nvPr>
        </p:nvSpPr>
        <p:spPr>
          <a:xfrm>
            <a:off x="179512" y="1556792"/>
            <a:ext cx="8712967" cy="5034309"/>
          </a:xfrm>
        </p:spPr>
        <p:txBody>
          <a:bodyPr/>
          <a:lstStyle/>
          <a:p>
            <a:pPr marL="778329" lvl="2" indent="-342900" algn="just"/>
            <a:r>
              <a:rPr lang="en-US" sz="2000" dirty="0" smtClean="0">
                <a:solidFill>
                  <a:schemeClr val="tx1"/>
                </a:solidFill>
              </a:rPr>
              <a:t>Data from STATSSA indicates that annual food inflation reached its highest level in 18 months in August 2019 – 3.8%</a:t>
            </a:r>
          </a:p>
          <a:p>
            <a:pPr marL="1296489" lvl="3" indent="-342900" algn="just"/>
            <a:r>
              <a:rPr lang="en-US" sz="2000" dirty="0" smtClean="0">
                <a:solidFill>
                  <a:schemeClr val="tx1"/>
                </a:solidFill>
              </a:rPr>
              <a:t>In the main driven by bread and cereal prices which increased by 8,6% in August 2019 compared to August 2018</a:t>
            </a:r>
          </a:p>
          <a:p>
            <a:pPr marL="1296489" lvl="3" indent="-342900" algn="just"/>
            <a:r>
              <a:rPr lang="en-ZA" sz="2000" dirty="0" smtClean="0">
                <a:solidFill>
                  <a:schemeClr val="tx1"/>
                </a:solidFill>
              </a:rPr>
              <a:t>Other agricultural products that have contributed significantly to food inflation include mealie meal (Super maize meal increased by 17,7% and Special maize meal increased by 27,5% over the same period</a:t>
            </a:r>
          </a:p>
          <a:p>
            <a:pPr marL="1753689" lvl="4" indent="-342900" algn="just">
              <a:buFont typeface="Arial" panose="020B0604020202020204" pitchFamily="34" charset="0"/>
              <a:buChar char="•"/>
            </a:pPr>
            <a:r>
              <a:rPr lang="en-ZA" sz="2000" dirty="0" smtClean="0">
                <a:solidFill>
                  <a:schemeClr val="tx1"/>
                </a:solidFill>
              </a:rPr>
              <a:t>Oil-based </a:t>
            </a:r>
            <a:r>
              <a:rPr lang="en-ZA" sz="2000" dirty="0">
                <a:solidFill>
                  <a:schemeClr val="tx1"/>
                </a:solidFill>
              </a:rPr>
              <a:t>food </a:t>
            </a:r>
            <a:r>
              <a:rPr lang="en-ZA" sz="2000" dirty="0" smtClean="0">
                <a:solidFill>
                  <a:schemeClr val="tx1"/>
                </a:solidFill>
              </a:rPr>
              <a:t>items (such </a:t>
            </a:r>
            <a:r>
              <a:rPr lang="en-ZA" sz="2000" dirty="0">
                <a:solidFill>
                  <a:schemeClr val="tx1"/>
                </a:solidFill>
              </a:rPr>
              <a:t>as cooking oil and </a:t>
            </a:r>
            <a:r>
              <a:rPr lang="en-ZA" sz="2000" dirty="0" smtClean="0">
                <a:solidFill>
                  <a:schemeClr val="tx1"/>
                </a:solidFill>
              </a:rPr>
              <a:t>margarine) – annual </a:t>
            </a:r>
            <a:r>
              <a:rPr lang="en-ZA" sz="2000" dirty="0">
                <a:solidFill>
                  <a:schemeClr val="tx1"/>
                </a:solidFill>
              </a:rPr>
              <a:t>inflation </a:t>
            </a:r>
            <a:r>
              <a:rPr lang="en-ZA" sz="2000" dirty="0" smtClean="0">
                <a:solidFill>
                  <a:schemeClr val="tx1"/>
                </a:solidFill>
              </a:rPr>
              <a:t>currently </a:t>
            </a:r>
            <a:r>
              <a:rPr lang="en-ZA" sz="2000" dirty="0">
                <a:solidFill>
                  <a:schemeClr val="tx1"/>
                </a:solidFill>
              </a:rPr>
              <a:t>at 4,4</a:t>
            </a:r>
            <a:r>
              <a:rPr lang="en-ZA" sz="2000" dirty="0" smtClean="0">
                <a:solidFill>
                  <a:schemeClr val="tx1"/>
                </a:solidFill>
              </a:rPr>
              <a:t>%</a:t>
            </a:r>
            <a:endParaRPr lang="en-ZA" sz="2000" dirty="0">
              <a:solidFill>
                <a:schemeClr val="tx1"/>
              </a:solidFill>
            </a:endParaRPr>
          </a:p>
          <a:p>
            <a:pPr marL="1753689" lvl="4" indent="-342900" algn="just">
              <a:buFont typeface="Arial" panose="020B0604020202020204" pitchFamily="34" charset="0"/>
              <a:buChar char="•"/>
            </a:pPr>
            <a:r>
              <a:rPr lang="en-ZA" sz="2000" dirty="0" smtClean="0">
                <a:solidFill>
                  <a:schemeClr val="tx1"/>
                </a:solidFill>
              </a:rPr>
              <a:t>Fish: Annual inflation </a:t>
            </a:r>
            <a:r>
              <a:rPr lang="en-ZA" sz="2000" dirty="0">
                <a:solidFill>
                  <a:schemeClr val="tx1"/>
                </a:solidFill>
              </a:rPr>
              <a:t>was 7,5% in August, up from 6,4% in July and 6,0% in </a:t>
            </a:r>
            <a:r>
              <a:rPr lang="en-ZA" sz="2000" dirty="0" smtClean="0">
                <a:solidFill>
                  <a:schemeClr val="tx1"/>
                </a:solidFill>
              </a:rPr>
              <a:t>June, while tinned </a:t>
            </a:r>
            <a:r>
              <a:rPr lang="en-ZA" sz="2000" dirty="0">
                <a:solidFill>
                  <a:schemeClr val="tx1"/>
                </a:solidFill>
              </a:rPr>
              <a:t>fish (excluding tuna) is 8,7% more expensive than it was a year </a:t>
            </a:r>
            <a:r>
              <a:rPr lang="en-ZA" sz="2000" dirty="0" smtClean="0">
                <a:solidFill>
                  <a:schemeClr val="tx1"/>
                </a:solidFill>
              </a:rPr>
              <a:t>ago</a:t>
            </a:r>
            <a:endParaRPr lang="en-ZA" sz="2000" dirty="0">
              <a:solidFill>
                <a:schemeClr val="tx1"/>
              </a:solidFill>
            </a:endParaRPr>
          </a:p>
          <a:p>
            <a:pPr marL="1410789" lvl="4" indent="0" algn="just">
              <a:buNone/>
            </a:pPr>
            <a:endParaRPr lang="en-ZA" sz="2000" dirty="0">
              <a:solidFill>
                <a:schemeClr val="tx1"/>
              </a:solidFill>
            </a:endParaRPr>
          </a:p>
        </p:txBody>
      </p:sp>
      <p:sp>
        <p:nvSpPr>
          <p:cNvPr id="6" name="Slide Number Placeholder 5"/>
          <p:cNvSpPr>
            <a:spLocks noGrp="1"/>
          </p:cNvSpPr>
          <p:nvPr>
            <p:ph type="sldNum" sz="quarter" idx="2"/>
          </p:nvPr>
        </p:nvSpPr>
        <p:spPr/>
        <p:txBody>
          <a:bodyPr/>
          <a:lstStyle/>
          <a:p>
            <a:fld id="{86CB4B4D-7CA3-9044-876B-883B54F8677D}" type="slidenum">
              <a:rPr lang="en-ZA" smtClean="0"/>
              <a:pPr/>
              <a:t>10</a:t>
            </a:fld>
            <a:endParaRPr lang="en-ZA"/>
          </a:p>
        </p:txBody>
      </p:sp>
    </p:spTree>
    <p:extLst>
      <p:ext uri="{BB962C8B-B14F-4D97-AF65-F5344CB8AC3E}">
        <p14:creationId xmlns:p14="http://schemas.microsoft.com/office/powerpoint/2010/main" xmlns="" val="202263828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2.1.2</a:t>
            </a:r>
            <a:r>
              <a:rPr sz="4400" cap="small" dirty="0" smtClean="0">
                <a:solidFill>
                  <a:srgbClr val="3B7150"/>
                </a:solidFill>
              </a:rPr>
              <a:t>. </a:t>
            </a:r>
            <a:r>
              <a:rPr lang="en-ZA" sz="4400" cap="small" dirty="0" smtClean="0">
                <a:solidFill>
                  <a:srgbClr val="3B7150"/>
                </a:solidFill>
              </a:rPr>
              <a:t>Departmental APP and MTEF Analysis</a:t>
            </a:r>
            <a:endParaRPr sz="4400" cap="small" dirty="0">
              <a:solidFill>
                <a:srgbClr val="3B7150"/>
              </a:solidFill>
            </a:endParaRPr>
          </a:p>
        </p:txBody>
      </p:sp>
    </p:spTree>
    <p:extLst>
      <p:ext uri="{BB962C8B-B14F-4D97-AF65-F5344CB8AC3E}">
        <p14:creationId xmlns:p14="http://schemas.microsoft.com/office/powerpoint/2010/main" xmlns="" val="404144969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effectLst/>
              </a:rPr>
              <a:t>Departmental APP</a:t>
            </a:r>
          </a:p>
        </p:txBody>
      </p:sp>
      <p:sp>
        <p:nvSpPr>
          <p:cNvPr id="3" name="Content Placeholder 2"/>
          <p:cNvSpPr>
            <a:spLocks noGrp="1"/>
          </p:cNvSpPr>
          <p:nvPr>
            <p:ph idx="1"/>
          </p:nvPr>
        </p:nvSpPr>
        <p:spPr>
          <a:xfrm>
            <a:off x="179512" y="1511963"/>
            <a:ext cx="8784976" cy="5157397"/>
          </a:xfrm>
        </p:spPr>
        <p:txBody>
          <a:bodyPr/>
          <a:lstStyle/>
          <a:p>
            <a:pPr algn="just"/>
            <a:r>
              <a:rPr lang="en-ZA" sz="2000" dirty="0" smtClean="0">
                <a:solidFill>
                  <a:schemeClr val="tx1"/>
                </a:solidFill>
              </a:rPr>
              <a:t>The department’s 2018/19 Annual Performance Plan (APP) is premised on the 5 year strategic plan with emphasis on:</a:t>
            </a:r>
          </a:p>
          <a:p>
            <a:pPr lvl="1" algn="just"/>
            <a:r>
              <a:rPr lang="en-ZA" sz="1800" dirty="0" smtClean="0">
                <a:solidFill>
                  <a:schemeClr val="tx1"/>
                </a:solidFill>
              </a:rPr>
              <a:t>Ensuring food security for all </a:t>
            </a:r>
          </a:p>
          <a:p>
            <a:pPr lvl="2" algn="just"/>
            <a:r>
              <a:rPr lang="en-ZA" sz="1600" dirty="0" smtClean="0">
                <a:solidFill>
                  <a:schemeClr val="tx1"/>
                </a:solidFill>
              </a:rPr>
              <a:t>Through implementation of </a:t>
            </a:r>
            <a:r>
              <a:rPr lang="en-ZA" sz="1600" dirty="0" err="1" smtClean="0">
                <a:solidFill>
                  <a:schemeClr val="tx1"/>
                </a:solidFill>
              </a:rPr>
              <a:t>Fetsa</a:t>
            </a:r>
            <a:r>
              <a:rPr lang="en-ZA" sz="1600" dirty="0" smtClean="0">
                <a:solidFill>
                  <a:schemeClr val="tx1"/>
                </a:solidFill>
              </a:rPr>
              <a:t> </a:t>
            </a:r>
            <a:r>
              <a:rPr lang="en-ZA" sz="1600" dirty="0" err="1" smtClean="0">
                <a:solidFill>
                  <a:schemeClr val="tx1"/>
                </a:solidFill>
              </a:rPr>
              <a:t>Tlala</a:t>
            </a:r>
            <a:r>
              <a:rPr lang="en-ZA" sz="1600" dirty="0" smtClean="0">
                <a:solidFill>
                  <a:schemeClr val="tx1"/>
                </a:solidFill>
              </a:rPr>
              <a:t> programme aimed to assist vulnerable households and smallholder producers to produce their own food</a:t>
            </a:r>
          </a:p>
          <a:p>
            <a:pPr lvl="2" algn="just"/>
            <a:r>
              <a:rPr lang="en-ZA" sz="1600" dirty="0" smtClean="0">
                <a:solidFill>
                  <a:schemeClr val="tx1"/>
                </a:solidFill>
              </a:rPr>
              <a:t>Through </a:t>
            </a:r>
            <a:r>
              <a:rPr lang="en-ZA" sz="1600" dirty="0" err="1" smtClean="0">
                <a:solidFill>
                  <a:schemeClr val="tx1"/>
                </a:solidFill>
              </a:rPr>
              <a:t>Ilima</a:t>
            </a:r>
            <a:r>
              <a:rPr lang="en-ZA" sz="1600" dirty="0" smtClean="0">
                <a:solidFill>
                  <a:schemeClr val="tx1"/>
                </a:solidFill>
              </a:rPr>
              <a:t>/</a:t>
            </a:r>
            <a:r>
              <a:rPr lang="en-ZA" sz="1600" dirty="0" err="1" smtClean="0">
                <a:solidFill>
                  <a:schemeClr val="tx1"/>
                </a:solidFill>
              </a:rPr>
              <a:t>Letsema</a:t>
            </a:r>
            <a:r>
              <a:rPr lang="en-ZA" sz="1600" dirty="0" smtClean="0">
                <a:solidFill>
                  <a:schemeClr val="tx1"/>
                </a:solidFill>
              </a:rPr>
              <a:t> households are expected to benefit from food production initiatives which include provision of inputs such as fertilisers, seed, seedlings, breeding animals and machinery</a:t>
            </a:r>
          </a:p>
          <a:p>
            <a:pPr lvl="2" algn="just"/>
            <a:r>
              <a:rPr lang="en-ZA" sz="1600" dirty="0" smtClean="0">
                <a:solidFill>
                  <a:schemeClr val="tx1"/>
                </a:solidFill>
              </a:rPr>
              <a:t>Through CASP aims to provide support to subsistence, smallholder and black commercial producers for the production of grains, livestock, horticulture and aquaculture areas</a:t>
            </a:r>
          </a:p>
          <a:p>
            <a:pPr lvl="1" algn="just"/>
            <a:r>
              <a:rPr lang="en-ZA" sz="1800" dirty="0" smtClean="0">
                <a:solidFill>
                  <a:schemeClr val="tx1"/>
                </a:solidFill>
              </a:rPr>
              <a:t>Job creation – through facilitation increasing support to increase exports to the African continent, China and the world at large and through the </a:t>
            </a:r>
            <a:r>
              <a:rPr lang="en-ZA" sz="1800" dirty="0" err="1" smtClean="0">
                <a:solidFill>
                  <a:schemeClr val="tx1"/>
                </a:solidFill>
              </a:rPr>
              <a:t>LandCare</a:t>
            </a:r>
            <a:r>
              <a:rPr lang="en-ZA" sz="1800" dirty="0" smtClean="0">
                <a:solidFill>
                  <a:schemeClr val="tx1"/>
                </a:solidFill>
              </a:rPr>
              <a:t> programme aims to promote sustainable land and soil management practices, prevent land degradation and desertification in rural areas</a:t>
            </a:r>
          </a:p>
          <a:p>
            <a:pPr lvl="1" algn="just"/>
            <a:r>
              <a:rPr lang="en-ZA" sz="1800" dirty="0" smtClean="0">
                <a:solidFill>
                  <a:schemeClr val="tx1"/>
                </a:solidFill>
              </a:rPr>
              <a:t> Increasing contribution of the sector to the GDP – through focussing on promoting agro-processing, market access and trade </a:t>
            </a:r>
          </a:p>
          <a:p>
            <a:endParaRPr lang="en-ZA" sz="6000" dirty="0" smtClean="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12</a:t>
            </a:fld>
            <a:endParaRPr lang="en-ZA" dirty="0"/>
          </a:p>
        </p:txBody>
      </p:sp>
    </p:spTree>
    <p:extLst>
      <p:ext uri="{BB962C8B-B14F-4D97-AF65-F5344CB8AC3E}">
        <p14:creationId xmlns:p14="http://schemas.microsoft.com/office/powerpoint/2010/main" xmlns="" val="175402506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effectLst/>
              </a:rPr>
              <a:t>Departmental APP</a:t>
            </a:r>
          </a:p>
        </p:txBody>
      </p:sp>
      <p:sp>
        <p:nvSpPr>
          <p:cNvPr id="3" name="Content Placeholder 2"/>
          <p:cNvSpPr>
            <a:spLocks noGrp="1"/>
          </p:cNvSpPr>
          <p:nvPr>
            <p:ph idx="1"/>
          </p:nvPr>
        </p:nvSpPr>
        <p:spPr>
          <a:xfrm>
            <a:off x="179512" y="1511963"/>
            <a:ext cx="8784976" cy="5157397"/>
          </a:xfrm>
        </p:spPr>
        <p:txBody>
          <a:bodyPr/>
          <a:lstStyle/>
          <a:p>
            <a:pPr algn="just"/>
            <a:r>
              <a:rPr lang="en-ZA" sz="2000" dirty="0" smtClean="0">
                <a:solidFill>
                  <a:schemeClr val="tx1"/>
                </a:solidFill>
              </a:rPr>
              <a:t>Selected planned and actual targets 2018/19 </a:t>
            </a:r>
          </a:p>
          <a:p>
            <a:pPr marL="0" indent="0" algn="just">
              <a:buNone/>
            </a:pPr>
            <a:endParaRPr lang="en-ZA" sz="2000" dirty="0" smtClean="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13</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404982075"/>
              </p:ext>
            </p:extLst>
          </p:nvPr>
        </p:nvGraphicFramePr>
        <p:xfrm>
          <a:off x="251522" y="2204365"/>
          <a:ext cx="8712965" cy="3414168"/>
        </p:xfrm>
        <a:graphic>
          <a:graphicData uri="http://schemas.openxmlformats.org/drawingml/2006/table">
            <a:tbl>
              <a:tblPr firstRow="1" bandRow="1">
                <a:tableStyleId>{5940675A-B579-460E-94D1-54222C63F5DA}</a:tableStyleId>
              </a:tblPr>
              <a:tblGrid>
                <a:gridCol w="115212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800199">
                  <a:extLst>
                    <a:ext uri="{9D8B030D-6E8A-4147-A177-3AD203B41FA5}">
                      <a16:colId xmlns:a16="http://schemas.microsoft.com/office/drawing/2014/main" xmlns="" val="20004"/>
                    </a:ext>
                  </a:extLst>
                </a:gridCol>
              </a:tblGrid>
              <a:tr h="289611">
                <a:tc>
                  <a:txBody>
                    <a:bodyPr/>
                    <a:lstStyle/>
                    <a:p>
                      <a:r>
                        <a:rPr lang="en-ZA" b="1" dirty="0" smtClean="0"/>
                        <a:t>Province</a:t>
                      </a:r>
                      <a:endParaRPr lang="en-US" b="1" dirty="0"/>
                    </a:p>
                  </a:txBody>
                  <a:tcPr>
                    <a:solidFill>
                      <a:schemeClr val="bg2">
                        <a:lumMod val="40000"/>
                        <a:lumOff val="60000"/>
                      </a:schemeClr>
                    </a:solidFill>
                  </a:tcPr>
                </a:tc>
                <a:tc>
                  <a:txBody>
                    <a:bodyPr/>
                    <a:lstStyle/>
                    <a:p>
                      <a:r>
                        <a:rPr lang="en-ZA" b="1" dirty="0" smtClean="0"/>
                        <a:t>Conditional</a:t>
                      </a:r>
                      <a:r>
                        <a:rPr lang="en-ZA" b="1" baseline="0" dirty="0" smtClean="0"/>
                        <a:t> grant</a:t>
                      </a:r>
                      <a:endParaRPr lang="en-US" b="1" dirty="0"/>
                    </a:p>
                  </a:txBody>
                  <a:tcPr>
                    <a:solidFill>
                      <a:schemeClr val="bg2">
                        <a:lumMod val="40000"/>
                        <a:lumOff val="60000"/>
                      </a:schemeClr>
                    </a:solidFill>
                  </a:tcPr>
                </a:tc>
                <a:tc>
                  <a:txBody>
                    <a:bodyPr/>
                    <a:lstStyle/>
                    <a:p>
                      <a:r>
                        <a:rPr lang="en-ZA" b="1" dirty="0" smtClean="0"/>
                        <a:t>Target</a:t>
                      </a:r>
                      <a:endParaRPr lang="en-US" b="1" dirty="0"/>
                    </a:p>
                  </a:txBody>
                  <a:tcPr>
                    <a:solidFill>
                      <a:schemeClr val="bg2">
                        <a:lumMod val="40000"/>
                        <a:lumOff val="60000"/>
                      </a:schemeClr>
                    </a:solidFill>
                  </a:tcPr>
                </a:tc>
                <a:tc>
                  <a:txBody>
                    <a:bodyPr/>
                    <a:lstStyle/>
                    <a:p>
                      <a:r>
                        <a:rPr lang="en-ZA" b="1" dirty="0" smtClean="0"/>
                        <a:t>Delivery</a:t>
                      </a:r>
                      <a:endParaRPr lang="en-US" b="1" dirty="0"/>
                    </a:p>
                  </a:txBody>
                  <a:tcPr>
                    <a:solidFill>
                      <a:schemeClr val="bg2">
                        <a:lumMod val="40000"/>
                        <a:lumOff val="60000"/>
                      </a:schemeClr>
                    </a:solidFill>
                  </a:tcPr>
                </a:tc>
                <a:tc>
                  <a:txBody>
                    <a:bodyPr/>
                    <a:lstStyle/>
                    <a:p>
                      <a:r>
                        <a:rPr lang="en-ZA" b="1" dirty="0" smtClean="0"/>
                        <a:t>Percentage delivered</a:t>
                      </a:r>
                      <a:endParaRPr lang="en-US" b="1" dirty="0"/>
                    </a:p>
                  </a:txBody>
                  <a:tcPr>
                    <a:solidFill>
                      <a:schemeClr val="bg2">
                        <a:lumMod val="40000"/>
                        <a:lumOff val="60000"/>
                      </a:schemeClr>
                    </a:solidFill>
                  </a:tcPr>
                </a:tc>
                <a:extLst>
                  <a:ext uri="{0D108BD9-81ED-4DB2-BD59-A6C34878D82A}">
                    <a16:rowId xmlns:a16="http://schemas.microsoft.com/office/drawing/2014/main" xmlns="" val="10000"/>
                  </a:ext>
                </a:extLst>
              </a:tr>
              <a:tr h="289611">
                <a:tc>
                  <a:txBody>
                    <a:bodyPr/>
                    <a:lstStyle/>
                    <a:p>
                      <a:r>
                        <a:rPr lang="en-ZA" dirty="0" smtClean="0"/>
                        <a:t>Eastern Cape</a:t>
                      </a:r>
                      <a:endParaRPr lang="en-US" dirty="0"/>
                    </a:p>
                  </a:txBody>
                  <a:tcPr/>
                </a:tc>
                <a:tc>
                  <a:txBody>
                    <a:bodyPr/>
                    <a:lstStyle/>
                    <a:p>
                      <a:r>
                        <a:rPr lang="en-ZA" dirty="0" smtClean="0"/>
                        <a:t>CASP</a:t>
                      </a:r>
                      <a:endParaRPr lang="en-US" dirty="0"/>
                    </a:p>
                  </a:txBody>
                  <a:tcPr/>
                </a:tc>
                <a:tc>
                  <a:txBody>
                    <a:bodyPr/>
                    <a:lstStyle/>
                    <a:p>
                      <a:r>
                        <a:rPr lang="en-ZA" dirty="0" smtClean="0">
                          <a:solidFill>
                            <a:schemeClr val="accent2"/>
                          </a:solidFill>
                        </a:rPr>
                        <a:t>848 Subsistence farmers supported</a:t>
                      </a:r>
                      <a:endParaRPr lang="en-US" dirty="0">
                        <a:solidFill>
                          <a:schemeClr val="accent2"/>
                        </a:solidFill>
                      </a:endParaRPr>
                    </a:p>
                  </a:txBody>
                  <a:tcPr/>
                </a:tc>
                <a:tc>
                  <a:txBody>
                    <a:bodyPr/>
                    <a:lstStyle/>
                    <a:p>
                      <a:r>
                        <a:rPr lang="en-ZA" dirty="0" smtClean="0"/>
                        <a:t>392</a:t>
                      </a:r>
                      <a:endParaRPr lang="en-US" dirty="0"/>
                    </a:p>
                  </a:txBody>
                  <a:tcPr/>
                </a:tc>
                <a:tc>
                  <a:txBody>
                    <a:bodyPr/>
                    <a:lstStyle/>
                    <a:p>
                      <a:r>
                        <a:rPr lang="en-ZA" dirty="0" smtClean="0">
                          <a:solidFill>
                            <a:schemeClr val="accent2"/>
                          </a:solidFill>
                        </a:rPr>
                        <a:t>46%</a:t>
                      </a:r>
                      <a:endParaRPr lang="en-US" dirty="0">
                        <a:solidFill>
                          <a:schemeClr val="accent2"/>
                        </a:solidFill>
                      </a:endParaRPr>
                    </a:p>
                  </a:txBody>
                  <a:tcPr/>
                </a:tc>
                <a:extLst>
                  <a:ext uri="{0D108BD9-81ED-4DB2-BD59-A6C34878D82A}">
                    <a16:rowId xmlns:a16="http://schemas.microsoft.com/office/drawing/2014/main" xmlns="" val="10001"/>
                  </a:ext>
                </a:extLst>
              </a:tr>
              <a:tr h="289611">
                <a:tc>
                  <a:txBody>
                    <a:bodyPr/>
                    <a:lstStyle/>
                    <a:p>
                      <a:endParaRPr lang="en-US"/>
                    </a:p>
                  </a:txBody>
                  <a:tcPr/>
                </a:tc>
                <a:tc>
                  <a:txBody>
                    <a:bodyPr/>
                    <a:lstStyle/>
                    <a:p>
                      <a:endParaRPr lang="en-US" dirty="0"/>
                    </a:p>
                  </a:txBody>
                  <a:tcPr/>
                </a:tc>
                <a:tc>
                  <a:txBody>
                    <a:bodyPr/>
                    <a:lstStyle/>
                    <a:p>
                      <a:r>
                        <a:rPr lang="en-ZA" dirty="0" smtClean="0">
                          <a:solidFill>
                            <a:schemeClr val="accent2"/>
                          </a:solidFill>
                        </a:rPr>
                        <a:t>1 438 Smallholder farmers supported</a:t>
                      </a:r>
                      <a:endParaRPr lang="en-US" dirty="0">
                        <a:solidFill>
                          <a:schemeClr val="accent2"/>
                        </a:solidFill>
                      </a:endParaRPr>
                    </a:p>
                  </a:txBody>
                  <a:tcPr/>
                </a:tc>
                <a:tc>
                  <a:txBody>
                    <a:bodyPr/>
                    <a:lstStyle/>
                    <a:p>
                      <a:r>
                        <a:rPr lang="en-ZA" dirty="0" smtClean="0"/>
                        <a:t>620</a:t>
                      </a:r>
                      <a:endParaRPr lang="en-US" dirty="0"/>
                    </a:p>
                  </a:txBody>
                  <a:tcPr/>
                </a:tc>
                <a:tc>
                  <a:txBody>
                    <a:bodyPr/>
                    <a:lstStyle/>
                    <a:p>
                      <a:r>
                        <a:rPr lang="en-ZA" dirty="0" smtClean="0">
                          <a:solidFill>
                            <a:schemeClr val="accent2"/>
                          </a:solidFill>
                        </a:rPr>
                        <a:t>43%</a:t>
                      </a:r>
                      <a:endParaRPr lang="en-US" dirty="0">
                        <a:solidFill>
                          <a:schemeClr val="accent2"/>
                        </a:solidFill>
                      </a:endParaRPr>
                    </a:p>
                  </a:txBody>
                  <a:tcPr/>
                </a:tc>
                <a:extLst>
                  <a:ext uri="{0D108BD9-81ED-4DB2-BD59-A6C34878D82A}">
                    <a16:rowId xmlns:a16="http://schemas.microsoft.com/office/drawing/2014/main" xmlns="" val="10002"/>
                  </a:ext>
                </a:extLst>
              </a:tr>
              <a:tr h="289611">
                <a:tc>
                  <a:txBody>
                    <a:bodyPr/>
                    <a:lstStyle/>
                    <a:p>
                      <a:endParaRPr lang="en-US" dirty="0"/>
                    </a:p>
                  </a:txBody>
                  <a:tcPr/>
                </a:tc>
                <a:tc>
                  <a:txBody>
                    <a:bodyPr/>
                    <a:lstStyle/>
                    <a:p>
                      <a:r>
                        <a:rPr lang="en-ZA" dirty="0" err="1" smtClean="0"/>
                        <a:t>Ilima</a:t>
                      </a:r>
                      <a:r>
                        <a:rPr lang="en-ZA" dirty="0" smtClean="0"/>
                        <a:t>/</a:t>
                      </a:r>
                      <a:r>
                        <a:rPr lang="en-ZA" dirty="0" err="1" smtClean="0"/>
                        <a:t>Letsema</a:t>
                      </a:r>
                      <a:endParaRPr lang="en-US" dirty="0"/>
                    </a:p>
                  </a:txBody>
                  <a:tcPr/>
                </a:tc>
                <a:tc>
                  <a:txBody>
                    <a:bodyPr/>
                    <a:lstStyle/>
                    <a:p>
                      <a:r>
                        <a:rPr lang="en-ZA" dirty="0" smtClean="0"/>
                        <a:t>55 937 ha of maize planted</a:t>
                      </a:r>
                      <a:endParaRPr lang="en-US" dirty="0"/>
                    </a:p>
                  </a:txBody>
                  <a:tcPr/>
                </a:tc>
                <a:tc>
                  <a:txBody>
                    <a:bodyPr/>
                    <a:lstStyle/>
                    <a:p>
                      <a:r>
                        <a:rPr lang="en-ZA" dirty="0" smtClean="0"/>
                        <a:t>20 946</a:t>
                      </a:r>
                      <a:endParaRPr lang="en-US" dirty="0"/>
                    </a:p>
                  </a:txBody>
                  <a:tcPr/>
                </a:tc>
                <a:tc>
                  <a:txBody>
                    <a:bodyPr/>
                    <a:lstStyle/>
                    <a:p>
                      <a:r>
                        <a:rPr lang="en-ZA" dirty="0" smtClean="0"/>
                        <a:t>37%</a:t>
                      </a:r>
                      <a:endParaRPr lang="en-US" dirty="0"/>
                    </a:p>
                  </a:txBody>
                  <a:tcPr/>
                </a:tc>
                <a:extLst>
                  <a:ext uri="{0D108BD9-81ED-4DB2-BD59-A6C34878D82A}">
                    <a16:rowId xmlns:a16="http://schemas.microsoft.com/office/drawing/2014/main" xmlns="" val="10003"/>
                  </a:ext>
                </a:extLst>
              </a:tr>
              <a:tr h="289611">
                <a:tc>
                  <a:txBody>
                    <a:bodyPr/>
                    <a:lstStyle/>
                    <a:p>
                      <a:endParaRPr lang="en-US" dirty="0"/>
                    </a:p>
                  </a:txBody>
                  <a:tcPr/>
                </a:tc>
                <a:tc>
                  <a:txBody>
                    <a:bodyPr/>
                    <a:lstStyle/>
                    <a:p>
                      <a:endParaRPr lang="en-US"/>
                    </a:p>
                  </a:txBody>
                  <a:tcPr/>
                </a:tc>
                <a:tc>
                  <a:txBody>
                    <a:bodyPr/>
                    <a:lstStyle/>
                    <a:p>
                      <a:r>
                        <a:rPr lang="en-ZA" dirty="0" smtClean="0"/>
                        <a:t>45 black commercial farmers supported</a:t>
                      </a:r>
                      <a:endParaRPr lang="en-US" dirty="0"/>
                    </a:p>
                  </a:txBody>
                  <a:tcPr/>
                </a:tc>
                <a:tc>
                  <a:txBody>
                    <a:bodyPr/>
                    <a:lstStyle/>
                    <a:p>
                      <a:r>
                        <a:rPr lang="en-ZA" dirty="0" smtClean="0"/>
                        <a:t>14</a:t>
                      </a:r>
                      <a:endParaRPr lang="en-US" dirty="0"/>
                    </a:p>
                  </a:txBody>
                  <a:tcPr/>
                </a:tc>
                <a:tc>
                  <a:txBody>
                    <a:bodyPr/>
                    <a:lstStyle/>
                    <a:p>
                      <a:r>
                        <a:rPr lang="en-ZA" dirty="0" smtClean="0"/>
                        <a:t>31%</a:t>
                      </a:r>
                      <a:endParaRPr lang="en-US" dirty="0"/>
                    </a:p>
                  </a:txBody>
                  <a:tcPr/>
                </a:tc>
                <a:extLst>
                  <a:ext uri="{0D108BD9-81ED-4DB2-BD59-A6C34878D82A}">
                    <a16:rowId xmlns:a16="http://schemas.microsoft.com/office/drawing/2014/main" xmlns="" val="10004"/>
                  </a:ext>
                </a:extLst>
              </a:tr>
              <a:tr h="289611">
                <a:tc>
                  <a:txBody>
                    <a:bodyPr/>
                    <a:lstStyle/>
                    <a:p>
                      <a:endParaRPr lang="en-US" dirty="0"/>
                    </a:p>
                  </a:txBody>
                  <a:tcPr/>
                </a:tc>
                <a:tc>
                  <a:txBody>
                    <a:bodyPr/>
                    <a:lstStyle/>
                    <a:p>
                      <a:r>
                        <a:rPr lang="en-ZA" dirty="0" err="1" smtClean="0"/>
                        <a:t>LandCare</a:t>
                      </a:r>
                      <a:endParaRPr lang="en-US" dirty="0"/>
                    </a:p>
                  </a:txBody>
                  <a:tcPr/>
                </a:tc>
                <a:tc>
                  <a:txBody>
                    <a:bodyPr/>
                    <a:lstStyle/>
                    <a:p>
                      <a:r>
                        <a:rPr lang="en-ZA" dirty="0" smtClean="0"/>
                        <a:t>8 906 ha of rangeland protected</a:t>
                      </a:r>
                      <a:r>
                        <a:rPr lang="en-ZA" baseline="0" dirty="0" smtClean="0"/>
                        <a:t> and rehabilitated</a:t>
                      </a:r>
                      <a:endParaRPr lang="en-US" dirty="0"/>
                    </a:p>
                  </a:txBody>
                  <a:tcPr/>
                </a:tc>
                <a:tc>
                  <a:txBody>
                    <a:bodyPr/>
                    <a:lstStyle/>
                    <a:p>
                      <a:r>
                        <a:rPr lang="en-ZA" dirty="0" smtClean="0"/>
                        <a:t>9 909 </a:t>
                      </a:r>
                      <a:endParaRPr lang="en-US" dirty="0"/>
                    </a:p>
                  </a:txBody>
                  <a:tcPr/>
                </a:tc>
                <a:tc>
                  <a:txBody>
                    <a:bodyPr/>
                    <a:lstStyle/>
                    <a:p>
                      <a:r>
                        <a:rPr lang="en-ZA" dirty="0" smtClean="0"/>
                        <a:t>111%</a:t>
                      </a:r>
                      <a:endParaRPr lang="en-US" dirty="0"/>
                    </a:p>
                  </a:txBody>
                  <a:tcPr/>
                </a:tc>
                <a:extLst>
                  <a:ext uri="{0D108BD9-81ED-4DB2-BD59-A6C34878D82A}">
                    <a16:rowId xmlns:a16="http://schemas.microsoft.com/office/drawing/2014/main" xmlns="" val="10005"/>
                  </a:ext>
                </a:extLst>
              </a:tr>
              <a:tr h="289611">
                <a:tc>
                  <a:txBody>
                    <a:bodyPr/>
                    <a:lstStyle/>
                    <a:p>
                      <a:r>
                        <a:rPr lang="en-ZA" dirty="0" smtClean="0"/>
                        <a:t>Free State</a:t>
                      </a:r>
                      <a:endParaRPr lang="en-US" dirty="0"/>
                    </a:p>
                  </a:txBody>
                  <a:tcPr/>
                </a:tc>
                <a:tc>
                  <a:txBody>
                    <a:bodyPr/>
                    <a:lstStyle/>
                    <a:p>
                      <a:r>
                        <a:rPr lang="en-ZA" dirty="0" smtClean="0"/>
                        <a:t>CASP</a:t>
                      </a:r>
                      <a:endParaRPr lang="en-US" dirty="0"/>
                    </a:p>
                  </a:txBody>
                  <a:tcPr/>
                </a:tc>
                <a:tc>
                  <a:txBody>
                    <a:bodyPr/>
                    <a:lstStyle/>
                    <a:p>
                      <a:r>
                        <a:rPr lang="en-ZA" dirty="0" smtClean="0">
                          <a:solidFill>
                            <a:schemeClr val="accent2"/>
                          </a:solidFill>
                        </a:rPr>
                        <a:t>100 Subsistence farmers supported</a:t>
                      </a:r>
                      <a:endParaRPr lang="en-US" dirty="0">
                        <a:solidFill>
                          <a:schemeClr val="accent2"/>
                        </a:solidFill>
                      </a:endParaRPr>
                    </a:p>
                  </a:txBody>
                  <a:tcPr/>
                </a:tc>
                <a:tc>
                  <a:txBody>
                    <a:bodyPr/>
                    <a:lstStyle/>
                    <a:p>
                      <a:r>
                        <a:rPr lang="en-ZA" dirty="0" smtClean="0"/>
                        <a:t>596</a:t>
                      </a:r>
                      <a:endParaRPr lang="en-US" dirty="0"/>
                    </a:p>
                  </a:txBody>
                  <a:tcPr/>
                </a:tc>
                <a:tc>
                  <a:txBody>
                    <a:bodyPr/>
                    <a:lstStyle/>
                    <a:p>
                      <a:r>
                        <a:rPr lang="en-ZA" dirty="0" smtClean="0">
                          <a:solidFill>
                            <a:schemeClr val="accent2"/>
                          </a:solidFill>
                        </a:rPr>
                        <a:t>596%</a:t>
                      </a:r>
                      <a:endParaRPr lang="en-US" dirty="0">
                        <a:solidFill>
                          <a:schemeClr val="accent2"/>
                        </a:solidFill>
                      </a:endParaRPr>
                    </a:p>
                  </a:txBody>
                  <a:tcPr/>
                </a:tc>
                <a:extLst>
                  <a:ext uri="{0D108BD9-81ED-4DB2-BD59-A6C34878D82A}">
                    <a16:rowId xmlns:a16="http://schemas.microsoft.com/office/drawing/2014/main" xmlns="" val="10006"/>
                  </a:ext>
                </a:extLst>
              </a:tr>
              <a:tr h="289611">
                <a:tc>
                  <a:txBody>
                    <a:bodyPr/>
                    <a:lstStyle/>
                    <a:p>
                      <a:endParaRPr lang="en-US"/>
                    </a:p>
                  </a:txBody>
                  <a:tcPr/>
                </a:tc>
                <a:tc>
                  <a:txBody>
                    <a:bodyPr/>
                    <a:lstStyle/>
                    <a:p>
                      <a:endParaRPr lang="en-US"/>
                    </a:p>
                  </a:txBody>
                  <a:tcPr/>
                </a:tc>
                <a:tc>
                  <a:txBody>
                    <a:bodyPr/>
                    <a:lstStyle/>
                    <a:p>
                      <a:r>
                        <a:rPr lang="en-ZA" dirty="0" smtClean="0">
                          <a:solidFill>
                            <a:schemeClr val="accent2"/>
                          </a:solidFill>
                        </a:rPr>
                        <a:t>125 Smallholder supported</a:t>
                      </a:r>
                      <a:endParaRPr lang="en-US" dirty="0">
                        <a:solidFill>
                          <a:schemeClr val="accent2"/>
                        </a:solidFill>
                      </a:endParaRPr>
                    </a:p>
                  </a:txBody>
                  <a:tcPr/>
                </a:tc>
                <a:tc>
                  <a:txBody>
                    <a:bodyPr/>
                    <a:lstStyle/>
                    <a:p>
                      <a:r>
                        <a:rPr lang="en-ZA" dirty="0" smtClean="0"/>
                        <a:t>263</a:t>
                      </a:r>
                      <a:endParaRPr lang="en-US" dirty="0"/>
                    </a:p>
                  </a:txBody>
                  <a:tcPr/>
                </a:tc>
                <a:tc>
                  <a:txBody>
                    <a:bodyPr/>
                    <a:lstStyle/>
                    <a:p>
                      <a:r>
                        <a:rPr lang="en-ZA" dirty="0" smtClean="0">
                          <a:solidFill>
                            <a:schemeClr val="accent2"/>
                          </a:solidFill>
                        </a:rPr>
                        <a:t>210%</a:t>
                      </a:r>
                      <a:endParaRPr lang="en-US" dirty="0">
                        <a:solidFill>
                          <a:schemeClr val="accent2"/>
                        </a:solidFill>
                      </a:endParaRPr>
                    </a:p>
                  </a:txBody>
                  <a:tcPr/>
                </a:tc>
                <a:extLst>
                  <a:ext uri="{0D108BD9-81ED-4DB2-BD59-A6C34878D82A}">
                    <a16:rowId xmlns:a16="http://schemas.microsoft.com/office/drawing/2014/main" xmlns="" val="10007"/>
                  </a:ext>
                </a:extLst>
              </a:tr>
              <a:tr h="289611">
                <a:tc>
                  <a:txBody>
                    <a:bodyPr/>
                    <a:lstStyle/>
                    <a:p>
                      <a:endParaRPr lang="en-US"/>
                    </a:p>
                  </a:txBody>
                  <a:tcPr/>
                </a:tc>
                <a:tc>
                  <a:txBody>
                    <a:bodyPr/>
                    <a:lstStyle/>
                    <a:p>
                      <a:r>
                        <a:rPr lang="en-ZA" dirty="0" err="1" smtClean="0"/>
                        <a:t>Ilima</a:t>
                      </a:r>
                      <a:r>
                        <a:rPr lang="en-ZA" dirty="0" smtClean="0"/>
                        <a:t>/</a:t>
                      </a:r>
                      <a:r>
                        <a:rPr lang="en-ZA" dirty="0" err="1" smtClean="0"/>
                        <a:t>Letsema</a:t>
                      </a:r>
                      <a:endParaRPr lang="en-US" dirty="0"/>
                    </a:p>
                  </a:txBody>
                  <a:tcPr/>
                </a:tc>
                <a:tc>
                  <a:txBody>
                    <a:bodyPr/>
                    <a:lstStyle/>
                    <a:p>
                      <a:r>
                        <a:rPr lang="en-ZA" dirty="0" smtClean="0"/>
                        <a:t>2 189 ha planted</a:t>
                      </a:r>
                      <a:endParaRPr lang="en-US" dirty="0"/>
                    </a:p>
                  </a:txBody>
                  <a:tcPr/>
                </a:tc>
                <a:tc>
                  <a:txBody>
                    <a:bodyPr/>
                    <a:lstStyle/>
                    <a:p>
                      <a:r>
                        <a:rPr lang="en-ZA" dirty="0" smtClean="0"/>
                        <a:t>2 273 </a:t>
                      </a:r>
                      <a:endParaRPr lang="en-US" dirty="0"/>
                    </a:p>
                  </a:txBody>
                  <a:tcPr/>
                </a:tc>
                <a:tc>
                  <a:txBody>
                    <a:bodyPr/>
                    <a:lstStyle/>
                    <a:p>
                      <a:r>
                        <a:rPr lang="en-ZA" dirty="0" smtClean="0"/>
                        <a:t>105%</a:t>
                      </a:r>
                      <a:endParaRPr lang="en-US" dirty="0"/>
                    </a:p>
                  </a:txBody>
                  <a:tcPr/>
                </a:tc>
                <a:extLst>
                  <a:ext uri="{0D108BD9-81ED-4DB2-BD59-A6C34878D82A}">
                    <a16:rowId xmlns:a16="http://schemas.microsoft.com/office/drawing/2014/main" xmlns="" val="10008"/>
                  </a:ext>
                </a:extLst>
              </a:tr>
              <a:tr h="273823">
                <a:tc>
                  <a:txBody>
                    <a:bodyPr/>
                    <a:lstStyle/>
                    <a:p>
                      <a:endParaRPr lang="en-US" dirty="0"/>
                    </a:p>
                  </a:txBody>
                  <a:tcPr/>
                </a:tc>
                <a:tc>
                  <a:txBody>
                    <a:bodyPr/>
                    <a:lstStyle/>
                    <a:p>
                      <a:r>
                        <a:rPr lang="en-ZA" dirty="0" err="1" smtClean="0"/>
                        <a:t>LandCare</a:t>
                      </a:r>
                      <a:endParaRPr lang="en-US" dirty="0"/>
                    </a:p>
                  </a:txBody>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ZA" dirty="0" smtClean="0"/>
                        <a:t>1 454 ha of rangeland protected</a:t>
                      </a:r>
                      <a:r>
                        <a:rPr lang="en-ZA" baseline="0" dirty="0" smtClean="0"/>
                        <a:t> and rehabilitated</a:t>
                      </a:r>
                      <a:endParaRPr lang="en-US" dirty="0" smtClean="0"/>
                    </a:p>
                    <a:p>
                      <a:endParaRPr lang="en-US" dirty="0"/>
                    </a:p>
                  </a:txBody>
                  <a:tcPr/>
                </a:tc>
                <a:tc>
                  <a:txBody>
                    <a:bodyPr/>
                    <a:lstStyle/>
                    <a:p>
                      <a:r>
                        <a:rPr lang="en-ZA" dirty="0" smtClean="0"/>
                        <a:t>1 248</a:t>
                      </a:r>
                      <a:endParaRPr lang="en-US" dirty="0"/>
                    </a:p>
                  </a:txBody>
                  <a:tcPr/>
                </a:tc>
                <a:tc>
                  <a:txBody>
                    <a:bodyPr/>
                    <a:lstStyle/>
                    <a:p>
                      <a:r>
                        <a:rPr lang="en-ZA" dirty="0" smtClean="0"/>
                        <a:t>86%</a:t>
                      </a:r>
                      <a:endParaRPr lang="en-US"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48955139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effectLst/>
              </a:rPr>
              <a:t>Departmental APP</a:t>
            </a:r>
          </a:p>
        </p:txBody>
      </p:sp>
      <p:sp>
        <p:nvSpPr>
          <p:cNvPr id="3" name="Content Placeholder 2"/>
          <p:cNvSpPr>
            <a:spLocks noGrp="1"/>
          </p:cNvSpPr>
          <p:nvPr>
            <p:ph idx="1"/>
          </p:nvPr>
        </p:nvSpPr>
        <p:spPr>
          <a:xfrm>
            <a:off x="179512" y="1511963"/>
            <a:ext cx="8784976" cy="5157397"/>
          </a:xfrm>
        </p:spPr>
        <p:txBody>
          <a:bodyPr/>
          <a:lstStyle/>
          <a:p>
            <a:pPr algn="just"/>
            <a:r>
              <a:rPr lang="en-ZA" sz="2000" dirty="0" smtClean="0">
                <a:solidFill>
                  <a:schemeClr val="tx1"/>
                </a:solidFill>
              </a:rPr>
              <a:t>Low economic growth has a negative effect on the attainment of departmental Annual Performance Plans and this exacerbated by drought which has resulted in decreasing agricultural production in 2018/19 </a:t>
            </a:r>
          </a:p>
          <a:p>
            <a:pPr lvl="1" algn="just"/>
            <a:r>
              <a:rPr lang="en-ZA" sz="2000" dirty="0" smtClean="0">
                <a:solidFill>
                  <a:schemeClr val="tx1"/>
                </a:solidFill>
              </a:rPr>
              <a:t>Slowdown in the production of field crops and horticultural products  - affecting prices and food security and the contribution of the sector to GDP</a:t>
            </a:r>
          </a:p>
          <a:p>
            <a:pPr algn="just"/>
            <a:r>
              <a:rPr lang="en-ZA" sz="2000" dirty="0" smtClean="0">
                <a:solidFill>
                  <a:schemeClr val="tx1"/>
                </a:solidFill>
              </a:rPr>
              <a:t>Key to the attainment of </a:t>
            </a:r>
            <a:r>
              <a:rPr lang="en-ZA" sz="2000" dirty="0" err="1" smtClean="0">
                <a:solidFill>
                  <a:schemeClr val="tx1"/>
                </a:solidFill>
              </a:rPr>
              <a:t>departmental’s</a:t>
            </a:r>
            <a:r>
              <a:rPr lang="en-ZA" sz="2000" dirty="0" smtClean="0">
                <a:solidFill>
                  <a:schemeClr val="tx1"/>
                </a:solidFill>
              </a:rPr>
              <a:t> Annual Performance Plans is the utilisation and performance of key conditional grants (CASP, </a:t>
            </a:r>
            <a:r>
              <a:rPr lang="en-ZA" sz="2000" dirty="0" err="1" smtClean="0">
                <a:solidFill>
                  <a:schemeClr val="tx1"/>
                </a:solidFill>
              </a:rPr>
              <a:t>LandCare</a:t>
            </a:r>
            <a:r>
              <a:rPr lang="en-ZA" sz="2000" dirty="0" smtClean="0">
                <a:solidFill>
                  <a:schemeClr val="tx1"/>
                </a:solidFill>
              </a:rPr>
              <a:t> and </a:t>
            </a:r>
            <a:r>
              <a:rPr lang="en-ZA" sz="2000" dirty="0" err="1" smtClean="0">
                <a:solidFill>
                  <a:schemeClr val="tx1"/>
                </a:solidFill>
              </a:rPr>
              <a:t>Ilima</a:t>
            </a:r>
            <a:r>
              <a:rPr lang="en-ZA" sz="2000" dirty="0" smtClean="0">
                <a:solidFill>
                  <a:schemeClr val="tx1"/>
                </a:solidFill>
              </a:rPr>
              <a:t>/</a:t>
            </a:r>
            <a:r>
              <a:rPr lang="en-ZA" sz="2000" dirty="0" err="1" smtClean="0">
                <a:solidFill>
                  <a:schemeClr val="tx1"/>
                </a:solidFill>
              </a:rPr>
              <a:t>Letsema</a:t>
            </a:r>
            <a:r>
              <a:rPr lang="en-ZA" sz="2000" dirty="0" smtClean="0">
                <a:solidFill>
                  <a:schemeClr val="tx1"/>
                </a:solidFill>
              </a:rPr>
              <a:t>) which did not perform well in 2018/19 </a:t>
            </a:r>
          </a:p>
          <a:p>
            <a:pPr algn="just"/>
            <a:r>
              <a:rPr lang="en-ZA" sz="2000" dirty="0" smtClean="0">
                <a:solidFill>
                  <a:schemeClr val="tx1"/>
                </a:solidFill>
              </a:rPr>
              <a:t>While there were some job created, a number of jobs were also lost in 2018/19</a:t>
            </a:r>
            <a:endParaRPr lang="en-ZA" sz="6000" dirty="0" smtClean="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14</a:t>
            </a:fld>
            <a:endParaRPr lang="en-ZA" dirty="0"/>
          </a:p>
        </p:txBody>
      </p:sp>
    </p:spTree>
    <p:extLst>
      <p:ext uri="{BB962C8B-B14F-4D97-AF65-F5344CB8AC3E}">
        <p14:creationId xmlns:p14="http://schemas.microsoft.com/office/powerpoint/2010/main" xmlns="" val="330274171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117846" y="260648"/>
            <a:ext cx="8568954" cy="1214447"/>
          </a:xfrm>
          <a:prstGeom prst="rect">
            <a:avLst/>
          </a:prstGeom>
        </p:spPr>
        <p:txBody>
          <a:bodyPr/>
          <a:lstStyle>
            <a:lvl1pPr>
              <a:defRPr sz="3600"/>
            </a:lvl1pPr>
          </a:lstStyle>
          <a:p>
            <a:pPr lvl="0">
              <a:defRPr sz="1800" cap="none">
                <a:solidFill>
                  <a:srgbClr val="000000"/>
                </a:solidFill>
                <a:effectLst/>
              </a:defRPr>
            </a:pPr>
            <a:r>
              <a:rPr lang="en-ZA" sz="3600" cap="small" dirty="0" smtClean="0">
                <a:solidFill>
                  <a:srgbClr val="3B7150"/>
                </a:solidFill>
              </a:rPr>
              <a:t>Spending and MTEF Budget by Programmes</a:t>
            </a:r>
            <a:endParaRPr sz="3600" cap="small" dirty="0">
              <a:solidFill>
                <a:srgbClr val="3B7150"/>
              </a:solidFill>
            </a:endParaRPr>
          </a:p>
        </p:txBody>
      </p:sp>
      <p:sp>
        <p:nvSpPr>
          <p:cNvPr id="289" name="Shape 289"/>
          <p:cNvSpPr>
            <a:spLocks noGrp="1"/>
          </p:cNvSpPr>
          <p:nvPr>
            <p:ph type="sldNum" sz="quarter" idx="2"/>
          </p:nvPr>
        </p:nvSpPr>
        <p:spPr>
          <a:xfrm>
            <a:off x="6553200" y="5943981"/>
            <a:ext cx="2133600" cy="275467"/>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a:solidFill>
                  <a:srgbClr val="888888"/>
                </a:solidFill>
              </a:defRPr>
            </a:lvl1pPr>
          </a:lstStyle>
          <a:p>
            <a:pPr>
              <a:defRPr sz="1800">
                <a:solidFill>
                  <a:srgbClr val="000000"/>
                </a:solidFill>
              </a:defRPr>
            </a:pPr>
            <a:fld id="{86CB4B4D-7CA3-9044-876B-883B54F8677D}" type="slidenum">
              <a:rPr/>
              <a:pPr>
                <a:defRPr sz="1800">
                  <a:solidFill>
                    <a:srgbClr val="000000"/>
                  </a:solidFill>
                </a:defRPr>
              </a:pPr>
              <a:t>15</a:t>
            </a:fld>
            <a:endParaRPr/>
          </a:p>
        </p:txBody>
      </p:sp>
      <p:sp>
        <p:nvSpPr>
          <p:cNvPr id="9" name="Shape 288"/>
          <p:cNvSpPr>
            <a:spLocks noGrp="1"/>
          </p:cNvSpPr>
          <p:nvPr>
            <p:ph type="body" idx="1"/>
          </p:nvPr>
        </p:nvSpPr>
        <p:spPr>
          <a:xfrm>
            <a:off x="117846" y="1556792"/>
            <a:ext cx="8855739" cy="2060985"/>
          </a:xfrm>
          <a:prstGeom prst="rect">
            <a:avLst/>
          </a:prstGeom>
        </p:spPr>
        <p:txBody>
          <a:bodyPr lIns="0" tIns="0" rIns="0" bIns="0">
            <a:noAutofit/>
          </a:bodyPr>
          <a:lstStyle/>
          <a:p>
            <a:pPr marL="319251" lvl="0" indent="-319251" algn="just">
              <a:lnSpc>
                <a:spcPct val="90000"/>
              </a:lnSpc>
              <a:spcBef>
                <a:spcPts val="600"/>
              </a:spcBef>
              <a:defRPr sz="1800"/>
            </a:pPr>
            <a:r>
              <a:rPr lang="en-ZA" sz="1800" dirty="0">
                <a:solidFill>
                  <a:schemeClr val="tx1"/>
                </a:solidFill>
              </a:rPr>
              <a:t>In </a:t>
            </a:r>
            <a:r>
              <a:rPr lang="en-ZA" sz="1800" dirty="0" smtClean="0">
                <a:solidFill>
                  <a:schemeClr val="tx1"/>
                </a:solidFill>
              </a:rPr>
              <a:t>2019/20, the DAFF is allocated a budget of R7.6 billion which increases to R8.4 billion in 2021/22 </a:t>
            </a:r>
            <a:endParaRPr lang="en-ZA" sz="1800" dirty="0">
              <a:solidFill>
                <a:schemeClr val="tx1"/>
              </a:solidFill>
            </a:endParaRPr>
          </a:p>
          <a:p>
            <a:pPr marL="760122" lvl="1" indent="-319251" algn="just">
              <a:lnSpc>
                <a:spcPct val="90000"/>
              </a:lnSpc>
              <a:spcBef>
                <a:spcPts val="600"/>
              </a:spcBef>
              <a:defRPr sz="1800"/>
            </a:pPr>
            <a:r>
              <a:rPr lang="en-ZA" sz="1600" dirty="0" smtClean="0">
                <a:solidFill>
                  <a:schemeClr val="tx1"/>
                </a:solidFill>
              </a:rPr>
              <a:t>Over the 2019 MTEF – there has been an average annual growth of 2.9% </a:t>
            </a:r>
          </a:p>
          <a:p>
            <a:pPr marL="1195551" lvl="2" indent="-319251" algn="just">
              <a:lnSpc>
                <a:spcPct val="90000"/>
              </a:lnSpc>
              <a:spcBef>
                <a:spcPts val="600"/>
              </a:spcBef>
              <a:defRPr sz="1800"/>
            </a:pPr>
            <a:r>
              <a:rPr lang="en-ZA" sz="1600" dirty="0" smtClean="0">
                <a:solidFill>
                  <a:schemeClr val="tx1"/>
                </a:solidFill>
              </a:rPr>
              <a:t>With food security and Agrarian </a:t>
            </a:r>
            <a:r>
              <a:rPr lang="en-ZA" sz="1600" dirty="0">
                <a:solidFill>
                  <a:schemeClr val="tx1"/>
                </a:solidFill>
              </a:rPr>
              <a:t>R</a:t>
            </a:r>
            <a:r>
              <a:rPr lang="en-ZA" sz="1600" dirty="0" smtClean="0">
                <a:solidFill>
                  <a:schemeClr val="tx1"/>
                </a:solidFill>
              </a:rPr>
              <a:t>eform programme increasing at an annual average of 6.9%, while forestry having a negative average annual growth of 11%</a:t>
            </a:r>
          </a:p>
          <a:p>
            <a:pPr marL="1195551" lvl="2" indent="-319251" algn="just">
              <a:lnSpc>
                <a:spcPct val="90000"/>
              </a:lnSpc>
              <a:spcBef>
                <a:spcPts val="600"/>
              </a:spcBef>
              <a:defRPr sz="1800"/>
            </a:pPr>
            <a:r>
              <a:rPr lang="en-ZA" sz="1600" dirty="0" smtClean="0">
                <a:solidFill>
                  <a:schemeClr val="tx1"/>
                </a:solidFill>
              </a:rPr>
              <a:t>Both priority programmes: Agricultural Production, Health and Food Security as well as Food Security and Agrarian Reform are the fastest growing programmes at 6.9% and 7.3% respectively over the MTEF</a:t>
            </a:r>
          </a:p>
        </p:txBody>
      </p:sp>
      <p:graphicFrame>
        <p:nvGraphicFramePr>
          <p:cNvPr id="10" name="Table 9"/>
          <p:cNvGraphicFramePr>
            <a:graphicFrameLocks noGrp="1"/>
          </p:cNvGraphicFramePr>
          <p:nvPr>
            <p:extLst/>
          </p:nvPr>
        </p:nvGraphicFramePr>
        <p:xfrm>
          <a:off x="251524" y="3642537"/>
          <a:ext cx="8568948" cy="3030356"/>
        </p:xfrm>
        <a:graphic>
          <a:graphicData uri="http://schemas.openxmlformats.org/drawingml/2006/table">
            <a:tbl>
              <a:tblPr/>
              <a:tblGrid>
                <a:gridCol w="1868687">
                  <a:extLst>
                    <a:ext uri="{9D8B030D-6E8A-4147-A177-3AD203B41FA5}">
                      <a16:colId xmlns:a16="http://schemas.microsoft.com/office/drawing/2014/main" xmlns="" val="20000"/>
                    </a:ext>
                  </a:extLst>
                </a:gridCol>
                <a:gridCol w="564432">
                  <a:extLst>
                    <a:ext uri="{9D8B030D-6E8A-4147-A177-3AD203B41FA5}">
                      <a16:colId xmlns:a16="http://schemas.microsoft.com/office/drawing/2014/main" xmlns="" val="20001"/>
                    </a:ext>
                  </a:extLst>
                </a:gridCol>
                <a:gridCol w="665373">
                  <a:extLst>
                    <a:ext uri="{9D8B030D-6E8A-4147-A177-3AD203B41FA5}">
                      <a16:colId xmlns:a16="http://schemas.microsoft.com/office/drawing/2014/main" xmlns="" val="20002"/>
                    </a:ext>
                  </a:extLst>
                </a:gridCol>
                <a:gridCol w="665373">
                  <a:extLst>
                    <a:ext uri="{9D8B030D-6E8A-4147-A177-3AD203B41FA5}">
                      <a16:colId xmlns:a16="http://schemas.microsoft.com/office/drawing/2014/main" xmlns="" val="20003"/>
                    </a:ext>
                  </a:extLst>
                </a:gridCol>
                <a:gridCol w="580688">
                  <a:extLst>
                    <a:ext uri="{9D8B030D-6E8A-4147-A177-3AD203B41FA5}">
                      <a16:colId xmlns:a16="http://schemas.microsoft.com/office/drawing/2014/main" xmlns="" val="20004"/>
                    </a:ext>
                  </a:extLst>
                </a:gridCol>
                <a:gridCol w="740269">
                  <a:extLst>
                    <a:ext uri="{9D8B030D-6E8A-4147-A177-3AD203B41FA5}">
                      <a16:colId xmlns:a16="http://schemas.microsoft.com/office/drawing/2014/main" xmlns="" val="20005"/>
                    </a:ext>
                  </a:extLst>
                </a:gridCol>
                <a:gridCol w="740269">
                  <a:extLst>
                    <a:ext uri="{9D8B030D-6E8A-4147-A177-3AD203B41FA5}">
                      <a16:colId xmlns:a16="http://schemas.microsoft.com/office/drawing/2014/main" xmlns="" val="20006"/>
                    </a:ext>
                  </a:extLst>
                </a:gridCol>
                <a:gridCol w="421106">
                  <a:extLst>
                    <a:ext uri="{9D8B030D-6E8A-4147-A177-3AD203B41FA5}">
                      <a16:colId xmlns:a16="http://schemas.microsoft.com/office/drawing/2014/main" xmlns="" val="20007"/>
                    </a:ext>
                  </a:extLst>
                </a:gridCol>
                <a:gridCol w="80324">
                  <a:extLst>
                    <a:ext uri="{9D8B030D-6E8A-4147-A177-3AD203B41FA5}">
                      <a16:colId xmlns:a16="http://schemas.microsoft.com/office/drawing/2014/main" xmlns="" val="20008"/>
                    </a:ext>
                  </a:extLst>
                </a:gridCol>
                <a:gridCol w="500363">
                  <a:extLst>
                    <a:ext uri="{9D8B030D-6E8A-4147-A177-3AD203B41FA5}">
                      <a16:colId xmlns:a16="http://schemas.microsoft.com/office/drawing/2014/main" xmlns="" val="20009"/>
                    </a:ext>
                  </a:extLst>
                </a:gridCol>
                <a:gridCol w="580688">
                  <a:extLst>
                    <a:ext uri="{9D8B030D-6E8A-4147-A177-3AD203B41FA5}">
                      <a16:colId xmlns:a16="http://schemas.microsoft.com/office/drawing/2014/main" xmlns="" val="20010"/>
                    </a:ext>
                  </a:extLst>
                </a:gridCol>
                <a:gridCol w="580688">
                  <a:extLst>
                    <a:ext uri="{9D8B030D-6E8A-4147-A177-3AD203B41FA5}">
                      <a16:colId xmlns:a16="http://schemas.microsoft.com/office/drawing/2014/main" xmlns="" val="20011"/>
                    </a:ext>
                  </a:extLst>
                </a:gridCol>
                <a:gridCol w="580688">
                  <a:extLst>
                    <a:ext uri="{9D8B030D-6E8A-4147-A177-3AD203B41FA5}">
                      <a16:colId xmlns:a16="http://schemas.microsoft.com/office/drawing/2014/main" xmlns="" val="20012"/>
                    </a:ext>
                  </a:extLst>
                </a:gridCol>
              </a:tblGrid>
              <a:tr h="918920">
                <a:tc>
                  <a:txBody>
                    <a:bodyPr/>
                    <a:lstStyle/>
                    <a:p>
                      <a:pPr algn="l" fontAlgn="b"/>
                      <a:endParaRPr lang="en-US" sz="900" b="0" i="0" u="none" strike="noStrike" baseline="0" dirty="0">
                        <a:solidFill>
                          <a:srgbClr val="000000"/>
                        </a:solidFill>
                        <a:effectLst/>
                        <a:latin typeface="Times New Roman" panose="02020603050405020304" pitchFamily="18" charset="0"/>
                      </a:endParaRPr>
                    </a:p>
                  </a:txBody>
                  <a:tcPr marL="6619" marR="6619" marT="6619"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gridSpan="3">
                  <a:txBody>
                    <a:bodyPr/>
                    <a:lstStyle/>
                    <a:p>
                      <a:pPr algn="ct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2017/18</a:t>
                      </a:r>
                      <a:endParaRPr lang="en-US" sz="900" b="1" i="0" u="none" strike="noStrike" baseline="0" dirty="0">
                        <a:solidFill>
                          <a:srgbClr val="000000"/>
                        </a:solidFill>
                        <a:effectLst/>
                        <a:latin typeface="Times New Roman" panose="02020603050405020304" pitchFamily="18" charset="0"/>
                      </a:endParaRPr>
                    </a:p>
                    <a:p>
                      <a:pPr algn="ctr" fontAlgn="t"/>
                      <a:r>
                        <a:rPr lang="en-US" sz="900" b="1" i="0" u="none" strike="noStrike" baseline="0" dirty="0">
                          <a:solidFill>
                            <a:srgbClr val="000000"/>
                          </a:solidFill>
                          <a:effectLst/>
                          <a:latin typeface="Times New Roman" panose="02020603050405020304" pitchFamily="18" charset="0"/>
                        </a:rPr>
                        <a:t> </a:t>
                      </a:r>
                    </a:p>
                  </a:txBody>
                  <a:tcPr marL="6619" marR="6619" marT="6619"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hMerge="1">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hMerge="1">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gridSpan="3">
                  <a:txBody>
                    <a:bodyPr/>
                    <a:lstStyle/>
                    <a:p>
                      <a:pPr algn="ct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2018/19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hMerge="1">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hMerge="1">
                  <a:txBody>
                    <a:bodyPr/>
                    <a:lstStyle/>
                    <a:p>
                      <a:pPr algn="l"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gridSpan="2">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2019/20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hMerge="1">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2020/21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2021/22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ZA" sz="900" b="1" i="0" u="none" strike="noStrike" baseline="0" dirty="0">
                          <a:solidFill>
                            <a:srgbClr val="000000"/>
                          </a:solidFill>
                          <a:effectLst/>
                          <a:latin typeface="Times New Roman" panose="02020603050405020304" pitchFamily="18" charset="0"/>
                        </a:rPr>
                        <a:t> Average annual budget growth rate </a:t>
                      </a:r>
                      <a:r>
                        <a:rPr lang="en-ZA" sz="900" b="1" i="0" u="none" strike="noStrike" baseline="0" dirty="0" smtClean="0">
                          <a:solidFill>
                            <a:srgbClr val="000000"/>
                          </a:solidFill>
                          <a:effectLst/>
                          <a:latin typeface="Times New Roman" panose="02020603050405020304" pitchFamily="18" charset="0"/>
                        </a:rPr>
                        <a:t>2015/16-2018/19) </a:t>
                      </a:r>
                      <a:endParaRPr lang="en-ZA"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t"/>
                      <a:r>
                        <a:rPr lang="en-ZA" sz="900" b="1" i="0" u="none" strike="noStrike" baseline="0" dirty="0">
                          <a:solidFill>
                            <a:srgbClr val="000000"/>
                          </a:solidFill>
                          <a:effectLst/>
                          <a:latin typeface="Times New Roman" panose="02020603050405020304" pitchFamily="18" charset="0"/>
                        </a:rPr>
                        <a:t> Average annual growth rate </a:t>
                      </a:r>
                      <a:r>
                        <a:rPr lang="en-ZA" sz="900" b="1" i="0" u="none" strike="noStrike" baseline="0" dirty="0" smtClean="0">
                          <a:solidFill>
                            <a:srgbClr val="000000"/>
                          </a:solidFill>
                          <a:effectLst/>
                          <a:latin typeface="Times New Roman" panose="02020603050405020304" pitchFamily="18" charset="0"/>
                        </a:rPr>
                        <a:t>2018/19-2021/22) </a:t>
                      </a:r>
                      <a:endParaRPr lang="en-ZA"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xmlns="" val="10000"/>
                  </a:ext>
                </a:extLst>
              </a:tr>
              <a:tr h="397418">
                <a:tc>
                  <a:txBody>
                    <a:bodyPr/>
                    <a:lstStyle/>
                    <a:p>
                      <a:pPr algn="l" fontAlgn="t"/>
                      <a:r>
                        <a:rPr lang="en-US" sz="900" b="0" i="0" u="none" strike="noStrike" baseline="0" dirty="0">
                          <a:solidFill>
                            <a:srgbClr val="000000"/>
                          </a:solidFill>
                          <a:effectLst/>
                          <a:latin typeface="Times New Roman" panose="02020603050405020304" pitchFamily="18" charset="0"/>
                        </a:rPr>
                        <a:t> </a:t>
                      </a:r>
                      <a:r>
                        <a:rPr lang="en-US" sz="900" b="0" i="0" u="none" strike="noStrike" baseline="0" dirty="0" err="1">
                          <a:solidFill>
                            <a:srgbClr val="000000"/>
                          </a:solidFill>
                          <a:effectLst/>
                          <a:latin typeface="Times New Roman" panose="02020603050405020304" pitchFamily="18" charset="0"/>
                        </a:rPr>
                        <a:t>Rmil</a:t>
                      </a:r>
                      <a:r>
                        <a:rPr lang="en-US" sz="900" b="0" i="0" u="none" strike="noStrike" baseline="0" dirty="0">
                          <a:solidFill>
                            <a:srgbClr val="000000"/>
                          </a:solidFill>
                          <a:effectLst/>
                          <a:latin typeface="Times New Roman" panose="02020603050405020304" pitchFamily="18" charset="0"/>
                        </a:rPr>
                        <a:t> </a:t>
                      </a:r>
                    </a:p>
                  </a:txBody>
                  <a:tcPr marL="6619" marR="6619" marT="6619"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a:solidFill>
                            <a:srgbClr val="000000"/>
                          </a:solidFill>
                          <a:effectLst/>
                          <a:latin typeface="Times New Roman" panose="02020603050405020304" pitchFamily="18" charset="0"/>
                        </a:rPr>
                        <a:t> Budget </a:t>
                      </a:r>
                    </a:p>
                  </a:txBody>
                  <a:tcPr marL="6619" marR="6619" marT="6619"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a:solidFill>
                            <a:srgbClr val="000000"/>
                          </a:solidFill>
                          <a:effectLst/>
                          <a:latin typeface="Times New Roman" panose="02020603050405020304" pitchFamily="18" charset="0"/>
                        </a:rPr>
                        <a:t> Expenditure </a:t>
                      </a: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baseline="0" dirty="0" smtClean="0">
                          <a:solidFill>
                            <a:srgbClr val="000000"/>
                          </a:solidFill>
                          <a:effectLst/>
                          <a:latin typeface="Times New Roman" panose="02020603050405020304" pitchFamily="18" charset="0"/>
                        </a:rPr>
                        <a:t>Over/under-expenditure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Final appropriation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1" i="0" u="none" strike="noStrike" baseline="0" dirty="0" smtClean="0">
                          <a:solidFill>
                            <a:srgbClr val="000000"/>
                          </a:solidFill>
                          <a:effectLst/>
                          <a:latin typeface="Times New Roman" panose="02020603050405020304" pitchFamily="18" charset="0"/>
                        </a:rPr>
                        <a:t>Expenditure</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eaLnBrk="1" fontAlgn="t" latinLnBrk="0" hangingPunct="1">
                        <a:lnSpc>
                          <a:spcPct val="100000"/>
                        </a:lnSpc>
                        <a:spcBef>
                          <a:spcPts val="0"/>
                        </a:spcBef>
                        <a:spcAft>
                          <a:spcPts val="0"/>
                        </a:spcAft>
                        <a:buClrTx/>
                        <a:buSzTx/>
                        <a:buFontTx/>
                        <a:buNone/>
                        <a:tabLst/>
                        <a:defRPr/>
                      </a:pPr>
                      <a:r>
                        <a:rPr lang="en-ZA" sz="900" b="1" i="0" u="none" strike="noStrike" baseline="0" dirty="0" smtClean="0">
                          <a:solidFill>
                            <a:srgbClr val="000000"/>
                          </a:solidFill>
                          <a:effectLst/>
                          <a:latin typeface="Times New Roman" panose="02020603050405020304" pitchFamily="18" charset="0"/>
                        </a:rPr>
                        <a:t>Over/under-expenditure (%)</a:t>
                      </a:r>
                      <a:endParaRPr lang="en-US" sz="900" b="1" i="0" u="none" strike="noStrike" baseline="0" dirty="0" smtClean="0">
                        <a:solidFill>
                          <a:srgbClr val="000000"/>
                        </a:solidFill>
                        <a:effectLst/>
                        <a:latin typeface="Times New Roman" panose="02020603050405020304" pitchFamily="18" charset="0"/>
                      </a:endParaRPr>
                    </a:p>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baseline="0" dirty="0">
                          <a:solidFill>
                            <a:srgbClr val="000000"/>
                          </a:solidFill>
                          <a:effectLst/>
                          <a:latin typeface="Times New Roman" panose="02020603050405020304" pitchFamily="18" charset="0"/>
                        </a:rPr>
                        <a:t> MTEF </a:t>
                      </a: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baseline="0" dirty="0">
                          <a:solidFill>
                            <a:srgbClr val="000000"/>
                          </a:solidFill>
                          <a:effectLst/>
                          <a:latin typeface="Times New Roman" panose="02020603050405020304" pitchFamily="18" charset="0"/>
                        </a:rPr>
                        <a:t> </a:t>
                      </a:r>
                    </a:p>
                  </a:txBody>
                  <a:tcPr marL="6619" marR="6619" marT="661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900" b="0" i="0" u="none" strike="noStrike" baseline="0">
                          <a:solidFill>
                            <a:srgbClr val="000000"/>
                          </a:solidFill>
                          <a:effectLst/>
                          <a:latin typeface="Times New Roman" panose="02020603050405020304" pitchFamily="18" charset="0"/>
                        </a:rPr>
                        <a:t> </a:t>
                      </a:r>
                    </a:p>
                  </a:txBody>
                  <a:tcPr marL="6619" marR="6619" marT="661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3159">
                <a:tc>
                  <a:txBody>
                    <a:bodyPr/>
                    <a:lstStyle/>
                    <a:p>
                      <a:pPr algn="l" fontAlgn="t"/>
                      <a:r>
                        <a:rPr lang="en-US" sz="900" b="0" i="0" u="none" strike="noStrike" baseline="0" dirty="0">
                          <a:solidFill>
                            <a:srgbClr val="000000"/>
                          </a:solidFill>
                          <a:effectLst/>
                          <a:latin typeface="Times New Roman" panose="02020603050405020304" pitchFamily="18" charset="0"/>
                        </a:rPr>
                        <a:t> Administration </a:t>
                      </a: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920.5</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828.0</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89.95%</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1 038. 8</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1 030.0</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99.15%</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935.7</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t"/>
                      <a:r>
                        <a:rPr lang="en-US" sz="900" b="0" i="0" u="none" strike="noStrike" baseline="0" dirty="0" smtClean="0">
                          <a:solidFill>
                            <a:srgbClr val="000000"/>
                          </a:solidFill>
                          <a:effectLst/>
                          <a:latin typeface="Times New Roman" panose="02020603050405020304" pitchFamily="18" charset="0"/>
                        </a:rPr>
                        <a:t>942.4</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1  001.1</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8.8%</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67042">
                <a:tc>
                  <a:txBody>
                    <a:bodyPr/>
                    <a:lstStyle/>
                    <a:p>
                      <a:pPr algn="l" fontAlgn="t"/>
                      <a:r>
                        <a:rPr lang="en-ZA" sz="900" b="0" i="0" u="none" strike="noStrike" baseline="0" dirty="0">
                          <a:solidFill>
                            <a:srgbClr val="000000"/>
                          </a:solidFill>
                          <a:effectLst/>
                          <a:latin typeface="Times New Roman" panose="02020603050405020304" pitchFamily="18" charset="0"/>
                        </a:rPr>
                        <a:t> Agricultural Production, Health and Food Safety </a:t>
                      </a: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2 249.5</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2 230.7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99.16%</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2 408.9</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2 377.7</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98.70%</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a:solidFill>
                            <a:srgbClr val="000000"/>
                          </a:solidFill>
                          <a:effectLst/>
                          <a:latin typeface="Times New Roman" panose="02020603050405020304" pitchFamily="18" charset="0"/>
                        </a:rPr>
                        <a:t>2 </a:t>
                      </a:r>
                      <a:r>
                        <a:rPr lang="en-US" sz="900" b="0" i="0" u="none" strike="noStrike" baseline="0" dirty="0" smtClean="0">
                          <a:solidFill>
                            <a:srgbClr val="000000"/>
                          </a:solidFill>
                          <a:effectLst/>
                          <a:latin typeface="Times New Roman" panose="02020603050405020304" pitchFamily="18" charset="0"/>
                        </a:rPr>
                        <a:t>642.5</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t"/>
                      <a:r>
                        <a:rPr lang="en-US" sz="900" b="0" i="0" u="none" strike="noStrike" baseline="0" dirty="0" smtClean="0">
                          <a:solidFill>
                            <a:srgbClr val="000000"/>
                          </a:solidFill>
                          <a:effectLst/>
                          <a:latin typeface="Times New Roman" panose="02020603050405020304" pitchFamily="18" charset="0"/>
                        </a:rPr>
                        <a:t>2 741.2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tc hMerge="1">
                  <a:txBody>
                    <a:bodyPr/>
                    <a:lstStyle/>
                    <a:p>
                      <a:endParaRPr lang="en-US"/>
                    </a:p>
                  </a:txBody>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2 885.2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3.3%</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3"/>
                  </a:ext>
                </a:extLst>
              </a:tr>
              <a:tr h="203159">
                <a:tc>
                  <a:txBody>
                    <a:bodyPr/>
                    <a:lstStyle/>
                    <a:p>
                      <a:pPr algn="l" fontAlgn="t"/>
                      <a:r>
                        <a:rPr lang="en-ZA" sz="900" b="0" i="0" u="none" strike="noStrike" baseline="0" dirty="0">
                          <a:solidFill>
                            <a:srgbClr val="000000"/>
                          </a:solidFill>
                          <a:effectLst/>
                          <a:latin typeface="Times New Roman" panose="02020603050405020304" pitchFamily="18" charset="0"/>
                        </a:rPr>
                        <a:t> Food Security and Agrarian Reform </a:t>
                      </a: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a:solidFill>
                            <a:srgbClr val="000000"/>
                          </a:solidFill>
                          <a:effectLst/>
                          <a:latin typeface="Times New Roman" panose="02020603050405020304" pitchFamily="18" charset="0"/>
                        </a:rPr>
                        <a:t>1 </a:t>
                      </a:r>
                      <a:r>
                        <a:rPr lang="en-US" sz="900" b="0" i="0" u="none" strike="noStrike" baseline="0" dirty="0" smtClean="0">
                          <a:solidFill>
                            <a:srgbClr val="000000"/>
                          </a:solidFill>
                          <a:effectLst/>
                          <a:latin typeface="Times New Roman" panose="02020603050405020304" pitchFamily="18" charset="0"/>
                        </a:rPr>
                        <a:t>928.6</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1 925.6</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99.84%</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2 001.8</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1 992.1</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99.51%</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2 237.0</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t"/>
                      <a:r>
                        <a:rPr lang="en-US" sz="900" b="0" i="0" u="none" strike="noStrike" baseline="0" dirty="0" smtClean="0">
                          <a:solidFill>
                            <a:srgbClr val="000000"/>
                          </a:solidFill>
                          <a:effectLst/>
                          <a:latin typeface="Times New Roman" panose="02020603050405020304" pitchFamily="18" charset="0"/>
                        </a:rPr>
                        <a:t>2 331.7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tc hMerge="1">
                  <a:txBody>
                    <a:bodyPr/>
                    <a:lstStyle/>
                    <a:p>
                      <a:endParaRPr lang="en-US"/>
                    </a:p>
                  </a:txBody>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2 515.7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52.0%</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7.3%</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4"/>
                  </a:ext>
                </a:extLst>
              </a:tr>
              <a:tr h="203159">
                <a:tc>
                  <a:txBody>
                    <a:bodyPr/>
                    <a:lstStyle/>
                    <a:p>
                      <a:pPr algn="l" fontAlgn="t"/>
                      <a:r>
                        <a:rPr lang="en-ZA" sz="900" b="0" i="0" u="none" strike="noStrike" baseline="0" dirty="0">
                          <a:solidFill>
                            <a:srgbClr val="000000"/>
                          </a:solidFill>
                          <a:effectLst/>
                          <a:latin typeface="Times New Roman" panose="02020603050405020304" pitchFamily="18" charset="0"/>
                        </a:rPr>
                        <a:t> Trade Promotion and Market Access </a:t>
                      </a: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279.9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287.7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102.86%</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270.6</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266.1</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98.34%</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290.9</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t"/>
                      <a:r>
                        <a:rPr lang="en-US" sz="900" b="0" i="0" u="none" strike="noStrike" baseline="0" dirty="0" smtClean="0">
                          <a:solidFill>
                            <a:srgbClr val="000000"/>
                          </a:solidFill>
                          <a:effectLst/>
                          <a:latin typeface="Times New Roman" panose="02020603050405020304" pitchFamily="18" charset="0"/>
                        </a:rPr>
                        <a:t>309.1</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tc hMerge="1">
                  <a:txBody>
                    <a:bodyPr/>
                    <a:lstStyle/>
                    <a:p>
                      <a:endParaRPr lang="en-US"/>
                    </a:p>
                  </a:txBody>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327.4</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5.4%</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6.1%</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5"/>
                  </a:ext>
                </a:extLst>
              </a:tr>
              <a:tr h="203159">
                <a:tc>
                  <a:txBody>
                    <a:bodyPr/>
                    <a:lstStyle/>
                    <a:p>
                      <a:pPr algn="l" fontAlgn="t"/>
                      <a:r>
                        <a:rPr lang="en-US" sz="900" b="0" i="0" u="none" strike="noStrike" baseline="0" dirty="0">
                          <a:solidFill>
                            <a:srgbClr val="000000"/>
                          </a:solidFill>
                          <a:effectLst/>
                          <a:latin typeface="Times New Roman" panose="02020603050405020304" pitchFamily="18" charset="0"/>
                        </a:rPr>
                        <a:t> Forestry </a:t>
                      </a: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963.8</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960.5</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99.66%</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1 522.2</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1 417.9</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93.15%</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1 039.1</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t"/>
                      <a:r>
                        <a:rPr lang="en-US" sz="900" b="0" i="0" u="none" strike="noStrike" baseline="0" dirty="0" smtClean="0">
                          <a:solidFill>
                            <a:srgbClr val="000000"/>
                          </a:solidFill>
                          <a:effectLst/>
                          <a:latin typeface="Times New Roman" panose="02020603050405020304" pitchFamily="18" charset="0"/>
                        </a:rPr>
                        <a:t>1 045.6</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tc hMerge="1">
                  <a:txBody>
                    <a:bodyPr/>
                    <a:lstStyle/>
                    <a:p>
                      <a:endParaRPr lang="en-US"/>
                    </a:p>
                  </a:txBody>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1 109.9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21.3%</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FF0000"/>
                          </a:solidFill>
                          <a:effectLst/>
                          <a:latin typeface="Times New Roman" panose="02020603050405020304" pitchFamily="18" charset="0"/>
                        </a:rPr>
                        <a:t>-11.8%</a:t>
                      </a:r>
                      <a:endParaRPr lang="en-US" sz="900" b="0" i="0" u="none" strike="noStrike" baseline="0" dirty="0">
                        <a:solidFill>
                          <a:srgbClr val="FF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6"/>
                  </a:ext>
                </a:extLst>
              </a:tr>
              <a:tr h="203159">
                <a:tc>
                  <a:txBody>
                    <a:bodyPr/>
                    <a:lstStyle/>
                    <a:p>
                      <a:pPr algn="l" fontAlgn="t"/>
                      <a:r>
                        <a:rPr lang="en-US" sz="900" b="0" i="0" u="none" strike="noStrike" baseline="0" dirty="0">
                          <a:solidFill>
                            <a:srgbClr val="000000"/>
                          </a:solidFill>
                          <a:effectLst/>
                          <a:latin typeface="Times New Roman" panose="02020603050405020304" pitchFamily="18" charset="0"/>
                        </a:rPr>
                        <a:t> Fisheries </a:t>
                      </a: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504.7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504.7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99.99%</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490.4</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490.3</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t"/>
                      <a:r>
                        <a:rPr lang="en-ZA" sz="900" b="0" i="0" u="none" strike="noStrike" baseline="0" dirty="0" smtClean="0">
                          <a:solidFill>
                            <a:srgbClr val="000000"/>
                          </a:solidFill>
                          <a:effectLst/>
                          <a:latin typeface="Times New Roman" panose="02020603050405020304" pitchFamily="18" charset="0"/>
                        </a:rPr>
                        <a:t>99.98%</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519.7</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gridSpan="2">
                  <a:txBody>
                    <a:bodyPr/>
                    <a:lstStyle/>
                    <a:p>
                      <a:pPr algn="r" fontAlgn="t"/>
                      <a:r>
                        <a:rPr lang="en-US" sz="900" b="0" i="0" u="none" strike="noStrike" baseline="0" dirty="0" smtClean="0">
                          <a:solidFill>
                            <a:srgbClr val="000000"/>
                          </a:solidFill>
                          <a:effectLst/>
                          <a:latin typeface="Times New Roman" panose="02020603050405020304" pitchFamily="18" charset="0"/>
                        </a:rPr>
                        <a:t>553.2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586.3</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a:solidFill>
                            <a:srgbClr val="000000"/>
                          </a:solidFill>
                          <a:effectLst/>
                          <a:latin typeface="Times New Roman" panose="02020603050405020304" pitchFamily="18" charset="0"/>
                        </a:rPr>
                        <a:t>1.6%</a:t>
                      </a: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6.3%</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7"/>
                  </a:ext>
                </a:extLst>
              </a:tr>
              <a:tr h="211624">
                <a:tc>
                  <a:txBody>
                    <a:bodyPr/>
                    <a:lstStyle/>
                    <a:p>
                      <a:pPr algn="l" fontAlgn="t"/>
                      <a:r>
                        <a:rPr lang="en-US" sz="900" b="1" i="0" u="none" strike="noStrike" baseline="0" dirty="0">
                          <a:solidFill>
                            <a:srgbClr val="000000"/>
                          </a:solidFill>
                          <a:effectLst/>
                          <a:latin typeface="Times New Roman" panose="02020603050405020304" pitchFamily="18" charset="0"/>
                        </a:rPr>
                        <a:t> Total </a:t>
                      </a: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a:solidFill>
                            <a:srgbClr val="000000"/>
                          </a:solidFill>
                          <a:effectLst/>
                          <a:latin typeface="Times New Roman" panose="02020603050405020304" pitchFamily="18" charset="0"/>
                        </a:rPr>
                        <a:t>6 </a:t>
                      </a:r>
                      <a:r>
                        <a:rPr lang="en-US" sz="900" b="1" i="0" u="none" strike="noStrike" baseline="0" dirty="0" smtClean="0">
                          <a:solidFill>
                            <a:srgbClr val="000000"/>
                          </a:solidFill>
                          <a:effectLst/>
                          <a:latin typeface="Times New Roman" panose="02020603050405020304" pitchFamily="18" charset="0"/>
                        </a:rPr>
                        <a:t>847.0</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6 728.1</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1" i="0" u="none" strike="noStrike" baseline="0" dirty="0" smtClean="0">
                          <a:solidFill>
                            <a:srgbClr val="000000"/>
                          </a:solidFill>
                          <a:effectLst/>
                          <a:latin typeface="Times New Roman" panose="02020603050405020304" pitchFamily="18" charset="0"/>
                        </a:rPr>
                        <a:t>98.26%</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7 732.8</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1" i="0" u="none" strike="noStrike" baseline="0" dirty="0" smtClean="0">
                          <a:solidFill>
                            <a:srgbClr val="000000"/>
                          </a:solidFill>
                          <a:effectLst/>
                          <a:latin typeface="Times New Roman" panose="02020603050405020304" pitchFamily="18" charset="0"/>
                        </a:rPr>
                        <a:t>7 574.1</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900" b="1" i="0" u="none" strike="noStrike" baseline="0" dirty="0" smtClean="0">
                          <a:solidFill>
                            <a:srgbClr val="000000"/>
                          </a:solidFill>
                          <a:effectLst/>
                          <a:latin typeface="Times New Roman" panose="02020603050405020304" pitchFamily="18" charset="0"/>
                        </a:rPr>
                        <a:t>97.94%</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7 664.9</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t"/>
                      <a:r>
                        <a:rPr lang="en-US" sz="900" b="1" i="0" u="none" strike="noStrike" baseline="0" dirty="0">
                          <a:solidFill>
                            <a:srgbClr val="000000"/>
                          </a:solidFill>
                          <a:effectLst/>
                          <a:latin typeface="Times New Roman" panose="02020603050405020304" pitchFamily="18" charset="0"/>
                        </a:rPr>
                        <a:t>7 </a:t>
                      </a:r>
                      <a:r>
                        <a:rPr lang="en-US" sz="900" b="1" i="0" u="none" strike="noStrike" baseline="0" dirty="0" smtClean="0">
                          <a:solidFill>
                            <a:srgbClr val="000000"/>
                          </a:solidFill>
                          <a:effectLst/>
                          <a:latin typeface="Times New Roman" panose="02020603050405020304" pitchFamily="18" charset="0"/>
                        </a:rPr>
                        <a:t>923.2</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8 425.6</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6.5%</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2.9%</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4200901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idx="1"/>
          </p:nvPr>
        </p:nvSpPr>
        <p:spPr/>
        <p:txBody>
          <a:bodyPr/>
          <a:lstStyle/>
          <a:p>
            <a:endParaRPr lang="en-ZA"/>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idx="1"/>
          </p:nvPr>
        </p:nvSpPr>
        <p:spPr/>
        <p:txBody>
          <a:bodyPr/>
          <a:lstStyle/>
          <a:p>
            <a:endParaRPr lang="en-ZA"/>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Programme Share of Total Spending and Budget</a:t>
            </a:r>
            <a:endParaRPr lang="en-ZA" dirty="0"/>
          </a:p>
        </p:txBody>
      </p:sp>
      <p:sp>
        <p:nvSpPr>
          <p:cNvPr id="3" name="Text Placeholder 2"/>
          <p:cNvSpPr>
            <a:spLocks noGrp="1"/>
          </p:cNvSpPr>
          <p:nvPr>
            <p:ph type="body" idx="1"/>
          </p:nvPr>
        </p:nvSpPr>
        <p:spPr>
          <a:xfrm>
            <a:off x="323528" y="1600200"/>
            <a:ext cx="8363272" cy="5069160"/>
          </a:xfrm>
        </p:spPr>
        <p:txBody>
          <a:bodyPr/>
          <a:lstStyle/>
          <a:p>
            <a:pPr algn="just"/>
            <a:r>
              <a:rPr lang="en-ZA" sz="2000" dirty="0" smtClean="0"/>
              <a:t>Agricultural Production, Health and Food Safety and Food Security and Agrarian Reform consume the bulk of the department’s resources (over 60% - 2019 MTEF)</a:t>
            </a:r>
          </a:p>
          <a:p>
            <a:pPr lvl="1" algn="just"/>
            <a:r>
              <a:rPr lang="en-ZA" sz="2000" dirty="0" smtClean="0"/>
              <a:t>This indicates that priority DAFF programmes are implemented through these two programmes</a:t>
            </a:r>
          </a:p>
          <a:p>
            <a:pPr marL="0" indent="0">
              <a:buNone/>
            </a:pPr>
            <a:endParaRPr lang="en-ZA" sz="2000"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18</a:t>
            </a:fld>
            <a:endParaRPr lang="en-ZA"/>
          </a:p>
        </p:txBody>
      </p:sp>
      <p:graphicFrame>
        <p:nvGraphicFramePr>
          <p:cNvPr id="8" name="Chart 7"/>
          <p:cNvGraphicFramePr>
            <a:graphicFrameLocks/>
          </p:cNvGraphicFramePr>
          <p:nvPr/>
        </p:nvGraphicFramePr>
        <p:xfrm>
          <a:off x="1043608" y="3212975"/>
          <a:ext cx="7200800" cy="2957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191840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7"/>
            <a:ext cx="8229600" cy="1152129"/>
          </a:xfrm>
        </p:spPr>
        <p:txBody>
          <a:bodyPr>
            <a:noAutofit/>
          </a:bodyPr>
          <a:lstStyle/>
          <a:p>
            <a:r>
              <a:rPr lang="en-ZA" sz="3600" dirty="0" smtClean="0">
                <a:solidFill>
                  <a:srgbClr val="4F6228"/>
                </a:solidFill>
                <a:effectLst/>
              </a:rPr>
              <a:t>Assessment of Conditional Grants (1)</a:t>
            </a:r>
            <a:endParaRPr lang="en-ZA" sz="3600" dirty="0">
              <a:solidFill>
                <a:srgbClr val="4F6228"/>
              </a:solidFill>
              <a:effectLst/>
            </a:endParaRPr>
          </a:p>
        </p:txBody>
      </p:sp>
      <p:sp>
        <p:nvSpPr>
          <p:cNvPr id="3" name="Text Placeholder 2"/>
          <p:cNvSpPr>
            <a:spLocks noGrp="1"/>
          </p:cNvSpPr>
          <p:nvPr>
            <p:ph type="body" idx="1"/>
          </p:nvPr>
        </p:nvSpPr>
        <p:spPr>
          <a:xfrm>
            <a:off x="251520" y="1556792"/>
            <a:ext cx="8712968" cy="1335116"/>
          </a:xfrm>
        </p:spPr>
        <p:txBody>
          <a:bodyPr/>
          <a:lstStyle/>
          <a:p>
            <a:pPr algn="just"/>
            <a:r>
              <a:rPr lang="en-ZA" sz="1600" dirty="0" smtClean="0">
                <a:solidFill>
                  <a:schemeClr val="tx1"/>
                </a:solidFill>
              </a:rPr>
              <a:t>Performance with respect to key conditional grants for 2018/19 - both CASP and </a:t>
            </a:r>
            <a:r>
              <a:rPr lang="en-ZA" sz="1600" dirty="0" err="1" smtClean="0">
                <a:solidFill>
                  <a:schemeClr val="tx1"/>
                </a:solidFill>
              </a:rPr>
              <a:t>LandCare</a:t>
            </a:r>
            <a:r>
              <a:rPr lang="en-ZA" sz="1600" dirty="0" smtClean="0">
                <a:solidFill>
                  <a:schemeClr val="tx1"/>
                </a:solidFill>
              </a:rPr>
              <a:t> at 93% spending of allocated funds</a:t>
            </a:r>
          </a:p>
          <a:p>
            <a:pPr lvl="1" algn="just"/>
            <a:r>
              <a:rPr lang="en-ZA" sz="1600" dirty="0" smtClean="0">
                <a:solidFill>
                  <a:schemeClr val="tx1"/>
                </a:solidFill>
              </a:rPr>
              <a:t>Two provinces achieved 100% spending on all three grants – Gauteng and Western Cape</a:t>
            </a:r>
          </a:p>
        </p:txBody>
      </p:sp>
      <p:sp>
        <p:nvSpPr>
          <p:cNvPr id="4" name="Slide Number Placeholder 3"/>
          <p:cNvSpPr>
            <a:spLocks noGrp="1"/>
          </p:cNvSpPr>
          <p:nvPr>
            <p:ph type="sldNum" sz="quarter" idx="2"/>
          </p:nvPr>
        </p:nvSpPr>
        <p:spPr/>
        <p:txBody>
          <a:bodyPr/>
          <a:lstStyle/>
          <a:p>
            <a:fld id="{86CB4B4D-7CA3-9044-876B-883B54F8677D}" type="slidenum">
              <a:rPr lang="en-ZA" smtClean="0"/>
              <a:pPr/>
              <a:t>19</a:t>
            </a:fld>
            <a:endParaRPr lang="en-ZA"/>
          </a:p>
        </p:txBody>
      </p:sp>
      <p:sp>
        <p:nvSpPr>
          <p:cNvPr id="7" name="Rectangle 6"/>
          <p:cNvSpPr/>
          <p:nvPr/>
        </p:nvSpPr>
        <p:spPr>
          <a:xfrm>
            <a:off x="683568" y="5694505"/>
            <a:ext cx="5869632" cy="276997"/>
          </a:xfrm>
          <a:prstGeom prst="rect">
            <a:avLst/>
          </a:prstGeom>
          <a:solidFill>
            <a:srgbClr val="FFFFFF"/>
          </a:solidFill>
          <a:ln w="25400" cap="flat">
            <a:solidFill>
              <a:schemeClr val="bg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ZA" sz="1200" dirty="0" smtClean="0">
                <a:solidFill>
                  <a:srgbClr val="000000"/>
                </a:solidFill>
                <a:latin typeface="Times New Roman" panose="02020603050405020304" pitchFamily="18" charset="0"/>
                <a:cs typeface="Times New Roman" panose="02020603050405020304" pitchFamily="18" charset="0"/>
              </a:rPr>
              <a:t>Source: Department of Agriculture, Forestry and Fisheries 2019 Annual report</a:t>
            </a:r>
            <a:endParaRPr lang="en-ZA" sz="1200" dirty="0">
              <a:solidFill>
                <a:srgbClr val="000000"/>
              </a:solidFill>
              <a:latin typeface="Times New Roman" panose="02020603050405020304" pitchFamily="18" charset="0"/>
              <a:cs typeface="Times New Roman" panose="02020603050405020304" pitchFamily="18" charset="0"/>
            </a:endParaRPr>
          </a:p>
        </p:txBody>
      </p:sp>
      <p:graphicFrame>
        <p:nvGraphicFramePr>
          <p:cNvPr id="8" name="Chart 7"/>
          <p:cNvGraphicFramePr>
            <a:graphicFrameLocks/>
          </p:cNvGraphicFramePr>
          <p:nvPr/>
        </p:nvGraphicFramePr>
        <p:xfrm>
          <a:off x="755576" y="2492896"/>
          <a:ext cx="4536504" cy="3065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5148064" y="2739252"/>
          <a:ext cx="3744416" cy="24928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83933230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Presentation Outline</a:t>
            </a:r>
            <a:endParaRPr lang="en-ZA" dirty="0">
              <a:effectLst/>
            </a:endParaRPr>
          </a:p>
        </p:txBody>
      </p:sp>
      <p:sp>
        <p:nvSpPr>
          <p:cNvPr id="3" name="Content Placeholder 2"/>
          <p:cNvSpPr>
            <a:spLocks noGrp="1"/>
          </p:cNvSpPr>
          <p:nvPr>
            <p:ph idx="1"/>
          </p:nvPr>
        </p:nvSpPr>
        <p:spPr>
          <a:xfrm>
            <a:off x="266268" y="1556792"/>
            <a:ext cx="8698220" cy="5112567"/>
          </a:xfrm>
        </p:spPr>
        <p:txBody>
          <a:bodyPr/>
          <a:lstStyle/>
          <a:p>
            <a:pPr algn="just">
              <a:buFont typeface="+mj-lt"/>
              <a:buAutoNum type="arabicPeriod"/>
            </a:pPr>
            <a:r>
              <a:rPr lang="en-ZA" sz="2000" dirty="0" smtClean="0"/>
              <a:t>Introduction to the Financial and Fiscal Commission</a:t>
            </a:r>
          </a:p>
          <a:p>
            <a:pPr algn="just">
              <a:buFont typeface="+mj-lt"/>
              <a:buAutoNum type="arabicPeriod"/>
            </a:pPr>
            <a:r>
              <a:rPr lang="en-ZA" sz="2000" dirty="0" smtClean="0"/>
              <a:t>Part 2: Agriculture, Forestry and Fisheries and Land Reform and Rural Development</a:t>
            </a:r>
            <a:endParaRPr lang="en-ZA" sz="2000" dirty="0"/>
          </a:p>
          <a:p>
            <a:pPr marL="0" indent="0" algn="just">
              <a:buNone/>
            </a:pPr>
            <a:r>
              <a:rPr lang="en-ZA" sz="2000" dirty="0" smtClean="0"/>
              <a:t>2.1 Agriculture, Forestry and Fisheries</a:t>
            </a:r>
          </a:p>
          <a:p>
            <a:pPr marL="0" indent="0" algn="just">
              <a:buNone/>
            </a:pPr>
            <a:r>
              <a:rPr lang="en-ZA" sz="2000" dirty="0" smtClean="0"/>
              <a:t>	2.1.1	Evolution of Agriculture and Contribution to </a:t>
            </a:r>
            <a:r>
              <a:rPr lang="en-ZA" sz="2000" dirty="0"/>
              <a:t>E</a:t>
            </a:r>
            <a:r>
              <a:rPr lang="en-ZA" sz="2000" dirty="0" smtClean="0"/>
              <a:t>conomy</a:t>
            </a:r>
          </a:p>
          <a:p>
            <a:pPr marL="0" indent="0" algn="just">
              <a:buNone/>
            </a:pPr>
            <a:r>
              <a:rPr lang="en-ZA" sz="2000" dirty="0" smtClean="0"/>
              <a:t>	2.1.2	</a:t>
            </a:r>
            <a:r>
              <a:rPr lang="en-ZA" sz="2000" dirty="0"/>
              <a:t> Departmental APP and MTEF </a:t>
            </a:r>
            <a:r>
              <a:rPr lang="en-ZA" sz="2000" dirty="0" smtClean="0"/>
              <a:t>Analysis</a:t>
            </a:r>
          </a:p>
          <a:p>
            <a:pPr marL="0" indent="0" algn="just">
              <a:buNone/>
            </a:pPr>
            <a:r>
              <a:rPr lang="en-ZA" sz="2000" dirty="0" smtClean="0"/>
              <a:t>	2.1.3 </a:t>
            </a:r>
            <a:r>
              <a:rPr lang="en-ZA" sz="2000" dirty="0"/>
              <a:t>Concluding </a:t>
            </a:r>
            <a:r>
              <a:rPr lang="en-ZA" sz="2000" dirty="0" smtClean="0"/>
              <a:t>Remarks and Issues for Consideration</a:t>
            </a:r>
          </a:p>
          <a:p>
            <a:pPr marL="0" indent="0" algn="just">
              <a:buNone/>
            </a:pPr>
            <a:r>
              <a:rPr lang="en-ZA" sz="2000" dirty="0" smtClean="0"/>
              <a:t>2.2 Land Reform and Rural Development</a:t>
            </a:r>
            <a:endParaRPr lang="en-ZA" sz="2000" dirty="0"/>
          </a:p>
          <a:p>
            <a:pPr marL="0" indent="0" algn="just">
              <a:buNone/>
            </a:pPr>
            <a:r>
              <a:rPr lang="en-ZA" sz="2000" dirty="0" smtClean="0"/>
              <a:t>	2.2.1 Overview of Land Restitution and Distribution</a:t>
            </a:r>
          </a:p>
          <a:p>
            <a:pPr marL="0" indent="0" algn="just">
              <a:buNone/>
            </a:pPr>
            <a:r>
              <a:rPr lang="en-ZA" sz="2000" dirty="0" smtClean="0"/>
              <a:t>	2.2.2 Departmental APP and MTEF Analysis</a:t>
            </a:r>
          </a:p>
          <a:p>
            <a:pPr marL="0" indent="0" algn="just">
              <a:buNone/>
            </a:pPr>
            <a:r>
              <a:rPr lang="en-ZA" sz="2000" dirty="0" smtClean="0"/>
              <a:t>	2.2.3 Concluding Remarks and </a:t>
            </a:r>
            <a:r>
              <a:rPr lang="en-ZA" sz="2000" dirty="0"/>
              <a:t>I</a:t>
            </a:r>
            <a:r>
              <a:rPr lang="en-ZA" sz="2000" dirty="0" smtClean="0"/>
              <a:t>ssues for Consideration</a:t>
            </a:r>
          </a:p>
          <a:p>
            <a:pPr marL="0" indent="0" algn="just">
              <a:buNone/>
            </a:pPr>
            <a:r>
              <a:rPr lang="en-ZA" sz="2000" dirty="0" smtClean="0"/>
              <a:t>3. Past FFC Recommendations on Agriculture and Rural Development</a:t>
            </a:r>
            <a:endParaRPr lang="en-ZA" sz="2000" dirty="0"/>
          </a:p>
          <a:p>
            <a:pPr marL="0" indent="0">
              <a:buNone/>
            </a:pPr>
            <a:endParaRPr lang="en-ZA" sz="2200" dirty="0" smtClean="0"/>
          </a:p>
          <a:p>
            <a:pPr marL="0" indent="0">
              <a:buNone/>
            </a:pPr>
            <a:endParaRPr lang="en-ZA" sz="2700" dirty="0">
              <a:solidFill>
                <a:schemeClr val="tx1"/>
              </a:solidFill>
            </a:endParaRPr>
          </a:p>
          <a:p>
            <a:pPr>
              <a:buFont typeface="+mj-lt"/>
              <a:buAutoNum type="arabicPeriod"/>
            </a:pPr>
            <a:endParaRPr lang="en-ZA" sz="2800" dirty="0" smtClean="0"/>
          </a:p>
          <a:p>
            <a:pPr>
              <a:buFont typeface="+mj-lt"/>
              <a:buAutoNum type="arabicPeriod"/>
            </a:pPr>
            <a:endParaRPr lang="en-ZA" dirty="0"/>
          </a:p>
        </p:txBody>
      </p:sp>
      <p:sp>
        <p:nvSpPr>
          <p:cNvPr id="5" name="Slide Number Placeholder 4"/>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2</a:t>
            </a:fld>
            <a:endParaRPr lang="en-ZA" dirty="0"/>
          </a:p>
        </p:txBody>
      </p:sp>
    </p:spTree>
    <p:extLst>
      <p:ext uri="{BB962C8B-B14F-4D97-AF65-F5344CB8AC3E}">
        <p14:creationId xmlns:p14="http://schemas.microsoft.com/office/powerpoint/2010/main" xmlns="" val="358710208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effectLst/>
              </a:rPr>
              <a:t>Entities</a:t>
            </a:r>
            <a:endParaRPr lang="en-ZA" sz="2800" dirty="0">
              <a:effectLst/>
            </a:endParaRPr>
          </a:p>
        </p:txBody>
      </p:sp>
      <p:sp>
        <p:nvSpPr>
          <p:cNvPr id="3" name="Text Placeholder 2"/>
          <p:cNvSpPr>
            <a:spLocks noGrp="1"/>
          </p:cNvSpPr>
          <p:nvPr>
            <p:ph type="body" idx="1"/>
          </p:nvPr>
        </p:nvSpPr>
        <p:spPr>
          <a:xfrm>
            <a:off x="251520" y="1556792"/>
            <a:ext cx="8675543" cy="5112567"/>
          </a:xfrm>
        </p:spPr>
        <p:txBody>
          <a:bodyPr/>
          <a:lstStyle/>
          <a:p>
            <a:pPr algn="just"/>
            <a:r>
              <a:rPr lang="en-ZA" sz="2000" dirty="0" smtClean="0"/>
              <a:t>There are a number of key entities reporting to DAFF</a:t>
            </a:r>
          </a:p>
          <a:p>
            <a:pPr marL="0" indent="0" algn="just">
              <a:buNone/>
            </a:pPr>
            <a:endParaRPr lang="en-ZA" sz="2000" dirty="0" smtClean="0"/>
          </a:p>
        </p:txBody>
      </p:sp>
      <p:sp>
        <p:nvSpPr>
          <p:cNvPr id="4" name="Slide Number Placeholder 3"/>
          <p:cNvSpPr>
            <a:spLocks noGrp="1"/>
          </p:cNvSpPr>
          <p:nvPr>
            <p:ph type="sldNum" sz="quarter" idx="2"/>
          </p:nvPr>
        </p:nvSpPr>
        <p:spPr/>
        <p:txBody>
          <a:bodyPr/>
          <a:lstStyle/>
          <a:p>
            <a:fld id="{86CB4B4D-7CA3-9044-876B-883B54F8677D}" type="slidenum">
              <a:rPr lang="en-ZA" smtClean="0"/>
              <a:pPr/>
              <a:t>20</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3759172955"/>
              </p:ext>
            </p:extLst>
          </p:nvPr>
        </p:nvGraphicFramePr>
        <p:xfrm>
          <a:off x="251518" y="2060848"/>
          <a:ext cx="8675545" cy="4300651"/>
        </p:xfrm>
        <a:graphic>
          <a:graphicData uri="http://schemas.openxmlformats.org/drawingml/2006/table">
            <a:tbl>
              <a:tblPr firstRow="1" bandRow="1">
                <a:tableStyleId>{5940675A-B579-460E-94D1-54222C63F5DA}</a:tableStyleId>
              </a:tblPr>
              <a:tblGrid>
                <a:gridCol w="1368154">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2410847">
                  <a:extLst>
                    <a:ext uri="{9D8B030D-6E8A-4147-A177-3AD203B41FA5}">
                      <a16:colId xmlns:a16="http://schemas.microsoft.com/office/drawing/2014/main" xmlns="" val="20004"/>
                    </a:ext>
                  </a:extLst>
                </a:gridCol>
              </a:tblGrid>
              <a:tr h="642391">
                <a:tc>
                  <a:txBody>
                    <a:bodyPr/>
                    <a:lstStyle/>
                    <a:p>
                      <a:r>
                        <a:rPr lang="en-ZA" b="1" dirty="0" smtClean="0"/>
                        <a:t>Entity</a:t>
                      </a:r>
                      <a:endParaRPr lang="en-US" b="1" dirty="0"/>
                    </a:p>
                  </a:txBody>
                  <a:tcPr>
                    <a:solidFill>
                      <a:schemeClr val="bg2">
                        <a:lumMod val="40000"/>
                        <a:lumOff val="60000"/>
                      </a:schemeClr>
                    </a:solidFill>
                  </a:tcPr>
                </a:tc>
                <a:tc>
                  <a:txBody>
                    <a:bodyPr/>
                    <a:lstStyle/>
                    <a:p>
                      <a:r>
                        <a:rPr lang="en-ZA" b="1" dirty="0" smtClean="0"/>
                        <a:t>Service</a:t>
                      </a:r>
                      <a:endParaRPr lang="en-US" b="1" dirty="0"/>
                    </a:p>
                  </a:txBody>
                  <a:tcPr>
                    <a:solidFill>
                      <a:schemeClr val="bg2">
                        <a:lumMod val="40000"/>
                        <a:lumOff val="60000"/>
                      </a:schemeClr>
                    </a:solidFill>
                  </a:tcPr>
                </a:tc>
                <a:tc>
                  <a:txBody>
                    <a:bodyPr/>
                    <a:lstStyle/>
                    <a:p>
                      <a:r>
                        <a:rPr lang="en-ZA" b="1" dirty="0" smtClean="0"/>
                        <a:t>Previous financial performance</a:t>
                      </a:r>
                    </a:p>
                    <a:p>
                      <a:r>
                        <a:rPr lang="en-ZA" b="1" dirty="0" smtClean="0"/>
                        <a:t>R’000</a:t>
                      </a:r>
                      <a:endParaRPr lang="en-US" b="1" dirty="0"/>
                    </a:p>
                  </a:txBody>
                  <a:tcPr>
                    <a:solidFill>
                      <a:schemeClr val="bg2">
                        <a:lumMod val="40000"/>
                        <a:lumOff val="60000"/>
                      </a:schemeClr>
                    </a:solidFill>
                  </a:tcPr>
                </a:tc>
                <a:tc>
                  <a:txBody>
                    <a:bodyPr/>
                    <a:lstStyle/>
                    <a:p>
                      <a:r>
                        <a:rPr lang="en-ZA" b="1" dirty="0" smtClean="0"/>
                        <a:t>2018/19-Amount transferred and spent -  R’000</a:t>
                      </a:r>
                      <a:endParaRPr lang="en-US" b="1" dirty="0"/>
                    </a:p>
                  </a:txBody>
                  <a:tcPr>
                    <a:solidFill>
                      <a:schemeClr val="bg2">
                        <a:lumMod val="40000"/>
                        <a:lumOff val="60000"/>
                      </a:schemeClr>
                    </a:solidFill>
                  </a:tcPr>
                </a:tc>
                <a:tc>
                  <a:txBody>
                    <a:bodyPr/>
                    <a:lstStyle/>
                    <a:p>
                      <a:r>
                        <a:rPr lang="en-ZA" b="1" dirty="0" smtClean="0"/>
                        <a:t>Achievements</a:t>
                      </a:r>
                      <a:endParaRPr lang="en-US" b="1" dirty="0"/>
                    </a:p>
                  </a:txBody>
                  <a:tcPr>
                    <a:solidFill>
                      <a:schemeClr val="bg2">
                        <a:lumMod val="40000"/>
                        <a:lumOff val="60000"/>
                      </a:schemeClr>
                    </a:solidFill>
                  </a:tcPr>
                </a:tc>
                <a:extLst>
                  <a:ext uri="{0D108BD9-81ED-4DB2-BD59-A6C34878D82A}">
                    <a16:rowId xmlns:a16="http://schemas.microsoft.com/office/drawing/2014/main" xmlns="" val="10000"/>
                  </a:ext>
                </a:extLst>
              </a:tr>
              <a:tr h="642391">
                <a:tc>
                  <a:txBody>
                    <a:bodyPr/>
                    <a:lstStyle/>
                    <a:p>
                      <a:r>
                        <a:rPr lang="en-ZA" dirty="0" smtClean="0"/>
                        <a:t>National Agricultural Market Council</a:t>
                      </a:r>
                      <a:endParaRPr lang="en-US" dirty="0"/>
                    </a:p>
                  </a:txBody>
                  <a:tcPr/>
                </a:tc>
                <a:tc>
                  <a:txBody>
                    <a:bodyPr/>
                    <a:lstStyle/>
                    <a:p>
                      <a:r>
                        <a:rPr lang="en-ZA" dirty="0" smtClean="0"/>
                        <a:t>Increase</a:t>
                      </a:r>
                      <a:r>
                        <a:rPr lang="en-ZA" baseline="0" dirty="0" smtClean="0"/>
                        <a:t> market access, more efficient marketing agricultural products</a:t>
                      </a:r>
                      <a:endParaRPr lang="en-US" dirty="0"/>
                    </a:p>
                  </a:txBody>
                  <a:tcPr/>
                </a:tc>
                <a:tc>
                  <a:txBody>
                    <a:bodyPr/>
                    <a:lstStyle/>
                    <a:p>
                      <a:r>
                        <a:rPr lang="en-ZA" dirty="0" smtClean="0"/>
                        <a:t>2017/18 -  5 224</a:t>
                      </a:r>
                    </a:p>
                    <a:p>
                      <a:r>
                        <a:rPr lang="en-ZA" dirty="0" smtClean="0"/>
                        <a:t>2016/17 – (61)</a:t>
                      </a:r>
                    </a:p>
                    <a:p>
                      <a:r>
                        <a:rPr lang="en-ZA" dirty="0" smtClean="0"/>
                        <a:t>2015/16 - 523</a:t>
                      </a:r>
                      <a:endParaRPr lang="en-US" dirty="0"/>
                    </a:p>
                  </a:txBody>
                  <a:tcPr/>
                </a:tc>
                <a:tc>
                  <a:txBody>
                    <a:bodyPr/>
                    <a:lstStyle/>
                    <a:p>
                      <a:r>
                        <a:rPr lang="en-ZA" dirty="0" smtClean="0"/>
                        <a:t>43 239</a:t>
                      </a:r>
                      <a:endParaRPr lang="en-US" dirty="0"/>
                    </a:p>
                  </a:txBody>
                  <a:tcPr/>
                </a:tc>
                <a:tc>
                  <a:txBody>
                    <a:bodyPr/>
                    <a:lstStyle/>
                    <a:p>
                      <a:r>
                        <a:rPr lang="en-ZA" dirty="0" smtClean="0"/>
                        <a:t>Include</a:t>
                      </a:r>
                      <a:r>
                        <a:rPr lang="en-ZA" baseline="0" dirty="0" smtClean="0"/>
                        <a:t> 1 Small Market Access Research report, 2 capacity building reports, 4 industry support report</a:t>
                      </a:r>
                      <a:endParaRPr lang="en-US" dirty="0"/>
                    </a:p>
                  </a:txBody>
                  <a:tcPr/>
                </a:tc>
                <a:extLst>
                  <a:ext uri="{0D108BD9-81ED-4DB2-BD59-A6C34878D82A}">
                    <a16:rowId xmlns:a16="http://schemas.microsoft.com/office/drawing/2014/main" xmlns="" val="10001"/>
                  </a:ext>
                </a:extLst>
              </a:tr>
              <a:tr h="825931">
                <a:tc>
                  <a:txBody>
                    <a:bodyPr/>
                    <a:lstStyle/>
                    <a:p>
                      <a:r>
                        <a:rPr lang="en-ZA" dirty="0" smtClean="0"/>
                        <a:t>Agricultural Research Council</a:t>
                      </a:r>
                      <a:endParaRPr lang="en-US" dirty="0"/>
                    </a:p>
                  </a:txBody>
                  <a:tcPr/>
                </a:tc>
                <a:tc>
                  <a:txBody>
                    <a:bodyPr/>
                    <a:lstStyle/>
                    <a:p>
                      <a:r>
                        <a:rPr lang="en-ZA" dirty="0" smtClean="0"/>
                        <a:t>Diagnostic services and develops and transfers technology that promotes the agricultural and related industries</a:t>
                      </a:r>
                      <a:endParaRPr lang="en-US" dirty="0"/>
                    </a:p>
                  </a:txBody>
                  <a:tcPr/>
                </a:tc>
                <a:tc>
                  <a:txBody>
                    <a:bodyPr/>
                    <a:lstStyle/>
                    <a:p>
                      <a:r>
                        <a:rPr lang="en-ZA" dirty="0" smtClean="0"/>
                        <a:t>2017/18 – (63 388)</a:t>
                      </a:r>
                    </a:p>
                    <a:p>
                      <a:r>
                        <a:rPr lang="en-ZA" dirty="0" smtClean="0"/>
                        <a:t>2016/17 – (85 640)</a:t>
                      </a:r>
                    </a:p>
                    <a:p>
                      <a:r>
                        <a:rPr lang="en-ZA" dirty="0" smtClean="0"/>
                        <a:t>2015/16 – (68 262)</a:t>
                      </a:r>
                      <a:endParaRPr lang="en-US" dirty="0" smtClean="0"/>
                    </a:p>
                    <a:p>
                      <a:endParaRPr lang="en-US" dirty="0"/>
                    </a:p>
                  </a:txBody>
                  <a:tcPr/>
                </a:tc>
                <a:tc>
                  <a:txBody>
                    <a:bodyPr/>
                    <a:lstStyle/>
                    <a:p>
                      <a:r>
                        <a:rPr lang="en-ZA" dirty="0" smtClean="0"/>
                        <a:t>1 031 109</a:t>
                      </a:r>
                      <a:endParaRPr lang="en-US" dirty="0"/>
                    </a:p>
                  </a:txBody>
                  <a:tcPr/>
                </a:tc>
                <a:tc>
                  <a:txBody>
                    <a:bodyPr/>
                    <a:lstStyle/>
                    <a:p>
                      <a:r>
                        <a:rPr lang="en-ZA" dirty="0" smtClean="0"/>
                        <a:t>Include 21 531 diagnostic</a:t>
                      </a:r>
                      <a:r>
                        <a:rPr lang="en-ZA" baseline="0" dirty="0" smtClean="0"/>
                        <a:t> and analytical services and 2 434 Small farmers supported</a:t>
                      </a:r>
                      <a:endParaRPr lang="en-US" dirty="0"/>
                    </a:p>
                  </a:txBody>
                  <a:tcPr/>
                </a:tc>
                <a:extLst>
                  <a:ext uri="{0D108BD9-81ED-4DB2-BD59-A6C34878D82A}">
                    <a16:rowId xmlns:a16="http://schemas.microsoft.com/office/drawing/2014/main" xmlns="" val="10002"/>
                  </a:ext>
                </a:extLst>
              </a:tr>
              <a:tr h="825931">
                <a:tc>
                  <a:txBody>
                    <a:bodyPr/>
                    <a:lstStyle/>
                    <a:p>
                      <a:r>
                        <a:rPr lang="en-ZA" dirty="0" smtClean="0"/>
                        <a:t>Marine Living Resources Fund</a:t>
                      </a:r>
                      <a:endParaRPr lang="en-US" dirty="0"/>
                    </a:p>
                  </a:txBody>
                  <a:tcPr/>
                </a:tc>
                <a:tc>
                  <a:txBody>
                    <a:bodyPr/>
                    <a:lstStyle/>
                    <a:p>
                      <a:r>
                        <a:rPr lang="en-ZA" dirty="0" smtClean="0"/>
                        <a:t>Development,</a:t>
                      </a:r>
                      <a:r>
                        <a:rPr lang="en-ZA" baseline="0" dirty="0" smtClean="0"/>
                        <a:t> management, monitoring and sustainable use of marine living resources to protect marine ecosystem </a:t>
                      </a:r>
                      <a:endParaRPr lang="en-US" dirty="0"/>
                    </a:p>
                  </a:txBody>
                  <a:tcPr/>
                </a:tc>
                <a:tc>
                  <a:txBody>
                    <a:bodyPr/>
                    <a:lstStyle/>
                    <a:p>
                      <a:r>
                        <a:rPr lang="en-ZA" dirty="0" smtClean="0"/>
                        <a:t>2017/18 - 18 297</a:t>
                      </a:r>
                    </a:p>
                    <a:p>
                      <a:r>
                        <a:rPr lang="en-ZA" dirty="0" smtClean="0"/>
                        <a:t>2016/17 – (57 140)</a:t>
                      </a:r>
                    </a:p>
                    <a:p>
                      <a:r>
                        <a:rPr lang="en-ZA" dirty="0" smtClean="0"/>
                        <a:t>2015/16 – (18 640)</a:t>
                      </a:r>
                      <a:endParaRPr lang="en-US" dirty="0"/>
                    </a:p>
                  </a:txBody>
                  <a:tcPr/>
                </a:tc>
                <a:tc>
                  <a:txBody>
                    <a:bodyPr/>
                    <a:lstStyle/>
                    <a:p>
                      <a:r>
                        <a:rPr lang="en-ZA" dirty="0" smtClean="0"/>
                        <a:t>259 733</a:t>
                      </a:r>
                      <a:endParaRPr lang="en-US" dirty="0"/>
                    </a:p>
                  </a:txBody>
                  <a:tcPr/>
                </a:tc>
                <a:tc>
                  <a:txBody>
                    <a:bodyPr/>
                    <a:lstStyle/>
                    <a:p>
                      <a:r>
                        <a:rPr lang="en-ZA" dirty="0" smtClean="0"/>
                        <a:t>16 Operation Phakisa projects supported and 10 424 people recognised as small-scale fishers</a:t>
                      </a:r>
                      <a:endParaRPr lang="en-US" dirty="0"/>
                    </a:p>
                  </a:txBody>
                  <a:tcPr/>
                </a:tc>
                <a:extLst>
                  <a:ext uri="{0D108BD9-81ED-4DB2-BD59-A6C34878D82A}">
                    <a16:rowId xmlns:a16="http://schemas.microsoft.com/office/drawing/2014/main" xmlns="" val="10003"/>
                  </a:ext>
                </a:extLst>
              </a:tr>
              <a:tr h="458851">
                <a:tc>
                  <a:txBody>
                    <a:bodyPr/>
                    <a:lstStyle/>
                    <a:p>
                      <a:r>
                        <a:rPr lang="en-ZA" dirty="0" smtClean="0"/>
                        <a:t>Perishable Products Export Control Board</a:t>
                      </a:r>
                      <a:endParaRPr lang="en-US" dirty="0"/>
                    </a:p>
                  </a:txBody>
                  <a:tcPr/>
                </a:tc>
                <a:tc>
                  <a:txBody>
                    <a:bodyPr/>
                    <a:lstStyle/>
                    <a:p>
                      <a:r>
                        <a:rPr lang="en-ZA" dirty="0" smtClean="0"/>
                        <a:t>Ensure products meet the international standard</a:t>
                      </a:r>
                      <a:endParaRPr lang="en-US" dirty="0"/>
                    </a:p>
                  </a:txBody>
                  <a:tcPr/>
                </a:tc>
                <a:tc>
                  <a:txBody>
                    <a:bodyPr/>
                    <a:lstStyle/>
                    <a:p>
                      <a:r>
                        <a:rPr lang="en-ZA" dirty="0" smtClean="0"/>
                        <a:t>2017/18 – 20 977</a:t>
                      </a:r>
                    </a:p>
                    <a:p>
                      <a:r>
                        <a:rPr lang="en-ZA" dirty="0" smtClean="0"/>
                        <a:t>2016/17 – 1 848</a:t>
                      </a:r>
                    </a:p>
                    <a:p>
                      <a:r>
                        <a:rPr lang="en-ZA" dirty="0" smtClean="0"/>
                        <a:t>201/16 – (6 000)</a:t>
                      </a:r>
                      <a:endParaRPr lang="en-US" dirty="0"/>
                    </a:p>
                  </a:txBody>
                  <a:tcPr/>
                </a:tc>
                <a:tc>
                  <a:txBody>
                    <a:bodyPr/>
                    <a:lstStyle/>
                    <a:p>
                      <a:r>
                        <a:rPr lang="en-ZA" dirty="0" smtClean="0"/>
                        <a:t>583</a:t>
                      </a:r>
                      <a:endParaRPr lang="en-US" dirty="0"/>
                    </a:p>
                  </a:txBody>
                  <a:tcPr/>
                </a:tc>
                <a:tc>
                  <a:txBody>
                    <a:bodyPr/>
                    <a:lstStyle/>
                    <a:p>
                      <a:r>
                        <a:rPr lang="en-ZA" dirty="0" smtClean="0"/>
                        <a:t>39 students graduate through the AETP</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8678895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effectLst/>
              </a:rPr>
              <a:t>Entities</a:t>
            </a:r>
            <a:endParaRPr lang="en-ZA" sz="2800" dirty="0">
              <a:effectLst/>
            </a:endParaRPr>
          </a:p>
        </p:txBody>
      </p:sp>
      <p:sp>
        <p:nvSpPr>
          <p:cNvPr id="3" name="Text Placeholder 2"/>
          <p:cNvSpPr>
            <a:spLocks noGrp="1"/>
          </p:cNvSpPr>
          <p:nvPr>
            <p:ph type="body" idx="1"/>
          </p:nvPr>
        </p:nvSpPr>
        <p:spPr>
          <a:xfrm>
            <a:off x="251520" y="1556792"/>
            <a:ext cx="8675543" cy="5112567"/>
          </a:xfrm>
        </p:spPr>
        <p:txBody>
          <a:bodyPr/>
          <a:lstStyle/>
          <a:p>
            <a:pPr algn="just"/>
            <a:r>
              <a:rPr lang="en-ZA" sz="2000" dirty="0" smtClean="0"/>
              <a:t>There are a number of key entities reporting to DAFF</a:t>
            </a:r>
          </a:p>
          <a:p>
            <a:pPr marL="0" indent="0" algn="just">
              <a:buNone/>
            </a:pPr>
            <a:endParaRPr lang="en-ZA" sz="2000" dirty="0" smtClean="0"/>
          </a:p>
        </p:txBody>
      </p:sp>
      <p:sp>
        <p:nvSpPr>
          <p:cNvPr id="4" name="Slide Number Placeholder 3"/>
          <p:cNvSpPr>
            <a:spLocks noGrp="1"/>
          </p:cNvSpPr>
          <p:nvPr>
            <p:ph type="sldNum" sz="quarter" idx="2"/>
          </p:nvPr>
        </p:nvSpPr>
        <p:spPr/>
        <p:txBody>
          <a:bodyPr/>
          <a:lstStyle/>
          <a:p>
            <a:fld id="{86CB4B4D-7CA3-9044-876B-883B54F8677D}" type="slidenum">
              <a:rPr lang="en-ZA" smtClean="0"/>
              <a:pPr/>
              <a:t>21</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2765882519"/>
              </p:ext>
            </p:extLst>
          </p:nvPr>
        </p:nvGraphicFramePr>
        <p:xfrm>
          <a:off x="251518" y="2060848"/>
          <a:ext cx="8675545" cy="2468880"/>
        </p:xfrm>
        <a:graphic>
          <a:graphicData uri="http://schemas.openxmlformats.org/drawingml/2006/table">
            <a:tbl>
              <a:tblPr firstRow="1" bandRow="1">
                <a:tableStyleId>{5940675A-B579-460E-94D1-54222C63F5DA}</a:tableStyleId>
              </a:tblPr>
              <a:tblGrid>
                <a:gridCol w="1368154">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2410847">
                  <a:extLst>
                    <a:ext uri="{9D8B030D-6E8A-4147-A177-3AD203B41FA5}">
                      <a16:colId xmlns:a16="http://schemas.microsoft.com/office/drawing/2014/main" xmlns="" val="20004"/>
                    </a:ext>
                  </a:extLst>
                </a:gridCol>
              </a:tblGrid>
              <a:tr h="642391">
                <a:tc>
                  <a:txBody>
                    <a:bodyPr/>
                    <a:lstStyle/>
                    <a:p>
                      <a:r>
                        <a:rPr lang="en-ZA" b="1" dirty="0" smtClean="0"/>
                        <a:t>Entity</a:t>
                      </a:r>
                      <a:endParaRPr lang="en-US" b="1" dirty="0"/>
                    </a:p>
                  </a:txBody>
                  <a:tcPr>
                    <a:solidFill>
                      <a:schemeClr val="bg2">
                        <a:lumMod val="40000"/>
                        <a:lumOff val="60000"/>
                      </a:schemeClr>
                    </a:solidFill>
                  </a:tcPr>
                </a:tc>
                <a:tc>
                  <a:txBody>
                    <a:bodyPr/>
                    <a:lstStyle/>
                    <a:p>
                      <a:r>
                        <a:rPr lang="en-ZA" b="1" dirty="0" smtClean="0"/>
                        <a:t>Service</a:t>
                      </a:r>
                      <a:endParaRPr lang="en-US" b="1" dirty="0"/>
                    </a:p>
                  </a:txBody>
                  <a:tcPr>
                    <a:solidFill>
                      <a:schemeClr val="bg2">
                        <a:lumMod val="40000"/>
                        <a:lumOff val="60000"/>
                      </a:schemeClr>
                    </a:solidFill>
                  </a:tcPr>
                </a:tc>
                <a:tc>
                  <a:txBody>
                    <a:bodyPr/>
                    <a:lstStyle/>
                    <a:p>
                      <a:r>
                        <a:rPr lang="en-ZA" b="1" dirty="0" smtClean="0"/>
                        <a:t>Previous financial performance</a:t>
                      </a:r>
                    </a:p>
                    <a:p>
                      <a:r>
                        <a:rPr lang="en-ZA" b="1" dirty="0" smtClean="0"/>
                        <a:t>R’000</a:t>
                      </a:r>
                      <a:endParaRPr lang="en-US" b="1" dirty="0"/>
                    </a:p>
                  </a:txBody>
                  <a:tcPr>
                    <a:solidFill>
                      <a:schemeClr val="bg2">
                        <a:lumMod val="40000"/>
                        <a:lumOff val="60000"/>
                      </a:schemeClr>
                    </a:solidFill>
                  </a:tcPr>
                </a:tc>
                <a:tc>
                  <a:txBody>
                    <a:bodyPr/>
                    <a:lstStyle/>
                    <a:p>
                      <a:r>
                        <a:rPr lang="en-ZA" b="1" dirty="0" smtClean="0"/>
                        <a:t>2018/19-Amount transferred and spent -  R’000</a:t>
                      </a:r>
                      <a:endParaRPr lang="en-US" b="1" dirty="0"/>
                    </a:p>
                  </a:txBody>
                  <a:tcPr>
                    <a:solidFill>
                      <a:schemeClr val="bg2">
                        <a:lumMod val="40000"/>
                        <a:lumOff val="60000"/>
                      </a:schemeClr>
                    </a:solidFill>
                  </a:tcPr>
                </a:tc>
                <a:tc>
                  <a:txBody>
                    <a:bodyPr/>
                    <a:lstStyle/>
                    <a:p>
                      <a:r>
                        <a:rPr lang="en-ZA" b="1" dirty="0" smtClean="0"/>
                        <a:t>Achievements</a:t>
                      </a:r>
                      <a:endParaRPr lang="en-US" b="1" dirty="0"/>
                    </a:p>
                  </a:txBody>
                  <a:tcPr>
                    <a:solidFill>
                      <a:schemeClr val="bg2">
                        <a:lumMod val="40000"/>
                        <a:lumOff val="60000"/>
                      </a:schemeClr>
                    </a:solidFill>
                  </a:tcPr>
                </a:tc>
                <a:extLst>
                  <a:ext uri="{0D108BD9-81ED-4DB2-BD59-A6C34878D82A}">
                    <a16:rowId xmlns:a16="http://schemas.microsoft.com/office/drawing/2014/main" xmlns="" val="10000"/>
                  </a:ext>
                </a:extLst>
              </a:tr>
              <a:tr h="642391">
                <a:tc>
                  <a:txBody>
                    <a:bodyPr/>
                    <a:lstStyle/>
                    <a:p>
                      <a:r>
                        <a:rPr lang="en-ZA" dirty="0" smtClean="0"/>
                        <a:t>Land and Agricultural Bank of SA</a:t>
                      </a:r>
                      <a:endParaRPr lang="en-US" dirty="0"/>
                    </a:p>
                  </a:txBody>
                  <a:tcPr/>
                </a:tc>
                <a:tc>
                  <a:txBody>
                    <a:bodyPr/>
                    <a:lstStyle/>
                    <a:p>
                      <a:r>
                        <a:rPr lang="en-ZA" dirty="0" smtClean="0"/>
                        <a:t>Administer</a:t>
                      </a:r>
                      <a:r>
                        <a:rPr lang="en-ZA" baseline="0" dirty="0" smtClean="0"/>
                        <a:t> </a:t>
                      </a:r>
                      <a:r>
                        <a:rPr lang="en-ZA" baseline="0" dirty="0" err="1" smtClean="0"/>
                        <a:t>AgriBEE</a:t>
                      </a:r>
                      <a:r>
                        <a:rPr lang="en-ZA" baseline="0" dirty="0" smtClean="0"/>
                        <a:t> Fund – allocates grants to promote rural community-based empowerment</a:t>
                      </a:r>
                      <a:endParaRPr lang="en-US" dirty="0"/>
                    </a:p>
                  </a:txBody>
                  <a:tcPr/>
                </a:tc>
                <a:tc>
                  <a:txBody>
                    <a:bodyPr/>
                    <a:lstStyle/>
                    <a:p>
                      <a:endParaRPr lang="en-US" dirty="0"/>
                    </a:p>
                  </a:txBody>
                  <a:tcPr/>
                </a:tc>
                <a:tc>
                  <a:txBody>
                    <a:bodyPr/>
                    <a:lstStyle/>
                    <a:p>
                      <a:r>
                        <a:rPr lang="en-ZA" dirty="0" smtClean="0"/>
                        <a:t>162 496</a:t>
                      </a:r>
                      <a:endParaRPr lang="en-US" dirty="0"/>
                    </a:p>
                  </a:txBody>
                  <a:tcPr/>
                </a:tc>
                <a:tc>
                  <a:txBody>
                    <a:bodyPr/>
                    <a:lstStyle/>
                    <a:p>
                      <a:r>
                        <a:rPr lang="en-ZA" dirty="0" smtClean="0"/>
                        <a:t>Zero disbursement</a:t>
                      </a:r>
                      <a:r>
                        <a:rPr lang="en-ZA" baseline="0" dirty="0" smtClean="0"/>
                        <a:t> </a:t>
                      </a:r>
                      <a:endParaRPr lang="en-US" dirty="0"/>
                    </a:p>
                  </a:txBody>
                  <a:tcPr/>
                </a:tc>
                <a:extLst>
                  <a:ext uri="{0D108BD9-81ED-4DB2-BD59-A6C34878D82A}">
                    <a16:rowId xmlns:a16="http://schemas.microsoft.com/office/drawing/2014/main" xmlns="" val="10001"/>
                  </a:ext>
                </a:extLst>
              </a:tr>
              <a:tr h="458851">
                <a:tc>
                  <a:txBody>
                    <a:bodyPr/>
                    <a:lstStyle/>
                    <a:p>
                      <a:r>
                        <a:rPr lang="en-ZA" dirty="0" err="1" smtClean="0"/>
                        <a:t>Onderstepoort</a:t>
                      </a:r>
                      <a:r>
                        <a:rPr lang="en-ZA" dirty="0" smtClean="0"/>
                        <a:t> Biological Products</a:t>
                      </a:r>
                      <a:endParaRPr lang="en-US" dirty="0"/>
                    </a:p>
                  </a:txBody>
                  <a:tcPr/>
                </a:tc>
                <a:tc>
                  <a:txBody>
                    <a:bodyPr/>
                    <a:lstStyle/>
                    <a:p>
                      <a:r>
                        <a:rPr lang="en-ZA" dirty="0" smtClean="0"/>
                        <a:t>Manages funds provided for building and vaccine</a:t>
                      </a:r>
                      <a:r>
                        <a:rPr lang="en-ZA" baseline="0" dirty="0" smtClean="0"/>
                        <a:t> production facilities</a:t>
                      </a:r>
                      <a:endParaRPr lang="en-US" dirty="0"/>
                    </a:p>
                  </a:txBody>
                  <a:tcPr/>
                </a:tc>
                <a:tc>
                  <a:txBody>
                    <a:bodyPr/>
                    <a:lstStyle/>
                    <a:p>
                      <a:r>
                        <a:rPr lang="en-ZA" dirty="0" smtClean="0"/>
                        <a:t>2017/18</a:t>
                      </a:r>
                      <a:r>
                        <a:rPr lang="en-ZA" baseline="0" dirty="0" smtClean="0"/>
                        <a:t> – 47 635</a:t>
                      </a:r>
                    </a:p>
                    <a:p>
                      <a:r>
                        <a:rPr lang="en-ZA" baseline="0" dirty="0" smtClean="0"/>
                        <a:t>2016/17 – 44 226</a:t>
                      </a:r>
                    </a:p>
                    <a:p>
                      <a:r>
                        <a:rPr lang="en-ZA" baseline="0" dirty="0" smtClean="0"/>
                        <a:t>2015/16 – 270 634 </a:t>
                      </a:r>
                      <a:endParaRPr lang="en-US" dirty="0"/>
                    </a:p>
                  </a:txBody>
                  <a:tcPr/>
                </a:tc>
                <a:tc>
                  <a:txBody>
                    <a:bodyPr/>
                    <a:lstStyle/>
                    <a:p>
                      <a:endParaRPr lang="en-US" dirty="0"/>
                    </a:p>
                  </a:txBody>
                  <a:tcPr/>
                </a:tc>
                <a:tc>
                  <a:txBody>
                    <a:bodyPr/>
                    <a:lstStyle/>
                    <a:p>
                      <a:r>
                        <a:rPr lang="en-ZA" dirty="0" smtClean="0"/>
                        <a:t>GMP facility refurbishment</a:t>
                      </a:r>
                      <a:r>
                        <a:rPr lang="en-ZA" baseline="0" dirty="0" smtClean="0"/>
                        <a:t> is at an advanced stage</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82729383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2348880"/>
            <a:ext cx="7772401" cy="2637522"/>
          </a:xfrm>
        </p:spPr>
        <p:txBody>
          <a:bodyPr>
            <a:normAutofit/>
          </a:bodyPr>
          <a:lstStyle/>
          <a:p>
            <a:pPr>
              <a:lnSpc>
                <a:spcPct val="90000"/>
              </a:lnSpc>
              <a:spcBef>
                <a:spcPts val="1000"/>
              </a:spcBef>
              <a:buClr>
                <a:srgbClr val="191919"/>
              </a:buClr>
              <a:defRPr sz="1800" cap="none">
                <a:solidFill>
                  <a:srgbClr val="000000"/>
                </a:solidFill>
                <a:effectLst/>
              </a:defRPr>
            </a:pPr>
            <a:r>
              <a:rPr lang="en-ZA" sz="4400" dirty="0" smtClean="0">
                <a:solidFill>
                  <a:srgbClr val="387250"/>
                </a:solidFill>
                <a:effectLst/>
              </a:rPr>
              <a:t>2.1.3 Concluding Remarks and Key Issues for Consideration</a:t>
            </a:r>
            <a:endParaRPr lang="en-ZA" sz="4400" dirty="0">
              <a:solidFill>
                <a:srgbClr val="387250"/>
              </a:solidFill>
              <a:effectLst/>
            </a:endParaRPr>
          </a:p>
        </p:txBody>
      </p:sp>
    </p:spTree>
    <p:extLst>
      <p:ext uri="{BB962C8B-B14F-4D97-AF65-F5344CB8AC3E}">
        <p14:creationId xmlns:p14="http://schemas.microsoft.com/office/powerpoint/2010/main" xmlns="" val="179727512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effectLst/>
              </a:rPr>
              <a:t>Concluding Remarks: 2019 MTEF Adjustment to the Sector funding and key issues for consideration</a:t>
            </a:r>
          </a:p>
        </p:txBody>
      </p:sp>
      <p:sp>
        <p:nvSpPr>
          <p:cNvPr id="3" name="Text Placeholder 2"/>
          <p:cNvSpPr>
            <a:spLocks noGrp="1"/>
          </p:cNvSpPr>
          <p:nvPr>
            <p:ph type="body" idx="1"/>
          </p:nvPr>
        </p:nvSpPr>
        <p:spPr>
          <a:xfrm>
            <a:off x="251520" y="1556792"/>
            <a:ext cx="8675543" cy="5112567"/>
          </a:xfrm>
        </p:spPr>
        <p:txBody>
          <a:bodyPr/>
          <a:lstStyle/>
          <a:p>
            <a:pPr algn="just"/>
            <a:r>
              <a:rPr lang="en-ZA" sz="2000" dirty="0" smtClean="0"/>
              <a:t>While the sector’s contribution to the GDP is showing declining trend, the sector remains key d</a:t>
            </a:r>
            <a:r>
              <a:rPr lang="en-ZA" sz="1800" dirty="0" smtClean="0"/>
              <a:t>ue </a:t>
            </a:r>
            <a:r>
              <a:rPr lang="en-ZA" sz="1800" dirty="0"/>
              <a:t>to </a:t>
            </a:r>
            <a:r>
              <a:rPr lang="en-ZA" sz="1800" dirty="0">
                <a:solidFill>
                  <a:schemeClr val="tx1"/>
                </a:solidFill>
              </a:rPr>
              <a:t>large linkages with rest of the economy and its contribution to exports and </a:t>
            </a:r>
            <a:r>
              <a:rPr lang="en-ZA" sz="1800" dirty="0" smtClean="0">
                <a:solidFill>
                  <a:schemeClr val="tx1"/>
                </a:solidFill>
              </a:rPr>
              <a:t>employment</a:t>
            </a:r>
            <a:endParaRPr lang="en-ZA" sz="1800" dirty="0" smtClean="0"/>
          </a:p>
          <a:p>
            <a:pPr algn="just"/>
            <a:r>
              <a:rPr lang="en-ZA" sz="1800" dirty="0" smtClean="0"/>
              <a:t>DAFF reprioritises 3  priority areas which are reflected in shares of the </a:t>
            </a:r>
            <a:r>
              <a:rPr lang="en-ZA" sz="1800" dirty="0" err="1" smtClean="0"/>
              <a:t>departmental’s</a:t>
            </a:r>
            <a:r>
              <a:rPr lang="en-ZA" sz="1800" dirty="0" smtClean="0"/>
              <a:t> budget and allocations </a:t>
            </a:r>
          </a:p>
          <a:p>
            <a:pPr lvl="1" algn="just"/>
            <a:r>
              <a:rPr lang="en-ZA" sz="1800" dirty="0" err="1" smtClean="0"/>
              <a:t>Programe</a:t>
            </a:r>
            <a:r>
              <a:rPr lang="en-ZA" sz="1800" dirty="0" smtClean="0"/>
              <a:t> 2  (</a:t>
            </a:r>
            <a:r>
              <a:rPr lang="en-ZA" sz="1800" dirty="0"/>
              <a:t>Agricultural Production, Health and Food </a:t>
            </a:r>
            <a:r>
              <a:rPr lang="en-ZA" sz="1800" dirty="0" smtClean="0"/>
              <a:t>Safety) and 3 (</a:t>
            </a:r>
            <a:r>
              <a:rPr lang="en-ZA" sz="1800" dirty="0">
                <a:solidFill>
                  <a:schemeClr val="tx1"/>
                </a:solidFill>
              </a:rPr>
              <a:t>Food Security </a:t>
            </a:r>
            <a:r>
              <a:rPr lang="en-ZA" sz="1800" dirty="0" smtClean="0">
                <a:solidFill>
                  <a:schemeClr val="tx1"/>
                </a:solidFill>
              </a:rPr>
              <a:t>and </a:t>
            </a:r>
            <a:r>
              <a:rPr lang="en-ZA" sz="1800" dirty="0" smtClean="0"/>
              <a:t>Agrarian Reform) combined consume over 60% of </a:t>
            </a:r>
            <a:r>
              <a:rPr lang="en-ZA" sz="1800" dirty="0"/>
              <a:t>the department’s </a:t>
            </a:r>
            <a:r>
              <a:rPr lang="en-ZA" sz="1800" dirty="0" smtClean="0"/>
              <a:t>resources</a:t>
            </a:r>
          </a:p>
          <a:p>
            <a:pPr lvl="1" algn="just"/>
            <a:r>
              <a:rPr lang="en-ZA" sz="1800" dirty="0" smtClean="0"/>
              <a:t>These programs </a:t>
            </a:r>
            <a:r>
              <a:rPr lang="en-ZA" sz="1800" dirty="0">
                <a:solidFill>
                  <a:schemeClr val="tx1"/>
                </a:solidFill>
              </a:rPr>
              <a:t>are the fastest growing programmes at 6.9% and 7.3% respectively over the </a:t>
            </a:r>
            <a:r>
              <a:rPr lang="en-ZA" sz="1800" dirty="0" smtClean="0">
                <a:solidFill>
                  <a:schemeClr val="tx1"/>
                </a:solidFill>
              </a:rPr>
              <a:t>2019 MTEF</a:t>
            </a:r>
          </a:p>
          <a:p>
            <a:pPr algn="just"/>
            <a:r>
              <a:rPr lang="en-ZA" sz="1800" dirty="0" smtClean="0"/>
              <a:t>Allocation for forestry has been on a decline since 2014/15 with an average annual growth rate of -11% over the 2019 MTEF – raising concerns given declining productivity in forestry and inability of SA to meet demand for saw log timber</a:t>
            </a:r>
          </a:p>
          <a:p>
            <a:pPr algn="just"/>
            <a:r>
              <a:rPr lang="en-ZA" sz="1800" dirty="0" smtClean="0"/>
              <a:t>While the overall spending performance is good – concerns remain with performance of CASP, </a:t>
            </a:r>
            <a:r>
              <a:rPr lang="en-ZA" sz="1800" dirty="0" err="1" smtClean="0"/>
              <a:t>Ilima</a:t>
            </a:r>
            <a:r>
              <a:rPr lang="en-ZA" sz="1800" dirty="0" smtClean="0"/>
              <a:t>/</a:t>
            </a:r>
            <a:r>
              <a:rPr lang="en-ZA" sz="1800" dirty="0" err="1" smtClean="0"/>
              <a:t>Letsema</a:t>
            </a:r>
            <a:r>
              <a:rPr lang="en-ZA" sz="1800" dirty="0" smtClean="0"/>
              <a:t> and </a:t>
            </a:r>
            <a:r>
              <a:rPr lang="en-ZA" sz="1800" dirty="0" err="1" smtClean="0"/>
              <a:t>LandCare</a:t>
            </a:r>
            <a:r>
              <a:rPr lang="en-ZA" sz="1800" dirty="0" smtClean="0"/>
              <a:t> – affecting attainment of key set targets</a:t>
            </a:r>
          </a:p>
          <a:p>
            <a:pPr algn="just"/>
            <a:r>
              <a:rPr lang="en-ZA" sz="1800" dirty="0" smtClean="0"/>
              <a:t>Decreasing agricultural production – field crops, horticultural products and livestock – affecting jobs, prices and trade balance</a:t>
            </a:r>
          </a:p>
        </p:txBody>
      </p:sp>
      <p:sp>
        <p:nvSpPr>
          <p:cNvPr id="4" name="Slide Number Placeholder 3"/>
          <p:cNvSpPr>
            <a:spLocks noGrp="1"/>
          </p:cNvSpPr>
          <p:nvPr>
            <p:ph type="sldNum" sz="quarter" idx="2"/>
          </p:nvPr>
        </p:nvSpPr>
        <p:spPr/>
        <p:txBody>
          <a:bodyPr/>
          <a:lstStyle/>
          <a:p>
            <a:fld id="{86CB4B4D-7CA3-9044-876B-883B54F8677D}" type="slidenum">
              <a:rPr lang="en-ZA" smtClean="0"/>
              <a:pPr/>
              <a:t>23</a:t>
            </a:fld>
            <a:endParaRPr lang="en-ZA"/>
          </a:p>
        </p:txBody>
      </p:sp>
    </p:spTree>
    <p:extLst>
      <p:ext uri="{BB962C8B-B14F-4D97-AF65-F5344CB8AC3E}">
        <p14:creationId xmlns:p14="http://schemas.microsoft.com/office/powerpoint/2010/main" xmlns="" val="1876617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1313464"/>
          </a:xfrm>
        </p:spPr>
        <p:txBody>
          <a:bodyPr>
            <a:normAutofit fontScale="90000"/>
          </a:bodyPr>
          <a:lstStyle/>
          <a:p>
            <a:r>
              <a:rPr lang="en-ZA" sz="3200" dirty="0" smtClean="0">
                <a:effectLst/>
              </a:rPr>
              <a:t>Concluding Remarks: 2019 MTEF Adjustment to the Sector funding and key issues for consideration</a:t>
            </a:r>
            <a:endParaRPr lang="en-ZA" sz="3200" dirty="0">
              <a:effectLst/>
            </a:endParaRPr>
          </a:p>
        </p:txBody>
      </p:sp>
      <p:sp>
        <p:nvSpPr>
          <p:cNvPr id="3" name="Text Placeholder 2"/>
          <p:cNvSpPr>
            <a:spLocks noGrp="1"/>
          </p:cNvSpPr>
          <p:nvPr>
            <p:ph type="body" idx="1"/>
          </p:nvPr>
        </p:nvSpPr>
        <p:spPr>
          <a:xfrm>
            <a:off x="215516" y="1502104"/>
            <a:ext cx="8712968" cy="5055480"/>
          </a:xfrm>
        </p:spPr>
        <p:txBody>
          <a:bodyPr/>
          <a:lstStyle/>
          <a:p>
            <a:r>
              <a:rPr lang="en-ZA" sz="1800" dirty="0">
                <a:solidFill>
                  <a:schemeClr val="tx1"/>
                </a:solidFill>
              </a:rPr>
              <a:t>A number of provincial conditional grants have been reduced/reprioritised over the 2019 MTEF and these include grants in the </a:t>
            </a:r>
            <a:r>
              <a:rPr lang="en-ZA" sz="1800" dirty="0" smtClean="0">
                <a:solidFill>
                  <a:schemeClr val="tx1"/>
                </a:solidFill>
              </a:rPr>
              <a:t>agriculture</a:t>
            </a:r>
          </a:p>
          <a:p>
            <a:pPr lvl="1" algn="just"/>
            <a:r>
              <a:rPr lang="en-ZA" sz="2000" dirty="0">
                <a:solidFill>
                  <a:schemeClr val="tx1"/>
                </a:solidFill>
              </a:rPr>
              <a:t>With respect to the agricultural sector, the Comprehensive Agricultural Support Programme has been reduced by R887.4 million as portion of this grant has been reprioritised for the implementation of a new blended finance mechanism and will be transferred to the Land Bank</a:t>
            </a:r>
          </a:p>
          <a:p>
            <a:pPr lvl="2" algn="just"/>
            <a:r>
              <a:rPr lang="en-ZA" sz="1800" dirty="0">
                <a:solidFill>
                  <a:schemeClr val="tx1"/>
                </a:solidFill>
              </a:rPr>
              <a:t>While the Commission supports that reprioritised funding remains within the sector, it recommends that Provincial Departments of </a:t>
            </a:r>
            <a:r>
              <a:rPr lang="en-ZA" sz="1800" dirty="0" smtClean="0">
                <a:solidFill>
                  <a:schemeClr val="tx1"/>
                </a:solidFill>
              </a:rPr>
              <a:t>Agriculture, Forestry </a:t>
            </a:r>
            <a:r>
              <a:rPr lang="en-ZA" sz="1800" dirty="0">
                <a:solidFill>
                  <a:schemeClr val="tx1"/>
                </a:solidFill>
              </a:rPr>
              <a:t>and Fisheries be involved and work together with the Land Bank with respect to the implementation of a new blended finance mechanism</a:t>
            </a:r>
          </a:p>
          <a:p>
            <a:endParaRPr lang="en-ZA" sz="1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24</a:t>
            </a:fld>
            <a:endParaRPr lang="en-ZA"/>
          </a:p>
        </p:txBody>
      </p:sp>
    </p:spTree>
    <p:extLst>
      <p:ext uri="{BB962C8B-B14F-4D97-AF65-F5344CB8AC3E}">
        <p14:creationId xmlns:p14="http://schemas.microsoft.com/office/powerpoint/2010/main" xmlns="" val="353822102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2348880"/>
            <a:ext cx="7772401" cy="2637522"/>
          </a:xfrm>
        </p:spPr>
        <p:txBody>
          <a:bodyPr>
            <a:normAutofit/>
          </a:bodyPr>
          <a:lstStyle/>
          <a:p>
            <a:pPr>
              <a:lnSpc>
                <a:spcPct val="90000"/>
              </a:lnSpc>
              <a:spcBef>
                <a:spcPts val="1000"/>
              </a:spcBef>
              <a:buClr>
                <a:srgbClr val="191919"/>
              </a:buClr>
              <a:defRPr sz="1800" cap="none">
                <a:solidFill>
                  <a:srgbClr val="000000"/>
                </a:solidFill>
                <a:effectLst/>
              </a:defRPr>
            </a:pPr>
            <a:r>
              <a:rPr lang="en-ZA" sz="4400" dirty="0">
                <a:solidFill>
                  <a:srgbClr val="387250"/>
                </a:solidFill>
                <a:effectLst/>
              </a:rPr>
              <a:t>2. </a:t>
            </a:r>
            <a:r>
              <a:rPr lang="en-ZA" sz="4400" dirty="0" smtClean="0">
                <a:solidFill>
                  <a:srgbClr val="387250"/>
                </a:solidFill>
                <a:effectLst/>
              </a:rPr>
              <a:t>Land Redistribution and Land Restitution trends</a:t>
            </a:r>
            <a:endParaRPr lang="en-ZA" sz="4400" dirty="0">
              <a:solidFill>
                <a:srgbClr val="387250"/>
              </a:solidFill>
              <a:effectLst/>
            </a:endParaRPr>
          </a:p>
        </p:txBody>
      </p:sp>
    </p:spTree>
    <p:extLst>
      <p:ext uri="{BB962C8B-B14F-4D97-AF65-F5344CB8AC3E}">
        <p14:creationId xmlns:p14="http://schemas.microsoft.com/office/powerpoint/2010/main" xmlns="" val="416272820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Land Reform considerations </a:t>
            </a:r>
            <a:endParaRPr lang="en-ZA" dirty="0"/>
          </a:p>
        </p:txBody>
      </p:sp>
      <p:sp>
        <p:nvSpPr>
          <p:cNvPr id="3" name="Text Placeholder 2"/>
          <p:cNvSpPr>
            <a:spLocks noGrp="1"/>
          </p:cNvSpPr>
          <p:nvPr>
            <p:ph type="body" idx="1"/>
          </p:nvPr>
        </p:nvSpPr>
        <p:spPr/>
        <p:txBody>
          <a:bodyPr/>
          <a:lstStyle/>
          <a:p>
            <a:r>
              <a:rPr lang="en-ZA" sz="2000" dirty="0"/>
              <a:t>In 1994, the government initiated land reform to address skewed ownership through </a:t>
            </a:r>
            <a:r>
              <a:rPr lang="en-ZA" sz="2000" dirty="0" smtClean="0"/>
              <a:t>land redistribution</a:t>
            </a:r>
            <a:r>
              <a:rPr lang="en-ZA" sz="2000" dirty="0"/>
              <a:t>, restitution, and tenure. However, land reform has not progressed as </a:t>
            </a:r>
            <a:r>
              <a:rPr lang="en-ZA" sz="2000" dirty="0" smtClean="0"/>
              <a:t>envisaged. </a:t>
            </a:r>
          </a:p>
          <a:p>
            <a:r>
              <a:rPr lang="en-ZA" sz="2000" dirty="0"/>
              <a:t>A </a:t>
            </a:r>
            <a:r>
              <a:rPr lang="en-ZA" sz="2000" dirty="0" smtClean="0"/>
              <a:t>parliamentary committee was instituted to review whether </a:t>
            </a:r>
            <a:r>
              <a:rPr lang="en-ZA" sz="2000" dirty="0"/>
              <a:t>expropriation without compensation is feasible to </a:t>
            </a:r>
            <a:r>
              <a:rPr lang="en-ZA" sz="2000" dirty="0" smtClean="0"/>
              <a:t>address the </a:t>
            </a:r>
            <a:r>
              <a:rPr lang="en-ZA" sz="2000" dirty="0"/>
              <a:t>demand for </a:t>
            </a:r>
            <a:r>
              <a:rPr lang="en-ZA" sz="2000" dirty="0" smtClean="0"/>
              <a:t>land. </a:t>
            </a:r>
          </a:p>
          <a:p>
            <a:r>
              <a:rPr lang="en-ZA" sz="2000" dirty="0"/>
              <a:t>The expert Presidential Advisory Panel on </a:t>
            </a:r>
            <a:r>
              <a:rPr lang="en-ZA" sz="2000" dirty="0" smtClean="0"/>
              <a:t>Land Reform </a:t>
            </a:r>
            <a:r>
              <a:rPr lang="en-ZA" sz="2000" dirty="0"/>
              <a:t>and Agriculture was appointed by </a:t>
            </a:r>
            <a:r>
              <a:rPr lang="en-ZA" sz="2000" dirty="0" smtClean="0"/>
              <a:t>President in 2018</a:t>
            </a:r>
            <a:r>
              <a:rPr lang="en-ZA" sz="2000" dirty="0"/>
              <a:t>, to </a:t>
            </a:r>
            <a:r>
              <a:rPr lang="en-ZA" sz="2000" dirty="0" smtClean="0"/>
              <a:t>provide </a:t>
            </a:r>
            <a:r>
              <a:rPr lang="en-ZA" sz="2000" dirty="0"/>
              <a:t>a unified </a:t>
            </a:r>
            <a:r>
              <a:rPr lang="en-ZA" sz="2000" dirty="0" smtClean="0"/>
              <a:t>policy perspective </a:t>
            </a:r>
            <a:r>
              <a:rPr lang="en-ZA" sz="2000" dirty="0"/>
              <a:t>on land reform in respect of </a:t>
            </a:r>
            <a:r>
              <a:rPr lang="en-ZA" sz="2000" dirty="0" smtClean="0"/>
              <a:t>restitution, redistribution </a:t>
            </a:r>
            <a:r>
              <a:rPr lang="en-ZA" sz="2000" dirty="0"/>
              <a:t>and tenure reform. </a:t>
            </a:r>
            <a:endParaRPr lang="en-ZA" sz="2000" dirty="0" smtClean="0"/>
          </a:p>
          <a:p>
            <a:r>
              <a:rPr lang="en-ZA" sz="2000" dirty="0" smtClean="0"/>
              <a:t>There is a need to remove </a:t>
            </a:r>
            <a:r>
              <a:rPr lang="en-ZA" sz="2000" dirty="0"/>
              <a:t>uncertainty </a:t>
            </a:r>
            <a:r>
              <a:rPr lang="en-ZA" sz="2000" dirty="0" smtClean="0"/>
              <a:t>about the timing and process of land reform; property rights; and </a:t>
            </a:r>
            <a:r>
              <a:rPr lang="en-ZA" sz="2000" dirty="0"/>
              <a:t>tenure </a:t>
            </a:r>
            <a:r>
              <a:rPr lang="en-ZA" sz="2000" dirty="0" smtClean="0"/>
              <a:t>security because it is undermining </a:t>
            </a:r>
            <a:r>
              <a:rPr lang="en-ZA" sz="2000" dirty="0"/>
              <a:t>the credibility </a:t>
            </a:r>
            <a:r>
              <a:rPr lang="en-ZA" sz="2000" dirty="0" smtClean="0"/>
              <a:t>of the </a:t>
            </a:r>
            <a:r>
              <a:rPr lang="en-ZA" sz="2000" dirty="0"/>
              <a:t>government’s </a:t>
            </a:r>
            <a:r>
              <a:rPr lang="en-ZA" sz="2000" dirty="0" smtClean="0"/>
              <a:t>endeavours to </a:t>
            </a:r>
            <a:r>
              <a:rPr lang="en-ZA" sz="2000" dirty="0"/>
              <a:t>attract investment</a:t>
            </a:r>
            <a:r>
              <a:rPr lang="en-ZA" sz="2000" dirty="0" smtClean="0"/>
              <a:t>. According to international experience</a:t>
            </a:r>
            <a:r>
              <a:rPr lang="en-ZA" sz="2000" dirty="0"/>
              <a:t>, land reform should focus on enhancing agricultural productivity, improving </a:t>
            </a:r>
            <a:r>
              <a:rPr lang="en-ZA" sz="2000" dirty="0" smtClean="0"/>
              <a:t>land administration </a:t>
            </a:r>
            <a:r>
              <a:rPr lang="en-ZA" sz="2000" dirty="0"/>
              <a:t>to strengthen security of tenure, and reducing poverty. </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26</a:t>
            </a:fld>
            <a:endParaRPr lang="en-ZA"/>
          </a:p>
        </p:txBody>
      </p:sp>
    </p:spTree>
    <p:extLst>
      <p:ext uri="{BB962C8B-B14F-4D97-AF65-F5344CB8AC3E}">
        <p14:creationId xmlns:p14="http://schemas.microsoft.com/office/powerpoint/2010/main" xmlns="" val="19288410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44" y="92075"/>
            <a:ext cx="8229600" cy="1508125"/>
          </a:xfrm>
        </p:spPr>
        <p:txBody>
          <a:bodyPr>
            <a:normAutofit/>
          </a:bodyPr>
          <a:lstStyle/>
          <a:p>
            <a:r>
              <a:rPr lang="en-ZA" sz="4000" dirty="0" smtClean="0">
                <a:effectLst/>
              </a:rPr>
              <a:t>Land distribution (1)</a:t>
            </a:r>
            <a:endParaRPr lang="en-ZA" sz="4000" dirty="0">
              <a:effectLst/>
            </a:endParaRPr>
          </a:p>
        </p:txBody>
      </p:sp>
      <p:sp>
        <p:nvSpPr>
          <p:cNvPr id="3" name="Text Placeholder 2"/>
          <p:cNvSpPr>
            <a:spLocks noGrp="1"/>
          </p:cNvSpPr>
          <p:nvPr>
            <p:ph type="body" idx="1"/>
          </p:nvPr>
        </p:nvSpPr>
        <p:spPr>
          <a:xfrm>
            <a:off x="215516" y="1530690"/>
            <a:ext cx="8712968" cy="5026894"/>
          </a:xfrm>
        </p:spPr>
        <p:txBody>
          <a:bodyPr/>
          <a:lstStyle/>
          <a:p>
            <a:pPr algn="just"/>
            <a:r>
              <a:rPr lang="en-ZA" sz="1800" dirty="0" smtClean="0"/>
              <a:t>Land distribution is decelerating since 2011/12</a:t>
            </a:r>
          </a:p>
          <a:p>
            <a:pPr marL="0" indent="0">
              <a:buNone/>
            </a:pPr>
            <a:endParaRPr lang="en-ZA" sz="2000" dirty="0" smtClean="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1000" b="1" dirty="0" smtClean="0"/>
          </a:p>
          <a:p>
            <a:pPr marL="0" indent="0">
              <a:buNone/>
            </a:pPr>
            <a:r>
              <a:rPr lang="en-ZA" sz="1000" b="1" dirty="0" smtClean="0"/>
              <a:t>Source</a:t>
            </a:r>
            <a:r>
              <a:rPr lang="en-ZA" sz="1000" b="1" dirty="0"/>
              <a:t>: A</a:t>
            </a:r>
            <a:r>
              <a:rPr lang="en-ZA" sz="1000" b="1" dirty="0" smtClean="0"/>
              <a:t>nnual statistical report for selected service delivery programmes Department of Rural Development and Land </a:t>
            </a:r>
            <a:r>
              <a:rPr lang="en-ZA" sz="1000" b="1" dirty="0"/>
              <a:t>R</a:t>
            </a:r>
            <a:r>
              <a:rPr lang="en-ZA" sz="1000" b="1" dirty="0" smtClean="0"/>
              <a:t>eform</a:t>
            </a:r>
          </a:p>
          <a:p>
            <a:pPr algn="just"/>
            <a:r>
              <a:rPr lang="en-ZA" sz="1600" dirty="0" smtClean="0"/>
              <a:t>Whereas land redistribution peaked at 392 850ha </a:t>
            </a:r>
            <a:r>
              <a:rPr lang="en-ZA" sz="1600" dirty="0"/>
              <a:t>in </a:t>
            </a:r>
            <a:r>
              <a:rPr lang="en-ZA" sz="1600" dirty="0" smtClean="0"/>
              <a:t>2011/2012, and has been consistently declining since then, with the exception of 2014/15 when there was marginal </a:t>
            </a:r>
            <a:r>
              <a:rPr lang="en-ZA" sz="1600" dirty="0"/>
              <a:t>increase</a:t>
            </a:r>
            <a:r>
              <a:rPr lang="en-ZA" sz="1600" dirty="0" smtClean="0"/>
              <a:t>. It declined to a mere 92 032ha in 2017/18. The average annual growth rate for the period between 2009/10 and 2017/18 reflects a negative growth of 38%</a:t>
            </a:r>
          </a:p>
          <a:p>
            <a:pPr algn="just"/>
            <a:r>
              <a:rPr lang="en-ZA" sz="1600" dirty="0" smtClean="0"/>
              <a:t>For a critical land reform programme aimed at returning </a:t>
            </a:r>
            <a:r>
              <a:rPr lang="en-ZA" sz="1600" dirty="0"/>
              <a:t>dignity to victims of discriminative land policies, </a:t>
            </a:r>
            <a:r>
              <a:rPr lang="en-ZA" sz="1600" dirty="0" smtClean="0"/>
              <a:t>and bringing about land justice, the pace of land distribution is  very slow </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27</a:t>
            </a:fld>
            <a:endParaRPr lang="en-ZA" dirty="0"/>
          </a:p>
        </p:txBody>
      </p:sp>
      <p:graphicFrame>
        <p:nvGraphicFramePr>
          <p:cNvPr id="7" name="Chart 6"/>
          <p:cNvGraphicFramePr>
            <a:graphicFrameLocks/>
          </p:cNvGraphicFramePr>
          <p:nvPr>
            <p:extLst>
              <p:ext uri="{D42A27DB-BD31-4B8C-83A1-F6EECF244321}">
                <p14:modId xmlns:p14="http://schemas.microsoft.com/office/powerpoint/2010/main" xmlns="" val="2029852511"/>
              </p:ext>
            </p:extLst>
          </p:nvPr>
        </p:nvGraphicFramePr>
        <p:xfrm>
          <a:off x="899592" y="2057400"/>
          <a:ext cx="7344816" cy="2451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5534071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44" y="92075"/>
            <a:ext cx="8229600" cy="1508125"/>
          </a:xfrm>
        </p:spPr>
        <p:txBody>
          <a:bodyPr>
            <a:normAutofit/>
          </a:bodyPr>
          <a:lstStyle/>
          <a:p>
            <a:r>
              <a:rPr lang="en-ZA" sz="4000" dirty="0">
                <a:effectLst/>
              </a:rPr>
              <a:t>Land distribution </a:t>
            </a:r>
            <a:r>
              <a:rPr lang="en-ZA" sz="4000" dirty="0" smtClean="0">
                <a:effectLst/>
              </a:rPr>
              <a:t>(2)</a:t>
            </a:r>
            <a:endParaRPr lang="en-ZA" sz="4000" dirty="0">
              <a:effectLst/>
            </a:endParaRPr>
          </a:p>
        </p:txBody>
      </p:sp>
      <p:sp>
        <p:nvSpPr>
          <p:cNvPr id="3" name="Text Placeholder 2"/>
          <p:cNvSpPr>
            <a:spLocks noGrp="1"/>
          </p:cNvSpPr>
          <p:nvPr>
            <p:ph type="body" idx="1"/>
          </p:nvPr>
        </p:nvSpPr>
        <p:spPr>
          <a:xfrm>
            <a:off x="251520" y="1530690"/>
            <a:ext cx="8712968" cy="4853136"/>
          </a:xfrm>
        </p:spPr>
        <p:txBody>
          <a:bodyPr/>
          <a:lstStyle/>
          <a:p>
            <a:pPr algn="just"/>
            <a:r>
              <a:rPr lang="en-ZA" sz="2000" dirty="0" smtClean="0">
                <a:solidFill>
                  <a:schemeClr val="tx1"/>
                </a:solidFill>
              </a:rPr>
              <a:t>Beneficiaries of land distribution are few and declining </a:t>
            </a:r>
          </a:p>
          <a:p>
            <a:pPr lvl="1" algn="just"/>
            <a:r>
              <a:rPr lang="en-ZA" sz="1600" dirty="0" smtClean="0">
                <a:solidFill>
                  <a:schemeClr val="tx1"/>
                </a:solidFill>
              </a:rPr>
              <a:t>Land distribution beneficiaries have decelerated significantly from 11 362 in 2009/10 to 1 348 in 2017/18. Households that benefited from the land distribution programme also declined from 2 994 in 2009/10 to 478 in 2017/18. </a:t>
            </a:r>
          </a:p>
          <a:p>
            <a:pPr lvl="1" algn="just"/>
            <a:r>
              <a:rPr lang="en-ZA" sz="1600" dirty="0" smtClean="0">
                <a:solidFill>
                  <a:schemeClr val="tx1"/>
                </a:solidFill>
              </a:rPr>
              <a:t>This reflects the inability of the land distribution programme to </a:t>
            </a:r>
            <a:r>
              <a:rPr lang="en-ZA" sz="1600" dirty="0">
                <a:solidFill>
                  <a:schemeClr val="tx1"/>
                </a:solidFill>
              </a:rPr>
              <a:t>improve the welfare </a:t>
            </a:r>
            <a:r>
              <a:rPr lang="en-ZA" sz="1600" dirty="0" smtClean="0">
                <a:solidFill>
                  <a:schemeClr val="tx1"/>
                </a:solidFill>
              </a:rPr>
              <a:t>of its intended beneficiaries  </a:t>
            </a:r>
          </a:p>
          <a:p>
            <a:pPr marL="0" indent="0">
              <a:buNone/>
            </a:pPr>
            <a:endParaRPr lang="en-ZA" sz="1600" dirty="0" smtClean="0">
              <a:solidFill>
                <a:srgbClr val="FF0000"/>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28</a:t>
            </a:fld>
            <a:endParaRPr lang="en-ZA"/>
          </a:p>
        </p:txBody>
      </p:sp>
      <p:sp>
        <p:nvSpPr>
          <p:cNvPr id="7" name="Rectangle 6"/>
          <p:cNvSpPr/>
          <p:nvPr/>
        </p:nvSpPr>
        <p:spPr>
          <a:xfrm>
            <a:off x="1043608" y="5877527"/>
            <a:ext cx="6480720" cy="230832"/>
          </a:xfrm>
          <a:prstGeom prst="rect">
            <a:avLst/>
          </a:prstGeom>
        </p:spPr>
        <p:txBody>
          <a:bodyPr wrap="square">
            <a:spAutoFit/>
          </a:bodyPr>
          <a:lstStyle/>
          <a:p>
            <a:r>
              <a:rPr lang="en-ZA" sz="900" b="1" dirty="0"/>
              <a:t>Source: Annual statistical report for selected service delivery programmes Department of Rural Development and Land </a:t>
            </a:r>
            <a:r>
              <a:rPr lang="en-ZA" sz="900" b="1" dirty="0" smtClean="0"/>
              <a:t>Refor</a:t>
            </a:r>
            <a:r>
              <a:rPr lang="en-ZA" sz="900" dirty="0" smtClean="0"/>
              <a:t>m</a:t>
            </a:r>
            <a:endParaRPr lang="en-ZA" sz="900" dirty="0"/>
          </a:p>
        </p:txBody>
      </p:sp>
      <p:graphicFrame>
        <p:nvGraphicFramePr>
          <p:cNvPr id="8" name="Chart 7"/>
          <p:cNvGraphicFramePr>
            <a:graphicFrameLocks/>
          </p:cNvGraphicFramePr>
          <p:nvPr>
            <p:extLst>
              <p:ext uri="{D42A27DB-BD31-4B8C-83A1-F6EECF244321}">
                <p14:modId xmlns:p14="http://schemas.microsoft.com/office/powerpoint/2010/main" xmlns="" val="2628220312"/>
              </p:ext>
            </p:extLst>
          </p:nvPr>
        </p:nvGraphicFramePr>
        <p:xfrm>
          <a:off x="1187624" y="3356991"/>
          <a:ext cx="6840760" cy="2520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928862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44" y="92075"/>
            <a:ext cx="8229600" cy="1508125"/>
          </a:xfrm>
        </p:spPr>
        <p:txBody>
          <a:bodyPr>
            <a:normAutofit/>
          </a:bodyPr>
          <a:lstStyle/>
          <a:p>
            <a:r>
              <a:rPr lang="en-ZA" sz="4000" dirty="0">
                <a:effectLst/>
              </a:rPr>
              <a:t>Land </a:t>
            </a:r>
            <a:r>
              <a:rPr lang="en-ZA" sz="4000" dirty="0" smtClean="0">
                <a:effectLst/>
              </a:rPr>
              <a:t>Restitution </a:t>
            </a:r>
            <a:r>
              <a:rPr lang="en-ZA" sz="4000" dirty="0">
                <a:effectLst/>
              </a:rPr>
              <a:t>(1)</a:t>
            </a:r>
          </a:p>
        </p:txBody>
      </p:sp>
      <p:sp>
        <p:nvSpPr>
          <p:cNvPr id="3" name="Text Placeholder 2"/>
          <p:cNvSpPr>
            <a:spLocks noGrp="1"/>
          </p:cNvSpPr>
          <p:nvPr>
            <p:ph type="body" idx="1"/>
          </p:nvPr>
        </p:nvSpPr>
        <p:spPr>
          <a:xfrm>
            <a:off x="215516" y="1530690"/>
            <a:ext cx="8712968" cy="5026894"/>
          </a:xfrm>
        </p:spPr>
        <p:txBody>
          <a:bodyPr/>
          <a:lstStyle/>
          <a:p>
            <a:pPr algn="just"/>
            <a:r>
              <a:rPr lang="en-ZA" sz="2000" dirty="0" smtClean="0"/>
              <a:t>Land restitution claims are increasing since 2013/14</a:t>
            </a:r>
          </a:p>
          <a:p>
            <a:pPr marL="0" indent="0">
              <a:buNone/>
            </a:pPr>
            <a:endParaRPr lang="en-ZA" sz="2000" dirty="0" smtClean="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1000" b="1" dirty="0" smtClean="0"/>
          </a:p>
          <a:p>
            <a:pPr marL="0" indent="0">
              <a:buNone/>
            </a:pPr>
            <a:r>
              <a:rPr lang="en-ZA" sz="1000" b="1" dirty="0" smtClean="0"/>
              <a:t>Source</a:t>
            </a:r>
            <a:r>
              <a:rPr lang="en-ZA" sz="1000" b="1" dirty="0"/>
              <a:t>: A</a:t>
            </a:r>
            <a:r>
              <a:rPr lang="en-ZA" sz="1000" b="1" dirty="0" smtClean="0"/>
              <a:t>nnual statistical report for selected service delivery programmes Department of Rural Development and Land </a:t>
            </a:r>
            <a:r>
              <a:rPr lang="en-ZA" sz="1000" b="1" dirty="0"/>
              <a:t>R</a:t>
            </a:r>
            <a:r>
              <a:rPr lang="en-ZA" sz="1000" b="1" dirty="0" smtClean="0"/>
              <a:t>eform</a:t>
            </a:r>
          </a:p>
          <a:p>
            <a:pPr algn="just"/>
            <a:r>
              <a:rPr lang="en-ZA" sz="1800" dirty="0" smtClean="0"/>
              <a:t>The number of claims settled under the land restitution programme increased from 270 in 2013/14 to 850 in 2017/18, reflecting an average </a:t>
            </a:r>
            <a:r>
              <a:rPr lang="en-ZA" sz="1800" dirty="0"/>
              <a:t>annual growth rate </a:t>
            </a:r>
            <a:r>
              <a:rPr lang="en-ZA" sz="1800" dirty="0" smtClean="0"/>
              <a:t>of 59%. However, there is still uncertainty regarding land </a:t>
            </a:r>
            <a:r>
              <a:rPr lang="en-ZA" sz="1800" dirty="0"/>
              <a:t>claims </a:t>
            </a:r>
            <a:r>
              <a:rPr lang="en-ZA" sz="1800" dirty="0" smtClean="0"/>
              <a:t>as a key aspect of land </a:t>
            </a:r>
            <a:r>
              <a:rPr lang="en-ZA" sz="1800" dirty="0"/>
              <a:t>restitution and how </a:t>
            </a:r>
            <a:r>
              <a:rPr lang="en-ZA" sz="1800" dirty="0" smtClean="0"/>
              <a:t>it should be measured. </a:t>
            </a:r>
          </a:p>
          <a:p>
            <a:pPr algn="just"/>
            <a:r>
              <a:rPr lang="en-ZA" sz="1800" dirty="0" smtClean="0"/>
              <a:t>The land restitution programme is critical in reducing poverty, creating job </a:t>
            </a:r>
            <a:r>
              <a:rPr lang="en-ZA" sz="1800" dirty="0"/>
              <a:t>creation and </a:t>
            </a:r>
            <a:r>
              <a:rPr lang="en-ZA" sz="1800" dirty="0" smtClean="0"/>
              <a:t>improving income inequality particularly in rural areas. </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29</a:t>
            </a:fld>
            <a:endParaRPr lang="en-ZA"/>
          </a:p>
        </p:txBody>
      </p:sp>
      <p:graphicFrame>
        <p:nvGraphicFramePr>
          <p:cNvPr id="6" name="Chart 5"/>
          <p:cNvGraphicFramePr>
            <a:graphicFrameLocks/>
          </p:cNvGraphicFramePr>
          <p:nvPr>
            <p:extLst>
              <p:ext uri="{D42A27DB-BD31-4B8C-83A1-F6EECF244321}">
                <p14:modId xmlns:p14="http://schemas.microsoft.com/office/powerpoint/2010/main" xmlns="" val="658913051"/>
              </p:ext>
            </p:extLst>
          </p:nvPr>
        </p:nvGraphicFramePr>
        <p:xfrm>
          <a:off x="899592" y="1988840"/>
          <a:ext cx="7200800" cy="2527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5352316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Role and Function of the FFC</a:t>
            </a:r>
            <a:endParaRPr lang="en-ZA" dirty="0">
              <a:effectLst/>
            </a:endParaRPr>
          </a:p>
        </p:txBody>
      </p:sp>
      <p:sp>
        <p:nvSpPr>
          <p:cNvPr id="3" name="Content Placeholder 2"/>
          <p:cNvSpPr>
            <a:spLocks noGrp="1"/>
          </p:cNvSpPr>
          <p:nvPr>
            <p:ph idx="1"/>
          </p:nvPr>
        </p:nvSpPr>
        <p:spPr>
          <a:xfrm>
            <a:off x="287524" y="1600200"/>
            <a:ext cx="8568952" cy="5002213"/>
          </a:xfrm>
        </p:spPr>
        <p:txBody>
          <a:bodyPr/>
          <a:lstStyle/>
          <a:p>
            <a:pPr algn="just">
              <a:lnSpc>
                <a:spcPct val="90000"/>
              </a:lnSpc>
            </a:pPr>
            <a:r>
              <a:rPr lang="en-ZA" sz="1800" dirty="0" smtClean="0">
                <a:solidFill>
                  <a:srgbClr val="191919"/>
                </a:solidFill>
              </a:rPr>
              <a:t>The Financial and Fiscal Commission (FFC)</a:t>
            </a:r>
          </a:p>
          <a:p>
            <a:pPr lvl="1" algn="just">
              <a:lnSpc>
                <a:spcPct val="90000"/>
              </a:lnSpc>
            </a:pPr>
            <a:r>
              <a:rPr lang="en-ZA" sz="1600" dirty="0" smtClean="0"/>
              <a:t>Is an independent, permanent, statutory institution established in terms of Section 220 of Constitution</a:t>
            </a:r>
          </a:p>
          <a:p>
            <a:pPr lvl="1" algn="just">
              <a:lnSpc>
                <a:spcPct val="90000"/>
              </a:lnSpc>
            </a:pPr>
            <a:r>
              <a:rPr lang="en-ZA" sz="1600" dirty="0" smtClean="0"/>
              <a:t>Must function in terms of the FFC Act</a:t>
            </a:r>
          </a:p>
          <a:p>
            <a:pPr algn="just">
              <a:lnSpc>
                <a:spcPct val="90000"/>
              </a:lnSpc>
            </a:pPr>
            <a:r>
              <a:rPr lang="en-ZA" sz="1800" dirty="0" smtClean="0">
                <a:solidFill>
                  <a:srgbClr val="191919"/>
                </a:solidFill>
              </a:rPr>
              <a:t>Mandate of Commission </a:t>
            </a:r>
          </a:p>
          <a:p>
            <a:pPr lvl="1" algn="just">
              <a:lnSpc>
                <a:spcPct val="90000"/>
              </a:lnSpc>
            </a:pPr>
            <a:r>
              <a:rPr lang="en-ZA" sz="1600" dirty="0" smtClean="0"/>
              <a:t>To make recommendations, envisaged in Chapter 13 of the Constitution or in national legislation to Parliament, Provincial Legislatures, and any other organ of state determined by national legislation</a:t>
            </a:r>
          </a:p>
          <a:p>
            <a:pPr algn="just">
              <a:lnSpc>
                <a:spcPct val="90000"/>
              </a:lnSpc>
            </a:pPr>
            <a:r>
              <a:rPr lang="en-US" sz="1800" dirty="0" smtClean="0">
                <a:solidFill>
                  <a:srgbClr val="191919"/>
                </a:solidFill>
              </a:rPr>
              <a:t>The Commission’s focus is primarily on the equitable division of nationally collected revenue among the three spheres of government and any other financial and fiscal matters</a:t>
            </a:r>
          </a:p>
          <a:p>
            <a:pPr lvl="1" algn="just">
              <a:lnSpc>
                <a:spcPct val="90000"/>
              </a:lnSpc>
            </a:pPr>
            <a:r>
              <a:rPr lang="en-US" sz="1600" dirty="0" smtClean="0"/>
              <a:t>Legislative provisions or executive decisions that affect either provincial or local government from a financial and/or fiscal perspective</a:t>
            </a:r>
          </a:p>
          <a:p>
            <a:pPr lvl="1" algn="just">
              <a:lnSpc>
                <a:spcPct val="90000"/>
              </a:lnSpc>
            </a:pPr>
            <a:r>
              <a:rPr lang="en-US" sz="1600" dirty="0" smtClean="0"/>
              <a:t>Includes regulations associated with legislation that may amend or extend such legislation</a:t>
            </a:r>
          </a:p>
          <a:p>
            <a:pPr lvl="1" algn="just">
              <a:lnSpc>
                <a:spcPct val="90000"/>
              </a:lnSpc>
            </a:pPr>
            <a:r>
              <a:rPr lang="en-US" sz="1600" dirty="0" smtClean="0"/>
              <a:t>Commission must be consulted in terms of the FFC Act</a:t>
            </a:r>
          </a:p>
          <a:p>
            <a:pPr algn="just"/>
            <a:endParaRPr lang="en-ZA" sz="1600" dirty="0"/>
          </a:p>
        </p:txBody>
      </p:sp>
      <p:sp>
        <p:nvSpPr>
          <p:cNvPr id="5" name="Slide Number Placeholder 4"/>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3</a:t>
            </a:fld>
            <a:endParaRPr lang="en-ZA" dirty="0"/>
          </a:p>
        </p:txBody>
      </p:sp>
    </p:spTree>
    <p:extLst>
      <p:ext uri="{BB962C8B-B14F-4D97-AF65-F5344CB8AC3E}">
        <p14:creationId xmlns:p14="http://schemas.microsoft.com/office/powerpoint/2010/main" xmlns="" val="346934215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44" y="92075"/>
            <a:ext cx="8229600" cy="1508125"/>
          </a:xfrm>
        </p:spPr>
        <p:txBody>
          <a:bodyPr>
            <a:normAutofit/>
          </a:bodyPr>
          <a:lstStyle/>
          <a:p>
            <a:r>
              <a:rPr lang="en-ZA" sz="4000" dirty="0">
                <a:effectLst/>
              </a:rPr>
              <a:t>Land </a:t>
            </a:r>
            <a:r>
              <a:rPr lang="en-ZA" sz="4000" dirty="0" smtClean="0">
                <a:effectLst/>
              </a:rPr>
              <a:t>restitution (2)</a:t>
            </a:r>
            <a:endParaRPr lang="en-ZA" sz="4000" dirty="0">
              <a:effectLst/>
            </a:endParaRPr>
          </a:p>
        </p:txBody>
      </p:sp>
      <p:sp>
        <p:nvSpPr>
          <p:cNvPr id="3" name="Text Placeholder 2"/>
          <p:cNvSpPr>
            <a:spLocks noGrp="1"/>
          </p:cNvSpPr>
          <p:nvPr>
            <p:ph type="body" idx="1"/>
          </p:nvPr>
        </p:nvSpPr>
        <p:spPr>
          <a:xfrm>
            <a:off x="215516" y="1530690"/>
            <a:ext cx="8712968" cy="5026894"/>
          </a:xfrm>
        </p:spPr>
        <p:txBody>
          <a:bodyPr/>
          <a:lstStyle/>
          <a:p>
            <a:pPr algn="just"/>
            <a:r>
              <a:rPr lang="en-ZA" sz="2000" dirty="0" smtClean="0"/>
              <a:t>Hectares acquired through the land restitution are decreasing since 2014/15</a:t>
            </a:r>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1000" b="1" dirty="0" smtClean="0"/>
          </a:p>
          <a:p>
            <a:pPr marL="0" indent="0">
              <a:buNone/>
            </a:pPr>
            <a:endParaRPr lang="en-ZA" sz="1000" b="1" dirty="0" smtClean="0"/>
          </a:p>
          <a:p>
            <a:pPr marL="0" indent="0">
              <a:buNone/>
            </a:pPr>
            <a:r>
              <a:rPr lang="en-ZA" sz="1000" b="1" dirty="0" smtClean="0"/>
              <a:t>Source</a:t>
            </a:r>
            <a:r>
              <a:rPr lang="en-ZA" sz="1000" b="1" dirty="0"/>
              <a:t>: A</a:t>
            </a:r>
            <a:r>
              <a:rPr lang="en-ZA" sz="1000" b="1" dirty="0" smtClean="0"/>
              <a:t>nnual statistical report for selected service delivery programmes Department of Rural Development and Land </a:t>
            </a:r>
            <a:r>
              <a:rPr lang="en-ZA" sz="1000" b="1" dirty="0"/>
              <a:t>R</a:t>
            </a:r>
            <a:r>
              <a:rPr lang="en-ZA" sz="1000" b="1" dirty="0" smtClean="0"/>
              <a:t>eform</a:t>
            </a:r>
          </a:p>
          <a:p>
            <a:pPr algn="just"/>
            <a:r>
              <a:rPr lang="en-ZA" sz="1400" dirty="0" smtClean="0"/>
              <a:t>A total of 1 </a:t>
            </a:r>
            <a:r>
              <a:rPr lang="en-ZA" sz="1400" dirty="0"/>
              <a:t>011 934 hectares had been acquired through Restitution programme since </a:t>
            </a:r>
            <a:r>
              <a:rPr lang="en-ZA" sz="1400" dirty="0" smtClean="0"/>
              <a:t>2009/2010.  </a:t>
            </a:r>
            <a:r>
              <a:rPr lang="en-ZA" sz="1400" dirty="0"/>
              <a:t>financial year</a:t>
            </a:r>
            <a:r>
              <a:rPr lang="en-ZA" sz="1400" dirty="0" smtClean="0"/>
              <a:t>. The number </a:t>
            </a:r>
            <a:r>
              <a:rPr lang="en-ZA" sz="1400" dirty="0"/>
              <a:t>of hectares </a:t>
            </a:r>
            <a:r>
              <a:rPr lang="en-ZA" sz="1400" dirty="0" smtClean="0"/>
              <a:t>had </a:t>
            </a:r>
            <a:r>
              <a:rPr lang="en-ZA" sz="1400" dirty="0"/>
              <a:t>acquired through Restitution programme </a:t>
            </a:r>
            <a:r>
              <a:rPr lang="en-ZA" sz="1400" dirty="0" smtClean="0"/>
              <a:t>have declined from 144 406 hectares in 2014/15 to </a:t>
            </a:r>
            <a:r>
              <a:rPr lang="en-ZA" sz="1400" dirty="0"/>
              <a:t>24 </a:t>
            </a:r>
            <a:r>
              <a:rPr lang="en-ZA" sz="1400" dirty="0" smtClean="0"/>
              <a:t>476 hectares in 2017/18 reflecting a negative annual growth rate of 83%.</a:t>
            </a:r>
          </a:p>
          <a:p>
            <a:pPr algn="just"/>
            <a:r>
              <a:rPr lang="en-ZA" sz="1400" dirty="0" smtClean="0"/>
              <a:t>The practicalities </a:t>
            </a:r>
            <a:r>
              <a:rPr lang="en-ZA" sz="1400" dirty="0"/>
              <a:t>of determining ownership, defining legitimate claimants, establishing evidence for claims and overcoming opposition by current land </a:t>
            </a:r>
            <a:r>
              <a:rPr lang="en-ZA" sz="1400" dirty="0" smtClean="0"/>
              <a:t>owners, problematic </a:t>
            </a:r>
            <a:r>
              <a:rPr lang="en-ZA" sz="1400" dirty="0"/>
              <a:t>communal land holding institutions and capacity constraints within the leading implementation </a:t>
            </a:r>
            <a:r>
              <a:rPr lang="en-ZA" sz="1400" dirty="0" smtClean="0"/>
              <a:t>structures are some of the factors slowing down the Restitution programme. </a:t>
            </a:r>
          </a:p>
          <a:p>
            <a:pPr algn="just"/>
            <a:endParaRPr lang="en-ZA" sz="1800" dirty="0" smtClean="0"/>
          </a:p>
        </p:txBody>
      </p:sp>
      <p:sp>
        <p:nvSpPr>
          <p:cNvPr id="4" name="Slide Number Placeholder 3"/>
          <p:cNvSpPr>
            <a:spLocks noGrp="1"/>
          </p:cNvSpPr>
          <p:nvPr>
            <p:ph type="sldNum" sz="quarter" idx="2"/>
          </p:nvPr>
        </p:nvSpPr>
        <p:spPr/>
        <p:txBody>
          <a:bodyPr/>
          <a:lstStyle/>
          <a:p>
            <a:pPr lvl="0"/>
            <a:r>
              <a:rPr lang="en-ZA" dirty="0" smtClean="0"/>
              <a:t>, </a:t>
            </a:r>
            <a:endParaRPr lang="en-ZA" dirty="0"/>
          </a:p>
        </p:txBody>
      </p:sp>
      <p:graphicFrame>
        <p:nvGraphicFramePr>
          <p:cNvPr id="7" name="Chart 6"/>
          <p:cNvGraphicFramePr>
            <a:graphicFrameLocks/>
          </p:cNvGraphicFramePr>
          <p:nvPr>
            <p:extLst>
              <p:ext uri="{D42A27DB-BD31-4B8C-83A1-F6EECF244321}">
                <p14:modId xmlns:p14="http://schemas.microsoft.com/office/powerpoint/2010/main" xmlns="" val="4085271303"/>
              </p:ext>
            </p:extLst>
          </p:nvPr>
        </p:nvGraphicFramePr>
        <p:xfrm>
          <a:off x="1043608" y="1989070"/>
          <a:ext cx="6480720" cy="2379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5359780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44" y="92075"/>
            <a:ext cx="8229600" cy="1508125"/>
          </a:xfrm>
        </p:spPr>
        <p:txBody>
          <a:bodyPr>
            <a:normAutofit/>
          </a:bodyPr>
          <a:lstStyle/>
          <a:p>
            <a:r>
              <a:rPr lang="en-ZA" sz="4000" dirty="0">
                <a:effectLst/>
              </a:rPr>
              <a:t>Land </a:t>
            </a:r>
            <a:r>
              <a:rPr lang="en-ZA" sz="4000" dirty="0" smtClean="0">
                <a:effectLst/>
              </a:rPr>
              <a:t>restitution (3)</a:t>
            </a:r>
            <a:endParaRPr lang="en-ZA" sz="4000" dirty="0">
              <a:effectLst/>
            </a:endParaRPr>
          </a:p>
        </p:txBody>
      </p:sp>
      <p:sp>
        <p:nvSpPr>
          <p:cNvPr id="3" name="Text Placeholder 2"/>
          <p:cNvSpPr>
            <a:spLocks noGrp="1"/>
          </p:cNvSpPr>
          <p:nvPr>
            <p:ph type="body" idx="1"/>
          </p:nvPr>
        </p:nvSpPr>
        <p:spPr>
          <a:xfrm>
            <a:off x="251520" y="1530690"/>
            <a:ext cx="8712968" cy="4853136"/>
          </a:xfrm>
        </p:spPr>
        <p:txBody>
          <a:bodyPr/>
          <a:lstStyle/>
          <a:p>
            <a:pPr algn="just"/>
            <a:r>
              <a:rPr lang="en-ZA" sz="2000" dirty="0" smtClean="0">
                <a:solidFill>
                  <a:schemeClr val="tx1"/>
                </a:solidFill>
              </a:rPr>
              <a:t>Beneficiaries of land restitution have generally been declining since 2012/13 </a:t>
            </a:r>
          </a:p>
          <a:p>
            <a:pPr lvl="1" algn="just"/>
            <a:r>
              <a:rPr lang="en-ZA" sz="1600" dirty="0">
                <a:solidFill>
                  <a:schemeClr val="tx1"/>
                </a:solidFill>
              </a:rPr>
              <a:t>Land </a:t>
            </a:r>
            <a:r>
              <a:rPr lang="en-ZA" sz="1600" dirty="0" smtClean="0">
                <a:solidFill>
                  <a:schemeClr val="tx1"/>
                </a:solidFill>
              </a:rPr>
              <a:t>restitution beneficiaries have decelerated significantly from 111 278 in 2009/10 to 31 946 in 2017/18. Households that benefited from the </a:t>
            </a:r>
            <a:r>
              <a:rPr lang="en-ZA" sz="1600" dirty="0">
                <a:solidFill>
                  <a:schemeClr val="tx1"/>
                </a:solidFill>
              </a:rPr>
              <a:t>land </a:t>
            </a:r>
            <a:r>
              <a:rPr lang="en-ZA" sz="1600" dirty="0" smtClean="0">
                <a:solidFill>
                  <a:schemeClr val="tx1"/>
                </a:solidFill>
              </a:rPr>
              <a:t>restitution programme also declined from 23 988 in 2009/10 to 7 735 in 2017/18. </a:t>
            </a:r>
          </a:p>
          <a:p>
            <a:pPr lvl="1" algn="just"/>
            <a:r>
              <a:rPr lang="en-ZA" sz="1600" dirty="0">
                <a:solidFill>
                  <a:schemeClr val="tx1"/>
                </a:solidFill>
              </a:rPr>
              <a:t>S</a:t>
            </a:r>
            <a:r>
              <a:rPr lang="en-ZA" sz="1600" dirty="0" smtClean="0">
                <a:solidFill>
                  <a:schemeClr val="tx1"/>
                </a:solidFill>
              </a:rPr>
              <a:t>caling </a:t>
            </a:r>
            <a:r>
              <a:rPr lang="en-ZA" sz="1600" dirty="0">
                <a:solidFill>
                  <a:schemeClr val="tx1"/>
                </a:solidFill>
              </a:rPr>
              <a:t>up land </a:t>
            </a:r>
            <a:r>
              <a:rPr lang="en-ZA" sz="1600" dirty="0" smtClean="0">
                <a:solidFill>
                  <a:schemeClr val="tx1"/>
                </a:solidFill>
              </a:rPr>
              <a:t>restitution has the potential to transform the manner in which </a:t>
            </a:r>
            <a:r>
              <a:rPr lang="en-ZA" sz="1600" dirty="0">
                <a:solidFill>
                  <a:schemeClr val="tx1"/>
                </a:solidFill>
              </a:rPr>
              <a:t>rural land is used constitute an effective investment </a:t>
            </a:r>
            <a:r>
              <a:rPr lang="en-ZA" sz="1600" dirty="0" smtClean="0">
                <a:solidFill>
                  <a:schemeClr val="tx1"/>
                </a:solidFill>
              </a:rPr>
              <a:t>in </a:t>
            </a:r>
            <a:r>
              <a:rPr lang="en-ZA" sz="1600" dirty="0">
                <a:solidFill>
                  <a:schemeClr val="tx1"/>
                </a:solidFill>
              </a:rPr>
              <a:t>pro-poor development and </a:t>
            </a:r>
            <a:r>
              <a:rPr lang="en-ZA" sz="1600" dirty="0" smtClean="0">
                <a:solidFill>
                  <a:schemeClr val="tx1"/>
                </a:solidFill>
              </a:rPr>
              <a:t>transformation. </a:t>
            </a:r>
            <a:endParaRPr lang="en-ZA" sz="1600" dirty="0" smtClean="0">
              <a:solidFill>
                <a:srgbClr val="FF0000"/>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31</a:t>
            </a:fld>
            <a:endParaRPr lang="en-ZA"/>
          </a:p>
        </p:txBody>
      </p:sp>
      <p:sp>
        <p:nvSpPr>
          <p:cNvPr id="7" name="Rectangle 6"/>
          <p:cNvSpPr/>
          <p:nvPr/>
        </p:nvSpPr>
        <p:spPr>
          <a:xfrm>
            <a:off x="1139001" y="6051285"/>
            <a:ext cx="6480720" cy="230832"/>
          </a:xfrm>
          <a:prstGeom prst="rect">
            <a:avLst/>
          </a:prstGeom>
        </p:spPr>
        <p:txBody>
          <a:bodyPr wrap="square">
            <a:spAutoFit/>
          </a:bodyPr>
          <a:lstStyle/>
          <a:p>
            <a:r>
              <a:rPr lang="en-ZA" sz="900" b="1" dirty="0"/>
              <a:t>Source: Annual statistical report for selected service delivery programmes Department of Rural Development and Land </a:t>
            </a:r>
            <a:r>
              <a:rPr lang="en-ZA" sz="900" b="1" dirty="0" smtClean="0"/>
              <a:t>Refor</a:t>
            </a:r>
            <a:r>
              <a:rPr lang="en-ZA" sz="900" dirty="0" smtClean="0"/>
              <a:t>m</a:t>
            </a:r>
            <a:endParaRPr lang="en-ZA" sz="900" dirty="0"/>
          </a:p>
        </p:txBody>
      </p:sp>
      <p:graphicFrame>
        <p:nvGraphicFramePr>
          <p:cNvPr id="8" name="Chart 7"/>
          <p:cNvGraphicFramePr>
            <a:graphicFrameLocks/>
          </p:cNvGraphicFramePr>
          <p:nvPr>
            <p:extLst>
              <p:ext uri="{D42A27DB-BD31-4B8C-83A1-F6EECF244321}">
                <p14:modId xmlns:p14="http://schemas.microsoft.com/office/powerpoint/2010/main" xmlns="" val="2057193693"/>
              </p:ext>
            </p:extLst>
          </p:nvPr>
        </p:nvGraphicFramePr>
        <p:xfrm>
          <a:off x="1007604" y="3717032"/>
          <a:ext cx="7128792" cy="2334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3503863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3</a:t>
            </a:r>
            <a:r>
              <a:rPr sz="4400" cap="small" dirty="0" smtClean="0">
                <a:solidFill>
                  <a:srgbClr val="3B7150"/>
                </a:solidFill>
              </a:rPr>
              <a:t>. </a:t>
            </a:r>
            <a:r>
              <a:rPr lang="en-ZA" sz="4400" cap="small" dirty="0" smtClean="0">
                <a:solidFill>
                  <a:srgbClr val="3B7150"/>
                </a:solidFill>
              </a:rPr>
              <a:t>Departmental MTEF and APP Analysis</a:t>
            </a:r>
            <a:endParaRPr sz="4400" cap="small" dirty="0">
              <a:solidFill>
                <a:srgbClr val="3B7150"/>
              </a:solidFill>
            </a:endParaRPr>
          </a:p>
        </p:txBody>
      </p:sp>
    </p:spTree>
    <p:extLst>
      <p:ext uri="{BB962C8B-B14F-4D97-AF65-F5344CB8AC3E}">
        <p14:creationId xmlns:p14="http://schemas.microsoft.com/office/powerpoint/2010/main" xmlns="" val="357712623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effectLst/>
              </a:rPr>
              <a:t>DEPARTMENTAL APP STRATEGIC GOALS </a:t>
            </a:r>
            <a:endParaRPr lang="en-ZA" sz="4000" dirty="0">
              <a:effectLst/>
            </a:endParaRPr>
          </a:p>
        </p:txBody>
      </p:sp>
      <p:sp>
        <p:nvSpPr>
          <p:cNvPr id="3" name="Text Placeholder 2"/>
          <p:cNvSpPr>
            <a:spLocks noGrp="1"/>
          </p:cNvSpPr>
          <p:nvPr>
            <p:ph type="body" idx="1"/>
          </p:nvPr>
        </p:nvSpPr>
        <p:spPr/>
        <p:txBody>
          <a:bodyPr/>
          <a:lstStyle/>
          <a:p>
            <a:r>
              <a:rPr lang="en-ZA" sz="1800" dirty="0"/>
              <a:t>In line with the new developments in government and within the department, the Department </a:t>
            </a:r>
            <a:r>
              <a:rPr lang="en-ZA" sz="1800" dirty="0" smtClean="0"/>
              <a:t>has identified six strategic goals </a:t>
            </a:r>
            <a:r>
              <a:rPr lang="en-ZA" sz="1800" dirty="0"/>
              <a:t>it seeks to achieve in the five-year period of </a:t>
            </a:r>
            <a:r>
              <a:rPr lang="en-ZA" sz="1800" dirty="0" smtClean="0"/>
              <a:t>the APP and beyond: </a:t>
            </a:r>
          </a:p>
          <a:p>
            <a:pPr lvl="1" indent="-342900">
              <a:buFont typeface="+mj-lt"/>
              <a:buAutoNum type="arabicPeriod"/>
            </a:pPr>
            <a:r>
              <a:rPr lang="en-ZA" sz="1800" dirty="0"/>
              <a:t>Corporate governance and service excellence through compliance with the legal framework</a:t>
            </a:r>
          </a:p>
          <a:p>
            <a:pPr lvl="1" indent="-342900">
              <a:buFont typeface="+mj-lt"/>
              <a:buAutoNum type="arabicPeriod"/>
            </a:pPr>
            <a:r>
              <a:rPr lang="en-ZA" sz="1800" dirty="0" smtClean="0"/>
              <a:t>Improve </a:t>
            </a:r>
            <a:r>
              <a:rPr lang="en-ZA" sz="1800" dirty="0"/>
              <a:t>land administration for integrated and sustainable growth and </a:t>
            </a:r>
            <a:r>
              <a:rPr lang="en-ZA" sz="1800" dirty="0" smtClean="0"/>
              <a:t>development with </a:t>
            </a:r>
            <a:r>
              <a:rPr lang="en-ZA" sz="1800" dirty="0"/>
              <a:t>a </a:t>
            </a:r>
            <a:r>
              <a:rPr lang="en-ZA" sz="1800" dirty="0" smtClean="0"/>
              <a:t>bias towards </a:t>
            </a:r>
            <a:r>
              <a:rPr lang="en-ZA" sz="1800" dirty="0"/>
              <a:t>rural areas</a:t>
            </a:r>
          </a:p>
          <a:p>
            <a:pPr lvl="1" indent="-342900">
              <a:buFont typeface="+mj-lt"/>
              <a:buAutoNum type="arabicPeriod"/>
            </a:pPr>
            <a:r>
              <a:rPr lang="en-ZA" sz="1800" dirty="0" smtClean="0"/>
              <a:t>Promote </a:t>
            </a:r>
            <a:r>
              <a:rPr lang="en-ZA" sz="1800" dirty="0"/>
              <a:t>equitable access to and sustainable use of land for </a:t>
            </a:r>
            <a:r>
              <a:rPr lang="en-ZA" sz="1800" dirty="0" smtClean="0"/>
              <a:t>development with </a:t>
            </a:r>
            <a:r>
              <a:rPr lang="en-ZA" sz="1800" dirty="0"/>
              <a:t>transformed patterns of land tenure and use</a:t>
            </a:r>
          </a:p>
          <a:p>
            <a:pPr lvl="1" indent="-342900">
              <a:buFont typeface="+mj-lt"/>
              <a:buAutoNum type="arabicPeriod"/>
            </a:pPr>
            <a:r>
              <a:rPr lang="en-ZA" sz="1800" dirty="0" smtClean="0"/>
              <a:t>Promote </a:t>
            </a:r>
            <a:r>
              <a:rPr lang="en-ZA" sz="1800" dirty="0"/>
              <a:t>sustainable rural </a:t>
            </a:r>
            <a:r>
              <a:rPr lang="en-ZA" sz="1800" dirty="0" smtClean="0"/>
              <a:t>livelihoods as </a:t>
            </a:r>
            <a:r>
              <a:rPr lang="en-ZA" sz="1800" dirty="0"/>
              <a:t>a result of capabilities, income and job opportunities provided</a:t>
            </a:r>
          </a:p>
          <a:p>
            <a:pPr lvl="1" indent="-342900">
              <a:buFont typeface="+mj-lt"/>
              <a:buAutoNum type="arabicPeriod"/>
            </a:pPr>
            <a:r>
              <a:rPr lang="en-ZA" sz="1800" dirty="0" smtClean="0"/>
              <a:t>Improve </a:t>
            </a:r>
            <a:r>
              <a:rPr lang="en-ZA" sz="1800" dirty="0"/>
              <a:t>access to services in rural areas through the coordination of quality infrastructure</a:t>
            </a:r>
          </a:p>
          <a:p>
            <a:pPr lvl="1" indent="-342900">
              <a:buFont typeface="+mj-lt"/>
              <a:buAutoNum type="arabicPeriod"/>
            </a:pPr>
            <a:r>
              <a:rPr lang="en-ZA" sz="1800" dirty="0" smtClean="0"/>
              <a:t>Sustainable </a:t>
            </a:r>
            <a:r>
              <a:rPr lang="en-ZA" sz="1800" dirty="0"/>
              <a:t>rural enterprises and </a:t>
            </a:r>
            <a:r>
              <a:rPr lang="en-ZA" sz="1800" dirty="0" smtClean="0"/>
              <a:t>industries</a:t>
            </a:r>
            <a:endParaRPr lang="en-ZA" sz="18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33</a:t>
            </a:fld>
            <a:endParaRPr lang="en-ZA"/>
          </a:p>
        </p:txBody>
      </p:sp>
    </p:spTree>
    <p:extLst>
      <p:ext uri="{BB962C8B-B14F-4D97-AF65-F5344CB8AC3E}">
        <p14:creationId xmlns:p14="http://schemas.microsoft.com/office/powerpoint/2010/main" xmlns="" val="37318761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effectLst/>
              </a:rPr>
              <a:t>Departmental APP</a:t>
            </a:r>
          </a:p>
        </p:txBody>
      </p:sp>
      <p:sp>
        <p:nvSpPr>
          <p:cNvPr id="3" name="Content Placeholder 2"/>
          <p:cNvSpPr>
            <a:spLocks noGrp="1"/>
          </p:cNvSpPr>
          <p:nvPr>
            <p:ph idx="1"/>
          </p:nvPr>
        </p:nvSpPr>
        <p:spPr>
          <a:xfrm>
            <a:off x="179512" y="1511963"/>
            <a:ext cx="8784976" cy="5157397"/>
          </a:xfrm>
        </p:spPr>
        <p:txBody>
          <a:bodyPr/>
          <a:lstStyle/>
          <a:p>
            <a:pPr algn="just"/>
            <a:r>
              <a:rPr lang="en-ZA" sz="2000" dirty="0" smtClean="0">
                <a:solidFill>
                  <a:schemeClr val="tx1"/>
                </a:solidFill>
              </a:rPr>
              <a:t>Selected planned and actual targets 2017/18 </a:t>
            </a:r>
          </a:p>
          <a:p>
            <a:pPr marL="0" indent="0" algn="just">
              <a:buNone/>
            </a:pPr>
            <a:endParaRPr lang="en-ZA" sz="2000" dirty="0" smtClean="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ZA" smtClean="0"/>
              <a:pPr/>
              <a:t>34</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909824526"/>
              </p:ext>
            </p:extLst>
          </p:nvPr>
        </p:nvGraphicFramePr>
        <p:xfrm>
          <a:off x="251522" y="2204365"/>
          <a:ext cx="8712965" cy="3947211"/>
        </p:xfrm>
        <a:graphic>
          <a:graphicData uri="http://schemas.openxmlformats.org/drawingml/2006/table">
            <a:tbl>
              <a:tblPr firstRow="1" bandRow="1">
                <a:tableStyleId>{5940675A-B579-460E-94D1-54222C63F5DA}</a:tableStyleId>
              </a:tblPr>
              <a:tblGrid>
                <a:gridCol w="115212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800199">
                  <a:extLst>
                    <a:ext uri="{9D8B030D-6E8A-4147-A177-3AD203B41FA5}">
                      <a16:colId xmlns:a16="http://schemas.microsoft.com/office/drawing/2014/main" xmlns="" val="20004"/>
                    </a:ext>
                  </a:extLst>
                </a:gridCol>
              </a:tblGrid>
              <a:tr h="289611">
                <a:tc>
                  <a:txBody>
                    <a:bodyPr/>
                    <a:lstStyle/>
                    <a:p>
                      <a:r>
                        <a:rPr lang="en-ZA" b="1" dirty="0" smtClean="0"/>
                        <a:t>Programme</a:t>
                      </a:r>
                      <a:endParaRPr lang="en-US" b="1" dirty="0"/>
                    </a:p>
                  </a:txBody>
                  <a:tcPr>
                    <a:solidFill>
                      <a:schemeClr val="bg2">
                        <a:lumMod val="40000"/>
                        <a:lumOff val="60000"/>
                      </a:schemeClr>
                    </a:solidFill>
                  </a:tcPr>
                </a:tc>
                <a:tc>
                  <a:txBody>
                    <a:bodyPr/>
                    <a:lstStyle/>
                    <a:p>
                      <a:r>
                        <a:rPr lang="en-ZA" b="1" dirty="0" smtClean="0"/>
                        <a:t>Indicator</a:t>
                      </a:r>
                      <a:endParaRPr lang="en-US" b="1" dirty="0"/>
                    </a:p>
                  </a:txBody>
                  <a:tcPr>
                    <a:solidFill>
                      <a:schemeClr val="bg2">
                        <a:lumMod val="40000"/>
                        <a:lumOff val="60000"/>
                      </a:schemeClr>
                    </a:solidFill>
                  </a:tcPr>
                </a:tc>
                <a:tc>
                  <a:txBody>
                    <a:bodyPr/>
                    <a:lstStyle/>
                    <a:p>
                      <a:r>
                        <a:rPr lang="en-ZA" b="1" dirty="0" smtClean="0"/>
                        <a:t>Target</a:t>
                      </a:r>
                      <a:endParaRPr lang="en-US" b="1" dirty="0"/>
                    </a:p>
                  </a:txBody>
                  <a:tcPr>
                    <a:solidFill>
                      <a:schemeClr val="bg2">
                        <a:lumMod val="40000"/>
                        <a:lumOff val="60000"/>
                      </a:schemeClr>
                    </a:solidFill>
                  </a:tcPr>
                </a:tc>
                <a:tc>
                  <a:txBody>
                    <a:bodyPr/>
                    <a:lstStyle/>
                    <a:p>
                      <a:r>
                        <a:rPr lang="en-ZA" b="1" dirty="0" smtClean="0"/>
                        <a:t>Delivery</a:t>
                      </a:r>
                      <a:endParaRPr lang="en-US" b="1" dirty="0"/>
                    </a:p>
                  </a:txBody>
                  <a:tcPr>
                    <a:solidFill>
                      <a:schemeClr val="bg2">
                        <a:lumMod val="40000"/>
                        <a:lumOff val="60000"/>
                      </a:schemeClr>
                    </a:solidFill>
                  </a:tcPr>
                </a:tc>
                <a:tc>
                  <a:txBody>
                    <a:bodyPr/>
                    <a:lstStyle/>
                    <a:p>
                      <a:r>
                        <a:rPr lang="en-ZA" b="1" dirty="0" smtClean="0"/>
                        <a:t>Percentage delivered</a:t>
                      </a:r>
                      <a:endParaRPr lang="en-US" b="1" dirty="0"/>
                    </a:p>
                  </a:txBody>
                  <a:tcPr>
                    <a:solidFill>
                      <a:schemeClr val="bg2">
                        <a:lumMod val="40000"/>
                        <a:lumOff val="60000"/>
                      </a:schemeClr>
                    </a:solidFill>
                  </a:tcPr>
                </a:tc>
                <a:extLst>
                  <a:ext uri="{0D108BD9-81ED-4DB2-BD59-A6C34878D82A}">
                    <a16:rowId xmlns:a16="http://schemas.microsoft.com/office/drawing/2014/main" xmlns="" val="10000"/>
                  </a:ext>
                </a:extLst>
              </a:tr>
              <a:tr h="289611">
                <a:tc>
                  <a:txBody>
                    <a:bodyPr/>
                    <a:lstStyle/>
                    <a:p>
                      <a:r>
                        <a:rPr lang="en-ZA" dirty="0" smtClean="0"/>
                        <a:t>Land Reform</a:t>
                      </a:r>
                      <a:endParaRPr lang="en-US" dirty="0"/>
                    </a:p>
                  </a:txBody>
                  <a:tcPr/>
                </a:tc>
                <a:tc>
                  <a:txBody>
                    <a:bodyPr/>
                    <a:lstStyle/>
                    <a:p>
                      <a:r>
                        <a:rPr lang="en-ZA" dirty="0" smtClean="0"/>
                        <a:t>Number of ha acquired</a:t>
                      </a:r>
                      <a:endParaRPr lang="en-US" dirty="0"/>
                    </a:p>
                  </a:txBody>
                  <a:tcPr/>
                </a:tc>
                <a:tc>
                  <a:txBody>
                    <a:bodyPr/>
                    <a:lstStyle/>
                    <a:p>
                      <a:r>
                        <a:rPr lang="en-ZA" dirty="0" smtClean="0"/>
                        <a:t>81 000</a:t>
                      </a:r>
                      <a:endParaRPr lang="en-US" dirty="0"/>
                    </a:p>
                  </a:txBody>
                  <a:tcPr/>
                </a:tc>
                <a:tc>
                  <a:txBody>
                    <a:bodyPr/>
                    <a:lstStyle/>
                    <a:p>
                      <a:r>
                        <a:rPr lang="en-ZA" dirty="0" smtClean="0"/>
                        <a:t>85 324</a:t>
                      </a:r>
                      <a:endParaRPr lang="en-US" dirty="0"/>
                    </a:p>
                  </a:txBody>
                  <a:tcPr/>
                </a:tc>
                <a:tc>
                  <a:txBody>
                    <a:bodyPr/>
                    <a:lstStyle/>
                    <a:p>
                      <a:r>
                        <a:rPr lang="en-ZA" dirty="0" smtClean="0"/>
                        <a:t>102%</a:t>
                      </a:r>
                      <a:endParaRPr lang="en-US" dirty="0"/>
                    </a:p>
                  </a:txBody>
                  <a:tcPr/>
                </a:tc>
                <a:extLst>
                  <a:ext uri="{0D108BD9-81ED-4DB2-BD59-A6C34878D82A}">
                    <a16:rowId xmlns:a16="http://schemas.microsoft.com/office/drawing/2014/main" xmlns="" val="10001"/>
                  </a:ext>
                </a:extLst>
              </a:tr>
              <a:tr h="289611">
                <a:tc>
                  <a:txBody>
                    <a:bodyPr/>
                    <a:lstStyle/>
                    <a:p>
                      <a:endParaRPr lang="en-US" dirty="0"/>
                    </a:p>
                  </a:txBody>
                  <a:tcPr/>
                </a:tc>
                <a:tc>
                  <a:txBody>
                    <a:bodyPr/>
                    <a:lstStyle/>
                    <a:p>
                      <a:r>
                        <a:rPr lang="en-ZA" dirty="0" smtClean="0"/>
                        <a:t>Number of ha allocated to small holder farmers</a:t>
                      </a:r>
                      <a:endParaRPr lang="en-US" dirty="0"/>
                    </a:p>
                  </a:txBody>
                  <a:tcPr/>
                </a:tc>
                <a:tc>
                  <a:txBody>
                    <a:bodyPr/>
                    <a:lstStyle/>
                    <a:p>
                      <a:r>
                        <a:rPr lang="en-ZA" dirty="0" smtClean="0"/>
                        <a:t>40 500</a:t>
                      </a:r>
                      <a:endParaRPr lang="en-US" dirty="0"/>
                    </a:p>
                  </a:txBody>
                  <a:tcPr/>
                </a:tc>
                <a:tc>
                  <a:txBody>
                    <a:bodyPr/>
                    <a:lstStyle/>
                    <a:p>
                      <a:r>
                        <a:rPr lang="en-ZA" dirty="0" smtClean="0"/>
                        <a:t>53 977</a:t>
                      </a:r>
                      <a:endParaRPr lang="en-US" dirty="0"/>
                    </a:p>
                  </a:txBody>
                  <a:tcPr/>
                </a:tc>
                <a:tc>
                  <a:txBody>
                    <a:bodyPr/>
                    <a:lstStyle/>
                    <a:p>
                      <a:r>
                        <a:rPr lang="en-ZA" dirty="0" smtClean="0"/>
                        <a:t>133%</a:t>
                      </a:r>
                      <a:endParaRPr lang="en-US" dirty="0"/>
                    </a:p>
                  </a:txBody>
                  <a:tcPr/>
                </a:tc>
                <a:extLst>
                  <a:ext uri="{0D108BD9-81ED-4DB2-BD59-A6C34878D82A}">
                    <a16:rowId xmlns:a16="http://schemas.microsoft.com/office/drawing/2014/main" xmlns="" val="10002"/>
                  </a:ext>
                </a:extLst>
              </a:tr>
              <a:tr h="289611">
                <a:tc>
                  <a:txBody>
                    <a:bodyPr/>
                    <a:lstStyle/>
                    <a:p>
                      <a:endParaRPr lang="en-US" dirty="0"/>
                    </a:p>
                  </a:txBody>
                  <a:tcPr/>
                </a:tc>
                <a:tc>
                  <a:txBody>
                    <a:bodyPr/>
                    <a:lstStyle/>
                    <a:p>
                      <a:r>
                        <a:rPr lang="en-ZA" dirty="0" smtClean="0"/>
                        <a:t>Number of households supported</a:t>
                      </a:r>
                      <a:r>
                        <a:rPr lang="en-ZA" baseline="0" dirty="0" smtClean="0"/>
                        <a:t> through the One household One ha programme</a:t>
                      </a:r>
                      <a:endParaRPr lang="en-US" dirty="0"/>
                    </a:p>
                  </a:txBody>
                  <a:tcPr/>
                </a:tc>
                <a:tc>
                  <a:txBody>
                    <a:bodyPr/>
                    <a:lstStyle/>
                    <a:p>
                      <a:r>
                        <a:rPr lang="en-ZA" dirty="0" smtClean="0"/>
                        <a:t>3 437</a:t>
                      </a:r>
                      <a:endParaRPr lang="en-US" dirty="0"/>
                    </a:p>
                  </a:txBody>
                  <a:tcPr/>
                </a:tc>
                <a:tc>
                  <a:txBody>
                    <a:bodyPr/>
                    <a:lstStyle/>
                    <a:p>
                      <a:r>
                        <a:rPr lang="en-ZA" dirty="0" smtClean="0"/>
                        <a:t>2 251</a:t>
                      </a:r>
                      <a:endParaRPr lang="en-US" dirty="0"/>
                    </a:p>
                  </a:txBody>
                  <a:tcPr/>
                </a:tc>
                <a:tc>
                  <a:txBody>
                    <a:bodyPr/>
                    <a:lstStyle/>
                    <a:p>
                      <a:r>
                        <a:rPr lang="en-ZA" dirty="0" smtClean="0"/>
                        <a:t>65%</a:t>
                      </a:r>
                      <a:endParaRPr lang="en-US" dirty="0"/>
                    </a:p>
                  </a:txBody>
                  <a:tcPr/>
                </a:tc>
                <a:extLst>
                  <a:ext uri="{0D108BD9-81ED-4DB2-BD59-A6C34878D82A}">
                    <a16:rowId xmlns:a16="http://schemas.microsoft.com/office/drawing/2014/main" xmlns="" val="10003"/>
                  </a:ext>
                </a:extLst>
              </a:tr>
              <a:tr h="289611">
                <a:tc>
                  <a:txBody>
                    <a:bodyPr/>
                    <a:lstStyle/>
                    <a:p>
                      <a:r>
                        <a:rPr lang="en-ZA" dirty="0" smtClean="0"/>
                        <a:t>Land</a:t>
                      </a:r>
                      <a:r>
                        <a:rPr lang="en-ZA" baseline="0" dirty="0" smtClean="0"/>
                        <a:t> Restitution</a:t>
                      </a:r>
                      <a:endParaRPr lang="en-US" dirty="0"/>
                    </a:p>
                  </a:txBody>
                  <a:tcPr/>
                </a:tc>
                <a:tc>
                  <a:txBody>
                    <a:bodyPr/>
                    <a:lstStyle/>
                    <a:p>
                      <a:r>
                        <a:rPr lang="en-ZA" dirty="0" smtClean="0"/>
                        <a:t>Number of claims finalised</a:t>
                      </a:r>
                      <a:endParaRPr lang="en-US" dirty="0"/>
                    </a:p>
                  </a:txBody>
                  <a:tcPr/>
                </a:tc>
                <a:tc>
                  <a:txBody>
                    <a:bodyPr/>
                    <a:lstStyle/>
                    <a:p>
                      <a:r>
                        <a:rPr lang="en-ZA" dirty="0" smtClean="0"/>
                        <a:t>991</a:t>
                      </a:r>
                      <a:endParaRPr lang="en-US" dirty="0"/>
                    </a:p>
                  </a:txBody>
                  <a:tcPr/>
                </a:tc>
                <a:tc>
                  <a:txBody>
                    <a:bodyPr/>
                    <a:lstStyle/>
                    <a:p>
                      <a:r>
                        <a:rPr lang="en-ZA" dirty="0" smtClean="0"/>
                        <a:t>995</a:t>
                      </a:r>
                      <a:endParaRPr lang="en-US" dirty="0"/>
                    </a:p>
                  </a:txBody>
                  <a:tcPr/>
                </a:tc>
                <a:tc>
                  <a:txBody>
                    <a:bodyPr/>
                    <a:lstStyle/>
                    <a:p>
                      <a:r>
                        <a:rPr lang="en-ZA" dirty="0" smtClean="0"/>
                        <a:t>100%</a:t>
                      </a:r>
                      <a:endParaRPr lang="en-US" dirty="0"/>
                    </a:p>
                  </a:txBody>
                  <a:tcPr/>
                </a:tc>
                <a:extLst>
                  <a:ext uri="{0D108BD9-81ED-4DB2-BD59-A6C34878D82A}">
                    <a16:rowId xmlns:a16="http://schemas.microsoft.com/office/drawing/2014/main" xmlns="" val="10004"/>
                  </a:ext>
                </a:extLst>
              </a:tr>
              <a:tr h="289611">
                <a:tc>
                  <a:txBody>
                    <a:bodyPr/>
                    <a:lstStyle/>
                    <a:p>
                      <a:endParaRPr lang="en-US" dirty="0"/>
                    </a:p>
                  </a:txBody>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ZA" dirty="0" smtClean="0"/>
                        <a:t>Number of claims settled</a:t>
                      </a:r>
                      <a:endParaRPr lang="en-US" dirty="0" smtClean="0"/>
                    </a:p>
                    <a:p>
                      <a:endParaRPr lang="en-US" dirty="0"/>
                    </a:p>
                  </a:txBody>
                  <a:tcPr/>
                </a:tc>
                <a:tc>
                  <a:txBody>
                    <a:bodyPr/>
                    <a:lstStyle/>
                    <a:p>
                      <a:r>
                        <a:rPr lang="en-ZA" dirty="0" smtClean="0"/>
                        <a:t>1 151</a:t>
                      </a:r>
                      <a:endParaRPr lang="en-US" dirty="0"/>
                    </a:p>
                  </a:txBody>
                  <a:tcPr/>
                </a:tc>
                <a:tc>
                  <a:txBody>
                    <a:bodyPr/>
                    <a:lstStyle/>
                    <a:p>
                      <a:r>
                        <a:rPr lang="en-ZA" dirty="0" smtClean="0"/>
                        <a:t>502</a:t>
                      </a:r>
                      <a:endParaRPr lang="en-US" dirty="0"/>
                    </a:p>
                  </a:txBody>
                  <a:tcPr/>
                </a:tc>
                <a:tc>
                  <a:txBody>
                    <a:bodyPr/>
                    <a:lstStyle/>
                    <a:p>
                      <a:r>
                        <a:rPr lang="en-ZA" dirty="0" smtClean="0"/>
                        <a:t>44%</a:t>
                      </a:r>
                      <a:endParaRPr lang="en-US" dirty="0"/>
                    </a:p>
                  </a:txBody>
                  <a:tcPr/>
                </a:tc>
                <a:extLst>
                  <a:ext uri="{0D108BD9-81ED-4DB2-BD59-A6C34878D82A}">
                    <a16:rowId xmlns:a16="http://schemas.microsoft.com/office/drawing/2014/main" xmlns="" val="10005"/>
                  </a:ext>
                </a:extLst>
              </a:tr>
              <a:tr h="289611">
                <a:tc>
                  <a:txBody>
                    <a:bodyPr/>
                    <a:lstStyle/>
                    <a:p>
                      <a:endParaRPr lang="en-US" dirty="0"/>
                    </a:p>
                  </a:txBody>
                  <a:tcPr/>
                </a:tc>
                <a:tc>
                  <a:txBody>
                    <a:bodyPr/>
                    <a:lstStyle/>
                    <a:p>
                      <a:r>
                        <a:rPr lang="en-ZA" dirty="0" smtClean="0"/>
                        <a:t>Number of phased projects approved</a:t>
                      </a:r>
                      <a:endParaRPr lang="en-US" dirty="0"/>
                    </a:p>
                  </a:txBody>
                  <a:tcPr/>
                </a:tc>
                <a:tc>
                  <a:txBody>
                    <a:bodyPr/>
                    <a:lstStyle/>
                    <a:p>
                      <a:r>
                        <a:rPr lang="en-ZA" dirty="0" smtClean="0"/>
                        <a:t>117</a:t>
                      </a:r>
                      <a:endParaRPr lang="en-US" dirty="0"/>
                    </a:p>
                  </a:txBody>
                  <a:tcPr/>
                </a:tc>
                <a:tc>
                  <a:txBody>
                    <a:bodyPr/>
                    <a:lstStyle/>
                    <a:p>
                      <a:r>
                        <a:rPr lang="en-ZA" dirty="0" smtClean="0"/>
                        <a:t>140</a:t>
                      </a:r>
                      <a:endParaRPr lang="en-US" dirty="0"/>
                    </a:p>
                  </a:txBody>
                  <a:tcPr/>
                </a:tc>
                <a:tc>
                  <a:txBody>
                    <a:bodyPr/>
                    <a:lstStyle/>
                    <a:p>
                      <a:r>
                        <a:rPr lang="en-ZA" dirty="0" smtClean="0"/>
                        <a:t>120%</a:t>
                      </a:r>
                      <a:endParaRPr lang="en-US"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20807387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117846" y="260648"/>
            <a:ext cx="8568954" cy="1214447"/>
          </a:xfrm>
          <a:prstGeom prst="rect">
            <a:avLst/>
          </a:prstGeom>
        </p:spPr>
        <p:txBody>
          <a:bodyPr/>
          <a:lstStyle>
            <a:lvl1pPr>
              <a:defRPr sz="3600"/>
            </a:lvl1pPr>
          </a:lstStyle>
          <a:p>
            <a:pPr lvl="0">
              <a:defRPr sz="1800" cap="none">
                <a:solidFill>
                  <a:srgbClr val="000000"/>
                </a:solidFill>
                <a:effectLst/>
              </a:defRPr>
            </a:pPr>
            <a:r>
              <a:rPr lang="en-ZA" sz="3600" cap="small" dirty="0" smtClean="0">
                <a:solidFill>
                  <a:srgbClr val="3B7150"/>
                </a:solidFill>
              </a:rPr>
              <a:t>Spending and MTEF Budget by Programmes</a:t>
            </a:r>
            <a:endParaRPr sz="3600" cap="small" dirty="0">
              <a:solidFill>
                <a:srgbClr val="3B7150"/>
              </a:solidFill>
            </a:endParaRPr>
          </a:p>
        </p:txBody>
      </p:sp>
      <p:sp>
        <p:nvSpPr>
          <p:cNvPr id="289" name="Shape 289"/>
          <p:cNvSpPr>
            <a:spLocks noGrp="1"/>
          </p:cNvSpPr>
          <p:nvPr>
            <p:ph type="sldNum" sz="quarter" idx="2"/>
          </p:nvPr>
        </p:nvSpPr>
        <p:spPr>
          <a:xfrm>
            <a:off x="6553200" y="5943981"/>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35</a:t>
            </a:fld>
            <a:endParaRPr sz="1200">
              <a:solidFill>
                <a:srgbClr val="888888"/>
              </a:solidFill>
            </a:endParaRPr>
          </a:p>
        </p:txBody>
      </p:sp>
      <p:sp>
        <p:nvSpPr>
          <p:cNvPr id="9" name="Shape 288"/>
          <p:cNvSpPr>
            <a:spLocks noGrp="1"/>
          </p:cNvSpPr>
          <p:nvPr>
            <p:ph type="body" idx="1"/>
          </p:nvPr>
        </p:nvSpPr>
        <p:spPr>
          <a:xfrm>
            <a:off x="117846" y="1627283"/>
            <a:ext cx="8855739" cy="1990494"/>
          </a:xfrm>
          <a:prstGeom prst="rect">
            <a:avLst/>
          </a:prstGeom>
        </p:spPr>
        <p:txBody>
          <a:bodyPr lIns="0" tIns="0" rIns="0" bIns="0">
            <a:noAutofit/>
          </a:bodyPr>
          <a:lstStyle/>
          <a:p>
            <a:pPr marL="319251" lvl="0" indent="-319251" algn="just">
              <a:lnSpc>
                <a:spcPct val="90000"/>
              </a:lnSpc>
              <a:spcBef>
                <a:spcPts val="600"/>
              </a:spcBef>
              <a:defRPr sz="1800"/>
            </a:pPr>
            <a:r>
              <a:rPr lang="en-ZA" sz="1800" dirty="0">
                <a:solidFill>
                  <a:schemeClr val="tx1"/>
                </a:solidFill>
              </a:rPr>
              <a:t>In </a:t>
            </a:r>
            <a:r>
              <a:rPr lang="en-ZA" sz="1800" dirty="0" smtClean="0">
                <a:solidFill>
                  <a:schemeClr val="tx1"/>
                </a:solidFill>
              </a:rPr>
              <a:t>2019/20, the DAFF is allocated a budget of R10.95 billion which increases to R11.36 billion in 2021/22 </a:t>
            </a:r>
            <a:endParaRPr lang="en-ZA" sz="1800" dirty="0">
              <a:solidFill>
                <a:schemeClr val="tx1"/>
              </a:solidFill>
            </a:endParaRPr>
          </a:p>
          <a:p>
            <a:pPr marL="760122" lvl="1" indent="-319251" algn="just">
              <a:lnSpc>
                <a:spcPct val="90000"/>
              </a:lnSpc>
              <a:spcBef>
                <a:spcPts val="600"/>
              </a:spcBef>
              <a:defRPr sz="1800"/>
            </a:pPr>
            <a:r>
              <a:rPr lang="en-ZA" sz="1600" dirty="0" smtClean="0">
                <a:solidFill>
                  <a:schemeClr val="tx1"/>
                </a:solidFill>
              </a:rPr>
              <a:t>Over the 2019 MTEF – there has been an average annual growth of 2.9% </a:t>
            </a:r>
          </a:p>
          <a:p>
            <a:pPr marL="760122" lvl="1" indent="-319251" algn="just">
              <a:lnSpc>
                <a:spcPct val="90000"/>
              </a:lnSpc>
              <a:spcBef>
                <a:spcPts val="600"/>
              </a:spcBef>
              <a:defRPr sz="1800"/>
            </a:pPr>
            <a:r>
              <a:rPr lang="en-ZA" sz="1600" dirty="0">
                <a:solidFill>
                  <a:schemeClr val="tx1"/>
                </a:solidFill>
              </a:rPr>
              <a:t>National Geomatics Management </a:t>
            </a:r>
            <a:r>
              <a:rPr lang="en-ZA" sz="1600" dirty="0" smtClean="0">
                <a:solidFill>
                  <a:schemeClr val="tx1"/>
                </a:solidFill>
              </a:rPr>
              <a:t>Services and Rural Development are the fastest growing programmes with an average growth of 6.5% and 5.8% respectively over the 2019 MTEF</a:t>
            </a:r>
          </a:p>
          <a:p>
            <a:pPr marL="760122" lvl="1" indent="-319251" algn="just">
              <a:lnSpc>
                <a:spcPct val="90000"/>
              </a:lnSpc>
              <a:spcBef>
                <a:spcPts val="600"/>
              </a:spcBef>
              <a:defRPr sz="1800"/>
            </a:pPr>
            <a:r>
              <a:rPr lang="en-ZA" sz="1600" dirty="0" smtClean="0">
                <a:solidFill>
                  <a:schemeClr val="tx1"/>
                </a:solidFill>
              </a:rPr>
              <a:t>Restitution and Land Reform are experiencing the least growth rates with an average growth rate of 1.8% and 0.6% respectively over the 2019 MTEF </a:t>
            </a:r>
          </a:p>
        </p:txBody>
      </p:sp>
      <p:graphicFrame>
        <p:nvGraphicFramePr>
          <p:cNvPr id="10" name="Table 9"/>
          <p:cNvGraphicFramePr>
            <a:graphicFrameLocks noGrp="1"/>
          </p:cNvGraphicFramePr>
          <p:nvPr>
            <p:extLst>
              <p:ext uri="{D42A27DB-BD31-4B8C-83A1-F6EECF244321}">
                <p14:modId xmlns:p14="http://schemas.microsoft.com/office/powerpoint/2010/main" xmlns="" val="1731262079"/>
              </p:ext>
            </p:extLst>
          </p:nvPr>
        </p:nvGraphicFramePr>
        <p:xfrm>
          <a:off x="251522" y="3438744"/>
          <a:ext cx="8640955" cy="3165235"/>
        </p:xfrm>
        <a:graphic>
          <a:graphicData uri="http://schemas.openxmlformats.org/drawingml/2006/table">
            <a:tbl>
              <a:tblPr/>
              <a:tblGrid>
                <a:gridCol w="1008110">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06"/>
                    </a:ext>
                  </a:extLst>
                </a:gridCol>
                <a:gridCol w="576064">
                  <a:extLst>
                    <a:ext uri="{9D8B030D-6E8A-4147-A177-3AD203B41FA5}">
                      <a16:colId xmlns:a16="http://schemas.microsoft.com/office/drawing/2014/main" xmlns="" val="20007"/>
                    </a:ext>
                  </a:extLst>
                </a:gridCol>
                <a:gridCol w="440349">
                  <a:extLst>
                    <a:ext uri="{9D8B030D-6E8A-4147-A177-3AD203B41FA5}">
                      <a16:colId xmlns:a16="http://schemas.microsoft.com/office/drawing/2014/main" xmlns="" val="20008"/>
                    </a:ext>
                  </a:extLst>
                </a:gridCol>
                <a:gridCol w="555986">
                  <a:extLst>
                    <a:ext uri="{9D8B030D-6E8A-4147-A177-3AD203B41FA5}">
                      <a16:colId xmlns:a16="http://schemas.microsoft.com/office/drawing/2014/main" xmlns="" val="20009"/>
                    </a:ext>
                  </a:extLst>
                </a:gridCol>
                <a:gridCol w="587841">
                  <a:extLst>
                    <a:ext uri="{9D8B030D-6E8A-4147-A177-3AD203B41FA5}">
                      <a16:colId xmlns:a16="http://schemas.microsoft.com/office/drawing/2014/main" xmlns="" val="20010"/>
                    </a:ext>
                  </a:extLst>
                </a:gridCol>
                <a:gridCol w="524131">
                  <a:extLst>
                    <a:ext uri="{9D8B030D-6E8A-4147-A177-3AD203B41FA5}">
                      <a16:colId xmlns:a16="http://schemas.microsoft.com/office/drawing/2014/main" xmlns="" val="20011"/>
                    </a:ext>
                  </a:extLst>
                </a:gridCol>
                <a:gridCol w="555986">
                  <a:extLst>
                    <a:ext uri="{9D8B030D-6E8A-4147-A177-3AD203B41FA5}">
                      <a16:colId xmlns:a16="http://schemas.microsoft.com/office/drawing/2014/main" xmlns="" val="20012"/>
                    </a:ext>
                  </a:extLst>
                </a:gridCol>
              </a:tblGrid>
              <a:tr h="918920">
                <a:tc>
                  <a:txBody>
                    <a:bodyPr/>
                    <a:lstStyle/>
                    <a:p>
                      <a:pPr algn="l" fontAlgn="b"/>
                      <a:endParaRPr lang="en-US" sz="900" b="0" i="0" u="none" strike="noStrike" baseline="0" dirty="0">
                        <a:solidFill>
                          <a:srgbClr val="000000"/>
                        </a:solidFill>
                        <a:effectLst/>
                        <a:latin typeface="Times New Roman" panose="02020603050405020304" pitchFamily="18" charset="0"/>
                      </a:endParaRPr>
                    </a:p>
                  </a:txBody>
                  <a:tcPr marL="6619" marR="6619" marT="6619"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2015/16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p>
                  </a:txBody>
                  <a:tcPr marL="6619" marR="6619" marT="6619" marB="0">
                    <a:lnL>
                      <a:noFill/>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2016/17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p>
                  </a:txBody>
                  <a:tcPr marL="6619" marR="6619" marT="6619" marB="0">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2017/18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p>
                  </a:txBody>
                  <a:tcPr marL="6619" marR="6619" marT="661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2018/19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2019/20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2020/21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2021/22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r" fontAlgn="t"/>
                      <a:r>
                        <a:rPr lang="en-ZA" sz="900" b="1" i="0" u="none" strike="noStrike" baseline="0" dirty="0">
                          <a:solidFill>
                            <a:srgbClr val="000000"/>
                          </a:solidFill>
                          <a:effectLst/>
                          <a:latin typeface="Times New Roman" panose="02020603050405020304" pitchFamily="18" charset="0"/>
                        </a:rPr>
                        <a:t> Average annual budget growth rate 2013/14-2016/17) </a:t>
                      </a:r>
                    </a:p>
                  </a:txBody>
                  <a:tcPr marL="6619" marR="6619" marT="6619"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t"/>
                      <a:r>
                        <a:rPr lang="en-ZA" sz="900" b="1" i="0" u="none" strike="noStrike" baseline="0" dirty="0">
                          <a:solidFill>
                            <a:srgbClr val="000000"/>
                          </a:solidFill>
                          <a:effectLst/>
                          <a:latin typeface="Times New Roman" panose="02020603050405020304" pitchFamily="18" charset="0"/>
                        </a:rPr>
                        <a:t> Average annual growth rate 2017/18-2019/20) </a:t>
                      </a:r>
                    </a:p>
                  </a:txBody>
                  <a:tcPr marL="6619" marR="6619" marT="6619" marB="0">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xmlns="" val="10000"/>
                  </a:ext>
                </a:extLst>
              </a:tr>
              <a:tr h="397418">
                <a:tc>
                  <a:txBody>
                    <a:bodyPr/>
                    <a:lstStyle/>
                    <a:p>
                      <a:pPr algn="l" fontAlgn="t"/>
                      <a:r>
                        <a:rPr lang="en-US" sz="900" b="0" i="0" u="none" strike="noStrike" baseline="0" dirty="0">
                          <a:solidFill>
                            <a:srgbClr val="000000"/>
                          </a:solidFill>
                          <a:effectLst/>
                          <a:latin typeface="Times New Roman" panose="02020603050405020304" pitchFamily="18" charset="0"/>
                        </a:rPr>
                        <a:t> </a:t>
                      </a:r>
                      <a:r>
                        <a:rPr lang="en-US" sz="900" b="0" i="0" u="none" strike="noStrike" baseline="0" dirty="0" err="1">
                          <a:solidFill>
                            <a:srgbClr val="000000"/>
                          </a:solidFill>
                          <a:effectLst/>
                          <a:latin typeface="Times New Roman" panose="02020603050405020304" pitchFamily="18" charset="0"/>
                        </a:rPr>
                        <a:t>Rmil</a:t>
                      </a:r>
                      <a:r>
                        <a:rPr lang="en-US" sz="900" b="0" i="0" u="none" strike="noStrike" baseline="0" dirty="0">
                          <a:solidFill>
                            <a:srgbClr val="000000"/>
                          </a:solidFill>
                          <a:effectLst/>
                          <a:latin typeface="Times New Roman" panose="02020603050405020304" pitchFamily="18" charset="0"/>
                        </a:rPr>
                        <a:t> </a:t>
                      </a:r>
                    </a:p>
                  </a:txBody>
                  <a:tcPr marL="6619" marR="6619" marT="6619"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Final Appropriation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Actual Expenditure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Final Appropriation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Actual Expenditure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Final Appropriation  </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a:solidFill>
                            <a:srgbClr val="000000"/>
                          </a:solidFill>
                          <a:effectLst/>
                          <a:latin typeface="Times New Roman" panose="02020603050405020304" pitchFamily="18" charset="0"/>
                        </a:rPr>
                        <a:t> Expenditure </a:t>
                      </a: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baseline="0" dirty="0">
                          <a:solidFill>
                            <a:srgbClr val="000000"/>
                          </a:solidFill>
                          <a:effectLst/>
                          <a:latin typeface="Times New Roman" panose="02020603050405020304" pitchFamily="18" charset="0"/>
                        </a:rPr>
                        <a:t> </a:t>
                      </a:r>
                      <a:r>
                        <a:rPr lang="en-US" sz="900" b="1" i="0" u="none" strike="noStrike" baseline="0" dirty="0" smtClean="0">
                          <a:solidFill>
                            <a:srgbClr val="000000"/>
                          </a:solidFill>
                          <a:effectLst/>
                          <a:latin typeface="Times New Roman" panose="02020603050405020304" pitchFamily="18" charset="0"/>
                        </a:rPr>
                        <a:t>Estimate </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900" b="1" i="0" u="none" strike="noStrike" baseline="0" dirty="0">
                          <a:solidFill>
                            <a:srgbClr val="000000"/>
                          </a:solidFill>
                          <a:effectLst/>
                          <a:latin typeface="Times New Roman" panose="02020603050405020304" pitchFamily="18" charset="0"/>
                        </a:rPr>
                        <a:t> MTEF </a:t>
                      </a: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baseline="0">
                          <a:solidFill>
                            <a:srgbClr val="000000"/>
                          </a:solidFill>
                          <a:effectLst/>
                          <a:latin typeface="Times New Roman" panose="02020603050405020304" pitchFamily="18" charset="0"/>
                        </a:rPr>
                        <a:t> </a:t>
                      </a:r>
                    </a:p>
                  </a:txBody>
                  <a:tcPr marL="6619" marR="6619" marT="661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900" b="0" i="0" u="none" strike="noStrike" baseline="0">
                          <a:solidFill>
                            <a:srgbClr val="000000"/>
                          </a:solidFill>
                          <a:effectLst/>
                          <a:latin typeface="Times New Roman" panose="02020603050405020304" pitchFamily="18" charset="0"/>
                        </a:rPr>
                        <a:t> </a:t>
                      </a:r>
                    </a:p>
                  </a:txBody>
                  <a:tcPr marL="6619" marR="6619" marT="661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3159">
                <a:tc>
                  <a:txBody>
                    <a:bodyPr/>
                    <a:lstStyle/>
                    <a:p>
                      <a:pPr algn="l" fontAlgn="t"/>
                      <a:r>
                        <a:rPr lang="en-US" sz="900" b="0" i="0" u="none" strike="noStrike" baseline="0" dirty="0">
                          <a:solidFill>
                            <a:srgbClr val="000000"/>
                          </a:solidFill>
                          <a:effectLst/>
                          <a:latin typeface="Times New Roman" panose="02020603050405020304" pitchFamily="18" charset="0"/>
                        </a:rPr>
                        <a:t> Administration </a:t>
                      </a: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1 340 960</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1 336 907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1 621 87 7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1 607 4 82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1 762 212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1 373 037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1 877 945</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1 889.1 </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1 976.8</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2 087.6</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12%</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67042">
                <a:tc>
                  <a:txBody>
                    <a:bodyPr/>
                    <a:lstStyle/>
                    <a:p>
                      <a:pPr algn="l" fontAlgn="t"/>
                      <a:r>
                        <a:rPr lang="en-ZA" sz="900" b="0" i="0" u="none" strike="noStrike" baseline="0" dirty="0" smtClean="0">
                          <a:solidFill>
                            <a:srgbClr val="000000"/>
                          </a:solidFill>
                          <a:effectLst/>
                          <a:latin typeface="Times New Roman" panose="02020603050405020304" pitchFamily="18" charset="0"/>
                        </a:rPr>
                        <a:t>Geospatial</a:t>
                      </a:r>
                    </a:p>
                    <a:p>
                      <a:pPr algn="l" fontAlgn="t"/>
                      <a:r>
                        <a:rPr lang="en-ZA" sz="900" b="0" i="0" u="none" strike="noStrike" baseline="0" dirty="0" smtClean="0">
                          <a:solidFill>
                            <a:srgbClr val="000000"/>
                          </a:solidFill>
                          <a:effectLst/>
                          <a:latin typeface="Times New Roman" panose="02020603050405020304" pitchFamily="18" charset="0"/>
                        </a:rPr>
                        <a:t>and Cadastral</a:t>
                      </a:r>
                    </a:p>
                    <a:p>
                      <a:pPr algn="l" fontAlgn="t"/>
                      <a:r>
                        <a:rPr lang="en-ZA" sz="900" b="0" i="0" u="none" strike="noStrike" baseline="0" dirty="0" smtClean="0">
                          <a:solidFill>
                            <a:srgbClr val="000000"/>
                          </a:solidFill>
                          <a:effectLst/>
                          <a:latin typeface="Times New Roman" panose="02020603050405020304" pitchFamily="18" charset="0"/>
                        </a:rPr>
                        <a:t>Services</a:t>
                      </a:r>
                      <a:endParaRPr lang="en-ZA"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701 279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681 843</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676 947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668 582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652,389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618,203</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657 664</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712.8</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762.3</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tc>
                  <a:txBody>
                    <a:bodyPr/>
                    <a:lstStyle/>
                    <a:p>
                      <a:r>
                        <a:rPr lang="en-ZA" sz="900" b="0" i="0" u="none" strike="noStrike" baseline="0" dirty="0" smtClean="0">
                          <a:latin typeface="Times New Roman" panose="02020603050405020304" pitchFamily="18" charset="0"/>
                          <a:cs typeface="Times New Roman" panose="02020603050405020304" pitchFamily="18" charset="0"/>
                        </a:rPr>
                        <a:t>817.8</a:t>
                      </a:r>
                      <a:endParaRPr lang="en-ZA" sz="900" dirty="0">
                        <a:latin typeface="Times New Roman" panose="02020603050405020304" pitchFamily="18" charset="0"/>
                        <a:cs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cs typeface="Times New Roman" panose="02020603050405020304" pitchFamily="18" charset="0"/>
                        </a:rPr>
                        <a:t>-3.3%</a:t>
                      </a:r>
                      <a:endParaRPr lang="en-US" sz="900" b="0"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6.5%</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3"/>
                  </a:ext>
                </a:extLst>
              </a:tr>
              <a:tr h="203159">
                <a:tc>
                  <a:txBody>
                    <a:bodyPr/>
                    <a:lstStyle/>
                    <a:p>
                      <a:pPr algn="l" fontAlgn="t"/>
                      <a:r>
                        <a:rPr lang="en-ZA" sz="900" b="0" i="0" u="none" strike="noStrike" baseline="0" dirty="0" smtClean="0">
                          <a:solidFill>
                            <a:srgbClr val="000000"/>
                          </a:solidFill>
                          <a:effectLst/>
                          <a:latin typeface="Times New Roman" panose="02020603050405020304" pitchFamily="18" charset="0"/>
                        </a:rPr>
                        <a:t>Rural</a:t>
                      </a:r>
                    </a:p>
                    <a:p>
                      <a:pPr algn="l" fontAlgn="t"/>
                      <a:r>
                        <a:rPr lang="en-ZA" sz="900" b="0" i="0" u="none" strike="noStrike" baseline="0" dirty="0" smtClean="0">
                          <a:solidFill>
                            <a:srgbClr val="000000"/>
                          </a:solidFill>
                          <a:effectLst/>
                          <a:latin typeface="Times New Roman" panose="02020603050405020304" pitchFamily="18" charset="0"/>
                        </a:rPr>
                        <a:t>Development</a:t>
                      </a:r>
                      <a:endParaRPr lang="en-ZA"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1 931 669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1 921 995</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1 832 279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1 814 769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2 009 507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1 995 657</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1 787 249</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1 821.1</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1 985.2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2 112.9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-3.5%</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5.8%</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4"/>
                  </a:ext>
                </a:extLst>
              </a:tr>
              <a:tr h="203159">
                <a:tc>
                  <a:txBody>
                    <a:bodyPr/>
                    <a:lstStyle/>
                    <a:p>
                      <a:pPr algn="l" fontAlgn="t"/>
                      <a:r>
                        <a:rPr lang="en-ZA" sz="900" b="0" i="0" u="none" strike="noStrike" baseline="0" dirty="0" smtClean="0">
                          <a:solidFill>
                            <a:srgbClr val="000000"/>
                          </a:solidFill>
                          <a:effectLst/>
                          <a:latin typeface="Times New Roman" panose="02020603050405020304" pitchFamily="18" charset="0"/>
                        </a:rPr>
                        <a:t>Restitution</a:t>
                      </a:r>
                      <a:endParaRPr lang="en-ZA"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2 675 984</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2 630 239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3 335 794</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3 331 114</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3 097 519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3 093 990</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3 359 330</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3 608.2</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3 336.8</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3 552.2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8.9%</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1.8%</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5"/>
                  </a:ext>
                </a:extLst>
              </a:tr>
              <a:tr h="203159">
                <a:tc>
                  <a:txBody>
                    <a:bodyPr/>
                    <a:lstStyle/>
                    <a:p>
                      <a:pPr algn="l" fontAlgn="t"/>
                      <a:r>
                        <a:rPr lang="en-US" sz="900" b="0" i="0" u="none" strike="noStrike" baseline="0" dirty="0" smtClean="0">
                          <a:solidFill>
                            <a:srgbClr val="000000"/>
                          </a:solidFill>
                          <a:effectLst/>
                          <a:latin typeface="Times New Roman" panose="02020603050405020304" pitchFamily="18" charset="0"/>
                        </a:rPr>
                        <a:t>Land Reform</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2 547 469</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2 547 063</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2 657 448</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2 645 052</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2 662 613</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2 649 294</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2 743 055</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2 915.0</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2 608.8</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2 785.1</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2.6%</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0.6%</a:t>
                      </a:r>
                      <a:endParaRPr lang="en-US" sz="900" b="0"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6"/>
                  </a:ext>
                </a:extLst>
              </a:tr>
              <a:tr h="203159">
                <a:tc>
                  <a:txBody>
                    <a:bodyPr/>
                    <a:lstStyle/>
                    <a:p>
                      <a:pPr algn="l" fontAlgn="t"/>
                      <a:r>
                        <a:rPr lang="en-US" sz="900" b="1" i="0" u="none" strike="noStrike" baseline="0" dirty="0" smtClean="0">
                          <a:solidFill>
                            <a:srgbClr val="000000"/>
                          </a:solidFill>
                          <a:effectLst/>
                          <a:latin typeface="Times New Roman" panose="02020603050405020304" pitchFamily="18" charset="0"/>
                        </a:rPr>
                        <a:t>Total </a:t>
                      </a:r>
                    </a:p>
                    <a:p>
                      <a:pPr algn="l"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9 197 361</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9 118 047</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10 124 345</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10 066 999</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10 184 240</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9 730 181</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10 425 243</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10 946.2</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10 669.9</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11 355.5</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4.3%</a:t>
                      </a:r>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en-US" sz="900" b="1" i="0" u="none" strike="noStrike" baseline="0" dirty="0" smtClean="0">
                          <a:solidFill>
                            <a:srgbClr val="000000"/>
                          </a:solidFill>
                          <a:effectLst/>
                          <a:latin typeface="Times New Roman" panose="02020603050405020304" pitchFamily="18" charset="0"/>
                        </a:rPr>
                        <a:t>2.9%</a:t>
                      </a:r>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a:noFill/>
                    </a:lnB>
                  </a:tcPr>
                </a:tc>
                <a:extLst>
                  <a:ext uri="{0D108BD9-81ED-4DB2-BD59-A6C34878D82A}">
                    <a16:rowId xmlns:a16="http://schemas.microsoft.com/office/drawing/2014/main" xmlns="" val="10007"/>
                  </a:ext>
                </a:extLst>
              </a:tr>
              <a:tr h="211624">
                <a:tc>
                  <a:txBody>
                    <a:bodyPr/>
                    <a:lstStyle/>
                    <a:p>
                      <a:pPr algn="l" fontAlgn="t"/>
                      <a:r>
                        <a:rPr lang="en-US" sz="900" b="1" i="0" u="none" strike="noStrike" baseline="0" dirty="0">
                          <a:solidFill>
                            <a:srgbClr val="000000"/>
                          </a:solidFill>
                          <a:effectLst/>
                          <a:latin typeface="Times New Roman" panose="02020603050405020304" pitchFamily="18" charset="0"/>
                        </a:rPr>
                        <a:t> </a:t>
                      </a: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900" b="0" i="0" u="none" strike="noStrike" baseline="0" dirty="0" smtClean="0">
                          <a:solidFill>
                            <a:srgbClr val="000000"/>
                          </a:solidFill>
                          <a:effectLst/>
                          <a:latin typeface="Times New Roman" panose="02020603050405020304" pitchFamily="18" charset="0"/>
                        </a:rPr>
                        <a:t>(103)</a:t>
                      </a:r>
                      <a:endParaRPr lang="en-US" sz="900" b="0"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Times New Roman" panose="02020603050405020304" pitchFamily="18" charset="0"/>
                          <a:cs typeface="Times New Roman" panose="02020603050405020304" pitchFamily="18" charset="0"/>
                        </a:rPr>
                        <a:t>(1035.8)</a:t>
                      </a:r>
                      <a:endParaRPr lang="en-ZA" sz="900" dirty="0">
                        <a:latin typeface="Times New Roman" panose="02020603050405020304" pitchFamily="18" charset="0"/>
                        <a:cs typeface="Times New Roman" panose="02020603050405020304" pitchFamily="18" charset="0"/>
                      </a:endParaRPr>
                    </a:p>
                  </a:txBody>
                  <a:tcPr marL="6619" marR="6619" marT="6619" marB="0">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Times New Roman" panose="02020603050405020304" pitchFamily="18" charset="0"/>
                          <a:cs typeface="Times New Roman" panose="02020603050405020304" pitchFamily="18" charset="0"/>
                        </a:rPr>
                        <a:t>1021.0)</a:t>
                      </a:r>
                      <a:endParaRPr lang="en-ZA" sz="900" dirty="0">
                        <a:latin typeface="Times New Roman" panose="02020603050405020304" pitchFamily="18" charset="0"/>
                        <a:cs typeface="Times New Roman" panose="02020603050405020304" pitchFamily="18" charset="0"/>
                      </a:endParaRPr>
                    </a:p>
                  </a:txBody>
                  <a:tcPr marL="6619" marR="6619" marT="66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t"/>
                      <a:endParaRPr lang="en-US" sz="900" b="1" i="0" u="none" strike="noStrike" baseline="0" dirty="0">
                        <a:solidFill>
                          <a:srgbClr val="000000"/>
                        </a:solidFill>
                        <a:effectLst/>
                        <a:latin typeface="Times New Roman" panose="02020603050405020304" pitchFamily="18" charset="0"/>
                      </a:endParaRPr>
                    </a:p>
                  </a:txBody>
                  <a:tcPr marL="6619" marR="6619" marT="6619"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22970973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Programme Share of Total Spending and Budget</a:t>
            </a:r>
            <a:endParaRPr lang="en-ZA" dirty="0"/>
          </a:p>
        </p:txBody>
      </p:sp>
      <p:sp>
        <p:nvSpPr>
          <p:cNvPr id="3" name="Text Placeholder 2"/>
          <p:cNvSpPr>
            <a:spLocks noGrp="1"/>
          </p:cNvSpPr>
          <p:nvPr>
            <p:ph type="body" idx="1"/>
          </p:nvPr>
        </p:nvSpPr>
        <p:spPr>
          <a:xfrm>
            <a:off x="323528" y="1600201"/>
            <a:ext cx="8568952" cy="4565103"/>
          </a:xfrm>
        </p:spPr>
        <p:txBody>
          <a:bodyPr/>
          <a:lstStyle/>
          <a:p>
            <a:pPr algn="just"/>
            <a:r>
              <a:rPr lang="en-ZA" sz="1800" dirty="0" smtClean="0"/>
              <a:t>The land </a:t>
            </a:r>
            <a:r>
              <a:rPr lang="en-ZA" sz="1800" dirty="0"/>
              <a:t>r</a:t>
            </a:r>
            <a:r>
              <a:rPr lang="en-ZA" sz="1800" dirty="0" smtClean="0"/>
              <a:t>estitution and land </a:t>
            </a:r>
            <a:r>
              <a:rPr lang="en-ZA" sz="1800" dirty="0"/>
              <a:t>r</a:t>
            </a:r>
            <a:r>
              <a:rPr lang="en-ZA" sz="1800" dirty="0" smtClean="0"/>
              <a:t>eform programmes account for over half of the department’s total allocation. Between 2015/16 and 2018/19, the budget allocation to these two programmes constituted 59% of the total allocation. Similarly over the 2019 MTEF, they accounted for 58%, reflecting the prioritisation of these programmes by the department. </a:t>
            </a:r>
          </a:p>
          <a:p>
            <a:pPr marL="0" indent="0" algn="just">
              <a:buNone/>
            </a:pPr>
            <a:endParaRPr lang="en-ZA" sz="2000" dirty="0" smtClean="0"/>
          </a:p>
          <a:p>
            <a:pPr marL="0" indent="0">
              <a:buNone/>
            </a:pPr>
            <a:endParaRPr lang="en-ZA" sz="2000" dirty="0"/>
          </a:p>
        </p:txBody>
      </p:sp>
      <p:sp>
        <p:nvSpPr>
          <p:cNvPr id="4" name="Slide Number Placeholder 3"/>
          <p:cNvSpPr>
            <a:spLocks noGrp="1"/>
          </p:cNvSpPr>
          <p:nvPr>
            <p:ph type="sldNum" sz="quarter" idx="2"/>
          </p:nvPr>
        </p:nvSpPr>
        <p:spPr>
          <a:xfrm>
            <a:off x="1547664" y="6299590"/>
            <a:ext cx="2133600" cy="275467"/>
          </a:xfrm>
        </p:spPr>
        <p:txBody>
          <a:bodyPr/>
          <a:lstStyle/>
          <a:p>
            <a:pPr lvl="0"/>
            <a:fld id="{86CB4B4D-7CA3-9044-876B-883B54F8677D}" type="slidenum">
              <a:rPr lang="en-ZA" smtClean="0"/>
              <a:pPr lvl="0"/>
              <a:t>36</a:t>
            </a:fld>
            <a:endParaRPr lang="en-ZA"/>
          </a:p>
        </p:txBody>
      </p:sp>
      <p:graphicFrame>
        <p:nvGraphicFramePr>
          <p:cNvPr id="9" name="Chart 8"/>
          <p:cNvGraphicFramePr>
            <a:graphicFrameLocks/>
          </p:cNvGraphicFramePr>
          <p:nvPr>
            <p:extLst>
              <p:ext uri="{D42A27DB-BD31-4B8C-83A1-F6EECF244321}">
                <p14:modId xmlns:p14="http://schemas.microsoft.com/office/powerpoint/2010/main" xmlns="" val="2422567469"/>
              </p:ext>
            </p:extLst>
          </p:nvPr>
        </p:nvGraphicFramePr>
        <p:xfrm>
          <a:off x="971600" y="3148751"/>
          <a:ext cx="7272808" cy="271864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835696" y="6127668"/>
            <a:ext cx="6480720" cy="2308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ZA" sz="900" b="1" dirty="0"/>
              <a:t>Source: National </a:t>
            </a:r>
            <a:r>
              <a:rPr lang="en-ZA" sz="900" b="1" dirty="0" smtClean="0"/>
              <a:t>Treasury Estimates of National Expenditure, 2019</a:t>
            </a:r>
            <a:endParaRPr lang="en-ZA" sz="900" dirty="0"/>
          </a:p>
        </p:txBody>
      </p:sp>
    </p:spTree>
    <p:extLst>
      <p:ext uri="{BB962C8B-B14F-4D97-AF65-F5344CB8AC3E}">
        <p14:creationId xmlns:p14="http://schemas.microsoft.com/office/powerpoint/2010/main" xmlns="" val="131839898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effectLst/>
              </a:rPr>
              <a:t>Economic classification Share </a:t>
            </a:r>
            <a:r>
              <a:rPr lang="en-ZA" dirty="0">
                <a:effectLst/>
              </a:rPr>
              <a:t>of Total </a:t>
            </a:r>
            <a:r>
              <a:rPr lang="en-ZA" dirty="0" smtClean="0">
                <a:effectLst/>
              </a:rPr>
              <a:t>Budget</a:t>
            </a:r>
            <a:endParaRPr lang="en-ZA" dirty="0"/>
          </a:p>
        </p:txBody>
      </p:sp>
      <p:sp>
        <p:nvSpPr>
          <p:cNvPr id="3" name="Text Placeholder 2"/>
          <p:cNvSpPr>
            <a:spLocks noGrp="1"/>
          </p:cNvSpPr>
          <p:nvPr>
            <p:ph type="body" idx="1"/>
          </p:nvPr>
        </p:nvSpPr>
        <p:spPr>
          <a:xfrm>
            <a:off x="251520" y="1600200"/>
            <a:ext cx="8640960" cy="4997151"/>
          </a:xfrm>
        </p:spPr>
        <p:txBody>
          <a:bodyPr/>
          <a:lstStyle/>
          <a:p>
            <a:pPr algn="just"/>
            <a:r>
              <a:rPr lang="en-ZA" sz="2000" dirty="0" smtClean="0"/>
              <a:t>Over 90% of the total allocation for the department transfers and subsidies as well as current payments</a:t>
            </a:r>
            <a:r>
              <a:rPr lang="en-ZA" sz="2000" dirty="0"/>
              <a:t>. Between 2015/16 and 2018/19, the budget allocation to these two programmes constituted </a:t>
            </a:r>
            <a:r>
              <a:rPr lang="en-ZA" sz="2000" dirty="0" smtClean="0"/>
              <a:t>94% </a:t>
            </a:r>
            <a:r>
              <a:rPr lang="en-ZA" sz="2000" dirty="0"/>
              <a:t>of the total allocation. Similarly over the 2019 MTEF, they accounted for </a:t>
            </a:r>
            <a:r>
              <a:rPr lang="en-ZA" sz="2000" dirty="0" smtClean="0"/>
              <a:t>94%. </a:t>
            </a:r>
          </a:p>
          <a:p>
            <a:pPr marL="0" indent="0">
              <a:buNone/>
            </a:pPr>
            <a:endParaRPr lang="en-ZA" sz="20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37</a:t>
            </a:fld>
            <a:endParaRPr lang="en-ZA"/>
          </a:p>
        </p:txBody>
      </p:sp>
      <p:graphicFrame>
        <p:nvGraphicFramePr>
          <p:cNvPr id="7" name="Chart 6"/>
          <p:cNvGraphicFramePr>
            <a:graphicFrameLocks/>
          </p:cNvGraphicFramePr>
          <p:nvPr>
            <p:extLst>
              <p:ext uri="{D42A27DB-BD31-4B8C-83A1-F6EECF244321}">
                <p14:modId xmlns:p14="http://schemas.microsoft.com/office/powerpoint/2010/main" xmlns="" val="4186611927"/>
              </p:ext>
            </p:extLst>
          </p:nvPr>
        </p:nvGraphicFramePr>
        <p:xfrm>
          <a:off x="1043608" y="3140968"/>
          <a:ext cx="7272808" cy="2959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1906751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Entities (1)</a:t>
            </a:r>
            <a:r>
              <a:rPr lang="en-ZA" dirty="0" smtClean="0"/>
              <a:t> </a:t>
            </a:r>
            <a:endParaRPr lang="en-ZA" dirty="0"/>
          </a:p>
        </p:txBody>
      </p:sp>
      <p:sp>
        <p:nvSpPr>
          <p:cNvPr id="3" name="Text Placeholder 2"/>
          <p:cNvSpPr>
            <a:spLocks noGrp="1"/>
          </p:cNvSpPr>
          <p:nvPr>
            <p:ph type="body" idx="1"/>
          </p:nvPr>
        </p:nvSpPr>
        <p:spPr/>
        <p:txBody>
          <a:bodyPr/>
          <a:lstStyle/>
          <a:p>
            <a:r>
              <a:rPr lang="en-ZA" sz="2000" b="1" dirty="0"/>
              <a:t>Agricultural land holding </a:t>
            </a:r>
            <a:r>
              <a:rPr lang="en-ZA" sz="2000" b="1" dirty="0" smtClean="0"/>
              <a:t>account</a:t>
            </a:r>
          </a:p>
          <a:p>
            <a:pPr marL="440871" lvl="1" indent="0">
              <a:buNone/>
            </a:pPr>
            <a:r>
              <a:rPr lang="en-ZA" sz="1800" dirty="0" smtClean="0"/>
              <a:t>The agricultural land holding account gives legal effect to the proactive acquisition of land. The </a:t>
            </a:r>
            <a:r>
              <a:rPr lang="en-ZA" sz="1800" dirty="0"/>
              <a:t>entity is set to receive </a:t>
            </a:r>
            <a:r>
              <a:rPr lang="en-ZA" sz="1800" dirty="0" smtClean="0"/>
              <a:t>85.7% </a:t>
            </a:r>
            <a:r>
              <a:rPr lang="en-ZA" sz="1800" dirty="0"/>
              <a:t>of its revenue over the medium term through transfers from </a:t>
            </a:r>
            <a:r>
              <a:rPr lang="en-ZA" sz="1800" dirty="0" smtClean="0"/>
              <a:t>the department </a:t>
            </a:r>
            <a:r>
              <a:rPr lang="en-ZA" sz="1800" dirty="0"/>
              <a:t>of R1.4 billion in 2019/20, R983.4 million in 2020/21 and R1.1 billion in 2021/22</a:t>
            </a:r>
            <a:r>
              <a:rPr lang="en-ZA" sz="1800" dirty="0" smtClean="0"/>
              <a:t>. Its average growth rate over the 2019 MTEF will decline by 7.1% as a result of Cabinet-approved </a:t>
            </a:r>
            <a:r>
              <a:rPr lang="en-ZA" sz="1800" dirty="0"/>
              <a:t>reductions to the budget. These reductions are not likely to have </a:t>
            </a:r>
            <a:r>
              <a:rPr lang="en-ZA" sz="1800" dirty="0" smtClean="0"/>
              <a:t>an effect </a:t>
            </a:r>
            <a:r>
              <a:rPr lang="en-ZA" sz="1800" dirty="0"/>
              <a:t>on the number of hectares targeted for redistribution, and will be offset by the generation of an </a:t>
            </a:r>
            <a:r>
              <a:rPr lang="en-ZA" sz="1800" dirty="0" smtClean="0"/>
              <a:t>estimated R376.1 </a:t>
            </a:r>
            <a:r>
              <a:rPr lang="en-ZA" sz="1800" dirty="0"/>
              <a:t>million in non-tax revenue over the same period through rental income on qualifying lease contracts </a:t>
            </a:r>
            <a:r>
              <a:rPr lang="en-ZA" sz="1800" dirty="0" smtClean="0"/>
              <a:t>and interest </a:t>
            </a:r>
            <a:r>
              <a:rPr lang="en-ZA" sz="1800" dirty="0"/>
              <a:t>charged on outstanding leases</a:t>
            </a:r>
            <a:r>
              <a:rPr lang="en-ZA" sz="1800" dirty="0" smtClean="0"/>
              <a:t>. </a:t>
            </a:r>
          </a:p>
          <a:p>
            <a:pPr marL="440871" lvl="1" indent="0">
              <a:buNone/>
            </a:pPr>
            <a:r>
              <a:rPr lang="en-ZA" sz="1800" b="1" dirty="0" smtClean="0"/>
              <a:t>The </a:t>
            </a:r>
            <a:r>
              <a:rPr lang="en-ZA" sz="1800" b="1" dirty="0"/>
              <a:t>KwaZulu-Natal </a:t>
            </a:r>
            <a:r>
              <a:rPr lang="en-ZA" sz="1800" b="1" dirty="0" err="1"/>
              <a:t>Ingonyama</a:t>
            </a:r>
            <a:r>
              <a:rPr lang="en-ZA" sz="1800" b="1" dirty="0"/>
              <a:t> Trust Board </a:t>
            </a:r>
          </a:p>
          <a:p>
            <a:pPr marL="440871" lvl="1" indent="0">
              <a:buNone/>
            </a:pPr>
            <a:r>
              <a:rPr lang="en-ZA" sz="1800" dirty="0" smtClean="0"/>
              <a:t>It is </a:t>
            </a:r>
            <a:r>
              <a:rPr lang="en-ZA" sz="1800" dirty="0"/>
              <a:t>a land management agency that ensures that </a:t>
            </a:r>
            <a:r>
              <a:rPr lang="en-ZA" sz="1800" dirty="0" smtClean="0"/>
              <a:t>commercial activity </a:t>
            </a:r>
            <a:r>
              <a:rPr lang="en-ZA" sz="1800" dirty="0"/>
              <a:t>on communal land is developmental and beneficial to local communities. </a:t>
            </a:r>
            <a:r>
              <a:rPr lang="en-ZA" sz="1800" dirty="0" smtClean="0"/>
              <a:t>The </a:t>
            </a:r>
            <a:r>
              <a:rPr lang="en-ZA" sz="1800" dirty="0"/>
              <a:t>board’s total budget for 2019/20 is R210.9 million</a:t>
            </a:r>
            <a:r>
              <a:rPr lang="en-ZA" sz="1800" dirty="0" smtClean="0"/>
              <a:t>. </a:t>
            </a:r>
            <a:r>
              <a:rPr lang="en-ZA" sz="1800" dirty="0"/>
              <a:t>Its </a:t>
            </a:r>
            <a:r>
              <a:rPr lang="en-ZA" sz="1800" dirty="0" smtClean="0"/>
              <a:t>average </a:t>
            </a:r>
            <a:r>
              <a:rPr lang="en-ZA" sz="1800" dirty="0"/>
              <a:t>growth </a:t>
            </a:r>
            <a:r>
              <a:rPr lang="en-ZA" sz="1800" dirty="0" smtClean="0"/>
              <a:t>rate over the MTEF will increase by 5.5%  </a:t>
            </a:r>
            <a:endParaRPr lang="en-ZA" sz="18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38</a:t>
            </a:fld>
            <a:endParaRPr lang="en-ZA"/>
          </a:p>
        </p:txBody>
      </p:sp>
    </p:spTree>
    <p:extLst>
      <p:ext uri="{BB962C8B-B14F-4D97-AF65-F5344CB8AC3E}">
        <p14:creationId xmlns:p14="http://schemas.microsoft.com/office/powerpoint/2010/main" xmlns="" val="310528321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Entities (2)</a:t>
            </a:r>
            <a:r>
              <a:rPr lang="en-ZA" dirty="0" smtClean="0"/>
              <a:t> </a:t>
            </a:r>
            <a:endParaRPr lang="en-ZA" dirty="0"/>
          </a:p>
        </p:txBody>
      </p:sp>
      <p:sp>
        <p:nvSpPr>
          <p:cNvPr id="3" name="Text Placeholder 2"/>
          <p:cNvSpPr>
            <a:spLocks noGrp="1"/>
          </p:cNvSpPr>
          <p:nvPr>
            <p:ph type="body" idx="1"/>
          </p:nvPr>
        </p:nvSpPr>
        <p:spPr/>
        <p:txBody>
          <a:bodyPr/>
          <a:lstStyle/>
          <a:p>
            <a:r>
              <a:rPr lang="en-ZA" sz="1800" b="1" dirty="0"/>
              <a:t>The Office of the </a:t>
            </a:r>
            <a:r>
              <a:rPr lang="en-ZA" sz="1800" b="1" dirty="0" err="1"/>
              <a:t>Valuer</a:t>
            </a:r>
            <a:r>
              <a:rPr lang="en-ZA" sz="1800" b="1" dirty="0"/>
              <a:t>-General </a:t>
            </a:r>
            <a:endParaRPr lang="en-ZA" sz="1800" b="1" dirty="0" smtClean="0"/>
          </a:p>
          <a:p>
            <a:pPr marL="876300" lvl="2" indent="0" algn="just">
              <a:buNone/>
            </a:pPr>
            <a:r>
              <a:rPr lang="en-ZA" sz="1800" dirty="0" smtClean="0"/>
              <a:t>It values </a:t>
            </a:r>
            <a:r>
              <a:rPr lang="en-ZA" sz="1800" dirty="0"/>
              <a:t>all land to be acquired for land reform purpose, in accordance </a:t>
            </a:r>
            <a:r>
              <a:rPr lang="en-ZA" sz="1800" dirty="0" smtClean="0"/>
              <a:t>with a </a:t>
            </a:r>
            <a:r>
              <a:rPr lang="en-ZA" sz="1800" dirty="0"/>
              <a:t>defined set of criteria based on section 25(3) of the Constitution, to ensure fair and equitable prices. </a:t>
            </a:r>
            <a:r>
              <a:rPr lang="en-ZA" sz="1800" dirty="0" smtClean="0"/>
              <a:t>The Property </a:t>
            </a:r>
            <a:r>
              <a:rPr lang="en-ZA" sz="1800" dirty="0"/>
              <a:t>Valuation Act (2014) prescribes that the office must be impartial in exercising its powers </a:t>
            </a:r>
            <a:r>
              <a:rPr lang="en-ZA" sz="1800" dirty="0" smtClean="0"/>
              <a:t>and performing </a:t>
            </a:r>
            <a:r>
              <a:rPr lang="en-ZA" sz="1800" dirty="0"/>
              <a:t>its functions, and be accountable to the Minister of Rural Development and Land Reform. </a:t>
            </a:r>
            <a:r>
              <a:rPr lang="en-ZA" sz="1800" dirty="0" smtClean="0"/>
              <a:t>The office’s </a:t>
            </a:r>
            <a:r>
              <a:rPr lang="en-ZA" sz="1800" dirty="0"/>
              <a:t>total budget for 2019/20 is R143.4 million</a:t>
            </a:r>
            <a:r>
              <a:rPr lang="en-ZA" sz="1800" dirty="0" smtClean="0"/>
              <a:t>. Its average growth rate over the 2019 MTEF will increase by 3.3%. </a:t>
            </a:r>
            <a:endParaRPr lang="en-ZA" sz="1800" dirty="0"/>
          </a:p>
          <a:p>
            <a:r>
              <a:rPr lang="en-ZA" sz="1800" b="1" dirty="0" smtClean="0"/>
              <a:t>The </a:t>
            </a:r>
            <a:r>
              <a:rPr lang="en-ZA" sz="1800" b="1" dirty="0"/>
              <a:t>Registration of deeds trading account </a:t>
            </a:r>
            <a:endParaRPr lang="en-ZA" sz="1800" b="1" dirty="0" smtClean="0"/>
          </a:p>
          <a:p>
            <a:pPr marL="892629" lvl="2" indent="0" algn="just">
              <a:buNone/>
            </a:pPr>
            <a:r>
              <a:rPr lang="en-ZA" sz="1800" dirty="0" smtClean="0"/>
              <a:t>It makes </a:t>
            </a:r>
            <a:r>
              <a:rPr lang="en-ZA" sz="1800" dirty="0"/>
              <a:t>provision for the administration of the land </a:t>
            </a:r>
            <a:r>
              <a:rPr lang="en-ZA" sz="1800" dirty="0" smtClean="0"/>
              <a:t>registration system </a:t>
            </a:r>
            <a:r>
              <a:rPr lang="en-ZA" sz="1800" dirty="0"/>
              <a:t>and the registration of rights in land. It requires that deeds and documents are prepared and </a:t>
            </a:r>
            <a:r>
              <a:rPr lang="en-ZA" sz="1800" dirty="0" smtClean="0"/>
              <a:t>lodged in </a:t>
            </a:r>
            <a:r>
              <a:rPr lang="en-ZA" sz="1800" dirty="0"/>
              <a:t>the deeds registry by a conveyancer or public notary, and are scrutinised for accuracy and compliance </a:t>
            </a:r>
            <a:r>
              <a:rPr lang="en-ZA" sz="1800" dirty="0" smtClean="0"/>
              <a:t>with common </a:t>
            </a:r>
            <a:r>
              <a:rPr lang="en-ZA" sz="1800" dirty="0"/>
              <a:t>law, case law and statutory law. The main goal of the trading account is to contribute to </a:t>
            </a:r>
            <a:r>
              <a:rPr lang="en-ZA" sz="1800" dirty="0" smtClean="0"/>
              <a:t>effective land planning, administration </a:t>
            </a:r>
            <a:r>
              <a:rPr lang="en-ZA" sz="1800" dirty="0"/>
              <a:t>and property registration. The account’s total budget for 2019/20 </a:t>
            </a:r>
            <a:r>
              <a:rPr lang="en-ZA" sz="1800" dirty="0" smtClean="0"/>
              <a:t>is R938.6 </a:t>
            </a:r>
            <a:r>
              <a:rPr lang="en-ZA" sz="1800" dirty="0"/>
              <a:t>million. </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39</a:t>
            </a:fld>
            <a:endParaRPr lang="en-ZA"/>
          </a:p>
        </p:txBody>
      </p:sp>
    </p:spTree>
    <p:extLst>
      <p:ext uri="{BB962C8B-B14F-4D97-AF65-F5344CB8AC3E}">
        <p14:creationId xmlns:p14="http://schemas.microsoft.com/office/powerpoint/2010/main" xmlns="" val="25458952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2348880"/>
            <a:ext cx="7772401" cy="2637522"/>
          </a:xfrm>
        </p:spPr>
        <p:txBody>
          <a:bodyPr>
            <a:normAutofit/>
          </a:bodyPr>
          <a:lstStyle/>
          <a:p>
            <a:pPr>
              <a:lnSpc>
                <a:spcPct val="90000"/>
              </a:lnSpc>
              <a:spcBef>
                <a:spcPts val="1000"/>
              </a:spcBef>
              <a:buClr>
                <a:srgbClr val="191919"/>
              </a:buClr>
              <a:defRPr sz="1800" cap="none">
                <a:solidFill>
                  <a:srgbClr val="000000"/>
                </a:solidFill>
                <a:effectLst/>
              </a:defRPr>
            </a:pPr>
            <a:r>
              <a:rPr lang="en-ZA" sz="4400" dirty="0" smtClean="0">
                <a:solidFill>
                  <a:srgbClr val="387250"/>
                </a:solidFill>
                <a:effectLst/>
              </a:rPr>
              <a:t>2.1.1 </a:t>
            </a:r>
            <a:r>
              <a:rPr lang="en-ZA" sz="4400" dirty="0">
                <a:solidFill>
                  <a:srgbClr val="387250"/>
                </a:solidFill>
                <a:effectLst/>
              </a:rPr>
              <a:t>Agriculture, Forestry and Fisheries in the Context of the Broader Economy</a:t>
            </a:r>
          </a:p>
        </p:txBody>
      </p:sp>
    </p:spTree>
    <p:extLst>
      <p:ext uri="{BB962C8B-B14F-4D97-AF65-F5344CB8AC3E}">
        <p14:creationId xmlns:p14="http://schemas.microsoft.com/office/powerpoint/2010/main" xmlns="" val="364265394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sector challenges</a:t>
            </a:r>
            <a:endParaRPr lang="en-ZA" dirty="0">
              <a:effectLst/>
            </a:endParaRPr>
          </a:p>
        </p:txBody>
      </p:sp>
      <p:sp>
        <p:nvSpPr>
          <p:cNvPr id="3" name="Text Placeholder 2"/>
          <p:cNvSpPr>
            <a:spLocks noGrp="1"/>
          </p:cNvSpPr>
          <p:nvPr>
            <p:ph type="body" idx="1"/>
          </p:nvPr>
        </p:nvSpPr>
        <p:spPr>
          <a:xfrm>
            <a:off x="323528" y="1577663"/>
            <a:ext cx="8603535" cy="4979921"/>
          </a:xfrm>
        </p:spPr>
        <p:txBody>
          <a:bodyPr/>
          <a:lstStyle/>
          <a:p>
            <a:pPr algn="just"/>
            <a:r>
              <a:rPr lang="en-ZA" sz="1800" b="1" dirty="0" smtClean="0"/>
              <a:t>Land distribution: </a:t>
            </a:r>
            <a:r>
              <a:rPr lang="en-ZA" sz="1800" dirty="0" smtClean="0"/>
              <a:t>Whereas there has been progress in transferring land from whites to Africans, the pace of the programme remains slow and it is not linked to the wider </a:t>
            </a:r>
            <a:r>
              <a:rPr lang="en-ZA" sz="1800" dirty="0" err="1" smtClean="0"/>
              <a:t>agrain</a:t>
            </a:r>
            <a:r>
              <a:rPr lang="en-ZA" sz="1800" dirty="0" smtClean="0"/>
              <a:t> reforms and transformation of rural economy.  </a:t>
            </a:r>
          </a:p>
          <a:p>
            <a:pPr algn="just"/>
            <a:r>
              <a:rPr lang="en-ZA" sz="1800" b="1" dirty="0" smtClean="0"/>
              <a:t>Land restitution: </a:t>
            </a:r>
            <a:r>
              <a:rPr lang="en-ZA" sz="1800" dirty="0" smtClean="0"/>
              <a:t>Whereas the number of claim settled is increasing there are still many uncertainties about the program </a:t>
            </a:r>
            <a:r>
              <a:rPr lang="en-ZA" sz="1800" dirty="0"/>
              <a:t>including practicalities of determining ownership, defining legitimate claimants, establishing evidence for claims and overcoming opposition by current land owners</a:t>
            </a:r>
            <a:r>
              <a:rPr lang="en-ZA" sz="1800" dirty="0" smtClean="0"/>
              <a:t>, the role of </a:t>
            </a:r>
            <a:r>
              <a:rPr lang="en-ZA" sz="1800" dirty="0"/>
              <a:t>communal land holding institutions and capacity constraints within the leading implementation </a:t>
            </a:r>
            <a:r>
              <a:rPr lang="en-ZA" sz="1800" dirty="0" smtClean="0"/>
              <a:t>structures. </a:t>
            </a:r>
          </a:p>
          <a:p>
            <a:pPr algn="just"/>
            <a:r>
              <a:rPr lang="en-ZA" sz="1800" b="1" dirty="0" smtClean="0"/>
              <a:t>Land Reform in general: </a:t>
            </a:r>
            <a:r>
              <a:rPr lang="en-ZA" sz="1800" dirty="0" smtClean="0"/>
              <a:t>land reform has been implemented in isolation from other equally important rural and agricultural reforms. There remains a challenge of integrating land reform with rural development, agriculture policies and local economic development.    </a:t>
            </a:r>
            <a:endParaRPr lang="en-ZA" sz="1800" dirty="0"/>
          </a:p>
          <a:p>
            <a:pPr marL="457200" lvl="1" indent="0">
              <a:buNone/>
            </a:pPr>
            <a:endParaRPr lang="en-ZA" sz="1800" dirty="0" smtClean="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40</a:t>
            </a:fld>
            <a:endParaRPr lang="en-ZA"/>
          </a:p>
        </p:txBody>
      </p:sp>
    </p:spTree>
    <p:extLst>
      <p:ext uri="{BB962C8B-B14F-4D97-AF65-F5344CB8AC3E}">
        <p14:creationId xmlns:p14="http://schemas.microsoft.com/office/powerpoint/2010/main" xmlns="" val="103299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7"/>
            <a:ext cx="8229600" cy="1152129"/>
          </a:xfrm>
        </p:spPr>
        <p:txBody>
          <a:bodyPr>
            <a:noAutofit/>
          </a:bodyPr>
          <a:lstStyle/>
          <a:p>
            <a:r>
              <a:rPr lang="en-ZA" sz="3600" dirty="0" smtClean="0">
                <a:solidFill>
                  <a:srgbClr val="4F6228"/>
                </a:solidFill>
                <a:effectLst/>
              </a:rPr>
              <a:t>Assessment of Conditional Grants (1)</a:t>
            </a:r>
            <a:endParaRPr lang="en-ZA" sz="3600" dirty="0">
              <a:solidFill>
                <a:srgbClr val="4F6228"/>
              </a:solidFill>
              <a:effectLst/>
            </a:endParaRPr>
          </a:p>
        </p:txBody>
      </p:sp>
      <p:sp>
        <p:nvSpPr>
          <p:cNvPr id="3" name="Text Placeholder 2"/>
          <p:cNvSpPr>
            <a:spLocks noGrp="1"/>
          </p:cNvSpPr>
          <p:nvPr>
            <p:ph type="body" idx="1"/>
          </p:nvPr>
        </p:nvSpPr>
        <p:spPr>
          <a:xfrm>
            <a:off x="251520" y="1556792"/>
            <a:ext cx="8712968" cy="1152128"/>
          </a:xfrm>
        </p:spPr>
        <p:txBody>
          <a:bodyPr/>
          <a:lstStyle/>
          <a:p>
            <a:pPr algn="just"/>
            <a:r>
              <a:rPr lang="en-ZA" sz="1600" dirty="0" smtClean="0">
                <a:solidFill>
                  <a:schemeClr val="tx1"/>
                </a:solidFill>
              </a:rPr>
              <a:t>While spending of the land reform grants over the period 2015/16 – 2018/19 reflect a very good spending performance. </a:t>
            </a:r>
          </a:p>
          <a:p>
            <a:pPr lvl="1" algn="just"/>
            <a:r>
              <a:rPr lang="en-ZA" sz="1700" dirty="0" smtClean="0">
                <a:solidFill>
                  <a:schemeClr val="tx1"/>
                </a:solidFill>
              </a:rPr>
              <a:t>For the 2018/19 FY, spending on the restitution grants and land reform grants improved is 100% and 96.8% respectively.  </a:t>
            </a:r>
            <a:endParaRPr lang="en-ZA" sz="1600" dirty="0" smtClean="0">
              <a:solidFill>
                <a:schemeClr val="tx1"/>
              </a:solidFill>
            </a:endParaRP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41</a:t>
            </a:fld>
            <a:endParaRPr lang="en-ZA"/>
          </a:p>
        </p:txBody>
      </p:sp>
      <p:sp>
        <p:nvSpPr>
          <p:cNvPr id="7" name="Rectangle 6"/>
          <p:cNvSpPr/>
          <p:nvPr/>
        </p:nvSpPr>
        <p:spPr>
          <a:xfrm>
            <a:off x="683568" y="5694505"/>
            <a:ext cx="4608512" cy="276997"/>
          </a:xfrm>
          <a:prstGeom prst="rect">
            <a:avLst/>
          </a:prstGeom>
          <a:solidFill>
            <a:srgbClr val="FFFFFF"/>
          </a:solidFill>
          <a:ln w="25400" cap="flat">
            <a:solidFill>
              <a:schemeClr val="bg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200" b="0" i="0" u="none" strike="noStrike" cap="none" spc="0" normalizeH="0" baseline="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Source:</a:t>
            </a:r>
            <a:r>
              <a:rPr kumimoji="0" lang="en-ZA" sz="1200" b="0" i="0" u="none" strike="noStrike" cap="none" spc="0" normalizeH="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 DRDLR 2019 Annual Report</a:t>
            </a:r>
            <a:endParaRPr kumimoji="0" lang="en-ZA" sz="1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
        <p:nvSpPr>
          <p:cNvPr id="13" name="Rectangle 12"/>
          <p:cNvSpPr/>
          <p:nvPr/>
        </p:nvSpPr>
        <p:spPr>
          <a:xfrm>
            <a:off x="761941" y="3140968"/>
            <a:ext cx="4330778" cy="338552"/>
          </a:xfrm>
          <a:prstGeom prst="rect">
            <a:avLst/>
          </a:prstGeom>
          <a:solidFill>
            <a:schemeClr val="bg1"/>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600" b="1" i="0" u="none" strike="noStrike" cap="none" spc="0" normalizeH="0" baseline="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Spending </a:t>
            </a:r>
            <a:r>
              <a:rPr lang="en-ZA" sz="1600" b="1" dirty="0" smtClean="0">
                <a:solidFill>
                  <a:srgbClr val="000000"/>
                </a:solidFill>
                <a:latin typeface="Times New Roman" panose="02020603050405020304" pitchFamily="18" charset="0"/>
                <a:cs typeface="Times New Roman" panose="02020603050405020304" pitchFamily="18" charset="0"/>
              </a:rPr>
              <a:t>performance of Land Reform </a:t>
            </a:r>
            <a:r>
              <a:rPr kumimoji="0" lang="en-ZA" sz="1600" b="1" i="0" u="none" strike="noStrike" cap="none" spc="0" normalizeH="0" dirty="0" smtClean="0">
                <a:ln>
                  <a:noFill/>
                </a:ln>
                <a:solidFill>
                  <a:srgbClr val="000000"/>
                </a:solidFill>
                <a:effectLst/>
                <a:uFillTx/>
                <a:latin typeface="Times New Roman" panose="02020603050405020304" pitchFamily="18" charset="0"/>
                <a:cs typeface="Times New Roman" panose="02020603050405020304" pitchFamily="18" charset="0"/>
                <a:sym typeface="Calibri"/>
              </a:rPr>
              <a:t>Grants</a:t>
            </a:r>
            <a:endParaRPr kumimoji="0" lang="en-ZA" sz="16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xmlns="" val="1039393261"/>
              </p:ext>
            </p:extLst>
          </p:nvPr>
        </p:nvGraphicFramePr>
        <p:xfrm>
          <a:off x="683568" y="3537370"/>
          <a:ext cx="8136904" cy="1402364"/>
        </p:xfrm>
        <a:graphic>
          <a:graphicData uri="http://schemas.openxmlformats.org/drawingml/2006/table">
            <a:tbl>
              <a:tblPr>
                <a:tableStyleId>{8799B23B-EC83-4686-B30A-512413B5E67A}</a:tableStyleId>
              </a:tblPr>
              <a:tblGrid>
                <a:gridCol w="3060247">
                  <a:extLst>
                    <a:ext uri="{9D8B030D-6E8A-4147-A177-3AD203B41FA5}">
                      <a16:colId xmlns:a16="http://schemas.microsoft.com/office/drawing/2014/main" xmlns="" val="20000"/>
                    </a:ext>
                  </a:extLst>
                </a:gridCol>
                <a:gridCol w="2369106">
                  <a:extLst>
                    <a:ext uri="{9D8B030D-6E8A-4147-A177-3AD203B41FA5}">
                      <a16:colId xmlns:a16="http://schemas.microsoft.com/office/drawing/2014/main" xmlns="" val="20001"/>
                    </a:ext>
                  </a:extLst>
                </a:gridCol>
                <a:gridCol w="2707551">
                  <a:extLst>
                    <a:ext uri="{9D8B030D-6E8A-4147-A177-3AD203B41FA5}">
                      <a16:colId xmlns:a16="http://schemas.microsoft.com/office/drawing/2014/main" xmlns="" val="20002"/>
                    </a:ext>
                  </a:extLst>
                </a:gridCol>
              </a:tblGrid>
              <a:tr h="655875">
                <a:tc>
                  <a:txBody>
                    <a:bodyPr/>
                    <a:lstStyle/>
                    <a:p>
                      <a:pPr algn="l"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0" marR="0" marT="0" marB="0" anchor="b">
                    <a:solidFill>
                      <a:schemeClr val="accent3">
                        <a:lumMod val="40000"/>
                        <a:lumOff val="60000"/>
                      </a:schemeClr>
                    </a:solidFill>
                  </a:tcPr>
                </a:tc>
                <a:tc>
                  <a:txBody>
                    <a:bodyPr/>
                    <a:lstStyle/>
                    <a:p>
                      <a:pPr algn="ctr" fontAlgn="b"/>
                      <a:r>
                        <a:rPr lang="en-ZA" sz="1400" b="1" u="none" strike="noStrike" dirty="0" smtClean="0">
                          <a:effectLst/>
                        </a:rPr>
                        <a:t>2015/16-2018/19</a:t>
                      </a:r>
                      <a:endParaRPr lang="en-ZA" sz="1400" b="1" i="0" u="none" strike="noStrike" dirty="0">
                        <a:solidFill>
                          <a:srgbClr val="000000"/>
                        </a:solidFill>
                        <a:effectLst/>
                        <a:latin typeface="Calibri" panose="020F0502020204030204" pitchFamily="34" charset="0"/>
                      </a:endParaRPr>
                    </a:p>
                  </a:txBody>
                  <a:tcPr marL="0" marR="0" marT="0" marB="0" anchor="b">
                    <a:solidFill>
                      <a:schemeClr val="accent3">
                        <a:lumMod val="40000"/>
                        <a:lumOff val="60000"/>
                      </a:schemeClr>
                    </a:solidFill>
                  </a:tcPr>
                </a:tc>
                <a:tc>
                  <a:txBody>
                    <a:bodyPr/>
                    <a:lstStyle/>
                    <a:p>
                      <a:pPr algn="ctr" fontAlgn="b"/>
                      <a:r>
                        <a:rPr lang="en-ZA" sz="1400" b="1" u="none" strike="noStrike" dirty="0" smtClean="0">
                          <a:effectLst/>
                        </a:rPr>
                        <a:t>Mar 2018/19</a:t>
                      </a:r>
                      <a:endParaRPr lang="en-ZA" sz="1400" b="1" i="0" u="none" strike="noStrike" dirty="0">
                        <a:solidFill>
                          <a:srgbClr val="000000"/>
                        </a:solidFill>
                        <a:effectLst/>
                        <a:latin typeface="Calibri" panose="020F050202020403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0"/>
                  </a:ext>
                </a:extLst>
              </a:tr>
              <a:tr h="251843">
                <a:tc>
                  <a:txBody>
                    <a:bodyPr/>
                    <a:lstStyle/>
                    <a:p>
                      <a:pPr algn="l" fontAlgn="b"/>
                      <a:r>
                        <a:rPr lang="en-ZA" sz="1400" b="1" i="0" u="none" strike="noStrike" dirty="0" smtClean="0">
                          <a:solidFill>
                            <a:schemeClr val="tx1"/>
                          </a:solidFill>
                          <a:effectLst/>
                          <a:latin typeface="+mn-lt"/>
                        </a:rPr>
                        <a:t>Restitution</a:t>
                      </a:r>
                      <a:r>
                        <a:rPr lang="en-ZA" sz="1400" b="1" i="0" u="none" strike="noStrike" baseline="0" dirty="0" smtClean="0">
                          <a:solidFill>
                            <a:schemeClr val="tx1"/>
                          </a:solidFill>
                          <a:effectLst/>
                          <a:latin typeface="+mn-lt"/>
                        </a:rPr>
                        <a:t> grants </a:t>
                      </a:r>
                      <a:endParaRPr lang="en-ZA"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smtClean="0">
                          <a:effectLst/>
                        </a:rPr>
                        <a:t>100%</a:t>
                      </a:r>
                      <a:endParaRPr lang="en-Z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smtClean="0">
                          <a:effectLst/>
                        </a:rPr>
                        <a:t>100%</a:t>
                      </a:r>
                      <a:endParaRPr lang="en-Z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1"/>
                  </a:ext>
                </a:extLst>
              </a:tr>
              <a:tr h="281286">
                <a:tc>
                  <a:txBody>
                    <a:bodyPr/>
                    <a:lstStyle/>
                    <a:p>
                      <a:pPr algn="l" fontAlgn="b"/>
                      <a:r>
                        <a:rPr lang="en-ZA" sz="1400" b="1" i="0" u="none" strike="noStrike" dirty="0" smtClean="0">
                          <a:solidFill>
                            <a:schemeClr val="tx1"/>
                          </a:solidFill>
                          <a:effectLst/>
                          <a:latin typeface="+mn-lt"/>
                        </a:rPr>
                        <a:t>Land</a:t>
                      </a:r>
                      <a:r>
                        <a:rPr lang="en-ZA" sz="1400" b="1" i="0" u="none" strike="noStrike" baseline="0" dirty="0" smtClean="0">
                          <a:solidFill>
                            <a:schemeClr val="tx1"/>
                          </a:solidFill>
                          <a:effectLst/>
                          <a:latin typeface="+mn-lt"/>
                        </a:rPr>
                        <a:t> reform grants</a:t>
                      </a:r>
                      <a:endParaRPr lang="en-ZA"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smtClean="0">
                          <a:effectLst/>
                        </a:rPr>
                        <a:t>96.8%</a:t>
                      </a:r>
                      <a:endParaRPr lang="en-Z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400" u="none" strike="noStrike" dirty="0" smtClean="0">
                          <a:effectLst/>
                        </a:rPr>
                        <a:t>96.8%</a:t>
                      </a:r>
                      <a:endParaRPr lang="en-Z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2"/>
                  </a:ext>
                </a:extLst>
              </a:tr>
              <a:tr h="197532">
                <a:tc>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ZA"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ZA"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55063937"/>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Assessment of Conditional grants (2)</a:t>
            </a:r>
            <a:endParaRPr lang="en-ZA" dirty="0">
              <a:effectLst/>
            </a:endParaRPr>
          </a:p>
        </p:txBody>
      </p:sp>
      <p:sp>
        <p:nvSpPr>
          <p:cNvPr id="3" name="Text Placeholder 2"/>
          <p:cNvSpPr>
            <a:spLocks noGrp="1"/>
          </p:cNvSpPr>
          <p:nvPr>
            <p:ph type="body" idx="1"/>
          </p:nvPr>
        </p:nvSpPr>
        <p:spPr>
          <a:xfrm>
            <a:off x="215516" y="1502104"/>
            <a:ext cx="8712968" cy="1933043"/>
          </a:xfrm>
        </p:spPr>
        <p:txBody>
          <a:bodyPr/>
          <a:lstStyle/>
          <a:p>
            <a:r>
              <a:rPr lang="en-ZA" sz="1800" dirty="0" smtClean="0"/>
              <a:t>Average annual budget growth for both Restitution grants and Land reform grants are recording significant growth over 2019 MTEF (7.3% and 20.3% respectively) compared to previous years</a:t>
            </a:r>
            <a:endParaRPr lang="en-ZA" sz="1800" dirty="0"/>
          </a:p>
          <a:p>
            <a:pPr marL="0" indent="0">
              <a:buNone/>
            </a:pPr>
            <a:endParaRPr lang="en-ZA" sz="18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42</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4045019161"/>
              </p:ext>
            </p:extLst>
          </p:nvPr>
        </p:nvGraphicFramePr>
        <p:xfrm>
          <a:off x="611560" y="2465569"/>
          <a:ext cx="8229602" cy="1981602"/>
        </p:xfrm>
        <a:graphic>
          <a:graphicData uri="http://schemas.openxmlformats.org/drawingml/2006/table">
            <a:tbl>
              <a:tblPr/>
              <a:tblGrid>
                <a:gridCol w="792088">
                  <a:extLst>
                    <a:ext uri="{9D8B030D-6E8A-4147-A177-3AD203B41FA5}">
                      <a16:colId xmlns:a16="http://schemas.microsoft.com/office/drawing/2014/main" xmlns="" val="20000"/>
                    </a:ext>
                  </a:extLst>
                </a:gridCol>
                <a:gridCol w="486577">
                  <a:extLst>
                    <a:ext uri="{9D8B030D-6E8A-4147-A177-3AD203B41FA5}">
                      <a16:colId xmlns:a16="http://schemas.microsoft.com/office/drawing/2014/main" xmlns="" val="20001"/>
                    </a:ext>
                  </a:extLst>
                </a:gridCol>
                <a:gridCol w="555210">
                  <a:extLst>
                    <a:ext uri="{9D8B030D-6E8A-4147-A177-3AD203B41FA5}">
                      <a16:colId xmlns:a16="http://schemas.microsoft.com/office/drawing/2014/main" xmlns="" val="20002"/>
                    </a:ext>
                  </a:extLst>
                </a:gridCol>
                <a:gridCol w="461473">
                  <a:extLst>
                    <a:ext uri="{9D8B030D-6E8A-4147-A177-3AD203B41FA5}">
                      <a16:colId xmlns:a16="http://schemas.microsoft.com/office/drawing/2014/main" xmlns="" val="20003"/>
                    </a:ext>
                  </a:extLst>
                </a:gridCol>
                <a:gridCol w="512964">
                  <a:extLst>
                    <a:ext uri="{9D8B030D-6E8A-4147-A177-3AD203B41FA5}">
                      <a16:colId xmlns:a16="http://schemas.microsoft.com/office/drawing/2014/main" xmlns="" val="20004"/>
                    </a:ext>
                  </a:extLst>
                </a:gridCol>
                <a:gridCol w="503719">
                  <a:extLst>
                    <a:ext uri="{9D8B030D-6E8A-4147-A177-3AD203B41FA5}">
                      <a16:colId xmlns:a16="http://schemas.microsoft.com/office/drawing/2014/main" xmlns="" val="20005"/>
                    </a:ext>
                  </a:extLst>
                </a:gridCol>
                <a:gridCol w="555210">
                  <a:extLst>
                    <a:ext uri="{9D8B030D-6E8A-4147-A177-3AD203B41FA5}">
                      <a16:colId xmlns:a16="http://schemas.microsoft.com/office/drawing/2014/main" xmlns="" val="20006"/>
                    </a:ext>
                  </a:extLst>
                </a:gridCol>
                <a:gridCol w="576841">
                  <a:extLst>
                    <a:ext uri="{9D8B030D-6E8A-4147-A177-3AD203B41FA5}">
                      <a16:colId xmlns:a16="http://schemas.microsoft.com/office/drawing/2014/main" xmlns="" val="20007"/>
                    </a:ext>
                  </a:extLst>
                </a:gridCol>
                <a:gridCol w="576841">
                  <a:extLst>
                    <a:ext uri="{9D8B030D-6E8A-4147-A177-3AD203B41FA5}">
                      <a16:colId xmlns:a16="http://schemas.microsoft.com/office/drawing/2014/main" xmlns="" val="20008"/>
                    </a:ext>
                  </a:extLst>
                </a:gridCol>
                <a:gridCol w="576841">
                  <a:extLst>
                    <a:ext uri="{9D8B030D-6E8A-4147-A177-3AD203B41FA5}">
                      <a16:colId xmlns:a16="http://schemas.microsoft.com/office/drawing/2014/main" xmlns="" val="20009"/>
                    </a:ext>
                  </a:extLst>
                </a:gridCol>
                <a:gridCol w="576841">
                  <a:extLst>
                    <a:ext uri="{9D8B030D-6E8A-4147-A177-3AD203B41FA5}">
                      <a16:colId xmlns:a16="http://schemas.microsoft.com/office/drawing/2014/main" xmlns="" val="20010"/>
                    </a:ext>
                  </a:extLst>
                </a:gridCol>
                <a:gridCol w="853244">
                  <a:extLst>
                    <a:ext uri="{9D8B030D-6E8A-4147-A177-3AD203B41FA5}">
                      <a16:colId xmlns:a16="http://schemas.microsoft.com/office/drawing/2014/main" xmlns="" val="20011"/>
                    </a:ext>
                  </a:extLst>
                </a:gridCol>
                <a:gridCol w="1201753">
                  <a:extLst>
                    <a:ext uri="{9D8B030D-6E8A-4147-A177-3AD203B41FA5}">
                      <a16:colId xmlns:a16="http://schemas.microsoft.com/office/drawing/2014/main" xmlns="" val="20012"/>
                    </a:ext>
                  </a:extLst>
                </a:gridCol>
              </a:tblGrid>
              <a:tr h="171703">
                <a:tc rowSpan="2">
                  <a:txBody>
                    <a:bodyPr/>
                    <a:lstStyle/>
                    <a:p>
                      <a:pPr algn="l" fontAlgn="ctr"/>
                      <a:r>
                        <a:rPr lang="en-US" sz="900" b="1" i="0" u="none" strike="noStrike" dirty="0">
                          <a:solidFill>
                            <a:srgbClr val="000000"/>
                          </a:solidFill>
                          <a:effectLst/>
                          <a:latin typeface="Arial Narrow" panose="020B0606020202030204" pitchFamily="34" charset="0"/>
                        </a:rPr>
                        <a:t>R </a:t>
                      </a:r>
                      <a:r>
                        <a:rPr lang="en-US" sz="900" b="1" i="0" u="none" strike="noStrike" dirty="0" smtClean="0">
                          <a:solidFill>
                            <a:srgbClr val="000000"/>
                          </a:solidFill>
                          <a:effectLst/>
                          <a:latin typeface="Arial Narrow" panose="020B0606020202030204" pitchFamily="34" charset="0"/>
                        </a:rPr>
                        <a:t>million</a:t>
                      </a:r>
                      <a:endParaRPr lang="en-US" sz="900" b="1" i="0" u="none" strike="noStrike" dirty="0">
                        <a:solidFill>
                          <a:srgbClr val="000000"/>
                        </a:solidFill>
                        <a:effectLst/>
                        <a:latin typeface="Arial Narrow" panose="020B0606020202030204" pitchFamily="34" charset="0"/>
                      </a:endParaRPr>
                    </a:p>
                  </a:txBody>
                  <a:tcPr marL="6592" marR="6592" marT="6592" marB="0" anchor="ctr">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en-US" sz="900" b="1" i="0" u="none" strike="noStrike" dirty="0" smtClean="0">
                          <a:solidFill>
                            <a:srgbClr val="000000"/>
                          </a:solidFill>
                          <a:effectLst/>
                          <a:latin typeface="Arial Narrow" panose="020B0606020202030204" pitchFamily="34" charset="0"/>
                        </a:rPr>
                        <a:t>2015/16</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a:noFill/>
                    </a:lnB>
                  </a:tcPr>
                </a:tc>
                <a:tc hMerge="1">
                  <a:txBody>
                    <a:bodyPr/>
                    <a:lstStyle/>
                    <a:p>
                      <a:endParaRPr lang="en-US"/>
                    </a:p>
                  </a:txBody>
                  <a:tcPr/>
                </a:tc>
                <a:tc gridSpan="2">
                  <a:txBody>
                    <a:bodyPr/>
                    <a:lstStyle/>
                    <a:p>
                      <a:pPr algn="ctr" fontAlgn="b"/>
                      <a:r>
                        <a:rPr lang="en-US" sz="900" b="1" i="0" u="none" strike="noStrike" dirty="0" smtClean="0">
                          <a:solidFill>
                            <a:srgbClr val="000000"/>
                          </a:solidFill>
                          <a:effectLst/>
                          <a:latin typeface="Arial Narrow" panose="020B0606020202030204" pitchFamily="34" charset="0"/>
                        </a:rPr>
                        <a:t>2016/17</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a:noFill/>
                    </a:lnB>
                  </a:tcPr>
                </a:tc>
                <a:tc hMerge="1">
                  <a:txBody>
                    <a:bodyPr/>
                    <a:lstStyle/>
                    <a:p>
                      <a:endParaRPr lang="en-US"/>
                    </a:p>
                  </a:txBody>
                  <a:tcPr/>
                </a:tc>
                <a:tc gridSpan="2">
                  <a:txBody>
                    <a:bodyPr/>
                    <a:lstStyle/>
                    <a:p>
                      <a:pPr algn="ctr" fontAlgn="b"/>
                      <a:r>
                        <a:rPr lang="en-US" sz="900" b="1" i="0" u="none" strike="noStrike" dirty="0" smtClean="0">
                          <a:solidFill>
                            <a:srgbClr val="000000"/>
                          </a:solidFill>
                          <a:effectLst/>
                          <a:latin typeface="Arial Narrow" panose="020B0606020202030204" pitchFamily="34" charset="0"/>
                        </a:rPr>
                        <a:t>2017/18</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a:noFill/>
                    </a:lnB>
                  </a:tcPr>
                </a:tc>
                <a:tc hMerge="1">
                  <a:txBody>
                    <a:bodyPr/>
                    <a:lstStyle/>
                    <a:p>
                      <a:endParaRPr lang="en-US"/>
                    </a:p>
                  </a:txBody>
                  <a:tcPr/>
                </a:tc>
                <a:tc>
                  <a:txBody>
                    <a:bodyPr/>
                    <a:lstStyle/>
                    <a:p>
                      <a:pPr algn="l" fontAlgn="b"/>
                      <a:r>
                        <a:rPr lang="en-US" sz="900" b="1" i="0" u="none" strike="noStrike" dirty="0" smtClean="0">
                          <a:solidFill>
                            <a:srgbClr val="000000"/>
                          </a:solidFill>
                          <a:effectLst/>
                          <a:latin typeface="Arial Narrow" panose="020B0606020202030204" pitchFamily="34" charset="0"/>
                        </a:rPr>
                        <a:t>2018/19</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n-US" sz="900" b="1" i="0" u="none" strike="noStrike" dirty="0" smtClean="0">
                          <a:solidFill>
                            <a:srgbClr val="000000"/>
                          </a:solidFill>
                          <a:effectLst/>
                          <a:latin typeface="Arial Narrow" panose="020B0606020202030204" pitchFamily="34" charset="0"/>
                        </a:rPr>
                        <a:t>2019/20</a:t>
                      </a:r>
                      <a:endParaRPr lang="en-US" sz="900" b="1" i="0" u="none" strike="noStrike" dirty="0">
                        <a:solidFill>
                          <a:srgbClr val="000000"/>
                        </a:solidFill>
                        <a:effectLst/>
                        <a:latin typeface="Arial Narrow" panose="020B0606020202030204" pitchFamily="34" charset="0"/>
                      </a:endParaRPr>
                    </a:p>
                  </a:txBody>
                  <a:tcPr marL="6592" marR="6592" marT="6592"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smtClean="0">
                          <a:solidFill>
                            <a:srgbClr val="000000"/>
                          </a:solidFill>
                          <a:effectLst/>
                          <a:latin typeface="Arial Narrow" panose="020B0606020202030204" pitchFamily="34" charset="0"/>
                        </a:rPr>
                        <a:t>2020/21</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smtClean="0">
                          <a:solidFill>
                            <a:srgbClr val="000000"/>
                          </a:solidFill>
                          <a:effectLst/>
                          <a:latin typeface="Arial Narrow" panose="020B0606020202030204" pitchFamily="34" charset="0"/>
                        </a:rPr>
                        <a:t>2021/22</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fontAlgn="t"/>
                      <a:r>
                        <a:rPr lang="en-ZA" sz="900" b="1" i="0" u="none" strike="noStrike" dirty="0">
                          <a:solidFill>
                            <a:srgbClr val="000000"/>
                          </a:solidFill>
                          <a:effectLst/>
                          <a:latin typeface="Arial Narrow" panose="020B0606020202030204" pitchFamily="34" charset="0"/>
                        </a:rPr>
                        <a:t>Average annual budget growth rate </a:t>
                      </a:r>
                      <a:r>
                        <a:rPr lang="en-ZA" sz="900" b="1" i="0" u="none" strike="noStrike" dirty="0" smtClean="0">
                          <a:solidFill>
                            <a:srgbClr val="000000"/>
                          </a:solidFill>
                          <a:effectLst/>
                          <a:latin typeface="Arial Narrow" panose="020B0606020202030204" pitchFamily="34" charset="0"/>
                        </a:rPr>
                        <a:t>2015/16-2017/18</a:t>
                      </a:r>
                      <a:endParaRPr lang="en-ZA" sz="900" b="1" i="0" u="none" strike="noStrike" dirty="0">
                        <a:solidFill>
                          <a:srgbClr val="000000"/>
                        </a:solidFill>
                        <a:effectLst/>
                        <a:latin typeface="Arial Narrow" panose="020B0606020202030204" pitchFamily="34" charset="0"/>
                      </a:endParaRPr>
                    </a:p>
                  </a:txBody>
                  <a:tcPr marL="6592" marR="6592" marT="6592"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fontAlgn="t"/>
                      <a:r>
                        <a:rPr lang="en-ZA" sz="900" b="1" i="0" u="none" strike="noStrike" dirty="0">
                          <a:solidFill>
                            <a:srgbClr val="000000"/>
                          </a:solidFill>
                          <a:effectLst/>
                          <a:latin typeface="Arial Narrow" panose="020B0606020202030204" pitchFamily="34" charset="0"/>
                        </a:rPr>
                        <a:t>Average annual budget growth rate </a:t>
                      </a:r>
                      <a:r>
                        <a:rPr lang="en-ZA" sz="900" b="1" i="0" u="none" strike="noStrike" dirty="0" smtClean="0">
                          <a:solidFill>
                            <a:srgbClr val="000000"/>
                          </a:solidFill>
                          <a:effectLst/>
                          <a:latin typeface="Arial Narrow" panose="020B0606020202030204" pitchFamily="34" charset="0"/>
                        </a:rPr>
                        <a:t>2018/19-2021/22</a:t>
                      </a:r>
                      <a:endParaRPr lang="en-ZA" sz="900" b="1" i="0" u="none" strike="noStrike" dirty="0">
                        <a:solidFill>
                          <a:srgbClr val="000000"/>
                        </a:solidFill>
                        <a:effectLst/>
                        <a:latin typeface="Arial Narrow" panose="020B0606020202030204" pitchFamily="34" charset="0"/>
                      </a:endParaRPr>
                    </a:p>
                  </a:txBody>
                  <a:tcPr marL="6592" marR="6592" marT="6592"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837747">
                <a:tc vMerge="1">
                  <a:txBody>
                    <a:bodyPr/>
                    <a:lstStyle/>
                    <a:p>
                      <a:endParaRPr lang="en-US"/>
                    </a:p>
                  </a:txBody>
                  <a:tcPr/>
                </a:tc>
                <a:tc gridSpan="2">
                  <a:txBody>
                    <a:bodyPr/>
                    <a:lstStyle/>
                    <a:p>
                      <a:pPr algn="l" fontAlgn="b"/>
                      <a:r>
                        <a:rPr lang="en-US" sz="900" b="1" i="0" u="none" strike="noStrike" dirty="0">
                          <a:solidFill>
                            <a:srgbClr val="000000"/>
                          </a:solidFill>
                          <a:effectLst/>
                          <a:latin typeface="Arial Narrow" panose="020B0606020202030204" pitchFamily="34" charset="0"/>
                        </a:rPr>
                        <a:t>Budget</a:t>
                      </a:r>
                    </a:p>
                  </a:txBody>
                  <a:tcPr marL="6592" marR="6592" marT="6592"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l" fontAlgn="b"/>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en-US" sz="900" b="1" i="0" u="none" strike="noStrike" dirty="0" smtClean="0">
                          <a:solidFill>
                            <a:srgbClr val="000000"/>
                          </a:solidFill>
                          <a:effectLst/>
                          <a:latin typeface="Arial Narrow" panose="020B0606020202030204" pitchFamily="34" charset="0"/>
                        </a:rPr>
                        <a:t>Budget</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l" fontAlgn="b"/>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gn="l" fontAlgn="b"/>
                      <a:r>
                        <a:rPr lang="en-US" sz="900" b="1" i="0" u="none" strike="noStrike" dirty="0" smtClean="0">
                          <a:solidFill>
                            <a:srgbClr val="000000"/>
                          </a:solidFill>
                          <a:effectLst/>
                          <a:latin typeface="Arial Narrow" panose="020B0606020202030204" pitchFamily="34" charset="0"/>
                        </a:rPr>
                        <a:t>Budget</a:t>
                      </a:r>
                      <a:r>
                        <a:rPr lang="en-US" sz="900" b="1" i="0" u="none" strike="noStrike" baseline="0" dirty="0">
                          <a:solidFill>
                            <a:srgbClr val="000000"/>
                          </a:solidFill>
                          <a:effectLst/>
                          <a:latin typeface="Arial Narrow" panose="020B0606020202030204" pitchFamily="34" charset="0"/>
                        </a:rPr>
                        <a:t> </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l" fontAlgn="b"/>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900" b="1" i="0" u="none" strike="noStrike" dirty="0">
                          <a:solidFill>
                            <a:srgbClr val="000000"/>
                          </a:solidFill>
                          <a:effectLst/>
                          <a:latin typeface="Arial Narrow" panose="020B0606020202030204" pitchFamily="34" charset="0"/>
                        </a:rPr>
                        <a:t>Estimate</a:t>
                      </a:r>
                    </a:p>
                  </a:txBody>
                  <a:tcPr marL="6592" marR="6592" marT="6592"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3">
                  <a:txBody>
                    <a:bodyPr/>
                    <a:lstStyle/>
                    <a:p>
                      <a:pPr algn="ctr" fontAlgn="b"/>
                      <a:r>
                        <a:rPr lang="en-US" sz="900" b="1" i="0" u="none" strike="noStrike" dirty="0">
                          <a:solidFill>
                            <a:srgbClr val="000000"/>
                          </a:solidFill>
                          <a:effectLst/>
                          <a:latin typeface="Arial Narrow" panose="020B0606020202030204" pitchFamily="34" charset="0"/>
                        </a:rPr>
                        <a:t>MTEF</a:t>
                      </a:r>
                    </a:p>
                  </a:txBody>
                  <a:tcPr marL="6592" marR="6592" marT="6592"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171703">
                <a:tc>
                  <a:txBody>
                    <a:bodyPr/>
                    <a:lstStyle/>
                    <a:p>
                      <a:pPr algn="l" fontAlgn="b"/>
                      <a:r>
                        <a:rPr lang="en-US" sz="900" b="0" i="0" u="none" strike="noStrike" dirty="0" smtClean="0">
                          <a:solidFill>
                            <a:srgbClr val="000000"/>
                          </a:solidFill>
                          <a:effectLst/>
                          <a:latin typeface="Arial Narrow" panose="020B0606020202030204" pitchFamily="34" charset="0"/>
                        </a:rPr>
                        <a:t>Restitution</a:t>
                      </a:r>
                      <a:r>
                        <a:rPr lang="en-US" sz="900" b="0" i="0" u="none" strike="noStrike" baseline="0" dirty="0" smtClean="0">
                          <a:solidFill>
                            <a:srgbClr val="000000"/>
                          </a:solidFill>
                          <a:effectLst/>
                          <a:latin typeface="Arial Narrow" panose="020B0606020202030204" pitchFamily="34" charset="0"/>
                        </a:rPr>
                        <a:t> grants</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smtClean="0">
                          <a:solidFill>
                            <a:srgbClr val="000000"/>
                          </a:solidFill>
                          <a:effectLst/>
                          <a:latin typeface="Arial Narrow" panose="020B0606020202030204" pitchFamily="34" charset="0"/>
                        </a:rPr>
                        <a:t>2019.2</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smtClean="0">
                          <a:solidFill>
                            <a:srgbClr val="000000"/>
                          </a:solidFill>
                          <a:effectLst/>
                          <a:latin typeface="Arial Narrow" panose="020B0606020202030204" pitchFamily="34" charset="0"/>
                        </a:rPr>
                        <a:t>2677.4</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smtClean="0">
                          <a:solidFill>
                            <a:srgbClr val="000000"/>
                          </a:solidFill>
                          <a:effectLst/>
                          <a:latin typeface="Arial Narrow" panose="020B0606020202030204" pitchFamily="34" charset="0"/>
                        </a:rPr>
                        <a:t>2408.7</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smtClean="0">
                          <a:solidFill>
                            <a:srgbClr val="000000"/>
                          </a:solidFill>
                          <a:effectLst/>
                          <a:latin typeface="Arial Narrow" panose="020B0606020202030204" pitchFamily="34" charset="0"/>
                        </a:rPr>
                        <a:t>2226.3</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smtClean="0">
                          <a:solidFill>
                            <a:srgbClr val="000000"/>
                          </a:solidFill>
                          <a:effectLst/>
                          <a:latin typeface="Arial Narrow" panose="020B0606020202030204" pitchFamily="34" charset="0"/>
                        </a:rPr>
                        <a:t>2919.7</a:t>
                      </a:r>
                      <a:endParaRPr lang="en-US" sz="900" b="0" i="0" u="none" strike="noStrike" dirty="0">
                        <a:solidFill>
                          <a:srgbClr val="000000"/>
                        </a:solidFill>
                        <a:effectLst/>
                        <a:latin typeface="Arial Narrow" panose="020B0606020202030204" pitchFamily="34" charset="0"/>
                      </a:endParaRPr>
                    </a:p>
                  </a:txBody>
                  <a:tcPr marL="6592" marR="6592" marT="6592"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smtClean="0">
                          <a:solidFill>
                            <a:srgbClr val="000000"/>
                          </a:solidFill>
                          <a:effectLst/>
                          <a:latin typeface="Arial Narrow" panose="020B0606020202030204" pitchFamily="34" charset="0"/>
                        </a:rPr>
                        <a:t>2580.3</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smtClean="0">
                          <a:solidFill>
                            <a:srgbClr val="000000"/>
                          </a:solidFill>
                          <a:effectLst/>
                          <a:latin typeface="Arial Narrow" panose="020B0606020202030204" pitchFamily="34" charset="0"/>
                        </a:rPr>
                        <a:t>2749.7</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smtClean="0">
                          <a:solidFill>
                            <a:srgbClr val="000000"/>
                          </a:solidFill>
                          <a:effectLst/>
                          <a:latin typeface="Arial Narrow" panose="020B0606020202030204" pitchFamily="34" charset="0"/>
                        </a:rPr>
                        <a:t>3.3%</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smtClean="0">
                          <a:solidFill>
                            <a:srgbClr val="000000"/>
                          </a:solidFill>
                          <a:effectLst/>
                          <a:latin typeface="Arial Narrow" panose="020B0606020202030204" pitchFamily="34" charset="0"/>
                        </a:rPr>
                        <a:t>7.3%</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628746">
                <a:tc>
                  <a:txBody>
                    <a:bodyPr/>
                    <a:lstStyle/>
                    <a:p>
                      <a:pPr algn="l" fontAlgn="b"/>
                      <a:r>
                        <a:rPr lang="en-US" sz="900" b="0" i="0" u="none" strike="noStrike" dirty="0" smtClean="0">
                          <a:solidFill>
                            <a:srgbClr val="000000"/>
                          </a:solidFill>
                          <a:effectLst/>
                          <a:latin typeface="Arial Narrow" panose="020B0606020202030204" pitchFamily="34" charset="0"/>
                        </a:rPr>
                        <a:t>Land reform grants</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Narrow" panose="020B0606020202030204" pitchFamily="34" charset="0"/>
                        </a:rPr>
                        <a:t>571.2</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Narrow" panose="020B0606020202030204" pitchFamily="34" charset="0"/>
                        </a:rPr>
                        <a:t>381.4</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Narrow" panose="020B0606020202030204" pitchFamily="34" charset="0"/>
                        </a:rPr>
                        <a:t>404.8</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Narrow" panose="020B0606020202030204" pitchFamily="34" charset="0"/>
                        </a:rPr>
                        <a:t>386.3</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Narrow" panose="020B0606020202030204" pitchFamily="34" charset="0"/>
                        </a:rPr>
                        <a:t>603.6</a:t>
                      </a:r>
                      <a:endParaRPr lang="en-US" sz="900" b="0" i="0" u="none" strike="noStrike" dirty="0">
                        <a:solidFill>
                          <a:srgbClr val="000000"/>
                        </a:solidFill>
                        <a:effectLst/>
                        <a:latin typeface="Arial Narrow" panose="020B0606020202030204" pitchFamily="34" charset="0"/>
                      </a:endParaRPr>
                    </a:p>
                  </a:txBody>
                  <a:tcPr marL="6592" marR="6592" marT="6592"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Narrow" panose="020B0606020202030204" pitchFamily="34" charset="0"/>
                        </a:rPr>
                        <a:t>637.8</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dirty="0" smtClean="0">
                          <a:solidFill>
                            <a:srgbClr val="000000"/>
                          </a:solidFill>
                          <a:effectLst/>
                          <a:latin typeface="Arial Narrow" panose="020B0606020202030204" pitchFamily="34" charset="0"/>
                        </a:rPr>
                        <a:t>672.9</a:t>
                      </a:r>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dirty="0" smtClean="0">
                          <a:solidFill>
                            <a:srgbClr val="000000"/>
                          </a:solidFill>
                          <a:effectLst/>
                          <a:latin typeface="Arial Narrow" panose="020B0606020202030204" pitchFamily="34" charset="0"/>
                        </a:rPr>
                        <a:t>-12.3%</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1" i="0" u="none" strike="noStrike" dirty="0" smtClean="0">
                          <a:solidFill>
                            <a:srgbClr val="000000"/>
                          </a:solidFill>
                          <a:effectLst/>
                          <a:latin typeface="Arial Narrow" panose="020B0606020202030204" pitchFamily="34" charset="0"/>
                        </a:rPr>
                        <a:t>20.3%</a:t>
                      </a:r>
                      <a:endParaRPr lang="en-US" sz="900" b="1" i="0" u="none" strike="noStrike" dirty="0">
                        <a:solidFill>
                          <a:srgbClr val="000000"/>
                        </a:solidFill>
                        <a:effectLst/>
                        <a:latin typeface="Arial Narrow" panose="020B0606020202030204" pitchFamily="34" charset="0"/>
                      </a:endParaRPr>
                    </a:p>
                  </a:txBody>
                  <a:tcPr marL="6592" marR="6592" marT="659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1703">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Arial Narrow" panose="020B0606020202030204" pitchFamily="34" charset="0"/>
                      </a:endParaRPr>
                    </a:p>
                  </a:txBody>
                  <a:tcPr marL="6592" marR="6592" marT="6592"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54728893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000" cap="none" dirty="0" smtClean="0">
                <a:solidFill>
                  <a:srgbClr val="000000"/>
                </a:solidFill>
              </a:rPr>
              <a:t>4</a:t>
            </a:r>
            <a:r>
              <a:rPr sz="4400" cap="small" dirty="0" smtClean="0">
                <a:solidFill>
                  <a:srgbClr val="3B7150"/>
                </a:solidFill>
              </a:rPr>
              <a:t>. </a:t>
            </a:r>
            <a:r>
              <a:rPr lang="en-ZA" sz="4400" cap="small" dirty="0" smtClean="0">
                <a:solidFill>
                  <a:srgbClr val="3B7150"/>
                </a:solidFill>
              </a:rPr>
              <a:t>Conclusion and issues for consideration  </a:t>
            </a:r>
            <a:endParaRPr sz="4400" cap="small" dirty="0">
              <a:solidFill>
                <a:srgbClr val="3B7150"/>
              </a:solidFill>
            </a:endParaRPr>
          </a:p>
        </p:txBody>
      </p:sp>
    </p:spTree>
    <p:extLst>
      <p:ext uri="{BB962C8B-B14F-4D97-AF65-F5344CB8AC3E}">
        <p14:creationId xmlns:p14="http://schemas.microsoft.com/office/powerpoint/2010/main" xmlns="" val="1273074021"/>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76" y="188640"/>
            <a:ext cx="8229600" cy="1267545"/>
          </a:xfrm>
        </p:spPr>
        <p:txBody>
          <a:bodyPr>
            <a:normAutofit fontScale="90000"/>
          </a:bodyPr>
          <a:lstStyle/>
          <a:p>
            <a:r>
              <a:rPr lang="en-ZA" dirty="0" smtClean="0">
                <a:effectLst/>
              </a:rPr>
              <a:t>Concluding Remarks and some issues for consideration</a:t>
            </a:r>
            <a:endParaRPr lang="en-ZA" dirty="0">
              <a:effectLst/>
            </a:endParaRPr>
          </a:p>
        </p:txBody>
      </p:sp>
      <p:sp>
        <p:nvSpPr>
          <p:cNvPr id="3" name="Content Placeholder 2"/>
          <p:cNvSpPr>
            <a:spLocks noGrp="1"/>
          </p:cNvSpPr>
          <p:nvPr>
            <p:ph idx="1"/>
          </p:nvPr>
        </p:nvSpPr>
        <p:spPr>
          <a:xfrm>
            <a:off x="251520" y="1600200"/>
            <a:ext cx="8712968" cy="5002213"/>
          </a:xfrm>
        </p:spPr>
        <p:txBody>
          <a:bodyPr/>
          <a:lstStyle/>
          <a:p>
            <a:pPr algn="just">
              <a:lnSpc>
                <a:spcPct val="90000"/>
              </a:lnSpc>
            </a:pPr>
            <a:r>
              <a:rPr lang="en-ZA" sz="2000" dirty="0" smtClean="0">
                <a:solidFill>
                  <a:srgbClr val="191919"/>
                </a:solidFill>
              </a:rPr>
              <a:t>A large fraction of the DRDLR budget goes to restitution and land reform. These programmes are vital in fulfilling the mandate of the department in maintaining an equitable and sustainable land dispensation and accelerating rural development. However, these two programs have lower average budget growth rates compared to other programs over the 2019 MTEF (1.8% and 0.6% respectively</a:t>
            </a:r>
            <a:r>
              <a:rPr lang="en-ZA" sz="2200" dirty="0" smtClean="0">
                <a:solidFill>
                  <a:srgbClr val="191919"/>
                </a:solidFill>
              </a:rPr>
              <a:t>)</a:t>
            </a:r>
          </a:p>
          <a:p>
            <a:pPr algn="just">
              <a:lnSpc>
                <a:spcPct val="90000"/>
              </a:lnSpc>
            </a:pPr>
            <a:r>
              <a:rPr lang="en-ZA" sz="2000" dirty="0" smtClean="0">
                <a:solidFill>
                  <a:srgbClr val="191919"/>
                </a:solidFill>
              </a:rPr>
              <a:t>The pace of land distribution and land restitution programmes, which are two key pillars of land reform, is very slow for them to make a meaningful impact on restoring land justice and transforming the rural economy. </a:t>
            </a:r>
            <a:endParaRPr lang="en-ZA" sz="2000" dirty="0" smtClean="0"/>
          </a:p>
          <a:p>
            <a:pPr lvl="1" algn="just">
              <a:lnSpc>
                <a:spcPct val="90000"/>
              </a:lnSpc>
            </a:pPr>
            <a:r>
              <a:rPr lang="en-ZA" sz="2000" dirty="0" smtClean="0">
                <a:solidFill>
                  <a:srgbClr val="191919"/>
                </a:solidFill>
              </a:rPr>
              <a:t>The land reform program is unlikely to meet its own targets given the slow pace whereas in order to its success is critical in meaningfully addressing poverty and underdevelopment of rural areas. </a:t>
            </a:r>
          </a:p>
          <a:p>
            <a:pPr lvl="1" algn="just">
              <a:lnSpc>
                <a:spcPct val="90000"/>
              </a:lnSpc>
            </a:pPr>
            <a:r>
              <a:rPr lang="en-ZA" sz="2000" dirty="0" smtClean="0">
                <a:solidFill>
                  <a:srgbClr val="191919"/>
                </a:solidFill>
              </a:rPr>
              <a:t>Furthermore, there is a need for a more coherent land reform program that is integrated with agriculture and rural development initiatives. </a:t>
            </a:r>
            <a:endParaRPr lang="en-ZA" sz="2200" dirty="0">
              <a:solidFill>
                <a:srgbClr val="191919"/>
              </a:solidFill>
            </a:endParaRPr>
          </a:p>
          <a:p>
            <a:pPr marL="914400" lvl="2" indent="0">
              <a:lnSpc>
                <a:spcPct val="90000"/>
              </a:lnSpc>
              <a:buNone/>
            </a:pPr>
            <a:endParaRPr lang="en-ZA" sz="1800" dirty="0" smtClean="0">
              <a:solidFill>
                <a:srgbClr val="191919"/>
              </a:solidFill>
            </a:endParaRPr>
          </a:p>
          <a:p>
            <a:pPr marL="0" indent="0">
              <a:lnSpc>
                <a:spcPct val="90000"/>
              </a:lnSpc>
              <a:buNone/>
            </a:pPr>
            <a:endParaRPr lang="en-ZA" sz="1800" dirty="0" smtClean="0">
              <a:solidFill>
                <a:srgbClr val="191919"/>
              </a:solidFill>
            </a:endParaRPr>
          </a:p>
        </p:txBody>
      </p:sp>
      <p:sp>
        <p:nvSpPr>
          <p:cNvPr id="5" name="Slide Number Placeholder 4"/>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44</a:t>
            </a:fld>
            <a:endParaRPr lang="en-ZA" dirty="0"/>
          </a:p>
        </p:txBody>
      </p:sp>
    </p:spTree>
    <p:extLst>
      <p:ext uri="{BB962C8B-B14F-4D97-AF65-F5344CB8AC3E}">
        <p14:creationId xmlns:p14="http://schemas.microsoft.com/office/powerpoint/2010/main" xmlns="" val="2404812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0" y="2492896"/>
            <a:ext cx="9036496" cy="2016226"/>
          </a:xfrm>
          <a:prstGeom prst="rect">
            <a:avLst/>
          </a:prstGeom>
        </p:spPr>
        <p:txBody>
          <a:bodyPr>
            <a:normAutofit fontScale="92500"/>
          </a:bodyPr>
          <a:lstStyle>
            <a:lvl1pPr>
              <a:spcBef>
                <a:spcPts val="1000"/>
              </a:spcBef>
              <a:defRPr sz="4400"/>
            </a:lvl1pPr>
          </a:lstStyle>
          <a:p>
            <a:pPr lvl="0">
              <a:defRPr sz="1800" cap="none">
                <a:solidFill>
                  <a:srgbClr val="000000"/>
                </a:solidFill>
                <a:effectLst/>
              </a:defRPr>
            </a:pPr>
            <a:r>
              <a:rPr lang="en-ZA" sz="3600" cap="small" dirty="0" smtClean="0">
                <a:solidFill>
                  <a:srgbClr val="3B7150"/>
                </a:solidFill>
              </a:rPr>
              <a:t>5. FFC Agriculture, Forestry and Fisheries and Rural Development  –Related Recent Past Recommendations for </a:t>
            </a:r>
            <a:r>
              <a:rPr lang="en-ZA" sz="3600" cap="small" dirty="0" err="1" smtClean="0">
                <a:solidFill>
                  <a:srgbClr val="3B7150"/>
                </a:solidFill>
              </a:rPr>
              <a:t>DoR</a:t>
            </a:r>
            <a:endParaRPr sz="3600" cap="small" dirty="0">
              <a:solidFill>
                <a:srgbClr val="3B7150"/>
              </a:solidFill>
            </a:endParaRPr>
          </a:p>
        </p:txBody>
      </p:sp>
    </p:spTree>
    <p:extLst>
      <p:ext uri="{BB962C8B-B14F-4D97-AF65-F5344CB8AC3E}">
        <p14:creationId xmlns:p14="http://schemas.microsoft.com/office/powerpoint/2010/main" xmlns="" val="1764831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a:bodyPr>
          <a:lstStyle/>
          <a:p>
            <a:endParaRPr lang="en-ZA" dirty="0">
              <a:effectLst/>
            </a:endParaRPr>
          </a:p>
        </p:txBody>
      </p:sp>
      <p:sp>
        <p:nvSpPr>
          <p:cNvPr id="4" name="Slide Number Placeholder 3"/>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solidFill>
                  <a:prstClr val="black">
                    <a:tint val="75000"/>
                  </a:prstClr>
                </a:solidFill>
              </a:rPr>
              <a:pPr>
                <a:defRPr/>
              </a:pPr>
              <a:t>46</a:t>
            </a:fld>
            <a:endParaRPr lang="en-ZA" dirty="0">
              <a:solidFill>
                <a:prstClr val="black">
                  <a:tint val="75000"/>
                </a:prstClr>
              </a:solidFill>
            </a:endParaRPr>
          </a:p>
        </p:txBody>
      </p:sp>
      <p:graphicFrame>
        <p:nvGraphicFramePr>
          <p:cNvPr id="6" name="Content Placeholder 6"/>
          <p:cNvGraphicFramePr>
            <a:graphicFrameLocks/>
          </p:cNvGraphicFramePr>
          <p:nvPr>
            <p:extLst/>
          </p:nvPr>
        </p:nvGraphicFramePr>
        <p:xfrm>
          <a:off x="251520" y="274639"/>
          <a:ext cx="8640960" cy="6344483"/>
        </p:xfrm>
        <a:graphic>
          <a:graphicData uri="http://schemas.openxmlformats.org/drawingml/2006/table">
            <a:tbl>
              <a:tblPr firstRow="1" bandRow="1">
                <a:tableStyleId>{8799B23B-EC83-4686-B30A-512413B5E67A}</a:tableStyleId>
              </a:tblPr>
              <a:tblGrid>
                <a:gridCol w="1440160">
                  <a:extLst>
                    <a:ext uri="{9D8B030D-6E8A-4147-A177-3AD203B41FA5}">
                      <a16:colId xmlns:a16="http://schemas.microsoft.com/office/drawing/2014/main" xmlns="" val="20000"/>
                    </a:ext>
                  </a:extLst>
                </a:gridCol>
                <a:gridCol w="7200800">
                  <a:extLst>
                    <a:ext uri="{9D8B030D-6E8A-4147-A177-3AD203B41FA5}">
                      <a16:colId xmlns:a16="http://schemas.microsoft.com/office/drawing/2014/main" xmlns="" val="20001"/>
                    </a:ext>
                  </a:extLst>
                </a:gridCol>
              </a:tblGrid>
              <a:tr h="408970">
                <a:tc>
                  <a:txBody>
                    <a:bodyPr/>
                    <a:lstStyle/>
                    <a:p>
                      <a:r>
                        <a:rPr lang="en-ZA" sz="2000" dirty="0" smtClean="0">
                          <a:latin typeface="Times New Roman" panose="02020603050405020304" pitchFamily="18" charset="0"/>
                          <a:cs typeface="Times New Roman" panose="02020603050405020304" pitchFamily="18" charset="0"/>
                        </a:rPr>
                        <a:t>Submission</a:t>
                      </a:r>
                      <a:endParaRPr lang="en-ZA" sz="2000" dirty="0">
                        <a:latin typeface="Times New Roman" pitchFamily="18" charset="0"/>
                        <a:cs typeface="Times New Roman" pitchFamily="18" charset="0"/>
                      </a:endParaRPr>
                    </a:p>
                  </a:txBody>
                  <a:tcPr>
                    <a:solidFill>
                      <a:schemeClr val="bg1"/>
                    </a:solidFill>
                  </a:tcPr>
                </a:tc>
                <a:tc>
                  <a:txBody>
                    <a:bodyPr/>
                    <a:lstStyle/>
                    <a:p>
                      <a:pPr algn="ctr"/>
                      <a:r>
                        <a:rPr lang="en-ZA" sz="2000" dirty="0" smtClean="0">
                          <a:latin typeface="Times New Roman" panose="02020603050405020304" pitchFamily="18" charset="0"/>
                          <a:cs typeface="Times New Roman" panose="02020603050405020304" pitchFamily="18" charset="0"/>
                        </a:rPr>
                        <a:t>FFC Recommendation</a:t>
                      </a:r>
                      <a:endParaRPr lang="en-ZA" sz="2000" dirty="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xmlns="" val="10000"/>
                  </a:ext>
                </a:extLst>
              </a:tr>
              <a:tr h="3015183">
                <a:tc rowSpan="2">
                  <a:txBody>
                    <a:bodyPr/>
                    <a:lstStyle/>
                    <a:p>
                      <a:pPr algn="ctr"/>
                      <a:r>
                        <a:rPr lang="en-ZA" sz="1800" dirty="0" smtClean="0">
                          <a:solidFill>
                            <a:schemeClr val="tx1"/>
                          </a:solidFill>
                          <a:latin typeface="Times New Roman" panose="02020603050405020304" pitchFamily="18" charset="0"/>
                          <a:cs typeface="Times New Roman" panose="02020603050405020304" pitchFamily="18" charset="0"/>
                        </a:rPr>
                        <a:t>Submission for the 2018/19 DoR</a:t>
                      </a:r>
                      <a:endParaRPr lang="en-ZA" sz="1800" dirty="0">
                        <a:solidFill>
                          <a:schemeClr val="tx1"/>
                        </a:solidFill>
                        <a:latin typeface="Times New Roman" pitchFamily="18" charset="0"/>
                        <a:cs typeface="Times New Roman" pitchFamily="18" charset="0"/>
                      </a:endParaRPr>
                    </a:p>
                  </a:txBody>
                  <a:tcPr anchor="ctr">
                    <a:solidFill>
                      <a:schemeClr val="bg1"/>
                    </a:solidFill>
                  </a:tcPr>
                </a:tc>
                <a:tc>
                  <a:txBody>
                    <a:bodyPr/>
                    <a:lstStyle/>
                    <a:p>
                      <a:pPr lvl="0" algn="l"/>
                      <a:r>
                        <a:rPr lang="en-ZA" sz="1800" baseline="0" dirty="0" smtClean="0">
                          <a:latin typeface="Times New Roman" pitchFamily="18" charset="0"/>
                          <a:cs typeface="Times New Roman" pitchFamily="18" charset="0"/>
                        </a:rPr>
                        <a:t>CASP and the Recapitalisation and Development Programme are consolidated into one funding programme for post-settlement support to emerging  and land reformers under the DAFF which has more expertise in the area of agriculture. The consolidated fund should provide timeous support to land reform beneficiaries and be complemented by affordable loan funding.</a:t>
                      </a:r>
                    </a:p>
                    <a:p>
                      <a:pPr marL="285750" lvl="0" indent="-285750" algn="l">
                        <a:buFont typeface="Arial" panose="020B0604020202020204" pitchFamily="34" charset="0"/>
                        <a:buChar char="•"/>
                      </a:pPr>
                      <a:r>
                        <a:rPr lang="en-ZA" sz="1800" i="1" baseline="0" dirty="0" smtClean="0">
                          <a:latin typeface="Times New Roman" pitchFamily="18" charset="0"/>
                          <a:cs typeface="Times New Roman" pitchFamily="18" charset="0"/>
                        </a:rPr>
                        <a:t>Government Response: Government agrees that post-settlement support that ensures arable land remains in production is important. However given the overlapping roles between the DAFF and the DRDLR, the first task is to clarify the roles of these two departments, which both include aspect of post-settlement support.  </a:t>
                      </a:r>
                    </a:p>
                  </a:txBody>
                  <a:tcPr>
                    <a:solidFill>
                      <a:schemeClr val="bg1"/>
                    </a:solidFill>
                  </a:tcPr>
                </a:tc>
                <a:extLst>
                  <a:ext uri="{0D108BD9-81ED-4DB2-BD59-A6C34878D82A}">
                    <a16:rowId xmlns:a16="http://schemas.microsoft.com/office/drawing/2014/main" xmlns="" val="10001"/>
                  </a:ext>
                </a:extLst>
              </a:tr>
              <a:tr h="2826553">
                <a:tc vMerge="1">
                  <a:txBody>
                    <a:bodyPr/>
                    <a:lstStyle/>
                    <a:p>
                      <a:endParaRPr lang="en-ZA" sz="1800" dirty="0">
                        <a:latin typeface="Times New Roman" pitchFamily="18" charset="0"/>
                        <a:cs typeface="Times New Roman" pitchFamily="18" charset="0"/>
                      </a:endParaRPr>
                    </a:p>
                  </a:txBody>
                  <a:tcPr anchor="ctr"/>
                </a:tc>
                <a:tc>
                  <a:txBody>
                    <a:bodyPr/>
                    <a:lstStyle/>
                    <a:p>
                      <a:pPr lvl="0" algn="l"/>
                      <a:r>
                        <a:rPr lang="en-ZA" sz="1600" baseline="0" dirty="0" smtClean="0">
                          <a:latin typeface="Times New Roman" panose="02020603050405020304" pitchFamily="18" charset="0"/>
                          <a:cs typeface="Times New Roman" panose="02020603050405020304" pitchFamily="18" charset="0"/>
                        </a:rPr>
                        <a:t>The current municipal disaster grant be allowed to cater for eviction-related emergencies.</a:t>
                      </a:r>
                    </a:p>
                    <a:p>
                      <a:pPr marL="285750" lvl="0" indent="-285750" algn="l">
                        <a:buFont typeface="Arial" panose="020B0604020202020204" pitchFamily="34" charset="0"/>
                        <a:buChar char="•"/>
                        <a:defRPr sz="1800" b="0" i="0"/>
                      </a:pPr>
                      <a:r>
                        <a:rPr lang="en-ZA" sz="1600" i="1" baseline="0" dirty="0" smtClean="0">
                          <a:latin typeface="Times New Roman" pitchFamily="18" charset="0"/>
                          <a:cs typeface="Times New Roman" pitchFamily="18" charset="0"/>
                          <a:sym typeface="Arial Bold"/>
                        </a:rPr>
                        <a:t>Government appreciates and agrees with the concerns raised regarding eviction. Government does not, however, agree that evictions meet the definition of disasters prescribed in the Disaster Management Act (2002), which means that the municipal disaster grant is not the appropriate instrument for alleviating the effect of evictions.</a:t>
                      </a:r>
                      <a:endParaRPr lang="en-ZA" sz="1800" baseline="0" dirty="0" smtClean="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678795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a:bodyPr>
          <a:lstStyle/>
          <a:p>
            <a:endParaRPr lang="en-ZA" dirty="0">
              <a:effectLst/>
            </a:endParaRPr>
          </a:p>
        </p:txBody>
      </p:sp>
      <p:sp>
        <p:nvSpPr>
          <p:cNvPr id="4" name="Slide Number Placeholder 3"/>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solidFill>
                  <a:prstClr val="black">
                    <a:tint val="75000"/>
                  </a:prstClr>
                </a:solidFill>
              </a:rPr>
              <a:pPr>
                <a:defRPr/>
              </a:pPr>
              <a:t>47</a:t>
            </a:fld>
            <a:endParaRPr lang="en-ZA" dirty="0">
              <a:solidFill>
                <a:prstClr val="black">
                  <a:tint val="75000"/>
                </a:prstClr>
              </a:solidFill>
            </a:endParaRPr>
          </a:p>
        </p:txBody>
      </p:sp>
      <p:graphicFrame>
        <p:nvGraphicFramePr>
          <p:cNvPr id="6" name="Content Placeholder 6"/>
          <p:cNvGraphicFramePr>
            <a:graphicFrameLocks/>
          </p:cNvGraphicFramePr>
          <p:nvPr>
            <p:extLst/>
          </p:nvPr>
        </p:nvGraphicFramePr>
        <p:xfrm>
          <a:off x="251520" y="274639"/>
          <a:ext cx="8712968" cy="5651939"/>
        </p:xfrm>
        <a:graphic>
          <a:graphicData uri="http://schemas.openxmlformats.org/drawingml/2006/table">
            <a:tbl>
              <a:tblPr firstRow="1" bandRow="1">
                <a:tableStyleId>{8799B23B-EC83-4686-B30A-512413B5E67A}</a:tableStyleId>
              </a:tblPr>
              <a:tblGrid>
                <a:gridCol w="1452161">
                  <a:extLst>
                    <a:ext uri="{9D8B030D-6E8A-4147-A177-3AD203B41FA5}">
                      <a16:colId xmlns:a16="http://schemas.microsoft.com/office/drawing/2014/main" xmlns="" val="20000"/>
                    </a:ext>
                  </a:extLst>
                </a:gridCol>
                <a:gridCol w="7260807">
                  <a:extLst>
                    <a:ext uri="{9D8B030D-6E8A-4147-A177-3AD203B41FA5}">
                      <a16:colId xmlns:a16="http://schemas.microsoft.com/office/drawing/2014/main" xmlns="" val="20001"/>
                    </a:ext>
                  </a:extLst>
                </a:gridCol>
              </a:tblGrid>
              <a:tr h="612479">
                <a:tc>
                  <a:txBody>
                    <a:bodyPr/>
                    <a:lstStyle/>
                    <a:p>
                      <a:r>
                        <a:rPr lang="en-ZA" sz="2000" dirty="0" smtClean="0">
                          <a:latin typeface="Times New Roman" panose="02020603050405020304" pitchFamily="18" charset="0"/>
                          <a:cs typeface="Times New Roman" panose="02020603050405020304" pitchFamily="18" charset="0"/>
                        </a:rPr>
                        <a:t>Submission</a:t>
                      </a:r>
                      <a:endParaRPr lang="en-ZA" sz="2000" dirty="0">
                        <a:latin typeface="Times New Roman" pitchFamily="18" charset="0"/>
                        <a:cs typeface="Times New Roman" pitchFamily="18" charset="0"/>
                      </a:endParaRPr>
                    </a:p>
                  </a:txBody>
                  <a:tcPr>
                    <a:solidFill>
                      <a:schemeClr val="bg1"/>
                    </a:solidFill>
                  </a:tcPr>
                </a:tc>
                <a:tc>
                  <a:txBody>
                    <a:bodyPr/>
                    <a:lstStyle/>
                    <a:p>
                      <a:pPr algn="ctr"/>
                      <a:r>
                        <a:rPr lang="en-ZA" sz="2000" dirty="0" smtClean="0">
                          <a:latin typeface="Times New Roman" panose="02020603050405020304" pitchFamily="18" charset="0"/>
                          <a:cs typeface="Times New Roman" panose="02020603050405020304" pitchFamily="18" charset="0"/>
                        </a:rPr>
                        <a:t>FFC Recommendation</a:t>
                      </a:r>
                      <a:endParaRPr lang="en-ZA" sz="2000" dirty="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xmlns="" val="10000"/>
                  </a:ext>
                </a:extLst>
              </a:tr>
              <a:tr h="1965818">
                <a:tc rowSpan="2">
                  <a:txBody>
                    <a:bodyPr/>
                    <a:lstStyle/>
                    <a:p>
                      <a:pPr algn="ctr"/>
                      <a:r>
                        <a:rPr lang="en-ZA" sz="2000" dirty="0" smtClean="0">
                          <a:solidFill>
                            <a:schemeClr val="accent3">
                              <a:lumMod val="50000"/>
                            </a:schemeClr>
                          </a:solidFill>
                          <a:latin typeface="Times New Roman" panose="02020603050405020304" pitchFamily="18" charset="0"/>
                          <a:cs typeface="Times New Roman" panose="02020603050405020304" pitchFamily="18" charset="0"/>
                        </a:rPr>
                        <a:t>Submission for the 2018/19 DoR</a:t>
                      </a:r>
                      <a:endParaRPr lang="en-ZA" sz="2000" dirty="0">
                        <a:solidFill>
                          <a:schemeClr val="accent3">
                            <a:lumMod val="50000"/>
                          </a:schemeClr>
                        </a:solidFill>
                        <a:latin typeface="Times New Roman" pitchFamily="18" charset="0"/>
                        <a:cs typeface="Times New Roman" pitchFamily="18" charset="0"/>
                      </a:endParaRPr>
                    </a:p>
                  </a:txBody>
                  <a:tcPr anchor="ctr">
                    <a:solidFill>
                      <a:schemeClr val="bg1"/>
                    </a:solidFill>
                  </a:tcPr>
                </a:tc>
                <a:tc>
                  <a:txBody>
                    <a:bodyPr/>
                    <a:lstStyle/>
                    <a:p>
                      <a:pPr lvl="0" algn="l"/>
                      <a:r>
                        <a:rPr lang="en-ZA" sz="1700" baseline="0" dirty="0" smtClean="0">
                          <a:latin typeface="Times New Roman" panose="02020603050405020304" pitchFamily="18" charset="0"/>
                          <a:cs typeface="Times New Roman" panose="02020603050405020304" pitchFamily="18" charset="0"/>
                        </a:rPr>
                        <a:t>DAFF should enhance agricultural productivity by establishing a framework for implementing, evaluating and monitoring key agricultural grants targeted at subsistence and small-scale farmers. </a:t>
                      </a:r>
                    </a:p>
                    <a:p>
                      <a:pPr marL="194027" lvl="0" indent="-194027" algn="l">
                        <a:buSzPct val="100000"/>
                        <a:buFont typeface="Arial"/>
                        <a:buChar char="•"/>
                        <a:defRPr sz="1800" b="0" i="0"/>
                      </a:pPr>
                      <a:r>
                        <a:rPr lang="en-ZA" sz="1700" i="1" baseline="0" dirty="0" smtClean="0">
                          <a:latin typeface="Times New Roman" pitchFamily="18" charset="0"/>
                          <a:cs typeface="Times New Roman" pitchFamily="18" charset="0"/>
                        </a:rPr>
                        <a:t>Government Response: </a:t>
                      </a:r>
                      <a:r>
                        <a:rPr lang="en-ZA" sz="1700" b="0" i="1" baseline="0" dirty="0" smtClean="0">
                          <a:solidFill>
                            <a:schemeClr val="tx1"/>
                          </a:solidFill>
                          <a:latin typeface="Times New Roman" pitchFamily="18" charset="0"/>
                          <a:ea typeface="+mn-ea"/>
                          <a:cs typeface="Times New Roman" pitchFamily="18" charset="0"/>
                          <a:sym typeface="Arial Bold"/>
                        </a:rPr>
                        <a:t>Government agrees with this recommendation. The DAFF is engaging with the recommendations from the Department of Planning, Monitoring and Evaluation’s expenditure reviews on its key grants. </a:t>
                      </a:r>
                      <a:endParaRPr lang="en-ZA" sz="1700" b="0" i="1" baseline="0" dirty="0">
                        <a:solidFill>
                          <a:schemeClr val="tx1"/>
                        </a:solidFill>
                        <a:latin typeface="Times New Roman" pitchFamily="18" charset="0"/>
                        <a:ea typeface="+mn-ea"/>
                        <a:cs typeface="Times New Roman" pitchFamily="18" charset="0"/>
                        <a:sym typeface="Arial Bold"/>
                      </a:endParaRPr>
                    </a:p>
                  </a:txBody>
                  <a:tcPr>
                    <a:solidFill>
                      <a:schemeClr val="bg1"/>
                    </a:solidFill>
                  </a:tcPr>
                </a:tc>
                <a:extLst>
                  <a:ext uri="{0D108BD9-81ED-4DB2-BD59-A6C34878D82A}">
                    <a16:rowId xmlns:a16="http://schemas.microsoft.com/office/drawing/2014/main" xmlns="" val="10001"/>
                  </a:ext>
                </a:extLst>
              </a:tr>
              <a:tr h="3073642">
                <a:tc vMerge="1">
                  <a:txBody>
                    <a:bodyPr/>
                    <a:lstStyle/>
                    <a:p>
                      <a:endParaRPr lang="en-ZA" sz="1800" dirty="0">
                        <a:latin typeface="Times New Roman" pitchFamily="18" charset="0"/>
                        <a:cs typeface="Times New Roman" pitchFamily="18" charset="0"/>
                      </a:endParaRPr>
                    </a:p>
                  </a:txBody>
                  <a:tcPr anchor="ctr"/>
                </a:tc>
                <a:tc>
                  <a:txBody>
                    <a:bodyPr/>
                    <a:lstStyle/>
                    <a:p>
                      <a:pPr lvl="0" algn="l"/>
                      <a:r>
                        <a:rPr lang="en-ZA" sz="1700" baseline="0" dirty="0" smtClean="0">
                          <a:latin typeface="Times New Roman" pitchFamily="18" charset="0"/>
                          <a:cs typeface="Times New Roman" pitchFamily="18" charset="0"/>
                        </a:rPr>
                        <a:t>The Commission recommends that agriculture-related transfers are distributed across recipient provinces in a manner that promotes equity and ensures access for targeted groups, especially emerging and subsistence farmers located within rural provinces and municipalities. This can be achieved through expanding the current disbursement criteria to incorporate weights for a province’s share of national rural population, the proportion of a province’s rural population incomes below official poverty levels/measures, and the extent to which the rural population in a province participates in subsistence and smallholder farming. </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sz="1800" b="0" i="0"/>
                      </a:pPr>
                      <a:r>
                        <a:rPr lang="en-ZA" sz="1700" i="1" baseline="0" dirty="0" smtClean="0">
                          <a:latin typeface="Times New Roman" pitchFamily="18" charset="0"/>
                          <a:cs typeface="Times New Roman" pitchFamily="18" charset="0"/>
                        </a:rPr>
                        <a:t>Government Response: Government agrees with this recommendation. The current criteria are meant to achieve equity across provinces. These criteria need continuous monitoring to ensure they uphold the principle of equity.</a:t>
                      </a:r>
                    </a:p>
                  </a:txBody>
                  <a:tcP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0653708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a:bodyPr>
          <a:lstStyle/>
          <a:p>
            <a:endParaRPr lang="en-ZA" dirty="0">
              <a:effectLst/>
            </a:endParaRPr>
          </a:p>
        </p:txBody>
      </p:sp>
      <p:sp>
        <p:nvSpPr>
          <p:cNvPr id="4" name="Slide Number Placeholder 3"/>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48</a:t>
            </a:fld>
            <a:endParaRPr lang="en-ZA" dirty="0"/>
          </a:p>
        </p:txBody>
      </p:sp>
      <p:graphicFrame>
        <p:nvGraphicFramePr>
          <p:cNvPr id="6" name="Content Placeholder 6"/>
          <p:cNvGraphicFramePr>
            <a:graphicFrameLocks/>
          </p:cNvGraphicFramePr>
          <p:nvPr>
            <p:extLst>
              <p:ext uri="{D42A27DB-BD31-4B8C-83A1-F6EECF244321}">
                <p14:modId xmlns:p14="http://schemas.microsoft.com/office/powerpoint/2010/main" xmlns="" val="2912215541"/>
              </p:ext>
            </p:extLst>
          </p:nvPr>
        </p:nvGraphicFramePr>
        <p:xfrm>
          <a:off x="251520" y="441083"/>
          <a:ext cx="8712968" cy="5077140"/>
        </p:xfrm>
        <a:graphic>
          <a:graphicData uri="http://schemas.openxmlformats.org/drawingml/2006/table">
            <a:tbl>
              <a:tblPr firstRow="1" bandRow="1">
                <a:tableStyleId>{8799B23B-EC83-4686-B30A-512413B5E67A}</a:tableStyleId>
              </a:tblPr>
              <a:tblGrid>
                <a:gridCol w="1452161">
                  <a:extLst>
                    <a:ext uri="{9D8B030D-6E8A-4147-A177-3AD203B41FA5}">
                      <a16:colId xmlns:a16="http://schemas.microsoft.com/office/drawing/2014/main" xmlns="" val="20000"/>
                    </a:ext>
                  </a:extLst>
                </a:gridCol>
                <a:gridCol w="7260807">
                  <a:extLst>
                    <a:ext uri="{9D8B030D-6E8A-4147-A177-3AD203B41FA5}">
                      <a16:colId xmlns:a16="http://schemas.microsoft.com/office/drawing/2014/main" xmlns="" val="20001"/>
                    </a:ext>
                  </a:extLst>
                </a:gridCol>
              </a:tblGrid>
              <a:tr h="323242">
                <a:tc>
                  <a:txBody>
                    <a:bodyPr/>
                    <a:lstStyle/>
                    <a:p>
                      <a:r>
                        <a:rPr lang="en-ZA" sz="2000" dirty="0" smtClean="0">
                          <a:latin typeface="Times New Roman" panose="02020603050405020304" pitchFamily="18" charset="0"/>
                          <a:cs typeface="Times New Roman" panose="02020603050405020304" pitchFamily="18" charset="0"/>
                        </a:rPr>
                        <a:t>Submission</a:t>
                      </a:r>
                      <a:endParaRPr lang="en-ZA" sz="2000" dirty="0">
                        <a:latin typeface="Times New Roman" pitchFamily="18" charset="0"/>
                        <a:cs typeface="Times New Roman" pitchFamily="18" charset="0"/>
                      </a:endParaRPr>
                    </a:p>
                  </a:txBody>
                  <a:tcPr>
                    <a:solidFill>
                      <a:schemeClr val="bg1"/>
                    </a:solidFill>
                  </a:tcPr>
                </a:tc>
                <a:tc>
                  <a:txBody>
                    <a:bodyPr/>
                    <a:lstStyle/>
                    <a:p>
                      <a:pPr algn="ctr"/>
                      <a:r>
                        <a:rPr lang="en-ZA" sz="2000" dirty="0" smtClean="0">
                          <a:latin typeface="Times New Roman" panose="02020603050405020304" pitchFamily="18" charset="0"/>
                          <a:cs typeface="Times New Roman" panose="02020603050405020304" pitchFamily="18" charset="0"/>
                        </a:rPr>
                        <a:t>FFC Recommendation</a:t>
                      </a:r>
                      <a:endParaRPr lang="en-ZA" sz="2000" dirty="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xmlns="" val="10000"/>
                  </a:ext>
                </a:extLst>
              </a:tr>
              <a:tr h="3244856">
                <a:tc rowSpan="2">
                  <a:txBody>
                    <a:bodyPr/>
                    <a:lstStyle/>
                    <a:p>
                      <a:pPr algn="ctr"/>
                      <a:r>
                        <a:rPr lang="en-ZA" sz="2000" dirty="0" smtClean="0">
                          <a:solidFill>
                            <a:schemeClr val="accent3">
                              <a:lumMod val="50000"/>
                            </a:schemeClr>
                          </a:solidFill>
                          <a:latin typeface="Times New Roman" panose="02020603050405020304" pitchFamily="18" charset="0"/>
                          <a:cs typeface="Times New Roman" panose="02020603050405020304" pitchFamily="18" charset="0"/>
                        </a:rPr>
                        <a:t>Submission for the 2017/18 DoR</a:t>
                      </a:r>
                      <a:endParaRPr lang="en-ZA" sz="2000" dirty="0">
                        <a:solidFill>
                          <a:schemeClr val="accent3">
                            <a:lumMod val="50000"/>
                          </a:schemeClr>
                        </a:solidFill>
                        <a:latin typeface="Times New Roman" pitchFamily="18" charset="0"/>
                        <a:cs typeface="Times New Roman" pitchFamily="18" charset="0"/>
                      </a:endParaRPr>
                    </a:p>
                  </a:txBody>
                  <a:tcPr anchor="ctr">
                    <a:solidFill>
                      <a:schemeClr val="bg1"/>
                    </a:solidFill>
                  </a:tcPr>
                </a:tc>
                <a:tc>
                  <a:txBody>
                    <a:bodyPr/>
                    <a:lstStyle/>
                    <a:p>
                      <a:pPr lvl="0" algn="l"/>
                      <a:r>
                        <a:rPr lang="en-ZA" sz="1700" baseline="0" dirty="0" smtClean="0">
                          <a:latin typeface="Times New Roman" panose="02020603050405020304" pitchFamily="18" charset="0"/>
                          <a:cs typeface="Times New Roman" panose="02020603050405020304" pitchFamily="18" charset="0"/>
                        </a:rPr>
                        <a:t>A comprehensive definition of “rural areas” and “rural development” to be applied across the three spheres of government.</a:t>
                      </a:r>
                    </a:p>
                    <a:p>
                      <a:pPr lvl="0" algn="l"/>
                      <a:r>
                        <a:rPr lang="en-ZA" sz="1700" baseline="0" dirty="0" smtClean="0">
                          <a:latin typeface="Times New Roman" panose="02020603050405020304" pitchFamily="18" charset="0"/>
                          <a:cs typeface="Times New Roman" panose="02020603050405020304" pitchFamily="18" charset="0"/>
                        </a:rPr>
                        <a:t>Government should further strengthen the equity focus of intergovernmental transfers, in particular in the health and education sectors targeted at rural areas, as this facilitates efficient reallocations. Policy efforts should complement these reallocation- enhancing processes in order to sustain productivity growth within rural areas. </a:t>
                      </a:r>
                    </a:p>
                    <a:p>
                      <a:pPr lvl="0" algn="l"/>
                      <a:r>
                        <a:rPr lang="en-ZA" sz="1700" baseline="0" dirty="0" smtClean="0">
                          <a:latin typeface="Times New Roman" panose="02020603050405020304" pitchFamily="18" charset="0"/>
                          <a:cs typeface="Times New Roman" panose="02020603050405020304" pitchFamily="18" charset="0"/>
                        </a:rPr>
                        <a:t>Government should actively and specifically include conditions in rural grants aimed at increasing productivity and employment whenever significant capital investment in rural public infrastructure occurs. </a:t>
                      </a:r>
                    </a:p>
                  </a:txBody>
                  <a:tcPr>
                    <a:solidFill>
                      <a:schemeClr val="bg1"/>
                    </a:solidFill>
                  </a:tcPr>
                </a:tc>
                <a:extLst>
                  <a:ext uri="{0D108BD9-81ED-4DB2-BD59-A6C34878D82A}">
                    <a16:rowId xmlns:a16="http://schemas.microsoft.com/office/drawing/2014/main" xmlns="" val="10001"/>
                  </a:ext>
                </a:extLst>
              </a:tr>
              <a:tr h="1436044">
                <a:tc vMerge="1">
                  <a:txBody>
                    <a:bodyPr/>
                    <a:lstStyle/>
                    <a:p>
                      <a:endParaRPr lang="en-ZA" sz="1800" dirty="0">
                        <a:latin typeface="Times New Roman" pitchFamily="18" charset="0"/>
                        <a:cs typeface="Times New Roman" pitchFamily="18" charset="0"/>
                      </a:endParaRPr>
                    </a:p>
                  </a:txBody>
                  <a:tcPr anchor="ctr"/>
                </a:tc>
                <a:tc>
                  <a:txBody>
                    <a:bodyPr/>
                    <a:lstStyle/>
                    <a:p>
                      <a:pPr lvl="0" algn="l"/>
                      <a:endParaRPr lang="en-ZA" sz="1700" i="1" baseline="0" dirty="0" smtClean="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6076865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a:bodyPr>
          <a:lstStyle/>
          <a:p>
            <a:endParaRPr lang="en-ZA" dirty="0">
              <a:effectLst/>
            </a:endParaRPr>
          </a:p>
        </p:txBody>
      </p:sp>
      <p:sp>
        <p:nvSpPr>
          <p:cNvPr id="4" name="Slide Number Placeholder 3"/>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49</a:t>
            </a:fld>
            <a:endParaRPr lang="en-ZA" dirty="0"/>
          </a:p>
        </p:txBody>
      </p:sp>
      <p:graphicFrame>
        <p:nvGraphicFramePr>
          <p:cNvPr id="6" name="Content Placeholder 6"/>
          <p:cNvGraphicFramePr>
            <a:graphicFrameLocks/>
          </p:cNvGraphicFramePr>
          <p:nvPr>
            <p:extLst>
              <p:ext uri="{D42A27DB-BD31-4B8C-83A1-F6EECF244321}">
                <p14:modId xmlns:p14="http://schemas.microsoft.com/office/powerpoint/2010/main" xmlns="" val="3918786570"/>
              </p:ext>
            </p:extLst>
          </p:nvPr>
        </p:nvGraphicFramePr>
        <p:xfrm>
          <a:off x="251520" y="274639"/>
          <a:ext cx="8640960" cy="6297100"/>
        </p:xfrm>
        <a:graphic>
          <a:graphicData uri="http://schemas.openxmlformats.org/drawingml/2006/table">
            <a:tbl>
              <a:tblPr firstRow="1" bandRow="1">
                <a:tableStyleId>{8799B23B-EC83-4686-B30A-512413B5E67A}</a:tableStyleId>
              </a:tblPr>
              <a:tblGrid>
                <a:gridCol w="1440160">
                  <a:extLst>
                    <a:ext uri="{9D8B030D-6E8A-4147-A177-3AD203B41FA5}">
                      <a16:colId xmlns:a16="http://schemas.microsoft.com/office/drawing/2014/main" xmlns="" val="20000"/>
                    </a:ext>
                  </a:extLst>
                </a:gridCol>
                <a:gridCol w="7200800">
                  <a:extLst>
                    <a:ext uri="{9D8B030D-6E8A-4147-A177-3AD203B41FA5}">
                      <a16:colId xmlns:a16="http://schemas.microsoft.com/office/drawing/2014/main" xmlns="" val="20001"/>
                    </a:ext>
                  </a:extLst>
                </a:gridCol>
              </a:tblGrid>
              <a:tr h="382334">
                <a:tc>
                  <a:txBody>
                    <a:bodyPr/>
                    <a:lstStyle/>
                    <a:p>
                      <a:r>
                        <a:rPr lang="en-ZA" sz="2000" dirty="0" smtClean="0">
                          <a:latin typeface="Times New Roman" panose="02020603050405020304" pitchFamily="18" charset="0"/>
                          <a:cs typeface="Times New Roman" panose="02020603050405020304" pitchFamily="18" charset="0"/>
                        </a:rPr>
                        <a:t>Submission</a:t>
                      </a:r>
                      <a:endParaRPr lang="en-ZA" sz="2000" dirty="0">
                        <a:latin typeface="Times New Roman" pitchFamily="18" charset="0"/>
                        <a:cs typeface="Times New Roman" pitchFamily="18" charset="0"/>
                      </a:endParaRPr>
                    </a:p>
                  </a:txBody>
                  <a:tcPr>
                    <a:solidFill>
                      <a:schemeClr val="bg1"/>
                    </a:solidFill>
                  </a:tcPr>
                </a:tc>
                <a:tc>
                  <a:txBody>
                    <a:bodyPr/>
                    <a:lstStyle/>
                    <a:p>
                      <a:pPr algn="ctr"/>
                      <a:r>
                        <a:rPr lang="en-ZA" sz="2000" dirty="0" smtClean="0">
                          <a:latin typeface="Times New Roman" panose="02020603050405020304" pitchFamily="18" charset="0"/>
                          <a:cs typeface="Times New Roman" panose="02020603050405020304" pitchFamily="18" charset="0"/>
                        </a:rPr>
                        <a:t>FFC Recommendation</a:t>
                      </a:r>
                      <a:endParaRPr lang="en-ZA" sz="2000" dirty="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xmlns="" val="10000"/>
                  </a:ext>
                </a:extLst>
              </a:tr>
              <a:tr h="4852695">
                <a:tc rowSpan="2">
                  <a:txBody>
                    <a:bodyPr/>
                    <a:lstStyle/>
                    <a:p>
                      <a:pPr algn="ctr"/>
                      <a:r>
                        <a:rPr lang="en-ZA" sz="1800" dirty="0" smtClean="0">
                          <a:solidFill>
                            <a:schemeClr val="tx1"/>
                          </a:solidFill>
                          <a:latin typeface="Times New Roman" panose="02020603050405020304" pitchFamily="18" charset="0"/>
                          <a:cs typeface="Times New Roman" panose="02020603050405020304" pitchFamily="18" charset="0"/>
                        </a:rPr>
                        <a:t>Submission for the 2017/18 DoR</a:t>
                      </a:r>
                      <a:endParaRPr lang="en-ZA" sz="1800" dirty="0">
                        <a:solidFill>
                          <a:schemeClr val="tx1"/>
                        </a:solidFill>
                        <a:latin typeface="Times New Roman" pitchFamily="18" charset="0"/>
                        <a:cs typeface="Times New Roman" pitchFamily="18" charset="0"/>
                      </a:endParaRPr>
                    </a:p>
                  </a:txBody>
                  <a:tcPr anchor="ctr">
                    <a:solidFill>
                      <a:schemeClr val="bg1"/>
                    </a:solidFill>
                  </a:tcPr>
                </a:tc>
                <a:tc>
                  <a:txBody>
                    <a:bodyPr/>
                    <a:lstStyle/>
                    <a:p>
                      <a:pPr lvl="0" algn="l"/>
                      <a:r>
                        <a:rPr lang="en-ZA" sz="1800" baseline="0" dirty="0" smtClean="0">
                          <a:latin typeface="Times New Roman" pitchFamily="18" charset="0"/>
                          <a:cs typeface="Times New Roman" pitchFamily="18" charset="0"/>
                        </a:rPr>
                        <a:t>A single champion for rural finance and development. This champion should guide and coordinate investment by DFIs in rural areas, and encourage crowding-in by the private sector. </a:t>
                      </a:r>
                    </a:p>
                    <a:p>
                      <a:pPr lvl="0" algn="l"/>
                      <a:r>
                        <a:rPr lang="en-ZA" sz="1800" baseline="0" dirty="0" smtClean="0">
                          <a:latin typeface="Times New Roman" pitchFamily="18" charset="0"/>
                          <a:cs typeface="Times New Roman" pitchFamily="18" charset="0"/>
                        </a:rPr>
                        <a:t>The Department of Telecommunications and Postal Services ensures that SAPO modernises and broadens focus towards becoming a one-stop shop in rural areas, where communities/customers can renew (car, driver’s) licences and access financial products such as banking (ATM etc.)</a:t>
                      </a:r>
                    </a:p>
                    <a:p>
                      <a:pPr lvl="0" algn="l"/>
                      <a:r>
                        <a:rPr lang="en-ZA" sz="1800" baseline="0" dirty="0" smtClean="0">
                          <a:latin typeface="Times New Roman" pitchFamily="18" charset="0"/>
                          <a:cs typeface="Times New Roman" pitchFamily="18" charset="0"/>
                        </a:rPr>
                        <a:t>The Department of Public Enterprises ensures that Transnet contributes to regional economic growth and development by connecting business to customers, goods to markets. Transnet should also transport agricultural goods, so as to include rural communities, from rural areas where they are produced to urban areas where they are consumed, process, or sent out of the country.</a:t>
                      </a:r>
                    </a:p>
                    <a:p>
                      <a:pPr lvl="0" algn="l"/>
                      <a:r>
                        <a:rPr lang="en-ZA" sz="1800" baseline="0" dirty="0" smtClean="0">
                          <a:latin typeface="Times New Roman" pitchFamily="18" charset="0"/>
                          <a:cs typeface="Times New Roman" pitchFamily="18" charset="0"/>
                        </a:rPr>
                        <a:t>The Department of Telecommunications and Postal Service puts measures in place to improve Telkom’s network infrastructure in rural areas, so as to improve cellular network coverage. Telkom and SAPO, under the guidance of the Department of Telecommunications and Postal Services, should forge a partnership to develop the mobile market.</a:t>
                      </a:r>
                    </a:p>
                  </a:txBody>
                  <a:tcPr>
                    <a:solidFill>
                      <a:schemeClr val="bg1"/>
                    </a:solidFill>
                  </a:tcPr>
                </a:tc>
                <a:extLst>
                  <a:ext uri="{0D108BD9-81ED-4DB2-BD59-A6C34878D82A}">
                    <a16:rowId xmlns:a16="http://schemas.microsoft.com/office/drawing/2014/main" xmlns="" val="10001"/>
                  </a:ext>
                </a:extLst>
              </a:tr>
              <a:tr h="871660">
                <a:tc vMerge="1">
                  <a:txBody>
                    <a:bodyPr/>
                    <a:lstStyle/>
                    <a:p>
                      <a:endParaRPr lang="en-ZA" sz="1800" dirty="0">
                        <a:latin typeface="Times New Roman" pitchFamily="18" charset="0"/>
                        <a:cs typeface="Times New Roman" pitchFamily="18" charset="0"/>
                      </a:endParaRPr>
                    </a:p>
                  </a:txBody>
                  <a:tcPr anchor="ctr"/>
                </a:tc>
                <a:tc>
                  <a:txBody>
                    <a:bodyPr/>
                    <a:lstStyle/>
                    <a:p>
                      <a:pPr lvl="0" algn="l"/>
                      <a:endParaRPr lang="en-ZA" sz="1800" baseline="0" dirty="0" smtClean="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9597593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44" y="92075"/>
            <a:ext cx="8229600" cy="1508125"/>
          </a:xfrm>
        </p:spPr>
        <p:txBody>
          <a:bodyPr>
            <a:normAutofit/>
          </a:bodyPr>
          <a:lstStyle/>
          <a:p>
            <a:r>
              <a:rPr lang="en-ZA" sz="4000" dirty="0" smtClean="0">
                <a:effectLst/>
              </a:rPr>
              <a:t>Background</a:t>
            </a:r>
            <a:endParaRPr lang="en-ZA" sz="4000" dirty="0">
              <a:effectLst/>
            </a:endParaRPr>
          </a:p>
        </p:txBody>
      </p:sp>
      <p:sp>
        <p:nvSpPr>
          <p:cNvPr id="3" name="Text Placeholder 2"/>
          <p:cNvSpPr>
            <a:spLocks noGrp="1"/>
          </p:cNvSpPr>
          <p:nvPr>
            <p:ph type="body" idx="1"/>
          </p:nvPr>
        </p:nvSpPr>
        <p:spPr>
          <a:xfrm>
            <a:off x="251520" y="1530690"/>
            <a:ext cx="8712968" cy="5138670"/>
          </a:xfrm>
        </p:spPr>
        <p:txBody>
          <a:bodyPr/>
          <a:lstStyle/>
          <a:p>
            <a:pPr algn="just"/>
            <a:r>
              <a:rPr lang="en-ZA" sz="2000" dirty="0" smtClean="0"/>
              <a:t>Contribution of the sector to the GDP has been on a decline since 1960’s</a:t>
            </a:r>
          </a:p>
          <a:p>
            <a:pPr marL="0" indent="0">
              <a:buNone/>
            </a:pPr>
            <a:endParaRPr lang="en-ZA" sz="2000" dirty="0" smtClean="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r>
              <a:rPr lang="en-ZA" sz="2000" dirty="0" smtClean="0"/>
              <a:t>	</a:t>
            </a:r>
          </a:p>
          <a:p>
            <a:pPr algn="just"/>
            <a:r>
              <a:rPr lang="en-ZA" sz="2000" dirty="0" smtClean="0"/>
              <a:t>Slight improvement from 2.37% to 2.40% between 2016 and 2017 </a:t>
            </a:r>
          </a:p>
          <a:p>
            <a:pPr algn="just"/>
            <a:r>
              <a:rPr lang="en-ZA" sz="1800" dirty="0" smtClean="0"/>
              <a:t>A year on year decline of 4.8% in agricultural contribution to the GDP has been reported for 2018 – driven mainly by declining production in field crops and horticultural products</a:t>
            </a:r>
          </a:p>
          <a:p>
            <a:pPr marL="457200" lvl="1" indent="0">
              <a:buNone/>
            </a:pPr>
            <a:endParaRPr lang="en-ZA" sz="2000" dirty="0" smtClean="0"/>
          </a:p>
        </p:txBody>
      </p:sp>
      <p:sp>
        <p:nvSpPr>
          <p:cNvPr id="4" name="Slide Number Placeholder 3"/>
          <p:cNvSpPr>
            <a:spLocks noGrp="1"/>
          </p:cNvSpPr>
          <p:nvPr>
            <p:ph type="sldNum" sz="quarter" idx="2"/>
          </p:nvPr>
        </p:nvSpPr>
        <p:spPr/>
        <p:txBody>
          <a:bodyPr/>
          <a:lstStyle/>
          <a:p>
            <a:fld id="{86CB4B4D-7CA3-9044-876B-883B54F8677D}" type="slidenum">
              <a:rPr lang="en-ZA" smtClean="0"/>
              <a:pPr/>
              <a:t>5</a:t>
            </a:fld>
            <a:endParaRPr lang="en-ZA"/>
          </a:p>
        </p:txBody>
      </p:sp>
      <p:graphicFrame>
        <p:nvGraphicFramePr>
          <p:cNvPr id="6" name="Chart 5"/>
          <p:cNvGraphicFramePr>
            <a:graphicFrameLocks/>
          </p:cNvGraphicFramePr>
          <p:nvPr>
            <p:extLst>
              <p:ext uri="{D42A27DB-BD31-4B8C-83A1-F6EECF244321}">
                <p14:modId xmlns:p14="http://schemas.microsoft.com/office/powerpoint/2010/main" xmlns="" val="1192731416"/>
              </p:ext>
            </p:extLst>
          </p:nvPr>
        </p:nvGraphicFramePr>
        <p:xfrm>
          <a:off x="539552" y="2057400"/>
          <a:ext cx="4104456" cy="2451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1418279387"/>
              </p:ext>
            </p:extLst>
          </p:nvPr>
        </p:nvGraphicFramePr>
        <p:xfrm>
          <a:off x="5148064" y="2132856"/>
          <a:ext cx="2748664" cy="22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19028872"/>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2699791" y="6237289"/>
            <a:ext cx="3744418" cy="2379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a:solidFill>
                  <a:srgbClr val="366C5B"/>
                </a:solidFill>
              </a:rPr>
              <a:t>FFC MTBPS Training for SCoA_September 2014</a:t>
            </a:r>
          </a:p>
        </p:txBody>
      </p:sp>
      <p:sp>
        <p:nvSpPr>
          <p:cNvPr id="336" name="Shape 336"/>
          <p:cNvSpPr/>
          <p:nvPr/>
        </p:nvSpPr>
        <p:spPr>
          <a:xfrm>
            <a:off x="2699791" y="6237289"/>
            <a:ext cx="3744418" cy="2379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a:solidFill>
                  <a:srgbClr val="366C5B"/>
                </a:solidFill>
              </a:rPr>
              <a:t>Introduction to the Financial and Fiscal Commission 2014</a:t>
            </a:r>
          </a:p>
        </p:txBody>
      </p:sp>
      <p:sp>
        <p:nvSpPr>
          <p:cNvPr id="337" name="Shape 337"/>
          <p:cNvSpPr>
            <a:spLocks noGrp="1"/>
          </p:cNvSpPr>
          <p:nvPr>
            <p:ph type="title"/>
          </p:nvPr>
        </p:nvSpPr>
        <p:spPr>
          <a:xfrm>
            <a:off x="302940" y="68738"/>
            <a:ext cx="8538120" cy="1143002"/>
          </a:xfrm>
          <a:prstGeom prst="rect">
            <a:avLst/>
          </a:prstGeom>
        </p:spPr>
        <p:txBody>
          <a:bodyPr/>
          <a:lstStyle/>
          <a:p>
            <a:pPr lvl="0">
              <a:defRPr sz="1800" cap="none">
                <a:solidFill>
                  <a:srgbClr val="000000"/>
                </a:solidFill>
                <a:effectLst/>
              </a:defRPr>
            </a:pPr>
            <a:r>
              <a:rPr sz="4400" cap="small" dirty="0">
                <a:solidFill>
                  <a:srgbClr val="3B7150"/>
                </a:solidFill>
              </a:rPr>
              <a:t>FFC’s Website: www.ffc.co.za</a:t>
            </a:r>
          </a:p>
        </p:txBody>
      </p:sp>
      <p:sp>
        <p:nvSpPr>
          <p:cNvPr id="338" name="Shape 338"/>
          <p:cNvSpPr>
            <a:spLocks noGrp="1"/>
          </p:cNvSpPr>
          <p:nvPr>
            <p:ph type="sldNum" sz="quarter" idx="2"/>
          </p:nvPr>
        </p:nvSpPr>
        <p:spPr>
          <a:xfrm>
            <a:off x="6553200" y="6007565"/>
            <a:ext cx="2133600" cy="184027"/>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50</a:t>
            </a:fld>
            <a:endParaRPr sz="1200">
              <a:solidFill>
                <a:srgbClr val="888888"/>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940" y="1340768"/>
            <a:ext cx="8538120" cy="5256584"/>
          </a:xfrm>
          <a:prstGeom prst="rect">
            <a:avLst/>
          </a:prstGeom>
        </p:spPr>
      </p:pic>
    </p:spTree>
    <p:extLst>
      <p:ext uri="{BB962C8B-B14F-4D97-AF65-F5344CB8AC3E}">
        <p14:creationId xmlns:p14="http://schemas.microsoft.com/office/powerpoint/2010/main" xmlns="" val="155932169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44" y="92075"/>
            <a:ext cx="8229600" cy="1508125"/>
          </a:xfrm>
        </p:spPr>
        <p:txBody>
          <a:bodyPr>
            <a:normAutofit/>
          </a:bodyPr>
          <a:lstStyle/>
          <a:p>
            <a:r>
              <a:rPr lang="en-ZA" sz="4000" dirty="0" smtClean="0">
                <a:effectLst/>
              </a:rPr>
              <a:t>Background</a:t>
            </a:r>
            <a:endParaRPr lang="en-ZA" sz="4000" dirty="0">
              <a:effectLst/>
            </a:endParaRPr>
          </a:p>
        </p:txBody>
      </p:sp>
      <p:sp>
        <p:nvSpPr>
          <p:cNvPr id="3" name="Text Placeholder 2"/>
          <p:cNvSpPr>
            <a:spLocks noGrp="1"/>
          </p:cNvSpPr>
          <p:nvPr>
            <p:ph type="body" idx="1"/>
          </p:nvPr>
        </p:nvSpPr>
        <p:spPr>
          <a:xfrm>
            <a:off x="251520" y="1530690"/>
            <a:ext cx="8712968" cy="4922646"/>
          </a:xfrm>
        </p:spPr>
        <p:txBody>
          <a:bodyPr/>
          <a:lstStyle/>
          <a:p>
            <a:pPr algn="just"/>
            <a:r>
              <a:rPr lang="en-ZA" sz="2000" dirty="0" smtClean="0">
                <a:solidFill>
                  <a:schemeClr val="tx1"/>
                </a:solidFill>
              </a:rPr>
              <a:t>Fisheries contributes roughly 0.1% to GDP but plays a significant role particularly in the </a:t>
            </a:r>
            <a:r>
              <a:rPr lang="en-ZA" sz="2000" dirty="0" smtClean="0"/>
              <a:t>Western Cape</a:t>
            </a:r>
            <a:r>
              <a:rPr lang="en-ZA" sz="2000" dirty="0"/>
              <a:t> </a:t>
            </a:r>
            <a:r>
              <a:rPr lang="en-ZA" sz="2000" dirty="0" smtClean="0"/>
              <a:t>( more than </a:t>
            </a:r>
            <a:r>
              <a:rPr lang="en-ZA" sz="1800" dirty="0" smtClean="0"/>
              <a:t>5</a:t>
            </a:r>
            <a:r>
              <a:rPr lang="en-ZA" sz="1800" dirty="0"/>
              <a:t>% to Gross Provincial Domestic </a:t>
            </a:r>
            <a:r>
              <a:rPr lang="en-ZA" sz="1800" dirty="0" smtClean="0"/>
              <a:t>Product)</a:t>
            </a:r>
          </a:p>
          <a:p>
            <a:pPr lvl="1" algn="just"/>
            <a:r>
              <a:rPr lang="en-ZA" sz="1800" dirty="0" smtClean="0">
                <a:solidFill>
                  <a:schemeClr val="tx1"/>
                </a:solidFill>
              </a:rPr>
              <a:t>It remains one of the strategic sectors for the government: ocean economy</a:t>
            </a:r>
          </a:p>
          <a:p>
            <a:pPr algn="just"/>
            <a:r>
              <a:rPr lang="en-ZA" sz="2000" dirty="0" smtClean="0">
                <a:solidFill>
                  <a:schemeClr val="tx1"/>
                </a:solidFill>
              </a:rPr>
              <a:t>Forestry contributes about 0.7% to the GDP and only about 1% (1 212 383 ha) of the land is utilised for forestry in SA (Forestry South Africa) - </a:t>
            </a:r>
            <a:r>
              <a:rPr lang="en-ZA" sz="1800" dirty="0" smtClean="0">
                <a:solidFill>
                  <a:schemeClr val="tx1"/>
                </a:solidFill>
              </a:rPr>
              <a:t>494 004 ha and </a:t>
            </a:r>
            <a:r>
              <a:rPr lang="en-ZA" sz="1800" dirty="0">
                <a:solidFill>
                  <a:schemeClr val="tx1"/>
                </a:solidFill>
              </a:rPr>
              <a:t>484 297 ha </a:t>
            </a:r>
            <a:r>
              <a:rPr lang="en-ZA" sz="1800" dirty="0" smtClean="0">
                <a:solidFill>
                  <a:schemeClr val="tx1"/>
                </a:solidFill>
              </a:rPr>
              <a:t>are in Mpumalanga and in the KZN respectively</a:t>
            </a:r>
          </a:p>
          <a:p>
            <a:pPr algn="just"/>
            <a:r>
              <a:rPr lang="en-ZA" sz="2000" dirty="0">
                <a:solidFill>
                  <a:srgbClr val="000000"/>
                </a:solidFill>
              </a:rPr>
              <a:t>Production on forestry has </a:t>
            </a:r>
            <a:r>
              <a:rPr lang="en-ZA" sz="2000" dirty="0" smtClean="0">
                <a:solidFill>
                  <a:srgbClr val="000000"/>
                </a:solidFill>
              </a:rPr>
              <a:t>been </a:t>
            </a:r>
            <a:r>
              <a:rPr lang="en-ZA" sz="2000" dirty="0">
                <a:solidFill>
                  <a:srgbClr val="000000"/>
                </a:solidFill>
              </a:rPr>
              <a:t>declining over the years</a:t>
            </a:r>
            <a:endParaRPr lang="en-ZA" sz="1800" dirty="0" smtClean="0">
              <a:solidFill>
                <a:schemeClr val="tx1"/>
              </a:solidFill>
            </a:endParaRPr>
          </a:p>
          <a:p>
            <a:pPr marL="0" indent="0">
              <a:buNone/>
            </a:pPr>
            <a:endParaRPr lang="en-ZA" sz="2000" dirty="0" smtClean="0">
              <a:solidFill>
                <a:schemeClr val="tx1"/>
              </a:solidFill>
            </a:endParaRPr>
          </a:p>
          <a:p>
            <a:pPr marL="457200" lvl="1" indent="0">
              <a:buNone/>
            </a:pPr>
            <a:endParaRPr lang="en-ZA" sz="2000" dirty="0" smtClean="0"/>
          </a:p>
        </p:txBody>
      </p:sp>
      <p:sp>
        <p:nvSpPr>
          <p:cNvPr id="4" name="Slide Number Placeholder 3"/>
          <p:cNvSpPr>
            <a:spLocks noGrp="1"/>
          </p:cNvSpPr>
          <p:nvPr>
            <p:ph type="sldNum" sz="quarter" idx="2"/>
          </p:nvPr>
        </p:nvSpPr>
        <p:spPr/>
        <p:txBody>
          <a:bodyPr/>
          <a:lstStyle/>
          <a:p>
            <a:fld id="{86CB4B4D-7CA3-9044-876B-883B54F8677D}" type="slidenum">
              <a:rPr lang="en-ZA" smtClean="0"/>
              <a:pPr/>
              <a:t>6</a:t>
            </a:fld>
            <a:endParaRPr lang="en-ZA"/>
          </a:p>
        </p:txBody>
      </p:sp>
      <p:graphicFrame>
        <p:nvGraphicFramePr>
          <p:cNvPr id="5" name="Chart 4"/>
          <p:cNvGraphicFramePr>
            <a:graphicFrameLocks/>
          </p:cNvGraphicFramePr>
          <p:nvPr>
            <p:extLst>
              <p:ext uri="{D42A27DB-BD31-4B8C-83A1-F6EECF244321}">
                <p14:modId xmlns:p14="http://schemas.microsoft.com/office/powerpoint/2010/main" xmlns="" val="753872313"/>
              </p:ext>
            </p:extLst>
          </p:nvPr>
        </p:nvGraphicFramePr>
        <p:xfrm>
          <a:off x="827584" y="4221088"/>
          <a:ext cx="7859216" cy="2336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1264699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effectLst/>
              </a:rPr>
              <a:t>Agricultural Employment</a:t>
            </a:r>
            <a:endParaRPr lang="en-ZA" sz="4000" dirty="0">
              <a:effectLst/>
            </a:endParaRPr>
          </a:p>
        </p:txBody>
      </p:sp>
      <p:sp>
        <p:nvSpPr>
          <p:cNvPr id="12290" name="Content Placeholder 2"/>
          <p:cNvSpPr>
            <a:spLocks noGrp="1"/>
          </p:cNvSpPr>
          <p:nvPr>
            <p:ph type="body" idx="1"/>
          </p:nvPr>
        </p:nvSpPr>
        <p:spPr>
          <a:xfrm>
            <a:off x="251520" y="1529343"/>
            <a:ext cx="8712968" cy="1107569"/>
          </a:xfrm>
        </p:spPr>
        <p:txBody>
          <a:bodyPr/>
          <a:lstStyle/>
          <a:p>
            <a:pPr algn="just"/>
            <a:r>
              <a:rPr lang="en-ZA" sz="2000" dirty="0" smtClean="0">
                <a:solidFill>
                  <a:schemeClr val="tx1"/>
                </a:solidFill>
              </a:rPr>
              <a:t>There has been consistent decline in agricultural employment over the years from just over 14% to 6.5% between 2000 and 2016 respectively, with</a:t>
            </a:r>
            <a:r>
              <a:rPr lang="en-ZA" sz="1800" dirty="0" smtClean="0">
                <a:solidFill>
                  <a:schemeClr val="tx1"/>
                </a:solidFill>
              </a:rPr>
              <a:t> a slight and steady improvement since 2012</a:t>
            </a:r>
          </a:p>
          <a:p>
            <a:pPr lvl="1" algn="just"/>
            <a:r>
              <a:rPr lang="en-ZA" sz="1800" dirty="0">
                <a:solidFill>
                  <a:schemeClr val="tx1"/>
                </a:solidFill>
              </a:rPr>
              <a:t>Data from the World Bank also showed a further decline in 2017 and 2018 from 5.2% to 5.1%</a:t>
            </a:r>
          </a:p>
          <a:p>
            <a:pPr lvl="1" algn="just"/>
            <a:r>
              <a:rPr lang="en-ZA" sz="1800" dirty="0" smtClean="0">
                <a:solidFill>
                  <a:schemeClr val="tx1"/>
                </a:solidFill>
              </a:rPr>
              <a:t>Compared to the fourth quarter of 2017 with that of 2018, the sector remains constant with 849 000 jobs</a:t>
            </a:r>
          </a:p>
          <a:p>
            <a:pPr marL="892629" lvl="2" indent="0" algn="l">
              <a:buNone/>
            </a:pPr>
            <a:endParaRPr lang="en-ZA" sz="2000" dirty="0" smtClean="0">
              <a:solidFill>
                <a:schemeClr val="tx1"/>
              </a:solidFill>
            </a:endParaRPr>
          </a:p>
        </p:txBody>
      </p:sp>
      <p:sp>
        <p:nvSpPr>
          <p:cNvPr id="12292" name="TextBox 5"/>
          <p:cNvSpPr txBox="1">
            <a:spLocks noChangeArrowheads="1"/>
          </p:cNvSpPr>
          <p:nvPr/>
        </p:nvSpPr>
        <p:spPr bwMode="auto">
          <a:xfrm>
            <a:off x="971600" y="6074780"/>
            <a:ext cx="2376488" cy="307975"/>
          </a:xfrm>
          <a:prstGeom prst="rect">
            <a:avLst/>
          </a:prstGeom>
          <a:noFill/>
          <a:ln w="9525">
            <a:noFill/>
            <a:miter lim="800000"/>
            <a:headEnd/>
            <a:tailEnd/>
          </a:ln>
        </p:spPr>
        <p:txBody>
          <a:bodyPr>
            <a:spAutoFit/>
          </a:bodyPr>
          <a:lstStyle/>
          <a:p>
            <a:pPr eaLnBrk="0" hangingPunct="0"/>
            <a:r>
              <a:rPr lang="en-GB" sz="1400" cap="small" dirty="0">
                <a:latin typeface="Times New Roman" pitchFamily="18" charset="0"/>
                <a:ea typeface="Calibri" pitchFamily="34" charset="0"/>
                <a:cs typeface="Times New Roman" pitchFamily="18" charset="0"/>
              </a:rPr>
              <a:t>Source: </a:t>
            </a:r>
            <a:r>
              <a:rPr lang="en-GB" sz="1400" cap="small" dirty="0" err="1" smtClean="0">
                <a:latin typeface="Times New Roman" pitchFamily="18" charset="0"/>
                <a:ea typeface="Calibri" pitchFamily="34" charset="0"/>
                <a:cs typeface="Times New Roman" pitchFamily="18" charset="0"/>
              </a:rPr>
              <a:t>StatSA</a:t>
            </a:r>
            <a:endParaRPr lang="fr-FR" sz="1400" cap="small" dirty="0">
              <a:latin typeface="Times New Roman" pitchFamily="18" charset="0"/>
              <a:cs typeface="Times New Roman" pitchFamily="18" charset="0"/>
            </a:endParaRPr>
          </a:p>
        </p:txBody>
      </p:sp>
      <p:sp>
        <p:nvSpPr>
          <p:cNvPr id="3" name="Slide Number Placeholder 2"/>
          <p:cNvSpPr>
            <a:spLocks noGrp="1"/>
          </p:cNvSpPr>
          <p:nvPr>
            <p:ph type="sldNum" sz="quarter" idx="2"/>
          </p:nvPr>
        </p:nvSpPr>
        <p:spPr/>
        <p:txBody>
          <a:bodyPr/>
          <a:lstStyle/>
          <a:p>
            <a:fld id="{86CB4B4D-7CA3-9044-876B-883B54F8677D}" type="slidenum">
              <a:rPr lang="en-ZA" smtClean="0"/>
              <a:pPr/>
              <a:t>7</a:t>
            </a:fld>
            <a:endParaRPr lang="en-ZA"/>
          </a:p>
        </p:txBody>
      </p:sp>
      <p:graphicFrame>
        <p:nvGraphicFramePr>
          <p:cNvPr id="8" name="Chart 7"/>
          <p:cNvGraphicFramePr>
            <a:graphicFrameLocks/>
          </p:cNvGraphicFramePr>
          <p:nvPr>
            <p:extLst/>
          </p:nvPr>
        </p:nvGraphicFramePr>
        <p:xfrm>
          <a:off x="971600" y="3789040"/>
          <a:ext cx="7272808" cy="2165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26685094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6"/>
            <a:ext cx="8435280" cy="1508125"/>
          </a:xfrm>
        </p:spPr>
        <p:txBody>
          <a:bodyPr>
            <a:normAutofit/>
          </a:bodyPr>
          <a:lstStyle/>
          <a:p>
            <a:r>
              <a:rPr lang="en-ZA" sz="4000" dirty="0" smtClean="0">
                <a:effectLst/>
              </a:rPr>
              <a:t>Importance of Agricultural in the economy</a:t>
            </a:r>
            <a:endParaRPr lang="en-ZA" sz="4000" dirty="0">
              <a:effectLst/>
            </a:endParaRPr>
          </a:p>
        </p:txBody>
      </p:sp>
      <p:sp>
        <p:nvSpPr>
          <p:cNvPr id="12290" name="Content Placeholder 2"/>
          <p:cNvSpPr>
            <a:spLocks noGrp="1"/>
          </p:cNvSpPr>
          <p:nvPr>
            <p:ph type="body" idx="1"/>
          </p:nvPr>
        </p:nvSpPr>
        <p:spPr>
          <a:xfrm>
            <a:off x="251520" y="1529344"/>
            <a:ext cx="8712968" cy="70858"/>
          </a:xfrm>
        </p:spPr>
        <p:txBody>
          <a:bodyPr/>
          <a:lstStyle/>
          <a:p>
            <a:pPr algn="just"/>
            <a:r>
              <a:rPr lang="en-ZA" sz="2000" dirty="0"/>
              <a:t>Despite its small and declining contribution to the economy, the sector is still important due to </a:t>
            </a:r>
            <a:r>
              <a:rPr lang="en-ZA" sz="2000" dirty="0" smtClean="0"/>
              <a:t>a number of reasons</a:t>
            </a:r>
          </a:p>
          <a:p>
            <a:pPr lvl="1" algn="just"/>
            <a:r>
              <a:rPr lang="en-ZA" sz="1800" dirty="0">
                <a:solidFill>
                  <a:schemeClr val="tx1"/>
                </a:solidFill>
              </a:rPr>
              <a:t>L</a:t>
            </a:r>
            <a:r>
              <a:rPr lang="en-ZA" sz="1800" dirty="0" smtClean="0">
                <a:solidFill>
                  <a:schemeClr val="tx1"/>
                </a:solidFill>
              </a:rPr>
              <a:t>arge </a:t>
            </a:r>
            <a:r>
              <a:rPr lang="en-ZA" sz="1800" dirty="0">
                <a:solidFill>
                  <a:schemeClr val="tx1"/>
                </a:solidFill>
              </a:rPr>
              <a:t>linkages with rest of the </a:t>
            </a:r>
            <a:r>
              <a:rPr lang="en-ZA" sz="1800" dirty="0" smtClean="0">
                <a:solidFill>
                  <a:schemeClr val="tx1"/>
                </a:solidFill>
              </a:rPr>
              <a:t>economy</a:t>
            </a:r>
          </a:p>
          <a:p>
            <a:pPr lvl="1" algn="just"/>
            <a:r>
              <a:rPr lang="en-ZA" sz="1800" dirty="0">
                <a:solidFill>
                  <a:schemeClr val="tx1"/>
                </a:solidFill>
              </a:rPr>
              <a:t>I</a:t>
            </a:r>
            <a:r>
              <a:rPr lang="en-ZA" sz="1800" dirty="0" smtClean="0">
                <a:solidFill>
                  <a:schemeClr val="tx1"/>
                </a:solidFill>
              </a:rPr>
              <a:t>ts </a:t>
            </a:r>
            <a:r>
              <a:rPr lang="en-ZA" sz="1800" dirty="0">
                <a:solidFill>
                  <a:schemeClr val="tx1"/>
                </a:solidFill>
              </a:rPr>
              <a:t>contribution to exports </a:t>
            </a:r>
            <a:endParaRPr lang="en-ZA" sz="1800" dirty="0" smtClean="0">
              <a:solidFill>
                <a:schemeClr val="tx1"/>
              </a:solidFill>
            </a:endParaRPr>
          </a:p>
          <a:p>
            <a:pPr lvl="1" algn="just"/>
            <a:r>
              <a:rPr lang="en-ZA" sz="1800" dirty="0" smtClean="0">
                <a:solidFill>
                  <a:schemeClr val="tx1"/>
                </a:solidFill>
              </a:rPr>
              <a:t>Employment –particularly the sector employs relatively unskilled labour</a:t>
            </a:r>
          </a:p>
          <a:p>
            <a:pPr lvl="1" algn="just"/>
            <a:r>
              <a:rPr lang="en-ZA" sz="1800" dirty="0" smtClean="0">
                <a:solidFill>
                  <a:schemeClr val="tx1"/>
                </a:solidFill>
              </a:rPr>
              <a:t>Its contribution to food security and nutrition</a:t>
            </a:r>
          </a:p>
          <a:p>
            <a:pPr algn="just"/>
            <a:r>
              <a:rPr lang="en-ZA" sz="1800" dirty="0" smtClean="0">
                <a:solidFill>
                  <a:schemeClr val="tx1"/>
                </a:solidFill>
              </a:rPr>
              <a:t>However the sector is impacted heavily by a number of issues including</a:t>
            </a:r>
          </a:p>
          <a:p>
            <a:pPr lvl="1" algn="just"/>
            <a:r>
              <a:rPr lang="en-ZA" sz="1800" dirty="0" smtClean="0">
                <a:solidFill>
                  <a:schemeClr val="tx1"/>
                </a:solidFill>
              </a:rPr>
              <a:t>Climate change – drought and floods</a:t>
            </a:r>
          </a:p>
          <a:p>
            <a:pPr lvl="1" algn="just"/>
            <a:r>
              <a:rPr lang="en-ZA" sz="1800" dirty="0" smtClean="0">
                <a:solidFill>
                  <a:schemeClr val="tx1"/>
                </a:solidFill>
              </a:rPr>
              <a:t>Technological advancement – affecting labour absorption</a:t>
            </a:r>
          </a:p>
          <a:p>
            <a:pPr lvl="1" algn="just"/>
            <a:r>
              <a:rPr lang="en-ZA" sz="1800" dirty="0" smtClean="0">
                <a:solidFill>
                  <a:schemeClr val="tx1"/>
                </a:solidFill>
              </a:rPr>
              <a:t>Rising input costs which includes fuel and electricity costs </a:t>
            </a:r>
          </a:p>
          <a:p>
            <a:pPr lvl="1" algn="just"/>
            <a:r>
              <a:rPr lang="en-ZA" sz="1800" dirty="0" smtClean="0">
                <a:solidFill>
                  <a:schemeClr val="tx1"/>
                </a:solidFill>
              </a:rPr>
              <a:t>International standards and regulations and breakout of animal diseases such as avian flue</a:t>
            </a:r>
          </a:p>
          <a:p>
            <a:pPr lvl="1" algn="just"/>
            <a:endParaRPr lang="en-ZA" sz="1800" dirty="0" smtClean="0">
              <a:solidFill>
                <a:schemeClr val="tx1"/>
              </a:solidFill>
            </a:endParaRPr>
          </a:p>
          <a:p>
            <a:pPr lvl="2" algn="just"/>
            <a:endParaRPr lang="en-ZA" sz="2000" dirty="0"/>
          </a:p>
        </p:txBody>
      </p:sp>
      <p:sp>
        <p:nvSpPr>
          <p:cNvPr id="3" name="Slide Number Placeholder 2"/>
          <p:cNvSpPr>
            <a:spLocks noGrp="1"/>
          </p:cNvSpPr>
          <p:nvPr>
            <p:ph type="sldNum" sz="quarter" idx="2"/>
          </p:nvPr>
        </p:nvSpPr>
        <p:spPr/>
        <p:txBody>
          <a:bodyPr/>
          <a:lstStyle/>
          <a:p>
            <a:fld id="{86CB4B4D-7CA3-9044-876B-883B54F8677D}" type="slidenum">
              <a:rPr lang="en-ZA" smtClean="0"/>
              <a:pPr/>
              <a:t>8</a:t>
            </a:fld>
            <a:endParaRPr lang="en-ZA"/>
          </a:p>
        </p:txBody>
      </p:sp>
    </p:spTree>
    <p:extLst>
      <p:ext uri="{BB962C8B-B14F-4D97-AF65-F5344CB8AC3E}">
        <p14:creationId xmlns:p14="http://schemas.microsoft.com/office/powerpoint/2010/main" xmlns="" val="21596558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343580"/>
            <a:ext cx="8568556"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0" eaLnBrk="0" fontAlgn="base" hangingPunct="0">
              <a:spcBef>
                <a:spcPct val="20000"/>
              </a:spcBef>
              <a:spcAft>
                <a:spcPct val="0"/>
              </a:spcAft>
              <a:defRPr/>
            </a:pPr>
            <a:r>
              <a:rPr lang="en-ZA" sz="4400" cap="small" dirty="0" smtClean="0">
                <a:solidFill>
                  <a:srgbClr val="3B7150"/>
                </a:solidFill>
                <a:latin typeface="Times New Roman"/>
                <a:ea typeface="Times New Roman"/>
                <a:cs typeface="Times New Roman"/>
                <a:sym typeface="Times New Roman"/>
              </a:rPr>
              <a:t>Food Prices</a:t>
            </a:r>
            <a:endParaRPr lang="en-ZA" sz="4400" cap="small" dirty="0">
              <a:solidFill>
                <a:srgbClr val="3B7150"/>
              </a:solidFill>
              <a:latin typeface="Times New Roman"/>
              <a:ea typeface="Times New Roman"/>
              <a:cs typeface="Times New Roman"/>
              <a:sym typeface="Times New Roman"/>
            </a:endParaRPr>
          </a:p>
        </p:txBody>
      </p:sp>
      <p:sp>
        <p:nvSpPr>
          <p:cNvPr id="2" name="Text Placeholder 1"/>
          <p:cNvSpPr>
            <a:spLocks noGrp="1"/>
          </p:cNvSpPr>
          <p:nvPr>
            <p:ph type="body" idx="1"/>
          </p:nvPr>
        </p:nvSpPr>
        <p:spPr>
          <a:xfrm>
            <a:off x="179512" y="4348049"/>
            <a:ext cx="8712967" cy="2249303"/>
          </a:xfrm>
        </p:spPr>
        <p:txBody>
          <a:bodyPr/>
          <a:lstStyle/>
          <a:p>
            <a:pPr marL="778329" lvl="2" indent="-342900" algn="just"/>
            <a:r>
              <a:rPr lang="en-US" sz="2000" dirty="0" smtClean="0">
                <a:solidFill>
                  <a:schemeClr val="tx1"/>
                </a:solidFill>
              </a:rPr>
              <a:t>Declining agricultural production and increasing input costs (including fuel prices) among other things contribute to agricultural food inflation</a:t>
            </a:r>
          </a:p>
          <a:p>
            <a:pPr marL="1296489" lvl="3" indent="-342900" algn="just"/>
            <a:r>
              <a:rPr lang="en-US" sz="2000" dirty="0" smtClean="0">
                <a:solidFill>
                  <a:schemeClr val="tx1"/>
                </a:solidFill>
              </a:rPr>
              <a:t>Food inflation remained higher than CPI over the period with an exception of 2015</a:t>
            </a:r>
          </a:p>
          <a:p>
            <a:pPr marL="1296489" lvl="3" indent="-342900" algn="just"/>
            <a:r>
              <a:rPr lang="en-US" sz="2000" dirty="0" smtClean="0">
                <a:solidFill>
                  <a:schemeClr val="tx1"/>
                </a:solidFill>
              </a:rPr>
              <a:t>In 2016, food inflation remains higher than CPI and this could be attributed to drought experienced in late 2015 and early 2016</a:t>
            </a:r>
          </a:p>
        </p:txBody>
      </p:sp>
      <p:sp>
        <p:nvSpPr>
          <p:cNvPr id="4" name="TextBox 3"/>
          <p:cNvSpPr txBox="1"/>
          <p:nvPr/>
        </p:nvSpPr>
        <p:spPr>
          <a:xfrm>
            <a:off x="389913" y="1474755"/>
            <a:ext cx="8712968"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ZA" sz="1400" b="1" cap="small" dirty="0" smtClean="0">
                <a:solidFill>
                  <a:srgbClr val="000000"/>
                </a:solidFill>
                <a:latin typeface="Times New Roman" panose="02020603050405020304" pitchFamily="18" charset="0"/>
                <a:cs typeface="Times New Roman" panose="02020603050405020304" pitchFamily="18" charset="0"/>
              </a:rPr>
              <a:t>CPI and Food Inflation Increase, 2003-2016</a:t>
            </a:r>
            <a:endParaRPr lang="en-ZA" sz="1400" b="1" cap="small" dirty="0">
              <a:solidFill>
                <a:srgbClr val="0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51830" y="3770970"/>
            <a:ext cx="8316726" cy="57707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endParaRPr lang="en-ZA" sz="1050" cap="small" dirty="0" smtClean="0">
              <a:solidFill>
                <a:srgbClr val="000000"/>
              </a:solidFill>
              <a:latin typeface="Times New Roman" panose="02020603050405020304" pitchFamily="18" charset="0"/>
              <a:cs typeface="Times New Roman" panose="02020603050405020304" pitchFamily="18" charset="0"/>
            </a:endParaRPr>
          </a:p>
          <a:p>
            <a:pPr algn="l" rtl="0" latinLnBrk="1" hangingPunct="0"/>
            <a:endParaRPr lang="en-ZA" sz="1050" cap="small" dirty="0">
              <a:solidFill>
                <a:srgbClr val="000000"/>
              </a:solidFill>
              <a:latin typeface="Times New Roman" panose="02020603050405020304" pitchFamily="18" charset="0"/>
              <a:cs typeface="Times New Roman" panose="02020603050405020304" pitchFamily="18" charset="0"/>
            </a:endParaRPr>
          </a:p>
          <a:p>
            <a:pPr algn="l" rtl="0" latinLnBrk="1" hangingPunct="0"/>
            <a:r>
              <a:rPr lang="en-ZA" sz="1050" cap="small" dirty="0" smtClean="0">
                <a:solidFill>
                  <a:srgbClr val="000000"/>
                </a:solidFill>
                <a:latin typeface="Times New Roman" panose="02020603050405020304" pitchFamily="18" charset="0"/>
                <a:cs typeface="Times New Roman" panose="02020603050405020304" pitchFamily="18" charset="0"/>
              </a:rPr>
              <a:t>Source: </a:t>
            </a:r>
            <a:r>
              <a:rPr lang="en-ZA" sz="1050" cap="small" dirty="0" err="1" smtClean="0">
                <a:solidFill>
                  <a:srgbClr val="000000"/>
                </a:solidFill>
                <a:latin typeface="Times New Roman" panose="02020603050405020304" pitchFamily="18" charset="0"/>
                <a:cs typeface="Times New Roman" panose="02020603050405020304" pitchFamily="18" charset="0"/>
              </a:rPr>
              <a:t>Statssa</a:t>
            </a:r>
            <a:endParaRPr lang="en-ZA" sz="1050" cap="small" dirty="0">
              <a:solidFill>
                <a:srgbClr val="000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2"/>
          </p:nvPr>
        </p:nvSpPr>
        <p:spPr/>
        <p:txBody>
          <a:bodyPr/>
          <a:lstStyle/>
          <a:p>
            <a:fld id="{86CB4B4D-7CA3-9044-876B-883B54F8677D}" type="slidenum">
              <a:rPr lang="en-ZA" smtClean="0"/>
              <a:pPr/>
              <a:t>9</a:t>
            </a:fld>
            <a:endParaRPr lang="en-ZA" dirty="0"/>
          </a:p>
        </p:txBody>
      </p:sp>
      <p:graphicFrame>
        <p:nvGraphicFramePr>
          <p:cNvPr id="11" name="Chart 10"/>
          <p:cNvGraphicFramePr>
            <a:graphicFrameLocks/>
          </p:cNvGraphicFramePr>
          <p:nvPr>
            <p:extLst/>
          </p:nvPr>
        </p:nvGraphicFramePr>
        <p:xfrm>
          <a:off x="683568" y="1931893"/>
          <a:ext cx="6210672" cy="2145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4766651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24296</TotalTime>
  <Words>5144</Words>
  <Application>Microsoft Office PowerPoint</Application>
  <PresentationFormat>On-screen Show (4:3)</PresentationFormat>
  <Paragraphs>697</Paragraphs>
  <Slides>50</Slides>
  <Notes>15</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Default</vt:lpstr>
      <vt:lpstr>Office Theme</vt:lpstr>
      <vt:lpstr>Briefing to the Portfolio Committee on Agriculture, Forestry and Fisheries</vt:lpstr>
      <vt:lpstr>Presentation Outline</vt:lpstr>
      <vt:lpstr>Role and Function of the FFC</vt:lpstr>
      <vt:lpstr>Slide 4</vt:lpstr>
      <vt:lpstr>Background</vt:lpstr>
      <vt:lpstr>Background</vt:lpstr>
      <vt:lpstr>Agricultural Employment</vt:lpstr>
      <vt:lpstr>Importance of Agricultural in the economy</vt:lpstr>
      <vt:lpstr>Slide 9</vt:lpstr>
      <vt:lpstr>Slide 10</vt:lpstr>
      <vt:lpstr>Slide 11</vt:lpstr>
      <vt:lpstr>Departmental APP</vt:lpstr>
      <vt:lpstr>Departmental APP</vt:lpstr>
      <vt:lpstr>Departmental APP</vt:lpstr>
      <vt:lpstr>Spending and MTEF Budget by Programmes</vt:lpstr>
      <vt:lpstr>Slide 16</vt:lpstr>
      <vt:lpstr>Slide 17</vt:lpstr>
      <vt:lpstr>Programme Share of Total Spending and Budget</vt:lpstr>
      <vt:lpstr>Assessment of Conditional Grants (1)</vt:lpstr>
      <vt:lpstr>Entities</vt:lpstr>
      <vt:lpstr>Entities</vt:lpstr>
      <vt:lpstr>Slide 22</vt:lpstr>
      <vt:lpstr>Concluding Remarks: 2019 MTEF Adjustment to the Sector funding and key issues for consideration</vt:lpstr>
      <vt:lpstr>Concluding Remarks: 2019 MTEF Adjustment to the Sector funding and key issues for consideration</vt:lpstr>
      <vt:lpstr>Slide 25</vt:lpstr>
      <vt:lpstr>Land Reform considerations </vt:lpstr>
      <vt:lpstr>Land distribution (1)</vt:lpstr>
      <vt:lpstr>Land distribution (2)</vt:lpstr>
      <vt:lpstr>Land Restitution (1)</vt:lpstr>
      <vt:lpstr>Land restitution (2)</vt:lpstr>
      <vt:lpstr>Land restitution (3)</vt:lpstr>
      <vt:lpstr>Slide 32</vt:lpstr>
      <vt:lpstr>DEPARTMENTAL APP STRATEGIC GOALS </vt:lpstr>
      <vt:lpstr>Departmental APP</vt:lpstr>
      <vt:lpstr>Spending and MTEF Budget by Programmes</vt:lpstr>
      <vt:lpstr>Programme Share of Total Spending and Budget</vt:lpstr>
      <vt:lpstr>Economic classification Share of Total Budget</vt:lpstr>
      <vt:lpstr>Entities (1) </vt:lpstr>
      <vt:lpstr>Entities (2) </vt:lpstr>
      <vt:lpstr>sector challenges</vt:lpstr>
      <vt:lpstr>Assessment of Conditional Grants (1)</vt:lpstr>
      <vt:lpstr>Assessment of Conditional grants (2)</vt:lpstr>
      <vt:lpstr>Slide 43</vt:lpstr>
      <vt:lpstr>Concluding Remarks and some issues for consideration</vt:lpstr>
      <vt:lpstr>Slide 45</vt:lpstr>
      <vt:lpstr>Slide 46</vt:lpstr>
      <vt:lpstr>Slide 47</vt:lpstr>
      <vt:lpstr>Slide 48</vt:lpstr>
      <vt:lpstr>Slide 49</vt:lpstr>
      <vt:lpstr>FFC’s Website: www.ffc.co.za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 Committee On Appropriations MTBPS Workshop</dc:title>
  <dc:creator>Sasha Peters</dc:creator>
  <cp:lastModifiedBy>PUMZA</cp:lastModifiedBy>
  <cp:revision>744</cp:revision>
  <cp:lastPrinted>2016-04-07T05:12:20Z</cp:lastPrinted>
  <dcterms:modified xsi:type="dcterms:W3CDTF">2019-10-10T08:23:14Z</dcterms:modified>
</cp:coreProperties>
</file>