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rawings/drawing2.xml" ContentType="application/vnd.openxmlformats-officedocument.drawingml.chartshapes+xml"/>
  <Override PartName="/ppt/theme/themeOverride5.xml" ContentType="application/vnd.openxmlformats-officedocument.themeOverride+xml"/>
  <Override PartName="/ppt/charts/colors6.xml" ContentType="application/vnd.ms-office.chartcolor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charts/style11.xml" ContentType="application/vnd.ms-office.chartstyl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harts/chart7.xml" ContentType="application/vnd.openxmlformats-officedocument.drawingml.chart+xml"/>
  <Override PartName="/ppt/charts/style9.xml" ContentType="application/vnd.ms-office.chartstyle+xml"/>
  <Override PartName="/ppt/charts/chart3.xml" ContentType="application/vnd.openxmlformats-officedocument.drawingml.chart+xml"/>
  <Default Extension="xlsx" ContentType="application/vnd.openxmlformats-officedocument.spreadsheetml.sheet"/>
  <Override PartName="/ppt/diagrams/layout1.xml" ContentType="application/vnd.openxmlformats-officedocument.drawingml.diagramLayout+xml"/>
  <Override PartName="/ppt/charts/style5.xml" ContentType="application/vnd.ms-office.chartstyl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drawings/drawing3.xml" ContentType="application/vnd.openxmlformats-officedocument.drawingml.chartshapes+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charts/colors7.xml" ContentType="application/vnd.ms-office.chartcolor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charts/colors1.xml" ContentType="application/vnd.ms-office.chartcolorstyle+xml"/>
  <Override PartName="/ppt/charts/colors11.xml" ContentType="application/vnd.ms-office.chartcolorstyle+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charts/style8.xml" ContentType="application/vnd.ms-office.chartstyle+xml"/>
  <Override PartName="/ppt/charts/chart4.xml" ContentType="application/vnd.openxmlformats-officedocument.drawingml.chart+xml"/>
  <Override PartName="/ppt/charts/style6.xml" ContentType="application/vnd.ms-office.chartstyle+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diagrams/data1.xml" ContentType="application/vnd.openxmlformats-officedocument.drawingml.diagramData+xml"/>
  <Override PartName="/ppt/drawings/drawing6.xml" ContentType="application/vnd.openxmlformats-officedocument.drawingml.chartshapes+xml"/>
  <Override PartName="/docProps/core.xml" ContentType="application/vnd.openxmlformats-package.core-properties+xml"/>
  <Override PartName="/ppt/charts/style4.xml" ContentType="application/vnd.ms-office.chartstyle+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rawings/drawing4.xml" ContentType="application/vnd.openxmlformats-officedocument.drawingml.chartshapes+xml"/>
  <Override PartName="/ppt/charts/colors8.xml" ContentType="application/vnd.ms-office.chartcolorstyle+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heme/themeOverride3.xml" ContentType="application/vnd.openxmlformats-officedocument.themeOverride+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ommentAuthors.xml" ContentType="application/vnd.openxmlformats-officedocument.presentationml.commentAuthors+xml"/>
  <Override PartName="/ppt/charts/style7.xml" ContentType="application/vnd.ms-office.chartstyle+xml"/>
  <Override PartName="/ppt/charts/colors10.xml" ContentType="application/vnd.ms-office.chartcolorstyl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drawings/drawing5.xml" ContentType="application/vnd.openxmlformats-officedocument.drawingml.chartshapes+xml"/>
  <Override PartName="/ppt/charts/style3.xml" ContentType="application/vnd.ms-office.chartstyl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charts/colors9.xml" ContentType="application/vnd.ms-office.chartcolor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rawings/drawing1.xml" ContentType="application/vnd.openxmlformats-officedocument.drawingml.chartshapes+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Override PartName="/ppt/theme/themeOverride4.xml" ContentType="application/vnd.openxmlformats-officedocument.themeOverride+xml"/>
  <Override PartName="/ppt/charts/colors5.xml" ContentType="application/vnd.ms-office.chartcolorstyle+xml"/>
  <Override PartName="/ppt/charts/style10.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4" r:id="rId1"/>
    <p:sldMasterId id="2147483670" r:id="rId2"/>
    <p:sldMasterId id="2147483683" r:id="rId3"/>
    <p:sldMasterId id="2147483696" r:id="rId4"/>
  </p:sldMasterIdLst>
  <p:notesMasterIdLst>
    <p:notesMasterId r:id="rId47"/>
  </p:notesMasterIdLst>
  <p:handoutMasterIdLst>
    <p:handoutMasterId r:id="rId48"/>
  </p:handoutMasterIdLst>
  <p:sldIdLst>
    <p:sldId id="561" r:id="rId5"/>
    <p:sldId id="562" r:id="rId6"/>
    <p:sldId id="564" r:id="rId7"/>
    <p:sldId id="565" r:id="rId8"/>
    <p:sldId id="567" r:id="rId9"/>
    <p:sldId id="568" r:id="rId10"/>
    <p:sldId id="569" r:id="rId11"/>
    <p:sldId id="570" r:id="rId12"/>
    <p:sldId id="571" r:id="rId13"/>
    <p:sldId id="572" r:id="rId14"/>
    <p:sldId id="573" r:id="rId15"/>
    <p:sldId id="575" r:id="rId16"/>
    <p:sldId id="574" r:id="rId17"/>
    <p:sldId id="601" r:id="rId18"/>
    <p:sldId id="598" r:id="rId19"/>
    <p:sldId id="576" r:id="rId20"/>
    <p:sldId id="600" r:id="rId21"/>
    <p:sldId id="577" r:id="rId22"/>
    <p:sldId id="595" r:id="rId23"/>
    <p:sldId id="578" r:id="rId24"/>
    <p:sldId id="579" r:id="rId25"/>
    <p:sldId id="599" r:id="rId26"/>
    <p:sldId id="580" r:id="rId27"/>
    <p:sldId id="596" r:id="rId28"/>
    <p:sldId id="581" r:id="rId29"/>
    <p:sldId id="582" r:id="rId30"/>
    <p:sldId id="583" r:id="rId31"/>
    <p:sldId id="584" r:id="rId32"/>
    <p:sldId id="585" r:id="rId33"/>
    <p:sldId id="586" r:id="rId34"/>
    <p:sldId id="587" r:id="rId35"/>
    <p:sldId id="588" r:id="rId36"/>
    <p:sldId id="589" r:id="rId37"/>
    <p:sldId id="590" r:id="rId38"/>
    <p:sldId id="597" r:id="rId39"/>
    <p:sldId id="591" r:id="rId40"/>
    <p:sldId id="592" r:id="rId41"/>
    <p:sldId id="517" r:id="rId42"/>
    <p:sldId id="558" r:id="rId43"/>
    <p:sldId id="559" r:id="rId44"/>
    <p:sldId id="560" r:id="rId45"/>
    <p:sldId id="327" r:id="rId4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ndy Pillay" initials="CP" lastIdx="5"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6600"/>
    <a:srgbClr val="6699FF"/>
    <a:srgbClr val="CCFFCC"/>
    <a:srgbClr val="FF9900"/>
    <a:srgbClr val="FD8930"/>
    <a:srgbClr val="00FFFF"/>
    <a:srgbClr val="0099FF"/>
    <a:srgbClr val="D4C181"/>
    <a:srgbClr val="BB9A5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55" autoAdjust="0"/>
    <p:restoredTop sz="99565" autoAdjust="0"/>
  </p:normalViewPr>
  <p:slideViewPr>
    <p:cSldViewPr snapToGrid="0" snapToObjects="1">
      <p:cViewPr varScale="1">
        <p:scale>
          <a:sx n="116" d="100"/>
          <a:sy n="116" d="100"/>
        </p:scale>
        <p:origin x="-576" y="-102"/>
      </p:cViewPr>
      <p:guideLst>
        <p:guide orient="horz" pos="2160"/>
        <p:guide pos="3840"/>
      </p:guideLst>
    </p:cSldViewPr>
  </p:slideViewPr>
  <p:notesTextViewPr>
    <p:cViewPr>
      <p:scale>
        <a:sx n="100" d="100"/>
        <a:sy n="100" d="100"/>
      </p:scale>
      <p:origin x="0" y="0"/>
    </p:cViewPr>
  </p:notesTextViewPr>
  <p:notesViewPr>
    <p:cSldViewPr snapToGrid="0">
      <p:cViewPr varScale="1">
        <p:scale>
          <a:sx n="66" d="100"/>
          <a:sy n="66" d="100"/>
        </p:scale>
        <p:origin x="0" y="0"/>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oleObject" Target="file:///C:\Users\Pieter.Pretorius\Desktop\PC%20Data.xlsx" TargetMode="External"/><Relationship Id="rId1" Type="http://schemas.openxmlformats.org/officeDocument/2006/relationships/themeOverride" Target="../theme/themeOverride1.xml"/><Relationship Id="rId4"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vmpme-ptaho-fnp04\DPME%20HR\DPME%20HR\DPME%20HR\HRM%20REPORTING\ANNUAL%20REPORT\HR%20Oversight%202018-2019\Calucualations%20on%20HR%20Oversight%20%202018%20-%202019%20(Master).xlsx" TargetMode="External"/><Relationship Id="rId1" Type="http://schemas.openxmlformats.org/officeDocument/2006/relationships/themeOverride" Target="../theme/themeOverride3.xml"/><Relationship Id="rId5" Type="http://schemas.microsoft.com/office/2011/relationships/chartStyle" Target="style9.xml"/><Relationship Id="rId4" Type="http://schemas.microsoft.com/office/2011/relationships/chartColorStyle" Target="colors9.xml"/></Relationships>
</file>

<file path=ppt/charts/_rels/chart11.xml.rels><?xml version="1.0" encoding="UTF-8" standalone="yes"?>
<Relationships xmlns="http://schemas.openxmlformats.org/package/2006/relationships"><Relationship Id="rId3" Type="http://schemas.microsoft.com/office/2011/relationships/chartColorStyle" Target="colors10.xml"/><Relationship Id="rId2" Type="http://schemas.openxmlformats.org/officeDocument/2006/relationships/oleObject" Target="file:///\\vmpme-ptaho-fnp04\DPME%20HR\DPME%20HR\DPME%20HR\HRM%20REPORTING\ANNUAL%20REPORT\HR%20Oversight%202018-2019\Calucualations%20on%20HR%20Oversight%20%202018%20-%202019%20(Master).xlsx" TargetMode="External"/><Relationship Id="rId1" Type="http://schemas.openxmlformats.org/officeDocument/2006/relationships/themeOverride" Target="../theme/themeOverride4.xml"/><Relationship Id="rId4"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microsoft.com/office/2011/relationships/chartColorStyle" Target="colors11.xml"/><Relationship Id="rId2" Type="http://schemas.openxmlformats.org/officeDocument/2006/relationships/oleObject" Target="file:///\\vmpme-ptaho-fnp03\users\Pieter.Pretorius\Admin\4.%20Finance\Budgets\2018%202019\Budget%20docs\Budget%20Monitoring%202018%2019%20FINAL.xlsm" TargetMode="External"/><Relationship Id="rId1" Type="http://schemas.openxmlformats.org/officeDocument/2006/relationships/themeOverride" Target="../theme/themeOverride5.xml"/><Relationship Id="rId4"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oleObject" Target="file:///C:\Users\Pieter.Pretorius\Desktop\PC%20Data.xlsx" TargetMode="External"/><Relationship Id="rId1" Type="http://schemas.openxmlformats.org/officeDocument/2006/relationships/themeOverride" Target="../theme/themeOverride2.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4.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chartUserShapes" Target="../drawings/drawing2.xml"/><Relationship Id="rId1" Type="http://schemas.openxmlformats.org/officeDocument/2006/relationships/package" Target="../embeddings/Microsoft_Office_Excel_Worksheet2.xlsx"/><Relationship Id="rId4" Type="http://schemas.microsoft.com/office/2011/relationships/chartStyle" Target="style3.xml"/></Relationships>
</file>

<file path=ppt/charts/_rels/chart5.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chartUserShapes" Target="../drawings/drawing3.xml"/><Relationship Id="rId1" Type="http://schemas.openxmlformats.org/officeDocument/2006/relationships/package" Target="../embeddings/Microsoft_Office_Excel_Worksheet3.xlsx"/><Relationship Id="rId4" Type="http://schemas.microsoft.com/office/2011/relationships/chartStyle" Target="style4.xml"/></Relationships>
</file>

<file path=ppt/charts/_rels/chart6.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Office_Excel_Worksheet4.xlsx"/></Relationships>
</file>

<file path=ppt/charts/_rels/chart7.xml.rels><?xml version="1.0" encoding="UTF-8" standalone="yes"?>
<Relationships xmlns="http://schemas.openxmlformats.org/package/2006/relationships"><Relationship Id="rId3" Type="http://schemas.microsoft.com/office/2011/relationships/chartColorStyle" Target="colors6.xml"/><Relationship Id="rId2" Type="http://schemas.openxmlformats.org/officeDocument/2006/relationships/chartUserShapes" Target="../drawings/drawing4.xml"/><Relationship Id="rId1" Type="http://schemas.openxmlformats.org/officeDocument/2006/relationships/package" Target="../embeddings/Microsoft_Office_Excel_Worksheet5.xlsx"/><Relationship Id="rId4" Type="http://schemas.microsoft.com/office/2011/relationships/chartStyle" Target="style6.xml"/></Relationships>
</file>

<file path=ppt/charts/_rels/chart8.xml.rels><?xml version="1.0" encoding="UTF-8" standalone="yes"?>
<Relationships xmlns="http://schemas.openxmlformats.org/package/2006/relationships"><Relationship Id="rId3" Type="http://schemas.microsoft.com/office/2011/relationships/chartColorStyle" Target="colors7.xml"/><Relationship Id="rId2" Type="http://schemas.openxmlformats.org/officeDocument/2006/relationships/chartUserShapes" Target="../drawings/drawing5.xml"/><Relationship Id="rId1" Type="http://schemas.openxmlformats.org/officeDocument/2006/relationships/package" Target="../embeddings/Microsoft_Office_Excel_Worksheet6.xlsx"/><Relationship Id="rId4" Type="http://schemas.microsoft.com/office/2011/relationships/chartStyle" Target="style7.xml"/></Relationships>
</file>

<file path=ppt/charts/_rels/chart9.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Microsoft_Office_Excel_Worksheet7.xlsx"/></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barChart>
        <c:barDir val="col"/>
        <c:grouping val="percentStacked"/>
        <c:ser>
          <c:idx val="0"/>
          <c:order val="0"/>
          <c:tx>
            <c:strRef>
              <c:f>Sheet1!$B$1</c:f>
              <c:strCache>
                <c:ptCount val="1"/>
                <c:pt idx="0">
                  <c:v>Achieved</c:v>
                </c:pt>
              </c:strCache>
            </c:strRef>
          </c:tx>
          <c:spPr>
            <a:solidFill>
              <a:schemeClr val="accent6">
                <a:lumMod val="75000"/>
              </a:schemeClr>
            </a:solidFill>
            <a:ln>
              <a:noFill/>
            </a:ln>
            <a:effectLst/>
          </c:spPr>
          <c:cat>
            <c:strRef>
              <c:f>Sheet1!$A$2:$A$8</c:f>
              <c:strCache>
                <c:ptCount val="7"/>
                <c:pt idx="0">
                  <c:v>Programme 1</c:v>
                </c:pt>
                <c:pt idx="1">
                  <c:v>Programme 2</c:v>
                </c:pt>
                <c:pt idx="2">
                  <c:v>Programme 3</c:v>
                </c:pt>
                <c:pt idx="3">
                  <c:v>Programme 4</c:v>
                </c:pt>
                <c:pt idx="4">
                  <c:v>Programme 5</c:v>
                </c:pt>
                <c:pt idx="5">
                  <c:v>Programme 6</c:v>
                </c:pt>
                <c:pt idx="6">
                  <c:v>Programme 7</c:v>
                </c:pt>
              </c:strCache>
            </c:strRef>
          </c:cat>
          <c:val>
            <c:numRef>
              <c:f>Sheet1!$B$2:$B$8</c:f>
              <c:numCache>
                <c:formatCode>General</c:formatCode>
                <c:ptCount val="7"/>
                <c:pt idx="0">
                  <c:v>12</c:v>
                </c:pt>
                <c:pt idx="1">
                  <c:v>10</c:v>
                </c:pt>
                <c:pt idx="2">
                  <c:v>9</c:v>
                </c:pt>
                <c:pt idx="3">
                  <c:v>6</c:v>
                </c:pt>
                <c:pt idx="4">
                  <c:v>4</c:v>
                </c:pt>
                <c:pt idx="5">
                  <c:v>13</c:v>
                </c:pt>
                <c:pt idx="6">
                  <c:v>3</c:v>
                </c:pt>
              </c:numCache>
            </c:numRef>
          </c:val>
          <c:extLst xmlns:c16r2="http://schemas.microsoft.com/office/drawing/2015/06/chart">
            <c:ext xmlns:c16="http://schemas.microsoft.com/office/drawing/2014/chart" uri="{C3380CC4-5D6E-409C-BE32-E72D297353CC}">
              <c16:uniqueId val="{00000000-5828-450C-8802-5EFAECB732D9}"/>
            </c:ext>
          </c:extLst>
        </c:ser>
        <c:ser>
          <c:idx val="1"/>
          <c:order val="1"/>
          <c:tx>
            <c:strRef>
              <c:f>Sheet1!$C$1</c:f>
              <c:strCache>
                <c:ptCount val="1"/>
                <c:pt idx="0">
                  <c:v>Achieved late</c:v>
                </c:pt>
              </c:strCache>
            </c:strRef>
          </c:tx>
          <c:spPr>
            <a:solidFill>
              <a:schemeClr val="accent2"/>
            </a:solidFill>
            <a:ln>
              <a:noFill/>
            </a:ln>
            <a:effectLst/>
          </c:spPr>
          <c:cat>
            <c:strRef>
              <c:f>Sheet1!$A$2:$A$8</c:f>
              <c:strCache>
                <c:ptCount val="7"/>
                <c:pt idx="0">
                  <c:v>Programme 1</c:v>
                </c:pt>
                <c:pt idx="1">
                  <c:v>Programme 2</c:v>
                </c:pt>
                <c:pt idx="2">
                  <c:v>Programme 3</c:v>
                </c:pt>
                <c:pt idx="3">
                  <c:v>Programme 4</c:v>
                </c:pt>
                <c:pt idx="4">
                  <c:v>Programme 5</c:v>
                </c:pt>
                <c:pt idx="5">
                  <c:v>Programme 6</c:v>
                </c:pt>
                <c:pt idx="6">
                  <c:v>Programme 7</c:v>
                </c:pt>
              </c:strCache>
            </c:strRef>
          </c:cat>
          <c:val>
            <c:numRef>
              <c:f>Sheet1!$C$2:$C$8</c:f>
              <c:numCache>
                <c:formatCode>General</c:formatCode>
                <c:ptCount val="7"/>
                <c:pt idx="0">
                  <c:v>1</c:v>
                </c:pt>
                <c:pt idx="1">
                  <c:v>3</c:v>
                </c:pt>
                <c:pt idx="2">
                  <c:v>1</c:v>
                </c:pt>
                <c:pt idx="3">
                  <c:v>0</c:v>
                </c:pt>
                <c:pt idx="4">
                  <c:v>1</c:v>
                </c:pt>
                <c:pt idx="5">
                  <c:v>4</c:v>
                </c:pt>
                <c:pt idx="6">
                  <c:v>0</c:v>
                </c:pt>
              </c:numCache>
            </c:numRef>
          </c:val>
          <c:extLst xmlns:c16r2="http://schemas.microsoft.com/office/drawing/2015/06/chart">
            <c:ext xmlns:c16="http://schemas.microsoft.com/office/drawing/2014/chart" uri="{C3380CC4-5D6E-409C-BE32-E72D297353CC}">
              <c16:uniqueId val="{00000001-5828-450C-8802-5EFAECB732D9}"/>
            </c:ext>
          </c:extLst>
        </c:ser>
        <c:ser>
          <c:idx val="2"/>
          <c:order val="2"/>
          <c:tx>
            <c:strRef>
              <c:f>Sheet1!$D$1</c:f>
              <c:strCache>
                <c:ptCount val="1"/>
                <c:pt idx="0">
                  <c:v>Not achieved</c:v>
                </c:pt>
              </c:strCache>
            </c:strRef>
          </c:tx>
          <c:spPr>
            <a:solidFill>
              <a:srgbClr val="FF0000"/>
            </a:solidFill>
            <a:ln>
              <a:noFill/>
            </a:ln>
            <a:effectLst/>
          </c:spPr>
          <c:cat>
            <c:strRef>
              <c:f>Sheet1!$A$2:$A$8</c:f>
              <c:strCache>
                <c:ptCount val="7"/>
                <c:pt idx="0">
                  <c:v>Programme 1</c:v>
                </c:pt>
                <c:pt idx="1">
                  <c:v>Programme 2</c:v>
                </c:pt>
                <c:pt idx="2">
                  <c:v>Programme 3</c:v>
                </c:pt>
                <c:pt idx="3">
                  <c:v>Programme 4</c:v>
                </c:pt>
                <c:pt idx="4">
                  <c:v>Programme 5</c:v>
                </c:pt>
                <c:pt idx="5">
                  <c:v>Programme 6</c:v>
                </c:pt>
                <c:pt idx="6">
                  <c:v>Programme 7</c:v>
                </c:pt>
              </c:strCache>
            </c:strRef>
          </c:cat>
          <c:val>
            <c:numRef>
              <c:f>Sheet1!$D$2:$D$8</c:f>
              <c:numCache>
                <c:formatCode>General</c:formatCode>
                <c:ptCount val="7"/>
                <c:pt idx="0">
                  <c:v>4</c:v>
                </c:pt>
                <c:pt idx="1">
                  <c:v>1</c:v>
                </c:pt>
                <c:pt idx="2">
                  <c:v>0</c:v>
                </c:pt>
                <c:pt idx="3">
                  <c:v>0</c:v>
                </c:pt>
                <c:pt idx="4">
                  <c:v>0</c:v>
                </c:pt>
                <c:pt idx="5">
                  <c:v>0</c:v>
                </c:pt>
                <c:pt idx="6">
                  <c:v>0</c:v>
                </c:pt>
              </c:numCache>
            </c:numRef>
          </c:val>
          <c:extLst xmlns:c16r2="http://schemas.microsoft.com/office/drawing/2015/06/chart">
            <c:ext xmlns:c16="http://schemas.microsoft.com/office/drawing/2014/chart" uri="{C3380CC4-5D6E-409C-BE32-E72D297353CC}">
              <c16:uniqueId val="{00000002-5828-450C-8802-5EFAECB732D9}"/>
            </c:ext>
          </c:extLst>
        </c:ser>
        <c:dLbls/>
        <c:overlap val="100"/>
        <c:axId val="72481408"/>
        <c:axId val="73105792"/>
      </c:barChart>
      <c:catAx>
        <c:axId val="7248140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3105792"/>
        <c:crosses val="autoZero"/>
        <c:auto val="1"/>
        <c:lblAlgn val="ctr"/>
        <c:lblOffset val="100"/>
      </c:catAx>
      <c:valAx>
        <c:axId val="73105792"/>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2481408"/>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sz="1800"/>
      </a:pPr>
      <a:endParaRPr lang="en-US"/>
    </a:p>
  </c:txPr>
  <c:externalData r:id="rId2"/>
</c:chartSpace>
</file>

<file path=ppt/charts/chart10.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1785821153824164E-2"/>
          <c:y val="0.11107748267674968"/>
          <c:w val="0.93811492891917658"/>
          <c:h val="0.80841042089045623"/>
        </c:manualLayout>
      </c:layout>
      <c:lineChart>
        <c:grouping val="standard"/>
        <c:ser>
          <c:idx val="0"/>
          <c:order val="0"/>
          <c:spPr>
            <a:ln w="28575" cap="rnd">
              <a:solidFill>
                <a:schemeClr val="accent6"/>
              </a:solidFill>
              <a:round/>
            </a:ln>
            <a:effectLst/>
          </c:spPr>
          <c:marker>
            <c:symbol val="circle"/>
            <c:size val="5"/>
            <c:spPr>
              <a:solidFill>
                <a:srgbClr val="FF0000"/>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'2018-2019 (Final Zuko version)'!$A$67:$A$71</c:f>
              <c:strCache>
                <c:ptCount val="5"/>
                <c:pt idx="0">
                  <c:v>Lower Skilled (Levels1-2)</c:v>
                </c:pt>
                <c:pt idx="1">
                  <c:v>Skilled (3-5)</c:v>
                </c:pt>
                <c:pt idx="2">
                  <c:v>Highly skilled production (6-8)</c:v>
                </c:pt>
                <c:pt idx="3">
                  <c:v>Highly skilled supervision (9-12)</c:v>
                </c:pt>
                <c:pt idx="4">
                  <c:v>Senior management (13-16)</c:v>
                </c:pt>
              </c:strCache>
            </c:strRef>
          </c:cat>
          <c:val>
            <c:numRef>
              <c:f>'2018-2019 (Final Zuko version)'!$D$67:$D$71</c:f>
              <c:numCache>
                <c:formatCode>0.0%</c:formatCode>
                <c:ptCount val="5"/>
                <c:pt idx="0">
                  <c:v>0</c:v>
                </c:pt>
                <c:pt idx="1">
                  <c:v>6.25E-2</c:v>
                </c:pt>
                <c:pt idx="2">
                  <c:v>7.8947368421052613E-2</c:v>
                </c:pt>
                <c:pt idx="3">
                  <c:v>6.7415730337078678E-2</c:v>
                </c:pt>
                <c:pt idx="4">
                  <c:v>0.23684210526315788</c:v>
                </c:pt>
              </c:numCache>
            </c:numRef>
          </c:val>
          <c:extLst xmlns:c16r2="http://schemas.microsoft.com/office/drawing/2015/06/chart">
            <c:ext xmlns:c16="http://schemas.microsoft.com/office/drawing/2014/chart" uri="{C3380CC4-5D6E-409C-BE32-E72D297353CC}">
              <c16:uniqueId val="{00000000-F03F-4F36-A82F-3098224E4833}"/>
            </c:ext>
          </c:extLst>
        </c:ser>
        <c:dLbls/>
        <c:marker val="1"/>
        <c:axId val="80927744"/>
        <c:axId val="72778496"/>
      </c:lineChart>
      <c:catAx>
        <c:axId val="8092774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2778496"/>
        <c:crosses val="autoZero"/>
        <c:auto val="1"/>
        <c:lblAlgn val="ctr"/>
        <c:lblOffset val="100"/>
      </c:catAx>
      <c:valAx>
        <c:axId val="72778496"/>
        <c:scaling>
          <c:orientation val="minMax"/>
        </c:scaling>
        <c:axPos val="l"/>
        <c:numFmt formatCode="0.0%" sourceLinked="1"/>
        <c:maj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0927744"/>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2"/>
  <c:userShapes r:id="rId3"/>
</c:chartSpace>
</file>

<file path=ppt/charts/chart1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908396878680535E-2"/>
          <c:y val="2.2112038291050733E-2"/>
          <c:w val="0.97240288041231704"/>
          <c:h val="0.47729532648326145"/>
        </c:manualLayout>
      </c:layout>
      <c:barChart>
        <c:barDir val="col"/>
        <c:grouping val="clustered"/>
        <c:ser>
          <c:idx val="0"/>
          <c:order val="0"/>
          <c:spPr>
            <a:solidFill>
              <a:schemeClr val="accent1"/>
            </a:solidFill>
            <a:ln>
              <a:noFill/>
            </a:ln>
            <a:effectLst/>
          </c:spPr>
          <c:dPt>
            <c:idx val="0"/>
            <c:spPr>
              <a:solidFill>
                <a:srgbClr val="4CE469"/>
              </a:solidFill>
              <a:ln>
                <a:noFill/>
              </a:ln>
              <a:effectLst/>
            </c:spPr>
            <c:extLst xmlns:c16r2="http://schemas.microsoft.com/office/drawing/2015/06/chart">
              <c:ext xmlns:c16="http://schemas.microsoft.com/office/drawing/2014/chart" uri="{C3380CC4-5D6E-409C-BE32-E72D297353CC}">
                <c16:uniqueId val="{00000001-F2DC-42DF-84F2-9B8C047C0E9E}"/>
              </c:ext>
            </c:extLst>
          </c:dPt>
          <c:dPt>
            <c:idx val="1"/>
            <c:spPr>
              <a:solidFill>
                <a:schemeClr val="accent2"/>
              </a:solidFill>
              <a:ln>
                <a:noFill/>
              </a:ln>
              <a:effectLst/>
            </c:spPr>
            <c:extLst xmlns:c16r2="http://schemas.microsoft.com/office/drawing/2015/06/chart">
              <c:ext xmlns:c16="http://schemas.microsoft.com/office/drawing/2014/chart" uri="{C3380CC4-5D6E-409C-BE32-E72D297353CC}">
                <c16:uniqueId val="{00000003-F2DC-42DF-84F2-9B8C047C0E9E}"/>
              </c:ext>
            </c:extLst>
          </c:dPt>
          <c:dPt>
            <c:idx val="2"/>
            <c:spPr>
              <a:solidFill>
                <a:srgbClr val="FF7C80"/>
              </a:solidFill>
              <a:ln>
                <a:noFill/>
              </a:ln>
              <a:effectLst/>
            </c:spPr>
            <c:extLst xmlns:c16r2="http://schemas.microsoft.com/office/drawing/2015/06/chart">
              <c:ext xmlns:c16="http://schemas.microsoft.com/office/drawing/2014/chart" uri="{C3380CC4-5D6E-409C-BE32-E72D297353CC}">
                <c16:uniqueId val="{00000005-F2DC-42DF-84F2-9B8C047C0E9E}"/>
              </c:ext>
            </c:extLst>
          </c:dPt>
          <c:dPt>
            <c:idx val="3"/>
            <c:spPr>
              <a:solidFill>
                <a:srgbClr val="FF0000"/>
              </a:solidFill>
              <a:ln>
                <a:noFill/>
              </a:ln>
              <a:effectLst/>
            </c:spPr>
            <c:extLst xmlns:c16r2="http://schemas.microsoft.com/office/drawing/2015/06/chart">
              <c:ext xmlns:c16="http://schemas.microsoft.com/office/drawing/2014/chart" uri="{C3380CC4-5D6E-409C-BE32-E72D297353CC}">
                <c16:uniqueId val="{00000007-F2DC-42DF-84F2-9B8C047C0E9E}"/>
              </c:ext>
            </c:extLst>
          </c:dPt>
          <c:dPt>
            <c:idx val="4"/>
            <c:spPr>
              <a:solidFill>
                <a:schemeClr val="accent6"/>
              </a:solidFill>
              <a:ln>
                <a:noFill/>
              </a:ln>
              <a:effectLst/>
            </c:spPr>
            <c:extLst xmlns:c16r2="http://schemas.microsoft.com/office/drawing/2015/06/chart">
              <c:ext xmlns:c16="http://schemas.microsoft.com/office/drawing/2014/chart" uri="{C3380CC4-5D6E-409C-BE32-E72D297353CC}">
                <c16:uniqueId val="{00000009-F2DC-42DF-84F2-9B8C047C0E9E}"/>
              </c:ext>
            </c:extLst>
          </c:dPt>
          <c:dPt>
            <c:idx val="5"/>
            <c:spPr>
              <a:solidFill>
                <a:schemeClr val="accent4"/>
              </a:solidFill>
              <a:ln>
                <a:noFill/>
              </a:ln>
              <a:effectLst/>
            </c:spPr>
            <c:extLst xmlns:c16r2="http://schemas.microsoft.com/office/drawing/2015/06/chart">
              <c:ext xmlns:c16="http://schemas.microsoft.com/office/drawing/2014/chart" uri="{C3380CC4-5D6E-409C-BE32-E72D297353CC}">
                <c16:uniqueId val="{0000000B-F2DC-42DF-84F2-9B8C047C0E9E}"/>
              </c:ext>
            </c:extLst>
          </c:dPt>
          <c:dPt>
            <c:idx val="6"/>
            <c:spPr>
              <a:solidFill>
                <a:schemeClr val="accent6">
                  <a:lumMod val="60000"/>
                  <a:lumOff val="40000"/>
                </a:schemeClr>
              </a:solidFill>
              <a:ln>
                <a:noFill/>
              </a:ln>
              <a:effectLst/>
            </c:spPr>
            <c:extLst xmlns:c16r2="http://schemas.microsoft.com/office/drawing/2015/06/chart">
              <c:ext xmlns:c16="http://schemas.microsoft.com/office/drawing/2014/chart" uri="{C3380CC4-5D6E-409C-BE32-E72D297353CC}">
                <c16:uniqueId val="{0000000D-F2DC-42DF-84F2-9B8C047C0E9E}"/>
              </c:ext>
            </c:extLst>
          </c:dPt>
          <c:dPt>
            <c:idx val="7"/>
            <c:spPr>
              <a:solidFill>
                <a:schemeClr val="accent4">
                  <a:lumMod val="75000"/>
                </a:schemeClr>
              </a:solidFill>
              <a:ln>
                <a:noFill/>
              </a:ln>
              <a:effectLst/>
            </c:spPr>
            <c:extLst xmlns:c16r2="http://schemas.microsoft.com/office/drawing/2015/06/chart">
              <c:ext xmlns:c16="http://schemas.microsoft.com/office/drawing/2014/chart" uri="{C3380CC4-5D6E-409C-BE32-E72D297353CC}">
                <c16:uniqueId val="{0000000F-F2DC-42DF-84F2-9B8C047C0E9E}"/>
              </c:ext>
            </c:extLst>
          </c:dPt>
          <c:dLbls>
            <c:dLbl>
              <c:idx val="0"/>
              <c:layout>
                <c:manualLayout>
                  <c:x val="-2.5088290534257185E-3"/>
                  <c:y val="0.11304378399380129"/>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2DC-42DF-84F2-9B8C047C0E9E}"/>
                </c:ext>
              </c:extLst>
            </c:dLbl>
            <c:dLbl>
              <c:idx val="1"/>
              <c:layout>
                <c:manualLayout>
                  <c:x val="-2.2997333989237702E-17"/>
                  <c:y val="0.10739159479411121"/>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2DC-42DF-84F2-9B8C047C0E9E}"/>
                </c:ext>
              </c:extLst>
            </c:dLbl>
            <c:dLbl>
              <c:idx val="2"/>
              <c:layout>
                <c:manualLayout>
                  <c:x val="-1.2544145267129026E-3"/>
                  <c:y val="0.11304378399380126"/>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F2DC-42DF-84F2-9B8C047C0E9E}"/>
                </c:ext>
              </c:extLst>
            </c:dLbl>
            <c:dLbl>
              <c:idx val="3"/>
              <c:layout>
                <c:manualLayout>
                  <c:x val="0"/>
                  <c:y val="0.10739159479411121"/>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F2DC-42DF-84F2-9B8C047C0E9E}"/>
                </c:ext>
              </c:extLst>
            </c:dLbl>
            <c:dLbl>
              <c:idx val="4"/>
              <c:layout>
                <c:manualLayout>
                  <c:x val="-3.7632435801385686E-3"/>
                  <c:y val="8.4782837995350857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F2DC-42DF-84F2-9B8C047C0E9E}"/>
                </c:ext>
              </c:extLst>
            </c:dLbl>
            <c:dLbl>
              <c:idx val="5"/>
              <c:layout>
                <c:manualLayout>
                  <c:x val="0"/>
                  <c:y val="0.10173940559442114"/>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F2DC-42DF-84F2-9B8C047C0E9E}"/>
                </c:ext>
              </c:extLst>
            </c:dLbl>
            <c:dLbl>
              <c:idx val="6"/>
              <c:layout>
                <c:manualLayout>
                  <c:x val="0"/>
                  <c:y val="0.10173940559442114"/>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F2DC-42DF-84F2-9B8C047C0E9E}"/>
                </c:ext>
              </c:extLst>
            </c:dLbl>
            <c:dLbl>
              <c:idx val="7"/>
              <c:layout>
                <c:manualLayout>
                  <c:x val="0"/>
                  <c:y val="0.10173940559442114"/>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F2DC-42DF-84F2-9B8C047C0E9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'2018-2019 (Final Zuko version)'!$A$55:$A$62</c:f>
              <c:strCache>
                <c:ptCount val="8"/>
                <c:pt idx="0">
                  <c:v>Corporate Services</c:v>
                </c:pt>
                <c:pt idx="1">
                  <c:v>NPC Secretariat</c:v>
                </c:pt>
                <c:pt idx="2">
                  <c:v>National Planning Coordination</c:v>
                </c:pt>
                <c:pt idx="3">
                  <c:v>Sector  Monitoring Services</c:v>
                </c:pt>
                <c:pt idx="4">
                  <c:v>Public Sector Monitoring &amp; Capacity Development</c:v>
                </c:pt>
                <c:pt idx="5">
                  <c:v>Evaluation, Evidence &amp; Knowledge Systems</c:v>
                </c:pt>
                <c:pt idx="6">
                  <c:v>National Youth Development Programme</c:v>
                </c:pt>
                <c:pt idx="7">
                  <c:v>DPME Total</c:v>
                </c:pt>
              </c:strCache>
            </c:strRef>
          </c:cat>
          <c:val>
            <c:numRef>
              <c:f>'2018-2019 (Final Zuko version)'!$D$55:$D$62</c:f>
              <c:numCache>
                <c:formatCode>0.0%</c:formatCode>
                <c:ptCount val="8"/>
                <c:pt idx="0">
                  <c:v>0.10344827586206895</c:v>
                </c:pt>
                <c:pt idx="1">
                  <c:v>0.13043478260869568</c:v>
                </c:pt>
                <c:pt idx="2">
                  <c:v>0.16666666666666666</c:v>
                </c:pt>
                <c:pt idx="3">
                  <c:v>0.18518518518518523</c:v>
                </c:pt>
                <c:pt idx="4">
                  <c:v>2.7027027027027039E-2</c:v>
                </c:pt>
                <c:pt idx="5">
                  <c:v>0.12820512820512819</c:v>
                </c:pt>
                <c:pt idx="6">
                  <c:v>0.125</c:v>
                </c:pt>
                <c:pt idx="7">
                  <c:v>0.11421911421911421</c:v>
                </c:pt>
              </c:numCache>
            </c:numRef>
          </c:val>
          <c:extLst xmlns:c16r2="http://schemas.microsoft.com/office/drawing/2015/06/chart">
            <c:ext xmlns:c16="http://schemas.microsoft.com/office/drawing/2014/chart" uri="{C3380CC4-5D6E-409C-BE32-E72D297353CC}">
              <c16:uniqueId val="{00000010-F2DC-42DF-84F2-9B8C047C0E9E}"/>
            </c:ext>
          </c:extLst>
        </c:ser>
        <c:dLbls/>
        <c:gapWidth val="219"/>
        <c:overlap val="-27"/>
        <c:axId val="80955648"/>
        <c:axId val="80998400"/>
      </c:barChart>
      <c:catAx>
        <c:axId val="8095564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0998400"/>
        <c:crosses val="autoZero"/>
        <c:auto val="1"/>
        <c:lblAlgn val="ctr"/>
        <c:lblOffset val="100"/>
      </c:catAx>
      <c:valAx>
        <c:axId val="80998400"/>
        <c:scaling>
          <c:orientation val="minMax"/>
        </c:scaling>
        <c:delete val="1"/>
        <c:axPos val="l"/>
        <c:numFmt formatCode="0.0%" sourceLinked="1"/>
        <c:majorTickMark val="none"/>
        <c:tickLblPos val="none"/>
        <c:crossAx val="80955648"/>
        <c:crosses val="autoZero"/>
        <c:crossBetween val="between"/>
      </c:valAx>
      <c:spPr>
        <a:noFill/>
        <a:ln w="25400">
          <a:noFill/>
        </a:ln>
        <a:effectLst/>
      </c:spPr>
    </c:plotArea>
    <c:plotVisOnly val="1"/>
    <c:dispBlanksAs val="gap"/>
  </c:chart>
  <c:spPr>
    <a:noFill/>
    <a:ln>
      <a:noFill/>
    </a:ln>
    <a:effectLst/>
  </c:spPr>
  <c:txPr>
    <a:bodyPr/>
    <a:lstStyle/>
    <a:p>
      <a:pPr>
        <a:defRPr/>
      </a:pPr>
      <a:endParaRPr lang="en-US"/>
    </a:p>
  </c:txPr>
  <c:externalData r:id="rId2"/>
</c:chartSpace>
</file>

<file path=ppt/charts/chart1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solidFill>
                <a:latin typeface="Arial" panose="020B0604020202020204" pitchFamily="34" charset="0"/>
                <a:ea typeface="+mn-ea"/>
                <a:cs typeface="Arial" panose="020B0604020202020204" pitchFamily="34" charset="0"/>
              </a:defRPr>
            </a:pPr>
            <a:r>
              <a:rPr lang="en-ZA" sz="2400" b="1" dirty="0">
                <a:solidFill>
                  <a:schemeClr val="tx1"/>
                </a:solidFill>
              </a:rPr>
              <a:t>Goods and Services Cost Drivers</a:t>
            </a:r>
          </a:p>
        </c:rich>
      </c:tx>
      <c:spPr>
        <a:noFill/>
        <a:ln>
          <a:noFill/>
        </a:ln>
        <a:effectLst/>
      </c:spPr>
    </c:title>
    <c:plotArea>
      <c:layout/>
      <c:pieChart>
        <c:varyColors val="1"/>
        <c:ser>
          <c:idx val="0"/>
          <c:order val="0"/>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5138-4E29-B5FA-93E8EAEFB010}"/>
              </c:ext>
            </c:extLst>
          </c:dPt>
          <c:dPt>
            <c:idx val="1"/>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5138-4E29-B5FA-93E8EAEFB010}"/>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5138-4E29-B5FA-93E8EAEFB010}"/>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5138-4E29-B5FA-93E8EAEFB010}"/>
              </c:ext>
            </c:extLst>
          </c:dPt>
          <c:dPt>
            <c:idx val="4"/>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5138-4E29-B5FA-93E8EAEFB010}"/>
              </c:ext>
            </c:extLst>
          </c:dPt>
          <c:dPt>
            <c:idx val="5"/>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5138-4E29-B5FA-93E8EAEFB010}"/>
              </c:ext>
            </c:extLst>
          </c:dPt>
          <c:dPt>
            <c:idx val="6"/>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5138-4E29-B5FA-93E8EAEFB010}"/>
              </c:ext>
            </c:extLst>
          </c:dPt>
          <c:dPt>
            <c:idx val="7"/>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5138-4E29-B5FA-93E8EAEFB010}"/>
              </c:ext>
            </c:extLst>
          </c:dPt>
          <c:dLbls>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AR!$Y$60:$Y$67</c:f>
              <c:strCache>
                <c:ptCount val="8"/>
                <c:pt idx="0">
                  <c:v>Travel</c:v>
                </c:pt>
                <c:pt idx="1">
                  <c:v>Prof. Services / contractors</c:v>
                </c:pt>
                <c:pt idx="2">
                  <c:v>Computer Services</c:v>
                </c:pt>
                <c:pt idx="3">
                  <c:v>Operating leases</c:v>
                </c:pt>
                <c:pt idx="4">
                  <c:v>Venues / catering</c:v>
                </c:pt>
                <c:pt idx="5">
                  <c:v>Communication costs</c:v>
                </c:pt>
                <c:pt idx="6">
                  <c:v>Cleaning/Security</c:v>
                </c:pt>
                <c:pt idx="7">
                  <c:v>Other</c:v>
                </c:pt>
              </c:strCache>
            </c:strRef>
          </c:cat>
          <c:val>
            <c:numRef>
              <c:f>AR!$Z$60:$Z$67</c:f>
              <c:numCache>
                <c:formatCode>_ * #,##0_ ;_ * \-#,##0_ ;_ * "-"??_ ;_ @_ </c:formatCode>
                <c:ptCount val="8"/>
                <c:pt idx="0">
                  <c:v>27377</c:v>
                </c:pt>
                <c:pt idx="1">
                  <c:v>22726</c:v>
                </c:pt>
                <c:pt idx="2">
                  <c:v>25638</c:v>
                </c:pt>
                <c:pt idx="3">
                  <c:v>8665</c:v>
                </c:pt>
                <c:pt idx="4" formatCode="#,###_ ;\ \(#,###\)\ ;&quot;-&quot;;">
                  <c:v>8485</c:v>
                </c:pt>
                <c:pt idx="5" formatCode="#,###_ ;\ \(#,###\)\ ;&quot;-&quot;;">
                  <c:v>4376</c:v>
                </c:pt>
                <c:pt idx="6" formatCode="#,###_ ;\ \(#,###\)\ ;&quot;-&quot;;">
                  <c:v>4008</c:v>
                </c:pt>
                <c:pt idx="7">
                  <c:v>14139</c:v>
                </c:pt>
              </c:numCache>
            </c:numRef>
          </c:val>
          <c:extLst xmlns:c16r2="http://schemas.microsoft.com/office/drawing/2015/06/chart">
            <c:ext xmlns:c16="http://schemas.microsoft.com/office/drawing/2014/chart" uri="{C3380CC4-5D6E-409C-BE32-E72D297353CC}">
              <c16:uniqueId val="{00000010-5138-4E29-B5FA-93E8EAEFB010}"/>
            </c:ext>
          </c:extLst>
        </c:ser>
        <c:dLbls>
          <c:showPercent val="1"/>
        </c:dLbls>
        <c:firstSliceAng val="0"/>
      </c:pieChart>
      <c:spPr>
        <a:noFill/>
        <a:ln>
          <a:noFill/>
        </a:ln>
        <a:effectLst/>
      </c:spPr>
    </c:plotArea>
    <c:legend>
      <c:legendPos val="r"/>
      <c:legendEntry>
        <c:idx val="0"/>
        <c:txPr>
          <a:bodyPr rot="0" spcFirstLastPara="1" vertOverflow="ellipsis" vert="horz" wrap="square" anchor="ctr" anchorCtr="1"/>
          <a:lstStyle/>
          <a:p>
            <a:pPr>
              <a:defRPr sz="2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2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2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2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4"/>
        <c:txPr>
          <a:bodyPr rot="0" spcFirstLastPara="1" vertOverflow="ellipsis" vert="horz" wrap="square" anchor="ctr" anchorCtr="1"/>
          <a:lstStyle/>
          <a:p>
            <a:pPr>
              <a:defRPr sz="2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5"/>
        <c:txPr>
          <a:bodyPr rot="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6"/>
        <c:txPr>
          <a:bodyPr rot="0" spcFirstLastPara="1" vertOverflow="ellipsis" vert="horz" wrap="square" anchor="ctr" anchorCtr="1"/>
          <a:lstStyle/>
          <a:p>
            <a:pPr>
              <a:defRPr sz="2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7"/>
        <c:txPr>
          <a:bodyPr rot="0" spcFirstLastPara="1" vertOverflow="ellipsis" vert="horz" wrap="square" anchor="ctr" anchorCtr="1"/>
          <a:lstStyle/>
          <a:p>
            <a:pPr>
              <a:defRPr sz="2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60129369005015654"/>
          <c:y val="0.17875644854737993"/>
          <c:w val="0.35693661174905666"/>
          <c:h val="0.76085667974888727"/>
        </c:manualLayout>
      </c:layout>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zero"/>
  </c:chart>
  <c:spPr>
    <a:noFill/>
    <a:ln>
      <a:noFill/>
    </a:ln>
    <a:effectLst/>
  </c:spPr>
  <c:txPr>
    <a:bodyPr/>
    <a:lstStyle/>
    <a:p>
      <a:pPr>
        <a:defRPr sz="1800">
          <a:latin typeface="Arial" panose="020B0604020202020204" pitchFamily="34" charset="0"/>
          <a:cs typeface="Arial" panose="020B0604020202020204" pitchFamily="34" charset="0"/>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spPr>
              <a:solidFill>
                <a:schemeClr val="accent6">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1699-4B55-A819-0E68A52C5347}"/>
              </c:ext>
            </c:extLst>
          </c:dPt>
          <c:dPt>
            <c:idx val="1"/>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1699-4B55-A819-0E68A52C5347}"/>
              </c:ext>
            </c:extLst>
          </c:dPt>
          <c:dPt>
            <c:idx val="2"/>
            <c:spPr>
              <a:solidFill>
                <a:srgbClr val="FF0000"/>
              </a:solidFill>
              <a:ln w="19050">
                <a:solidFill>
                  <a:schemeClr val="lt1"/>
                </a:solidFill>
              </a:ln>
              <a:effectLst/>
            </c:spPr>
            <c:extLst xmlns:c16r2="http://schemas.microsoft.com/office/drawing/2015/06/chart">
              <c:ext xmlns:c16="http://schemas.microsoft.com/office/drawing/2014/chart" uri="{C3380CC4-5D6E-409C-BE32-E72D297353CC}">
                <c16:uniqueId val="{00000005-1699-4B55-A819-0E68A52C5347}"/>
              </c:ext>
            </c:extLst>
          </c:dPt>
          <c:dLbls>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600" b="0" i="0" u="none" strike="noStrike" kern="1200" baseline="0">
                      <a:solidFill>
                        <a:schemeClr val="dk1">
                          <a:lumMod val="65000"/>
                          <a:lumOff val="35000"/>
                        </a:schemeClr>
                      </a:solidFill>
                      <a:latin typeface="+mn-lt"/>
                      <a:ea typeface="+mn-ea"/>
                      <a:cs typeface="+mn-cs"/>
                    </a:defRPr>
                  </a:pPr>
                  <a:endParaRPr lang="en-US"/>
                </a:p>
              </c:txPr>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extLst>
          </c:dLbls>
          <c:cat>
            <c:strRef>
              <c:f>Sheet1!$B$1:$D$1</c:f>
              <c:strCache>
                <c:ptCount val="3"/>
                <c:pt idx="0">
                  <c:v>Achieved</c:v>
                </c:pt>
                <c:pt idx="1">
                  <c:v>Achieved late</c:v>
                </c:pt>
                <c:pt idx="2">
                  <c:v>Not achieved</c:v>
                </c:pt>
              </c:strCache>
            </c:strRef>
          </c:cat>
          <c:val>
            <c:numRef>
              <c:f>Sheet1!$B$9:$D$9</c:f>
              <c:numCache>
                <c:formatCode>General</c:formatCode>
                <c:ptCount val="3"/>
                <c:pt idx="0">
                  <c:v>57</c:v>
                </c:pt>
                <c:pt idx="1">
                  <c:v>10</c:v>
                </c:pt>
                <c:pt idx="2">
                  <c:v>5</c:v>
                </c:pt>
              </c:numCache>
            </c:numRef>
          </c:val>
          <c:extLst xmlns:c16r2="http://schemas.microsoft.com/office/drawing/2015/06/chart">
            <c:ext xmlns:c16="http://schemas.microsoft.com/office/drawing/2014/chart" uri="{C3380CC4-5D6E-409C-BE32-E72D297353CC}">
              <c16:uniqueId val="{00000006-1699-4B55-A819-0E68A52C5347}"/>
            </c:ext>
          </c:extLst>
        </c:ser>
        <c:dLbls>
          <c:showVal val="1"/>
          <c:showCatName val="1"/>
        </c:dLbls>
        <c:firstSliceAng val="0"/>
        <c:holeSize val="50"/>
      </c:doughnutChart>
      <c:spPr>
        <a:noFill/>
        <a:ln>
          <a:noFill/>
        </a:ln>
        <a:effectLst/>
      </c:spPr>
    </c:plotArea>
    <c:plotVisOnly val="1"/>
    <c:dispBlanksAs val="zero"/>
  </c:chart>
  <c:spPr>
    <a:noFill/>
    <a:ln>
      <a:noFill/>
    </a:ln>
    <a:effectLst/>
  </c:spPr>
  <c:txPr>
    <a:bodyPr/>
    <a:lstStyle/>
    <a:p>
      <a:pPr>
        <a:defRPr sz="1600"/>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ZA"/>
  <c:style val="4"/>
  <c:chart>
    <c:title>
      <c:tx>
        <c:rich>
          <a:bodyPr rot="0" spcFirstLastPara="1" vertOverflow="ellipsis" vert="horz" wrap="square" anchor="ctr" anchorCtr="1"/>
          <a:lstStyle/>
          <a:p>
            <a:pPr>
              <a:defRPr sz="1862" b="1" i="0" u="none" strike="noStrike" kern="1200" cap="all" spc="50" baseline="0">
                <a:solidFill>
                  <a:schemeClr val="tx1"/>
                </a:solidFill>
                <a:latin typeface="+mn-lt"/>
                <a:ea typeface="+mn-ea"/>
                <a:cs typeface="+mn-cs"/>
              </a:defRPr>
            </a:pPr>
            <a:r>
              <a:rPr lang="en-US" dirty="0">
                <a:solidFill>
                  <a:schemeClr val="tx1"/>
                </a:solidFill>
              </a:rPr>
              <a:t>Annual Performance</a:t>
            </a:r>
          </a:p>
        </c:rich>
      </c:tx>
      <c:layout>
        <c:manualLayout>
          <c:xMode val="edge"/>
          <c:yMode val="edge"/>
          <c:x val="0.17475670153216472"/>
          <c:y val="4.8640190700187016E-3"/>
        </c:manualLayout>
      </c:layout>
      <c:spPr>
        <a:noFill/>
        <a:ln>
          <a:noFill/>
        </a:ln>
        <a:effectLst/>
      </c:spPr>
    </c:title>
    <c:plotArea>
      <c:layout>
        <c:manualLayout>
          <c:layoutTarget val="inner"/>
          <c:xMode val="edge"/>
          <c:yMode val="edge"/>
          <c:x val="0.19039729221963714"/>
          <c:y val="0.33291860468759427"/>
          <c:w val="0.79539998924779198"/>
          <c:h val="0.53547756145659364"/>
        </c:manualLayout>
      </c:layout>
      <c:doughnutChart>
        <c:varyColors val="1"/>
        <c:ser>
          <c:idx val="0"/>
          <c:order val="0"/>
          <c:tx>
            <c:strRef>
              <c:f>Sheet1!$B$1</c:f>
              <c:strCache>
                <c:ptCount val="1"/>
                <c:pt idx="0">
                  <c:v>Column1</c:v>
                </c:pt>
              </c:strCache>
            </c:strRef>
          </c:tx>
          <c:explosion val="16"/>
          <c:dPt>
            <c:idx val="0"/>
            <c:spPr>
              <a:solidFill>
                <a:schemeClr val="accent4">
                  <a:lumMod val="40000"/>
                  <a:lumOff val="60000"/>
                </a:schemeClr>
              </a:solidFill>
              <a:ln w="25400" cap="flat" cmpd="sng" algn="ctr">
                <a:solidFill>
                  <a:schemeClr val="accent6">
                    <a:shade val="50000"/>
                  </a:schemeClr>
                </a:solidFill>
                <a:prstDash val="solid"/>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8AC3-4E8B-9A17-813809F3E23A}"/>
              </c:ext>
            </c:extLst>
          </c:dPt>
          <c:dPt>
            <c:idx val="1"/>
            <c:spPr>
              <a:solidFill>
                <a:schemeClr val="accent2">
                  <a:lumMod val="25000"/>
                  <a:lumOff val="75000"/>
                </a:schemeClr>
              </a:solidFill>
              <a:ln w="25400" cap="flat" cmpd="sng" algn="ctr">
                <a:solidFill>
                  <a:schemeClr val="accent5">
                    <a:shade val="50000"/>
                  </a:schemeClr>
                </a:solidFill>
                <a:prstDash val="solid"/>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8AC3-4E8B-9A17-813809F3E23A}"/>
              </c:ext>
            </c:extLst>
          </c:dPt>
          <c:dPt>
            <c:idx val="2"/>
            <c:spPr>
              <a:solidFill>
                <a:schemeClr val="accent5">
                  <a:lumMod val="60000"/>
                  <a:lumOff val="40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8AC3-4E8B-9A17-813809F3E23A}"/>
              </c:ext>
            </c:extLst>
          </c:dPt>
          <c:dLbls>
            <c:dLbl>
              <c:idx val="0"/>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
            <c:dLbl>
              <c:idx val="1"/>
              <c:layout/>
              <c:tx>
                <c:rich>
                  <a:bodyPr/>
                  <a:lstStyle/>
                  <a:p>
                    <a:r>
                      <a:rPr lang="en-US" dirty="0" smtClean="0"/>
                      <a:t>23%</a:t>
                    </a:r>
                    <a:endParaRPr lang="en-US" dirty="0"/>
                  </a:p>
                </c:rich>
              </c:tx>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AC3-4E8B-9A17-813809F3E23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Achieved</c:v>
                </c:pt>
                <c:pt idx="1">
                  <c:v>Achieved late</c:v>
                </c:pt>
                <c:pt idx="2">
                  <c:v>Not Achieved</c:v>
                </c:pt>
              </c:strCache>
            </c:strRef>
          </c:cat>
          <c:val>
            <c:numRef>
              <c:f>Sheet1!$B$2:$B$4</c:f>
              <c:numCache>
                <c:formatCode>General</c:formatCode>
                <c:ptCount val="3"/>
                <c:pt idx="0">
                  <c:v>12</c:v>
                </c:pt>
                <c:pt idx="1">
                  <c:v>4</c:v>
                </c:pt>
                <c:pt idx="2">
                  <c:v>1</c:v>
                </c:pt>
              </c:numCache>
            </c:numRef>
          </c:val>
          <c:extLst xmlns:c16r2="http://schemas.microsoft.com/office/drawing/2015/06/chart">
            <c:ext xmlns:c16="http://schemas.microsoft.com/office/drawing/2014/chart" uri="{C3380CC4-5D6E-409C-BE32-E72D297353CC}">
              <c16:uniqueId val="{00000006-8AC3-4E8B-9A17-813809F3E23A}"/>
            </c:ext>
          </c:extLst>
        </c:ser>
        <c:dLbls>
          <c:showPercent val="1"/>
        </c:dLbls>
        <c:firstSliceAng val="0"/>
        <c:holeSize val="50"/>
      </c:doughnutChart>
      <c:spPr>
        <a:noFill/>
        <a:ln>
          <a:noFill/>
        </a:ln>
        <a:effectLst/>
      </c:spPr>
    </c:plotArea>
    <c:plotVisOnly val="1"/>
    <c:dispBlanksAs val="zero"/>
  </c:chart>
  <c:spPr>
    <a:noFill/>
    <a:ln>
      <a:noFill/>
    </a:ln>
    <a:effectLst/>
  </c:spPr>
  <c:txPr>
    <a:bodyPr/>
    <a:lstStyle/>
    <a:p>
      <a:pPr>
        <a:defRPr/>
      </a:pPr>
      <a:endParaRPr lang="en-US"/>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lang val="en-ZA"/>
  <c:style val="4"/>
  <c:chart>
    <c:title>
      <c:tx>
        <c:rich>
          <a:bodyPr rot="0" spcFirstLastPara="1" vertOverflow="ellipsis" vert="horz" wrap="square" anchor="ctr" anchorCtr="1"/>
          <a:lstStyle/>
          <a:p>
            <a:pPr>
              <a:defRPr sz="1862" b="1" i="0" u="none" strike="noStrike" kern="1200" cap="all" spc="50" baseline="0">
                <a:solidFill>
                  <a:schemeClr val="tx1"/>
                </a:solidFill>
                <a:latin typeface="Arial" panose="020B0604020202020204" pitchFamily="34" charset="0"/>
                <a:ea typeface="+mn-ea"/>
                <a:cs typeface="Arial" panose="020B0604020202020204" pitchFamily="34" charset="0"/>
              </a:defRPr>
            </a:pPr>
            <a:r>
              <a:rPr lang="en-US" dirty="0">
                <a:solidFill>
                  <a:schemeClr val="tx1"/>
                </a:solidFill>
                <a:latin typeface="Arial" panose="020B0604020202020204" pitchFamily="34" charset="0"/>
                <a:cs typeface="Arial" panose="020B0604020202020204" pitchFamily="34" charset="0"/>
              </a:rPr>
              <a:t>Annual Performance</a:t>
            </a:r>
          </a:p>
        </c:rich>
      </c:tx>
      <c:layout>
        <c:manualLayout>
          <c:xMode val="edge"/>
          <c:yMode val="edge"/>
          <c:x val="0.11733728702363402"/>
          <c:y val="0"/>
        </c:manualLayout>
      </c:layout>
      <c:spPr>
        <a:noFill/>
        <a:ln>
          <a:noFill/>
        </a:ln>
        <a:effectLst/>
      </c:spPr>
    </c:title>
    <c:plotArea>
      <c:layout>
        <c:manualLayout>
          <c:layoutTarget val="inner"/>
          <c:xMode val="edge"/>
          <c:yMode val="edge"/>
          <c:x val="0.10193012275912239"/>
          <c:y val="0.39888485911700727"/>
          <c:w val="0.80827213209579907"/>
          <c:h val="0.57220391814207205"/>
        </c:manualLayout>
      </c:layout>
      <c:doughnutChart>
        <c:varyColors val="1"/>
        <c:ser>
          <c:idx val="0"/>
          <c:order val="0"/>
          <c:tx>
            <c:strRef>
              <c:f>Sheet1!$B$1</c:f>
              <c:strCache>
                <c:ptCount val="1"/>
                <c:pt idx="0">
                  <c:v>Quarter 1 Performance</c:v>
                </c:pt>
              </c:strCache>
            </c:strRef>
          </c:tx>
          <c:explosion val="24"/>
          <c:dPt>
            <c:idx val="0"/>
            <c:explosion val="8"/>
            <c:spPr>
              <a:solidFill>
                <a:srgbClr val="92D050"/>
              </a:solidFill>
              <a:ln w="25400" cap="flat" cmpd="sng" algn="ctr">
                <a:solidFill>
                  <a:schemeClr val="accent6">
                    <a:shade val="50000"/>
                  </a:schemeClr>
                </a:solidFill>
                <a:prstDash val="solid"/>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B547-4386-A109-99578422DD5D}"/>
              </c:ext>
            </c:extLst>
          </c:dPt>
          <c:dPt>
            <c:idx val="1"/>
            <c:spPr>
              <a:solidFill>
                <a:schemeClr val="accent6">
                  <a:lumMod val="20000"/>
                  <a:lumOff val="80000"/>
                </a:schemeClr>
              </a:solidFill>
              <a:ln w="25400" cap="flat" cmpd="sng" algn="ctr">
                <a:solidFill>
                  <a:schemeClr val="accent5">
                    <a:shade val="50000"/>
                  </a:schemeClr>
                </a:solidFill>
                <a:prstDash val="solid"/>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B547-4386-A109-99578422DD5D}"/>
              </c:ext>
            </c:extLst>
          </c:dPt>
          <c:dPt>
            <c:idx val="2"/>
            <c:explosion val="7"/>
            <c:spPr>
              <a:solidFill>
                <a:schemeClr val="tx2">
                  <a:lumMod val="25000"/>
                  <a:lumOff val="75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B547-4386-A109-99578422DD5D}"/>
              </c:ext>
            </c:extLst>
          </c:dPt>
          <c:dLbls>
            <c:dLbl>
              <c:idx val="0"/>
              <c:layout/>
              <c:tx>
                <c:rich>
                  <a:bodyPr/>
                  <a:lstStyle/>
                  <a:p>
                    <a:r>
                      <a:rPr lang="en-US" dirty="0" smtClean="0"/>
                      <a:t>72%</a:t>
                    </a:r>
                    <a:endParaRPr lang="en-US" dirty="0"/>
                  </a:p>
                </c:rich>
              </c:tx>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547-4386-A109-99578422DD5D}"/>
                </c:ext>
              </c:extLst>
            </c:dLbl>
            <c:spPr>
              <a:noFill/>
              <a:ln>
                <a:solidFill>
                  <a:schemeClr val="accent5">
                    <a:lumMod val="40000"/>
                    <a:lumOff val="60000"/>
                  </a:schemeClr>
                </a:solid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Achieved</c:v>
                </c:pt>
                <c:pt idx="1">
                  <c:v>Not Achieved</c:v>
                </c:pt>
                <c:pt idx="2">
                  <c:v>Achieved late</c:v>
                </c:pt>
              </c:strCache>
            </c:strRef>
          </c:cat>
          <c:val>
            <c:numRef>
              <c:f>Sheet1!$B$2:$B$4</c:f>
              <c:numCache>
                <c:formatCode>General</c:formatCode>
                <c:ptCount val="3"/>
                <c:pt idx="0">
                  <c:v>10</c:v>
                </c:pt>
                <c:pt idx="1">
                  <c:v>3</c:v>
                </c:pt>
                <c:pt idx="2">
                  <c:v>1</c:v>
                </c:pt>
              </c:numCache>
            </c:numRef>
          </c:val>
          <c:extLst xmlns:c16r2="http://schemas.microsoft.com/office/drawing/2015/06/chart">
            <c:ext xmlns:c16="http://schemas.microsoft.com/office/drawing/2014/chart" uri="{C3380CC4-5D6E-409C-BE32-E72D297353CC}">
              <c16:uniqueId val="{00000000-46FA-4B80-8512-E362711790E7}"/>
            </c:ext>
          </c:extLst>
        </c:ser>
        <c:dLbls>
          <c:showPercent val="1"/>
        </c:dLbls>
        <c:firstSliceAng val="0"/>
        <c:holeSize val="50"/>
      </c:doughnutChart>
      <c:spPr>
        <a:noFill/>
        <a:ln>
          <a:noFill/>
        </a:ln>
        <a:effectLst/>
      </c:spPr>
    </c:plotArea>
    <c:plotVisOnly val="1"/>
    <c:dispBlanksAs val="zero"/>
  </c:chart>
  <c:spPr>
    <a:noFill/>
    <a:ln>
      <a:noFill/>
    </a:ln>
    <a:effectLst/>
  </c:spPr>
  <c:txPr>
    <a:bodyPr/>
    <a:lstStyle/>
    <a:p>
      <a:pPr>
        <a:defRPr/>
      </a:pPr>
      <a:endParaRPr lang="en-US"/>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lang val="en-ZA"/>
  <c:style val="4"/>
  <c:chart>
    <c:title>
      <c:tx>
        <c:rich>
          <a:bodyPr rot="0" spcFirstLastPara="1" vertOverflow="ellipsis" vert="horz" wrap="square" anchor="ctr" anchorCtr="1"/>
          <a:lstStyle/>
          <a:p>
            <a:pPr>
              <a:defRPr sz="1862" b="1" i="0" u="none" strike="noStrike" kern="1200" cap="all" spc="50" baseline="0">
                <a:solidFill>
                  <a:schemeClr val="tx1"/>
                </a:solidFill>
                <a:latin typeface="Arial" panose="020B0604020202020204" pitchFamily="34" charset="0"/>
                <a:ea typeface="+mn-ea"/>
                <a:cs typeface="Arial" panose="020B0604020202020204" pitchFamily="34" charset="0"/>
              </a:defRPr>
            </a:pPr>
            <a:r>
              <a:rPr lang="en-US" dirty="0">
                <a:solidFill>
                  <a:schemeClr val="tx1"/>
                </a:solidFill>
                <a:latin typeface="Arial" panose="020B0604020202020204" pitchFamily="34" charset="0"/>
                <a:cs typeface="Arial" panose="020B0604020202020204" pitchFamily="34" charset="0"/>
              </a:rPr>
              <a:t>Annual Performance</a:t>
            </a:r>
          </a:p>
        </c:rich>
      </c:tx>
      <c:spPr>
        <a:noFill/>
        <a:ln>
          <a:noFill/>
        </a:ln>
        <a:effectLst/>
      </c:spPr>
    </c:title>
    <c:plotArea>
      <c:layout>
        <c:manualLayout>
          <c:layoutTarget val="inner"/>
          <c:xMode val="edge"/>
          <c:yMode val="edge"/>
          <c:x val="0.14633597553643363"/>
          <c:y val="0.39437830495454518"/>
          <c:w val="0.62417950831496327"/>
          <c:h val="0.65729001056686498"/>
        </c:manualLayout>
      </c:layout>
      <c:doughnutChart>
        <c:varyColors val="1"/>
        <c:ser>
          <c:idx val="0"/>
          <c:order val="0"/>
          <c:tx>
            <c:strRef>
              <c:f>Sheet1!$B$1</c:f>
              <c:strCache>
                <c:ptCount val="1"/>
                <c:pt idx="0">
                  <c:v>Quarter 1 Performance</c:v>
                </c:pt>
              </c:strCache>
            </c:strRef>
          </c:tx>
          <c:dPt>
            <c:idx val="0"/>
            <c:explosion val="14"/>
            <c:spPr>
              <a:solidFill>
                <a:schemeClr val="accent5">
                  <a:lumMod val="75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B547-4386-A109-99578422DD5D}"/>
              </c:ext>
            </c:extLst>
          </c:dPt>
          <c:dPt>
            <c:idx val="1"/>
            <c:spPr>
              <a:solidFill>
                <a:schemeClr val="accent5"/>
              </a:solidFill>
              <a:ln w="25400" cap="flat" cmpd="sng" algn="ctr">
                <a:solidFill>
                  <a:schemeClr val="accent5"/>
                </a:solidFill>
                <a:prstDash val="solid"/>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B547-4386-A109-99578422DD5D}"/>
              </c:ext>
            </c:extLst>
          </c:dPt>
          <c:dPt>
            <c:idx val="2"/>
            <c:spPr>
              <a:solidFill>
                <a:schemeClr val="accent2">
                  <a:tint val="30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B547-4386-A109-99578422DD5D}"/>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Achieved</c:v>
                </c:pt>
                <c:pt idx="1">
                  <c:v>Not Achieved</c:v>
                </c:pt>
              </c:strCache>
            </c:strRef>
          </c:cat>
          <c:val>
            <c:numRef>
              <c:f>Sheet1!$B$2:$B$3</c:f>
              <c:numCache>
                <c:formatCode>General</c:formatCode>
                <c:ptCount val="2"/>
                <c:pt idx="0">
                  <c:v>9</c:v>
                </c:pt>
                <c:pt idx="1">
                  <c:v>1</c:v>
                </c:pt>
              </c:numCache>
            </c:numRef>
          </c:val>
          <c:extLst xmlns:c16r2="http://schemas.microsoft.com/office/drawing/2015/06/chart">
            <c:ext xmlns:c16="http://schemas.microsoft.com/office/drawing/2014/chart" uri="{C3380CC4-5D6E-409C-BE32-E72D297353CC}">
              <c16:uniqueId val="{00000000-46FA-4B80-8512-E362711790E7}"/>
            </c:ext>
          </c:extLst>
        </c:ser>
        <c:dLbls>
          <c:showPercent val="1"/>
        </c:dLbls>
        <c:firstSliceAng val="0"/>
        <c:holeSize val="50"/>
      </c:doughnutChart>
      <c:spPr>
        <a:noFill/>
        <a:ln>
          <a:noFill/>
        </a:ln>
        <a:effectLst/>
      </c:spPr>
    </c:plotArea>
    <c:plotVisOnly val="1"/>
    <c:dispBlanksAs val="zero"/>
  </c:chart>
  <c:spPr>
    <a:noFill/>
    <a:ln>
      <a:noFill/>
    </a:ln>
    <a:effectLst/>
  </c:spPr>
  <c:txPr>
    <a:bodyPr/>
    <a:lstStyle/>
    <a:p>
      <a:pPr>
        <a:defRPr/>
      </a:pPr>
      <a:endParaRPr lang="en-US"/>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lang val="en-ZA"/>
  <c:style val="4"/>
  <c:chart>
    <c:title>
      <c:tx>
        <c:rich>
          <a:bodyPr rot="0" spcFirstLastPara="1" vertOverflow="ellipsis" vert="horz" wrap="square" anchor="ctr" anchorCtr="1"/>
          <a:lstStyle/>
          <a:p>
            <a:pPr>
              <a:defRPr sz="1862" b="1" i="0" u="none" strike="noStrike" kern="1200" cap="all" spc="50" baseline="0">
                <a:solidFill>
                  <a:schemeClr val="tx1"/>
                </a:solidFill>
                <a:latin typeface="Arial" panose="020B0604020202020204" pitchFamily="34" charset="0"/>
                <a:ea typeface="+mn-ea"/>
                <a:cs typeface="Arial" panose="020B0604020202020204" pitchFamily="34" charset="0"/>
              </a:defRPr>
            </a:pPr>
            <a:r>
              <a:rPr lang="en-US" dirty="0">
                <a:solidFill>
                  <a:schemeClr val="tx1"/>
                </a:solidFill>
                <a:latin typeface="Arial" panose="020B0604020202020204" pitchFamily="34" charset="0"/>
                <a:cs typeface="Arial" panose="020B0604020202020204" pitchFamily="34" charset="0"/>
              </a:rPr>
              <a:t>Annual Performance</a:t>
            </a:r>
          </a:p>
        </c:rich>
      </c:tx>
      <c:spPr>
        <a:noFill/>
        <a:ln>
          <a:noFill/>
        </a:ln>
        <a:effectLst/>
      </c:spPr>
    </c:title>
    <c:plotArea>
      <c:layout/>
      <c:doughnutChart>
        <c:varyColors val="1"/>
        <c:ser>
          <c:idx val="0"/>
          <c:order val="0"/>
          <c:tx>
            <c:strRef>
              <c:f>Sheet1!$B$1</c:f>
              <c:strCache>
                <c:ptCount val="1"/>
                <c:pt idx="0">
                  <c:v>Quarter 1 Performance</c:v>
                </c:pt>
              </c:strCache>
            </c:strRef>
          </c:tx>
          <c:spPr>
            <a:solidFill>
              <a:schemeClr val="accent6">
                <a:lumMod val="75000"/>
              </a:schemeClr>
            </a:solidFill>
          </c:spPr>
          <c:dPt>
            <c:idx val="0"/>
            <c:spPr>
              <a:solidFill>
                <a:schemeClr val="accent6">
                  <a:lumMod val="75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9EF9-4E60-A222-FA68123D9CE6}"/>
              </c:ext>
            </c:extLst>
          </c:dPt>
          <c:dPt>
            <c:idx val="1"/>
            <c:spPr>
              <a:solidFill>
                <a:schemeClr val="accent6">
                  <a:lumMod val="75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9EF9-4E60-A222-FA68123D9CE6}"/>
              </c:ext>
            </c:extLst>
          </c:dPt>
          <c:dPt>
            <c:idx val="2"/>
            <c:spPr>
              <a:solidFill>
                <a:schemeClr val="accent6">
                  <a:lumMod val="75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9EF9-4E60-A222-FA68123D9CE6}"/>
              </c:ext>
            </c:extLst>
          </c:dPt>
          <c:dLbls>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9EF9-4E60-A222-FA68123D9CE6}"/>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Achieved</c:v>
                </c:pt>
                <c:pt idx="1">
                  <c:v>Not Achieved</c:v>
                </c:pt>
              </c:strCache>
            </c:strRef>
          </c:cat>
          <c:val>
            <c:numRef>
              <c:f>Sheet1!$B$2:$B$3</c:f>
              <c:numCache>
                <c:formatCode>General</c:formatCode>
                <c:ptCount val="2"/>
                <c:pt idx="0">
                  <c:v>6</c:v>
                </c:pt>
                <c:pt idx="1">
                  <c:v>0</c:v>
                </c:pt>
              </c:numCache>
            </c:numRef>
          </c:val>
          <c:extLst xmlns:c16r2="http://schemas.microsoft.com/office/drawing/2015/06/chart">
            <c:ext xmlns:c16="http://schemas.microsoft.com/office/drawing/2014/chart" uri="{C3380CC4-5D6E-409C-BE32-E72D297353CC}">
              <c16:uniqueId val="{00000006-9EF9-4E60-A222-FA68123D9CE6}"/>
            </c:ext>
          </c:extLst>
        </c:ser>
        <c:dLbls>
          <c:showPercent val="1"/>
        </c:dLbls>
        <c:firstSliceAng val="0"/>
        <c:holeSize val="50"/>
      </c:doughnutChart>
      <c:spPr>
        <a:noFill/>
        <a:ln>
          <a:noFill/>
        </a:ln>
        <a:effectLst/>
      </c:spPr>
    </c:plotArea>
    <c:legend>
      <c:legendPos val="t"/>
      <c:legendEntry>
        <c:idx val="0"/>
        <c:txPr>
          <a:bodyPr rot="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
        <c:delete val="1"/>
      </c:legendEntry>
      <c:layout>
        <c:manualLayout>
          <c:xMode val="edge"/>
          <c:yMode val="edge"/>
          <c:x val="0.28731439867034875"/>
          <c:y val="0.1854919332546302"/>
          <c:w val="0.40298313638004951"/>
          <c:h val="5.4455296349482124E-2"/>
        </c:manualLayout>
      </c:layout>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ZA"/>
  <c:style val="4"/>
  <c:chart>
    <c:title>
      <c:tx>
        <c:rich>
          <a:bodyPr rot="0" spcFirstLastPara="1" vertOverflow="ellipsis" vert="horz" wrap="square" anchor="ctr" anchorCtr="1"/>
          <a:lstStyle/>
          <a:p>
            <a:pPr>
              <a:defRPr sz="1862" b="1" i="0" u="none" strike="noStrike" kern="1200" cap="all" spc="50" baseline="0">
                <a:solidFill>
                  <a:schemeClr val="tx1"/>
                </a:solidFill>
                <a:latin typeface="+mn-lt"/>
                <a:ea typeface="+mn-ea"/>
                <a:cs typeface="+mn-cs"/>
              </a:defRPr>
            </a:pPr>
            <a:r>
              <a:rPr lang="en-US" dirty="0">
                <a:solidFill>
                  <a:schemeClr val="tx1"/>
                </a:solidFill>
              </a:rPr>
              <a:t>Annual Performance</a:t>
            </a:r>
          </a:p>
        </c:rich>
      </c:tx>
      <c:spPr>
        <a:noFill/>
        <a:ln>
          <a:noFill/>
        </a:ln>
        <a:effectLst/>
      </c:spPr>
    </c:title>
    <c:plotArea>
      <c:layout>
        <c:manualLayout>
          <c:layoutTarget val="inner"/>
          <c:xMode val="edge"/>
          <c:yMode val="edge"/>
          <c:x val="9.5091197273623571E-2"/>
          <c:y val="0.33268842461516668"/>
          <c:w val="0.80981760545275283"/>
          <c:h val="0.63059719455624363"/>
        </c:manualLayout>
      </c:layout>
      <c:doughnutChart>
        <c:varyColors val="1"/>
        <c:ser>
          <c:idx val="0"/>
          <c:order val="0"/>
          <c:tx>
            <c:strRef>
              <c:f>Sheet1!$B$1</c:f>
              <c:strCache>
                <c:ptCount val="1"/>
                <c:pt idx="0">
                  <c:v>Quarter 1 Performance</c:v>
                </c:pt>
              </c:strCache>
            </c:strRef>
          </c:tx>
          <c:dPt>
            <c:idx val="0"/>
            <c:explosion val="7"/>
            <c:spPr>
              <a:solidFill>
                <a:schemeClr val="accent3">
                  <a:lumMod val="40000"/>
                  <a:lumOff val="60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9EF9-4E60-A222-FA68123D9CE6}"/>
              </c:ext>
            </c:extLst>
          </c:dPt>
          <c:dPt>
            <c:idx val="1"/>
            <c:spPr>
              <a:solidFill>
                <a:schemeClr val="accent5">
                  <a:lumMod val="60000"/>
                  <a:lumOff val="40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9EF9-4E60-A222-FA68123D9CE6}"/>
              </c:ext>
            </c:extLst>
          </c:dPt>
          <c:dPt>
            <c:idx val="2"/>
            <c:spPr>
              <a:solidFill>
                <a:schemeClr val="accent2">
                  <a:tint val="30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9EF9-4E60-A222-FA68123D9CE6}"/>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Achieved</c:v>
                </c:pt>
                <c:pt idx="1">
                  <c:v>Not Achieved</c:v>
                </c:pt>
              </c:strCache>
            </c:strRef>
          </c:cat>
          <c:val>
            <c:numRef>
              <c:f>Sheet1!$B$2:$B$3</c:f>
              <c:numCache>
                <c:formatCode>General</c:formatCode>
                <c:ptCount val="2"/>
                <c:pt idx="0">
                  <c:v>4</c:v>
                </c:pt>
                <c:pt idx="1">
                  <c:v>1</c:v>
                </c:pt>
              </c:numCache>
            </c:numRef>
          </c:val>
          <c:extLst xmlns:c16r2="http://schemas.microsoft.com/office/drawing/2015/06/chart">
            <c:ext xmlns:c16="http://schemas.microsoft.com/office/drawing/2014/chart" uri="{C3380CC4-5D6E-409C-BE32-E72D297353CC}">
              <c16:uniqueId val="{00000006-9EF9-4E60-A222-FA68123D9CE6}"/>
            </c:ext>
          </c:extLst>
        </c:ser>
        <c:dLbls>
          <c:showPercent val="1"/>
        </c:dLbls>
        <c:firstSliceAng val="0"/>
        <c:holeSize val="50"/>
      </c:doughnutChart>
      <c:spPr>
        <a:noFill/>
        <a:ln>
          <a:noFill/>
        </a:ln>
        <a:effectLst/>
      </c:spPr>
    </c:plotArea>
    <c:plotVisOnly val="1"/>
    <c:dispBlanksAs val="zero"/>
  </c:chart>
  <c:spPr>
    <a:noFill/>
    <a:ln>
      <a:noFill/>
    </a:ln>
    <a:effectLst/>
  </c:spPr>
  <c:txPr>
    <a:bodyPr/>
    <a:lstStyle/>
    <a:p>
      <a:pPr>
        <a:defRPr/>
      </a:pPr>
      <a:endParaRPr lang="en-US"/>
    </a:p>
  </c:txPr>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lang val="en-ZA"/>
  <c:style val="4"/>
  <c:chart>
    <c:title>
      <c:tx>
        <c:rich>
          <a:bodyPr rot="0" spcFirstLastPara="1" vertOverflow="ellipsis" vert="horz" wrap="square" anchor="ctr" anchorCtr="1"/>
          <a:lstStyle/>
          <a:p>
            <a:pPr>
              <a:defRPr sz="1862" b="1" i="0" u="none" strike="noStrike" kern="1200" cap="all" spc="50" baseline="0">
                <a:solidFill>
                  <a:schemeClr val="tx1"/>
                </a:solidFill>
                <a:latin typeface="Arial" panose="020B0604020202020204" pitchFamily="34" charset="0"/>
                <a:ea typeface="+mn-ea"/>
                <a:cs typeface="Arial" panose="020B0604020202020204" pitchFamily="34" charset="0"/>
              </a:defRPr>
            </a:pPr>
            <a:r>
              <a:rPr lang="en-US" dirty="0">
                <a:solidFill>
                  <a:schemeClr val="tx1"/>
                </a:solidFill>
                <a:latin typeface="Arial" panose="020B0604020202020204" pitchFamily="34" charset="0"/>
                <a:cs typeface="Arial" panose="020B0604020202020204" pitchFamily="34" charset="0"/>
              </a:rPr>
              <a:t>Annual Performance</a:t>
            </a:r>
          </a:p>
        </c:rich>
      </c:tx>
      <c:layout>
        <c:manualLayout>
          <c:xMode val="edge"/>
          <c:yMode val="edge"/>
          <c:x val="0.14975208252153918"/>
          <c:y val="3.3079716386146048E-2"/>
        </c:manualLayout>
      </c:layout>
      <c:spPr>
        <a:noFill/>
        <a:ln>
          <a:noFill/>
        </a:ln>
        <a:effectLst/>
      </c:spPr>
    </c:title>
    <c:plotArea>
      <c:layout>
        <c:manualLayout>
          <c:layoutTarget val="inner"/>
          <c:xMode val="edge"/>
          <c:yMode val="edge"/>
          <c:x val="8.9206342330308663E-2"/>
          <c:y val="0.30845070798562946"/>
          <c:w val="0.81624603373040361"/>
          <c:h val="0.69086991770796158"/>
        </c:manualLayout>
      </c:layout>
      <c:doughnutChart>
        <c:varyColors val="1"/>
        <c:ser>
          <c:idx val="0"/>
          <c:order val="0"/>
          <c:tx>
            <c:strRef>
              <c:f>Sheet1!$B$1</c:f>
              <c:strCache>
                <c:ptCount val="1"/>
                <c:pt idx="0">
                  <c:v>Quarter 1 Performance</c:v>
                </c:pt>
              </c:strCache>
            </c:strRef>
          </c:tx>
          <c:dPt>
            <c:idx val="0"/>
            <c:spPr>
              <a:solidFill>
                <a:srgbClr val="00B050"/>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9EF9-4E60-A222-FA68123D9CE6}"/>
              </c:ext>
            </c:extLst>
          </c:dPt>
          <c:dPt>
            <c:idx val="1"/>
            <c:explosion val="8"/>
            <c:spPr>
              <a:solidFill>
                <a:schemeClr val="accent5"/>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9EF9-4E60-A222-FA68123D9CE6}"/>
              </c:ext>
            </c:extLst>
          </c:dPt>
          <c:dPt>
            <c:idx val="2"/>
            <c:spPr>
              <a:solidFill>
                <a:schemeClr val="accent2">
                  <a:tint val="30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9EF9-4E60-A222-FA68123D9CE6}"/>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 Achieved</c:v>
                </c:pt>
                <c:pt idx="1">
                  <c:v>Not Achieved</c:v>
                </c:pt>
              </c:strCache>
            </c:strRef>
          </c:cat>
          <c:val>
            <c:numRef>
              <c:f>Sheet1!$B$2:$B$3</c:f>
              <c:numCache>
                <c:formatCode>General</c:formatCode>
                <c:ptCount val="2"/>
                <c:pt idx="0">
                  <c:v>13</c:v>
                </c:pt>
                <c:pt idx="1">
                  <c:v>4</c:v>
                </c:pt>
              </c:numCache>
            </c:numRef>
          </c:val>
          <c:extLst xmlns:c16r2="http://schemas.microsoft.com/office/drawing/2015/06/chart">
            <c:ext xmlns:c16="http://schemas.microsoft.com/office/drawing/2014/chart" uri="{C3380CC4-5D6E-409C-BE32-E72D297353CC}">
              <c16:uniqueId val="{00000006-9EF9-4E60-A222-FA68123D9CE6}"/>
            </c:ext>
          </c:extLst>
        </c:ser>
        <c:dLbls>
          <c:showPercent val="1"/>
        </c:dLbls>
        <c:firstSliceAng val="0"/>
        <c:holeSize val="50"/>
      </c:doughnutChart>
      <c:spPr>
        <a:noFill/>
        <a:ln>
          <a:noFill/>
        </a:ln>
        <a:effectLst/>
      </c:spPr>
    </c:plotArea>
    <c:plotVisOnly val="1"/>
    <c:dispBlanksAs val="zero"/>
  </c:chart>
  <c:spPr>
    <a:noFill/>
    <a:ln>
      <a:noFill/>
    </a:ln>
    <a:effectLst/>
  </c:spPr>
  <c:txPr>
    <a:bodyPr/>
    <a:lstStyle/>
    <a:p>
      <a:pPr>
        <a:defRPr/>
      </a:pPr>
      <a:endParaRPr lang="en-US"/>
    </a:p>
  </c:txPr>
  <c:externalData r:id="rId1"/>
  <c:userShapes r:id="rId2"/>
</c:chartSpace>
</file>

<file path=ppt/charts/chart9.xml><?xml version="1.0" encoding="utf-8"?>
<c:chartSpace xmlns:c="http://schemas.openxmlformats.org/drawingml/2006/chart" xmlns:a="http://schemas.openxmlformats.org/drawingml/2006/main" xmlns:r="http://schemas.openxmlformats.org/officeDocument/2006/relationships">
  <c:lang val="en-ZA"/>
  <c:style val="4"/>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tx1"/>
                </a:solidFill>
              </a:rPr>
              <a:t>Annual Performance</a:t>
            </a:r>
          </a:p>
        </c:rich>
      </c:tx>
      <c:spPr>
        <a:noFill/>
        <a:ln>
          <a:noFill/>
        </a:ln>
        <a:effectLst/>
      </c:spPr>
    </c:title>
    <c:plotArea>
      <c:layout/>
      <c:doughnutChart>
        <c:varyColors val="1"/>
        <c:ser>
          <c:idx val="0"/>
          <c:order val="0"/>
          <c:tx>
            <c:strRef>
              <c:f>Sheet1!$B$1</c:f>
              <c:strCache>
                <c:ptCount val="1"/>
                <c:pt idx="0">
                  <c:v>Quarter 1 Performance</c:v>
                </c:pt>
              </c:strCache>
            </c:strRef>
          </c:tx>
          <c:spPr>
            <a:solidFill>
              <a:schemeClr val="accent5">
                <a:lumMod val="75000"/>
              </a:schemeClr>
            </a:solidFill>
          </c:spPr>
          <c:dPt>
            <c:idx val="0"/>
            <c:spPr>
              <a:solidFill>
                <a:schemeClr val="accent5">
                  <a:lumMod val="75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9EF9-4E60-A222-FA68123D9CE6}"/>
              </c:ext>
            </c:extLst>
          </c:dPt>
          <c:dPt>
            <c:idx val="1"/>
            <c:spPr>
              <a:solidFill>
                <a:schemeClr val="accent5">
                  <a:lumMod val="75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9EF9-4E60-A222-FA68123D9CE6}"/>
              </c:ext>
            </c:extLst>
          </c:dPt>
          <c:dPt>
            <c:idx val="2"/>
            <c:spPr>
              <a:solidFill>
                <a:schemeClr val="accent5">
                  <a:lumMod val="75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9EF9-4E60-A222-FA68123D9CE6}"/>
              </c:ext>
            </c:extLst>
          </c:dPt>
          <c:dLbls>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9EF9-4E60-A222-FA68123D9CE6}"/>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Achieved</c:v>
                </c:pt>
                <c:pt idx="1">
                  <c:v>Not Achieved</c:v>
                </c:pt>
              </c:strCache>
            </c:strRef>
          </c:cat>
          <c:val>
            <c:numRef>
              <c:f>Sheet1!$B$2:$B$3</c:f>
              <c:numCache>
                <c:formatCode>General</c:formatCode>
                <c:ptCount val="2"/>
                <c:pt idx="0">
                  <c:v>6</c:v>
                </c:pt>
                <c:pt idx="1">
                  <c:v>0</c:v>
                </c:pt>
              </c:numCache>
            </c:numRef>
          </c:val>
          <c:extLst xmlns:c16r2="http://schemas.microsoft.com/office/drawing/2015/06/chart">
            <c:ext xmlns:c16="http://schemas.microsoft.com/office/drawing/2014/chart" uri="{C3380CC4-5D6E-409C-BE32-E72D297353CC}">
              <c16:uniqueId val="{00000006-9EF9-4E60-A222-FA68123D9CE6}"/>
            </c:ext>
          </c:extLst>
        </c:ser>
        <c:dLbls>
          <c:showPercent val="1"/>
        </c:dLbls>
        <c:firstSliceAng val="0"/>
        <c:holeSize val="50"/>
      </c:doughnutChart>
      <c:spPr>
        <a:noFill/>
        <a:ln>
          <a:noFill/>
        </a:ln>
        <a:effectLst/>
      </c:spPr>
    </c:plotArea>
    <c:legend>
      <c:legendPos val="t"/>
      <c:legendEntry>
        <c:idx val="1"/>
        <c:delete val="1"/>
      </c:legendEntry>
      <c:layout>
        <c:manualLayout>
          <c:xMode val="edge"/>
          <c:yMode val="edge"/>
          <c:x val="0.28030769782221715"/>
          <c:y val="0.19996286025994248"/>
          <c:w val="0.43938431054892196"/>
          <c:h val="5.8752747537260279E-2"/>
        </c:manualLayout>
      </c:layout>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zero"/>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withinLinear" id="15">
  <a:schemeClr val="accent2"/>
</cs:colorStyle>
</file>

<file path=ppt/charts/colors6.xml><?xml version="1.0" encoding="utf-8"?>
<cs:colorStyle xmlns:cs="http://schemas.microsoft.com/office/drawing/2012/chartStyle" xmlns:a="http://schemas.openxmlformats.org/drawingml/2006/main" meth="withinLinear" id="15">
  <a:schemeClr val="accent2"/>
</cs:colorStyle>
</file>

<file path=ppt/charts/colors7.xml><?xml version="1.0" encoding="utf-8"?>
<cs:colorStyle xmlns:cs="http://schemas.microsoft.com/office/drawing/2012/chartStyle" xmlns:a="http://schemas.openxmlformats.org/drawingml/2006/main" meth="withinLinear" id="15">
  <a:schemeClr val="accent2"/>
</cs:colorStyle>
</file>

<file path=ppt/charts/colors8.xml><?xml version="1.0" encoding="utf-8"?>
<cs:colorStyle xmlns:cs="http://schemas.microsoft.com/office/drawing/2012/chartStyle" xmlns:a="http://schemas.openxmlformats.org/drawingml/2006/main" meth="withinLinear" id="15">
  <a:schemeClr val="accent2"/>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C25CE5-8DA7-4DAF-B78C-CCFBD16AC856}" type="doc">
      <dgm:prSet loTypeId="urn:microsoft.com/office/officeart/2011/layout/HexagonRadial" loCatId="officeonline" qsTypeId="urn:microsoft.com/office/officeart/2005/8/quickstyle/simple1" qsCatId="simple" csTypeId="urn:microsoft.com/office/officeart/2005/8/colors/colorful1#1" csCatId="colorful" phldr="1"/>
      <dgm:spPr/>
      <dgm:t>
        <a:bodyPr/>
        <a:lstStyle/>
        <a:p>
          <a:endParaRPr lang="en-US"/>
        </a:p>
      </dgm:t>
    </dgm:pt>
    <dgm:pt modelId="{F9748767-B460-46ED-AE08-FC13E2F2BE6E}">
      <dgm:prSet phldrT="[Text]" custT="1"/>
      <dgm:spPr/>
      <dgm:t>
        <a:bodyPr/>
        <a:lstStyle/>
        <a:p>
          <a:r>
            <a:rPr lang="en-US" sz="2000" b="1" dirty="0" smtClean="0">
              <a:solidFill>
                <a:schemeClr val="tx1"/>
              </a:solidFill>
            </a:rPr>
            <a:t>INTEGRATED MONITORING SYSTEM</a:t>
          </a:r>
          <a:endParaRPr lang="en-US" sz="2000" b="1" dirty="0">
            <a:solidFill>
              <a:schemeClr val="tx1"/>
            </a:solidFill>
          </a:endParaRPr>
        </a:p>
      </dgm:t>
    </dgm:pt>
    <dgm:pt modelId="{7A09C3B2-3165-4C7D-A13D-A6A1571DAA91}" type="parTrans" cxnId="{43A2EFFD-9ED7-4003-9ED7-82CF10610E90}">
      <dgm:prSet/>
      <dgm:spPr/>
      <dgm:t>
        <a:bodyPr/>
        <a:lstStyle/>
        <a:p>
          <a:endParaRPr lang="en-US"/>
        </a:p>
      </dgm:t>
    </dgm:pt>
    <dgm:pt modelId="{05E629DD-224C-4E96-9EAE-B25E52E3F5FF}" type="sibTrans" cxnId="{43A2EFFD-9ED7-4003-9ED7-82CF10610E90}">
      <dgm:prSet/>
      <dgm:spPr/>
      <dgm:t>
        <a:bodyPr/>
        <a:lstStyle/>
        <a:p>
          <a:endParaRPr lang="en-US"/>
        </a:p>
      </dgm:t>
    </dgm:pt>
    <dgm:pt modelId="{825C7DF9-6552-401E-856F-D30B2753E147}">
      <dgm:prSet phldrT="[Text]" custT="1"/>
      <dgm:spPr>
        <a:solidFill>
          <a:schemeClr val="accent4">
            <a:lumMod val="75000"/>
          </a:schemeClr>
        </a:solidFill>
      </dgm:spPr>
      <dgm:t>
        <a:bodyPr/>
        <a:lstStyle/>
        <a:p>
          <a:r>
            <a:rPr lang="en-US" sz="2000" b="1" dirty="0" smtClean="0">
              <a:solidFill>
                <a:schemeClr val="tx1"/>
              </a:solidFill>
            </a:rPr>
            <a:t>MTSF</a:t>
          </a:r>
        </a:p>
        <a:p>
          <a:r>
            <a:rPr lang="en-US" sz="2000" b="1" dirty="0" smtClean="0">
              <a:solidFill>
                <a:schemeClr val="tx1"/>
              </a:solidFill>
            </a:rPr>
            <a:t>Monitoring System</a:t>
          </a:r>
          <a:endParaRPr lang="en-US" sz="2000" b="1" dirty="0">
            <a:solidFill>
              <a:schemeClr val="tx1"/>
            </a:solidFill>
          </a:endParaRPr>
        </a:p>
      </dgm:t>
    </dgm:pt>
    <dgm:pt modelId="{71E6CFB0-A0F7-471A-9A71-2238BE93AC75}" type="parTrans" cxnId="{98C74F5F-153C-4D2C-B33C-865C1CC9FEC9}">
      <dgm:prSet/>
      <dgm:spPr/>
      <dgm:t>
        <a:bodyPr/>
        <a:lstStyle/>
        <a:p>
          <a:endParaRPr lang="en-US"/>
        </a:p>
      </dgm:t>
    </dgm:pt>
    <dgm:pt modelId="{1158A814-3D04-4B4E-8763-4AFC495E618E}" type="sibTrans" cxnId="{98C74F5F-153C-4D2C-B33C-865C1CC9FEC9}">
      <dgm:prSet/>
      <dgm:spPr/>
      <dgm:t>
        <a:bodyPr/>
        <a:lstStyle/>
        <a:p>
          <a:endParaRPr lang="en-US"/>
        </a:p>
      </dgm:t>
    </dgm:pt>
    <dgm:pt modelId="{D3B4F4D4-C0AD-4B73-BCAB-7E3D62237657}">
      <dgm:prSet phldrT="[Text]" custT="1"/>
      <dgm:spPr/>
      <dgm:t>
        <a:bodyPr/>
        <a:lstStyle/>
        <a:p>
          <a:r>
            <a:rPr lang="en-US" sz="2000" b="1" dirty="0" smtClean="0">
              <a:solidFill>
                <a:schemeClr val="tx1"/>
              </a:solidFill>
            </a:rPr>
            <a:t>Frontline Monitoring</a:t>
          </a:r>
          <a:endParaRPr lang="en-US" sz="2000" b="1" dirty="0">
            <a:solidFill>
              <a:schemeClr val="tx1"/>
            </a:solidFill>
          </a:endParaRPr>
        </a:p>
      </dgm:t>
    </dgm:pt>
    <dgm:pt modelId="{A9A4D5FA-8AC3-48D0-A69C-D5D97FD5243F}" type="parTrans" cxnId="{6E2345E3-1C22-43B6-A075-AA558ED0BC69}">
      <dgm:prSet/>
      <dgm:spPr/>
      <dgm:t>
        <a:bodyPr/>
        <a:lstStyle/>
        <a:p>
          <a:endParaRPr lang="en-US"/>
        </a:p>
      </dgm:t>
    </dgm:pt>
    <dgm:pt modelId="{51D14CBE-DE1E-41C5-BC57-2324BE2038B3}" type="sibTrans" cxnId="{6E2345E3-1C22-43B6-A075-AA558ED0BC69}">
      <dgm:prSet/>
      <dgm:spPr/>
      <dgm:t>
        <a:bodyPr/>
        <a:lstStyle/>
        <a:p>
          <a:endParaRPr lang="en-US"/>
        </a:p>
      </dgm:t>
    </dgm:pt>
    <dgm:pt modelId="{8D058C57-B1DB-4A70-9336-16A026F7E704}">
      <dgm:prSet phldrT="[Text]" custT="1"/>
      <dgm:spPr/>
      <dgm:t>
        <a:bodyPr/>
        <a:lstStyle/>
        <a:p>
          <a:r>
            <a:rPr lang="en-US" sz="2000" b="1" dirty="0" smtClean="0">
              <a:solidFill>
                <a:schemeClr val="tx1"/>
              </a:solidFill>
            </a:rPr>
            <a:t>Citizen Based Monitoring</a:t>
          </a:r>
          <a:endParaRPr lang="en-US" sz="2000" b="1" dirty="0">
            <a:solidFill>
              <a:schemeClr val="tx1"/>
            </a:solidFill>
          </a:endParaRPr>
        </a:p>
      </dgm:t>
    </dgm:pt>
    <dgm:pt modelId="{2AE859A1-EC93-4034-910D-957C93D6007F}" type="parTrans" cxnId="{CDC23D15-E26A-46DD-8042-4894EB4271A5}">
      <dgm:prSet/>
      <dgm:spPr/>
      <dgm:t>
        <a:bodyPr/>
        <a:lstStyle/>
        <a:p>
          <a:endParaRPr lang="en-US"/>
        </a:p>
      </dgm:t>
    </dgm:pt>
    <dgm:pt modelId="{CA0DE6D3-C695-4950-BABE-3392ACBBC652}" type="sibTrans" cxnId="{CDC23D15-E26A-46DD-8042-4894EB4271A5}">
      <dgm:prSet/>
      <dgm:spPr/>
      <dgm:t>
        <a:bodyPr/>
        <a:lstStyle/>
        <a:p>
          <a:endParaRPr lang="en-US"/>
        </a:p>
      </dgm:t>
    </dgm:pt>
    <dgm:pt modelId="{4AF07846-2E63-417F-94B6-D4710BAD1C7F}">
      <dgm:prSet phldrT="[Text]" custT="1"/>
      <dgm:spPr/>
      <dgm:t>
        <a:bodyPr/>
        <a:lstStyle/>
        <a:p>
          <a:r>
            <a:rPr lang="en-US" sz="2000" b="1" dirty="0" smtClean="0">
              <a:solidFill>
                <a:schemeClr val="tx1"/>
              </a:solidFill>
            </a:rPr>
            <a:t>District based Izimbizo </a:t>
          </a:r>
          <a:endParaRPr lang="en-US" sz="2000" b="1" dirty="0">
            <a:solidFill>
              <a:schemeClr val="tx1"/>
            </a:solidFill>
          </a:endParaRPr>
        </a:p>
      </dgm:t>
    </dgm:pt>
    <dgm:pt modelId="{39D2A09A-A8B9-47D5-9AC9-5B717BEB651D}" type="parTrans" cxnId="{9C505811-BECF-4C47-B80D-2839FF178CB7}">
      <dgm:prSet/>
      <dgm:spPr/>
      <dgm:t>
        <a:bodyPr/>
        <a:lstStyle/>
        <a:p>
          <a:endParaRPr lang="en-US"/>
        </a:p>
      </dgm:t>
    </dgm:pt>
    <dgm:pt modelId="{8EF51EEB-67F2-42EA-A865-4B1E0FE9E96A}" type="sibTrans" cxnId="{9C505811-BECF-4C47-B80D-2839FF178CB7}">
      <dgm:prSet/>
      <dgm:spPr/>
      <dgm:t>
        <a:bodyPr/>
        <a:lstStyle/>
        <a:p>
          <a:endParaRPr lang="en-US"/>
        </a:p>
      </dgm:t>
    </dgm:pt>
    <dgm:pt modelId="{0071251C-9349-45FA-B4D2-E868B1C0CE62}">
      <dgm:prSet phldrT="[Text]" custT="1"/>
      <dgm:spPr/>
      <dgm:t>
        <a:bodyPr/>
        <a:lstStyle/>
        <a:p>
          <a:r>
            <a:rPr lang="en-US" sz="2000" b="1" dirty="0" smtClean="0">
              <a:solidFill>
                <a:schemeClr val="tx1"/>
              </a:solidFill>
            </a:rPr>
            <a:t>Presidential Hotline</a:t>
          </a:r>
          <a:endParaRPr lang="en-US" sz="2000" b="1" dirty="0">
            <a:solidFill>
              <a:schemeClr val="tx1"/>
            </a:solidFill>
          </a:endParaRPr>
        </a:p>
      </dgm:t>
    </dgm:pt>
    <dgm:pt modelId="{27B084F8-6831-439E-BF75-CCB2044CABB6}" type="parTrans" cxnId="{F1362768-86E7-4E85-A417-F67E0AA8BE78}">
      <dgm:prSet/>
      <dgm:spPr/>
      <dgm:t>
        <a:bodyPr/>
        <a:lstStyle/>
        <a:p>
          <a:endParaRPr lang="en-US"/>
        </a:p>
      </dgm:t>
    </dgm:pt>
    <dgm:pt modelId="{8AAEECD3-DEC6-4AAA-AC4A-2A05936D09AF}" type="sibTrans" cxnId="{F1362768-86E7-4E85-A417-F67E0AA8BE78}">
      <dgm:prSet/>
      <dgm:spPr/>
      <dgm:t>
        <a:bodyPr/>
        <a:lstStyle/>
        <a:p>
          <a:endParaRPr lang="en-US"/>
        </a:p>
      </dgm:t>
    </dgm:pt>
    <dgm:pt modelId="{CE962B08-F46B-4C29-ACBB-AE6DE7D26BE0}">
      <dgm:prSet phldrT="[Text]" custT="1"/>
      <dgm:spPr/>
      <dgm:t>
        <a:bodyPr/>
        <a:lstStyle/>
        <a:p>
          <a:r>
            <a:rPr lang="en-US" sz="2000" b="1" dirty="0" smtClean="0">
              <a:solidFill>
                <a:schemeClr val="tx1"/>
              </a:solidFill>
            </a:rPr>
            <a:t>Preliminary Impact Assessment</a:t>
          </a:r>
          <a:endParaRPr lang="en-US" sz="2000" b="1" dirty="0">
            <a:solidFill>
              <a:schemeClr val="tx1"/>
            </a:solidFill>
          </a:endParaRPr>
        </a:p>
      </dgm:t>
    </dgm:pt>
    <dgm:pt modelId="{FEC0DE74-C181-4D17-9625-5F91F5E83082}" type="parTrans" cxnId="{C9907893-3F58-46E0-B4E1-EBE49602210D}">
      <dgm:prSet/>
      <dgm:spPr/>
      <dgm:t>
        <a:bodyPr/>
        <a:lstStyle/>
        <a:p>
          <a:endParaRPr lang="en-US"/>
        </a:p>
      </dgm:t>
    </dgm:pt>
    <dgm:pt modelId="{B18E963E-741C-443B-B17E-3595F8EA5679}" type="sibTrans" cxnId="{C9907893-3F58-46E0-B4E1-EBE49602210D}">
      <dgm:prSet/>
      <dgm:spPr/>
      <dgm:t>
        <a:bodyPr/>
        <a:lstStyle/>
        <a:p>
          <a:endParaRPr lang="en-US"/>
        </a:p>
      </dgm:t>
    </dgm:pt>
    <dgm:pt modelId="{805F791A-7B26-4D36-8D22-08AAFF07F65C}" type="pres">
      <dgm:prSet presAssocID="{57C25CE5-8DA7-4DAF-B78C-CCFBD16AC856}" presName="Name0" presStyleCnt="0">
        <dgm:presLayoutVars>
          <dgm:chMax val="1"/>
          <dgm:chPref val="1"/>
          <dgm:dir/>
          <dgm:animOne val="branch"/>
          <dgm:animLvl val="lvl"/>
        </dgm:presLayoutVars>
      </dgm:prSet>
      <dgm:spPr/>
      <dgm:t>
        <a:bodyPr/>
        <a:lstStyle/>
        <a:p>
          <a:endParaRPr lang="en-US"/>
        </a:p>
      </dgm:t>
    </dgm:pt>
    <dgm:pt modelId="{3151AE57-4970-423B-84FF-B0CF32FCF8D3}" type="pres">
      <dgm:prSet presAssocID="{F9748767-B460-46ED-AE08-FC13E2F2BE6E}" presName="Parent" presStyleLbl="node0" presStyleIdx="0" presStyleCnt="1" custScaleX="108794">
        <dgm:presLayoutVars>
          <dgm:chMax val="6"/>
          <dgm:chPref val="6"/>
        </dgm:presLayoutVars>
      </dgm:prSet>
      <dgm:spPr/>
      <dgm:t>
        <a:bodyPr/>
        <a:lstStyle/>
        <a:p>
          <a:endParaRPr lang="en-US"/>
        </a:p>
      </dgm:t>
    </dgm:pt>
    <dgm:pt modelId="{3DA5E9DB-66BD-4492-BFE2-A4C7298B1D78}" type="pres">
      <dgm:prSet presAssocID="{825C7DF9-6552-401E-856F-D30B2753E147}" presName="Accent1" presStyleCnt="0"/>
      <dgm:spPr/>
    </dgm:pt>
    <dgm:pt modelId="{4B09622C-CC35-40FD-8447-60DAB49581B9}" type="pres">
      <dgm:prSet presAssocID="{825C7DF9-6552-401E-856F-D30B2753E147}" presName="Accent" presStyleLbl="bgShp" presStyleIdx="0" presStyleCnt="6"/>
      <dgm:spPr/>
    </dgm:pt>
    <dgm:pt modelId="{97F06AE2-785E-46F5-B53E-BEBD957E62B5}" type="pres">
      <dgm:prSet presAssocID="{825C7DF9-6552-401E-856F-D30B2753E147}" presName="Child1" presStyleLbl="node1" presStyleIdx="0" presStyleCnt="6" custScaleX="115945">
        <dgm:presLayoutVars>
          <dgm:chMax val="0"/>
          <dgm:chPref val="0"/>
          <dgm:bulletEnabled val="1"/>
        </dgm:presLayoutVars>
      </dgm:prSet>
      <dgm:spPr/>
      <dgm:t>
        <a:bodyPr/>
        <a:lstStyle/>
        <a:p>
          <a:endParaRPr lang="en-US"/>
        </a:p>
      </dgm:t>
    </dgm:pt>
    <dgm:pt modelId="{14FE831A-DBB4-4C9A-BB0F-F5162C415CD9}" type="pres">
      <dgm:prSet presAssocID="{D3B4F4D4-C0AD-4B73-BCAB-7E3D62237657}" presName="Accent2" presStyleCnt="0"/>
      <dgm:spPr/>
    </dgm:pt>
    <dgm:pt modelId="{22ABFB20-92A7-40FF-828F-BB35715493C3}" type="pres">
      <dgm:prSet presAssocID="{D3B4F4D4-C0AD-4B73-BCAB-7E3D62237657}" presName="Accent" presStyleLbl="bgShp" presStyleIdx="1" presStyleCnt="6"/>
      <dgm:spPr/>
    </dgm:pt>
    <dgm:pt modelId="{F360E32B-EAF9-4770-9819-F0794AD75A90}" type="pres">
      <dgm:prSet presAssocID="{D3B4F4D4-C0AD-4B73-BCAB-7E3D62237657}" presName="Child2" presStyleLbl="node1" presStyleIdx="1" presStyleCnt="6" custScaleX="123454" custLinFactNeighborX="15706" custLinFactNeighborY="-2017">
        <dgm:presLayoutVars>
          <dgm:chMax val="0"/>
          <dgm:chPref val="0"/>
          <dgm:bulletEnabled val="1"/>
        </dgm:presLayoutVars>
      </dgm:prSet>
      <dgm:spPr/>
      <dgm:t>
        <a:bodyPr/>
        <a:lstStyle/>
        <a:p>
          <a:endParaRPr lang="en-US"/>
        </a:p>
      </dgm:t>
    </dgm:pt>
    <dgm:pt modelId="{5E52A917-1C70-4167-8D8B-3F8A44120CF4}" type="pres">
      <dgm:prSet presAssocID="{8D058C57-B1DB-4A70-9336-16A026F7E704}" presName="Accent3" presStyleCnt="0"/>
      <dgm:spPr/>
    </dgm:pt>
    <dgm:pt modelId="{0A9427C9-DCCC-4D66-9D23-04C863F1F6EC}" type="pres">
      <dgm:prSet presAssocID="{8D058C57-B1DB-4A70-9336-16A026F7E704}" presName="Accent" presStyleLbl="bgShp" presStyleIdx="2" presStyleCnt="6"/>
      <dgm:spPr/>
    </dgm:pt>
    <dgm:pt modelId="{029300AD-2913-4C5D-B92C-C2A70B5EC90C}" type="pres">
      <dgm:prSet presAssocID="{8D058C57-B1DB-4A70-9336-16A026F7E704}" presName="Child3" presStyleLbl="node1" presStyleIdx="2" presStyleCnt="6" custScaleX="114417" custLinFactNeighborX="12216">
        <dgm:presLayoutVars>
          <dgm:chMax val="0"/>
          <dgm:chPref val="0"/>
          <dgm:bulletEnabled val="1"/>
        </dgm:presLayoutVars>
      </dgm:prSet>
      <dgm:spPr/>
      <dgm:t>
        <a:bodyPr/>
        <a:lstStyle/>
        <a:p>
          <a:endParaRPr lang="en-US"/>
        </a:p>
      </dgm:t>
    </dgm:pt>
    <dgm:pt modelId="{26394666-4B0E-482C-BF03-72D9E7BB9A25}" type="pres">
      <dgm:prSet presAssocID="{4AF07846-2E63-417F-94B6-D4710BAD1C7F}" presName="Accent4" presStyleCnt="0"/>
      <dgm:spPr/>
    </dgm:pt>
    <dgm:pt modelId="{E09972CF-AA94-4E70-B1F4-8F3AB12EC5DC}" type="pres">
      <dgm:prSet presAssocID="{4AF07846-2E63-417F-94B6-D4710BAD1C7F}" presName="Accent" presStyleLbl="bgShp" presStyleIdx="3" presStyleCnt="6"/>
      <dgm:spPr/>
    </dgm:pt>
    <dgm:pt modelId="{1EE80CB2-C49E-46B7-8998-762C8829FFCA}" type="pres">
      <dgm:prSet presAssocID="{4AF07846-2E63-417F-94B6-D4710BAD1C7F}" presName="Child4" presStyleLbl="node1" presStyleIdx="3" presStyleCnt="6" custScaleX="112455">
        <dgm:presLayoutVars>
          <dgm:chMax val="0"/>
          <dgm:chPref val="0"/>
          <dgm:bulletEnabled val="1"/>
        </dgm:presLayoutVars>
      </dgm:prSet>
      <dgm:spPr/>
      <dgm:t>
        <a:bodyPr/>
        <a:lstStyle/>
        <a:p>
          <a:endParaRPr lang="en-US"/>
        </a:p>
      </dgm:t>
    </dgm:pt>
    <dgm:pt modelId="{04117CC8-D0A5-41F0-87B2-D678EEE066A2}" type="pres">
      <dgm:prSet presAssocID="{0071251C-9349-45FA-B4D2-E868B1C0CE62}" presName="Accent5" presStyleCnt="0"/>
      <dgm:spPr/>
    </dgm:pt>
    <dgm:pt modelId="{0BB68244-B73B-4AC8-8C6F-E3D17E9DE9DB}" type="pres">
      <dgm:prSet presAssocID="{0071251C-9349-45FA-B4D2-E868B1C0CE62}" presName="Accent" presStyleLbl="bgShp" presStyleIdx="4" presStyleCnt="6"/>
      <dgm:spPr/>
    </dgm:pt>
    <dgm:pt modelId="{2ED0A587-5087-480B-8858-BAD7FE6ADB6F}" type="pres">
      <dgm:prSet presAssocID="{0071251C-9349-45FA-B4D2-E868B1C0CE62}" presName="Child5" presStyleLbl="node1" presStyleIdx="4" presStyleCnt="6" custScaleX="115207" custLinFactNeighborX="-14833">
        <dgm:presLayoutVars>
          <dgm:chMax val="0"/>
          <dgm:chPref val="0"/>
          <dgm:bulletEnabled val="1"/>
        </dgm:presLayoutVars>
      </dgm:prSet>
      <dgm:spPr/>
      <dgm:t>
        <a:bodyPr/>
        <a:lstStyle/>
        <a:p>
          <a:endParaRPr lang="en-US"/>
        </a:p>
      </dgm:t>
    </dgm:pt>
    <dgm:pt modelId="{078A4A12-5A8C-4C67-84AC-528A45BDE56E}" type="pres">
      <dgm:prSet presAssocID="{CE962B08-F46B-4C29-ACBB-AE6DE7D26BE0}" presName="Accent6" presStyleCnt="0"/>
      <dgm:spPr/>
    </dgm:pt>
    <dgm:pt modelId="{07FDB354-B13A-4A1F-9FAD-AD5B05D818E5}" type="pres">
      <dgm:prSet presAssocID="{CE962B08-F46B-4C29-ACBB-AE6DE7D26BE0}" presName="Accent" presStyleLbl="bgShp" presStyleIdx="5" presStyleCnt="6"/>
      <dgm:spPr/>
    </dgm:pt>
    <dgm:pt modelId="{C8B83011-A563-4E06-8AC7-98859A8F752E}" type="pres">
      <dgm:prSet presAssocID="{CE962B08-F46B-4C29-ACBB-AE6DE7D26BE0}" presName="Child6" presStyleLbl="node1" presStyleIdx="5" presStyleCnt="6" custScaleX="122810" custLinFactNeighborX="-15442" custLinFactNeighborY="-2017">
        <dgm:presLayoutVars>
          <dgm:chMax val="0"/>
          <dgm:chPref val="0"/>
          <dgm:bulletEnabled val="1"/>
        </dgm:presLayoutVars>
      </dgm:prSet>
      <dgm:spPr/>
      <dgm:t>
        <a:bodyPr/>
        <a:lstStyle/>
        <a:p>
          <a:endParaRPr lang="en-US"/>
        </a:p>
      </dgm:t>
    </dgm:pt>
  </dgm:ptLst>
  <dgm:cxnLst>
    <dgm:cxn modelId="{420CABB8-E1E0-485C-9219-83A19BD53868}" type="presOf" srcId="{D3B4F4D4-C0AD-4B73-BCAB-7E3D62237657}" destId="{F360E32B-EAF9-4770-9819-F0794AD75A90}" srcOrd="0" destOrd="0" presId="urn:microsoft.com/office/officeart/2011/layout/HexagonRadial"/>
    <dgm:cxn modelId="{98C74F5F-153C-4D2C-B33C-865C1CC9FEC9}" srcId="{F9748767-B460-46ED-AE08-FC13E2F2BE6E}" destId="{825C7DF9-6552-401E-856F-D30B2753E147}" srcOrd="0" destOrd="0" parTransId="{71E6CFB0-A0F7-471A-9A71-2238BE93AC75}" sibTransId="{1158A814-3D04-4B4E-8763-4AFC495E618E}"/>
    <dgm:cxn modelId="{4CACA6BE-6AC3-4B44-9E31-BE41A67B4F69}" type="presOf" srcId="{4AF07846-2E63-417F-94B6-D4710BAD1C7F}" destId="{1EE80CB2-C49E-46B7-8998-762C8829FFCA}" srcOrd="0" destOrd="0" presId="urn:microsoft.com/office/officeart/2011/layout/HexagonRadial"/>
    <dgm:cxn modelId="{2992453A-8AE0-46AA-ACED-2EDDB9864590}" type="presOf" srcId="{0071251C-9349-45FA-B4D2-E868B1C0CE62}" destId="{2ED0A587-5087-480B-8858-BAD7FE6ADB6F}" srcOrd="0" destOrd="0" presId="urn:microsoft.com/office/officeart/2011/layout/HexagonRadial"/>
    <dgm:cxn modelId="{30F97EBF-5742-42C9-A3D3-5F5672E7D817}" type="presOf" srcId="{F9748767-B460-46ED-AE08-FC13E2F2BE6E}" destId="{3151AE57-4970-423B-84FF-B0CF32FCF8D3}" srcOrd="0" destOrd="0" presId="urn:microsoft.com/office/officeart/2011/layout/HexagonRadial"/>
    <dgm:cxn modelId="{C9907893-3F58-46E0-B4E1-EBE49602210D}" srcId="{F9748767-B460-46ED-AE08-FC13E2F2BE6E}" destId="{CE962B08-F46B-4C29-ACBB-AE6DE7D26BE0}" srcOrd="5" destOrd="0" parTransId="{FEC0DE74-C181-4D17-9625-5F91F5E83082}" sibTransId="{B18E963E-741C-443B-B17E-3595F8EA5679}"/>
    <dgm:cxn modelId="{CDC23D15-E26A-46DD-8042-4894EB4271A5}" srcId="{F9748767-B460-46ED-AE08-FC13E2F2BE6E}" destId="{8D058C57-B1DB-4A70-9336-16A026F7E704}" srcOrd="2" destOrd="0" parTransId="{2AE859A1-EC93-4034-910D-957C93D6007F}" sibTransId="{CA0DE6D3-C695-4950-BABE-3392ACBBC652}"/>
    <dgm:cxn modelId="{5878E197-00D9-4B6D-8F6E-93C13EDF5AA3}" type="presOf" srcId="{825C7DF9-6552-401E-856F-D30B2753E147}" destId="{97F06AE2-785E-46F5-B53E-BEBD957E62B5}" srcOrd="0" destOrd="0" presId="urn:microsoft.com/office/officeart/2011/layout/HexagonRadial"/>
    <dgm:cxn modelId="{DC85EB03-A3B0-41BA-9418-C6513A7B1C82}" type="presOf" srcId="{CE962B08-F46B-4C29-ACBB-AE6DE7D26BE0}" destId="{C8B83011-A563-4E06-8AC7-98859A8F752E}" srcOrd="0" destOrd="0" presId="urn:microsoft.com/office/officeart/2011/layout/HexagonRadial"/>
    <dgm:cxn modelId="{8D89EA11-09D0-42E4-A751-17184044A1D1}" type="presOf" srcId="{8D058C57-B1DB-4A70-9336-16A026F7E704}" destId="{029300AD-2913-4C5D-B92C-C2A70B5EC90C}" srcOrd="0" destOrd="0" presId="urn:microsoft.com/office/officeart/2011/layout/HexagonRadial"/>
    <dgm:cxn modelId="{6E2345E3-1C22-43B6-A075-AA558ED0BC69}" srcId="{F9748767-B460-46ED-AE08-FC13E2F2BE6E}" destId="{D3B4F4D4-C0AD-4B73-BCAB-7E3D62237657}" srcOrd="1" destOrd="0" parTransId="{A9A4D5FA-8AC3-48D0-A69C-D5D97FD5243F}" sibTransId="{51D14CBE-DE1E-41C5-BC57-2324BE2038B3}"/>
    <dgm:cxn modelId="{43A2EFFD-9ED7-4003-9ED7-82CF10610E90}" srcId="{57C25CE5-8DA7-4DAF-B78C-CCFBD16AC856}" destId="{F9748767-B460-46ED-AE08-FC13E2F2BE6E}" srcOrd="0" destOrd="0" parTransId="{7A09C3B2-3165-4C7D-A13D-A6A1571DAA91}" sibTransId="{05E629DD-224C-4E96-9EAE-B25E52E3F5FF}"/>
    <dgm:cxn modelId="{7C46DDC3-CD06-47C1-AC7E-4EDDF28D752F}" type="presOf" srcId="{57C25CE5-8DA7-4DAF-B78C-CCFBD16AC856}" destId="{805F791A-7B26-4D36-8D22-08AAFF07F65C}" srcOrd="0" destOrd="0" presId="urn:microsoft.com/office/officeart/2011/layout/HexagonRadial"/>
    <dgm:cxn modelId="{F1362768-86E7-4E85-A417-F67E0AA8BE78}" srcId="{F9748767-B460-46ED-AE08-FC13E2F2BE6E}" destId="{0071251C-9349-45FA-B4D2-E868B1C0CE62}" srcOrd="4" destOrd="0" parTransId="{27B084F8-6831-439E-BF75-CCB2044CABB6}" sibTransId="{8AAEECD3-DEC6-4AAA-AC4A-2A05936D09AF}"/>
    <dgm:cxn modelId="{9C505811-BECF-4C47-B80D-2839FF178CB7}" srcId="{F9748767-B460-46ED-AE08-FC13E2F2BE6E}" destId="{4AF07846-2E63-417F-94B6-D4710BAD1C7F}" srcOrd="3" destOrd="0" parTransId="{39D2A09A-A8B9-47D5-9AC9-5B717BEB651D}" sibTransId="{8EF51EEB-67F2-42EA-A865-4B1E0FE9E96A}"/>
    <dgm:cxn modelId="{996162CB-8299-4D11-AAA2-D2D436C167B8}" type="presParOf" srcId="{805F791A-7B26-4D36-8D22-08AAFF07F65C}" destId="{3151AE57-4970-423B-84FF-B0CF32FCF8D3}" srcOrd="0" destOrd="0" presId="urn:microsoft.com/office/officeart/2011/layout/HexagonRadial"/>
    <dgm:cxn modelId="{5A24CEDE-1C5E-4146-9D90-7590BC7BF0E1}" type="presParOf" srcId="{805F791A-7B26-4D36-8D22-08AAFF07F65C}" destId="{3DA5E9DB-66BD-4492-BFE2-A4C7298B1D78}" srcOrd="1" destOrd="0" presId="urn:microsoft.com/office/officeart/2011/layout/HexagonRadial"/>
    <dgm:cxn modelId="{E252DE93-4DB7-4D4D-BF91-8CDCE81C90BC}" type="presParOf" srcId="{3DA5E9DB-66BD-4492-BFE2-A4C7298B1D78}" destId="{4B09622C-CC35-40FD-8447-60DAB49581B9}" srcOrd="0" destOrd="0" presId="urn:microsoft.com/office/officeart/2011/layout/HexagonRadial"/>
    <dgm:cxn modelId="{30E22753-1190-4989-8F71-CFC12E138E1B}" type="presParOf" srcId="{805F791A-7B26-4D36-8D22-08AAFF07F65C}" destId="{97F06AE2-785E-46F5-B53E-BEBD957E62B5}" srcOrd="2" destOrd="0" presId="urn:microsoft.com/office/officeart/2011/layout/HexagonRadial"/>
    <dgm:cxn modelId="{B7C8E78E-D72E-4CF3-B2F2-BE6BB4DB740E}" type="presParOf" srcId="{805F791A-7B26-4D36-8D22-08AAFF07F65C}" destId="{14FE831A-DBB4-4C9A-BB0F-F5162C415CD9}" srcOrd="3" destOrd="0" presId="urn:microsoft.com/office/officeart/2011/layout/HexagonRadial"/>
    <dgm:cxn modelId="{32147A11-0406-4BA7-8BBD-BF346857F520}" type="presParOf" srcId="{14FE831A-DBB4-4C9A-BB0F-F5162C415CD9}" destId="{22ABFB20-92A7-40FF-828F-BB35715493C3}" srcOrd="0" destOrd="0" presId="urn:microsoft.com/office/officeart/2011/layout/HexagonRadial"/>
    <dgm:cxn modelId="{877D8E17-AF0A-49E4-A2E1-73CFCA7DEE9C}" type="presParOf" srcId="{805F791A-7B26-4D36-8D22-08AAFF07F65C}" destId="{F360E32B-EAF9-4770-9819-F0794AD75A90}" srcOrd="4" destOrd="0" presId="urn:microsoft.com/office/officeart/2011/layout/HexagonRadial"/>
    <dgm:cxn modelId="{40529D8D-A747-4E4A-AD61-5F507F467F64}" type="presParOf" srcId="{805F791A-7B26-4D36-8D22-08AAFF07F65C}" destId="{5E52A917-1C70-4167-8D8B-3F8A44120CF4}" srcOrd="5" destOrd="0" presId="urn:microsoft.com/office/officeart/2011/layout/HexagonRadial"/>
    <dgm:cxn modelId="{D6CEC0CE-01D1-45C0-BA7E-D93A89ACDEC9}" type="presParOf" srcId="{5E52A917-1C70-4167-8D8B-3F8A44120CF4}" destId="{0A9427C9-DCCC-4D66-9D23-04C863F1F6EC}" srcOrd="0" destOrd="0" presId="urn:microsoft.com/office/officeart/2011/layout/HexagonRadial"/>
    <dgm:cxn modelId="{30202AB1-4000-4914-958B-2EAF1F88755C}" type="presParOf" srcId="{805F791A-7B26-4D36-8D22-08AAFF07F65C}" destId="{029300AD-2913-4C5D-B92C-C2A70B5EC90C}" srcOrd="6" destOrd="0" presId="urn:microsoft.com/office/officeart/2011/layout/HexagonRadial"/>
    <dgm:cxn modelId="{E7F1C612-55D3-46FE-AC56-419BC7B658BA}" type="presParOf" srcId="{805F791A-7B26-4D36-8D22-08AAFF07F65C}" destId="{26394666-4B0E-482C-BF03-72D9E7BB9A25}" srcOrd="7" destOrd="0" presId="urn:microsoft.com/office/officeart/2011/layout/HexagonRadial"/>
    <dgm:cxn modelId="{65E2EFBA-B652-476E-A777-6E9ECA0DF620}" type="presParOf" srcId="{26394666-4B0E-482C-BF03-72D9E7BB9A25}" destId="{E09972CF-AA94-4E70-B1F4-8F3AB12EC5DC}" srcOrd="0" destOrd="0" presId="urn:microsoft.com/office/officeart/2011/layout/HexagonRadial"/>
    <dgm:cxn modelId="{B358F394-1F61-4E57-B783-9BA9A4C5580A}" type="presParOf" srcId="{805F791A-7B26-4D36-8D22-08AAFF07F65C}" destId="{1EE80CB2-C49E-46B7-8998-762C8829FFCA}" srcOrd="8" destOrd="0" presId="urn:microsoft.com/office/officeart/2011/layout/HexagonRadial"/>
    <dgm:cxn modelId="{41396AE0-23FF-4266-A93D-6ED4EE63DBD9}" type="presParOf" srcId="{805F791A-7B26-4D36-8D22-08AAFF07F65C}" destId="{04117CC8-D0A5-41F0-87B2-D678EEE066A2}" srcOrd="9" destOrd="0" presId="urn:microsoft.com/office/officeart/2011/layout/HexagonRadial"/>
    <dgm:cxn modelId="{19C09264-573D-4222-BA43-AC114A5C9B55}" type="presParOf" srcId="{04117CC8-D0A5-41F0-87B2-D678EEE066A2}" destId="{0BB68244-B73B-4AC8-8C6F-E3D17E9DE9DB}" srcOrd="0" destOrd="0" presId="urn:microsoft.com/office/officeart/2011/layout/HexagonRadial"/>
    <dgm:cxn modelId="{10E3D78E-8161-4F09-9662-A0F95543EAA3}" type="presParOf" srcId="{805F791A-7B26-4D36-8D22-08AAFF07F65C}" destId="{2ED0A587-5087-480B-8858-BAD7FE6ADB6F}" srcOrd="10" destOrd="0" presId="urn:microsoft.com/office/officeart/2011/layout/HexagonRadial"/>
    <dgm:cxn modelId="{EEAF0FE4-F268-4D0C-93FB-70BBFD225A50}" type="presParOf" srcId="{805F791A-7B26-4D36-8D22-08AAFF07F65C}" destId="{078A4A12-5A8C-4C67-84AC-528A45BDE56E}" srcOrd="11" destOrd="0" presId="urn:microsoft.com/office/officeart/2011/layout/HexagonRadial"/>
    <dgm:cxn modelId="{EA53A21D-D6AB-44ED-B8CC-AB73F8025A08}" type="presParOf" srcId="{078A4A12-5A8C-4C67-84AC-528A45BDE56E}" destId="{07FDB354-B13A-4A1F-9FAD-AD5B05D818E5}" srcOrd="0" destOrd="0" presId="urn:microsoft.com/office/officeart/2011/layout/HexagonRadial"/>
    <dgm:cxn modelId="{869ABDBC-92B9-4021-A349-835AB0A42B90}" type="presParOf" srcId="{805F791A-7B26-4D36-8D22-08AAFF07F65C}" destId="{C8B83011-A563-4E06-8AC7-98859A8F752E}" srcOrd="12" destOrd="0" presId="urn:microsoft.com/office/officeart/2011/layout/HexagonRadial"/>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0.40604</cdr:y>
    </cdr:from>
    <cdr:to>
      <cdr:x>0.32443</cdr:x>
      <cdr:y>0.50623</cdr:y>
    </cdr:to>
    <cdr:sp macro="" textlink="">
      <cdr:nvSpPr>
        <cdr:cNvPr id="2" name="TextBox 71"/>
        <cdr:cNvSpPr txBox="1"/>
      </cdr:nvSpPr>
      <cdr:spPr>
        <a:xfrm xmlns:a="http://schemas.openxmlformats.org/drawingml/2006/main">
          <a:off x="0" y="2120341"/>
          <a:ext cx="1020932"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400" b="1" dirty="0" smtClean="0">
              <a:latin typeface="Arial" panose="020B0604020202020204" pitchFamily="34" charset="0"/>
              <a:cs typeface="Arial" panose="020B0604020202020204" pitchFamily="34" charset="0"/>
            </a:rPr>
            <a:t>Achieved Late </a:t>
          </a:r>
          <a:endParaRPr lang="en-GB" sz="14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0.35309</cdr:x>
      <cdr:y>0.28033</cdr:y>
    </cdr:from>
    <cdr:to>
      <cdr:x>0.69118</cdr:x>
      <cdr:y>0.38053</cdr:y>
    </cdr:to>
    <cdr:sp macro="" textlink="">
      <cdr:nvSpPr>
        <cdr:cNvPr id="3" name="TextBox 71"/>
        <cdr:cNvSpPr txBox="1"/>
      </cdr:nvSpPr>
      <cdr:spPr>
        <a:xfrm xmlns:a="http://schemas.openxmlformats.org/drawingml/2006/main">
          <a:off x="1111123" y="1463889"/>
          <a:ext cx="1063906"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400" b="1" dirty="0" smtClean="0"/>
            <a:t>Not A</a:t>
          </a:r>
          <a:r>
            <a:rPr lang="en-GB" sz="1400" b="1" dirty="0" smtClean="0">
              <a:latin typeface="Arial" panose="020B0604020202020204" pitchFamily="34" charset="0"/>
              <a:cs typeface="Arial" panose="020B0604020202020204" pitchFamily="34" charset="0"/>
            </a:rPr>
            <a:t>chieved</a:t>
          </a:r>
          <a:r>
            <a:rPr lang="en-GB" sz="1400" b="1" dirty="0" smtClean="0"/>
            <a:t> </a:t>
          </a:r>
          <a:endParaRPr lang="en-GB" sz="1400" b="1" dirty="0"/>
        </a:p>
      </cdr:txBody>
    </cdr:sp>
  </cdr:relSizeAnchor>
  <cdr:relSizeAnchor xmlns:cdr="http://schemas.openxmlformats.org/drawingml/2006/chartDrawing">
    <cdr:from>
      <cdr:x>0.66583</cdr:x>
      <cdr:y>0.81906</cdr:y>
    </cdr:from>
    <cdr:to>
      <cdr:x>1</cdr:x>
      <cdr:y>0.878</cdr:y>
    </cdr:to>
    <cdr:sp macro="" textlink="">
      <cdr:nvSpPr>
        <cdr:cNvPr id="4" name="TextBox 71"/>
        <cdr:cNvSpPr txBox="1"/>
      </cdr:nvSpPr>
      <cdr:spPr>
        <a:xfrm xmlns:a="http://schemas.openxmlformats.org/drawingml/2006/main">
          <a:off x="2925973" y="4705601"/>
          <a:ext cx="1468475" cy="33860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400" b="1" dirty="0" smtClean="0">
              <a:latin typeface="Arial" panose="020B0604020202020204" pitchFamily="34" charset="0"/>
              <a:cs typeface="Arial" panose="020B0604020202020204" pitchFamily="34" charset="0"/>
            </a:rPr>
            <a:t>Achieved</a:t>
          </a:r>
          <a:r>
            <a:rPr lang="en-GB" sz="1200" dirty="0" smtClean="0"/>
            <a:t> </a:t>
          </a:r>
          <a:endParaRPr lang="en-GB" sz="1200" dirty="0"/>
        </a:p>
      </cdr:txBody>
    </cdr:sp>
  </cdr:relSizeAnchor>
</c:userShapes>
</file>

<file path=ppt/drawings/drawing2.xml><?xml version="1.0" encoding="utf-8"?>
<c:userShapes xmlns:c="http://schemas.openxmlformats.org/drawingml/2006/chart">
  <cdr:relSizeAnchor xmlns:cdr="http://schemas.openxmlformats.org/drawingml/2006/chartDrawing">
    <cdr:from>
      <cdr:x>0.32795</cdr:x>
      <cdr:y>0.3649</cdr:y>
    </cdr:from>
    <cdr:to>
      <cdr:x>0.60352</cdr:x>
      <cdr:y>0.45337</cdr:y>
    </cdr:to>
    <cdr:sp macro="" textlink="">
      <cdr:nvSpPr>
        <cdr:cNvPr id="2" name="TextBox 71"/>
        <cdr:cNvSpPr txBox="1"/>
      </cdr:nvSpPr>
      <cdr:spPr>
        <a:xfrm xmlns:a="http://schemas.openxmlformats.org/drawingml/2006/main">
          <a:off x="1373183" y="2158261"/>
          <a:ext cx="1153835"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400" b="1" dirty="0" smtClean="0">
              <a:latin typeface="Arial" panose="020B0604020202020204" pitchFamily="34" charset="0"/>
              <a:cs typeface="Arial" panose="020B0604020202020204" pitchFamily="34" charset="0"/>
            </a:rPr>
            <a:t>Achieved Late</a:t>
          </a:r>
          <a:endParaRPr lang="en-GB" sz="14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0.04238</cdr:x>
      <cdr:y>0.4675</cdr:y>
    </cdr:from>
    <cdr:to>
      <cdr:x>0.30457</cdr:x>
      <cdr:y>0.56637</cdr:y>
    </cdr:to>
    <cdr:sp macro="" textlink="">
      <cdr:nvSpPr>
        <cdr:cNvPr id="3" name="TextBox 71"/>
        <cdr:cNvSpPr txBox="1"/>
      </cdr:nvSpPr>
      <cdr:spPr>
        <a:xfrm xmlns:a="http://schemas.openxmlformats.org/drawingml/2006/main">
          <a:off x="177455" y="2765071"/>
          <a:ext cx="1097812" cy="58477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600" b="1" dirty="0" smtClean="0">
              <a:solidFill>
                <a:schemeClr val="tx1"/>
              </a:solidFill>
              <a:latin typeface="Arial" panose="020B0604020202020204" pitchFamily="34" charset="0"/>
              <a:cs typeface="Arial" panose="020B0604020202020204" pitchFamily="34" charset="0"/>
            </a:rPr>
            <a:t>Not Achieved </a:t>
          </a:r>
          <a:endParaRPr lang="en-GB" sz="1600" b="1" dirty="0">
            <a:solidFill>
              <a:schemeClr val="tx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0.63494</cdr:x>
      <cdr:y>0.87913</cdr:y>
    </cdr:from>
    <cdr:to>
      <cdr:x>0.92367</cdr:x>
      <cdr:y>0.93637</cdr:y>
    </cdr:to>
    <cdr:sp macro="" textlink="">
      <cdr:nvSpPr>
        <cdr:cNvPr id="6" name="TextBox 71"/>
        <cdr:cNvSpPr txBox="1"/>
      </cdr:nvSpPr>
      <cdr:spPr>
        <a:xfrm xmlns:a="http://schemas.openxmlformats.org/drawingml/2006/main">
          <a:off x="2658577" y="5199719"/>
          <a:ext cx="1208969"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600" b="1" dirty="0" smtClean="0">
              <a:latin typeface="Arial" panose="020B0604020202020204" pitchFamily="34" charset="0"/>
              <a:cs typeface="Arial" panose="020B0604020202020204" pitchFamily="34" charset="0"/>
            </a:rPr>
            <a:t>Achieved </a:t>
          </a:r>
          <a:endParaRPr lang="en-GB" sz="1600" b="1" dirty="0">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0.22953</cdr:x>
      <cdr:y>0.34516</cdr:y>
    </cdr:from>
    <cdr:to>
      <cdr:x>0.47864</cdr:x>
      <cdr:y>0.43684</cdr:y>
    </cdr:to>
    <cdr:sp macro="" textlink="">
      <cdr:nvSpPr>
        <cdr:cNvPr id="3" name="TextBox 71"/>
        <cdr:cNvSpPr txBox="1"/>
      </cdr:nvSpPr>
      <cdr:spPr>
        <a:xfrm xmlns:a="http://schemas.openxmlformats.org/drawingml/2006/main">
          <a:off x="1051733" y="1969819"/>
          <a:ext cx="1141454"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400" b="1" dirty="0" smtClean="0">
              <a:latin typeface="Arial" panose="020B0604020202020204" pitchFamily="34" charset="0"/>
              <a:cs typeface="Arial" panose="020B0604020202020204" pitchFamily="34" charset="0"/>
            </a:rPr>
            <a:t>Not Achieved </a:t>
          </a:r>
          <a:endParaRPr lang="en-GB" sz="14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0.64806</cdr:x>
      <cdr:y>0.88372</cdr:y>
    </cdr:from>
    <cdr:to>
      <cdr:x>0.87595</cdr:x>
      <cdr:y>0.93765</cdr:y>
    </cdr:to>
    <cdr:sp macro="" textlink="">
      <cdr:nvSpPr>
        <cdr:cNvPr id="4" name="TextBox 71"/>
        <cdr:cNvSpPr txBox="1"/>
      </cdr:nvSpPr>
      <cdr:spPr>
        <a:xfrm xmlns:a="http://schemas.openxmlformats.org/drawingml/2006/main">
          <a:off x="2969514" y="5043356"/>
          <a:ext cx="1044235"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400" b="1" dirty="0" smtClean="0">
              <a:latin typeface="Arial" panose="020B0604020202020204" pitchFamily="34" charset="0"/>
              <a:cs typeface="Arial" panose="020B0604020202020204" pitchFamily="34" charset="0"/>
            </a:rPr>
            <a:t>Achieved</a:t>
          </a:r>
          <a:r>
            <a:rPr lang="en-GB" sz="1200" dirty="0" smtClean="0"/>
            <a:t> </a:t>
          </a:r>
          <a:endParaRPr lang="en-GB" sz="1200" dirty="0"/>
        </a:p>
      </cdr:txBody>
    </cdr:sp>
  </cdr:relSizeAnchor>
</c:userShapes>
</file>

<file path=ppt/drawings/drawing4.xml><?xml version="1.0" encoding="utf-8"?>
<c:userShapes xmlns:c="http://schemas.openxmlformats.org/drawingml/2006/chart">
  <cdr:relSizeAnchor xmlns:cdr="http://schemas.openxmlformats.org/drawingml/2006/chartDrawing">
    <cdr:from>
      <cdr:x>0.1441</cdr:x>
      <cdr:y>0.3171</cdr:y>
    </cdr:from>
    <cdr:to>
      <cdr:x>0.39078</cdr:x>
      <cdr:y>0.40097</cdr:y>
    </cdr:to>
    <cdr:sp macro="" textlink="">
      <cdr:nvSpPr>
        <cdr:cNvPr id="2" name="TextBox 71"/>
        <cdr:cNvSpPr txBox="1"/>
      </cdr:nvSpPr>
      <cdr:spPr>
        <a:xfrm xmlns:a="http://schemas.openxmlformats.org/drawingml/2006/main">
          <a:off x="617688" y="1745546"/>
          <a:ext cx="1057339"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200" b="1" dirty="0" smtClean="0">
              <a:solidFill>
                <a:schemeClr val="tx1"/>
              </a:solidFill>
              <a:latin typeface="Arial" panose="020B0604020202020204" pitchFamily="34" charset="0"/>
              <a:cs typeface="Arial" panose="020B0604020202020204" pitchFamily="34" charset="0"/>
            </a:rPr>
            <a:t>Not Achieved </a:t>
          </a:r>
          <a:endParaRPr lang="en-GB" sz="1200" b="1" dirty="0">
            <a:solidFill>
              <a:schemeClr val="tx1"/>
            </a:solidFill>
            <a:latin typeface="Arial" panose="020B0604020202020204" pitchFamily="34" charset="0"/>
            <a:cs typeface="Arial" panose="020B0604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0.09785</cdr:x>
      <cdr:y>0.27897</cdr:y>
    </cdr:from>
    <cdr:to>
      <cdr:x>0.31265</cdr:x>
      <cdr:y>0.36983</cdr:y>
    </cdr:to>
    <cdr:sp macro="" textlink="">
      <cdr:nvSpPr>
        <cdr:cNvPr id="2" name="TextBox 71"/>
        <cdr:cNvSpPr txBox="1"/>
      </cdr:nvSpPr>
      <cdr:spPr>
        <a:xfrm xmlns:a="http://schemas.openxmlformats.org/drawingml/2006/main">
          <a:off x="465317" y="1606537"/>
          <a:ext cx="1021463"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400" b="1" dirty="0" smtClean="0">
              <a:latin typeface="Arial" panose="020B0604020202020204" pitchFamily="34" charset="0"/>
              <a:cs typeface="Arial" panose="020B0604020202020204" pitchFamily="34" charset="0"/>
            </a:rPr>
            <a:t>Not Achieved </a:t>
          </a:r>
          <a:endParaRPr lang="en-GB" sz="14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0.73902</cdr:x>
      <cdr:y>0.88002</cdr:y>
    </cdr:from>
    <cdr:to>
      <cdr:x>0.95382</cdr:x>
      <cdr:y>0.93346</cdr:y>
    </cdr:to>
    <cdr:sp macro="" textlink="">
      <cdr:nvSpPr>
        <cdr:cNvPr id="3" name="TextBox 71"/>
        <cdr:cNvSpPr txBox="1"/>
      </cdr:nvSpPr>
      <cdr:spPr>
        <a:xfrm xmlns:a="http://schemas.openxmlformats.org/drawingml/2006/main">
          <a:off x="3514351" y="5067870"/>
          <a:ext cx="1021463"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400" b="1" dirty="0" smtClean="0">
              <a:latin typeface="Arial" panose="020B0604020202020204" pitchFamily="34" charset="0"/>
              <a:cs typeface="Arial" panose="020B0604020202020204" pitchFamily="34" charset="0"/>
            </a:rPr>
            <a:t>Achieved</a:t>
          </a:r>
          <a:r>
            <a:rPr lang="en-GB" sz="1200" dirty="0" smtClean="0"/>
            <a:t> </a:t>
          </a:r>
          <a:endParaRPr lang="en-GB" sz="1200" dirty="0"/>
        </a:p>
      </cdr:txBody>
    </cdr:sp>
  </cdr:relSizeAnchor>
</c:userShapes>
</file>

<file path=ppt/drawings/drawing6.xml><?xml version="1.0" encoding="utf-8"?>
<c:userShapes xmlns:c="http://schemas.openxmlformats.org/drawingml/2006/chart">
  <cdr:relSizeAnchor xmlns:cdr="http://schemas.openxmlformats.org/drawingml/2006/chartDrawing">
    <cdr:from>
      <cdr:x>0.82673</cdr:x>
      <cdr:y>0.42993</cdr:y>
    </cdr:from>
    <cdr:to>
      <cdr:x>1</cdr:x>
      <cdr:y>0.76612</cdr:y>
    </cdr:to>
    <cdr:sp macro="" textlink="">
      <cdr:nvSpPr>
        <cdr:cNvPr id="2" name="Rounded Rectangle 1"/>
        <cdr:cNvSpPr/>
      </cdr:nvSpPr>
      <cdr:spPr>
        <a:xfrm xmlns:a="http://schemas.openxmlformats.org/drawingml/2006/main">
          <a:off x="9085675" y="1778800"/>
          <a:ext cx="1904217" cy="1390912"/>
        </a:xfrm>
        <a:prstGeom xmlns:a="http://schemas.openxmlformats.org/drawingml/2006/main" prst="roundRect">
          <a:avLst/>
        </a:prstGeom>
        <a:solidFill xmlns:a="http://schemas.openxmlformats.org/drawingml/2006/main">
          <a:schemeClr val="accent6">
            <a:lumMod val="20000"/>
            <a:lumOff val="80000"/>
          </a:schemeClr>
        </a:solidFill>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pPr algn="ctr"/>
          <a:r>
            <a:rPr lang="en-US" sz="2800" b="1" dirty="0" smtClean="0">
              <a:latin typeface="Arial" panose="020B0604020202020204" pitchFamily="34" charset="0"/>
              <a:cs typeface="Arial" panose="020B0604020202020204" pitchFamily="34" charset="0"/>
            </a:rPr>
            <a:t>DPME 11,4%</a:t>
          </a:r>
          <a:endParaRPr lang="en-US" sz="2800" b="1" dirty="0">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40938AC-713D-485D-BDE5-F4DAB012A587}" type="datetimeFigureOut">
              <a:rPr lang="en-US" smtClean="0"/>
              <a:pPr/>
              <a:t>10/9/2019</a:t>
            </a:fld>
            <a:endParaRPr lang="en-GB"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7A2BDF3-54C1-46FC-8737-1872CECCB628}" type="slidenum">
              <a:rPr lang="en-GB" smtClean="0"/>
              <a:pPr/>
              <a:t>‹#›</a:t>
            </a:fld>
            <a:endParaRPr lang="en-GB" dirty="0"/>
          </a:p>
        </p:txBody>
      </p:sp>
    </p:spTree>
    <p:extLst>
      <p:ext uri="{BB962C8B-B14F-4D97-AF65-F5344CB8AC3E}">
        <p14:creationId xmlns:p14="http://schemas.microsoft.com/office/powerpoint/2010/main" xmlns="" val="354758105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855B797-24DC-4F4F-949B-7A2B5A6280D2}" type="datetimeFigureOut">
              <a:rPr lang="en-US" smtClean="0"/>
              <a:pPr/>
              <a:t>10/9/2019</a:t>
            </a:fld>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5BE54C7-EA55-4BBF-BB81-082164262C93}" type="slidenum">
              <a:rPr lang="en-GB" smtClean="0"/>
              <a:pPr/>
              <a:t>‹#›</a:t>
            </a:fld>
            <a:endParaRPr lang="en-GB" dirty="0"/>
          </a:p>
        </p:txBody>
      </p:sp>
    </p:spTree>
    <p:extLst>
      <p:ext uri="{BB962C8B-B14F-4D97-AF65-F5344CB8AC3E}">
        <p14:creationId xmlns:p14="http://schemas.microsoft.com/office/powerpoint/2010/main" xmlns="" val="157361458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239350" y="1556793"/>
            <a:ext cx="11666941" cy="969313"/>
          </a:xfrm>
        </p:spPr>
        <p:txBody>
          <a:bodyPr anchor="ctr"/>
          <a:lstStyle>
            <a:lvl1pPr algn="l">
              <a:defRPr>
                <a:latin typeface="Calibri" pitchFamily="34" charset="0"/>
              </a:defRPr>
            </a:lvl1pPr>
            <a:extLst/>
          </a:lstStyle>
          <a:p>
            <a:r>
              <a:rPr kumimoji="0" lang="en-US" dirty="0" smtClean="0"/>
              <a:t>Click to edit Master title style</a:t>
            </a:r>
            <a:endParaRPr kumimoji="0" lang="en-US" dirty="0"/>
          </a:p>
        </p:txBody>
      </p:sp>
      <p:sp>
        <p:nvSpPr>
          <p:cNvPr id="22" name="Subtitle 21"/>
          <p:cNvSpPr>
            <a:spLocks noGrp="1"/>
          </p:cNvSpPr>
          <p:nvPr>
            <p:ph type="subTitle" idx="1"/>
          </p:nvPr>
        </p:nvSpPr>
        <p:spPr>
          <a:xfrm>
            <a:off x="239350" y="2924944"/>
            <a:ext cx="11666941" cy="1901856"/>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Click to edit Master subtitle style</a:t>
            </a:r>
            <a:endParaRPr kumimoji="0" lang="en-US" dirty="0"/>
          </a:p>
        </p:txBody>
      </p:sp>
    </p:spTree>
    <p:extLst>
      <p:ext uri="{BB962C8B-B14F-4D97-AF65-F5344CB8AC3E}">
        <p14:creationId xmlns:p14="http://schemas.microsoft.com/office/powerpoint/2010/main" xmlns="" val="308277681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9EB4AD27-D6B7-4551-9ED0-F8868DF7E662}" type="datetime1">
              <a:rPr lang="en-US" smtClean="0">
                <a:solidFill>
                  <a:prstClr val="black">
                    <a:tint val="75000"/>
                  </a:prstClr>
                </a:solidFill>
              </a:rPr>
              <a:pPr>
                <a:defRPr/>
              </a:pPr>
              <a:t>10/9/2019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F583F1B-3FE3-D141-BECE-62358217E2B5}"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910116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7D986E8E-D5DE-4D9E-B58B-28B295C2A2CB}" type="datetime1">
              <a:rPr lang="en-US" smtClean="0">
                <a:solidFill>
                  <a:prstClr val="black">
                    <a:tint val="75000"/>
                  </a:prstClr>
                </a:solidFill>
              </a:rPr>
              <a:pPr>
                <a:defRPr/>
              </a:pPr>
              <a:t>10/9/2019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F583F1B-3FE3-D141-BECE-62358217E2B5}"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834333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DF07570-51AC-44C9-9E80-727623A2897C}" type="datetime1">
              <a:rPr lang="en-US" smtClean="0">
                <a:solidFill>
                  <a:prstClr val="black">
                    <a:tint val="75000"/>
                  </a:prstClr>
                </a:solidFill>
              </a:rPr>
              <a:pPr>
                <a:defRPr/>
              </a:pPr>
              <a:t>10/9/2019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6F583F1B-3FE3-D141-BECE-62358217E2B5}"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501159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68B6F263-C6FC-4AEC-A4B3-A35FEEC737F6}" type="datetime1">
              <a:rPr lang="en-US" smtClean="0">
                <a:solidFill>
                  <a:prstClr val="black">
                    <a:tint val="75000"/>
                  </a:prstClr>
                </a:solidFill>
              </a:rPr>
              <a:pPr>
                <a:defRPr/>
              </a:pPr>
              <a:t>10/9/2019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F583F1B-3FE3-D141-BECE-62358217E2B5}"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832923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2E97FFC9-43D8-432C-A0CB-56CAEC1D15BC}" type="datetime1">
              <a:rPr lang="en-US" smtClean="0">
                <a:solidFill>
                  <a:prstClr val="black">
                    <a:tint val="75000"/>
                  </a:prstClr>
                </a:solidFill>
              </a:rPr>
              <a:pPr>
                <a:defRPr/>
              </a:pPr>
              <a:t>10/9/2019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F583F1B-3FE3-D141-BECE-62358217E2B5}"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35198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3429A9B-7DDD-46BE-9B5E-BC2D5C0ADF0F}" type="datetime1">
              <a:rPr lang="en-US" smtClean="0">
                <a:solidFill>
                  <a:prstClr val="black">
                    <a:tint val="75000"/>
                  </a:prstClr>
                </a:solidFill>
              </a:rPr>
              <a:pPr>
                <a:defRPr/>
              </a:pPr>
              <a:t>10/9/2019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F583F1B-3FE3-D141-BECE-62358217E2B5}"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698966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BCD584D8-004E-4CDF-A0EB-74EDC57ED5F7}" type="datetime1">
              <a:rPr lang="en-US" smtClean="0">
                <a:solidFill>
                  <a:prstClr val="black">
                    <a:tint val="75000"/>
                  </a:prstClr>
                </a:solidFill>
              </a:rPr>
              <a:pPr>
                <a:defRPr/>
              </a:pPr>
              <a:t>10/9/2019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F583F1B-3FE3-D141-BECE-62358217E2B5}"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063158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038600" y="6356378"/>
            <a:ext cx="4114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610600" y="6356378"/>
            <a:ext cx="2743200" cy="365125"/>
          </a:xfrm>
          <a:prstGeom prst="rect">
            <a:avLst/>
          </a:prstGeom>
        </p:spPr>
        <p:txBody>
          <a:bodyPr/>
          <a:lstStyle/>
          <a:p>
            <a:pPr>
              <a:defRPr/>
            </a:pPr>
            <a:fld id="{F4CEEB2B-0573-4CC3-A64B-3D59AB92DD16}"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7"/>
          <p:cNvSpPr>
            <a:spLocks noGrp="1"/>
          </p:cNvSpPr>
          <p:nvPr>
            <p:ph sz="quarter" idx="13"/>
          </p:nvPr>
        </p:nvSpPr>
        <p:spPr>
          <a:xfrm>
            <a:off x="2651125" y="6613525"/>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617333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0BA2769D-9C52-49C6-B911-D6612E6F65E3}" type="datetime1">
              <a:rPr lang="en-US" smtClean="0">
                <a:solidFill>
                  <a:prstClr val="black">
                    <a:tint val="75000"/>
                  </a:prstClr>
                </a:solidFill>
              </a:rPr>
              <a:pPr>
                <a:defRPr/>
              </a:pPr>
              <a:t>10/9/2019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F583F1B-3FE3-D141-BECE-62358217E2B5}"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454060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2674DC1-43F3-42AD-ADC3-BE467873BA70}" type="datetime1">
              <a:rPr lang="en-US" smtClean="0">
                <a:solidFill>
                  <a:prstClr val="black">
                    <a:tint val="75000"/>
                  </a:prstClr>
                </a:solidFill>
              </a:rPr>
              <a:pPr>
                <a:defRPr/>
              </a:pPr>
              <a:t>10/9/2019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F583F1B-3FE3-D141-BECE-62358217E2B5}"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495079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5360" y="179941"/>
            <a:ext cx="11617291" cy="939784"/>
          </a:xfrm>
        </p:spPr>
        <p:txBody>
          <a:bodyPr/>
          <a:lstStyle>
            <a:lvl1pPr>
              <a:defRPr>
                <a:latin typeface="Calibri" pitchFamily="34" charset="0"/>
              </a:defRPr>
            </a:lvl1pPr>
            <a:extLst/>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335360" y="1340768"/>
            <a:ext cx="11635755" cy="4896544"/>
          </a:xfrm>
        </p:spPr>
        <p:txBody>
          <a:bodyPr/>
          <a:lstStyle>
            <a:lvl1pPr>
              <a:buFont typeface="Wingdings" pitchFamily="2" charset="2"/>
              <a:buChar char="Ø"/>
              <a:defRPr>
                <a:solidFill>
                  <a:schemeClr val="accent2"/>
                </a:solidFill>
              </a:defRPr>
            </a:lvl1pPr>
            <a:lvl2pPr>
              <a:buFont typeface="Wingdings" pitchFamily="2" charset="2"/>
              <a:buChar char="§"/>
              <a:defRPr/>
            </a:lvl2pPr>
            <a:lvl3pPr>
              <a:buFont typeface="Wingdings" pitchFamily="2" charset="2"/>
              <a:buChar char="§"/>
              <a:defRPr/>
            </a:lvl3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Slide Number Placeholder 21"/>
          <p:cNvSpPr>
            <a:spLocks noGrp="1"/>
          </p:cNvSpPr>
          <p:nvPr>
            <p:ph type="sldNum" sz="quarter" idx="4"/>
          </p:nvPr>
        </p:nvSpPr>
        <p:spPr>
          <a:xfrm>
            <a:off x="5903979" y="6435942"/>
            <a:ext cx="911424" cy="400110"/>
          </a:xfrm>
          <a:prstGeom prst="rect">
            <a:avLst/>
          </a:prstGeom>
        </p:spPr>
        <p:txBody>
          <a:bodyPr anchor="ctr"/>
          <a:lstStyle>
            <a:lvl1pPr algn="ctr" eaLnBrk="1" latinLnBrk="0" hangingPunct="1">
              <a:defRPr kumimoji="0" lang="en-GB" sz="1800" kern="1200" smtClean="0">
                <a:solidFill>
                  <a:schemeClr val="tx2">
                    <a:satMod val="130000"/>
                  </a:schemeClr>
                </a:solidFill>
                <a:effectLst>
                  <a:outerShdw blurRad="50000" dist="30000" dir="5400000" algn="tl" rotWithShape="0">
                    <a:srgbClr val="000000">
                      <a:alpha val="30000"/>
                    </a:srgbClr>
                  </a:outerShdw>
                </a:effectLst>
                <a:latin typeface="Calibri" pitchFamily="34" charset="0"/>
                <a:ea typeface="+mn-ea"/>
                <a:cs typeface="+mn-cs"/>
              </a:defRPr>
            </a:lvl1pPr>
            <a:extLst/>
          </a:lstStyle>
          <a:p>
            <a:fld id="{62AAA1A3-262B-4979-8C18-306C3DA11E9E}" type="slidenum">
              <a:rPr lang="en-ZA" smtClean="0"/>
              <a:pPr/>
              <a:t>‹#›</a:t>
            </a:fld>
            <a:endParaRPr lang="en-ZA"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17916" y="6237403"/>
            <a:ext cx="2351584" cy="601125"/>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xmlns="" val="0"/>
              </a:ext>
            </a:extLst>
          </a:blip>
          <a:stretch>
            <a:fillRect/>
          </a:stretch>
        </p:blipFill>
        <p:spPr>
          <a:xfrm>
            <a:off x="11280577" y="6209480"/>
            <a:ext cx="835431" cy="626573"/>
          </a:xfrm>
          <a:prstGeom prst="rect">
            <a:avLst/>
          </a:prstGeom>
        </p:spPr>
      </p:pic>
    </p:spTree>
    <p:extLst>
      <p:ext uri="{BB962C8B-B14F-4D97-AF65-F5344CB8AC3E}">
        <p14:creationId xmlns:p14="http://schemas.microsoft.com/office/powerpoint/2010/main" xmlns="" val="414028497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08230B1C-9C7C-4374-9DB8-6F880F80EBB1}" type="datetime1">
              <a:rPr lang="en-US" smtClean="0">
                <a:solidFill>
                  <a:prstClr val="black">
                    <a:tint val="75000"/>
                  </a:prstClr>
                </a:solidFill>
              </a:rPr>
              <a:pPr>
                <a:defRPr/>
              </a:pPr>
              <a:t>10/9/2019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F583F1B-3FE3-D141-BECE-62358217E2B5}"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0362988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DA53C3AD-9EE7-4353-9320-A4C9DD4CC778}" type="datetime1">
              <a:rPr lang="en-US" smtClean="0">
                <a:solidFill>
                  <a:prstClr val="black">
                    <a:tint val="75000"/>
                  </a:prstClr>
                </a:solidFill>
              </a:rPr>
              <a:pPr>
                <a:defRPr/>
              </a:pPr>
              <a:t>10/9/2019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F583F1B-3FE3-D141-BECE-62358217E2B5}"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5956734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9EB4AD27-D6B7-4551-9ED0-F8868DF7E662}" type="datetime1">
              <a:rPr lang="en-US" smtClean="0">
                <a:solidFill>
                  <a:prstClr val="black">
                    <a:tint val="75000"/>
                  </a:prstClr>
                </a:solidFill>
              </a:rPr>
              <a:pPr>
                <a:defRPr/>
              </a:pPr>
              <a:t>10/9/2019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F583F1B-3FE3-D141-BECE-62358217E2B5}"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6139474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7D986E8E-D5DE-4D9E-B58B-28B295C2A2CB}" type="datetime1">
              <a:rPr lang="en-US" smtClean="0">
                <a:solidFill>
                  <a:prstClr val="black">
                    <a:tint val="75000"/>
                  </a:prstClr>
                </a:solidFill>
              </a:rPr>
              <a:pPr>
                <a:defRPr/>
              </a:pPr>
              <a:t>10/9/2019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F583F1B-3FE3-D141-BECE-62358217E2B5}"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2984785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DF07570-51AC-44C9-9E80-727623A2897C}" type="datetime1">
              <a:rPr lang="en-US" smtClean="0">
                <a:solidFill>
                  <a:prstClr val="black">
                    <a:tint val="75000"/>
                  </a:prstClr>
                </a:solidFill>
              </a:rPr>
              <a:pPr>
                <a:defRPr/>
              </a:pPr>
              <a:t>10/9/2019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6F583F1B-3FE3-D141-BECE-62358217E2B5}"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230413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68B6F263-C6FC-4AEC-A4B3-A35FEEC737F6}" type="datetime1">
              <a:rPr lang="en-US" smtClean="0">
                <a:solidFill>
                  <a:prstClr val="black">
                    <a:tint val="75000"/>
                  </a:prstClr>
                </a:solidFill>
              </a:rPr>
              <a:pPr>
                <a:defRPr/>
              </a:pPr>
              <a:t>10/9/2019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F583F1B-3FE3-D141-BECE-62358217E2B5}"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1915963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2E97FFC9-43D8-432C-A0CB-56CAEC1D15BC}" type="datetime1">
              <a:rPr lang="en-US" smtClean="0">
                <a:solidFill>
                  <a:prstClr val="black">
                    <a:tint val="75000"/>
                  </a:prstClr>
                </a:solidFill>
              </a:rPr>
              <a:pPr>
                <a:defRPr/>
              </a:pPr>
              <a:t>10/9/2019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F583F1B-3FE3-D141-BECE-62358217E2B5}"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6809093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3429A9B-7DDD-46BE-9B5E-BC2D5C0ADF0F}" type="datetime1">
              <a:rPr lang="en-US" smtClean="0">
                <a:solidFill>
                  <a:prstClr val="black">
                    <a:tint val="75000"/>
                  </a:prstClr>
                </a:solidFill>
              </a:rPr>
              <a:pPr>
                <a:defRPr/>
              </a:pPr>
              <a:t>10/9/2019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F583F1B-3FE3-D141-BECE-62358217E2B5}"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42009001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BCD584D8-004E-4CDF-A0EB-74EDC57ED5F7}" type="datetime1">
              <a:rPr lang="en-US" smtClean="0">
                <a:solidFill>
                  <a:prstClr val="black">
                    <a:tint val="75000"/>
                  </a:prstClr>
                </a:solidFill>
              </a:rPr>
              <a:pPr>
                <a:defRPr/>
              </a:pPr>
              <a:t>10/9/2019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F583F1B-3FE3-D141-BECE-62358217E2B5}"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1071862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038600" y="6356378"/>
            <a:ext cx="4114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610600" y="6356378"/>
            <a:ext cx="2743200" cy="365125"/>
          </a:xfrm>
          <a:prstGeom prst="rect">
            <a:avLst/>
          </a:prstGeom>
        </p:spPr>
        <p:txBody>
          <a:bodyPr/>
          <a:lstStyle/>
          <a:p>
            <a:pPr>
              <a:defRPr/>
            </a:pPr>
            <a:fld id="{F4CEEB2B-0573-4CC3-A64B-3D59AB92DD16}"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7"/>
          <p:cNvSpPr>
            <a:spLocks noGrp="1"/>
          </p:cNvSpPr>
          <p:nvPr>
            <p:ph sz="quarter" idx="13"/>
          </p:nvPr>
        </p:nvSpPr>
        <p:spPr>
          <a:xfrm>
            <a:off x="2651125" y="6613525"/>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816486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reserve="1">
  <p:cSld name="Blank">
    <p:spTree>
      <p:nvGrpSpPr>
        <p:cNvPr id="1" name=""/>
        <p:cNvGrpSpPr/>
        <p:nvPr/>
      </p:nvGrpSpPr>
      <p:grpSpPr>
        <a:xfrm>
          <a:off x="0" y="0"/>
          <a:ext cx="0" cy="0"/>
          <a:chOff x="0" y="0"/>
          <a:chExt cx="0" cy="0"/>
        </a:xfrm>
      </p:grpSpPr>
      <p:sp>
        <p:nvSpPr>
          <p:cNvPr id="65"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423878740"/>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0BA2769D-9C52-49C6-B911-D6612E6F65E3}" type="datetime1">
              <a:rPr lang="en-US" smtClean="0">
                <a:solidFill>
                  <a:prstClr val="black">
                    <a:tint val="75000"/>
                  </a:prstClr>
                </a:solidFill>
              </a:rPr>
              <a:pPr>
                <a:defRPr/>
              </a:pPr>
              <a:t>10/9/2019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F583F1B-3FE3-D141-BECE-62358217E2B5}"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8995708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2674DC1-43F3-42AD-ADC3-BE467873BA70}" type="datetime1">
              <a:rPr lang="en-US" smtClean="0">
                <a:solidFill>
                  <a:prstClr val="black">
                    <a:tint val="75000"/>
                  </a:prstClr>
                </a:solidFill>
              </a:rPr>
              <a:pPr>
                <a:defRPr/>
              </a:pPr>
              <a:t>10/9/2019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F583F1B-3FE3-D141-BECE-62358217E2B5}"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1218497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08230B1C-9C7C-4374-9DB8-6F880F80EBB1}" type="datetime1">
              <a:rPr lang="en-US" smtClean="0">
                <a:solidFill>
                  <a:prstClr val="black">
                    <a:tint val="75000"/>
                  </a:prstClr>
                </a:solidFill>
              </a:rPr>
              <a:pPr>
                <a:defRPr/>
              </a:pPr>
              <a:t>10/9/2019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F583F1B-3FE3-D141-BECE-62358217E2B5}"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8157605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DA53C3AD-9EE7-4353-9320-A4C9DD4CC778}" type="datetime1">
              <a:rPr lang="en-US" smtClean="0">
                <a:solidFill>
                  <a:prstClr val="black">
                    <a:tint val="75000"/>
                  </a:prstClr>
                </a:solidFill>
              </a:rPr>
              <a:pPr>
                <a:defRPr/>
              </a:pPr>
              <a:t>10/9/2019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F583F1B-3FE3-D141-BECE-62358217E2B5}"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4091579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9EB4AD27-D6B7-4551-9ED0-F8868DF7E662}" type="datetime1">
              <a:rPr lang="en-US" smtClean="0">
                <a:solidFill>
                  <a:prstClr val="black">
                    <a:tint val="75000"/>
                  </a:prstClr>
                </a:solidFill>
              </a:rPr>
              <a:pPr>
                <a:defRPr/>
              </a:pPr>
              <a:t>10/9/2019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F583F1B-3FE3-D141-BECE-62358217E2B5}"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5508477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7D986E8E-D5DE-4D9E-B58B-28B295C2A2CB}" type="datetime1">
              <a:rPr lang="en-US" smtClean="0">
                <a:solidFill>
                  <a:prstClr val="black">
                    <a:tint val="75000"/>
                  </a:prstClr>
                </a:solidFill>
              </a:rPr>
              <a:pPr>
                <a:defRPr/>
              </a:pPr>
              <a:t>10/9/2019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F583F1B-3FE3-D141-BECE-62358217E2B5}"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3720571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DF07570-51AC-44C9-9E80-727623A2897C}" type="datetime1">
              <a:rPr lang="en-US" smtClean="0">
                <a:solidFill>
                  <a:prstClr val="black">
                    <a:tint val="75000"/>
                  </a:prstClr>
                </a:solidFill>
              </a:rPr>
              <a:pPr>
                <a:defRPr/>
              </a:pPr>
              <a:t>10/9/2019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6F583F1B-3FE3-D141-BECE-62358217E2B5}"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41447741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68B6F263-C6FC-4AEC-A4B3-A35FEEC737F6}" type="datetime1">
              <a:rPr lang="en-US" smtClean="0">
                <a:solidFill>
                  <a:prstClr val="black">
                    <a:tint val="75000"/>
                  </a:prstClr>
                </a:solidFill>
              </a:rPr>
              <a:pPr>
                <a:defRPr/>
              </a:pPr>
              <a:t>10/9/2019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F583F1B-3FE3-D141-BECE-62358217E2B5}"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2090494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2E97FFC9-43D8-432C-A0CB-56CAEC1D15BC}" type="datetime1">
              <a:rPr lang="en-US" smtClean="0">
                <a:solidFill>
                  <a:prstClr val="black">
                    <a:tint val="75000"/>
                  </a:prstClr>
                </a:solidFill>
              </a:rPr>
              <a:pPr>
                <a:defRPr/>
              </a:pPr>
              <a:t>10/9/2019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F583F1B-3FE3-D141-BECE-62358217E2B5}"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0027461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3429A9B-7DDD-46BE-9B5E-BC2D5C0ADF0F}" type="datetime1">
              <a:rPr lang="en-US" smtClean="0">
                <a:solidFill>
                  <a:prstClr val="black">
                    <a:tint val="75000"/>
                  </a:prstClr>
                </a:solidFill>
              </a:rPr>
              <a:pPr>
                <a:defRPr/>
              </a:pPr>
              <a:t>10/9/2019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F583F1B-3FE3-D141-BECE-62358217E2B5}"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491122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nd Content 0">
    <p:spTree>
      <p:nvGrpSpPr>
        <p:cNvPr id="1" name=""/>
        <p:cNvGrpSpPr/>
        <p:nvPr/>
      </p:nvGrpSpPr>
      <p:grpSpPr>
        <a:xfrm>
          <a:off x="0" y="0"/>
          <a:ext cx="0" cy="0"/>
          <a:chOff x="0" y="0"/>
          <a:chExt cx="0" cy="0"/>
        </a:xfrm>
      </p:grpSpPr>
      <p:sp>
        <p:nvSpPr>
          <p:cNvPr id="120" name="Title Text"/>
          <p:cNvSpPr>
            <a:spLocks noGrp="1"/>
          </p:cNvSpPr>
          <p:nvPr>
            <p:ph type="title"/>
          </p:nvPr>
        </p:nvSpPr>
        <p:spPr>
          <a:xfrm>
            <a:off x="1024128" y="585216"/>
            <a:ext cx="9720073" cy="1499616"/>
          </a:xfrm>
          <a:prstGeom prst="rect">
            <a:avLst/>
          </a:prstGeom>
        </p:spPr>
        <p:txBody>
          <a:bodyPr/>
          <a:lstStyle/>
          <a:p>
            <a:r>
              <a:t>Title Text</a:t>
            </a:r>
          </a:p>
        </p:txBody>
      </p:sp>
      <p:sp>
        <p:nvSpPr>
          <p:cNvPr id="121" name="Body Level One…"/>
          <p:cNvSpPr>
            <a:spLocks noGrp="1"/>
          </p:cNvSpPr>
          <p:nvPr>
            <p:ph type="body" idx="1"/>
          </p:nvPr>
        </p:nvSpPr>
        <p:spPr>
          <a:xfrm>
            <a:off x="714375" y="1647639"/>
            <a:ext cx="10763250" cy="351472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2"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1051411491"/>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BCD584D8-004E-4CDF-A0EB-74EDC57ED5F7}" type="datetime1">
              <a:rPr lang="en-US" smtClean="0">
                <a:solidFill>
                  <a:prstClr val="black">
                    <a:tint val="75000"/>
                  </a:prstClr>
                </a:solidFill>
              </a:rPr>
              <a:pPr>
                <a:defRPr/>
              </a:pPr>
              <a:t>10/9/2019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F583F1B-3FE3-D141-BECE-62358217E2B5}"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3534928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038600" y="6356378"/>
            <a:ext cx="4114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610600" y="6356378"/>
            <a:ext cx="2743200" cy="365125"/>
          </a:xfrm>
          <a:prstGeom prst="rect">
            <a:avLst/>
          </a:prstGeom>
        </p:spPr>
        <p:txBody>
          <a:bodyPr/>
          <a:lstStyle/>
          <a:p>
            <a:pPr>
              <a:defRPr/>
            </a:pPr>
            <a:fld id="{F4CEEB2B-0573-4CC3-A64B-3D59AB92DD16}"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7"/>
          <p:cNvSpPr>
            <a:spLocks noGrp="1"/>
          </p:cNvSpPr>
          <p:nvPr>
            <p:ph sz="quarter" idx="13"/>
          </p:nvPr>
        </p:nvSpPr>
        <p:spPr>
          <a:xfrm>
            <a:off x="2651125" y="6613525"/>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981077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DA53C3AD-9EE7-4353-9320-A4C9DD4CC778}" type="datetime1">
              <a:rPr lang="en-US" smtClean="0">
                <a:solidFill>
                  <a:prstClr val="black">
                    <a:tint val="75000"/>
                  </a:prstClr>
                </a:solidFill>
              </a:rPr>
              <a:pPr>
                <a:defRPr/>
              </a:pPr>
              <a:t>10/9/2019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F583F1B-3FE3-D141-BECE-62358217E2B5}"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629590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0BA2769D-9C52-49C6-B911-D6612E6F65E3}" type="datetime1">
              <a:rPr lang="en-US" smtClean="0">
                <a:solidFill>
                  <a:prstClr val="black">
                    <a:tint val="75000"/>
                  </a:prstClr>
                </a:solidFill>
              </a:rPr>
              <a:pPr>
                <a:defRPr/>
              </a:pPr>
              <a:t>10/9/2019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F583F1B-3FE3-D141-BECE-62358217E2B5}"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955641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2674DC1-43F3-42AD-ADC3-BE467873BA70}" type="datetime1">
              <a:rPr lang="en-US" smtClean="0">
                <a:solidFill>
                  <a:prstClr val="black">
                    <a:tint val="75000"/>
                  </a:prstClr>
                </a:solidFill>
              </a:rPr>
              <a:pPr>
                <a:defRPr/>
              </a:pPr>
              <a:t>10/9/2019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F583F1B-3FE3-D141-BECE-62358217E2B5}"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067452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08230B1C-9C7C-4374-9DB8-6F880F80EBB1}" type="datetime1">
              <a:rPr lang="en-US" smtClean="0">
                <a:solidFill>
                  <a:prstClr val="black">
                    <a:tint val="75000"/>
                  </a:prstClr>
                </a:solidFill>
              </a:rPr>
              <a:pPr>
                <a:defRPr/>
              </a:pPr>
              <a:t>10/9/2019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F583F1B-3FE3-D141-BECE-62358217E2B5}"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741143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DA53C3AD-9EE7-4353-9320-A4C9DD4CC778}" type="datetime1">
              <a:rPr lang="en-US" smtClean="0">
                <a:solidFill>
                  <a:prstClr val="black">
                    <a:tint val="75000"/>
                  </a:prstClr>
                </a:solidFill>
              </a:rPr>
              <a:pPr>
                <a:defRPr/>
              </a:pPr>
              <a:t>10/9/2019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F583F1B-3FE3-D141-BECE-62358217E2B5}"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7459051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srcRect/>
          <a:stretch>
            <a:fillRect/>
          </a:stretch>
        </a:blipFill>
        <a:effectLst/>
      </p:bgPr>
    </p:bg>
    <p:spTree>
      <p:nvGrpSpPr>
        <p:cNvPr id="1" name=""/>
        <p:cNvGrpSpPr/>
        <p:nvPr/>
      </p:nvGrpSpPr>
      <p:grpSpPr>
        <a:xfrm>
          <a:off x="0" y="0"/>
          <a:ext cx="0" cy="0"/>
          <a:chOff x="0" y="0"/>
          <a:chExt cx="0" cy="0"/>
        </a:xfrm>
      </p:grpSpPr>
      <p:sp>
        <p:nvSpPr>
          <p:cNvPr id="5" name="Title Placeholder 4"/>
          <p:cNvSpPr>
            <a:spLocks noGrp="1"/>
          </p:cNvSpPr>
          <p:nvPr>
            <p:ph type="title"/>
          </p:nvPr>
        </p:nvSpPr>
        <p:spPr>
          <a:xfrm>
            <a:off x="382909" y="-56605"/>
            <a:ext cx="11713301" cy="939784"/>
          </a:xfrm>
          <a:prstGeom prst="rect">
            <a:avLst/>
          </a:prstGeom>
          <a:effectLst/>
        </p:spPr>
        <p:txBody>
          <a:bodyPr anchor="ctr">
            <a:normAutofit/>
          </a:bodyPr>
          <a:lstStyle/>
          <a:p>
            <a:r>
              <a:rPr kumimoji="0" lang="en-US" dirty="0" smtClean="0"/>
              <a:t>HEADER SLIDE</a:t>
            </a:r>
            <a:endParaRPr kumimoji="0" lang="en-US" dirty="0"/>
          </a:p>
        </p:txBody>
      </p:sp>
      <p:sp>
        <p:nvSpPr>
          <p:cNvPr id="9" name="Text Placeholder 8"/>
          <p:cNvSpPr>
            <a:spLocks noGrp="1"/>
          </p:cNvSpPr>
          <p:nvPr>
            <p:ph type="body" idx="1"/>
          </p:nvPr>
        </p:nvSpPr>
        <p:spPr>
          <a:xfrm>
            <a:off x="239350" y="1340768"/>
            <a:ext cx="11731765" cy="5040560"/>
          </a:xfrm>
          <a:prstGeom prst="rect">
            <a:avLst/>
          </a:prstGeom>
        </p:spPr>
        <p:txBody>
          <a:bodyPr>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Tree>
    <p:extLst>
      <p:ext uri="{BB962C8B-B14F-4D97-AF65-F5344CB8AC3E}">
        <p14:creationId xmlns:p14="http://schemas.microsoft.com/office/powerpoint/2010/main" xmlns="" val="206968287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Lst>
  <p:timing>
    <p:tnLst>
      <p:par>
        <p:cTn id="1" dur="indefinite" restart="never" nodeType="tmRoot"/>
      </p:par>
    </p:tnLst>
  </p:timing>
  <p:hf hdr="0" ftr="0" dt="0"/>
  <p:txStyles>
    <p:titleStyle>
      <a:lvl1pPr algn="l" rtl="0" eaLnBrk="1" latinLnBrk="0" hangingPunct="1">
        <a:spcBef>
          <a:spcPct val="0"/>
        </a:spcBef>
        <a:buNone/>
        <a:defRPr kumimoji="0" sz="3000" kern="1200">
          <a:solidFill>
            <a:schemeClr val="accent5"/>
          </a:solidFill>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pitchFamily="2" charset="2"/>
        <a:buChar char="Ø"/>
        <a:defRPr kumimoji="0" sz="3200" kern="1200">
          <a:solidFill>
            <a:schemeClr val="bg1">
              <a:lumMod val="50000"/>
            </a:schemeClr>
          </a:solidFill>
          <a:latin typeface="Gill Sans"/>
          <a:ea typeface="+mn-ea"/>
          <a:cs typeface="Gill Sans"/>
        </a:defRPr>
      </a:lvl1pPr>
      <a:lvl2pPr marL="640080" indent="-237744" algn="l" rtl="0" eaLnBrk="1" latinLnBrk="0" hangingPunct="1">
        <a:lnSpc>
          <a:spcPct val="100000"/>
        </a:lnSpc>
        <a:spcBef>
          <a:spcPts val="550"/>
        </a:spcBef>
        <a:buClr>
          <a:schemeClr val="accent1"/>
        </a:buClr>
        <a:buFont typeface="Wingdings" pitchFamily="2" charset="2"/>
        <a:buChar char="§"/>
        <a:defRPr kumimoji="0" sz="2800" kern="1200">
          <a:solidFill>
            <a:schemeClr val="bg1">
              <a:lumMod val="50000"/>
            </a:schemeClr>
          </a:solidFill>
          <a:latin typeface="Gill Sans"/>
          <a:ea typeface="+mn-ea"/>
          <a:cs typeface="Gill Sans"/>
        </a:defRPr>
      </a:lvl2pPr>
      <a:lvl3pPr marL="886968" indent="-228600" algn="l" rtl="0" eaLnBrk="1" latinLnBrk="0" hangingPunct="1">
        <a:lnSpc>
          <a:spcPct val="100000"/>
        </a:lnSpc>
        <a:spcBef>
          <a:spcPct val="20000"/>
        </a:spcBef>
        <a:buClr>
          <a:schemeClr val="accent2"/>
        </a:buClr>
        <a:buFont typeface="Wingdings" pitchFamily="2" charset="2"/>
        <a:buChar char="§"/>
        <a:defRPr kumimoji="0" sz="2400" kern="1200">
          <a:solidFill>
            <a:schemeClr val="bg1">
              <a:lumMod val="50000"/>
            </a:schemeClr>
          </a:solidFill>
          <a:latin typeface="Gill Sans"/>
          <a:ea typeface="+mn-ea"/>
          <a:cs typeface="Gill San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bg1">
              <a:lumMod val="50000"/>
            </a:schemeClr>
          </a:solidFill>
          <a:latin typeface="Gill Sans"/>
          <a:ea typeface="+mn-ea"/>
          <a:cs typeface="Gill San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bg1">
              <a:lumMod val="50000"/>
            </a:schemeClr>
          </a:solidFill>
          <a:latin typeface="Gill Sans"/>
          <a:ea typeface="+mn-ea"/>
          <a:cs typeface="Gill San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solidFill>
                  <a:prstClr val="black">
                    <a:tint val="75000"/>
                  </a:prstClr>
                </a:solidFill>
              </a:rPr>
              <a:pPr/>
              <a:t>10/9/2019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20272196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solidFill>
                  <a:prstClr val="black">
                    <a:tint val="75000"/>
                  </a:prstClr>
                </a:solidFill>
              </a:rPr>
              <a:pPr/>
              <a:t>10/9/2019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72215751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solidFill>
                  <a:prstClr val="black">
                    <a:tint val="75000"/>
                  </a:prstClr>
                </a:solidFill>
              </a:rPr>
              <a:pPr/>
              <a:t>10/9/2019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15535057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emf"/><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9.jpeg"/><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6.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33.jpe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246" y="1713683"/>
            <a:ext cx="5882370" cy="4077516"/>
          </a:xfrm>
        </p:spPr>
        <p:txBody>
          <a:bodyPr>
            <a:normAutofit/>
          </a:bodyPr>
          <a:lstStyle/>
          <a:p>
            <a:pPr algn="ctr">
              <a:lnSpc>
                <a:spcPct val="100000"/>
              </a:lnSpc>
            </a:pPr>
            <a:r>
              <a:rPr lang="en-US" sz="3100" dirty="0" smtClean="0">
                <a:solidFill>
                  <a:schemeClr val="accent2"/>
                </a:solidFill>
                <a:latin typeface="Arial" panose="020B0604020202020204" pitchFamily="34" charset="0"/>
                <a:ea typeface="Calibri" charset="0"/>
                <a:cs typeface="Arial" panose="020B0604020202020204" pitchFamily="34" charset="0"/>
              </a:rPr>
              <a:t>ANNUAL REPORT 2018/19</a:t>
            </a:r>
            <a:br>
              <a:rPr lang="en-US" sz="3100" dirty="0" smtClean="0">
                <a:solidFill>
                  <a:schemeClr val="accent2"/>
                </a:solidFill>
                <a:latin typeface="Arial" panose="020B0604020202020204" pitchFamily="34" charset="0"/>
                <a:ea typeface="Calibri" charset="0"/>
                <a:cs typeface="Arial" panose="020B0604020202020204" pitchFamily="34" charset="0"/>
              </a:rPr>
            </a:br>
            <a:r>
              <a:rPr lang="en-US" sz="3100" dirty="0" smtClean="0">
                <a:solidFill>
                  <a:schemeClr val="accent2"/>
                </a:solidFill>
                <a:latin typeface="Arial" panose="020B0604020202020204" pitchFamily="34" charset="0"/>
                <a:ea typeface="Calibri" charset="0"/>
                <a:cs typeface="Arial" panose="020B0604020202020204" pitchFamily="34" charset="0"/>
              </a:rPr>
              <a:t>PRESENTATION</a:t>
            </a:r>
            <a:r>
              <a:rPr lang="en-US" sz="4000" dirty="0" smtClean="0">
                <a:solidFill>
                  <a:schemeClr val="accent2"/>
                </a:solidFill>
                <a:latin typeface="Gill Sans Light"/>
                <a:ea typeface="Calibri" charset="0"/>
                <a:cs typeface="Gill Sans Light"/>
              </a:rPr>
              <a:t/>
            </a:r>
            <a:br>
              <a:rPr lang="en-US" sz="4000" dirty="0" smtClean="0">
                <a:solidFill>
                  <a:schemeClr val="accent2"/>
                </a:solidFill>
                <a:latin typeface="Gill Sans Light"/>
                <a:ea typeface="Calibri" charset="0"/>
                <a:cs typeface="Gill Sans Light"/>
              </a:rPr>
            </a:br>
            <a:r>
              <a:rPr lang="en-US" sz="2800" b="1" dirty="0">
                <a:solidFill>
                  <a:schemeClr val="accent2"/>
                </a:solidFill>
                <a:latin typeface="Arial" panose="020B0604020202020204" pitchFamily="34" charset="0"/>
                <a:ea typeface="Calibri" charset="0"/>
                <a:cs typeface="Arial" panose="020B0604020202020204" pitchFamily="34" charset="0"/>
              </a:rPr>
              <a:t/>
            </a:r>
            <a:br>
              <a:rPr lang="en-US" sz="2800" b="1" dirty="0">
                <a:solidFill>
                  <a:schemeClr val="accent2"/>
                </a:solidFill>
                <a:latin typeface="Arial" panose="020B0604020202020204" pitchFamily="34" charset="0"/>
                <a:ea typeface="Calibri" charset="0"/>
                <a:cs typeface="Arial" panose="020B0604020202020204" pitchFamily="34" charset="0"/>
              </a:rPr>
            </a:br>
            <a:endParaRPr lang="en-US" sz="2500" b="1" dirty="0">
              <a:solidFill>
                <a:schemeClr val="accent2"/>
              </a:solidFill>
              <a:latin typeface="Gill Sans"/>
              <a:ea typeface="Calibri" charset="0"/>
              <a:cs typeface="Gill Sans"/>
            </a:endParaRPr>
          </a:p>
        </p:txBody>
      </p:sp>
      <p:sp>
        <p:nvSpPr>
          <p:cNvPr id="3" name="Subtitle 2"/>
          <p:cNvSpPr>
            <a:spLocks noGrp="1"/>
          </p:cNvSpPr>
          <p:nvPr>
            <p:ph type="subTitle" idx="1"/>
          </p:nvPr>
        </p:nvSpPr>
        <p:spPr>
          <a:xfrm>
            <a:off x="6507401" y="3354324"/>
            <a:ext cx="3698176" cy="1655762"/>
          </a:xfrm>
        </p:spPr>
        <p:txBody>
          <a:bodyPr>
            <a:normAutofit/>
          </a:bodyPr>
          <a:lstStyle/>
          <a:p>
            <a:pPr algn="ctr"/>
            <a:r>
              <a:rPr lang="en-US" sz="2000" b="1" dirty="0" err="1" smtClean="0">
                <a:solidFill>
                  <a:schemeClr val="tx1"/>
                </a:solidFill>
              </a:rPr>
              <a:t>Ms</a:t>
            </a:r>
            <a:r>
              <a:rPr lang="en-US" sz="2000" b="1" dirty="0" smtClean="0">
                <a:solidFill>
                  <a:schemeClr val="tx1"/>
                </a:solidFill>
              </a:rPr>
              <a:t> NZH Mpofu</a:t>
            </a:r>
          </a:p>
          <a:p>
            <a:pPr lvl="0" algn="ctr"/>
            <a:r>
              <a:rPr lang="en-US" sz="1500" b="1" i="1" dirty="0" smtClean="0">
                <a:solidFill>
                  <a:schemeClr val="tx1"/>
                </a:solidFill>
                <a:latin typeface="Gill Sans Light"/>
                <a:cs typeface="Gill Sans Light"/>
              </a:rPr>
              <a:t>DIRECTOR GENERAL, DPME</a:t>
            </a:r>
            <a:endParaRPr lang="en-US" sz="1500" b="1" i="1" dirty="0">
              <a:solidFill>
                <a:schemeClr val="tx1"/>
              </a:solidFill>
              <a:latin typeface="Gill Sans Light"/>
              <a:cs typeface="Gill Sans Light"/>
            </a:endParaRPr>
          </a:p>
          <a:p>
            <a:endParaRPr lang="en-US" b="1" dirty="0">
              <a:solidFill>
                <a:schemeClr val="bg1"/>
              </a:solidFill>
            </a:endParaRPr>
          </a:p>
        </p:txBody>
      </p:sp>
      <p:sp>
        <p:nvSpPr>
          <p:cNvPr id="6" name="Slide Number Placeholder 5"/>
          <p:cNvSpPr>
            <a:spLocks noGrp="1"/>
          </p:cNvSpPr>
          <p:nvPr>
            <p:ph type="sldNum" sz="quarter" idx="4294967295"/>
          </p:nvPr>
        </p:nvSpPr>
        <p:spPr/>
        <p:txBody>
          <a:bodyPr/>
          <a:lstStyle/>
          <a:p>
            <a:pPr>
              <a:defRPr/>
            </a:pPr>
            <a:fld id="{6F583F1B-3FE3-D141-BECE-62358217E2B5}" type="slidenum">
              <a:rPr lang="en-US">
                <a:solidFill>
                  <a:prstClr val="black">
                    <a:tint val="75000"/>
                  </a:prstClr>
                </a:solidFill>
                <a:latin typeface="Calibri" panose="020F0502020204030204"/>
              </a:rPr>
              <a:pPr>
                <a:defRPr/>
              </a:pPr>
              <a:t>1</a:t>
            </a:fld>
            <a:endParaRPr lang="en-US" dirty="0">
              <a:solidFill>
                <a:prstClr val="black">
                  <a:tint val="75000"/>
                </a:prstClr>
              </a:solidFill>
              <a:latin typeface="Calibri" panose="020F0502020204030204"/>
            </a:endParaRPr>
          </a:p>
        </p:txBody>
      </p:sp>
      <p:sp>
        <p:nvSpPr>
          <p:cNvPr id="4" name="Rectangle 3"/>
          <p:cNvSpPr/>
          <p:nvPr/>
        </p:nvSpPr>
        <p:spPr>
          <a:xfrm>
            <a:off x="7107622" y="2592046"/>
            <a:ext cx="2168222" cy="369332"/>
          </a:xfrm>
          <a:prstGeom prst="rect">
            <a:avLst/>
          </a:prstGeom>
        </p:spPr>
        <p:txBody>
          <a:bodyPr wrap="none">
            <a:spAutoFit/>
          </a:bodyPr>
          <a:lstStyle/>
          <a:p>
            <a:r>
              <a:rPr lang="en-US" b="1" dirty="0" smtClean="0">
                <a:solidFill>
                  <a:schemeClr val="accent2"/>
                </a:solidFill>
                <a:latin typeface="Gill Sans"/>
                <a:ea typeface="Calibri" charset="0"/>
                <a:cs typeface="Gill Sans"/>
              </a:rPr>
              <a:t>8  </a:t>
            </a:r>
            <a:r>
              <a:rPr lang="en-US" b="1" dirty="0">
                <a:solidFill>
                  <a:schemeClr val="accent2"/>
                </a:solidFill>
                <a:latin typeface="Gill Sans"/>
                <a:ea typeface="Calibri" charset="0"/>
                <a:cs typeface="Gill Sans"/>
              </a:rPr>
              <a:t>OCTOBER </a:t>
            </a:r>
            <a:r>
              <a:rPr lang="en-US" b="1" dirty="0" smtClean="0">
                <a:solidFill>
                  <a:schemeClr val="accent2"/>
                </a:solidFill>
                <a:latin typeface="Gill Sans"/>
                <a:ea typeface="Calibri" charset="0"/>
                <a:cs typeface="Gill Sans"/>
              </a:rPr>
              <a:t>2019</a:t>
            </a:r>
            <a:endParaRPr lang="en-US" dirty="0"/>
          </a:p>
        </p:txBody>
      </p:sp>
      <p:pic>
        <p:nvPicPr>
          <p:cNvPr id="7" name="Picture 6"/>
          <p:cNvPicPr>
            <a:picLocks noChangeAspect="1"/>
          </p:cNvPicPr>
          <p:nvPr/>
        </p:nvPicPr>
        <p:blipFill>
          <a:blip r:embed="rId2" cstate="print"/>
          <a:stretch>
            <a:fillRect/>
          </a:stretch>
        </p:blipFill>
        <p:spPr>
          <a:xfrm>
            <a:off x="545041" y="408637"/>
            <a:ext cx="2366842" cy="813993"/>
          </a:xfrm>
          <a:prstGeom prst="rect">
            <a:avLst/>
          </a:prstGeom>
        </p:spPr>
      </p:pic>
      <p:pic>
        <p:nvPicPr>
          <p:cNvPr id="8" name="Picture 7"/>
          <p:cNvPicPr>
            <a:picLocks noChangeAspect="1"/>
          </p:cNvPicPr>
          <p:nvPr/>
        </p:nvPicPr>
        <p:blipFill>
          <a:blip r:embed="rId3" cstate="print"/>
          <a:stretch>
            <a:fillRect/>
          </a:stretch>
        </p:blipFill>
        <p:spPr>
          <a:xfrm>
            <a:off x="10558603" y="325546"/>
            <a:ext cx="1072743" cy="1072743"/>
          </a:xfrm>
          <a:prstGeom prst="rect">
            <a:avLst/>
          </a:prstGeom>
        </p:spPr>
      </p:pic>
    </p:spTree>
    <p:extLst>
      <p:ext uri="{BB962C8B-B14F-4D97-AF65-F5344CB8AC3E}">
        <p14:creationId xmlns:p14="http://schemas.microsoft.com/office/powerpoint/2010/main" xmlns="" val="35908223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p:txBody>
          <a:bodyPr/>
          <a:lstStyle/>
          <a:p>
            <a:pPr>
              <a:defRPr/>
            </a:pPr>
            <a:fld id="{6F583F1B-3FE3-D141-BECE-62358217E2B5}" type="slidenum">
              <a:rPr lang="en-US" smtClean="0">
                <a:solidFill>
                  <a:prstClr val="black">
                    <a:tint val="75000"/>
                  </a:prstClr>
                </a:solidFill>
              </a:rPr>
              <a:pPr>
                <a:defRPr/>
              </a:pPr>
              <a:t>10</a:t>
            </a:fld>
            <a:endParaRPr lang="en-US" dirty="0">
              <a:solidFill>
                <a:prstClr val="black">
                  <a:tint val="75000"/>
                </a:prst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4118176184"/>
              </p:ext>
            </p:extLst>
          </p:nvPr>
        </p:nvGraphicFramePr>
        <p:xfrm>
          <a:off x="523702" y="1002302"/>
          <a:ext cx="11272058" cy="4702846"/>
        </p:xfrm>
        <a:graphic>
          <a:graphicData uri="http://schemas.openxmlformats.org/drawingml/2006/table">
            <a:tbl>
              <a:tblPr firstRow="1" bandRow="1">
                <a:tableStyleId>{5C22544A-7EE6-4342-B048-85BDC9FD1C3A}</a:tableStyleId>
              </a:tblPr>
              <a:tblGrid>
                <a:gridCol w="3113578">
                  <a:extLst>
                    <a:ext uri="{9D8B030D-6E8A-4147-A177-3AD203B41FA5}">
                      <a16:colId xmlns:a16="http://schemas.microsoft.com/office/drawing/2014/main" xmlns="" val="385492214"/>
                    </a:ext>
                  </a:extLst>
                </a:gridCol>
                <a:gridCol w="8158480">
                  <a:extLst>
                    <a:ext uri="{9D8B030D-6E8A-4147-A177-3AD203B41FA5}">
                      <a16:colId xmlns:a16="http://schemas.microsoft.com/office/drawing/2014/main" xmlns="" val="1051555412"/>
                    </a:ext>
                  </a:extLst>
                </a:gridCol>
              </a:tblGrid>
              <a:tr h="40487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Achieved </a:t>
                      </a:r>
                      <a:r>
                        <a:rPr lang="en-US" sz="2000" dirty="0" smtClean="0">
                          <a:solidFill>
                            <a:schemeClr val="tx1"/>
                          </a:solidFill>
                          <a:latin typeface="Arial" panose="020B0604020202020204" pitchFamily="34" charset="0"/>
                          <a:cs typeface="Arial" panose="020B0604020202020204" pitchFamily="34" charset="0"/>
                        </a:rPr>
                        <a:t>Targets 2/3</a:t>
                      </a:r>
                      <a:endParaRPr lang="en-US" sz="2000" dirty="0">
                        <a:solidFill>
                          <a:schemeClr val="tx1"/>
                        </a:solidFill>
                        <a:latin typeface="Arial" panose="020B0604020202020204" pitchFamily="34" charset="0"/>
                        <a:cs typeface="Arial" panose="020B0604020202020204" pitchFamily="34" charset="0"/>
                      </a:endParaRPr>
                    </a:p>
                  </a:txBody>
                  <a:tcPr>
                    <a:solidFill>
                      <a:schemeClr val="tx1">
                        <a:lumMod val="50000"/>
                        <a:lumOff val="50000"/>
                      </a:schemeClr>
                    </a:solidFill>
                  </a:tcPr>
                </a:tc>
                <a:tc hMerge="1">
                  <a:txBody>
                    <a:bodyPr/>
                    <a:lstStyle/>
                    <a:p>
                      <a:endParaRPr lang="en-US" dirty="0"/>
                    </a:p>
                  </a:txBody>
                  <a:tcPr/>
                </a:tc>
                <a:extLst>
                  <a:ext uri="{0D108BD9-81ED-4DB2-BD59-A6C34878D82A}">
                    <a16:rowId xmlns:a16="http://schemas.microsoft.com/office/drawing/2014/main" xmlns="" val="2402360315"/>
                  </a:ext>
                </a:extLst>
              </a:tr>
              <a:tr h="404876">
                <a:tc>
                  <a:txBody>
                    <a:bodyPr/>
                    <a:lstStyle/>
                    <a:p>
                      <a:r>
                        <a:rPr lang="en-US" b="1" dirty="0"/>
                        <a:t>Sub-programme</a:t>
                      </a:r>
                    </a:p>
                  </a:txBody>
                  <a:tcPr>
                    <a:solidFill>
                      <a:schemeClr val="bg1">
                        <a:lumMod val="75000"/>
                      </a:schemeClr>
                    </a:solidFill>
                  </a:tcPr>
                </a:tc>
                <a:tc>
                  <a:txBody>
                    <a:bodyPr/>
                    <a:lstStyle/>
                    <a:p>
                      <a:r>
                        <a:rPr lang="en-US" b="1" dirty="0"/>
                        <a:t>Targets/actual achievement</a:t>
                      </a:r>
                    </a:p>
                  </a:txBody>
                  <a:tcPr>
                    <a:solidFill>
                      <a:schemeClr val="bg1">
                        <a:lumMod val="75000"/>
                      </a:schemeClr>
                    </a:solidFill>
                  </a:tcPr>
                </a:tc>
                <a:extLst>
                  <a:ext uri="{0D108BD9-81ED-4DB2-BD59-A6C34878D82A}">
                    <a16:rowId xmlns:a16="http://schemas.microsoft.com/office/drawing/2014/main" xmlns="" val="3792020637"/>
                  </a:ext>
                </a:extLst>
              </a:tr>
              <a:tr h="764891">
                <a:tc>
                  <a:txBody>
                    <a:bodyPr/>
                    <a:lstStyle/>
                    <a:p>
                      <a:r>
                        <a:rPr lang="en-US" dirty="0" smtClean="0"/>
                        <a:t>Human Resources</a:t>
                      </a:r>
                      <a:endParaRPr lang="en-US" dirty="0"/>
                    </a:p>
                  </a:txBody>
                  <a:tcPr>
                    <a:solidFill>
                      <a:schemeClr val="bg1">
                        <a:lumMod val="95000"/>
                      </a:schemeClr>
                    </a:solidFill>
                  </a:tcPr>
                </a:tc>
                <a:tc>
                  <a:txBody>
                    <a:bodyPr/>
                    <a:lstStyle/>
                    <a:p>
                      <a:pPr marL="400050" marR="0" lvl="0" indent="-342900" algn="l" defTabSz="914400" rtl="0" eaLnBrk="1" fontAlgn="ctr" latinLnBrk="0" hangingPunct="1">
                        <a:lnSpc>
                          <a:spcPct val="115000"/>
                        </a:lnSpc>
                        <a:spcBef>
                          <a:spcPts val="0"/>
                        </a:spcBef>
                        <a:spcAft>
                          <a:spcPts val="200"/>
                        </a:spcAft>
                        <a:buClrTx/>
                        <a:buSzTx/>
                        <a:buFont typeface="+mj-lt"/>
                        <a:buAutoNum type="arabicPeriod" startAt="5"/>
                        <a:tabLst/>
                        <a:defRPr/>
                      </a:pPr>
                      <a:r>
                        <a:rPr kumimoji="0" lang="en-US" sz="1600" b="1" kern="1200" dirty="0" smtClean="0">
                          <a:solidFill>
                            <a:srgbClr val="00B050"/>
                          </a:solidFill>
                          <a:latin typeface="Arial" panose="020B0604020202020204" pitchFamily="34" charset="0"/>
                          <a:ea typeface="+mn-ea"/>
                          <a:cs typeface="Arial" panose="020B0604020202020204" pitchFamily="34" charset="0"/>
                        </a:rPr>
                        <a:t>Achieve 80% of targets in the WSP by the end of the financial year</a:t>
                      </a:r>
                    </a:p>
                    <a:p>
                      <a:pPr marL="285750" marR="0" indent="-285750">
                        <a:lnSpc>
                          <a:spcPct val="115000"/>
                        </a:lnSpc>
                        <a:spcBef>
                          <a:spcPts val="0"/>
                        </a:spcBef>
                        <a:spcAft>
                          <a:spcPts val="0"/>
                        </a:spcAft>
                        <a:buFont typeface="Arial" panose="020B0604020202020204" pitchFamily="34" charset="0"/>
                        <a:buChar char="•"/>
                      </a:pPr>
                      <a:r>
                        <a:rPr lang="en-US" sz="1600" dirty="0" smtClean="0">
                          <a:effectLst/>
                          <a:latin typeface="Arial" panose="020B0604020202020204" pitchFamily="34" charset="0"/>
                          <a:ea typeface="Calibri" panose="020F0502020204030204" pitchFamily="34" charset="0"/>
                          <a:cs typeface="Arial" panose="020B0604020202020204" pitchFamily="34" charset="0"/>
                        </a:rPr>
                        <a:t>173% of WSP targets were achieved by end of financial year</a:t>
                      </a:r>
                      <a:r>
                        <a:rPr lang="en-US" sz="1600" baseline="0" dirty="0" smtClean="0">
                          <a:effectLst/>
                          <a:latin typeface="Arial" panose="020B0604020202020204" pitchFamily="34" charset="0"/>
                          <a:ea typeface="Calibri" panose="020F0502020204030204" pitchFamily="34" charset="0"/>
                          <a:cs typeface="Arial" panose="020B0604020202020204" pitchFamily="34" charset="0"/>
                        </a:rPr>
                        <a:t> </a:t>
                      </a:r>
                      <a:r>
                        <a:rPr lang="en-US" sz="1600" dirty="0" smtClean="0">
                          <a:effectLst/>
                          <a:latin typeface="Arial" panose="020B0604020202020204" pitchFamily="34" charset="0"/>
                          <a:ea typeface="Calibri" panose="020F0502020204030204" pitchFamily="34" charset="0"/>
                          <a:cs typeface="Arial" panose="020B0604020202020204" pitchFamily="34" charset="0"/>
                        </a:rPr>
                        <a:t>(607/350*100=173%)</a:t>
                      </a:r>
                    </a:p>
                  </a:txBody>
                  <a:tcPr>
                    <a:solidFill>
                      <a:schemeClr val="bg1">
                        <a:lumMod val="95000"/>
                      </a:schemeClr>
                    </a:solidFill>
                  </a:tcPr>
                </a:tc>
                <a:extLst>
                  <a:ext uri="{0D108BD9-81ED-4DB2-BD59-A6C34878D82A}">
                    <a16:rowId xmlns:a16="http://schemas.microsoft.com/office/drawing/2014/main" xmlns="" val="247219874"/>
                  </a:ext>
                </a:extLst>
              </a:tr>
              <a:tr h="852675">
                <a:tc>
                  <a:txBody>
                    <a:bodyPr/>
                    <a:lstStyle/>
                    <a:p>
                      <a:r>
                        <a:rPr lang="en-US" dirty="0" smtClean="0"/>
                        <a:t>Office of the Chief</a:t>
                      </a:r>
                      <a:r>
                        <a:rPr lang="en-US" baseline="0" dirty="0" smtClean="0"/>
                        <a:t> financial Officer</a:t>
                      </a:r>
                      <a:endParaRPr lang="en-US" dirty="0"/>
                    </a:p>
                  </a:txBody>
                  <a:tcPr>
                    <a:solidFill>
                      <a:schemeClr val="bg1">
                        <a:lumMod val="9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 typeface="+mj-lt"/>
                        <a:buNone/>
                        <a:tabLst/>
                        <a:defRPr/>
                      </a:pPr>
                      <a:r>
                        <a:rPr kumimoji="0" lang="en-US" sz="1600" b="1" kern="1200" dirty="0" smtClean="0">
                          <a:solidFill>
                            <a:srgbClr val="00B050"/>
                          </a:solidFill>
                          <a:latin typeface="Arial" panose="020B0604020202020204" pitchFamily="34" charset="0"/>
                          <a:ea typeface="+mn-ea"/>
                          <a:cs typeface="Arial" panose="020B0604020202020204" pitchFamily="34" charset="0"/>
                        </a:rPr>
                        <a:t>6. 100% of valid invoices paid within 30 days or disciplinary action taken in 100%  </a:t>
                      </a:r>
                    </a:p>
                    <a:p>
                      <a:pPr marL="0" marR="0" indent="0" algn="l" defTabSz="914400" rtl="0" eaLnBrk="1" fontAlgn="auto" latinLnBrk="0" hangingPunct="1">
                        <a:lnSpc>
                          <a:spcPct val="115000"/>
                        </a:lnSpc>
                        <a:spcBef>
                          <a:spcPts val="0"/>
                        </a:spcBef>
                        <a:spcAft>
                          <a:spcPts val="0"/>
                        </a:spcAft>
                        <a:buClrTx/>
                        <a:buSzTx/>
                        <a:buFont typeface="+mj-lt"/>
                        <a:buNone/>
                        <a:tabLst/>
                        <a:defRPr/>
                      </a:pPr>
                      <a:r>
                        <a:rPr kumimoji="0" lang="en-US" sz="1600" b="1" kern="1200" dirty="0" smtClean="0">
                          <a:solidFill>
                            <a:srgbClr val="00B050"/>
                          </a:solidFill>
                          <a:latin typeface="Arial" panose="020B0604020202020204" pitchFamily="34" charset="0"/>
                          <a:ea typeface="+mn-ea"/>
                          <a:cs typeface="Arial" panose="020B0604020202020204" pitchFamily="34" charset="0"/>
                        </a:rPr>
                        <a:t>     of cases where invoices are not paid within 30 days</a:t>
                      </a:r>
                    </a:p>
                    <a:p>
                      <a:pPr marL="285750" marR="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600" dirty="0" smtClean="0">
                          <a:effectLst/>
                          <a:latin typeface="Arial" panose="020B0604020202020204" pitchFamily="34" charset="0"/>
                          <a:ea typeface="Times New Roman"/>
                          <a:cs typeface="Arial" panose="020B0604020202020204" pitchFamily="34" charset="0"/>
                        </a:rPr>
                        <a:t>100% of valid invoices were paid within 30 days</a:t>
                      </a:r>
                      <a:endParaRPr lang="en-ZA" sz="1600" dirty="0" smtClean="0">
                        <a:effectLst/>
                        <a:latin typeface="Arial" panose="020B0604020202020204" pitchFamily="34" charset="0"/>
                        <a:ea typeface="Times New Roman"/>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xmlns="" val="2757431500"/>
                  </a:ext>
                </a:extLst>
              </a:tr>
              <a:tr h="852675">
                <a:tc rowSpan="2">
                  <a:txBody>
                    <a:bodyPr/>
                    <a:lstStyle/>
                    <a:p>
                      <a:r>
                        <a:rPr lang="en-US" dirty="0" smtClean="0"/>
                        <a:t>Office of the Chief Information</a:t>
                      </a:r>
                      <a:r>
                        <a:rPr lang="en-US" baseline="0" dirty="0" smtClean="0"/>
                        <a:t> Technology</a:t>
                      </a:r>
                      <a:endParaRPr lang="en-US" dirty="0"/>
                    </a:p>
                  </a:txBody>
                  <a:tcPr>
                    <a:solidFill>
                      <a:schemeClr val="bg1">
                        <a:lumMod val="95000"/>
                      </a:schemeClr>
                    </a:solidFill>
                  </a:tcPr>
                </a:tc>
                <a:tc>
                  <a:txBody>
                    <a:bodyPr/>
                    <a:lstStyle/>
                    <a:p>
                      <a:pPr marL="57150" marR="0" lvl="0" indent="0" algn="l" defTabSz="914400" rtl="0" eaLnBrk="1" fontAlgn="ctr" latinLnBrk="0" hangingPunct="1">
                        <a:lnSpc>
                          <a:spcPct val="115000"/>
                        </a:lnSpc>
                        <a:spcBef>
                          <a:spcPts val="0"/>
                        </a:spcBef>
                        <a:spcAft>
                          <a:spcPts val="200"/>
                        </a:spcAft>
                        <a:buClrTx/>
                        <a:buSzTx/>
                        <a:buFont typeface="+mj-lt"/>
                        <a:buNone/>
                        <a:tabLst/>
                        <a:defRPr/>
                      </a:pPr>
                      <a:r>
                        <a:rPr kumimoji="0" lang="en-ZA" sz="1600" b="1" kern="1200" dirty="0" smtClean="0">
                          <a:solidFill>
                            <a:srgbClr val="00B050"/>
                          </a:solidFill>
                          <a:latin typeface="Arial" panose="020B0604020202020204" pitchFamily="34" charset="0"/>
                          <a:ea typeface="+mn-ea"/>
                          <a:cs typeface="Arial" panose="020B0604020202020204" pitchFamily="34" charset="0"/>
                        </a:rPr>
                        <a:t>7.  Annual ICT Plan produced and approved by head of ICT by 30 June</a:t>
                      </a:r>
                      <a:endParaRPr kumimoji="0" lang="en-US" sz="1600" b="1" kern="1200" dirty="0" smtClean="0">
                        <a:solidFill>
                          <a:srgbClr val="00B050"/>
                        </a:solidFill>
                        <a:latin typeface="Arial" panose="020B0604020202020204" pitchFamily="34" charset="0"/>
                        <a:ea typeface="+mn-ea"/>
                        <a:cs typeface="Arial" panose="020B0604020202020204" pitchFamily="34" charset="0"/>
                      </a:endParaRPr>
                    </a:p>
                    <a:p>
                      <a:pPr marL="285750" marR="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ZA" sz="1600" dirty="0" smtClean="0">
                          <a:effectLst/>
                          <a:latin typeface="Arial" panose="020B0604020202020204" pitchFamily="34" charset="0"/>
                          <a:ea typeface="Calibri" panose="020F0502020204030204" pitchFamily="34" charset="0"/>
                        </a:rPr>
                        <a:t>Annual ICT Plan was produced by 30 June 2018 </a:t>
                      </a:r>
                      <a:endParaRPr kumimoji="0" lang="en-US" sz="1600" b="1" kern="1200" dirty="0" smtClean="0">
                        <a:solidFill>
                          <a:srgbClr val="FD8930"/>
                        </a:solidFill>
                        <a:latin typeface="Arial" panose="020B0604020202020204" pitchFamily="34" charset="0"/>
                        <a:ea typeface="+mn-ea"/>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xmlns="" val="1428832005"/>
                  </a:ext>
                </a:extLst>
              </a:tr>
              <a:tr h="1342840">
                <a:tc vMerge="1">
                  <a:txBody>
                    <a:bodyPr/>
                    <a:lstStyle/>
                    <a:p>
                      <a:endParaRPr lang="en-US" dirty="0"/>
                    </a:p>
                  </a:txBody>
                  <a:tcPr>
                    <a:solidFill>
                      <a:schemeClr val="bg1">
                        <a:lumMod val="9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 typeface="+mj-lt"/>
                        <a:buNone/>
                        <a:tabLst/>
                        <a:defRPr/>
                      </a:pPr>
                      <a:r>
                        <a:rPr kumimoji="0" lang="en-ZA" sz="1600" b="1" kern="1200" dirty="0" smtClean="0">
                          <a:solidFill>
                            <a:srgbClr val="00B050"/>
                          </a:solidFill>
                          <a:latin typeface="Arial" panose="020B0604020202020204" pitchFamily="34" charset="0"/>
                          <a:ea typeface="+mn-ea"/>
                          <a:cs typeface="Arial" panose="020B0604020202020204" pitchFamily="34" charset="0"/>
                        </a:rPr>
                        <a:t>8.  Produce quarterly monitoring reports against the ICT plan within 30 days of  </a:t>
                      </a:r>
                    </a:p>
                    <a:p>
                      <a:pPr marL="0" marR="0" indent="0" algn="l" defTabSz="914400" rtl="0" eaLnBrk="1" fontAlgn="auto" latinLnBrk="0" hangingPunct="1">
                        <a:lnSpc>
                          <a:spcPct val="115000"/>
                        </a:lnSpc>
                        <a:spcBef>
                          <a:spcPts val="0"/>
                        </a:spcBef>
                        <a:spcAft>
                          <a:spcPts val="0"/>
                        </a:spcAft>
                        <a:buClrTx/>
                        <a:buSzTx/>
                        <a:buFont typeface="+mj-lt"/>
                        <a:buNone/>
                        <a:tabLst/>
                        <a:defRPr/>
                      </a:pPr>
                      <a:r>
                        <a:rPr kumimoji="0" lang="en-ZA" sz="1600" b="1" kern="1200" dirty="0" smtClean="0">
                          <a:solidFill>
                            <a:srgbClr val="00B050"/>
                          </a:solidFill>
                          <a:latin typeface="Arial" panose="020B0604020202020204" pitchFamily="34" charset="0"/>
                          <a:ea typeface="+mn-ea"/>
                          <a:cs typeface="Arial" panose="020B0604020202020204" pitchFamily="34" charset="0"/>
                        </a:rPr>
                        <a:t>     end of the quarter </a:t>
                      </a:r>
                      <a:endParaRPr kumimoji="0" lang="en-US" sz="1600" b="1" kern="1200" dirty="0" smtClean="0">
                        <a:solidFill>
                          <a:srgbClr val="00B050"/>
                        </a:solidFill>
                        <a:latin typeface="Arial" panose="020B0604020202020204" pitchFamily="34" charset="0"/>
                        <a:ea typeface="+mn-ea"/>
                        <a:cs typeface="Arial" panose="020B0604020202020204" pitchFamily="34" charset="0"/>
                      </a:endParaRPr>
                    </a:p>
                    <a:p>
                      <a:pPr marL="285750" marR="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ZA" sz="1600" dirty="0" smtClean="0">
                          <a:effectLst/>
                          <a:latin typeface="Arial" panose="020B0604020202020204" pitchFamily="34" charset="0"/>
                          <a:ea typeface="Calibri" panose="020F0502020204030204" pitchFamily="34" charset="0"/>
                        </a:rPr>
                        <a:t>Quarterly monitoring reports against the ICT plan were submitted and  14/16*100= 88% achievement against the ICT Standards</a:t>
                      </a:r>
                      <a:endParaRPr kumimoji="0" lang="en-US" sz="1600" b="1" kern="1200" dirty="0" smtClean="0">
                        <a:solidFill>
                          <a:srgbClr val="FD8930"/>
                        </a:solidFill>
                        <a:latin typeface="Arial" panose="020B0604020202020204" pitchFamily="34" charset="0"/>
                        <a:ea typeface="+mn-ea"/>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xmlns="" val="533088310"/>
                  </a:ext>
                </a:extLst>
              </a:tr>
            </a:tbl>
          </a:graphicData>
        </a:graphic>
      </p:graphicFrame>
      <p:sp>
        <p:nvSpPr>
          <p:cNvPr id="8" name="Title 1">
            <a:extLst>
              <a:ext uri="{FF2B5EF4-FFF2-40B4-BE49-F238E27FC236}">
                <a16:creationId xmlns:a16="http://schemas.microsoft.com/office/drawing/2014/main" xmlns="" id="{405F8C43-E2BC-4641-969E-333F12D52281}"/>
              </a:ext>
            </a:extLst>
          </p:cNvPr>
          <p:cNvSpPr txBox="1">
            <a:spLocks/>
          </p:cNvSpPr>
          <p:nvPr/>
        </p:nvSpPr>
        <p:spPr>
          <a:xfrm>
            <a:off x="446903" y="194210"/>
            <a:ext cx="10515600" cy="748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Gill Sans Light" panose="020B0302020104020203" pitchFamily="34" charset="-79"/>
                <a:cs typeface="Gill Sans Light" panose="020B0302020104020203" pitchFamily="34" charset="-79"/>
              </a:rPr>
              <a:t>ADMINISTRATION</a:t>
            </a:r>
          </a:p>
        </p:txBody>
      </p:sp>
    </p:spTree>
    <p:extLst>
      <p:ext uri="{BB962C8B-B14F-4D97-AF65-F5344CB8AC3E}">
        <p14:creationId xmlns:p14="http://schemas.microsoft.com/office/powerpoint/2010/main" xmlns="" val="1280496932"/>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p:txBody>
          <a:bodyPr/>
          <a:lstStyle/>
          <a:p>
            <a:pPr>
              <a:defRPr/>
            </a:pPr>
            <a:fld id="{6F583F1B-3FE3-D141-BECE-62358217E2B5}" type="slidenum">
              <a:rPr lang="en-US" smtClean="0">
                <a:solidFill>
                  <a:prstClr val="black">
                    <a:tint val="75000"/>
                  </a:prstClr>
                </a:solidFill>
              </a:rPr>
              <a:pPr>
                <a:defRPr/>
              </a:pPr>
              <a:t>11</a:t>
            </a:fld>
            <a:endParaRPr lang="en-US" dirty="0">
              <a:solidFill>
                <a:prstClr val="black">
                  <a:tint val="75000"/>
                </a:prst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810767835"/>
              </p:ext>
            </p:extLst>
          </p:nvPr>
        </p:nvGraphicFramePr>
        <p:xfrm>
          <a:off x="523702" y="1002302"/>
          <a:ext cx="11089178" cy="5136924"/>
        </p:xfrm>
        <a:graphic>
          <a:graphicData uri="http://schemas.openxmlformats.org/drawingml/2006/table">
            <a:tbl>
              <a:tblPr firstRow="1" bandRow="1">
                <a:tableStyleId>{5C22544A-7EE6-4342-B048-85BDC9FD1C3A}</a:tableStyleId>
              </a:tblPr>
              <a:tblGrid>
                <a:gridCol w="3216276">
                  <a:extLst>
                    <a:ext uri="{9D8B030D-6E8A-4147-A177-3AD203B41FA5}">
                      <a16:colId xmlns:a16="http://schemas.microsoft.com/office/drawing/2014/main" xmlns="" val="385492214"/>
                    </a:ext>
                  </a:extLst>
                </a:gridCol>
                <a:gridCol w="7872902">
                  <a:extLst>
                    <a:ext uri="{9D8B030D-6E8A-4147-A177-3AD203B41FA5}">
                      <a16:colId xmlns:a16="http://schemas.microsoft.com/office/drawing/2014/main" xmlns="" val="1051555412"/>
                    </a:ext>
                  </a:extLst>
                </a:gridCol>
              </a:tblGrid>
              <a:tr h="333594">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Achieved </a:t>
                      </a:r>
                      <a:r>
                        <a:rPr lang="en-US" sz="2000" dirty="0" smtClean="0">
                          <a:solidFill>
                            <a:schemeClr val="tx1"/>
                          </a:solidFill>
                          <a:latin typeface="Arial" panose="020B0604020202020204" pitchFamily="34" charset="0"/>
                          <a:cs typeface="Arial" panose="020B0604020202020204" pitchFamily="34" charset="0"/>
                        </a:rPr>
                        <a:t>Targets 3/3</a:t>
                      </a:r>
                      <a:endParaRPr lang="en-US" sz="2000" dirty="0">
                        <a:solidFill>
                          <a:schemeClr val="tx1"/>
                        </a:solidFill>
                        <a:latin typeface="Arial" panose="020B0604020202020204" pitchFamily="34" charset="0"/>
                        <a:cs typeface="Arial" panose="020B0604020202020204" pitchFamily="34" charset="0"/>
                      </a:endParaRPr>
                    </a:p>
                  </a:txBody>
                  <a:tcPr>
                    <a:solidFill>
                      <a:schemeClr val="tx1">
                        <a:lumMod val="50000"/>
                        <a:lumOff val="50000"/>
                      </a:schemeClr>
                    </a:solidFill>
                  </a:tcPr>
                </a:tc>
                <a:tc hMerge="1">
                  <a:txBody>
                    <a:bodyPr/>
                    <a:lstStyle/>
                    <a:p>
                      <a:endParaRPr lang="en-US" dirty="0"/>
                    </a:p>
                  </a:txBody>
                  <a:tcPr/>
                </a:tc>
                <a:extLst>
                  <a:ext uri="{0D108BD9-81ED-4DB2-BD59-A6C34878D82A}">
                    <a16:rowId xmlns:a16="http://schemas.microsoft.com/office/drawing/2014/main" xmlns="" val="2402360315"/>
                  </a:ext>
                </a:extLst>
              </a:tr>
              <a:tr h="333594">
                <a:tc>
                  <a:txBody>
                    <a:bodyPr/>
                    <a:lstStyle/>
                    <a:p>
                      <a:r>
                        <a:rPr lang="en-US" b="1" dirty="0"/>
                        <a:t>Sub-programme</a:t>
                      </a:r>
                    </a:p>
                  </a:txBody>
                  <a:tcPr>
                    <a:solidFill>
                      <a:schemeClr val="bg1">
                        <a:lumMod val="75000"/>
                      </a:schemeClr>
                    </a:solidFill>
                  </a:tcPr>
                </a:tc>
                <a:tc>
                  <a:txBody>
                    <a:bodyPr/>
                    <a:lstStyle/>
                    <a:p>
                      <a:r>
                        <a:rPr lang="en-US" b="1" dirty="0"/>
                        <a:t>Targets/actual achievement</a:t>
                      </a:r>
                    </a:p>
                  </a:txBody>
                  <a:tcPr>
                    <a:solidFill>
                      <a:schemeClr val="bg1">
                        <a:lumMod val="75000"/>
                      </a:schemeClr>
                    </a:solidFill>
                  </a:tcPr>
                </a:tc>
                <a:extLst>
                  <a:ext uri="{0D108BD9-81ED-4DB2-BD59-A6C34878D82A}">
                    <a16:rowId xmlns:a16="http://schemas.microsoft.com/office/drawing/2014/main" xmlns="" val="3792020637"/>
                  </a:ext>
                </a:extLst>
              </a:tr>
              <a:tr h="852055">
                <a:tc rowSpan="2">
                  <a:txBody>
                    <a:bodyPr/>
                    <a:lstStyle/>
                    <a:p>
                      <a:r>
                        <a:rPr lang="en-US" dirty="0" smtClean="0"/>
                        <a:t>Risk Management</a:t>
                      </a:r>
                      <a:endParaRPr lang="en-US" dirty="0"/>
                    </a:p>
                  </a:txBody>
                  <a:tcPr>
                    <a:solidFill>
                      <a:schemeClr val="bg1">
                        <a:lumMod val="95000"/>
                      </a:schemeClr>
                    </a:solidFill>
                  </a:tcPr>
                </a:tc>
                <a:tc>
                  <a:txBody>
                    <a:bodyPr/>
                    <a:lstStyle/>
                    <a:p>
                      <a:pPr marL="342900" marR="0" indent="-342900" algn="l" rtl="0" eaLnBrk="1" latinLnBrk="0" hangingPunct="1">
                        <a:lnSpc>
                          <a:spcPct val="115000"/>
                        </a:lnSpc>
                        <a:spcBef>
                          <a:spcPts val="0"/>
                        </a:spcBef>
                        <a:spcAft>
                          <a:spcPts val="0"/>
                        </a:spcAft>
                        <a:buFont typeface="+mj-lt"/>
                        <a:buAutoNum type="arabicPeriod" startAt="9"/>
                      </a:pPr>
                      <a:r>
                        <a:rPr kumimoji="0" lang="en-US" sz="1600" b="1" kern="1200" dirty="0" smtClean="0">
                          <a:solidFill>
                            <a:srgbClr val="00B050"/>
                          </a:solidFill>
                          <a:latin typeface="Arial" panose="020B0604020202020204" pitchFamily="34" charset="0"/>
                          <a:ea typeface="+mn-ea"/>
                          <a:cs typeface="Arial" panose="020B0604020202020204" pitchFamily="34" charset="0"/>
                        </a:rPr>
                        <a:t>Conduct annual risk assessment and produce risk management implementation plan </a:t>
                      </a:r>
                    </a:p>
                    <a:p>
                      <a:pPr marL="285750" marR="0" indent="-285750">
                        <a:lnSpc>
                          <a:spcPct val="115000"/>
                        </a:lnSpc>
                        <a:spcBef>
                          <a:spcPts val="0"/>
                        </a:spcBef>
                        <a:spcAft>
                          <a:spcPts val="0"/>
                        </a:spcAft>
                        <a:buFont typeface="Wingdings" panose="05000000000000000000" pitchFamily="2" charset="2"/>
                        <a:buChar char="§"/>
                      </a:pPr>
                      <a:r>
                        <a:rPr lang="en-US" sz="1600" dirty="0" smtClean="0">
                          <a:effectLst/>
                          <a:latin typeface="Arial" panose="020B0604020202020204" pitchFamily="34" charset="0"/>
                          <a:ea typeface="Calibri" panose="020F0502020204030204" pitchFamily="34" charset="0"/>
                          <a:cs typeface="Arial" panose="020B0604020202020204" pitchFamily="34" charset="0"/>
                        </a:rPr>
                        <a:t>Annual risk assessment was conducted and risk management implementation plan was produced </a:t>
                      </a:r>
                    </a:p>
                  </a:txBody>
                  <a:tcPr>
                    <a:solidFill>
                      <a:schemeClr val="bg1">
                        <a:lumMod val="95000"/>
                      </a:schemeClr>
                    </a:solidFill>
                  </a:tcPr>
                </a:tc>
                <a:extLst>
                  <a:ext uri="{0D108BD9-81ED-4DB2-BD59-A6C34878D82A}">
                    <a16:rowId xmlns:a16="http://schemas.microsoft.com/office/drawing/2014/main" xmlns="" val="247219874"/>
                  </a:ext>
                </a:extLst>
              </a:tr>
              <a:tr h="735612">
                <a:tc vMerge="1">
                  <a:txBody>
                    <a:bodyPr/>
                    <a:lstStyle/>
                    <a:p>
                      <a:endParaRPr lang="en-US" dirty="0"/>
                    </a:p>
                  </a:txBody>
                  <a:tcPr>
                    <a:solidFill>
                      <a:schemeClr val="bg1">
                        <a:lumMod val="95000"/>
                      </a:schemeClr>
                    </a:solidFill>
                  </a:tcPr>
                </a:tc>
                <a:tc>
                  <a:txBody>
                    <a:bodyPr/>
                    <a:lstStyle/>
                    <a:p>
                      <a:pPr marL="0" marR="0" indent="0">
                        <a:lnSpc>
                          <a:spcPct val="115000"/>
                        </a:lnSpc>
                        <a:spcBef>
                          <a:spcPts val="0"/>
                        </a:spcBef>
                        <a:spcAft>
                          <a:spcPts val="0"/>
                        </a:spcAft>
                        <a:buFont typeface="Wingdings" panose="05000000000000000000" pitchFamily="2" charset="2"/>
                        <a:buNone/>
                      </a:pPr>
                      <a:r>
                        <a:rPr kumimoji="0" lang="en-US" sz="1600" b="1" kern="1200" dirty="0" smtClean="0">
                          <a:solidFill>
                            <a:srgbClr val="00B050"/>
                          </a:solidFill>
                          <a:latin typeface="Arial" panose="020B0604020202020204" pitchFamily="34" charset="0"/>
                          <a:ea typeface="+mn-ea"/>
                          <a:cs typeface="Arial" panose="020B0604020202020204" pitchFamily="34" charset="0"/>
                        </a:rPr>
                        <a:t>10. 4 quarterly progress report produced</a:t>
                      </a:r>
                    </a:p>
                    <a:p>
                      <a:pPr marL="285750" marR="0" indent="-285750">
                        <a:lnSpc>
                          <a:spcPct val="115000"/>
                        </a:lnSpc>
                        <a:spcBef>
                          <a:spcPts val="0"/>
                        </a:spcBef>
                        <a:spcAft>
                          <a:spcPts val="0"/>
                        </a:spcAft>
                        <a:buFont typeface="Arial" panose="020B0604020202020204" pitchFamily="34" charset="0"/>
                        <a:buChar char="•"/>
                      </a:pPr>
                      <a:r>
                        <a:rPr kumimoji="0" lang="en-US" sz="16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 4 Quarterly Risk management progress report produced</a:t>
                      </a:r>
                      <a:endParaRPr kumimoji="0" lang="en-US" sz="16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xmlns="" val="617273844"/>
                  </a:ext>
                </a:extLst>
              </a:tr>
              <a:tr h="735612">
                <a:tc rowSpan="2">
                  <a:txBody>
                    <a:bodyPr/>
                    <a:lstStyle/>
                    <a:p>
                      <a:r>
                        <a:rPr lang="en-US" dirty="0" smtClean="0"/>
                        <a:t>Internal Audit</a:t>
                      </a:r>
                      <a:endParaRPr lang="en-US" dirty="0"/>
                    </a:p>
                  </a:txBody>
                  <a:tcPr>
                    <a:solidFill>
                      <a:schemeClr val="bg1">
                        <a:lumMod val="9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 typeface="+mj-lt"/>
                        <a:buNone/>
                        <a:tabLst/>
                        <a:defRPr/>
                      </a:pPr>
                      <a:r>
                        <a:rPr kumimoji="0" lang="en-US" sz="1600" b="1" kern="1200" dirty="0" smtClean="0">
                          <a:solidFill>
                            <a:srgbClr val="00B050"/>
                          </a:solidFill>
                          <a:latin typeface="Arial" panose="020B0604020202020204" pitchFamily="34" charset="0"/>
                          <a:ea typeface="+mn-ea"/>
                          <a:cs typeface="Arial" panose="020B0604020202020204" pitchFamily="34" charset="0"/>
                        </a:rPr>
                        <a:t>11. Produce a 3 year rolling strategic internal audit plan and submit to  </a:t>
                      </a:r>
                    </a:p>
                    <a:p>
                      <a:pPr marL="0" marR="0" indent="0" algn="l" defTabSz="914400" rtl="0" eaLnBrk="1" fontAlgn="auto" latinLnBrk="0" hangingPunct="1">
                        <a:lnSpc>
                          <a:spcPct val="115000"/>
                        </a:lnSpc>
                        <a:spcBef>
                          <a:spcPts val="0"/>
                        </a:spcBef>
                        <a:spcAft>
                          <a:spcPts val="0"/>
                        </a:spcAft>
                        <a:buClrTx/>
                        <a:buSzTx/>
                        <a:buFont typeface="+mj-lt"/>
                        <a:buNone/>
                        <a:tabLst/>
                        <a:defRPr/>
                      </a:pPr>
                      <a:r>
                        <a:rPr kumimoji="0" lang="en-US" sz="1600" b="1" kern="1200" dirty="0" smtClean="0">
                          <a:solidFill>
                            <a:srgbClr val="00B050"/>
                          </a:solidFill>
                          <a:latin typeface="Arial" panose="020B0604020202020204" pitchFamily="34" charset="0"/>
                          <a:ea typeface="+mn-ea"/>
                          <a:cs typeface="Arial" panose="020B0604020202020204" pitchFamily="34" charset="0"/>
                        </a:rPr>
                        <a:t>     the Audit Committee for approval by 30 June 2018</a:t>
                      </a:r>
                      <a:endParaRPr kumimoji="0" lang="en-ZA" sz="1600" b="1" kern="1200" dirty="0" smtClean="0">
                        <a:solidFill>
                          <a:srgbClr val="00B050"/>
                        </a:solidFill>
                        <a:latin typeface="Arial" panose="020B0604020202020204" pitchFamily="34" charset="0"/>
                        <a:ea typeface="+mn-ea"/>
                        <a:cs typeface="Arial" panose="020B0604020202020204" pitchFamily="34" charset="0"/>
                      </a:endParaRPr>
                    </a:p>
                    <a:p>
                      <a:pPr marL="285750" marR="0" indent="-285750">
                        <a:lnSpc>
                          <a:spcPct val="115000"/>
                        </a:lnSpc>
                        <a:spcBef>
                          <a:spcPts val="0"/>
                        </a:spcBef>
                        <a:spcAft>
                          <a:spcPts val="0"/>
                        </a:spcAft>
                        <a:buFont typeface="Wingdings" panose="05000000000000000000" pitchFamily="2" charset="2"/>
                        <a:buChar char="§"/>
                      </a:pPr>
                      <a:r>
                        <a:rPr lang="en-US" sz="1600" dirty="0" smtClean="0">
                          <a:effectLst/>
                          <a:latin typeface="Arial" panose="020B0604020202020204" pitchFamily="34" charset="0"/>
                          <a:ea typeface="Times New Roman"/>
                          <a:cs typeface="Arial" panose="020B0604020202020204" pitchFamily="34" charset="0"/>
                        </a:rPr>
                        <a:t>3- Year Rolling Plan and IA Annual Plan developed and tabled at the AC meeting held on 28 March 2018 for approval</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xmlns="" val="1428832005"/>
                  </a:ext>
                </a:extLst>
              </a:tr>
              <a:tr h="770295">
                <a:tc vMerge="1">
                  <a:txBody>
                    <a:bodyPr/>
                    <a:lstStyle/>
                    <a:p>
                      <a:endParaRPr lang="en-US" dirty="0"/>
                    </a:p>
                  </a:txBody>
                  <a:tcPr>
                    <a:solidFill>
                      <a:schemeClr val="bg1">
                        <a:lumMod val="9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 typeface="+mj-lt"/>
                        <a:buNone/>
                        <a:tabLst/>
                        <a:defRPr/>
                      </a:pPr>
                      <a:r>
                        <a:rPr kumimoji="0" lang="en-US" sz="1600" b="1" kern="1200" dirty="0" smtClean="0">
                          <a:solidFill>
                            <a:srgbClr val="00B050"/>
                          </a:solidFill>
                          <a:latin typeface="Arial" panose="020B0604020202020204" pitchFamily="34" charset="0"/>
                          <a:ea typeface="+mn-ea"/>
                          <a:cs typeface="Arial" panose="020B0604020202020204" pitchFamily="34" charset="0"/>
                        </a:rPr>
                        <a:t>12. Quarterly audit monitoring reports presented to Audit Committee   </a:t>
                      </a:r>
                    </a:p>
                    <a:p>
                      <a:pPr marL="0" marR="0" indent="0" algn="l" defTabSz="914400" rtl="0" eaLnBrk="1" fontAlgn="auto" latinLnBrk="0" hangingPunct="1">
                        <a:lnSpc>
                          <a:spcPct val="115000"/>
                        </a:lnSpc>
                        <a:spcBef>
                          <a:spcPts val="0"/>
                        </a:spcBef>
                        <a:spcAft>
                          <a:spcPts val="0"/>
                        </a:spcAft>
                        <a:buClrTx/>
                        <a:buSzTx/>
                        <a:buFont typeface="+mj-lt"/>
                        <a:buNone/>
                        <a:tabLst/>
                        <a:defRPr/>
                      </a:pPr>
                      <a:r>
                        <a:rPr kumimoji="0" lang="en-US" sz="1600" b="1" kern="1200" dirty="0" smtClean="0">
                          <a:solidFill>
                            <a:srgbClr val="00B050"/>
                          </a:solidFill>
                          <a:latin typeface="Arial" panose="020B0604020202020204" pitchFamily="34" charset="0"/>
                          <a:ea typeface="+mn-ea"/>
                          <a:cs typeface="Arial" panose="020B0604020202020204" pitchFamily="34" charset="0"/>
                        </a:rPr>
                        <a:t>      and Management produced</a:t>
                      </a:r>
                    </a:p>
                    <a:p>
                      <a:pPr marL="285750" marR="0" indent="-285750" algn="l" defTabSz="914400" rtl="0" eaLnBrk="1" fontAlgn="auto" latinLnBrk="0" hangingPunct="1">
                        <a:lnSpc>
                          <a:spcPct val="115000"/>
                        </a:lnSpc>
                        <a:spcBef>
                          <a:spcPts val="0"/>
                        </a:spcBef>
                        <a:spcAft>
                          <a:spcPts val="0"/>
                        </a:spcAft>
                        <a:buClrTx/>
                        <a:buSzTx/>
                        <a:buFont typeface="Wingdings" panose="05000000000000000000" pitchFamily="2" charset="2"/>
                        <a:buChar char="§"/>
                        <a:tabLst/>
                        <a:defRPr/>
                      </a:pPr>
                      <a:r>
                        <a:rPr lang="en-US" sz="1600" dirty="0" smtClean="0">
                          <a:effectLst/>
                          <a:latin typeface="Arial" panose="020B0604020202020204" pitchFamily="34" charset="0"/>
                          <a:ea typeface="Calibri" panose="020F0502020204030204" pitchFamily="34" charset="0"/>
                          <a:cs typeface="Arial" panose="020B0604020202020204" pitchFamily="34" charset="0"/>
                        </a:rPr>
                        <a:t>Quarterly audit implementation reports were produced and presented to the Audit Committee and Management</a:t>
                      </a:r>
                      <a:endParaRPr kumimoji="0" lang="en-US" sz="1600" b="1" kern="1200" dirty="0" smtClean="0">
                        <a:solidFill>
                          <a:srgbClr val="FD8930"/>
                        </a:solidFill>
                        <a:latin typeface="Arial" panose="020B0604020202020204" pitchFamily="34" charset="0"/>
                        <a:ea typeface="+mn-ea"/>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xmlns="" val="3638842065"/>
                  </a:ext>
                </a:extLst>
              </a:tr>
            </a:tbl>
          </a:graphicData>
        </a:graphic>
      </p:graphicFrame>
      <p:sp>
        <p:nvSpPr>
          <p:cNvPr id="8" name="Title 1">
            <a:extLst>
              <a:ext uri="{FF2B5EF4-FFF2-40B4-BE49-F238E27FC236}">
                <a16:creationId xmlns:a16="http://schemas.microsoft.com/office/drawing/2014/main" xmlns="" id="{405F8C43-E2BC-4641-969E-333F12D52281}"/>
              </a:ext>
            </a:extLst>
          </p:cNvPr>
          <p:cNvSpPr txBox="1">
            <a:spLocks/>
          </p:cNvSpPr>
          <p:nvPr/>
        </p:nvSpPr>
        <p:spPr>
          <a:xfrm>
            <a:off x="446903" y="194210"/>
            <a:ext cx="10515600" cy="748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smtClean="0">
                <a:latin typeface="Arial" panose="020B0604020202020204" pitchFamily="34" charset="0"/>
                <a:cs typeface="Arial" panose="020B0604020202020204" pitchFamily="34" charset="0"/>
              </a:rPr>
              <a:t>PROGRAMME 1 : ADMINISTRATION</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474066676"/>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p:txBody>
          <a:bodyPr/>
          <a:lstStyle/>
          <a:p>
            <a:pPr>
              <a:defRPr/>
            </a:pPr>
            <a:fld id="{6F583F1B-3FE3-D141-BECE-62358217E2B5}" type="slidenum">
              <a:rPr lang="en-US" smtClean="0">
                <a:solidFill>
                  <a:prstClr val="black">
                    <a:tint val="75000"/>
                  </a:prstClr>
                </a:solidFill>
              </a:rPr>
              <a:pPr>
                <a:defRPr/>
              </a:pPr>
              <a:t>12</a:t>
            </a:fld>
            <a:endParaRPr lang="en-US" dirty="0">
              <a:solidFill>
                <a:prstClr val="black">
                  <a:tint val="75000"/>
                </a:prst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2874665097"/>
              </p:ext>
            </p:extLst>
          </p:nvPr>
        </p:nvGraphicFramePr>
        <p:xfrm>
          <a:off x="523702" y="1002303"/>
          <a:ext cx="11123801" cy="5931965"/>
        </p:xfrm>
        <a:graphic>
          <a:graphicData uri="http://schemas.openxmlformats.org/drawingml/2006/table">
            <a:tbl>
              <a:tblPr firstRow="1" bandRow="1">
                <a:tableStyleId>{5C22544A-7EE6-4342-B048-85BDC9FD1C3A}</a:tableStyleId>
              </a:tblPr>
              <a:tblGrid>
                <a:gridCol w="2297770">
                  <a:extLst>
                    <a:ext uri="{9D8B030D-6E8A-4147-A177-3AD203B41FA5}">
                      <a16:colId xmlns:a16="http://schemas.microsoft.com/office/drawing/2014/main" xmlns="" val="385492214"/>
                    </a:ext>
                  </a:extLst>
                </a:gridCol>
                <a:gridCol w="8826031">
                  <a:extLst>
                    <a:ext uri="{9D8B030D-6E8A-4147-A177-3AD203B41FA5}">
                      <a16:colId xmlns:a16="http://schemas.microsoft.com/office/drawing/2014/main" xmlns="" val="1051555412"/>
                    </a:ext>
                  </a:extLst>
                </a:gridCol>
              </a:tblGrid>
              <a:tr h="352017">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Arial" panose="020B0604020202020204" pitchFamily="34" charset="0"/>
                          <a:cs typeface="Arial" panose="020B0604020202020204" pitchFamily="34" charset="0"/>
                        </a:rPr>
                        <a:t>Achieved Targets</a:t>
                      </a:r>
                    </a:p>
                  </a:txBody>
                  <a:tcPr>
                    <a:solidFill>
                      <a:schemeClr val="tx1">
                        <a:lumMod val="50000"/>
                        <a:lumOff val="50000"/>
                      </a:schemeClr>
                    </a:solidFill>
                  </a:tcPr>
                </a:tc>
                <a:tc hMerge="1">
                  <a:txBody>
                    <a:bodyPr/>
                    <a:lstStyle/>
                    <a:p>
                      <a:endParaRPr lang="en-US" dirty="0"/>
                    </a:p>
                  </a:txBody>
                  <a:tcPr/>
                </a:tc>
                <a:extLst>
                  <a:ext uri="{0D108BD9-81ED-4DB2-BD59-A6C34878D82A}">
                    <a16:rowId xmlns:a16="http://schemas.microsoft.com/office/drawing/2014/main" xmlns="" val="2402360315"/>
                  </a:ext>
                </a:extLst>
              </a:tr>
              <a:tr h="352017">
                <a:tc>
                  <a:txBody>
                    <a:bodyPr/>
                    <a:lstStyle/>
                    <a:p>
                      <a:r>
                        <a:rPr lang="en-US" b="1" dirty="0"/>
                        <a:t>Sub-programme</a:t>
                      </a:r>
                    </a:p>
                  </a:txBody>
                  <a:tcPr>
                    <a:solidFill>
                      <a:schemeClr val="bg1">
                        <a:lumMod val="75000"/>
                      </a:schemeClr>
                    </a:solidFill>
                  </a:tcPr>
                </a:tc>
                <a:tc>
                  <a:txBody>
                    <a:bodyPr/>
                    <a:lstStyle/>
                    <a:p>
                      <a:r>
                        <a:rPr lang="en-US" b="1" dirty="0"/>
                        <a:t>Targets/actual achievement</a:t>
                      </a:r>
                    </a:p>
                  </a:txBody>
                  <a:tcPr>
                    <a:solidFill>
                      <a:schemeClr val="bg1">
                        <a:lumMod val="75000"/>
                      </a:schemeClr>
                    </a:solidFill>
                  </a:tcPr>
                </a:tc>
                <a:extLst>
                  <a:ext uri="{0D108BD9-81ED-4DB2-BD59-A6C34878D82A}">
                    <a16:rowId xmlns:a16="http://schemas.microsoft.com/office/drawing/2014/main" xmlns="" val="3792020637"/>
                  </a:ext>
                </a:extLst>
              </a:tr>
              <a:tr h="1167522">
                <a:tc rowSpan="4">
                  <a:txBody>
                    <a:bodyPr/>
                    <a:lstStyle/>
                    <a:p>
                      <a:r>
                        <a:rPr lang="en-US" dirty="0" smtClean="0"/>
                        <a:t>National</a:t>
                      </a:r>
                      <a:r>
                        <a:rPr lang="en-US" baseline="0" dirty="0" smtClean="0"/>
                        <a:t> Planning Commission</a:t>
                      </a:r>
                      <a:endParaRPr lang="en-US" dirty="0"/>
                    </a:p>
                  </a:txBody>
                  <a:tcPr>
                    <a:solidFill>
                      <a:schemeClr val="bg1">
                        <a:lumMod val="95000"/>
                      </a:schemeClr>
                    </a:solidFill>
                  </a:tcPr>
                </a:tc>
                <a:tc>
                  <a:txBody>
                    <a:bodyPr/>
                    <a:lstStyle/>
                    <a:p>
                      <a:pPr marL="285750" marR="0" indent="-285750">
                        <a:lnSpc>
                          <a:spcPct val="115000"/>
                        </a:lnSpc>
                        <a:spcBef>
                          <a:spcPts val="0"/>
                        </a:spcBef>
                        <a:spcAft>
                          <a:spcPts val="0"/>
                        </a:spcAft>
                        <a:buFont typeface="Wingdings" panose="05000000000000000000" pitchFamily="2" charset="2"/>
                        <a:buChar char="§"/>
                      </a:pPr>
                      <a:endParaRPr lang="en-US" sz="1600" dirty="0" smtClean="0">
                        <a:effectLst/>
                        <a:latin typeface="Arial" panose="020B0604020202020204" pitchFamily="34" charset="0"/>
                        <a:ea typeface="Calibri" panose="020F0502020204030204" pitchFamily="34" charset="0"/>
                        <a:cs typeface="Arial" panose="020B0604020202020204" pitchFamily="34" charset="0"/>
                      </a:endParaRPr>
                    </a:p>
                    <a:p>
                      <a:pPr marL="342900" marR="0" indent="-342900">
                        <a:lnSpc>
                          <a:spcPct val="115000"/>
                        </a:lnSpc>
                        <a:spcBef>
                          <a:spcPts val="0"/>
                        </a:spcBef>
                        <a:spcAft>
                          <a:spcPts val="0"/>
                        </a:spcAft>
                        <a:buFont typeface="+mj-lt"/>
                        <a:buAutoNum type="arabicPeriod"/>
                      </a:pPr>
                      <a:r>
                        <a:rPr kumimoji="0" lang="en-US" sz="1600" b="1" kern="1200" dirty="0" smtClean="0">
                          <a:solidFill>
                            <a:srgbClr val="00B050"/>
                          </a:solidFill>
                          <a:latin typeface="Arial" panose="020B0604020202020204" pitchFamily="34" charset="0"/>
                          <a:ea typeface="+mn-ea"/>
                          <a:cs typeface="Arial" panose="020B0604020202020204" pitchFamily="34" charset="0"/>
                        </a:rPr>
                        <a:t>4 Integrated Planning Forums convened</a:t>
                      </a:r>
                    </a:p>
                    <a:p>
                      <a:pPr marL="285750" marR="0" indent="-285750">
                        <a:lnSpc>
                          <a:spcPct val="115000"/>
                        </a:lnSpc>
                        <a:spcBef>
                          <a:spcPts val="0"/>
                        </a:spcBef>
                        <a:spcAft>
                          <a:spcPts val="0"/>
                        </a:spcAft>
                        <a:buFont typeface="Wingdings" panose="05000000000000000000" pitchFamily="2" charset="2"/>
                        <a:buChar char="§"/>
                      </a:pPr>
                      <a:r>
                        <a:rPr kumimoji="0" lang="en-US" sz="16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7 Planning forums were held in the financial year </a:t>
                      </a:r>
                    </a:p>
                    <a:p>
                      <a:pPr marL="285750" marR="0" indent="-285750">
                        <a:lnSpc>
                          <a:spcPct val="115000"/>
                        </a:lnSpc>
                        <a:spcBef>
                          <a:spcPts val="0"/>
                        </a:spcBef>
                        <a:spcAft>
                          <a:spcPts val="0"/>
                        </a:spcAft>
                        <a:buFont typeface="Wingdings" panose="05000000000000000000" pitchFamily="2" charset="2"/>
                        <a:buChar char="§"/>
                      </a:pP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xmlns="" val="247219874"/>
                  </a:ext>
                </a:extLst>
              </a:tr>
              <a:tr h="897643">
                <a:tc vMerge="1">
                  <a:txBody>
                    <a:bodyPr/>
                    <a:lstStyle/>
                    <a:p>
                      <a:endParaRPr lang="en-US" dirty="0"/>
                    </a:p>
                  </a:txBody>
                  <a:tcPr>
                    <a:solidFill>
                      <a:schemeClr val="bg1">
                        <a:lumMod val="9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 typeface="+mj-lt"/>
                        <a:buNone/>
                        <a:tabLst/>
                        <a:defRPr/>
                      </a:pPr>
                      <a:r>
                        <a:rPr kumimoji="0" lang="en-US" sz="1600" b="1" kern="1200" dirty="0" smtClean="0">
                          <a:solidFill>
                            <a:srgbClr val="00B050"/>
                          </a:solidFill>
                          <a:latin typeface="Arial" panose="020B0604020202020204" pitchFamily="34" charset="0"/>
                          <a:ea typeface="+mn-ea"/>
                          <a:cs typeface="Arial" panose="020B0604020202020204" pitchFamily="34" charset="0"/>
                        </a:rPr>
                        <a:t>2.   3 research projects in support of the NPC</a:t>
                      </a:r>
                    </a:p>
                    <a:p>
                      <a:pPr marL="285750" marR="0" indent="-285750" algn="l" defTabSz="914400" rtl="0" eaLnBrk="1" fontAlgn="auto" latinLnBrk="0" hangingPunct="1">
                        <a:lnSpc>
                          <a:spcPct val="115000"/>
                        </a:lnSpc>
                        <a:spcBef>
                          <a:spcPts val="0"/>
                        </a:spcBef>
                        <a:spcAft>
                          <a:spcPts val="0"/>
                        </a:spcAft>
                        <a:buClrTx/>
                        <a:buSzTx/>
                        <a:buFont typeface="Wingdings" panose="05000000000000000000" pitchFamily="2" charset="2"/>
                        <a:buChar char="§"/>
                        <a:tabLst/>
                        <a:defRPr/>
                      </a:pPr>
                      <a:r>
                        <a:rPr kumimoji="0" lang="en-US" sz="16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4 research projects in support of the NPC completed</a:t>
                      </a:r>
                    </a:p>
                    <a:p>
                      <a:pPr marL="342900" marR="0" indent="-342900">
                        <a:lnSpc>
                          <a:spcPct val="115000"/>
                        </a:lnSpc>
                        <a:spcBef>
                          <a:spcPts val="0"/>
                        </a:spcBef>
                        <a:spcAft>
                          <a:spcPts val="0"/>
                        </a:spcAft>
                        <a:buFont typeface="+mj-lt"/>
                        <a:buAutoNum type="arabicPeriod" startAt="2"/>
                      </a:pP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xmlns="" val="1428832005"/>
                  </a:ext>
                </a:extLst>
              </a:tr>
              <a:tr h="1132321">
                <a:tc vMerge="1">
                  <a:txBody>
                    <a:bodyPr/>
                    <a:lstStyle/>
                    <a:p>
                      <a:endParaRPr lang="en-US" dirty="0"/>
                    </a:p>
                  </a:txBody>
                  <a:tcPr>
                    <a:solidFill>
                      <a:schemeClr val="bg1">
                        <a:lumMod val="95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 typeface="+mj-lt"/>
                        <a:buNone/>
                        <a:tabLst/>
                        <a:defRPr/>
                      </a:pPr>
                      <a:r>
                        <a:rPr kumimoji="0" lang="en-US" sz="1600" b="1" i="0" u="none" strike="noStrike" kern="1200" cap="none" spc="0" normalizeH="0" baseline="0" noProof="0" dirty="0" smtClean="0">
                          <a:ln>
                            <a:noFill/>
                          </a:ln>
                          <a:solidFill>
                            <a:srgbClr val="00B050"/>
                          </a:solidFill>
                          <a:effectLst/>
                          <a:uLnTx/>
                          <a:uFillTx/>
                          <a:latin typeface="Arial" panose="020B0604020202020204" pitchFamily="34" charset="0"/>
                          <a:ea typeface="+mn-ea"/>
                          <a:cs typeface="Arial" panose="020B0604020202020204" pitchFamily="34" charset="0"/>
                        </a:rPr>
                        <a:t>3.  10 stakeholder engagements and 1 annual report in support of the NPC</a:t>
                      </a:r>
                    </a:p>
                    <a:p>
                      <a:pPr marL="285750" marR="0" lvl="0" indent="-285750" algn="l" defTabSz="914400" rtl="0" eaLnBrk="1" fontAlgn="auto" latinLnBrk="0" hangingPunct="1">
                        <a:lnSpc>
                          <a:spcPct val="115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20 stakeholder engagements were conducted to support the NPC and an annual report was produced</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6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4.     9 NPC Plenaries meetings were held in the financial year instead of 10 NPC Plenaries meetings: </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1 plenary meeting was cancelled due to preparations of SONA.</a:t>
                      </a:r>
                      <a:endParaRPr kumimoji="0" lang="en-ZA"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342900" indent="-342900">
                        <a:spcAft>
                          <a:spcPts val="0"/>
                        </a:spcAft>
                        <a:buFont typeface="+mj-lt"/>
                        <a:buAutoNum type="arabicPeriod" startAt="3"/>
                      </a:pPr>
                      <a:endParaRPr kumimoji="0" lang="en-US" sz="16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xmlns="" val="3638842065"/>
                  </a:ext>
                </a:extLst>
              </a:tr>
              <a:tr h="1390445">
                <a:tc vMerge="1">
                  <a:txBody>
                    <a:bodyPr/>
                    <a:lstStyle/>
                    <a:p>
                      <a:endParaRPr lang="en-US" dirty="0"/>
                    </a:p>
                  </a:txBody>
                  <a:tcPr>
                    <a:solidFill>
                      <a:schemeClr val="bg1">
                        <a:lumMod val="95000"/>
                      </a:schemeClr>
                    </a:solidFill>
                  </a:tcPr>
                </a:tc>
                <a:tc>
                  <a:txBody>
                    <a:bodyPr/>
                    <a:lstStyle/>
                    <a:p>
                      <a:pPr marL="342900" marR="0" indent="-342900" algn="l" defTabSz="914400" rtl="0" eaLnBrk="1" fontAlgn="auto" latinLnBrk="0" hangingPunct="1">
                        <a:lnSpc>
                          <a:spcPct val="115000"/>
                        </a:lnSpc>
                        <a:spcBef>
                          <a:spcPts val="0"/>
                        </a:spcBef>
                        <a:spcAft>
                          <a:spcPts val="0"/>
                        </a:spcAft>
                        <a:buClrTx/>
                        <a:buSzTx/>
                        <a:buFont typeface="+mj-lt"/>
                        <a:buAutoNum type="arabicPeriod" startAt="4"/>
                        <a:tabLst/>
                        <a:defRPr/>
                      </a:pPr>
                      <a:endParaRPr kumimoji="0" lang="en-US" sz="14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xmlns="" val="3492680933"/>
                  </a:ext>
                </a:extLst>
              </a:tr>
            </a:tbl>
          </a:graphicData>
        </a:graphic>
      </p:graphicFrame>
      <p:sp>
        <p:nvSpPr>
          <p:cNvPr id="8" name="Title 1">
            <a:extLst>
              <a:ext uri="{FF2B5EF4-FFF2-40B4-BE49-F238E27FC236}">
                <a16:creationId xmlns:a16="http://schemas.microsoft.com/office/drawing/2014/main" xmlns="" id="{405F8C43-E2BC-4641-969E-333F12D52281}"/>
              </a:ext>
            </a:extLst>
          </p:cNvPr>
          <p:cNvSpPr txBox="1">
            <a:spLocks/>
          </p:cNvSpPr>
          <p:nvPr/>
        </p:nvSpPr>
        <p:spPr>
          <a:xfrm>
            <a:off x="446903" y="194210"/>
            <a:ext cx="10515600" cy="748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2400" b="1" dirty="0" smtClean="0">
                <a:latin typeface="Arial" panose="020B0604020202020204" pitchFamily="34" charset="0"/>
                <a:cs typeface="Arial" panose="020B0604020202020204" pitchFamily="34" charset="0"/>
              </a:rPr>
              <a:t>PROGRAMME 2 : NATIONAL PLANNING COMMISSION</a:t>
            </a:r>
            <a:endParaRPr lang="en-US" sz="2400" b="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cstate="print"/>
          <a:stretch>
            <a:fillRect/>
          </a:stretch>
        </p:blipFill>
        <p:spPr>
          <a:xfrm>
            <a:off x="523703" y="3657600"/>
            <a:ext cx="2175110" cy="2512380"/>
          </a:xfrm>
          <a:prstGeom prst="rect">
            <a:avLst/>
          </a:prstGeom>
        </p:spPr>
      </p:pic>
    </p:spTree>
    <p:extLst>
      <p:ext uri="{BB962C8B-B14F-4D97-AF65-F5344CB8AC3E}">
        <p14:creationId xmlns:p14="http://schemas.microsoft.com/office/powerpoint/2010/main" xmlns="" val="2729406528"/>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4"/>
          <p:cNvGraphicFramePr>
            <a:graphicFrameLocks noGrp="1"/>
          </p:cNvGraphicFramePr>
          <p:nvPr>
            <p:ph sz="half" idx="2"/>
            <p:extLst>
              <p:ext uri="{D42A27DB-BD31-4B8C-83A1-F6EECF244321}">
                <p14:modId xmlns:p14="http://schemas.microsoft.com/office/powerpoint/2010/main" xmlns="" val="1016271231"/>
              </p:ext>
            </p:extLst>
          </p:nvPr>
        </p:nvGraphicFramePr>
        <p:xfrm>
          <a:off x="4252405" y="528906"/>
          <a:ext cx="7939595" cy="7096381"/>
        </p:xfrm>
        <a:graphic>
          <a:graphicData uri="http://schemas.openxmlformats.org/drawingml/2006/table">
            <a:tbl>
              <a:tblPr firstRow="1" bandRow="1">
                <a:tableStyleId>{68D230F3-CF80-4859-8CE7-A43EE81993B5}</a:tableStyleId>
              </a:tblPr>
              <a:tblGrid>
                <a:gridCol w="7939595">
                  <a:extLst>
                    <a:ext uri="{9D8B030D-6E8A-4147-A177-3AD203B41FA5}">
                      <a16:colId xmlns:a16="http://schemas.microsoft.com/office/drawing/2014/main" xmlns="" val="820244799"/>
                    </a:ext>
                  </a:extLst>
                </a:gridCol>
              </a:tblGrid>
              <a:tr h="348636">
                <a:tc>
                  <a:txBody>
                    <a:bodyPr/>
                    <a:lstStyle/>
                    <a:p>
                      <a:pPr algn="ctr"/>
                      <a:endParaRPr lang="en-US" dirty="0"/>
                    </a:p>
                  </a:txBody>
                  <a:tcPr/>
                </a:tc>
                <a:extLst>
                  <a:ext uri="{0D108BD9-81ED-4DB2-BD59-A6C34878D82A}">
                    <a16:rowId xmlns:a16="http://schemas.microsoft.com/office/drawing/2014/main" xmlns="" val="4058716665"/>
                  </a:ext>
                </a:extLst>
              </a:tr>
              <a:tr h="6730621">
                <a:tc>
                  <a:txBody>
                    <a:bodyPr/>
                    <a:lstStyle/>
                    <a:p>
                      <a:pPr marL="22860" marR="0" lvl="0" indent="0" algn="l" defTabSz="914400" rtl="0" eaLnBrk="1" fontAlgn="auto" latinLnBrk="0" hangingPunct="1">
                        <a:lnSpc>
                          <a:spcPct val="100000"/>
                        </a:lnSpc>
                        <a:spcBef>
                          <a:spcPts val="750"/>
                        </a:spcBef>
                        <a:spcAft>
                          <a:spcPts val="0"/>
                        </a:spcAft>
                        <a:buClrTx/>
                        <a:buSzTx/>
                        <a:buFontTx/>
                        <a:buNone/>
                        <a:tabLst/>
                        <a:defRPr/>
                      </a:pPr>
                      <a:r>
                        <a:rPr kumimoji="0" lang="en-GB" sz="1600" b="0" i="0" u="none" strike="noStrike" kern="1200" cap="none" spc="0" normalizeH="0" baseline="0" noProof="0" dirty="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Had </a:t>
                      </a:r>
                      <a:r>
                        <a:rPr kumimoji="0" lang="en-GB" sz="1600" b="1" i="0" u="none" strike="noStrike" kern="1200" cap="none" spc="0" normalizeH="0" baseline="0" noProof="0" dirty="0" smtClean="0">
                          <a:ln>
                            <a:noFill/>
                          </a:ln>
                          <a:solidFill>
                            <a:srgbClr val="FD8930"/>
                          </a:solidFill>
                          <a:effectLst/>
                          <a:uLnTx/>
                          <a:uFillTx/>
                          <a:latin typeface="Arial" panose="020B0604020202020204" pitchFamily="34" charset="0"/>
                          <a:ea typeface="+mn-ea"/>
                          <a:cs typeface="Arial" panose="020B0604020202020204" pitchFamily="34" charset="0"/>
                        </a:rPr>
                        <a:t>14</a:t>
                      </a:r>
                      <a:r>
                        <a:rPr kumimoji="0" lang="en-GB" sz="1600" b="0" i="0" u="none" strike="noStrike" kern="1200" cap="none" spc="0" normalizeH="0" baseline="0" noProof="0" dirty="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a:t>
                      </a:r>
                      <a:r>
                        <a:rPr kumimoji="0" lang="en-GB" sz="1600" b="1" i="0" u="none" strike="noStrike" kern="1200" cap="none" spc="0" normalizeH="0" baseline="0" noProof="0" dirty="0" smtClean="0">
                          <a:ln>
                            <a:noFill/>
                          </a:ln>
                          <a:solidFill>
                            <a:srgbClr val="FD8930"/>
                          </a:solidFill>
                          <a:effectLst/>
                          <a:uLnTx/>
                          <a:uFillTx/>
                          <a:latin typeface="Arial" panose="020B0604020202020204" pitchFamily="34" charset="0"/>
                          <a:ea typeface="+mn-ea"/>
                          <a:cs typeface="Arial" panose="020B0604020202020204" pitchFamily="34" charset="0"/>
                        </a:rPr>
                        <a:t>targets </a:t>
                      </a:r>
                      <a:r>
                        <a:rPr kumimoji="0" lang="en-GB" sz="1600" b="0" i="0" u="none" strike="noStrike" kern="1200" cap="none" spc="0" normalizeH="0" baseline="0" noProof="0" dirty="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for the financial year. </a:t>
                      </a:r>
                      <a:r>
                        <a:rPr kumimoji="0" lang="en-GB" sz="1600" b="1" i="0" u="none" strike="noStrike" kern="1200" cap="none" spc="0" normalizeH="0" baseline="0" noProof="0" dirty="0" smtClean="0">
                          <a:ln>
                            <a:noFill/>
                          </a:ln>
                          <a:solidFill>
                            <a:srgbClr val="00B050"/>
                          </a:solidFill>
                          <a:effectLst/>
                          <a:uLnTx/>
                          <a:uFillTx/>
                          <a:latin typeface="Arial" panose="020B0604020202020204" pitchFamily="34" charset="0"/>
                          <a:ea typeface="+mn-ea"/>
                          <a:cs typeface="Arial" panose="020B0604020202020204" pitchFamily="34" charset="0"/>
                        </a:rPr>
                        <a:t>10 targets were achieved,</a:t>
                      </a:r>
                      <a:r>
                        <a:rPr kumimoji="0" lang="en-GB" sz="1600" b="0" i="0" u="none" strike="noStrike" kern="1200" cap="none" spc="0" normalizeH="0" baseline="0" noProof="0" dirty="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a:t>
                      </a:r>
                      <a:r>
                        <a:rPr kumimoji="0" lang="en-GB" sz="16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3 were not achieved and </a:t>
                      </a:r>
                      <a:r>
                        <a:rPr kumimoji="0" lang="en-GB" sz="1600" b="1" i="0" u="none" strike="noStrike" kern="1200" cap="none" spc="0" normalizeH="0" baseline="0" noProof="0" dirty="0" smtClean="0">
                          <a:ln>
                            <a:noFill/>
                          </a:ln>
                          <a:solidFill>
                            <a:srgbClr val="666699"/>
                          </a:solidFill>
                          <a:effectLst/>
                          <a:uLnTx/>
                          <a:uFillTx/>
                          <a:latin typeface="Arial" panose="020B0604020202020204" pitchFamily="34" charset="0"/>
                          <a:ea typeface="+mn-ea"/>
                          <a:cs typeface="Arial" panose="020B0604020202020204" pitchFamily="34" charset="0"/>
                        </a:rPr>
                        <a:t>1 achieved late</a:t>
                      </a:r>
                      <a:endParaRPr kumimoji="0" lang="en-US" sz="1600" b="1" i="0" u="none" strike="noStrike" kern="1200" cap="none" spc="0" normalizeH="0" baseline="0" noProof="0" dirty="0" smtClean="0">
                        <a:ln>
                          <a:noFill/>
                        </a:ln>
                        <a:solidFill>
                          <a:srgbClr val="666699"/>
                        </a:solidFill>
                        <a:effectLst/>
                        <a:uLnTx/>
                        <a:uFillTx/>
                        <a:latin typeface="Arial" panose="020B0604020202020204" pitchFamily="34" charset="0"/>
                        <a:ea typeface="+mn-ea"/>
                        <a:cs typeface="Arial" panose="020B0604020202020204" pitchFamily="34" charset="0"/>
                      </a:endParaRPr>
                    </a:p>
                    <a:p>
                      <a:pPr marL="22860" marR="0" lvl="0" indent="0" algn="l" defTabSz="914400" rtl="0" eaLnBrk="1" fontAlgn="auto" latinLnBrk="0" hangingPunct="1">
                        <a:lnSpc>
                          <a:spcPct val="100000"/>
                        </a:lnSpc>
                        <a:spcBef>
                          <a:spcPts val="750"/>
                        </a:spcBef>
                        <a:spcAft>
                          <a:spcPts val="0"/>
                        </a:spcAft>
                        <a:buClrTx/>
                        <a:buSzTx/>
                        <a:buFontTx/>
                        <a:buNone/>
                        <a:tabLst/>
                        <a:defRPr/>
                      </a:pPr>
                      <a:r>
                        <a:rPr kumimoji="0" lang="en-ZA"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The Not achieved targets related to: </a:t>
                      </a:r>
                    </a:p>
                    <a:p>
                      <a:pPr marL="22860" marR="0" lvl="0" indent="0" algn="l" defTabSz="914400" rtl="0" eaLnBrk="1" fontAlgn="auto" latinLnBrk="0" hangingPunct="1">
                        <a:lnSpc>
                          <a:spcPct val="100000"/>
                        </a:lnSpc>
                        <a:spcBef>
                          <a:spcPts val="750"/>
                        </a:spcBef>
                        <a:spcAft>
                          <a:spcPts val="0"/>
                        </a:spcAft>
                        <a:buClrTx/>
                        <a:buSzTx/>
                        <a:buFontTx/>
                        <a:buNone/>
                        <a:tabLst/>
                        <a:defRPr/>
                      </a:pPr>
                      <a:r>
                        <a:rPr kumimoji="0" lang="en-ZA" sz="16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1.    </a:t>
                      </a:r>
                      <a:r>
                        <a:rPr kumimoji="0" lang="en-US" sz="16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Legislation for national Planning finalized by 31 March 2018: </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The Integrated Planning Bill was approved by Cabinet and gazetted for public comments on 07 May 2018. Consultations on the Bill took longer and </a:t>
                      </a:r>
                      <a:r>
                        <a:rPr kumimoji="0" lang="en-ZA"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Parliament also closed the acceptance on new legislation for processing in June 2018. The Bill will be submitted for processing to the Sixth Administration.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 2.     National Spatial Development Framework (NSDF) approved by Cabinet: </a:t>
                      </a:r>
                      <a:r>
                        <a:rPr kumimoji="0" lang="en-ZA"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National Spatial Development Framework was developed but not approved by Cabinet and non transfer of SPLUMA meant this was still responsibility of DRDLR. </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The JCPS DGs Cluster Meeting of 05 March 2019 recommended that an ad hoc meeting be convened to deal with all security gaps, risks and mitigation measures associated with the Draft National Spatial Development Framework.</a:t>
                      </a:r>
                    </a:p>
                    <a:p>
                      <a:pPr marL="0" marR="0" lvl="2" indent="0" algn="l" defTabSz="914400" rtl="0" eaLnBrk="1" fontAlgn="auto" latinLnBrk="0" hangingPunct="1">
                        <a:lnSpc>
                          <a:spcPct val="100000"/>
                        </a:lnSpc>
                        <a:spcBef>
                          <a:spcPts val="750"/>
                        </a:spcBef>
                        <a:spcAft>
                          <a:spcPts val="0"/>
                        </a:spcAft>
                        <a:buClrTx/>
                        <a:buSzTx/>
                        <a:buFont typeface="Arial" panose="020B0604020202020204" pitchFamily="34" charset="0"/>
                        <a:buNone/>
                        <a:tabLst/>
                        <a:defRPr/>
                      </a:pPr>
                      <a:r>
                        <a:rPr kumimoji="0" lang="en-US" sz="1600" b="1" i="0" u="none" strike="noStrike" kern="1200" cap="none" spc="0" normalizeH="0" baseline="0" noProof="0" dirty="0" smtClean="0">
                          <a:ln>
                            <a:noFill/>
                          </a:ln>
                          <a:solidFill>
                            <a:srgbClr val="666699"/>
                          </a:solidFill>
                          <a:effectLst/>
                          <a:uLnTx/>
                          <a:uFillTx/>
                          <a:latin typeface="Arial" panose="020B0604020202020204" pitchFamily="34" charset="0"/>
                          <a:ea typeface="+mn-ea"/>
                          <a:cs typeface="Arial" panose="020B0604020202020204" pitchFamily="34" charset="0"/>
                        </a:rPr>
                        <a:t>3. </a:t>
                      </a:r>
                      <a:r>
                        <a:rPr kumimoji="0" lang="en-ZA" sz="1600" b="1" i="0" u="none" strike="noStrike" kern="1200" cap="none" spc="0" normalizeH="0" baseline="0" noProof="0" dirty="0" smtClean="0">
                          <a:ln>
                            <a:noFill/>
                          </a:ln>
                          <a:solidFill>
                            <a:srgbClr val="666699"/>
                          </a:solidFill>
                          <a:effectLst/>
                          <a:uLnTx/>
                          <a:uFillTx/>
                          <a:latin typeface="Arial" panose="020B0604020202020204" pitchFamily="34" charset="0"/>
                          <a:ea typeface="+mn-ea"/>
                          <a:cs typeface="Arial" panose="020B0604020202020204" pitchFamily="34" charset="0"/>
                        </a:rPr>
                        <a:t>     </a:t>
                      </a:r>
                      <a:r>
                        <a:rPr kumimoji="0" lang="en-US" sz="1600" b="1" i="0" u="none" strike="noStrike" kern="1200" cap="none" spc="0" normalizeH="0" baseline="0" noProof="0" dirty="0" smtClean="0">
                          <a:ln>
                            <a:noFill/>
                          </a:ln>
                          <a:solidFill>
                            <a:srgbClr val="666699"/>
                          </a:solidFill>
                          <a:effectLst/>
                          <a:uLnTx/>
                          <a:uFillTx/>
                          <a:latin typeface="Arial" panose="020B0604020202020204" pitchFamily="34" charset="0"/>
                          <a:ea typeface="+mn-ea"/>
                          <a:cs typeface="Arial" panose="020B0604020202020204" pitchFamily="34" charset="0"/>
                        </a:rPr>
                        <a:t>Annual Budget Mandate Paper finalised by 30 April 2018: </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Annual Budget Mandate Paper was developed by April and approved by Cabinet on 20 June 2018. A new cabinet was installed which required more consultation on the </a:t>
                      </a:r>
                      <a:r>
                        <a:rPr kumimoji="0" lang="en-ZA"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Annual Budget Prioritisation Framework (Mandate Paper). </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Extended consultation with Mincom Bud also delayed the finalisation of the Annual Budget Mandate paper by due date. The target achieved in June 2018). </a:t>
                      </a:r>
                    </a:p>
                    <a:p>
                      <a:pPr marL="0" marR="0" lvl="0" indent="-160020" algn="l" defTabSz="914400" rtl="0" eaLnBrk="1" fontAlgn="auto" latinLnBrk="0" hangingPunct="1">
                        <a:lnSpc>
                          <a:spcPct val="100000"/>
                        </a:lnSpc>
                        <a:spcBef>
                          <a:spcPts val="750"/>
                        </a:spcBef>
                        <a:spcAft>
                          <a:spcPts val="0"/>
                        </a:spcAft>
                        <a:buClrTx/>
                        <a:buSzTx/>
                        <a:buFont typeface="Arial" panose="020B0604020202020204" pitchFamily="34" charset="0"/>
                        <a:buNone/>
                        <a:tabLst/>
                        <a:defRPr/>
                      </a:pPr>
                      <a:r>
                        <a:rPr kumimoji="0" lang="en-US" sz="16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 </a:t>
                      </a:r>
                      <a:endParaRPr kumimoji="0" lang="en-ZA"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517245559"/>
                  </a:ext>
                </a:extLst>
              </a:tr>
            </a:tbl>
          </a:graphicData>
        </a:graphic>
      </p:graphicFrame>
      <p:sp>
        <p:nvSpPr>
          <p:cNvPr id="5" name="Slide Number Placeholder 4"/>
          <p:cNvSpPr>
            <a:spLocks noGrp="1"/>
          </p:cNvSpPr>
          <p:nvPr>
            <p:ph type="sldNum" sz="quarter" idx="12"/>
          </p:nvPr>
        </p:nvSpPr>
        <p:spPr/>
        <p:txBody>
          <a:bodyPr/>
          <a:lstStyle/>
          <a:p>
            <a:pPr>
              <a:defRPr/>
            </a:pPr>
            <a:fld id="{6F583F1B-3FE3-D141-BECE-62358217E2B5}" type="slidenum">
              <a:rPr lang="en-US" smtClean="0">
                <a:solidFill>
                  <a:prstClr val="black">
                    <a:tint val="75000"/>
                  </a:prstClr>
                </a:solidFill>
              </a:rPr>
              <a:pPr>
                <a:defRPr/>
              </a:pPr>
              <a:t>13</a:t>
            </a:fld>
            <a:endParaRPr lang="en-US" dirty="0">
              <a:solidFill>
                <a:prstClr val="black">
                  <a:tint val="75000"/>
                </a:prstClr>
              </a:solidFill>
            </a:endParaRPr>
          </a:p>
        </p:txBody>
      </p:sp>
      <p:sp>
        <p:nvSpPr>
          <p:cNvPr id="8" name="Title 1">
            <a:extLst>
              <a:ext uri="{FF2B5EF4-FFF2-40B4-BE49-F238E27FC236}">
                <a16:creationId xmlns:a16="http://schemas.microsoft.com/office/drawing/2014/main" xmlns="" id="{44B7C0C2-1783-DB45-94D9-084B97D0121D}"/>
              </a:ext>
            </a:extLst>
          </p:cNvPr>
          <p:cNvSpPr txBox="1">
            <a:spLocks/>
          </p:cNvSpPr>
          <p:nvPr/>
        </p:nvSpPr>
        <p:spPr>
          <a:xfrm>
            <a:off x="446903" y="224691"/>
            <a:ext cx="10515600" cy="60843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smtClean="0">
                <a:latin typeface="Arial" panose="020B0604020202020204" pitchFamily="34" charset="0"/>
                <a:cs typeface="Arial" panose="020B0604020202020204" pitchFamily="34" charset="0"/>
              </a:rPr>
              <a:t>PROGRAMME 2 : </a:t>
            </a:r>
            <a:r>
              <a:rPr lang="en-ZA" sz="2400" b="1" dirty="0" smtClean="0">
                <a:latin typeface="Arial" panose="020B0604020202020204" pitchFamily="34" charset="0"/>
                <a:cs typeface="Arial" panose="020B0604020202020204" pitchFamily="34" charset="0"/>
              </a:rPr>
              <a:t>NATIONAL PLANNING COORDINATION</a:t>
            </a:r>
            <a:r>
              <a:rPr lang="en-ZA" sz="2400" b="1" dirty="0">
                <a:latin typeface="Arial" panose="020B0604020202020204" pitchFamily="34" charset="0"/>
                <a:cs typeface="Arial" panose="020B0604020202020204" pitchFamily="34" charset="0"/>
              </a:rPr>
              <a:t/>
            </a:r>
            <a:br>
              <a:rPr lang="en-ZA" sz="2400" b="1" dirty="0">
                <a:latin typeface="Arial" panose="020B0604020202020204" pitchFamily="34" charset="0"/>
                <a:cs typeface="Arial" panose="020B0604020202020204" pitchFamily="34" charset="0"/>
              </a:rPr>
            </a:br>
            <a:r>
              <a:rPr lang="en-ZA" sz="2400" b="1" dirty="0">
                <a:latin typeface="Arial" panose="020B0604020202020204" pitchFamily="34" charset="0"/>
                <a:cs typeface="Arial" panose="020B0604020202020204" pitchFamily="34" charset="0"/>
              </a:rPr>
              <a:t> </a:t>
            </a:r>
            <a:endParaRPr lang="en-US" sz="2400" dirty="0">
              <a:solidFill>
                <a:schemeClr val="bg1">
                  <a:lumMod val="50000"/>
                </a:schemeClr>
              </a:solidFill>
              <a:latin typeface="Gill Sans Light" panose="020B0302020104020203" pitchFamily="34" charset="-79"/>
              <a:cs typeface="Gill Sans Light" panose="020B0302020104020203" pitchFamily="34" charset="-79"/>
            </a:endParaRPr>
          </a:p>
        </p:txBody>
      </p:sp>
      <p:graphicFrame>
        <p:nvGraphicFramePr>
          <p:cNvPr id="6" name="Content Placeholder 11"/>
          <p:cNvGraphicFramePr>
            <a:graphicFrameLocks/>
          </p:cNvGraphicFramePr>
          <p:nvPr>
            <p:extLst>
              <p:ext uri="{D42A27DB-BD31-4B8C-83A1-F6EECF244321}">
                <p14:modId xmlns:p14="http://schemas.microsoft.com/office/powerpoint/2010/main" xmlns="" val="3093670832"/>
              </p:ext>
            </p:extLst>
          </p:nvPr>
        </p:nvGraphicFramePr>
        <p:xfrm>
          <a:off x="269448" y="932155"/>
          <a:ext cx="4187143" cy="52654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0109968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426" y="54218"/>
            <a:ext cx="11318783" cy="492443"/>
          </a:xfrm>
          <a:solidFill>
            <a:srgbClr val="92D050"/>
          </a:solidFill>
        </p:spPr>
        <p:txBody>
          <a:bodyPr>
            <a:normAutofit fontScale="90000"/>
          </a:bodyPr>
          <a:lstStyle/>
          <a:p>
            <a:pPr algn="ctr"/>
            <a:r>
              <a:rPr lang="en-ZA" dirty="0" smtClean="0">
                <a:solidFill>
                  <a:schemeClr val="tx1"/>
                </a:solidFill>
              </a:rPr>
              <a:t>Medium Term Strategic Framework (MTSF)</a:t>
            </a:r>
            <a:endParaRPr lang="en-ZA" dirty="0">
              <a:solidFill>
                <a:schemeClr val="tx1"/>
              </a:solidFill>
            </a:endParaRPr>
          </a:p>
        </p:txBody>
      </p:sp>
      <p:pic>
        <p:nvPicPr>
          <p:cNvPr id="5" name="Content Placeholder 4"/>
          <p:cNvPicPr>
            <a:picLocks noGrp="1"/>
          </p:cNvPicPr>
          <p:nvPr>
            <p:ph idx="1"/>
          </p:nvPr>
        </p:nvPicPr>
        <p:blipFill>
          <a:blip r:embed="rId2" cstate="print"/>
          <a:stretch>
            <a:fillRect/>
          </a:stretch>
        </p:blipFill>
        <p:spPr>
          <a:xfrm>
            <a:off x="0" y="981376"/>
            <a:ext cx="7696199" cy="6247864"/>
          </a:xfrm>
          <a:prstGeom prst="rect">
            <a:avLst/>
          </a:prstGeom>
        </p:spPr>
      </p:pic>
      <p:sp>
        <p:nvSpPr>
          <p:cNvPr id="6" name="TextBox 5"/>
          <p:cNvSpPr txBox="1"/>
          <p:nvPr/>
        </p:nvSpPr>
        <p:spPr>
          <a:xfrm>
            <a:off x="7696200" y="981376"/>
            <a:ext cx="4176010" cy="5940088"/>
          </a:xfrm>
          <a:prstGeom prst="rect">
            <a:avLst/>
          </a:prstGeom>
          <a:solidFill>
            <a:schemeClr val="accent3">
              <a:lumMod val="20000"/>
              <a:lumOff val="80000"/>
            </a:schemeClr>
          </a:solidFill>
        </p:spPr>
        <p:txBody>
          <a:bodyPr wrap="square" rtlCol="0">
            <a:spAutoFit/>
          </a:bodyPr>
          <a:lstStyle/>
          <a:p>
            <a:pPr defTabSz="914353"/>
            <a:r>
              <a:rPr lang="en-US" sz="2000" dirty="0">
                <a:solidFill>
                  <a:prstClr val="black"/>
                </a:solidFill>
                <a:latin typeface="Arial Narrow" panose="020B0606020202030204" pitchFamily="34" charset="0"/>
                <a:cs typeface="Arial" pitchFamily="34" charset="0"/>
              </a:rPr>
              <a:t>MTSF is a high-level strategic document to guide the 5 year implementation and monitoring of the NDP </a:t>
            </a:r>
            <a:r>
              <a:rPr lang="en-US" sz="2000" dirty="0" smtClean="0">
                <a:solidFill>
                  <a:prstClr val="black"/>
                </a:solidFill>
                <a:latin typeface="Arial Narrow" panose="020B0606020202030204" pitchFamily="34" charset="0"/>
                <a:cs typeface="Arial" pitchFamily="34" charset="0"/>
              </a:rPr>
              <a:t>2030</a:t>
            </a:r>
          </a:p>
          <a:p>
            <a:pPr defTabSz="914353"/>
            <a:endParaRPr lang="en-US" sz="2000" dirty="0">
              <a:solidFill>
                <a:prstClr val="black"/>
              </a:solidFill>
              <a:latin typeface="Arial Narrow" panose="020B0606020202030204" pitchFamily="34" charset="0"/>
              <a:cs typeface="Arial" pitchFamily="34" charset="0"/>
            </a:endParaRPr>
          </a:p>
          <a:p>
            <a:pPr defTabSz="914353"/>
            <a:endParaRPr lang="en-US" sz="2000" dirty="0">
              <a:solidFill>
                <a:prstClr val="black"/>
              </a:solidFill>
              <a:latin typeface="Arial Narrow" panose="020B0606020202030204" pitchFamily="34" charset="0"/>
              <a:cs typeface="Arial" pitchFamily="34" charset="0"/>
            </a:endParaRPr>
          </a:p>
          <a:p>
            <a:pPr defTabSz="914353"/>
            <a:endParaRPr lang="en-US" sz="2000" dirty="0">
              <a:solidFill>
                <a:prstClr val="black"/>
              </a:solidFill>
              <a:latin typeface="Arial Narrow" panose="020B0606020202030204" pitchFamily="34" charset="0"/>
              <a:cs typeface="Arial" pitchFamily="34" charset="0"/>
            </a:endParaRPr>
          </a:p>
          <a:p>
            <a:pPr defTabSz="914353"/>
            <a:r>
              <a:rPr lang="en-US" sz="2000" dirty="0">
                <a:solidFill>
                  <a:prstClr val="black"/>
                </a:solidFill>
                <a:latin typeface="Arial Narrow" panose="020B0606020202030204" pitchFamily="34" charset="0"/>
                <a:cs typeface="Arial" pitchFamily="34" charset="0"/>
              </a:rPr>
              <a:t>In line with electoral mandate identifies the Priorities to be undertaken during 2019-2024 to put the country on a positive trajectory towards the achievement of the 2030 </a:t>
            </a:r>
            <a:r>
              <a:rPr lang="en-US" sz="2000" dirty="0" smtClean="0">
                <a:solidFill>
                  <a:prstClr val="black"/>
                </a:solidFill>
                <a:latin typeface="Arial Narrow" panose="020B0606020202030204" pitchFamily="34" charset="0"/>
                <a:cs typeface="Arial" pitchFamily="34" charset="0"/>
              </a:rPr>
              <a:t>vision</a:t>
            </a:r>
          </a:p>
          <a:p>
            <a:pPr defTabSz="914353"/>
            <a:endParaRPr lang="en-US" sz="2000" dirty="0">
              <a:solidFill>
                <a:prstClr val="black"/>
              </a:solidFill>
              <a:latin typeface="Arial Narrow" panose="020B0606020202030204" pitchFamily="34" charset="0"/>
              <a:cs typeface="Arial" pitchFamily="34" charset="0"/>
            </a:endParaRPr>
          </a:p>
          <a:p>
            <a:pPr defTabSz="914353"/>
            <a:endParaRPr lang="en-US" sz="2000" dirty="0">
              <a:solidFill>
                <a:prstClr val="black"/>
              </a:solidFill>
              <a:latin typeface="Arial Narrow" panose="020B0606020202030204" pitchFamily="34" charset="0"/>
              <a:cs typeface="Arial" pitchFamily="34" charset="0"/>
            </a:endParaRPr>
          </a:p>
          <a:p>
            <a:pPr defTabSz="914353"/>
            <a:endParaRPr lang="en-US" sz="2000" dirty="0">
              <a:solidFill>
                <a:prstClr val="black"/>
              </a:solidFill>
              <a:latin typeface="Arial Narrow" panose="020B0606020202030204" pitchFamily="34" charset="0"/>
              <a:cs typeface="Arial" pitchFamily="34" charset="0"/>
            </a:endParaRPr>
          </a:p>
          <a:p>
            <a:pPr defTabSz="914353"/>
            <a:r>
              <a:rPr lang="en-US" sz="2000" dirty="0">
                <a:solidFill>
                  <a:prstClr val="black"/>
                </a:solidFill>
                <a:latin typeface="Arial Narrow" panose="020B0606020202030204" pitchFamily="34" charset="0"/>
                <a:cs typeface="Arial" pitchFamily="34" charset="0"/>
              </a:rPr>
              <a:t>It sets targets for implementation of the priorities </a:t>
            </a:r>
            <a:r>
              <a:rPr lang="en-US" sz="2000" dirty="0" smtClean="0">
                <a:solidFill>
                  <a:prstClr val="black"/>
                </a:solidFill>
                <a:latin typeface="Arial Narrow" panose="020B0606020202030204" pitchFamily="34" charset="0"/>
                <a:cs typeface="Arial" pitchFamily="34" charset="0"/>
              </a:rPr>
              <a:t>and </a:t>
            </a:r>
            <a:r>
              <a:rPr lang="en-US" sz="2000" dirty="0">
                <a:solidFill>
                  <a:prstClr val="black"/>
                </a:solidFill>
                <a:latin typeface="Arial Narrow" panose="020B0606020202030204" pitchFamily="34" charset="0"/>
                <a:cs typeface="Arial" pitchFamily="34" charset="0"/>
              </a:rPr>
              <a:t>interventions for the 5 year period, and states the Outcomes and Indicators to be monitored</a:t>
            </a:r>
          </a:p>
          <a:p>
            <a:pPr defTabSz="914353"/>
            <a:endParaRPr lang="en-US" sz="2000" dirty="0">
              <a:solidFill>
                <a:prstClr val="black"/>
              </a:solidFill>
              <a:latin typeface="Arial Narrow" panose="020B0606020202030204" pitchFamily="34" charset="0"/>
              <a:cs typeface="Arial" pitchFamily="34" charset="0"/>
            </a:endParaRPr>
          </a:p>
        </p:txBody>
      </p:sp>
      <p:sp>
        <p:nvSpPr>
          <p:cNvPr id="4" name="Slide Number Placeholder 3"/>
          <p:cNvSpPr>
            <a:spLocks noGrp="1"/>
          </p:cNvSpPr>
          <p:nvPr>
            <p:ph type="sldNum" sz="quarter" idx="4294967295"/>
          </p:nvPr>
        </p:nvSpPr>
        <p:spPr/>
        <p:txBody>
          <a:bodyPr/>
          <a:lstStyle/>
          <a:p>
            <a:pPr marL="25399" defTabSz="914353"/>
            <a:fld id="{81D60167-4931-47E6-BA6A-407CBD079E47}" type="slidenum">
              <a:rPr lang="en-US" smtClean="0">
                <a:solidFill>
                  <a:prstClr val="black">
                    <a:tint val="75000"/>
                  </a:prstClr>
                </a:solidFill>
              </a:rPr>
              <a:pPr marL="25399" defTabSz="914353"/>
              <a:t>14</a:t>
            </a:fld>
            <a:endParaRPr lang="en-US" dirty="0">
              <a:solidFill>
                <a:prstClr val="black">
                  <a:tint val="75000"/>
                </a:prstClr>
              </a:solidFill>
            </a:endParaRPr>
          </a:p>
        </p:txBody>
      </p:sp>
    </p:spTree>
    <p:extLst>
      <p:ext uri="{BB962C8B-B14F-4D97-AF65-F5344CB8AC3E}">
        <p14:creationId xmlns:p14="http://schemas.microsoft.com/office/powerpoint/2010/main" xmlns="" val="29727924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p:txBody>
          <a:bodyPr/>
          <a:lstStyle/>
          <a:p>
            <a:pPr>
              <a:defRPr/>
            </a:pPr>
            <a:fld id="{6F583F1B-3FE3-D141-BECE-62358217E2B5}" type="slidenum">
              <a:rPr lang="en-US" smtClean="0">
                <a:solidFill>
                  <a:prstClr val="black">
                    <a:tint val="75000"/>
                  </a:prstClr>
                </a:solidFill>
              </a:rPr>
              <a:pPr>
                <a:defRPr/>
              </a:pPr>
              <a:t>15</a:t>
            </a:fld>
            <a:endParaRPr lang="en-US" dirty="0">
              <a:solidFill>
                <a:prstClr val="black">
                  <a:tint val="75000"/>
                </a:prst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3055375133"/>
              </p:ext>
            </p:extLst>
          </p:nvPr>
        </p:nvGraphicFramePr>
        <p:xfrm>
          <a:off x="523702" y="1002302"/>
          <a:ext cx="11089178" cy="5738664"/>
        </p:xfrm>
        <a:graphic>
          <a:graphicData uri="http://schemas.openxmlformats.org/drawingml/2006/table">
            <a:tbl>
              <a:tblPr firstRow="1" bandRow="1">
                <a:tableStyleId>{5C22544A-7EE6-4342-B048-85BDC9FD1C3A}</a:tableStyleId>
              </a:tblPr>
              <a:tblGrid>
                <a:gridCol w="2370418">
                  <a:extLst>
                    <a:ext uri="{9D8B030D-6E8A-4147-A177-3AD203B41FA5}">
                      <a16:colId xmlns:a16="http://schemas.microsoft.com/office/drawing/2014/main" xmlns="" val="385492214"/>
                    </a:ext>
                  </a:extLst>
                </a:gridCol>
                <a:gridCol w="8718760">
                  <a:extLst>
                    <a:ext uri="{9D8B030D-6E8A-4147-A177-3AD203B41FA5}">
                      <a16:colId xmlns:a16="http://schemas.microsoft.com/office/drawing/2014/main" xmlns="" val="1051555412"/>
                    </a:ext>
                  </a:extLst>
                </a:gridCol>
              </a:tblGrid>
              <a:tr h="333594">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Achieved Targets</a:t>
                      </a:r>
                    </a:p>
                  </a:txBody>
                  <a:tcPr>
                    <a:solidFill>
                      <a:schemeClr val="tx1">
                        <a:lumMod val="50000"/>
                        <a:lumOff val="50000"/>
                      </a:schemeClr>
                    </a:solidFill>
                  </a:tcPr>
                </a:tc>
                <a:tc hMerge="1">
                  <a:txBody>
                    <a:bodyPr/>
                    <a:lstStyle/>
                    <a:p>
                      <a:endParaRPr lang="en-US" dirty="0"/>
                    </a:p>
                  </a:txBody>
                  <a:tcPr/>
                </a:tc>
                <a:extLst>
                  <a:ext uri="{0D108BD9-81ED-4DB2-BD59-A6C34878D82A}">
                    <a16:rowId xmlns:a16="http://schemas.microsoft.com/office/drawing/2014/main" xmlns="" val="2402360315"/>
                  </a:ext>
                </a:extLst>
              </a:tr>
              <a:tr h="333594">
                <a:tc>
                  <a:txBody>
                    <a:bodyPr/>
                    <a:lstStyle/>
                    <a:p>
                      <a:r>
                        <a:rPr lang="en-US" b="1" dirty="0"/>
                        <a:t>Sub-programme</a:t>
                      </a:r>
                    </a:p>
                  </a:txBody>
                  <a:tcPr>
                    <a:solidFill>
                      <a:schemeClr val="bg1">
                        <a:lumMod val="75000"/>
                      </a:schemeClr>
                    </a:solidFill>
                  </a:tcPr>
                </a:tc>
                <a:tc>
                  <a:txBody>
                    <a:bodyPr/>
                    <a:lstStyle/>
                    <a:p>
                      <a:r>
                        <a:rPr lang="en-US" b="1" dirty="0"/>
                        <a:t>Targets/actual achievement</a:t>
                      </a:r>
                    </a:p>
                  </a:txBody>
                  <a:tcPr>
                    <a:solidFill>
                      <a:schemeClr val="bg1">
                        <a:lumMod val="75000"/>
                      </a:schemeClr>
                    </a:solidFill>
                  </a:tcPr>
                </a:tc>
                <a:extLst>
                  <a:ext uri="{0D108BD9-81ED-4DB2-BD59-A6C34878D82A}">
                    <a16:rowId xmlns:a16="http://schemas.microsoft.com/office/drawing/2014/main" xmlns="" val="3792020637"/>
                  </a:ext>
                </a:extLst>
              </a:tr>
              <a:tr h="911724">
                <a:tc rowSpan="4">
                  <a:txBody>
                    <a:bodyPr/>
                    <a:lstStyle/>
                    <a:p>
                      <a:r>
                        <a:rPr lang="en-US" dirty="0" smtClean="0"/>
                        <a:t>National</a:t>
                      </a:r>
                      <a:r>
                        <a:rPr lang="en-US" baseline="0" dirty="0" smtClean="0"/>
                        <a:t> Planning Coordination</a:t>
                      </a:r>
                      <a:endParaRPr lang="en-US" dirty="0"/>
                    </a:p>
                  </a:txBody>
                  <a:tcPr>
                    <a:solidFill>
                      <a:schemeClr val="bg1">
                        <a:lumMod val="95000"/>
                      </a:schemeClr>
                    </a:solidFill>
                  </a:tcPr>
                </a:tc>
                <a:tc>
                  <a:txBody>
                    <a:bodyPr/>
                    <a:lstStyle/>
                    <a:p>
                      <a:pPr marL="342900" marR="0" indent="-342900" algn="l" rtl="0" eaLnBrk="1" latinLnBrk="0" hangingPunct="1">
                        <a:lnSpc>
                          <a:spcPct val="115000"/>
                        </a:lnSpc>
                        <a:spcBef>
                          <a:spcPts val="0"/>
                        </a:spcBef>
                        <a:spcAft>
                          <a:spcPts val="0"/>
                        </a:spcAft>
                        <a:buFont typeface="+mj-lt"/>
                        <a:buAutoNum type="arabicPeriod"/>
                      </a:pPr>
                      <a:r>
                        <a:rPr kumimoji="0" lang="en-US" sz="1600" b="1" kern="1200" dirty="0" smtClean="0">
                          <a:solidFill>
                            <a:srgbClr val="00B050"/>
                          </a:solidFill>
                          <a:latin typeface="Arial" panose="020B0604020202020204" pitchFamily="34" charset="0"/>
                          <a:ea typeface="+mn-ea"/>
                          <a:cs typeface="Arial" panose="020B0604020202020204" pitchFamily="34" charset="0"/>
                        </a:rPr>
                        <a:t>Guideline for the development of the NDP 5 year implementation plan developed</a:t>
                      </a:r>
                    </a:p>
                    <a:p>
                      <a:pPr marL="285750" marR="0" indent="-285750">
                        <a:lnSpc>
                          <a:spcPct val="115000"/>
                        </a:lnSpc>
                        <a:spcBef>
                          <a:spcPts val="0"/>
                        </a:spcBef>
                        <a:spcAft>
                          <a:spcPts val="0"/>
                        </a:spcAft>
                        <a:buFont typeface="Wingdings" panose="05000000000000000000" pitchFamily="2" charset="2"/>
                        <a:buChar char="§"/>
                      </a:pPr>
                      <a:r>
                        <a:rPr lang="en-US" sz="1600" dirty="0" smtClean="0">
                          <a:effectLst/>
                          <a:latin typeface="Arial" panose="020B0604020202020204" pitchFamily="34" charset="0"/>
                          <a:ea typeface="Calibri" panose="020F0502020204030204" pitchFamily="34" charset="0"/>
                          <a:cs typeface="Arial" panose="020B0604020202020204" pitchFamily="34" charset="0"/>
                        </a:rPr>
                        <a:t>Guideline for the development of the NDP 5 year implementation plan was developed</a:t>
                      </a:r>
                    </a:p>
                  </a:txBody>
                  <a:tcPr>
                    <a:solidFill>
                      <a:schemeClr val="bg1">
                        <a:lumMod val="95000"/>
                      </a:schemeClr>
                    </a:solidFill>
                  </a:tcPr>
                </a:tc>
                <a:extLst>
                  <a:ext uri="{0D108BD9-81ED-4DB2-BD59-A6C34878D82A}">
                    <a16:rowId xmlns:a16="http://schemas.microsoft.com/office/drawing/2014/main" xmlns="" val="247219874"/>
                  </a:ext>
                </a:extLst>
              </a:tr>
              <a:tr h="1361754">
                <a:tc vMerge="1">
                  <a:txBody>
                    <a:bodyPr/>
                    <a:lstStyle/>
                    <a:p>
                      <a:endParaRPr lang="en-US" dirty="0"/>
                    </a:p>
                  </a:txBody>
                  <a:tcPr>
                    <a:solidFill>
                      <a:schemeClr val="bg1">
                        <a:lumMod val="95000"/>
                      </a:schemeClr>
                    </a:solidFill>
                  </a:tcPr>
                </a:tc>
                <a:tc>
                  <a:txBody>
                    <a:bodyPr/>
                    <a:lstStyle/>
                    <a:p>
                      <a:pPr marL="342900" marR="0" indent="-342900" algn="l" defTabSz="914400" rtl="0" eaLnBrk="1" fontAlgn="auto" latinLnBrk="0" hangingPunct="1">
                        <a:lnSpc>
                          <a:spcPct val="115000"/>
                        </a:lnSpc>
                        <a:spcBef>
                          <a:spcPts val="0"/>
                        </a:spcBef>
                        <a:spcAft>
                          <a:spcPts val="0"/>
                        </a:spcAft>
                        <a:buClrTx/>
                        <a:buSzTx/>
                        <a:buFont typeface="+mj-lt"/>
                        <a:buAutoNum type="arabicPeriod" startAt="2"/>
                        <a:tabLst/>
                        <a:defRPr/>
                      </a:pPr>
                      <a:r>
                        <a:rPr kumimoji="0" lang="en-US" sz="1600" b="1" kern="1200" dirty="0" smtClean="0">
                          <a:solidFill>
                            <a:srgbClr val="00B050"/>
                          </a:solidFill>
                          <a:latin typeface="Arial" panose="020B0604020202020204" pitchFamily="34" charset="0"/>
                          <a:ea typeface="+mn-ea"/>
                          <a:cs typeface="Arial" panose="020B0604020202020204" pitchFamily="34" charset="0"/>
                        </a:rPr>
                        <a:t>40 assessment reports on the second draft Annual Performance Plans provided to national departments by 31 January 2019</a:t>
                      </a:r>
                    </a:p>
                    <a:p>
                      <a:pPr marL="285750" marR="0" indent="-285750" algn="l" defTabSz="914400" rtl="0" eaLnBrk="1" fontAlgn="auto" latinLnBrk="0" hangingPunct="1">
                        <a:lnSpc>
                          <a:spcPct val="115000"/>
                        </a:lnSpc>
                        <a:spcBef>
                          <a:spcPts val="0"/>
                        </a:spcBef>
                        <a:spcAft>
                          <a:spcPts val="0"/>
                        </a:spcAft>
                        <a:buClrTx/>
                        <a:buSzTx/>
                        <a:buFont typeface="Wingdings" panose="05000000000000000000" pitchFamily="2" charset="2"/>
                        <a:buChar char="§"/>
                        <a:tabLst/>
                        <a:defRPr/>
                      </a:pPr>
                      <a:r>
                        <a:rPr kumimoji="0" lang="en-US" sz="16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45 Assessment reports on the second draft APPs were submitted to national department by 31 January 2019</a:t>
                      </a:r>
                      <a:endParaRPr kumimoji="0" lang="en-US" sz="16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xmlns="" val="1428832005"/>
                  </a:ext>
                </a:extLst>
              </a:tr>
              <a:tr h="1320502">
                <a:tc vMerge="1">
                  <a:txBody>
                    <a:bodyPr/>
                    <a:lstStyle/>
                    <a:p>
                      <a:endParaRPr lang="en-US" dirty="0"/>
                    </a:p>
                  </a:txBody>
                  <a:tcPr>
                    <a:solidFill>
                      <a:schemeClr val="bg1">
                        <a:lumMod val="95000"/>
                      </a:schemeClr>
                    </a:solidFill>
                  </a:tcPr>
                </a:tc>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kumimoji="0" lang="en-ZA" sz="1600" b="1" kern="1200" dirty="0" smtClean="0">
                          <a:solidFill>
                            <a:srgbClr val="00B050"/>
                          </a:solidFill>
                          <a:latin typeface="Arial" panose="020B0604020202020204" pitchFamily="34" charset="0"/>
                          <a:ea typeface="+mn-ea"/>
                          <a:cs typeface="Arial" panose="020B0604020202020204" pitchFamily="34" charset="0"/>
                        </a:rPr>
                        <a:t>7 assessment reports on the second draft Annual Performance Plans provided to Offices of the Premier by 31 January 2019</a:t>
                      </a:r>
                      <a:endParaRPr kumimoji="0" lang="en-US" sz="1600" b="1" kern="1200" dirty="0" smtClean="0">
                        <a:solidFill>
                          <a:srgbClr val="00B050"/>
                        </a:solidFill>
                        <a:latin typeface="Arial" panose="020B0604020202020204" pitchFamily="34" charset="0"/>
                        <a:ea typeface="+mn-ea"/>
                        <a:cs typeface="Arial" panose="020B0604020202020204" pitchFamily="34" charset="0"/>
                      </a:endParaRPr>
                    </a:p>
                    <a:p>
                      <a:pPr marL="285750" marR="0" indent="-285750" algn="l" defTabSz="914400" rtl="0" eaLnBrk="1" fontAlgn="auto" latinLnBrk="0" hangingPunct="1">
                        <a:lnSpc>
                          <a:spcPct val="115000"/>
                        </a:lnSpc>
                        <a:spcBef>
                          <a:spcPts val="0"/>
                        </a:spcBef>
                        <a:spcAft>
                          <a:spcPts val="0"/>
                        </a:spcAft>
                        <a:buClrTx/>
                        <a:buSzTx/>
                        <a:buFont typeface="Wingdings" panose="05000000000000000000" pitchFamily="2" charset="2"/>
                        <a:buChar char="§"/>
                        <a:tabLst/>
                        <a:defRPr/>
                      </a:pPr>
                      <a:r>
                        <a:rPr kumimoji="0" lang="en-US" sz="16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7 Assessment reports on the second draft APPs were submitted to Offices of the Premier by 31 January 2019</a:t>
                      </a:r>
                    </a:p>
                  </a:txBody>
                  <a:tcPr>
                    <a:solidFill>
                      <a:schemeClr val="bg1">
                        <a:lumMod val="95000"/>
                      </a:schemeClr>
                    </a:solidFill>
                  </a:tcPr>
                </a:tc>
                <a:extLst>
                  <a:ext uri="{0D108BD9-81ED-4DB2-BD59-A6C34878D82A}">
                    <a16:rowId xmlns:a16="http://schemas.microsoft.com/office/drawing/2014/main" xmlns="" val="3638842065"/>
                  </a:ext>
                </a:extLst>
              </a:tr>
              <a:tr h="1413164">
                <a:tc vMerge="1">
                  <a:txBody>
                    <a:bodyPr/>
                    <a:lstStyle/>
                    <a:p>
                      <a:endParaRPr lang="en-US" dirty="0"/>
                    </a:p>
                  </a:txBody>
                  <a:tcPr>
                    <a:solidFill>
                      <a:schemeClr val="bg1">
                        <a:lumMod val="95000"/>
                      </a:schemeClr>
                    </a:solidFill>
                  </a:tcPr>
                </a:tc>
                <a:tc>
                  <a:txBody>
                    <a:bodyPr/>
                    <a:lstStyle/>
                    <a:p>
                      <a:pPr marL="342900" marR="0" indent="-342900" algn="l" defTabSz="914400" rtl="0" eaLnBrk="1" fontAlgn="auto" latinLnBrk="0" hangingPunct="1">
                        <a:lnSpc>
                          <a:spcPct val="115000"/>
                        </a:lnSpc>
                        <a:spcBef>
                          <a:spcPts val="0"/>
                        </a:spcBef>
                        <a:spcAft>
                          <a:spcPts val="0"/>
                        </a:spcAft>
                        <a:buClrTx/>
                        <a:buSzTx/>
                        <a:buFont typeface="+mj-lt"/>
                        <a:buAutoNum type="arabicPeriod" startAt="4"/>
                        <a:tabLst/>
                        <a:defRPr/>
                      </a:pPr>
                      <a:r>
                        <a:rPr kumimoji="0" lang="en-ZA" sz="1600" b="1" kern="1200" dirty="0" smtClean="0">
                          <a:solidFill>
                            <a:srgbClr val="00B050"/>
                          </a:solidFill>
                          <a:latin typeface="Arial" panose="020B0604020202020204" pitchFamily="34" charset="0"/>
                          <a:ea typeface="+mn-ea"/>
                          <a:cs typeface="Arial" panose="020B0604020202020204" pitchFamily="34" charset="0"/>
                        </a:rPr>
                        <a:t>1 Quarterly  Performance Reporting Guidelines issued to all National departments by 15 May 2017</a:t>
                      </a:r>
                    </a:p>
                    <a:p>
                      <a:pPr marL="285750" marR="0" indent="-285750" algn="l" defTabSz="914400" rtl="0" eaLnBrk="1" fontAlgn="auto" latinLnBrk="0" hangingPunct="1">
                        <a:lnSpc>
                          <a:spcPct val="115000"/>
                        </a:lnSpc>
                        <a:spcBef>
                          <a:spcPts val="0"/>
                        </a:spcBef>
                        <a:spcAft>
                          <a:spcPts val="0"/>
                        </a:spcAft>
                        <a:buClrTx/>
                        <a:buSzTx/>
                        <a:buFont typeface="Wingdings" panose="05000000000000000000" pitchFamily="2" charset="2"/>
                        <a:buChar char="§"/>
                        <a:tabLst/>
                        <a:defRPr/>
                      </a:pPr>
                      <a:r>
                        <a:rPr kumimoji="0" lang="en-US" sz="16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1 Guideline issued to all national departments by 15 May 2018</a:t>
                      </a:r>
                    </a:p>
                  </a:txBody>
                  <a:tcPr>
                    <a:solidFill>
                      <a:schemeClr val="bg1">
                        <a:lumMod val="95000"/>
                      </a:schemeClr>
                    </a:solidFill>
                  </a:tcPr>
                </a:tc>
                <a:extLst>
                  <a:ext uri="{0D108BD9-81ED-4DB2-BD59-A6C34878D82A}">
                    <a16:rowId xmlns:a16="http://schemas.microsoft.com/office/drawing/2014/main" xmlns="" val="3492680933"/>
                  </a:ext>
                </a:extLst>
              </a:tr>
            </a:tbl>
          </a:graphicData>
        </a:graphic>
      </p:graphicFrame>
      <p:sp>
        <p:nvSpPr>
          <p:cNvPr id="8" name="Title 1">
            <a:extLst>
              <a:ext uri="{FF2B5EF4-FFF2-40B4-BE49-F238E27FC236}">
                <a16:creationId xmlns:a16="http://schemas.microsoft.com/office/drawing/2014/main" xmlns="" id="{405F8C43-E2BC-4641-969E-333F12D52281}"/>
              </a:ext>
            </a:extLst>
          </p:cNvPr>
          <p:cNvSpPr txBox="1">
            <a:spLocks/>
          </p:cNvSpPr>
          <p:nvPr/>
        </p:nvSpPr>
        <p:spPr>
          <a:xfrm>
            <a:off x="446903" y="194210"/>
            <a:ext cx="10515600" cy="748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2400" b="1" dirty="0" smtClean="0">
                <a:latin typeface="Arial" panose="020B0604020202020204" pitchFamily="34" charset="0"/>
                <a:cs typeface="Arial" panose="020B0604020202020204" pitchFamily="34" charset="0"/>
              </a:rPr>
              <a:t>NATIONAL PLANNING COORDINATION</a:t>
            </a:r>
            <a:endParaRPr lang="en-US" sz="24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stretch>
            <a:fillRect/>
          </a:stretch>
        </p:blipFill>
        <p:spPr>
          <a:xfrm>
            <a:off x="604617" y="3668316"/>
            <a:ext cx="2262152" cy="3072650"/>
          </a:xfrm>
          <a:prstGeom prst="rect">
            <a:avLst/>
          </a:prstGeom>
        </p:spPr>
      </p:pic>
    </p:spTree>
    <p:extLst>
      <p:ext uri="{BB962C8B-B14F-4D97-AF65-F5344CB8AC3E}">
        <p14:creationId xmlns:p14="http://schemas.microsoft.com/office/powerpoint/2010/main" xmlns="" val="2290503917"/>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p:txBody>
          <a:bodyPr/>
          <a:lstStyle/>
          <a:p>
            <a:pPr>
              <a:defRPr/>
            </a:pPr>
            <a:fld id="{6F583F1B-3FE3-D141-BECE-62358217E2B5}" type="slidenum">
              <a:rPr lang="en-US" smtClean="0">
                <a:solidFill>
                  <a:prstClr val="black">
                    <a:tint val="75000"/>
                  </a:prstClr>
                </a:solidFill>
              </a:rPr>
              <a:pPr>
                <a:defRPr/>
              </a:pPr>
              <a:t>16</a:t>
            </a:fld>
            <a:endParaRPr lang="en-US" dirty="0">
              <a:solidFill>
                <a:prstClr val="black">
                  <a:tint val="75000"/>
                </a:prst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613174610"/>
              </p:ext>
            </p:extLst>
          </p:nvPr>
        </p:nvGraphicFramePr>
        <p:xfrm>
          <a:off x="523702" y="1002302"/>
          <a:ext cx="11089178" cy="5292515"/>
        </p:xfrm>
        <a:graphic>
          <a:graphicData uri="http://schemas.openxmlformats.org/drawingml/2006/table">
            <a:tbl>
              <a:tblPr firstRow="1" bandRow="1">
                <a:tableStyleId>{5C22544A-7EE6-4342-B048-85BDC9FD1C3A}</a:tableStyleId>
              </a:tblPr>
              <a:tblGrid>
                <a:gridCol w="2370418">
                  <a:extLst>
                    <a:ext uri="{9D8B030D-6E8A-4147-A177-3AD203B41FA5}">
                      <a16:colId xmlns:a16="http://schemas.microsoft.com/office/drawing/2014/main" xmlns="" val="385492214"/>
                    </a:ext>
                  </a:extLst>
                </a:gridCol>
                <a:gridCol w="8718760">
                  <a:extLst>
                    <a:ext uri="{9D8B030D-6E8A-4147-A177-3AD203B41FA5}">
                      <a16:colId xmlns:a16="http://schemas.microsoft.com/office/drawing/2014/main" xmlns="" val="1051555412"/>
                    </a:ext>
                  </a:extLst>
                </a:gridCol>
              </a:tblGrid>
              <a:tr h="333594">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Achieved Targets</a:t>
                      </a:r>
                    </a:p>
                  </a:txBody>
                  <a:tcPr>
                    <a:solidFill>
                      <a:schemeClr val="tx1">
                        <a:lumMod val="50000"/>
                        <a:lumOff val="50000"/>
                      </a:schemeClr>
                    </a:solidFill>
                  </a:tcPr>
                </a:tc>
                <a:tc hMerge="1">
                  <a:txBody>
                    <a:bodyPr/>
                    <a:lstStyle/>
                    <a:p>
                      <a:endParaRPr lang="en-US" dirty="0"/>
                    </a:p>
                  </a:txBody>
                  <a:tcPr/>
                </a:tc>
                <a:extLst>
                  <a:ext uri="{0D108BD9-81ED-4DB2-BD59-A6C34878D82A}">
                    <a16:rowId xmlns:a16="http://schemas.microsoft.com/office/drawing/2014/main" xmlns="" val="2402360315"/>
                  </a:ext>
                </a:extLst>
              </a:tr>
              <a:tr h="487371">
                <a:tc>
                  <a:txBody>
                    <a:bodyPr/>
                    <a:lstStyle/>
                    <a:p>
                      <a:r>
                        <a:rPr lang="en-US" b="1" dirty="0"/>
                        <a:t>Sub-programme</a:t>
                      </a:r>
                    </a:p>
                  </a:txBody>
                  <a:tcPr>
                    <a:solidFill>
                      <a:schemeClr val="bg1">
                        <a:lumMod val="75000"/>
                      </a:schemeClr>
                    </a:solidFill>
                  </a:tcPr>
                </a:tc>
                <a:tc>
                  <a:txBody>
                    <a:bodyPr/>
                    <a:lstStyle/>
                    <a:p>
                      <a:r>
                        <a:rPr lang="en-US" b="1" dirty="0"/>
                        <a:t>Targets/actual achievement</a:t>
                      </a:r>
                    </a:p>
                  </a:txBody>
                  <a:tcPr>
                    <a:solidFill>
                      <a:schemeClr val="bg1">
                        <a:lumMod val="75000"/>
                      </a:schemeClr>
                    </a:solidFill>
                  </a:tcPr>
                </a:tc>
                <a:extLst>
                  <a:ext uri="{0D108BD9-81ED-4DB2-BD59-A6C34878D82A}">
                    <a16:rowId xmlns:a16="http://schemas.microsoft.com/office/drawing/2014/main" xmlns="" val="3792020637"/>
                  </a:ext>
                </a:extLst>
              </a:tr>
              <a:tr h="1233996">
                <a:tc rowSpan="4">
                  <a:txBody>
                    <a:bodyPr/>
                    <a:lstStyle/>
                    <a:p>
                      <a:r>
                        <a:rPr lang="en-US" dirty="0" smtClean="0"/>
                        <a:t>National</a:t>
                      </a:r>
                      <a:r>
                        <a:rPr lang="en-US" baseline="0" dirty="0" smtClean="0"/>
                        <a:t> Planning Coordination</a:t>
                      </a:r>
                      <a:endParaRPr lang="en-US" dirty="0"/>
                    </a:p>
                  </a:txBody>
                  <a:tcPr>
                    <a:solidFill>
                      <a:schemeClr val="bg1">
                        <a:lumMod val="95000"/>
                      </a:schemeClr>
                    </a:solidFill>
                  </a:tcPr>
                </a:tc>
                <a:tc>
                  <a:txBody>
                    <a:bodyPr/>
                    <a:lstStyle/>
                    <a:p>
                      <a:pPr marL="342900" marR="0" indent="-342900" algn="l" defTabSz="914400" rtl="0" eaLnBrk="1" fontAlgn="auto" latinLnBrk="0" hangingPunct="1">
                        <a:lnSpc>
                          <a:spcPct val="115000"/>
                        </a:lnSpc>
                        <a:spcBef>
                          <a:spcPts val="0"/>
                        </a:spcBef>
                        <a:spcAft>
                          <a:spcPts val="0"/>
                        </a:spcAft>
                        <a:buClrTx/>
                        <a:buSzTx/>
                        <a:buFont typeface="+mj-lt"/>
                        <a:buAutoNum type="arabicPeriod" startAt="5"/>
                        <a:tabLst/>
                        <a:defRPr/>
                      </a:pPr>
                      <a:r>
                        <a:rPr kumimoji="0" lang="en-ZA" sz="1600" b="1" kern="1200" dirty="0" smtClean="0">
                          <a:solidFill>
                            <a:srgbClr val="00B050"/>
                          </a:solidFill>
                          <a:latin typeface="Arial" panose="020B0604020202020204" pitchFamily="34" charset="0"/>
                          <a:ea typeface="+mn-ea"/>
                          <a:cs typeface="Arial" panose="020B0604020202020204" pitchFamily="34" charset="0"/>
                        </a:rPr>
                        <a:t>1 Quarterly Performance Reporting Guidelines issued to all Offices of the Premier by 15 May 2017</a:t>
                      </a:r>
                      <a:endParaRPr kumimoji="0" lang="en-US" sz="1600" b="1" kern="1200" dirty="0" smtClean="0">
                        <a:solidFill>
                          <a:srgbClr val="00B050"/>
                        </a:solidFill>
                        <a:latin typeface="Arial" panose="020B0604020202020204" pitchFamily="34" charset="0"/>
                        <a:ea typeface="+mn-ea"/>
                        <a:cs typeface="Arial" panose="020B0604020202020204" pitchFamily="34" charset="0"/>
                      </a:endParaRPr>
                    </a:p>
                    <a:p>
                      <a:pPr marL="285750" marR="0" indent="-285750" algn="l" defTabSz="914400" rtl="0" eaLnBrk="1" fontAlgn="auto" latinLnBrk="0" hangingPunct="1">
                        <a:lnSpc>
                          <a:spcPct val="115000"/>
                        </a:lnSpc>
                        <a:spcBef>
                          <a:spcPts val="0"/>
                        </a:spcBef>
                        <a:spcAft>
                          <a:spcPts val="0"/>
                        </a:spcAft>
                        <a:buClrTx/>
                        <a:buSzTx/>
                        <a:buFont typeface="Wingdings" panose="05000000000000000000" pitchFamily="2" charset="2"/>
                        <a:buChar char="§"/>
                        <a:tabLst/>
                        <a:defRPr/>
                      </a:pPr>
                      <a:r>
                        <a:rPr kumimoji="0" lang="en-US" sz="16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 1 Guideline issued to all Offices of the Premier by 15 May 2018</a:t>
                      </a:r>
                    </a:p>
                  </a:txBody>
                  <a:tcPr>
                    <a:solidFill>
                      <a:schemeClr val="bg1">
                        <a:lumMod val="95000"/>
                      </a:schemeClr>
                    </a:solidFill>
                  </a:tcPr>
                </a:tc>
                <a:extLst>
                  <a:ext uri="{0D108BD9-81ED-4DB2-BD59-A6C34878D82A}">
                    <a16:rowId xmlns:a16="http://schemas.microsoft.com/office/drawing/2014/main" xmlns="" val="247219874"/>
                  </a:ext>
                </a:extLst>
              </a:tr>
              <a:tr h="735612">
                <a:tc vMerge="1">
                  <a:txBody>
                    <a:bodyPr/>
                    <a:lstStyle/>
                    <a:p>
                      <a:endParaRPr lang="en-US" dirty="0"/>
                    </a:p>
                  </a:txBody>
                  <a:tcPr>
                    <a:solidFill>
                      <a:schemeClr val="bg1">
                        <a:lumMod val="95000"/>
                      </a:schemeClr>
                    </a:solidFill>
                  </a:tcPr>
                </a:tc>
                <a:tc>
                  <a:txBody>
                    <a:bodyPr/>
                    <a:lstStyle/>
                    <a:p>
                      <a:pPr marL="0" marR="0" indent="0">
                        <a:lnSpc>
                          <a:spcPct val="115000"/>
                        </a:lnSpc>
                        <a:spcBef>
                          <a:spcPts val="0"/>
                        </a:spcBef>
                        <a:spcAft>
                          <a:spcPts val="0"/>
                        </a:spcAft>
                        <a:buFont typeface="+mj-lt"/>
                        <a:buNone/>
                      </a:pPr>
                      <a:r>
                        <a:rPr kumimoji="0" lang="en-US" sz="1600" b="1" kern="1200" dirty="0" smtClean="0">
                          <a:solidFill>
                            <a:srgbClr val="00B050"/>
                          </a:solidFill>
                          <a:latin typeface="Arial" panose="020B0604020202020204" pitchFamily="34" charset="0"/>
                          <a:ea typeface="+mn-ea"/>
                          <a:cs typeface="Arial" panose="020B0604020202020204" pitchFamily="34" charset="0"/>
                        </a:rPr>
                        <a:t>6.   Guideline for integrated planning developed</a:t>
                      </a:r>
                    </a:p>
                    <a:p>
                      <a:pPr marL="285750" marR="0" indent="-285750">
                        <a:lnSpc>
                          <a:spcPct val="115000"/>
                        </a:lnSpc>
                        <a:spcBef>
                          <a:spcPts val="0"/>
                        </a:spcBef>
                        <a:spcAft>
                          <a:spcPts val="0"/>
                        </a:spcAft>
                        <a:buFont typeface="Wingdings" panose="05000000000000000000" pitchFamily="2" charset="2"/>
                        <a:buChar char="§"/>
                      </a:pPr>
                      <a:r>
                        <a:rPr lang="en-US" sz="1600" dirty="0" smtClean="0">
                          <a:effectLst/>
                          <a:latin typeface="Arial" panose="020B0604020202020204" pitchFamily="34" charset="0"/>
                          <a:ea typeface="Calibri" panose="020F0502020204030204" pitchFamily="34" charset="0"/>
                          <a:cs typeface="Arial" panose="020B0604020202020204" pitchFamily="34" charset="0"/>
                        </a:rPr>
                        <a:t> Guideline for integrated planning was developed</a:t>
                      </a:r>
                    </a:p>
                    <a:p>
                      <a:pPr marL="0" marR="0" indent="0" algn="l" defTabSz="914400" rtl="0" eaLnBrk="1" fontAlgn="auto" latinLnBrk="0" hangingPunct="1">
                        <a:lnSpc>
                          <a:spcPct val="115000"/>
                        </a:lnSpc>
                        <a:spcBef>
                          <a:spcPts val="0"/>
                        </a:spcBef>
                        <a:spcAft>
                          <a:spcPts val="0"/>
                        </a:spcAft>
                        <a:buClrTx/>
                        <a:buSzTx/>
                        <a:buFont typeface="+mj-lt"/>
                        <a:buNone/>
                        <a:tabLst/>
                        <a:defRPr/>
                      </a:pPr>
                      <a:endParaRPr kumimoji="0" lang="en-US" sz="16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xmlns="" val="1428832005"/>
                  </a:ext>
                </a:extLst>
              </a:tr>
              <a:tr h="770295">
                <a:tc vMerge="1">
                  <a:txBody>
                    <a:bodyPr/>
                    <a:lstStyle/>
                    <a:p>
                      <a:endParaRPr lang="en-US" dirty="0"/>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600" b="1" i="0" u="none" strike="noStrike" kern="1200" cap="none" spc="0" normalizeH="0" baseline="0" noProof="0" dirty="0" smtClean="0">
                          <a:ln>
                            <a:noFill/>
                          </a:ln>
                          <a:solidFill>
                            <a:srgbClr val="00B050"/>
                          </a:solidFill>
                          <a:effectLst/>
                          <a:uLnTx/>
                          <a:uFillTx/>
                          <a:latin typeface="Arial" panose="020B0604020202020204" pitchFamily="34" charset="0"/>
                          <a:ea typeface="+mn-ea"/>
                          <a:cs typeface="Arial" panose="020B0604020202020204" pitchFamily="34" charset="0"/>
                        </a:rPr>
                        <a:t>7.   Assessment report on the review of the planning cycles developed</a:t>
                      </a:r>
                    </a:p>
                    <a:p>
                      <a:pPr marL="285750" marR="0" lvl="0" indent="-285750" algn="l" defTabSz="914400" rtl="0" eaLnBrk="1" fontAlgn="auto" latinLnBrk="0" hangingPunct="1">
                        <a:lnSpc>
                          <a:spcPct val="115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An assessment report on the review of the planning cycles was developed</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kumimoji="0" lang="en-US" sz="16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xmlns="" val="3638842065"/>
                  </a:ext>
                </a:extLst>
              </a:tr>
              <a:tr h="1413164">
                <a:tc vMerge="1">
                  <a:txBody>
                    <a:bodyPr/>
                    <a:lstStyle/>
                    <a:p>
                      <a:endParaRPr lang="en-US" dirty="0"/>
                    </a:p>
                  </a:txBody>
                  <a:tcPr>
                    <a:solidFill>
                      <a:schemeClr val="bg1">
                        <a:lumMod val="95000"/>
                      </a:schemeClr>
                    </a:solidFill>
                  </a:tcPr>
                </a:tc>
                <a:tc>
                  <a:txBody>
                    <a:bodyPr/>
                    <a:lstStyle/>
                    <a:p>
                      <a:pPr marL="342900" marR="0" indent="-342900" algn="l" defTabSz="914400" rtl="0" eaLnBrk="1" fontAlgn="auto" latinLnBrk="0" hangingPunct="1">
                        <a:lnSpc>
                          <a:spcPct val="115000"/>
                        </a:lnSpc>
                        <a:spcBef>
                          <a:spcPts val="0"/>
                        </a:spcBef>
                        <a:spcAft>
                          <a:spcPts val="0"/>
                        </a:spcAft>
                        <a:buClrTx/>
                        <a:buSzTx/>
                        <a:buFont typeface="+mj-lt"/>
                        <a:buAutoNum type="arabicPeriod" startAt="4"/>
                        <a:tabLst/>
                        <a:defRPr/>
                      </a:pPr>
                      <a:endParaRPr kumimoji="0" lang="en-US" sz="16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xmlns="" val="3492680933"/>
                  </a:ext>
                </a:extLst>
              </a:tr>
            </a:tbl>
          </a:graphicData>
        </a:graphic>
      </p:graphicFrame>
      <p:sp>
        <p:nvSpPr>
          <p:cNvPr id="8" name="Title 1">
            <a:extLst>
              <a:ext uri="{FF2B5EF4-FFF2-40B4-BE49-F238E27FC236}">
                <a16:creationId xmlns:a16="http://schemas.microsoft.com/office/drawing/2014/main" xmlns="" id="{405F8C43-E2BC-4641-969E-333F12D52281}"/>
              </a:ext>
            </a:extLst>
          </p:cNvPr>
          <p:cNvSpPr txBox="1">
            <a:spLocks/>
          </p:cNvSpPr>
          <p:nvPr/>
        </p:nvSpPr>
        <p:spPr>
          <a:xfrm>
            <a:off x="446903" y="194210"/>
            <a:ext cx="10515600" cy="748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2400" b="1" dirty="0" smtClean="0">
                <a:latin typeface="Arial" panose="020B0604020202020204" pitchFamily="34" charset="0"/>
                <a:cs typeface="Arial" panose="020B0604020202020204" pitchFamily="34" charset="0"/>
              </a:rPr>
              <a:t>NATIONAL PLANNING COORDINATION</a:t>
            </a:r>
            <a:endParaRPr lang="en-US" sz="2400" b="1" dirty="0">
              <a:latin typeface="Arial" panose="020B0604020202020204" pitchFamily="34" charset="0"/>
              <a:cs typeface="Arial" panose="020B0604020202020204" pitchFamily="34" charset="0"/>
            </a:endParaRPr>
          </a:p>
        </p:txBody>
      </p:sp>
      <p:sp>
        <p:nvSpPr>
          <p:cNvPr id="2"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cstate="print"/>
          <a:stretch>
            <a:fillRect/>
          </a:stretch>
        </p:blipFill>
        <p:spPr>
          <a:xfrm>
            <a:off x="523702" y="3222548"/>
            <a:ext cx="2388174" cy="3072269"/>
          </a:xfrm>
          <a:prstGeom prst="rect">
            <a:avLst/>
          </a:prstGeom>
        </p:spPr>
      </p:pic>
    </p:spTree>
    <p:extLst>
      <p:ext uri="{BB962C8B-B14F-4D97-AF65-F5344CB8AC3E}">
        <p14:creationId xmlns:p14="http://schemas.microsoft.com/office/powerpoint/2010/main" xmlns="" val="4116547186"/>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A0799B-47B5-A44D-80D3-528E4591CEEF}"/>
              </a:ext>
            </a:extLst>
          </p:cNvPr>
          <p:cNvSpPr>
            <a:spLocks noGrp="1"/>
          </p:cNvSpPr>
          <p:nvPr>
            <p:ph type="title"/>
          </p:nvPr>
        </p:nvSpPr>
        <p:spPr>
          <a:xfrm>
            <a:off x="0" y="45085"/>
            <a:ext cx="10597242" cy="783971"/>
          </a:xfrm>
          <a:solidFill>
            <a:srgbClr val="92D050"/>
          </a:solidFill>
        </p:spPr>
        <p:txBody>
          <a:bodyPr/>
          <a:lstStyle/>
          <a:p>
            <a:r>
              <a:rPr lang="en-US" dirty="0" smtClean="0">
                <a:latin typeface="Aharoni" panose="02010803020104030203" pitchFamily="2" charset="-79"/>
                <a:cs typeface="Aharoni" panose="02010803020104030203" pitchFamily="2" charset="-79"/>
              </a:rPr>
              <a:t>INTEGRATED PLANNING FRAMEWORK</a:t>
            </a:r>
            <a:endParaRPr lang="en-US" dirty="0">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xmlns="" id="{A6789034-0EF5-D549-8AB1-B84DB941AE1B}"/>
              </a:ext>
            </a:extLst>
          </p:cNvPr>
          <p:cNvSpPr>
            <a:spLocks noGrp="1"/>
          </p:cNvSpPr>
          <p:nvPr>
            <p:ph idx="1"/>
          </p:nvPr>
        </p:nvSpPr>
        <p:spPr>
          <a:xfrm>
            <a:off x="0" y="874141"/>
            <a:ext cx="10597242" cy="5436171"/>
          </a:xfrm>
        </p:spPr>
        <p:txBody>
          <a:bodyPr>
            <a:noAutofit/>
          </a:bodyPr>
          <a:lstStyle/>
          <a:p>
            <a:pPr marL="971550" lvl="1" indent="-514350">
              <a:buFont typeface="+mj-lt"/>
              <a:buAutoNum type="arabicPeriod"/>
            </a:pPr>
            <a:endParaRPr lang="en-US" sz="2000" dirty="0">
              <a:latin typeface="Arial" panose="020B0604020202020204" pitchFamily="34" charset="0"/>
              <a:cs typeface="Arial" panose="020B0604020202020204" pitchFamily="34" charset="0"/>
            </a:endParaRPr>
          </a:p>
          <a:p>
            <a:pPr marL="971550" lvl="1" indent="-514350">
              <a:buFont typeface="+mj-lt"/>
              <a:buAutoNum type="arabicPeriod"/>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514350" indent="-514350">
              <a:buFont typeface="+mj-lt"/>
              <a:buAutoNum type="arabicPeriod"/>
            </a:pPr>
            <a:endParaRPr lang="en-US" sz="20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xmlns="" id="{8532464C-D42A-E24C-B91B-9DB056B8BBC9}"/>
              </a:ext>
            </a:extLst>
          </p:cNvPr>
          <p:cNvSpPr>
            <a:spLocks noGrp="1"/>
          </p:cNvSpPr>
          <p:nvPr>
            <p:ph type="sldNum" sz="quarter" idx="12"/>
          </p:nvPr>
        </p:nvSpPr>
        <p:spPr/>
        <p:txBody>
          <a:bodyPr/>
          <a:lstStyle/>
          <a:p>
            <a:fld id="{D5A8AAE6-51EC-EC4A-88C5-514DCD8E18D2}" type="slidenum">
              <a:rPr lang="en-US" smtClean="0">
                <a:solidFill>
                  <a:prstClr val="black">
                    <a:tint val="75000"/>
                  </a:prstClr>
                </a:solidFill>
              </a:rPr>
              <a:pPr/>
              <a:t>17</a:t>
            </a:fld>
            <a:endParaRPr lang="en-US" dirty="0">
              <a:solidFill>
                <a:prstClr val="black">
                  <a:tint val="75000"/>
                </a:prstClr>
              </a:solidFill>
            </a:endParaRPr>
          </a:p>
        </p:txBody>
      </p:sp>
      <p:pic>
        <p:nvPicPr>
          <p:cNvPr id="6" name="Picture 5"/>
          <p:cNvPicPr>
            <a:picLocks noChangeAspect="1"/>
          </p:cNvPicPr>
          <p:nvPr/>
        </p:nvPicPr>
        <p:blipFill>
          <a:blip r:embed="rId2" cstate="print"/>
          <a:stretch>
            <a:fillRect/>
          </a:stretch>
        </p:blipFill>
        <p:spPr>
          <a:xfrm>
            <a:off x="0" y="989351"/>
            <a:ext cx="12191999" cy="5506957"/>
          </a:xfrm>
          <a:prstGeom prst="rect">
            <a:avLst/>
          </a:prstGeom>
        </p:spPr>
      </p:pic>
    </p:spTree>
    <p:extLst>
      <p:ext uri="{BB962C8B-B14F-4D97-AF65-F5344CB8AC3E}">
        <p14:creationId xmlns:p14="http://schemas.microsoft.com/office/powerpoint/2010/main" xmlns="" val="208718599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p:cNvGraphicFramePr>
            <a:graphicFrameLocks noGrp="1"/>
          </p:cNvGraphicFramePr>
          <p:nvPr>
            <p:ph sz="half" idx="1"/>
            <p:extLst>
              <p:ext uri="{D42A27DB-BD31-4B8C-83A1-F6EECF244321}">
                <p14:modId xmlns:p14="http://schemas.microsoft.com/office/powerpoint/2010/main" xmlns="" val="3658508464"/>
              </p:ext>
            </p:extLst>
          </p:nvPr>
        </p:nvGraphicFramePr>
        <p:xfrm>
          <a:off x="294639" y="1047842"/>
          <a:ext cx="4845772" cy="49650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ontent Placeholder 14"/>
          <p:cNvGraphicFramePr>
            <a:graphicFrameLocks noGrp="1"/>
          </p:cNvGraphicFramePr>
          <p:nvPr>
            <p:ph sz="half" idx="2"/>
            <p:extLst>
              <p:ext uri="{D42A27DB-BD31-4B8C-83A1-F6EECF244321}">
                <p14:modId xmlns:p14="http://schemas.microsoft.com/office/powerpoint/2010/main" xmlns="" val="2071367126"/>
              </p:ext>
            </p:extLst>
          </p:nvPr>
        </p:nvGraphicFramePr>
        <p:xfrm>
          <a:off x="4934465" y="1262026"/>
          <a:ext cx="6791067" cy="4417685"/>
        </p:xfrm>
        <a:graphic>
          <a:graphicData uri="http://schemas.openxmlformats.org/drawingml/2006/table">
            <a:tbl>
              <a:tblPr firstRow="1" bandRow="1">
                <a:tableStyleId>{5C22544A-7EE6-4342-B048-85BDC9FD1C3A}</a:tableStyleId>
              </a:tblPr>
              <a:tblGrid>
                <a:gridCol w="6791067">
                  <a:extLst>
                    <a:ext uri="{9D8B030D-6E8A-4147-A177-3AD203B41FA5}">
                      <a16:colId xmlns:a16="http://schemas.microsoft.com/office/drawing/2014/main" xmlns="" val="820244799"/>
                    </a:ext>
                  </a:extLst>
                </a:gridCol>
              </a:tblGrid>
              <a:tr h="332586">
                <a:tc>
                  <a:txBody>
                    <a:bodyPr/>
                    <a:lstStyle/>
                    <a:p>
                      <a:pPr algn="ctr"/>
                      <a:endParaRPr lang="en-US" dirty="0"/>
                    </a:p>
                  </a:txBody>
                  <a:tcPr>
                    <a:solidFill>
                      <a:schemeClr val="tx1">
                        <a:lumMod val="65000"/>
                        <a:lumOff val="35000"/>
                      </a:schemeClr>
                    </a:solidFill>
                  </a:tcPr>
                </a:tc>
                <a:extLst>
                  <a:ext uri="{0D108BD9-81ED-4DB2-BD59-A6C34878D82A}">
                    <a16:rowId xmlns:a16="http://schemas.microsoft.com/office/drawing/2014/main" xmlns="" val="4058716665"/>
                  </a:ext>
                </a:extLst>
              </a:tr>
              <a:tr h="3686165">
                <a:tc>
                  <a:txBody>
                    <a:bodyPr/>
                    <a:lstStyle/>
                    <a:p>
                      <a:pPr marL="22860" marR="0" lvl="0" indent="0" algn="l" defTabSz="914400" rtl="0" eaLnBrk="1" fontAlgn="auto" latinLnBrk="0" hangingPunct="1">
                        <a:lnSpc>
                          <a:spcPct val="100000"/>
                        </a:lnSpc>
                        <a:spcBef>
                          <a:spcPts val="750"/>
                        </a:spcBef>
                        <a:spcAft>
                          <a:spcPts val="0"/>
                        </a:spcAft>
                        <a:buClrTx/>
                        <a:buSzTx/>
                        <a:buFontTx/>
                        <a:buNone/>
                        <a:tabLst/>
                        <a:defRPr/>
                      </a:pPr>
                      <a:r>
                        <a:rPr lang="en-GB" sz="1600" b="1" dirty="0" smtClean="0">
                          <a:solidFill>
                            <a:schemeClr val="tx1">
                              <a:lumMod val="65000"/>
                              <a:lumOff val="35000"/>
                            </a:schemeClr>
                          </a:solidFill>
                          <a:latin typeface="Arial" panose="020B0604020202020204" pitchFamily="34" charset="0"/>
                          <a:cs typeface="Arial" panose="020B0604020202020204" pitchFamily="34" charset="0"/>
                        </a:rPr>
                        <a:t>Had </a:t>
                      </a:r>
                      <a:r>
                        <a:rPr lang="en-GB" sz="1600" b="1" dirty="0" smtClean="0">
                          <a:solidFill>
                            <a:schemeClr val="accent5"/>
                          </a:solidFill>
                          <a:latin typeface="Arial" panose="020B0604020202020204" pitchFamily="34" charset="0"/>
                          <a:cs typeface="Arial" panose="020B0604020202020204" pitchFamily="34" charset="0"/>
                        </a:rPr>
                        <a:t>10 targets </a:t>
                      </a:r>
                      <a:r>
                        <a:rPr lang="en-GB" sz="1600" b="1" dirty="0" smtClean="0">
                          <a:solidFill>
                            <a:schemeClr val="tx1">
                              <a:lumMod val="65000"/>
                              <a:lumOff val="35000"/>
                            </a:schemeClr>
                          </a:solidFill>
                          <a:latin typeface="Arial" panose="020B0604020202020204" pitchFamily="34" charset="0"/>
                          <a:cs typeface="Arial" panose="020B0604020202020204" pitchFamily="34" charset="0"/>
                        </a:rPr>
                        <a:t>for the financial year. </a:t>
                      </a:r>
                      <a:r>
                        <a:rPr lang="en-GB" sz="1600" b="1" dirty="0" smtClean="0">
                          <a:solidFill>
                            <a:srgbClr val="00B050"/>
                          </a:solidFill>
                          <a:latin typeface="Arial" panose="020B0604020202020204" pitchFamily="34" charset="0"/>
                          <a:cs typeface="Arial" panose="020B0604020202020204" pitchFamily="34" charset="0"/>
                        </a:rPr>
                        <a:t>9 targets achieved </a:t>
                      </a:r>
                      <a:r>
                        <a:rPr lang="en-GB" sz="1600" b="1" dirty="0" smtClean="0">
                          <a:solidFill>
                            <a:schemeClr val="tx1">
                              <a:lumMod val="65000"/>
                              <a:lumOff val="35000"/>
                            </a:schemeClr>
                          </a:solidFill>
                          <a:latin typeface="Arial" panose="020B0604020202020204" pitchFamily="34" charset="0"/>
                          <a:cs typeface="Arial" panose="020B0604020202020204" pitchFamily="34" charset="0"/>
                        </a:rPr>
                        <a:t>and </a:t>
                      </a:r>
                      <a:r>
                        <a:rPr lang="en-GB" sz="1600" b="1" dirty="0" smtClean="0">
                          <a:solidFill>
                            <a:srgbClr val="C00000"/>
                          </a:solidFill>
                          <a:latin typeface="Arial" panose="020B0604020202020204" pitchFamily="34" charset="0"/>
                          <a:cs typeface="Arial" panose="020B0604020202020204" pitchFamily="34" charset="0"/>
                        </a:rPr>
                        <a:t>1 was not achieved</a:t>
                      </a:r>
                      <a:endParaRPr lang="en-US" sz="1600" b="1" dirty="0" smtClean="0">
                        <a:solidFill>
                          <a:srgbClr val="C00000"/>
                        </a:solidFill>
                        <a:latin typeface="Arial" panose="020B0604020202020204" pitchFamily="34" charset="0"/>
                        <a:cs typeface="Arial" panose="020B0604020202020204" pitchFamily="34" charset="0"/>
                      </a:endParaRPr>
                    </a:p>
                    <a:p>
                      <a:pPr marL="22860" indent="0">
                        <a:spcBef>
                          <a:spcPts val="750"/>
                        </a:spcBef>
                        <a:buNone/>
                      </a:pPr>
                      <a:r>
                        <a:rPr lang="en-ZA" sz="1600" b="1" dirty="0" smtClean="0">
                          <a:solidFill>
                            <a:schemeClr val="tx1"/>
                          </a:solidFill>
                          <a:latin typeface="Arial" panose="020B0604020202020204" pitchFamily="34" charset="0"/>
                          <a:cs typeface="Arial" panose="020B0604020202020204" pitchFamily="34" charset="0"/>
                        </a:rPr>
                        <a:t>The Not achieved targets related to: </a:t>
                      </a:r>
                    </a:p>
                    <a:p>
                      <a:pPr marL="22860" indent="0">
                        <a:spcBef>
                          <a:spcPts val="750"/>
                        </a:spcBef>
                        <a:buNone/>
                      </a:pPr>
                      <a:endParaRPr lang="en-ZA" sz="1600" b="1" dirty="0" smtClean="0">
                        <a:solidFill>
                          <a:schemeClr val="tx1"/>
                        </a:solidFill>
                        <a:latin typeface="Arial" panose="020B0604020202020204" pitchFamily="34" charset="0"/>
                        <a:cs typeface="Arial" panose="020B0604020202020204" pitchFamily="34" charset="0"/>
                      </a:endParaRPr>
                    </a:p>
                    <a:p>
                      <a:pPr marL="342900" marR="0" indent="-342900">
                        <a:lnSpc>
                          <a:spcPct val="115000"/>
                        </a:lnSpc>
                        <a:spcBef>
                          <a:spcPts val="0"/>
                        </a:spcBef>
                        <a:spcAft>
                          <a:spcPts val="0"/>
                        </a:spcAft>
                        <a:buFont typeface="+mj-lt"/>
                        <a:buAutoNum type="arabicPeriod"/>
                      </a:pPr>
                      <a:r>
                        <a:rPr lang="en-ZA" sz="1600" dirty="0" smtClean="0">
                          <a:solidFill>
                            <a:schemeClr val="accent5">
                              <a:lumMod val="75000"/>
                            </a:schemeClr>
                          </a:solidFill>
                          <a:latin typeface="Arial" panose="020B0604020202020204" pitchFamily="34" charset="0"/>
                          <a:cs typeface="Arial" panose="020B0604020202020204" pitchFamily="34" charset="0"/>
                        </a:rPr>
                        <a:t> </a:t>
                      </a:r>
                      <a:r>
                        <a:rPr lang="en-ZA" sz="1600" dirty="0" smtClean="0">
                          <a:solidFill>
                            <a:srgbClr val="FF0000"/>
                          </a:solidFill>
                          <a:latin typeface="Arial" panose="020B0604020202020204" pitchFamily="34" charset="0"/>
                          <a:cs typeface="Arial" panose="020B0604020202020204" pitchFamily="34" charset="0"/>
                        </a:rPr>
                        <a:t>Two comprehensive progress reports on the</a:t>
                      </a:r>
                      <a:r>
                        <a:rPr lang="en-US" sz="1600" dirty="0" smtClean="0">
                          <a:solidFill>
                            <a:srgbClr val="FF0000"/>
                          </a:solidFill>
                          <a:latin typeface="Arial" panose="020B0604020202020204" pitchFamily="34" charset="0"/>
                          <a:cs typeface="Arial" panose="020B0604020202020204" pitchFamily="34" charset="0"/>
                        </a:rPr>
                        <a:t> </a:t>
                      </a:r>
                      <a:r>
                        <a:rPr lang="en-ZA" sz="1600" dirty="0" smtClean="0">
                          <a:solidFill>
                            <a:srgbClr val="FF0000"/>
                          </a:solidFill>
                          <a:latin typeface="Arial" panose="020B0604020202020204" pitchFamily="34" charset="0"/>
                          <a:cs typeface="Arial" panose="020B0604020202020204" pitchFamily="34" charset="0"/>
                        </a:rPr>
                        <a:t>implementation of outcomes</a:t>
                      </a:r>
                      <a:r>
                        <a:rPr lang="en-US" sz="1600" dirty="0" smtClean="0">
                          <a:solidFill>
                            <a:srgbClr val="FF0000"/>
                          </a:solidFill>
                          <a:latin typeface="Arial" panose="020B0604020202020204" pitchFamily="34" charset="0"/>
                          <a:cs typeface="Arial" panose="020B0604020202020204" pitchFamily="34" charset="0"/>
                        </a:rPr>
                        <a:t> </a:t>
                      </a:r>
                      <a:r>
                        <a:rPr lang="en-ZA" sz="1600" dirty="0" smtClean="0">
                          <a:solidFill>
                            <a:srgbClr val="FF0000"/>
                          </a:solidFill>
                          <a:latin typeface="Arial" panose="020B0604020202020204" pitchFamily="34" charset="0"/>
                          <a:cs typeface="Arial" panose="020B0604020202020204" pitchFamily="34" charset="0"/>
                        </a:rPr>
                        <a:t>of the Inter-Ministerial Committees were produced</a:t>
                      </a:r>
                      <a:r>
                        <a:rPr lang="en-ZA" sz="1600" baseline="0" dirty="0" smtClean="0">
                          <a:solidFill>
                            <a:srgbClr val="FF0000"/>
                          </a:solidFill>
                          <a:latin typeface="Arial" panose="020B0604020202020204" pitchFamily="34" charset="0"/>
                          <a:cs typeface="Arial" panose="020B0604020202020204" pitchFamily="34" charset="0"/>
                        </a:rPr>
                        <a:t> against a target of three reports</a:t>
                      </a:r>
                      <a:endParaRPr lang="en-ZA" sz="1600" dirty="0" smtClean="0">
                        <a:solidFill>
                          <a:srgbClr val="FF0000"/>
                        </a:solidFill>
                        <a:latin typeface="Arial" panose="020B0604020202020204" pitchFamily="34" charset="0"/>
                        <a:cs typeface="Arial" panose="020B0604020202020204" pitchFamily="34" charset="0"/>
                      </a:endParaRPr>
                    </a:p>
                    <a:p>
                      <a:pPr marL="0" marR="0" indent="0">
                        <a:lnSpc>
                          <a:spcPct val="115000"/>
                        </a:lnSpc>
                        <a:spcBef>
                          <a:spcPts val="0"/>
                        </a:spcBef>
                        <a:spcAft>
                          <a:spcPts val="0"/>
                        </a:spcAft>
                        <a:buNone/>
                      </a:pPr>
                      <a:endParaRPr lang="en-ZA" sz="1600" dirty="0" smtClean="0">
                        <a:solidFill>
                          <a:schemeClr val="tx1"/>
                        </a:solidFill>
                        <a:latin typeface="Arial" panose="020B0604020202020204" pitchFamily="34" charset="0"/>
                        <a:cs typeface="Arial" panose="020B0604020202020204" pitchFamily="34" charset="0"/>
                      </a:endParaRPr>
                    </a:p>
                    <a:p>
                      <a:pPr marL="285750" indent="-285750">
                        <a:lnSpc>
                          <a:spcPct val="115000"/>
                        </a:lnSpc>
                        <a:spcBef>
                          <a:spcPts val="0"/>
                        </a:spcBef>
                        <a:buFont typeface="Wingdings" panose="05000000000000000000" pitchFamily="2" charset="2"/>
                        <a:buChar char="§"/>
                      </a:pPr>
                      <a:r>
                        <a:rPr lang="en-US" sz="1600" dirty="0" smtClean="0">
                          <a:solidFill>
                            <a:schemeClr val="tx1"/>
                          </a:solidFill>
                          <a:latin typeface="Arial" panose="020B0604020202020204" pitchFamily="34" charset="0"/>
                          <a:cs typeface="Arial" panose="020B0604020202020204" pitchFamily="34" charset="0"/>
                        </a:rPr>
                        <a:t>The Inter-Ministerial Committees of Distressed Mining Towns meeting  was held in the last quarter. This resulted</a:t>
                      </a:r>
                      <a:r>
                        <a:rPr lang="en-US" sz="1600" baseline="0" dirty="0" smtClean="0">
                          <a:solidFill>
                            <a:schemeClr val="tx1"/>
                          </a:solidFill>
                          <a:latin typeface="Arial" panose="020B0604020202020204" pitchFamily="34" charset="0"/>
                          <a:cs typeface="Arial" panose="020B0604020202020204" pitchFamily="34" charset="0"/>
                        </a:rPr>
                        <a:t> in the report not being produced as planned.</a:t>
                      </a:r>
                      <a:endParaRPr lang="en-US" sz="1600"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extLst>
                  <a:ext uri="{0D108BD9-81ED-4DB2-BD59-A6C34878D82A}">
                    <a16:rowId xmlns:a16="http://schemas.microsoft.com/office/drawing/2014/main" xmlns="" val="1517245559"/>
                  </a:ext>
                </a:extLst>
              </a:tr>
              <a:tr h="332586">
                <a:tc>
                  <a:txBody>
                    <a:bodyPr/>
                    <a:lstStyle/>
                    <a:p>
                      <a:endParaRPr lang="en-US" dirty="0"/>
                    </a:p>
                  </a:txBody>
                  <a:tcPr>
                    <a:solidFill>
                      <a:schemeClr val="tx1">
                        <a:lumMod val="50000"/>
                        <a:lumOff val="50000"/>
                      </a:schemeClr>
                    </a:solidFill>
                  </a:tcPr>
                </a:tc>
                <a:extLst>
                  <a:ext uri="{0D108BD9-81ED-4DB2-BD59-A6C34878D82A}">
                    <a16:rowId xmlns:a16="http://schemas.microsoft.com/office/drawing/2014/main" xmlns="" val="3064010752"/>
                  </a:ext>
                </a:extLst>
              </a:tr>
            </a:tbl>
          </a:graphicData>
        </a:graphic>
      </p:graphicFrame>
      <p:sp>
        <p:nvSpPr>
          <p:cNvPr id="5" name="Slide Number Placeholder 4"/>
          <p:cNvSpPr>
            <a:spLocks noGrp="1"/>
          </p:cNvSpPr>
          <p:nvPr>
            <p:ph type="sldNum" sz="quarter" idx="12"/>
          </p:nvPr>
        </p:nvSpPr>
        <p:spPr/>
        <p:txBody>
          <a:bodyPr/>
          <a:lstStyle/>
          <a:p>
            <a:pPr>
              <a:defRPr/>
            </a:pPr>
            <a:fld id="{6F583F1B-3FE3-D141-BECE-62358217E2B5}" type="slidenum">
              <a:rPr lang="en-US" smtClean="0">
                <a:solidFill>
                  <a:prstClr val="black">
                    <a:tint val="75000"/>
                  </a:prstClr>
                </a:solidFill>
              </a:rPr>
              <a:pPr>
                <a:defRPr/>
              </a:pPr>
              <a:t>18</a:t>
            </a:fld>
            <a:endParaRPr lang="en-US" dirty="0">
              <a:solidFill>
                <a:prstClr val="black">
                  <a:tint val="75000"/>
                </a:prstClr>
              </a:solidFill>
            </a:endParaRPr>
          </a:p>
        </p:txBody>
      </p:sp>
      <p:sp>
        <p:nvSpPr>
          <p:cNvPr id="8" name="Title 1">
            <a:extLst>
              <a:ext uri="{FF2B5EF4-FFF2-40B4-BE49-F238E27FC236}">
                <a16:creationId xmlns:a16="http://schemas.microsoft.com/office/drawing/2014/main" xmlns="" id="{44B7C0C2-1783-DB45-94D9-084B97D0121D}"/>
              </a:ext>
            </a:extLst>
          </p:cNvPr>
          <p:cNvSpPr txBox="1">
            <a:spLocks/>
          </p:cNvSpPr>
          <p:nvPr/>
        </p:nvSpPr>
        <p:spPr>
          <a:xfrm>
            <a:off x="446903" y="194210"/>
            <a:ext cx="10515600" cy="67900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smtClean="0">
                <a:latin typeface="Arial" panose="020B0604020202020204" pitchFamily="34" charset="0"/>
                <a:cs typeface="Arial" panose="020B0604020202020204" pitchFamily="34" charset="0"/>
              </a:rPr>
              <a:t>PROGRAMME 3: </a:t>
            </a:r>
            <a:r>
              <a:rPr lang="en-ZA" sz="2400" b="1" dirty="0" smtClean="0">
                <a:latin typeface="Arial" panose="020B0604020202020204" pitchFamily="34" charset="0"/>
                <a:cs typeface="Arial" panose="020B0604020202020204" pitchFamily="34" charset="0"/>
              </a:rPr>
              <a:t>SECTOR MONITORING</a:t>
            </a:r>
            <a:r>
              <a:rPr lang="en-ZA" sz="2400" b="1" dirty="0">
                <a:latin typeface="Arial" panose="020B0604020202020204" pitchFamily="34" charset="0"/>
                <a:cs typeface="Arial" panose="020B0604020202020204" pitchFamily="34" charset="0"/>
              </a:rPr>
              <a:t/>
            </a:r>
            <a:br>
              <a:rPr lang="en-ZA" sz="2400" b="1" dirty="0">
                <a:latin typeface="Arial" panose="020B0604020202020204" pitchFamily="34" charset="0"/>
                <a:cs typeface="Arial" panose="020B0604020202020204" pitchFamily="34" charset="0"/>
              </a:rPr>
            </a:br>
            <a:r>
              <a:rPr lang="en-ZA" sz="2400" b="1" dirty="0">
                <a:latin typeface="Arial" panose="020B0604020202020204" pitchFamily="34" charset="0"/>
                <a:cs typeface="Arial" panose="020B0604020202020204" pitchFamily="34" charset="0"/>
              </a:rPr>
              <a:t> </a:t>
            </a:r>
            <a:endParaRPr lang="en-US" sz="2400" dirty="0">
              <a:solidFill>
                <a:schemeClr val="bg1">
                  <a:lumMod val="50000"/>
                </a:schemeClr>
              </a:solidFill>
              <a:latin typeface="Gill Sans Light" panose="020B0302020104020203" pitchFamily="34" charset="-79"/>
              <a:cs typeface="Gill Sans Light" panose="020B0302020104020203" pitchFamily="34" charset="-79"/>
            </a:endParaRPr>
          </a:p>
        </p:txBody>
      </p:sp>
    </p:spTree>
    <p:extLst>
      <p:ext uri="{BB962C8B-B14F-4D97-AF65-F5344CB8AC3E}">
        <p14:creationId xmlns:p14="http://schemas.microsoft.com/office/powerpoint/2010/main" xmlns="" val="29400779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F583F1B-3FE3-D141-BECE-62358217E2B5}" type="slidenum">
              <a:rPr lang="en-US" smtClean="0">
                <a:solidFill>
                  <a:prstClr val="black">
                    <a:tint val="75000"/>
                  </a:prstClr>
                </a:solidFill>
              </a:rPr>
              <a:pPr>
                <a:defRPr/>
              </a:pPr>
              <a:t>19</a:t>
            </a:fld>
            <a:endParaRPr lang="en-US" dirty="0">
              <a:solidFill>
                <a:prstClr val="black">
                  <a:tint val="75000"/>
                </a:prstClr>
              </a:solidFill>
            </a:endParaRPr>
          </a:p>
        </p:txBody>
      </p:sp>
      <p:sp>
        <p:nvSpPr>
          <p:cNvPr id="6" name="Rectangle 5"/>
          <p:cNvSpPr/>
          <p:nvPr/>
        </p:nvSpPr>
        <p:spPr>
          <a:xfrm>
            <a:off x="457010" y="1199727"/>
            <a:ext cx="11240086" cy="4616648"/>
          </a:xfrm>
          <a:prstGeom prst="rect">
            <a:avLst/>
          </a:prstGeom>
        </p:spPr>
        <p:txBody>
          <a:bodyPr wrap="square" anchor="ctr">
            <a:spAutoFit/>
          </a:bodyPr>
          <a:lstStyle/>
          <a:p>
            <a:endParaRPr lang="en-ZA" sz="1900" b="1" dirty="0" smtClean="0">
              <a:solidFill>
                <a:schemeClr val="accent5"/>
              </a:solidFill>
            </a:endParaRPr>
          </a:p>
          <a:p>
            <a:pPr marL="342900" indent="-342900">
              <a:buFont typeface="Wingdings" panose="05000000000000000000" pitchFamily="2" charset="2"/>
              <a:buChar char="Ø"/>
            </a:pPr>
            <a:r>
              <a:rPr lang="en-ZA" b="1" dirty="0" smtClean="0">
                <a:latin typeface="Arial" panose="020B0604020202020204" pitchFamily="34" charset="0"/>
                <a:cs typeface="Arial" panose="020B0604020202020204" pitchFamily="34" charset="0"/>
              </a:rPr>
              <a:t>The  Progress report on 25 year review:</a:t>
            </a:r>
          </a:p>
          <a:p>
            <a:endParaRPr lang="en-ZA" b="1" dirty="0">
              <a:solidFill>
                <a:schemeClr val="accent5"/>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ZA" sz="2000" dirty="0" smtClean="0">
                <a:latin typeface="Arial" panose="020B0604020202020204" pitchFamily="34" charset="0"/>
                <a:cs typeface="Arial" panose="020B0604020202020204" pitchFamily="34" charset="0"/>
              </a:rPr>
              <a:t>The </a:t>
            </a:r>
            <a:r>
              <a:rPr lang="en-ZA" sz="2000" dirty="0">
                <a:latin typeface="Arial" panose="020B0604020202020204" pitchFamily="34" charset="0"/>
                <a:cs typeface="Arial" panose="020B0604020202020204" pitchFamily="34" charset="0"/>
              </a:rPr>
              <a:t>25-Year Review Report was presented to the Joint Cabinet Committees in September 2019, and was approved subject to the incorporation of the amendments required by Ministers. </a:t>
            </a:r>
            <a:endParaRPr lang="en-ZA" sz="2000" dirty="0" smtClean="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ZA" sz="20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ZA" sz="2000" dirty="0" smtClean="0">
                <a:latin typeface="Arial" panose="020B0604020202020204" pitchFamily="34" charset="0"/>
                <a:cs typeface="Arial" panose="020B0604020202020204" pitchFamily="34" charset="0"/>
              </a:rPr>
              <a:t>The </a:t>
            </a:r>
            <a:r>
              <a:rPr lang="en-ZA" sz="2000" dirty="0">
                <a:latin typeface="Arial" panose="020B0604020202020204" pitchFamily="34" charset="0"/>
                <a:cs typeface="Arial" panose="020B0604020202020204" pitchFamily="34" charset="0"/>
              </a:rPr>
              <a:t>report was subsequently approved by </a:t>
            </a:r>
            <a:r>
              <a:rPr lang="en-ZA" sz="2000" dirty="0" smtClean="0">
                <a:latin typeface="Arial" panose="020B0604020202020204" pitchFamily="34" charset="0"/>
                <a:cs typeface="Arial" panose="020B0604020202020204" pitchFamily="34" charset="0"/>
              </a:rPr>
              <a:t>Cabinet, and is being </a:t>
            </a:r>
            <a:r>
              <a:rPr lang="en-ZA" sz="2000" dirty="0">
                <a:latin typeface="Arial" panose="020B0604020202020204" pitchFamily="34" charset="0"/>
                <a:cs typeface="Arial" panose="020B0604020202020204" pitchFamily="34" charset="0"/>
              </a:rPr>
              <a:t>finalised for </a:t>
            </a:r>
            <a:r>
              <a:rPr lang="en-ZA" sz="2000" dirty="0" smtClean="0">
                <a:latin typeface="Arial" panose="020B0604020202020204" pitchFamily="34" charset="0"/>
                <a:cs typeface="Arial" panose="020B0604020202020204" pitchFamily="34" charset="0"/>
              </a:rPr>
              <a:t>printing. </a:t>
            </a:r>
          </a:p>
          <a:p>
            <a:pPr marL="800100" lvl="1" indent="-342900">
              <a:buFont typeface="Arial" panose="020B0604020202020204" pitchFamily="34" charset="0"/>
              <a:buChar char="•"/>
            </a:pPr>
            <a:endParaRPr lang="en-ZA" sz="20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ZA" sz="2000" dirty="0" smtClean="0">
                <a:latin typeface="Arial" panose="020B0604020202020204" pitchFamily="34" charset="0"/>
                <a:cs typeface="Arial" panose="020B0604020202020204" pitchFamily="34" charset="0"/>
              </a:rPr>
              <a:t>The </a:t>
            </a:r>
            <a:r>
              <a:rPr lang="en-ZA" sz="2000" dirty="0">
                <a:latin typeface="Arial" panose="020B0604020202020204" pitchFamily="34" charset="0"/>
                <a:cs typeface="Arial" panose="020B0604020202020204" pitchFamily="34" charset="0"/>
              </a:rPr>
              <a:t>President  will </a:t>
            </a:r>
            <a:r>
              <a:rPr lang="en-ZA" sz="2000" dirty="0" smtClean="0">
                <a:latin typeface="Arial" panose="020B0604020202020204" pitchFamily="34" charset="0"/>
                <a:cs typeface="Arial" panose="020B0604020202020204" pitchFamily="34" charset="0"/>
              </a:rPr>
              <a:t>launch </a:t>
            </a:r>
            <a:r>
              <a:rPr lang="en-ZA" sz="2000" dirty="0">
                <a:latin typeface="Arial" panose="020B0604020202020204" pitchFamily="34" charset="0"/>
                <a:cs typeface="Arial" panose="020B0604020202020204" pitchFamily="34" charset="0"/>
              </a:rPr>
              <a:t>the report publicly, at a date to be determined by the Presidency. </a:t>
            </a:r>
            <a:endParaRPr lang="en-ZA" sz="2000" dirty="0" smtClean="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ZA" sz="20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ZA" sz="2000" dirty="0" smtClean="0">
                <a:latin typeface="Arial" panose="020B0604020202020204" pitchFamily="34" charset="0"/>
                <a:cs typeface="Arial" panose="020B0604020202020204" pitchFamily="34" charset="0"/>
              </a:rPr>
              <a:t>Cabinet </a:t>
            </a:r>
            <a:r>
              <a:rPr lang="en-ZA" sz="2000" dirty="0">
                <a:latin typeface="Arial" panose="020B0604020202020204" pitchFamily="34" charset="0"/>
                <a:cs typeface="Arial" panose="020B0604020202020204" pitchFamily="34" charset="0"/>
              </a:rPr>
              <a:t>also approved that after the report has been launched by the President, National </a:t>
            </a:r>
            <a:r>
              <a:rPr lang="en-ZA" sz="2000" dirty="0" smtClean="0">
                <a:latin typeface="Arial" panose="020B0604020202020204" pitchFamily="34" charset="0"/>
                <a:cs typeface="Arial" panose="020B0604020202020204" pitchFamily="34" charset="0"/>
              </a:rPr>
              <a:t>and Provincial Government Departments, </a:t>
            </a:r>
            <a:r>
              <a:rPr lang="en-ZA" sz="2000" dirty="0">
                <a:latin typeface="Arial" panose="020B0604020202020204" pitchFamily="34" charset="0"/>
                <a:cs typeface="Arial" panose="020B0604020202020204" pitchFamily="34" charset="0"/>
              </a:rPr>
              <a:t>who have been working with the DPME, can publish their own 25-Year Review Reports. </a:t>
            </a:r>
            <a:endParaRPr lang="en-US" sz="2000" dirty="0">
              <a:latin typeface="Arial" panose="020B0604020202020204" pitchFamily="34" charset="0"/>
              <a:cs typeface="Arial" panose="020B0604020202020204" pitchFamily="34" charset="0"/>
            </a:endParaRPr>
          </a:p>
          <a:p>
            <a:pPr lvl="1"/>
            <a:endParaRPr lang="en-ZA" sz="1900" dirty="0"/>
          </a:p>
        </p:txBody>
      </p:sp>
      <p:sp>
        <p:nvSpPr>
          <p:cNvPr id="7" name="Rectangle 6"/>
          <p:cNvSpPr/>
          <p:nvPr/>
        </p:nvSpPr>
        <p:spPr>
          <a:xfrm>
            <a:off x="646670" y="284706"/>
            <a:ext cx="5259860" cy="523220"/>
          </a:xfrm>
          <a:prstGeom prst="rect">
            <a:avLst/>
          </a:prstGeom>
        </p:spPr>
        <p:txBody>
          <a:bodyPr wrap="square">
            <a:spAutoFit/>
          </a:bodyPr>
          <a:lstStyle/>
          <a:p>
            <a:r>
              <a:rPr lang="en-ZA"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SECTOR MONITORING</a:t>
            </a:r>
            <a:endPar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3513599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rot="10800000">
            <a:off x="1021869" y="1066772"/>
            <a:ext cx="10393046" cy="5562265"/>
          </a:xfrm>
          <a:prstGeom prst="rect">
            <a:avLst/>
          </a:prstGeom>
        </p:spPr>
      </p:pic>
      <p:sp>
        <p:nvSpPr>
          <p:cNvPr id="3" name="Isosceles Triangle 2"/>
          <p:cNvSpPr/>
          <p:nvPr/>
        </p:nvSpPr>
        <p:spPr>
          <a:xfrm rot="5400000">
            <a:off x="3430831" y="-1910086"/>
            <a:ext cx="5710032" cy="11368216"/>
          </a:xfrm>
          <a:prstGeom prst="triangle">
            <a:avLst>
              <a:gd name="adj" fmla="val 2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4330485" y="2169148"/>
            <a:ext cx="4473440" cy="400110"/>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Organisational performance</a:t>
            </a:r>
          </a:p>
        </p:txBody>
      </p:sp>
      <p:sp>
        <p:nvSpPr>
          <p:cNvPr id="6" name="Rectangle 5"/>
          <p:cNvSpPr/>
          <p:nvPr/>
        </p:nvSpPr>
        <p:spPr>
          <a:xfrm>
            <a:off x="3608691" y="3186929"/>
            <a:ext cx="2894394" cy="400110"/>
          </a:xfrm>
          <a:prstGeom prst="rect">
            <a:avLst/>
          </a:prstGeom>
        </p:spPr>
        <p:txBody>
          <a:bodyPr wrap="square">
            <a:spAutoFit/>
          </a:bodyPr>
          <a:lstStyle/>
          <a:p>
            <a:r>
              <a:rPr lang="en-US" sz="2000" dirty="0" smtClean="0">
                <a:latin typeface="Arial" panose="020B0604020202020204" pitchFamily="34" charset="0"/>
                <a:cs typeface="Arial" panose="020B0604020202020204" pitchFamily="34" charset="0"/>
              </a:rPr>
              <a:t>Human Resources  </a:t>
            </a:r>
            <a:endParaRPr lang="en-US" sz="2000" dirty="0">
              <a:latin typeface="Arial" panose="020B0604020202020204" pitchFamily="34" charset="0"/>
              <a:cs typeface="Arial" panose="020B0604020202020204" pitchFamily="34" charset="0"/>
            </a:endParaRPr>
          </a:p>
        </p:txBody>
      </p:sp>
      <p:sp>
        <p:nvSpPr>
          <p:cNvPr id="8" name="Rectangle 7"/>
          <p:cNvSpPr/>
          <p:nvPr/>
        </p:nvSpPr>
        <p:spPr>
          <a:xfrm>
            <a:off x="1856001" y="4089038"/>
            <a:ext cx="2713193" cy="400110"/>
          </a:xfrm>
          <a:prstGeom prst="rect">
            <a:avLst/>
          </a:prstGeom>
        </p:spPr>
        <p:txBody>
          <a:bodyPr wrap="square">
            <a:spAutoFit/>
          </a:bodyPr>
          <a:lstStyle/>
          <a:p>
            <a:r>
              <a:rPr lang="en-US" sz="2000" dirty="0" smtClean="0">
                <a:latin typeface="Arial" panose="020B0604020202020204" pitchFamily="34" charset="0"/>
                <a:cs typeface="Arial" panose="020B0604020202020204" pitchFamily="34" charset="0"/>
              </a:rPr>
              <a:t>Financial Information </a:t>
            </a:r>
            <a:endParaRPr lang="en-US" sz="2000" dirty="0">
              <a:latin typeface="Arial" panose="020B0604020202020204" pitchFamily="34" charset="0"/>
              <a:cs typeface="Arial" panose="020B0604020202020204" pitchFamily="34" charset="0"/>
            </a:endParaRPr>
          </a:p>
        </p:txBody>
      </p:sp>
      <p:sp>
        <p:nvSpPr>
          <p:cNvPr id="23" name="Rectangle 22"/>
          <p:cNvSpPr/>
          <p:nvPr/>
        </p:nvSpPr>
        <p:spPr>
          <a:xfrm>
            <a:off x="2341660" y="1245286"/>
            <a:ext cx="6886360" cy="400110"/>
          </a:xfrm>
          <a:prstGeom prst="rect">
            <a:avLst/>
          </a:prstGeom>
        </p:spPr>
        <p:txBody>
          <a:bodyPr wrap="square">
            <a:spAutoFit/>
          </a:bodyPr>
          <a:lstStyle/>
          <a:p>
            <a:pPr algn="r"/>
            <a:r>
              <a:rPr lang="en-US" sz="2000" dirty="0">
                <a:latin typeface="Arial" panose="020B0604020202020204" pitchFamily="34" charset="0"/>
                <a:cs typeface="Arial" panose="020B0604020202020204" pitchFamily="34" charset="0"/>
              </a:rPr>
              <a:t>F</a:t>
            </a:r>
            <a:r>
              <a:rPr lang="en-US" sz="2000" dirty="0" smtClean="0">
                <a:latin typeface="Arial" panose="020B0604020202020204" pitchFamily="34" charset="0"/>
                <a:cs typeface="Arial" panose="020B0604020202020204" pitchFamily="34" charset="0"/>
              </a:rPr>
              <a:t>unctions  and mandate</a:t>
            </a:r>
            <a:endParaRPr lang="en-US" sz="2000" dirty="0">
              <a:latin typeface="Arial" panose="020B0604020202020204" pitchFamily="34" charset="0"/>
              <a:cs typeface="Arial" panose="020B0604020202020204" pitchFamily="34" charset="0"/>
            </a:endParaRPr>
          </a:p>
        </p:txBody>
      </p:sp>
      <p:sp>
        <p:nvSpPr>
          <p:cNvPr id="28" name="Oval 27"/>
          <p:cNvSpPr/>
          <p:nvPr/>
        </p:nvSpPr>
        <p:spPr>
          <a:xfrm>
            <a:off x="3203357" y="4640427"/>
            <a:ext cx="1058416" cy="1080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9" name="Group 8"/>
          <p:cNvGrpSpPr/>
          <p:nvPr/>
        </p:nvGrpSpPr>
        <p:grpSpPr>
          <a:xfrm>
            <a:off x="4607995" y="4046162"/>
            <a:ext cx="885973" cy="885973"/>
            <a:chOff x="1765579" y="4737501"/>
            <a:chExt cx="885973" cy="885973"/>
          </a:xfrm>
          <a:solidFill>
            <a:schemeClr val="tx1">
              <a:lumMod val="50000"/>
              <a:lumOff val="50000"/>
            </a:schemeClr>
          </a:solidFill>
        </p:grpSpPr>
        <p:sp>
          <p:nvSpPr>
            <p:cNvPr id="10" name="Oval 9"/>
            <p:cNvSpPr/>
            <p:nvPr/>
          </p:nvSpPr>
          <p:spPr>
            <a:xfrm>
              <a:off x="1765579" y="4737501"/>
              <a:ext cx="885973" cy="8859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400" dirty="0">
                <a:solidFill>
                  <a:prstClr val="white"/>
                </a:solidFill>
                <a:latin typeface="Arial" panose="020B0604020202020204" pitchFamily="34" charset="0"/>
                <a:cs typeface="Arial" panose="020B0604020202020204" pitchFamily="34" charset="0"/>
              </a:endParaRPr>
            </a:p>
          </p:txBody>
        </p:sp>
        <p:sp>
          <p:nvSpPr>
            <p:cNvPr id="11" name="TextBox 10"/>
            <p:cNvSpPr txBox="1"/>
            <p:nvPr/>
          </p:nvSpPr>
          <p:spPr>
            <a:xfrm>
              <a:off x="1859752" y="4857322"/>
              <a:ext cx="569387" cy="646331"/>
            </a:xfrm>
            <a:prstGeom prst="rect">
              <a:avLst/>
            </a:prstGeom>
            <a:grpFill/>
          </p:spPr>
          <p:txBody>
            <a:bodyPr wrap="none" rtlCol="0">
              <a:spAutoFit/>
            </a:bodyPr>
            <a:lstStyle/>
            <a:p>
              <a:r>
                <a:rPr lang="en-US" sz="3600" dirty="0">
                  <a:solidFill>
                    <a:schemeClr val="bg2"/>
                  </a:solidFill>
                  <a:latin typeface="Arial" panose="020B0604020202020204" pitchFamily="34" charset="0"/>
                  <a:cs typeface="Arial" panose="020B0604020202020204" pitchFamily="34" charset="0"/>
                </a:rPr>
                <a:t> 4</a:t>
              </a:r>
            </a:p>
          </p:txBody>
        </p:sp>
      </p:grpSp>
      <p:grpSp>
        <p:nvGrpSpPr>
          <p:cNvPr id="12" name="Group 11"/>
          <p:cNvGrpSpPr/>
          <p:nvPr/>
        </p:nvGrpSpPr>
        <p:grpSpPr>
          <a:xfrm>
            <a:off x="6124219" y="3098487"/>
            <a:ext cx="885973" cy="885973"/>
            <a:chOff x="3374866" y="3542308"/>
            <a:chExt cx="885973" cy="885973"/>
          </a:xfrm>
          <a:solidFill>
            <a:schemeClr val="accent2">
              <a:lumMod val="75000"/>
            </a:schemeClr>
          </a:solidFill>
        </p:grpSpPr>
        <p:sp>
          <p:nvSpPr>
            <p:cNvPr id="13" name="Oval 12"/>
            <p:cNvSpPr/>
            <p:nvPr/>
          </p:nvSpPr>
          <p:spPr>
            <a:xfrm>
              <a:off x="3374866" y="3542308"/>
              <a:ext cx="885973" cy="8859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400" dirty="0">
                <a:solidFill>
                  <a:schemeClr val="bg1"/>
                </a:solidFill>
                <a:latin typeface="Arial" panose="020B0604020202020204" pitchFamily="34" charset="0"/>
                <a:cs typeface="Arial" panose="020B0604020202020204" pitchFamily="34" charset="0"/>
              </a:endParaRPr>
            </a:p>
          </p:txBody>
        </p:sp>
        <p:sp>
          <p:nvSpPr>
            <p:cNvPr id="14" name="TextBox 13"/>
            <p:cNvSpPr txBox="1"/>
            <p:nvPr/>
          </p:nvSpPr>
          <p:spPr>
            <a:xfrm>
              <a:off x="3469039" y="3662129"/>
              <a:ext cx="569387" cy="646331"/>
            </a:xfrm>
            <a:prstGeom prst="rect">
              <a:avLst/>
            </a:prstGeom>
            <a:grpFill/>
          </p:spPr>
          <p:txBody>
            <a:bodyPr wrap="none" rtlCol="0">
              <a:spAutoFit/>
            </a:bodyPr>
            <a:lstStyle/>
            <a:p>
              <a:r>
                <a:rPr lang="en-US" sz="3600" dirty="0">
                  <a:solidFill>
                    <a:schemeClr val="bg1"/>
                  </a:solidFill>
                  <a:latin typeface="Arial" panose="020B0604020202020204" pitchFamily="34" charset="0"/>
                  <a:cs typeface="Arial" panose="020B0604020202020204" pitchFamily="34" charset="0"/>
                </a:rPr>
                <a:t> 3</a:t>
              </a:r>
            </a:p>
          </p:txBody>
        </p:sp>
      </p:grpSp>
      <p:grpSp>
        <p:nvGrpSpPr>
          <p:cNvPr id="15" name="Group 14"/>
          <p:cNvGrpSpPr/>
          <p:nvPr/>
        </p:nvGrpSpPr>
        <p:grpSpPr>
          <a:xfrm>
            <a:off x="7839164" y="2193150"/>
            <a:ext cx="885973" cy="885973"/>
            <a:chOff x="5014017" y="2347116"/>
            <a:chExt cx="885973" cy="885973"/>
          </a:xfrm>
          <a:solidFill>
            <a:schemeClr val="bg1">
              <a:lumMod val="50000"/>
            </a:schemeClr>
          </a:solidFill>
        </p:grpSpPr>
        <p:sp>
          <p:nvSpPr>
            <p:cNvPr id="16" name="Oval 15"/>
            <p:cNvSpPr/>
            <p:nvPr/>
          </p:nvSpPr>
          <p:spPr>
            <a:xfrm>
              <a:off x="5014017" y="2347116"/>
              <a:ext cx="885973" cy="8859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400" dirty="0">
                <a:solidFill>
                  <a:prstClr val="white"/>
                </a:solidFill>
                <a:latin typeface="Arial" panose="020B0604020202020204" pitchFamily="34" charset="0"/>
                <a:cs typeface="Arial" panose="020B0604020202020204" pitchFamily="34" charset="0"/>
              </a:endParaRPr>
            </a:p>
          </p:txBody>
        </p:sp>
        <p:sp>
          <p:nvSpPr>
            <p:cNvPr id="17" name="TextBox 16"/>
            <p:cNvSpPr txBox="1"/>
            <p:nvPr/>
          </p:nvSpPr>
          <p:spPr>
            <a:xfrm>
              <a:off x="5108190" y="2466937"/>
              <a:ext cx="569387" cy="646331"/>
            </a:xfrm>
            <a:prstGeom prst="rect">
              <a:avLst/>
            </a:prstGeom>
            <a:grpFill/>
          </p:spPr>
          <p:txBody>
            <a:bodyPr wrap="none" rtlCol="0">
              <a:spAutoFit/>
            </a:bodyPr>
            <a:lstStyle/>
            <a:p>
              <a:r>
                <a:rPr lang="en-US" sz="3600" dirty="0">
                  <a:solidFill>
                    <a:schemeClr val="bg2"/>
                  </a:solidFill>
                  <a:latin typeface="Arial" panose="020B0604020202020204" pitchFamily="34" charset="0"/>
                  <a:cs typeface="Arial" panose="020B0604020202020204" pitchFamily="34" charset="0"/>
                </a:rPr>
                <a:t> 2</a:t>
              </a:r>
            </a:p>
          </p:txBody>
        </p:sp>
      </p:grpSp>
      <p:grpSp>
        <p:nvGrpSpPr>
          <p:cNvPr id="18" name="Group 17"/>
          <p:cNvGrpSpPr/>
          <p:nvPr/>
        </p:nvGrpSpPr>
        <p:grpSpPr>
          <a:xfrm>
            <a:off x="9702737" y="1078040"/>
            <a:ext cx="885973" cy="885973"/>
            <a:chOff x="6373163" y="1151924"/>
            <a:chExt cx="885973" cy="885973"/>
          </a:xfrm>
          <a:solidFill>
            <a:schemeClr val="accent1"/>
          </a:solidFill>
        </p:grpSpPr>
        <p:sp>
          <p:nvSpPr>
            <p:cNvPr id="19" name="Oval 18"/>
            <p:cNvSpPr/>
            <p:nvPr/>
          </p:nvSpPr>
          <p:spPr>
            <a:xfrm>
              <a:off x="6373163" y="1151924"/>
              <a:ext cx="885973" cy="8859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400" dirty="0">
                <a:solidFill>
                  <a:schemeClr val="bg1"/>
                </a:solidFill>
                <a:latin typeface="Arial" panose="020B0604020202020204" pitchFamily="34" charset="0"/>
                <a:cs typeface="Arial" panose="020B0604020202020204" pitchFamily="34" charset="0"/>
              </a:endParaRPr>
            </a:p>
          </p:txBody>
        </p:sp>
        <p:sp>
          <p:nvSpPr>
            <p:cNvPr id="20" name="TextBox 19"/>
            <p:cNvSpPr txBox="1"/>
            <p:nvPr/>
          </p:nvSpPr>
          <p:spPr>
            <a:xfrm>
              <a:off x="6467336" y="1271745"/>
              <a:ext cx="624944" cy="646331"/>
            </a:xfrm>
            <a:prstGeom prst="rect">
              <a:avLst/>
            </a:prstGeom>
            <a:grpFill/>
          </p:spPr>
          <p:txBody>
            <a:bodyPr wrap="square" rtlCol="0">
              <a:spAutoFit/>
            </a:bodyPr>
            <a:lstStyle/>
            <a:p>
              <a:r>
                <a:rPr lang="en-US" sz="3600" dirty="0">
                  <a:solidFill>
                    <a:schemeClr val="bg1"/>
                  </a:solidFill>
                  <a:latin typeface="Arial" panose="020B0604020202020204" pitchFamily="34" charset="0"/>
                  <a:cs typeface="Arial" panose="020B0604020202020204" pitchFamily="34" charset="0"/>
                </a:rPr>
                <a:t> 1</a:t>
              </a:r>
            </a:p>
          </p:txBody>
        </p:sp>
      </p:grpSp>
      <p:sp>
        <p:nvSpPr>
          <p:cNvPr id="35" name="Rectangle 34"/>
          <p:cNvSpPr/>
          <p:nvPr/>
        </p:nvSpPr>
        <p:spPr>
          <a:xfrm>
            <a:off x="682765" y="130419"/>
            <a:ext cx="6137240" cy="707886"/>
          </a:xfrm>
          <a:prstGeom prst="rect">
            <a:avLst/>
          </a:prstGeom>
        </p:spPr>
        <p:txBody>
          <a:bodyPr wrap="square">
            <a:spAutoFit/>
          </a:bodyPr>
          <a:lstStyle/>
          <a:p>
            <a:r>
              <a:rPr lang="en-US" sz="4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Table of Contents</a:t>
            </a:r>
            <a:endPar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2" name="Rectangle 31"/>
          <p:cNvSpPr/>
          <p:nvPr/>
        </p:nvSpPr>
        <p:spPr>
          <a:xfrm>
            <a:off x="387179" y="4990690"/>
            <a:ext cx="2925708" cy="400110"/>
          </a:xfrm>
          <a:prstGeom prst="rect">
            <a:avLst/>
          </a:prstGeom>
        </p:spPr>
        <p:txBody>
          <a:bodyPr wrap="square">
            <a:spAutoFit/>
          </a:bodyPr>
          <a:lstStyle/>
          <a:p>
            <a:r>
              <a:rPr lang="en-US" sz="2000" dirty="0" smtClean="0">
                <a:latin typeface="Arial" panose="020B0604020202020204" pitchFamily="34" charset="0"/>
                <a:cs typeface="Arial" panose="020B0604020202020204" pitchFamily="34" charset="0"/>
              </a:rPr>
              <a:t>Auditor General-Report </a:t>
            </a:r>
            <a:endParaRPr lang="en-US" sz="2000" dirty="0">
              <a:latin typeface="Arial" panose="020B0604020202020204" pitchFamily="34" charset="0"/>
              <a:cs typeface="Arial" panose="020B0604020202020204" pitchFamily="34" charset="0"/>
            </a:endParaRPr>
          </a:p>
        </p:txBody>
      </p:sp>
      <p:grpSp>
        <p:nvGrpSpPr>
          <p:cNvPr id="34" name="Group 33"/>
          <p:cNvGrpSpPr/>
          <p:nvPr/>
        </p:nvGrpSpPr>
        <p:grpSpPr>
          <a:xfrm>
            <a:off x="3308399" y="4778883"/>
            <a:ext cx="885973" cy="885973"/>
            <a:chOff x="6373163" y="1151924"/>
            <a:chExt cx="885973" cy="885973"/>
          </a:xfrm>
          <a:solidFill>
            <a:schemeClr val="accent1"/>
          </a:solidFill>
        </p:grpSpPr>
        <p:sp>
          <p:nvSpPr>
            <p:cNvPr id="36" name="Oval 35"/>
            <p:cNvSpPr/>
            <p:nvPr/>
          </p:nvSpPr>
          <p:spPr>
            <a:xfrm>
              <a:off x="6373163" y="1151924"/>
              <a:ext cx="885973" cy="8859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400" dirty="0">
                <a:solidFill>
                  <a:schemeClr val="bg1"/>
                </a:solidFill>
                <a:latin typeface="Arial" panose="020B0604020202020204" pitchFamily="34" charset="0"/>
                <a:cs typeface="Arial" panose="020B0604020202020204" pitchFamily="34" charset="0"/>
              </a:endParaRPr>
            </a:p>
          </p:txBody>
        </p:sp>
        <p:sp>
          <p:nvSpPr>
            <p:cNvPr id="37" name="TextBox 36"/>
            <p:cNvSpPr txBox="1"/>
            <p:nvPr/>
          </p:nvSpPr>
          <p:spPr>
            <a:xfrm>
              <a:off x="6467336" y="1271745"/>
              <a:ext cx="624944" cy="646331"/>
            </a:xfrm>
            <a:prstGeom prst="rect">
              <a:avLst/>
            </a:prstGeom>
            <a:grpFill/>
          </p:spPr>
          <p:txBody>
            <a:bodyPr wrap="square" rtlCol="0">
              <a:spAutoFit/>
            </a:bodyPr>
            <a:lstStyle/>
            <a:p>
              <a:r>
                <a:rPr lang="en-US" sz="3600" dirty="0">
                  <a:solidFill>
                    <a:schemeClr val="bg1"/>
                  </a:solidFill>
                  <a:latin typeface="Arial" panose="020B0604020202020204" pitchFamily="34" charset="0"/>
                  <a:cs typeface="Arial" panose="020B0604020202020204" pitchFamily="34" charset="0"/>
                </a:rPr>
                <a:t> </a:t>
              </a:r>
              <a:r>
                <a:rPr lang="en-US" sz="3600" dirty="0" smtClean="0">
                  <a:solidFill>
                    <a:schemeClr val="bg1"/>
                  </a:solidFill>
                  <a:latin typeface="Arial" panose="020B0604020202020204" pitchFamily="34" charset="0"/>
                  <a:cs typeface="Arial" panose="020B0604020202020204" pitchFamily="34" charset="0"/>
                </a:rPr>
                <a:t>5</a:t>
              </a:r>
              <a:endParaRPr lang="en-US" sz="3600" dirty="0">
                <a:solidFill>
                  <a:schemeClr val="bg1"/>
                </a:solidFill>
                <a:latin typeface="Arial" panose="020B0604020202020204" pitchFamily="34" charset="0"/>
                <a:cs typeface="Arial" panose="020B0604020202020204" pitchFamily="34" charset="0"/>
              </a:endParaRPr>
            </a:p>
          </p:txBody>
        </p:sp>
      </p:grpSp>
      <p:pic>
        <p:nvPicPr>
          <p:cNvPr id="39" name="Picture 38" descr="Image result for Planning, Monitoring and Evaluation image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9980137">
            <a:off x="5866010" y="3227268"/>
            <a:ext cx="5345845" cy="2326411"/>
          </a:xfrm>
          <a:prstGeom prst="rect">
            <a:avLst/>
          </a:prstGeom>
          <a:noFill/>
          <a:ln>
            <a:noFill/>
          </a:ln>
        </p:spPr>
      </p:pic>
    </p:spTree>
    <p:extLst>
      <p:ext uri="{BB962C8B-B14F-4D97-AF65-F5344CB8AC3E}">
        <p14:creationId xmlns:p14="http://schemas.microsoft.com/office/powerpoint/2010/main" xmlns="" val="2731840969"/>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p:txBody>
          <a:bodyPr/>
          <a:lstStyle/>
          <a:p>
            <a:pPr>
              <a:defRPr/>
            </a:pPr>
            <a:fld id="{6F583F1B-3FE3-D141-BECE-62358217E2B5}" type="slidenum">
              <a:rPr lang="en-US" smtClean="0">
                <a:solidFill>
                  <a:prstClr val="black">
                    <a:tint val="75000"/>
                  </a:prstClr>
                </a:solidFill>
              </a:rPr>
              <a:pPr>
                <a:defRPr/>
              </a:pPr>
              <a:t>20</a:t>
            </a:fld>
            <a:endParaRPr lang="en-US" dirty="0">
              <a:solidFill>
                <a:prstClr val="black">
                  <a:tint val="75000"/>
                </a:prst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4136224512"/>
              </p:ext>
            </p:extLst>
          </p:nvPr>
        </p:nvGraphicFramePr>
        <p:xfrm>
          <a:off x="523702" y="1002303"/>
          <a:ext cx="11089178" cy="4742688"/>
        </p:xfrm>
        <a:graphic>
          <a:graphicData uri="http://schemas.openxmlformats.org/drawingml/2006/table">
            <a:tbl>
              <a:tblPr firstRow="1" bandRow="1">
                <a:tableStyleId>{5C22544A-7EE6-4342-B048-85BDC9FD1C3A}</a:tableStyleId>
              </a:tblPr>
              <a:tblGrid>
                <a:gridCol w="3072938">
                  <a:extLst>
                    <a:ext uri="{9D8B030D-6E8A-4147-A177-3AD203B41FA5}">
                      <a16:colId xmlns:a16="http://schemas.microsoft.com/office/drawing/2014/main" xmlns="" val="385492214"/>
                    </a:ext>
                  </a:extLst>
                </a:gridCol>
                <a:gridCol w="8016240">
                  <a:extLst>
                    <a:ext uri="{9D8B030D-6E8A-4147-A177-3AD203B41FA5}">
                      <a16:colId xmlns:a16="http://schemas.microsoft.com/office/drawing/2014/main" xmlns="" val="1051555412"/>
                    </a:ext>
                  </a:extLst>
                </a:gridCol>
              </a:tblGrid>
              <a:tr h="276728">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Arial" panose="020B0604020202020204" pitchFamily="34" charset="0"/>
                          <a:cs typeface="Arial" panose="020B0604020202020204" pitchFamily="34" charset="0"/>
                        </a:rPr>
                        <a:t>Achieved Targets</a:t>
                      </a:r>
                    </a:p>
                  </a:txBody>
                  <a:tcPr>
                    <a:solidFill>
                      <a:schemeClr val="tx1">
                        <a:lumMod val="50000"/>
                        <a:lumOff val="50000"/>
                      </a:schemeClr>
                    </a:solidFill>
                  </a:tcPr>
                </a:tc>
                <a:tc hMerge="1">
                  <a:txBody>
                    <a:bodyPr/>
                    <a:lstStyle/>
                    <a:p>
                      <a:endParaRPr lang="en-US" dirty="0"/>
                    </a:p>
                  </a:txBody>
                  <a:tcPr/>
                </a:tc>
                <a:extLst>
                  <a:ext uri="{0D108BD9-81ED-4DB2-BD59-A6C34878D82A}">
                    <a16:rowId xmlns:a16="http://schemas.microsoft.com/office/drawing/2014/main" xmlns="" val="2402360315"/>
                  </a:ext>
                </a:extLst>
              </a:tr>
              <a:tr h="276728">
                <a:tc>
                  <a:txBody>
                    <a:bodyPr/>
                    <a:lstStyle/>
                    <a:p>
                      <a:r>
                        <a:rPr lang="en-US" b="1" dirty="0"/>
                        <a:t>Sub-programme</a:t>
                      </a:r>
                    </a:p>
                  </a:txBody>
                  <a:tcPr>
                    <a:solidFill>
                      <a:schemeClr val="bg1">
                        <a:lumMod val="75000"/>
                      </a:schemeClr>
                    </a:solidFill>
                  </a:tcPr>
                </a:tc>
                <a:tc>
                  <a:txBody>
                    <a:bodyPr/>
                    <a:lstStyle/>
                    <a:p>
                      <a:r>
                        <a:rPr lang="en-US" b="1" dirty="0"/>
                        <a:t>Targets/actual achievement</a:t>
                      </a:r>
                    </a:p>
                  </a:txBody>
                  <a:tcPr>
                    <a:solidFill>
                      <a:schemeClr val="bg1">
                        <a:lumMod val="75000"/>
                      </a:schemeClr>
                    </a:solidFill>
                  </a:tcPr>
                </a:tc>
                <a:extLst>
                  <a:ext uri="{0D108BD9-81ED-4DB2-BD59-A6C34878D82A}">
                    <a16:rowId xmlns:a16="http://schemas.microsoft.com/office/drawing/2014/main" xmlns="" val="3792020637"/>
                  </a:ext>
                </a:extLst>
              </a:tr>
              <a:tr h="755179">
                <a:tc rowSpan="4">
                  <a:txBody>
                    <a:bodyPr/>
                    <a:lstStyle/>
                    <a:p>
                      <a:r>
                        <a:rPr lang="en-US" dirty="0" smtClean="0"/>
                        <a:t>Outcome Monitoring</a:t>
                      </a:r>
                      <a:endParaRPr lang="en-US" dirty="0"/>
                    </a:p>
                  </a:txBody>
                  <a:tcPr>
                    <a:solidFill>
                      <a:schemeClr val="bg1">
                        <a:lumMod val="95000"/>
                      </a:schemeClr>
                    </a:solidFill>
                  </a:tcPr>
                </a:tc>
                <a:tc>
                  <a:txBody>
                    <a:bodyPr/>
                    <a:lstStyle/>
                    <a:p>
                      <a:pPr marL="342900" marR="0" indent="-342900" algn="l" defTabSz="914400" rtl="0" eaLnBrk="1" fontAlgn="auto" latinLnBrk="0" hangingPunct="1">
                        <a:lnSpc>
                          <a:spcPct val="115000"/>
                        </a:lnSpc>
                        <a:spcBef>
                          <a:spcPts val="0"/>
                        </a:spcBef>
                        <a:spcAft>
                          <a:spcPts val="0"/>
                        </a:spcAft>
                        <a:buClrTx/>
                        <a:buSzTx/>
                        <a:buFont typeface="+mj-lt"/>
                        <a:buAutoNum type="arabicPeriod"/>
                        <a:tabLst/>
                        <a:defRPr/>
                      </a:pPr>
                      <a:r>
                        <a:rPr kumimoji="0" lang="en-US" sz="1600" b="1" kern="1200" dirty="0" smtClean="0">
                          <a:solidFill>
                            <a:srgbClr val="00B050"/>
                          </a:solidFill>
                          <a:latin typeface="Arial" panose="020B0604020202020204" pitchFamily="34" charset="0"/>
                          <a:ea typeface="+mn-ea"/>
                          <a:cs typeface="Arial" panose="020B0604020202020204" pitchFamily="34" charset="0"/>
                        </a:rPr>
                        <a:t>Revised Guidelines for the POA Monitoring System finalised and approved by Cabinet in 2018</a:t>
                      </a:r>
                      <a:endParaRPr kumimoji="0" lang="en-ZA" sz="1600" b="1" kern="1200" dirty="0" smtClean="0">
                        <a:solidFill>
                          <a:srgbClr val="00B050"/>
                        </a:solidFill>
                        <a:latin typeface="Arial" panose="020B0604020202020204" pitchFamily="34" charset="0"/>
                        <a:ea typeface="+mn-ea"/>
                        <a:cs typeface="Arial" panose="020B0604020202020204" pitchFamily="34" charset="0"/>
                      </a:endParaRPr>
                    </a:p>
                    <a:p>
                      <a:pPr marL="285750" marR="0" indent="-285750" algn="l" defTabSz="914400" rtl="0" eaLnBrk="1" fontAlgn="auto" latinLnBrk="0" hangingPunct="1">
                        <a:lnSpc>
                          <a:spcPct val="115000"/>
                        </a:lnSpc>
                        <a:spcBef>
                          <a:spcPts val="0"/>
                        </a:spcBef>
                        <a:spcAft>
                          <a:spcPts val="0"/>
                        </a:spcAft>
                        <a:buClrTx/>
                        <a:buSzTx/>
                        <a:buFont typeface="Wingdings" panose="05000000000000000000" pitchFamily="2" charset="2"/>
                        <a:buChar char="§"/>
                        <a:tabLst/>
                        <a:defRPr/>
                      </a:pPr>
                      <a:r>
                        <a:rPr kumimoji="0" lang="en-US" sz="1600" kern="1200" dirty="0" smtClean="0">
                          <a:solidFill>
                            <a:schemeClr val="dk1"/>
                          </a:solidFill>
                          <a:effectLst/>
                          <a:latin typeface="Arial" panose="020B0604020202020204" pitchFamily="34" charset="0"/>
                          <a:ea typeface="Calibri" panose="020F0502020204030204" pitchFamily="34" charset="0"/>
                          <a:cs typeface="Times New Roman" panose="02020603050405020304" pitchFamily="18" charset="0"/>
                        </a:rPr>
                        <a:t>Guidelines document has been reviewed and approved by Cabinet on 9 May 2018</a:t>
                      </a:r>
                      <a:endParaRPr kumimoji="0" lang="en-US" sz="1600" b="1" kern="1200" dirty="0" smtClean="0">
                        <a:solidFill>
                          <a:srgbClr val="FD8930"/>
                        </a:solidFill>
                        <a:latin typeface="Arial" panose="020B0604020202020204" pitchFamily="34" charset="0"/>
                        <a:ea typeface="+mn-ea"/>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xmlns="" val="247219874"/>
                  </a:ext>
                </a:extLst>
              </a:tr>
              <a:tr h="755179">
                <a:tc vMerge="1">
                  <a:txBody>
                    <a:bodyPr/>
                    <a:lstStyle/>
                    <a:p>
                      <a:endParaRPr lang="en-US" dirty="0"/>
                    </a:p>
                  </a:txBody>
                  <a:tcPr>
                    <a:solidFill>
                      <a:schemeClr val="bg1">
                        <a:lumMod val="95000"/>
                      </a:schemeClr>
                    </a:solidFill>
                  </a:tcPr>
                </a:tc>
                <a:tc>
                  <a:txBody>
                    <a:bodyPr/>
                    <a:lstStyle/>
                    <a:p>
                      <a:pPr marL="342900" marR="0" indent="-342900" algn="l" rtl="0" eaLnBrk="1" latinLnBrk="0" hangingPunct="1">
                        <a:lnSpc>
                          <a:spcPct val="115000"/>
                        </a:lnSpc>
                        <a:spcBef>
                          <a:spcPts val="0"/>
                        </a:spcBef>
                        <a:spcAft>
                          <a:spcPts val="0"/>
                        </a:spcAft>
                        <a:buFont typeface="+mj-lt"/>
                        <a:buAutoNum type="arabicPeriod" startAt="2"/>
                      </a:pPr>
                      <a:r>
                        <a:rPr kumimoji="0" lang="en-US" sz="1600" b="1" kern="1200" dirty="0" smtClean="0">
                          <a:solidFill>
                            <a:srgbClr val="00B050"/>
                          </a:solidFill>
                          <a:latin typeface="Arial" panose="020B0604020202020204" pitchFamily="34" charset="0"/>
                          <a:ea typeface="+mn-ea"/>
                          <a:cs typeface="Arial" panose="020B0604020202020204" pitchFamily="34" charset="0"/>
                        </a:rPr>
                        <a:t>Revised Guidelines for Outcomes Coordination produced and approved by Cabinet in 2018</a:t>
                      </a:r>
                    </a:p>
                    <a:p>
                      <a:pPr marL="285750" marR="0" indent="-285750" algn="l" defTabSz="914400" rtl="0" eaLnBrk="1" fontAlgn="auto" latinLnBrk="0" hangingPunct="1">
                        <a:lnSpc>
                          <a:spcPct val="115000"/>
                        </a:lnSpc>
                        <a:spcBef>
                          <a:spcPts val="0"/>
                        </a:spcBef>
                        <a:spcAft>
                          <a:spcPts val="0"/>
                        </a:spcAft>
                        <a:buClrTx/>
                        <a:buSzTx/>
                        <a:buFont typeface="Wingdings" panose="05000000000000000000" pitchFamily="2" charset="2"/>
                        <a:buChar char="§"/>
                        <a:tabLst/>
                        <a:defRPr/>
                      </a:pPr>
                      <a:r>
                        <a:rPr lang="en-US" sz="1600" dirty="0" smtClean="0">
                          <a:effectLst/>
                          <a:latin typeface="Arial" panose="020B0604020202020204" pitchFamily="34" charset="0"/>
                          <a:ea typeface="Calibri" panose="020F0502020204030204" pitchFamily="34" charset="0"/>
                          <a:cs typeface="Times New Roman" panose="02020603050405020304" pitchFamily="18" charset="0"/>
                        </a:rPr>
                        <a:t>Guidelines reviewed and approved by Cabinet on 9 May 2018</a:t>
                      </a:r>
                      <a:endParaRPr kumimoji="0" lang="en-US" sz="16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xmlns="" val="3710618304"/>
                  </a:ext>
                </a:extLst>
              </a:tr>
              <a:tr h="755179">
                <a:tc vMerge="1">
                  <a:txBody>
                    <a:bodyPr/>
                    <a:lstStyle/>
                    <a:p>
                      <a:endParaRPr lang="en-US" dirty="0"/>
                    </a:p>
                  </a:txBody>
                  <a:tcPr>
                    <a:solidFill>
                      <a:schemeClr val="bg1">
                        <a:lumMod val="95000"/>
                      </a:schemeClr>
                    </a:solidFill>
                  </a:tcPr>
                </a:tc>
                <a:tc>
                  <a:txBody>
                    <a:bodyPr/>
                    <a:lstStyle/>
                    <a:p>
                      <a:pPr marL="342900" marR="0" indent="-342900" algn="l" defTabSz="914400" rtl="0" eaLnBrk="1" fontAlgn="auto" latinLnBrk="0" hangingPunct="1">
                        <a:lnSpc>
                          <a:spcPct val="115000"/>
                        </a:lnSpc>
                        <a:spcBef>
                          <a:spcPts val="0"/>
                        </a:spcBef>
                        <a:spcAft>
                          <a:spcPts val="0"/>
                        </a:spcAft>
                        <a:buClrTx/>
                        <a:buSzTx/>
                        <a:buFont typeface="+mj-lt"/>
                        <a:buAutoNum type="arabicPeriod" startAt="3"/>
                        <a:tabLst/>
                        <a:defRPr/>
                      </a:pPr>
                      <a:r>
                        <a:rPr kumimoji="0" lang="en-US" sz="1600" b="1" kern="1200" dirty="0" smtClean="0">
                          <a:solidFill>
                            <a:srgbClr val="00B050"/>
                          </a:solidFill>
                          <a:latin typeface="Arial" panose="020B0604020202020204" pitchFamily="34" charset="0"/>
                          <a:ea typeface="+mn-ea"/>
                          <a:cs typeface="Arial" panose="020B0604020202020204" pitchFamily="34" charset="0"/>
                        </a:rPr>
                        <a:t>Report on the review of implementation forums and coordination structures of government</a:t>
                      </a:r>
                    </a:p>
                    <a:p>
                      <a:pPr marL="285750" marR="0" indent="-285750">
                        <a:lnSpc>
                          <a:spcPct val="115000"/>
                        </a:lnSpc>
                        <a:spcBef>
                          <a:spcPts val="0"/>
                        </a:spcBef>
                        <a:spcAft>
                          <a:spcPts val="0"/>
                        </a:spcAft>
                        <a:buFont typeface="Wingdings" panose="05000000000000000000" pitchFamily="2" charset="2"/>
                        <a:buChar char="§"/>
                      </a:pPr>
                      <a:r>
                        <a:rPr lang="en-US" sz="1600" dirty="0" smtClean="0">
                          <a:effectLst/>
                          <a:latin typeface="Arial" panose="020B0604020202020204" pitchFamily="34" charset="0"/>
                          <a:ea typeface="Calibri" panose="020F0502020204030204" pitchFamily="34" charset="0"/>
                        </a:rPr>
                        <a:t>Report on the review of implementation forums and coordination structures of government was developed</a:t>
                      </a:r>
                      <a:endParaRPr kumimoji="0" lang="en-US" sz="16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xmlns="" val="3801898765"/>
                  </a:ext>
                </a:extLst>
              </a:tr>
              <a:tr h="755179">
                <a:tc vMerge="1">
                  <a:txBody>
                    <a:bodyPr/>
                    <a:lstStyle/>
                    <a:p>
                      <a:endParaRPr lang="en-US" dirty="0"/>
                    </a:p>
                  </a:txBody>
                  <a:tcPr>
                    <a:solidFill>
                      <a:schemeClr val="bg1">
                        <a:lumMod val="95000"/>
                      </a:schemeClr>
                    </a:solidFill>
                  </a:tcPr>
                </a:tc>
                <a:tc>
                  <a:txBody>
                    <a:bodyPr/>
                    <a:lstStyle/>
                    <a:p>
                      <a:pPr marL="342900" marR="0" indent="-342900">
                        <a:lnSpc>
                          <a:spcPct val="115000"/>
                        </a:lnSpc>
                        <a:spcBef>
                          <a:spcPts val="0"/>
                        </a:spcBef>
                        <a:spcAft>
                          <a:spcPts val="0"/>
                        </a:spcAft>
                        <a:buFont typeface="+mj-lt"/>
                        <a:buAutoNum type="arabicPeriod" startAt="4"/>
                      </a:pPr>
                      <a:r>
                        <a:rPr kumimoji="0" lang="en-US" sz="1600" b="1" kern="1200" dirty="0" smtClean="0">
                          <a:solidFill>
                            <a:srgbClr val="00B050"/>
                          </a:solidFill>
                          <a:latin typeface="Arial" panose="020B0604020202020204" pitchFamily="34" charset="0"/>
                          <a:ea typeface="+mn-ea"/>
                          <a:cs typeface="Arial" panose="020B0604020202020204" pitchFamily="34" charset="0"/>
                        </a:rPr>
                        <a:t>24 MTSF progress reports submitted to Cabinet in June and November 2018</a:t>
                      </a:r>
                    </a:p>
                    <a:p>
                      <a:pPr marL="285750" marR="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600" dirty="0" smtClean="0">
                          <a:effectLst/>
                          <a:latin typeface="Arial" panose="020B0604020202020204" pitchFamily="34" charset="0"/>
                          <a:ea typeface="Calibri" panose="020F0502020204030204" pitchFamily="34" charset="0"/>
                          <a:cs typeface="Arial" panose="020B0604020202020204" pitchFamily="34" charset="0"/>
                        </a:rPr>
                        <a:t>24 Outcomes reports have been produced and presented to Cabinet on 20 June and 21 November 2018</a:t>
                      </a:r>
                      <a:endParaRPr kumimoji="0" lang="en-US" sz="16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xmlns="" val="2794965281"/>
                  </a:ext>
                </a:extLst>
              </a:tr>
            </a:tbl>
          </a:graphicData>
        </a:graphic>
      </p:graphicFrame>
      <p:sp>
        <p:nvSpPr>
          <p:cNvPr id="8" name="Title 1">
            <a:extLst>
              <a:ext uri="{FF2B5EF4-FFF2-40B4-BE49-F238E27FC236}">
                <a16:creationId xmlns:a16="http://schemas.microsoft.com/office/drawing/2014/main" xmlns="" id="{405F8C43-E2BC-4641-969E-333F12D52281}"/>
              </a:ext>
            </a:extLst>
          </p:cNvPr>
          <p:cNvSpPr txBox="1">
            <a:spLocks/>
          </p:cNvSpPr>
          <p:nvPr/>
        </p:nvSpPr>
        <p:spPr>
          <a:xfrm>
            <a:off x="446903" y="194210"/>
            <a:ext cx="10515600" cy="748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2400" b="1" dirty="0" smtClean="0">
                <a:latin typeface="Arial" panose="020B0604020202020204" pitchFamily="34" charset="0"/>
                <a:cs typeface="Arial" panose="020B0604020202020204" pitchFamily="34" charset="0"/>
              </a:rPr>
              <a:t>SECTOR MONITORING</a:t>
            </a:r>
            <a:endParaRPr lang="en-US" sz="24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stretch>
            <a:fillRect/>
          </a:stretch>
        </p:blipFill>
        <p:spPr>
          <a:xfrm>
            <a:off x="446903" y="2476870"/>
            <a:ext cx="3157431" cy="3268121"/>
          </a:xfrm>
          <a:prstGeom prst="rect">
            <a:avLst/>
          </a:prstGeom>
        </p:spPr>
      </p:pic>
    </p:spTree>
    <p:extLst>
      <p:ext uri="{BB962C8B-B14F-4D97-AF65-F5344CB8AC3E}">
        <p14:creationId xmlns:p14="http://schemas.microsoft.com/office/powerpoint/2010/main" xmlns="" val="3916620336"/>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p:txBody>
          <a:bodyPr/>
          <a:lstStyle/>
          <a:p>
            <a:pPr>
              <a:defRPr/>
            </a:pPr>
            <a:fld id="{6F583F1B-3FE3-D141-BECE-62358217E2B5}" type="slidenum">
              <a:rPr lang="en-US" smtClean="0">
                <a:solidFill>
                  <a:prstClr val="black">
                    <a:tint val="75000"/>
                  </a:prstClr>
                </a:solidFill>
              </a:rPr>
              <a:pPr>
                <a:defRPr/>
              </a:pPr>
              <a:t>21</a:t>
            </a:fld>
            <a:endParaRPr lang="en-US" dirty="0">
              <a:solidFill>
                <a:prstClr val="black">
                  <a:tint val="75000"/>
                </a:prst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3572780562"/>
              </p:ext>
            </p:extLst>
          </p:nvPr>
        </p:nvGraphicFramePr>
        <p:xfrm>
          <a:off x="523702" y="1002303"/>
          <a:ext cx="11089178" cy="5745752"/>
        </p:xfrm>
        <a:graphic>
          <a:graphicData uri="http://schemas.openxmlformats.org/drawingml/2006/table">
            <a:tbl>
              <a:tblPr firstRow="1" bandRow="1">
                <a:tableStyleId>{5C22544A-7EE6-4342-B048-85BDC9FD1C3A}</a:tableStyleId>
              </a:tblPr>
              <a:tblGrid>
                <a:gridCol w="4100476">
                  <a:extLst>
                    <a:ext uri="{9D8B030D-6E8A-4147-A177-3AD203B41FA5}">
                      <a16:colId xmlns:a16="http://schemas.microsoft.com/office/drawing/2014/main" xmlns="" val="385492214"/>
                    </a:ext>
                  </a:extLst>
                </a:gridCol>
                <a:gridCol w="6988702">
                  <a:extLst>
                    <a:ext uri="{9D8B030D-6E8A-4147-A177-3AD203B41FA5}">
                      <a16:colId xmlns:a16="http://schemas.microsoft.com/office/drawing/2014/main" xmlns="" val="1051555412"/>
                    </a:ext>
                  </a:extLst>
                </a:gridCol>
              </a:tblGrid>
              <a:tr h="276728">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Arial" panose="020B0604020202020204" pitchFamily="34" charset="0"/>
                          <a:cs typeface="Arial" panose="020B0604020202020204" pitchFamily="34" charset="0"/>
                        </a:rPr>
                        <a:t>Achieved Targets</a:t>
                      </a:r>
                    </a:p>
                  </a:txBody>
                  <a:tcPr>
                    <a:solidFill>
                      <a:schemeClr val="tx1">
                        <a:lumMod val="50000"/>
                        <a:lumOff val="50000"/>
                      </a:schemeClr>
                    </a:solidFill>
                  </a:tcPr>
                </a:tc>
                <a:tc hMerge="1">
                  <a:txBody>
                    <a:bodyPr/>
                    <a:lstStyle/>
                    <a:p>
                      <a:endParaRPr lang="en-US" dirty="0"/>
                    </a:p>
                  </a:txBody>
                  <a:tcPr/>
                </a:tc>
                <a:extLst>
                  <a:ext uri="{0D108BD9-81ED-4DB2-BD59-A6C34878D82A}">
                    <a16:rowId xmlns:a16="http://schemas.microsoft.com/office/drawing/2014/main" xmlns="" val="2402360315"/>
                  </a:ext>
                </a:extLst>
              </a:tr>
              <a:tr h="276728">
                <a:tc>
                  <a:txBody>
                    <a:bodyPr/>
                    <a:lstStyle/>
                    <a:p>
                      <a:r>
                        <a:rPr lang="en-US" b="1" dirty="0"/>
                        <a:t>Sub-programme</a:t>
                      </a:r>
                    </a:p>
                  </a:txBody>
                  <a:tcPr>
                    <a:solidFill>
                      <a:schemeClr val="bg1">
                        <a:lumMod val="75000"/>
                      </a:schemeClr>
                    </a:solidFill>
                  </a:tcPr>
                </a:tc>
                <a:tc>
                  <a:txBody>
                    <a:bodyPr/>
                    <a:lstStyle/>
                    <a:p>
                      <a:r>
                        <a:rPr lang="en-US" b="1" dirty="0"/>
                        <a:t>Targets/actual achievement</a:t>
                      </a:r>
                    </a:p>
                  </a:txBody>
                  <a:tcPr>
                    <a:solidFill>
                      <a:schemeClr val="bg1">
                        <a:lumMod val="75000"/>
                      </a:schemeClr>
                    </a:solidFill>
                  </a:tcPr>
                </a:tc>
                <a:extLst>
                  <a:ext uri="{0D108BD9-81ED-4DB2-BD59-A6C34878D82A}">
                    <a16:rowId xmlns:a16="http://schemas.microsoft.com/office/drawing/2014/main" xmlns="" val="3792020637"/>
                  </a:ext>
                </a:extLst>
              </a:tr>
              <a:tr h="643617">
                <a:tc rowSpan="2">
                  <a:txBody>
                    <a:bodyPr/>
                    <a:lstStyle/>
                    <a:p>
                      <a:r>
                        <a:rPr lang="en-US" dirty="0" smtClean="0"/>
                        <a:t>Outcome Monitoring</a:t>
                      </a:r>
                      <a:endParaRPr lang="en-US" dirty="0"/>
                    </a:p>
                  </a:txBody>
                  <a:tcPr>
                    <a:solidFill>
                      <a:schemeClr val="bg1">
                        <a:lumMod val="95000"/>
                      </a:schemeClr>
                    </a:solidFill>
                  </a:tcPr>
                </a:tc>
                <a:tc>
                  <a:txBody>
                    <a:bodyPr/>
                    <a:lstStyle/>
                    <a:p>
                      <a:pPr marL="342900" indent="-342900">
                        <a:spcAft>
                          <a:spcPts val="0"/>
                        </a:spcAft>
                        <a:buFont typeface="+mj-lt"/>
                        <a:buAutoNum type="arabicPeriod" startAt="5"/>
                      </a:pPr>
                      <a:r>
                        <a:rPr kumimoji="0" lang="en-US" sz="1600" b="1" kern="1200" dirty="0" smtClean="0">
                          <a:solidFill>
                            <a:srgbClr val="00B050"/>
                          </a:solidFill>
                          <a:latin typeface="Arial" panose="020B0604020202020204" pitchFamily="34" charset="0"/>
                          <a:ea typeface="+mn-ea"/>
                          <a:cs typeface="Arial" panose="020B0604020202020204" pitchFamily="34" charset="0"/>
                        </a:rPr>
                        <a:t>Framework for SOCs, SOE and DFIs developed</a:t>
                      </a:r>
                    </a:p>
                    <a:p>
                      <a:pPr marL="285750" marR="0" indent="-285750" algn="l" rtl="0" eaLnBrk="1" latinLnBrk="0" hangingPunct="1">
                        <a:lnSpc>
                          <a:spcPct val="115000"/>
                        </a:lnSpc>
                        <a:spcBef>
                          <a:spcPts val="0"/>
                        </a:spcBef>
                        <a:spcAft>
                          <a:spcPts val="0"/>
                        </a:spcAft>
                        <a:buFont typeface="Wingdings" panose="05000000000000000000" pitchFamily="2" charset="2"/>
                        <a:buChar char="§"/>
                      </a:pPr>
                      <a:r>
                        <a:rPr kumimoji="0" lang="en-US" sz="1600" kern="1200" dirty="0" smtClean="0">
                          <a:solidFill>
                            <a:schemeClr val="dk1"/>
                          </a:solidFill>
                          <a:effectLst/>
                          <a:latin typeface="Arial" panose="020B0604020202020204" pitchFamily="34" charset="0"/>
                          <a:ea typeface="Times New Roman"/>
                          <a:cs typeface="Arial" panose="020B0604020202020204" pitchFamily="34" charset="0"/>
                        </a:rPr>
                        <a:t>Framework for SOCs, SOE and DFIs developed</a:t>
                      </a:r>
                      <a:endParaRPr kumimoji="0" lang="en-US" sz="1600" b="1" kern="1200" dirty="0" smtClean="0">
                        <a:solidFill>
                          <a:srgbClr val="FD8930"/>
                        </a:solidFill>
                        <a:latin typeface="Arial" panose="020B0604020202020204" pitchFamily="34" charset="0"/>
                        <a:ea typeface="+mn-ea"/>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xmlns="" val="247219874"/>
                  </a:ext>
                </a:extLst>
              </a:tr>
              <a:tr h="755179">
                <a:tc vMerge="1">
                  <a:txBody>
                    <a:bodyPr/>
                    <a:lstStyle/>
                    <a:p>
                      <a:endParaRPr lang="en-US" dirty="0"/>
                    </a:p>
                  </a:txBody>
                  <a:tcPr>
                    <a:solidFill>
                      <a:schemeClr val="bg1">
                        <a:lumMod val="9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 typeface="+mj-lt"/>
                        <a:buNone/>
                        <a:tabLst/>
                        <a:defRPr/>
                      </a:pPr>
                      <a:r>
                        <a:rPr kumimoji="0" lang="en-ZA" sz="1600" b="1" kern="1200" dirty="0" smtClean="0">
                          <a:solidFill>
                            <a:srgbClr val="00B050"/>
                          </a:solidFill>
                          <a:latin typeface="Arial" panose="020B0604020202020204" pitchFamily="34" charset="0"/>
                          <a:ea typeface="+mn-ea"/>
                          <a:cs typeface="Arial" panose="020B0604020202020204" pitchFamily="34" charset="0"/>
                        </a:rPr>
                        <a:t>6. Produce 2 progress reports</a:t>
                      </a:r>
                      <a:r>
                        <a:rPr kumimoji="0" lang="en-GB" sz="1600" b="1" kern="1200" dirty="0" smtClean="0">
                          <a:solidFill>
                            <a:srgbClr val="00B050"/>
                          </a:solidFill>
                          <a:latin typeface="Arial" panose="020B0604020202020204" pitchFamily="34" charset="0"/>
                          <a:ea typeface="+mn-ea"/>
                          <a:cs typeface="Arial" panose="020B0604020202020204" pitchFamily="34" charset="0"/>
                        </a:rPr>
                        <a:t>on SOC’s, SOE and DFI’s</a:t>
                      </a:r>
                    </a:p>
                    <a:p>
                      <a:pPr marL="285750" marR="0" indent="-285750" algn="l" defTabSz="914400" rtl="0" eaLnBrk="1" fontAlgn="auto" latinLnBrk="0" hangingPunct="1">
                        <a:lnSpc>
                          <a:spcPct val="115000"/>
                        </a:lnSpc>
                        <a:spcBef>
                          <a:spcPts val="0"/>
                        </a:spcBef>
                        <a:spcAft>
                          <a:spcPts val="0"/>
                        </a:spcAft>
                        <a:buClrTx/>
                        <a:buSzTx/>
                        <a:buFont typeface="Wingdings" panose="05000000000000000000" pitchFamily="2" charset="2"/>
                        <a:buChar char="§"/>
                        <a:tabLst/>
                        <a:defRPr/>
                      </a:pPr>
                      <a:r>
                        <a:rPr kumimoji="0" lang="en-ZA" sz="1800" kern="1200" dirty="0" smtClean="0">
                          <a:solidFill>
                            <a:schemeClr val="dk1"/>
                          </a:solidFill>
                          <a:effectLst/>
                          <a:latin typeface="+mn-lt"/>
                          <a:ea typeface="+mn-ea"/>
                          <a:cs typeface="+mn-cs"/>
                        </a:rPr>
                        <a:t>2 progress reports produced</a:t>
                      </a:r>
                      <a:endParaRPr kumimoji="0" lang="en-US" sz="1600" b="1" kern="1200" dirty="0">
                        <a:solidFill>
                          <a:srgbClr val="FD8930"/>
                        </a:solidFill>
                        <a:latin typeface="Arial" panose="020B0604020202020204" pitchFamily="34" charset="0"/>
                        <a:ea typeface="+mn-ea"/>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xmlns="" val="1286302344"/>
                  </a:ext>
                </a:extLst>
              </a:tr>
              <a:tr h="755179">
                <a:tc>
                  <a:txBody>
                    <a:bodyPr/>
                    <a:lstStyle/>
                    <a:p>
                      <a:r>
                        <a:rPr lang="en-US" dirty="0" smtClean="0"/>
                        <a:t>Operational Phakisa</a:t>
                      </a:r>
                      <a:endParaRPr lang="en-US" dirty="0"/>
                    </a:p>
                  </a:txBody>
                  <a:tcPr>
                    <a:solidFill>
                      <a:schemeClr val="bg1">
                        <a:lumMod val="95000"/>
                      </a:schemeClr>
                    </a:solidFill>
                  </a:tcPr>
                </a:tc>
                <a:tc>
                  <a:txBody>
                    <a:bodyPr/>
                    <a:lstStyle/>
                    <a:p>
                      <a:pPr marL="0" marR="0" indent="0" algn="l" rtl="0" eaLnBrk="1" latinLnBrk="0" hangingPunct="1">
                        <a:lnSpc>
                          <a:spcPct val="115000"/>
                        </a:lnSpc>
                        <a:spcBef>
                          <a:spcPts val="0"/>
                        </a:spcBef>
                        <a:spcAft>
                          <a:spcPts val="0"/>
                        </a:spcAft>
                        <a:buFont typeface="+mj-lt"/>
                        <a:buNone/>
                      </a:pPr>
                      <a:r>
                        <a:rPr kumimoji="0" lang="en-US" sz="1600" b="1" kern="1200" dirty="0" smtClean="0">
                          <a:solidFill>
                            <a:srgbClr val="00B050"/>
                          </a:solidFill>
                          <a:latin typeface="Arial" panose="020B0604020202020204" pitchFamily="34" charset="0"/>
                          <a:ea typeface="+mn-ea"/>
                          <a:cs typeface="Arial" panose="020B0604020202020204" pitchFamily="34" charset="0"/>
                        </a:rPr>
                        <a:t>7.</a:t>
                      </a:r>
                      <a:r>
                        <a:rPr kumimoji="0" lang="en-US" sz="1600" b="1" kern="1200" baseline="0" dirty="0" smtClean="0">
                          <a:solidFill>
                            <a:srgbClr val="00B050"/>
                          </a:solidFill>
                          <a:latin typeface="Arial" panose="020B0604020202020204" pitchFamily="34" charset="0"/>
                          <a:ea typeface="+mn-ea"/>
                          <a:cs typeface="Arial" panose="020B0604020202020204" pitchFamily="34" charset="0"/>
                        </a:rPr>
                        <a:t> </a:t>
                      </a:r>
                      <a:r>
                        <a:rPr kumimoji="0" lang="en-US" sz="1600" b="1" kern="1200" dirty="0" smtClean="0">
                          <a:solidFill>
                            <a:srgbClr val="00B050"/>
                          </a:solidFill>
                          <a:latin typeface="Arial" panose="020B0604020202020204" pitchFamily="34" charset="0"/>
                          <a:ea typeface="+mn-ea"/>
                          <a:cs typeface="Arial" panose="020B0604020202020204" pitchFamily="34" charset="0"/>
                        </a:rPr>
                        <a:t>4 Quarterly integrated reports on the implementation of the   </a:t>
                      </a:r>
                    </a:p>
                    <a:p>
                      <a:pPr marL="0" marR="0" indent="0" algn="l" rtl="0" eaLnBrk="1" latinLnBrk="0" hangingPunct="1">
                        <a:lnSpc>
                          <a:spcPct val="115000"/>
                        </a:lnSpc>
                        <a:spcBef>
                          <a:spcPts val="0"/>
                        </a:spcBef>
                        <a:spcAft>
                          <a:spcPts val="0"/>
                        </a:spcAft>
                        <a:buFont typeface="+mj-lt"/>
                        <a:buNone/>
                      </a:pPr>
                      <a:r>
                        <a:rPr kumimoji="0" lang="en-US" sz="1600" b="1" kern="1200" dirty="0" smtClean="0">
                          <a:solidFill>
                            <a:srgbClr val="00B050"/>
                          </a:solidFill>
                          <a:latin typeface="Arial" panose="020B0604020202020204" pitchFamily="34" charset="0"/>
                          <a:ea typeface="+mn-ea"/>
                          <a:cs typeface="Arial" panose="020B0604020202020204" pitchFamily="34" charset="0"/>
                        </a:rPr>
                        <a:t>    Operation Phakisa Delivery labs</a:t>
                      </a:r>
                    </a:p>
                    <a:p>
                      <a:pPr marL="285750" marR="0" indent="-285750" algn="l" defTabSz="914400" rtl="0" eaLnBrk="1" fontAlgn="auto" latinLnBrk="0" hangingPunct="1">
                        <a:lnSpc>
                          <a:spcPct val="115000"/>
                        </a:lnSpc>
                        <a:spcBef>
                          <a:spcPts val="0"/>
                        </a:spcBef>
                        <a:spcAft>
                          <a:spcPts val="0"/>
                        </a:spcAft>
                        <a:buClrTx/>
                        <a:buSzTx/>
                        <a:buFont typeface="Wingdings" panose="05000000000000000000" pitchFamily="2" charset="2"/>
                        <a:buChar char="§"/>
                        <a:tabLst/>
                        <a:defRPr/>
                      </a:pPr>
                      <a:r>
                        <a:rPr lang="en-US" sz="1600" dirty="0" smtClean="0">
                          <a:effectLst/>
                          <a:latin typeface="Arial" panose="020B0604020202020204" pitchFamily="34" charset="0"/>
                          <a:ea typeface="Calibri" panose="020F0502020204030204" pitchFamily="34" charset="0"/>
                          <a:cs typeface="Times New Roman" panose="02020603050405020304" pitchFamily="18" charset="0"/>
                        </a:rPr>
                        <a:t>4 quarterly Operation Phakisa Integrated Progress Reports produced</a:t>
                      </a:r>
                      <a:endParaRPr kumimoji="0" lang="en-US" sz="1600" b="1" kern="1200" dirty="0">
                        <a:solidFill>
                          <a:srgbClr val="FD8930"/>
                        </a:solidFill>
                        <a:latin typeface="Arial" panose="020B0604020202020204" pitchFamily="34" charset="0"/>
                        <a:ea typeface="+mn-ea"/>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xmlns="" val="3710618304"/>
                  </a:ext>
                </a:extLst>
              </a:tr>
              <a:tr h="755179">
                <a:tc>
                  <a:txBody>
                    <a:bodyPr/>
                    <a:lstStyle/>
                    <a:p>
                      <a:r>
                        <a:rPr lang="en-US" dirty="0" smtClean="0"/>
                        <a:t>SEIAS</a:t>
                      </a:r>
                      <a:endParaRPr lang="en-US" dirty="0"/>
                    </a:p>
                  </a:txBody>
                  <a:tcPr>
                    <a:solidFill>
                      <a:schemeClr val="bg1">
                        <a:lumMod val="95000"/>
                      </a:schemeClr>
                    </a:solidFill>
                  </a:tcPr>
                </a:tc>
                <a:tc>
                  <a:txBody>
                    <a:bodyPr/>
                    <a:lstStyle/>
                    <a:p>
                      <a:pPr marL="0" marR="0" indent="0">
                        <a:lnSpc>
                          <a:spcPct val="115000"/>
                        </a:lnSpc>
                        <a:spcBef>
                          <a:spcPts val="0"/>
                        </a:spcBef>
                        <a:spcAft>
                          <a:spcPts val="0"/>
                        </a:spcAft>
                        <a:buFont typeface="+mj-lt"/>
                        <a:buNone/>
                      </a:pPr>
                      <a:r>
                        <a:rPr kumimoji="0" lang="en-US" sz="1600" b="1" kern="1200" dirty="0" smtClean="0">
                          <a:solidFill>
                            <a:srgbClr val="00B050"/>
                          </a:solidFill>
                          <a:latin typeface="Arial" panose="020B0604020202020204" pitchFamily="34" charset="0"/>
                          <a:ea typeface="+mn-ea"/>
                          <a:cs typeface="Arial" panose="020B0604020202020204" pitchFamily="34" charset="0"/>
                        </a:rPr>
                        <a:t> 8. Progress report showing 80% of feedback provided on SEIAS   </a:t>
                      </a:r>
                    </a:p>
                    <a:p>
                      <a:pPr marL="0" marR="0" indent="0">
                        <a:lnSpc>
                          <a:spcPct val="115000"/>
                        </a:lnSpc>
                        <a:spcBef>
                          <a:spcPts val="0"/>
                        </a:spcBef>
                        <a:spcAft>
                          <a:spcPts val="0"/>
                        </a:spcAft>
                        <a:buFont typeface="+mj-lt"/>
                        <a:buNone/>
                      </a:pPr>
                      <a:r>
                        <a:rPr kumimoji="0" lang="en-US" sz="1600" b="1" kern="1200" dirty="0" smtClean="0">
                          <a:solidFill>
                            <a:srgbClr val="00B050"/>
                          </a:solidFill>
                          <a:latin typeface="Arial" panose="020B0604020202020204" pitchFamily="34" charset="0"/>
                          <a:ea typeface="+mn-ea"/>
                          <a:cs typeface="Arial" panose="020B0604020202020204" pitchFamily="34" charset="0"/>
                        </a:rPr>
                        <a:t>     reports analysed</a:t>
                      </a:r>
                    </a:p>
                    <a:p>
                      <a:pPr marL="285750" marR="0" indent="-285750" algn="l" defTabSz="914400" rtl="0" eaLnBrk="1" fontAlgn="auto" latinLnBrk="0" hangingPunct="1">
                        <a:lnSpc>
                          <a:spcPct val="115000"/>
                        </a:lnSpc>
                        <a:spcBef>
                          <a:spcPts val="0"/>
                        </a:spcBef>
                        <a:spcAft>
                          <a:spcPts val="0"/>
                        </a:spcAft>
                        <a:buClrTx/>
                        <a:buSzTx/>
                        <a:buFont typeface="Wingdings" panose="05000000000000000000" pitchFamily="2" charset="2"/>
                        <a:buChar char="§"/>
                        <a:tabLst/>
                        <a:defRPr/>
                      </a:pPr>
                      <a:r>
                        <a:rPr lang="en-US" sz="1600" dirty="0" smtClean="0">
                          <a:effectLst/>
                          <a:latin typeface="Arial" panose="020B0604020202020204" pitchFamily="34" charset="0"/>
                          <a:ea typeface="Calibri" panose="020F0502020204030204" pitchFamily="34" charset="0"/>
                        </a:rPr>
                        <a:t>Progress reports showing average 94.25 % of feedback provided on SEIAS reports analysed</a:t>
                      </a:r>
                      <a:endParaRPr kumimoji="0" lang="en-US" sz="1600" b="1" kern="1200" dirty="0">
                        <a:solidFill>
                          <a:srgbClr val="FD8930"/>
                        </a:solidFill>
                        <a:latin typeface="Arial" panose="020B0604020202020204" pitchFamily="34" charset="0"/>
                        <a:ea typeface="+mn-ea"/>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xmlns="" val="3801898765"/>
                  </a:ext>
                </a:extLst>
              </a:tr>
              <a:tr h="755179">
                <a:tc>
                  <a:txBody>
                    <a:bodyPr/>
                    <a:lstStyle/>
                    <a:p>
                      <a:r>
                        <a:rPr lang="en-US" dirty="0" smtClean="0"/>
                        <a:t>Mining Towns</a:t>
                      </a:r>
                      <a:endParaRPr lang="en-US" dirty="0"/>
                    </a:p>
                  </a:txBody>
                  <a:tcPr>
                    <a:solidFill>
                      <a:schemeClr val="bg1">
                        <a:lumMod val="95000"/>
                      </a:schemeClr>
                    </a:solidFill>
                  </a:tcPr>
                </a:tc>
                <a:tc>
                  <a:txBody>
                    <a:bodyPr/>
                    <a:lstStyle/>
                    <a:p>
                      <a:pPr marL="0" marR="0" indent="0">
                        <a:lnSpc>
                          <a:spcPct val="115000"/>
                        </a:lnSpc>
                        <a:spcBef>
                          <a:spcPts val="0"/>
                        </a:spcBef>
                        <a:spcAft>
                          <a:spcPts val="0"/>
                        </a:spcAft>
                        <a:buFont typeface="+mj-lt"/>
                        <a:buNone/>
                      </a:pPr>
                      <a:r>
                        <a:rPr kumimoji="0" lang="en-US" sz="1600" b="1" kern="1200" dirty="0" smtClean="0">
                          <a:solidFill>
                            <a:srgbClr val="00B050"/>
                          </a:solidFill>
                          <a:latin typeface="Arial" panose="020B0604020202020204" pitchFamily="34" charset="0"/>
                          <a:ea typeface="+mn-ea"/>
                          <a:cs typeface="Arial" panose="020B0604020202020204" pitchFamily="34" charset="0"/>
                        </a:rPr>
                        <a:t>9. Three Comprehensive Progress Reports on the Special Presidential    </a:t>
                      </a:r>
                    </a:p>
                    <a:p>
                      <a:pPr marL="0" marR="0" indent="0">
                        <a:lnSpc>
                          <a:spcPct val="115000"/>
                        </a:lnSpc>
                        <a:spcBef>
                          <a:spcPts val="0"/>
                        </a:spcBef>
                        <a:spcAft>
                          <a:spcPts val="0"/>
                        </a:spcAft>
                        <a:buFont typeface="+mj-lt"/>
                        <a:buNone/>
                      </a:pPr>
                      <a:r>
                        <a:rPr kumimoji="0" lang="en-US" sz="1600" b="1" kern="1200" dirty="0" smtClean="0">
                          <a:solidFill>
                            <a:srgbClr val="00B050"/>
                          </a:solidFill>
                          <a:latin typeface="Arial" panose="020B0604020202020204" pitchFamily="34" charset="0"/>
                          <a:ea typeface="+mn-ea"/>
                          <a:cs typeface="Arial" panose="020B0604020202020204" pitchFamily="34" charset="0"/>
                        </a:rPr>
                        <a:t>    Package on Mining towns and labour sending areas</a:t>
                      </a:r>
                    </a:p>
                    <a:p>
                      <a:pPr marL="285750" marR="0" indent="-285750" algn="l" defTabSz="914400" rtl="0" eaLnBrk="1" fontAlgn="auto" latinLnBrk="0" hangingPunct="1">
                        <a:lnSpc>
                          <a:spcPct val="115000"/>
                        </a:lnSpc>
                        <a:spcBef>
                          <a:spcPts val="0"/>
                        </a:spcBef>
                        <a:spcAft>
                          <a:spcPts val="0"/>
                        </a:spcAft>
                        <a:buClrTx/>
                        <a:buSzTx/>
                        <a:buFont typeface="Wingdings" panose="05000000000000000000" pitchFamily="2" charset="2"/>
                        <a:buChar char="§"/>
                        <a:tabLst/>
                        <a:defRPr/>
                      </a:pPr>
                      <a:r>
                        <a:rPr lang="en-US" sz="1600" dirty="0" smtClean="0">
                          <a:effectLst/>
                          <a:latin typeface="Arial" panose="020B0604020202020204" pitchFamily="34" charset="0"/>
                          <a:ea typeface="Calibri" panose="020F0502020204030204" pitchFamily="34" charset="0"/>
                          <a:cs typeface="Arial" panose="020B0604020202020204" pitchFamily="34" charset="0"/>
                        </a:rPr>
                        <a:t>3 comprehensive progress report in the form of briefing note on Special Presidential Package for the Revitalization of Distressed Mining Communities and Labour sending areas were produced</a:t>
                      </a:r>
                      <a:endParaRPr kumimoji="0" lang="en-US" sz="16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xmlns="" val="2794965281"/>
                  </a:ext>
                </a:extLst>
              </a:tr>
            </a:tbl>
          </a:graphicData>
        </a:graphic>
      </p:graphicFrame>
      <p:sp>
        <p:nvSpPr>
          <p:cNvPr id="8" name="Title 1">
            <a:extLst>
              <a:ext uri="{FF2B5EF4-FFF2-40B4-BE49-F238E27FC236}">
                <a16:creationId xmlns:a16="http://schemas.microsoft.com/office/drawing/2014/main" xmlns="" id="{405F8C43-E2BC-4641-969E-333F12D52281}"/>
              </a:ext>
            </a:extLst>
          </p:cNvPr>
          <p:cNvSpPr txBox="1">
            <a:spLocks/>
          </p:cNvSpPr>
          <p:nvPr/>
        </p:nvSpPr>
        <p:spPr>
          <a:xfrm>
            <a:off x="446903" y="194210"/>
            <a:ext cx="10515600" cy="748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2400" b="1" dirty="0" smtClean="0">
                <a:latin typeface="Arial" panose="020B0604020202020204" pitchFamily="34" charset="0"/>
                <a:cs typeface="Arial" panose="020B0604020202020204" pitchFamily="34" charset="0"/>
              </a:rPr>
              <a:t>SECTOR MONITORING</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047143079"/>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09862" y="1"/>
            <a:ext cx="11842230" cy="749508"/>
          </a:xfrm>
          <a:solidFill>
            <a:srgbClr val="92D050"/>
          </a:solidFill>
        </p:spPr>
        <p:txBody>
          <a:bodyPr>
            <a:normAutofit/>
          </a:bodyPr>
          <a:lstStyle/>
          <a:p>
            <a:r>
              <a:rPr lang="en-ZA" b="1" dirty="0" smtClean="0"/>
              <a:t>INTEGRATED MONITORING FRAMEWORK</a:t>
            </a:r>
            <a:endParaRPr lang="en-ZA" b="1" dirty="0"/>
          </a:p>
        </p:txBody>
      </p:sp>
      <p:sp>
        <p:nvSpPr>
          <p:cNvPr id="5" name="Slide Number Placeholder 4"/>
          <p:cNvSpPr>
            <a:spLocks noGrp="1"/>
          </p:cNvSpPr>
          <p:nvPr>
            <p:ph type="sldNum" sz="quarter" idx="12"/>
          </p:nvPr>
        </p:nvSpPr>
        <p:spPr/>
        <p:txBody>
          <a:bodyPr/>
          <a:lstStyle/>
          <a:p>
            <a:pPr>
              <a:defRPr/>
            </a:pPr>
            <a:fld id="{6F583F1B-3FE3-D141-BECE-62358217E2B5}" type="slidenum">
              <a:rPr lang="en-US" smtClean="0">
                <a:solidFill>
                  <a:prstClr val="black">
                    <a:tint val="75000"/>
                  </a:prstClr>
                </a:solidFill>
              </a:rPr>
              <a:pPr>
                <a:defRPr/>
              </a:pPr>
              <a:t>22</a:t>
            </a:fld>
            <a:endParaRPr lang="en-US" dirty="0">
              <a:solidFill>
                <a:prstClr val="black">
                  <a:tint val="75000"/>
                </a:prstClr>
              </a:solidFill>
            </a:endParaRPr>
          </a:p>
        </p:txBody>
      </p:sp>
      <p:graphicFrame>
        <p:nvGraphicFramePr>
          <p:cNvPr id="8" name="Content Placeholder 4"/>
          <p:cNvGraphicFramePr>
            <a:graphicFrameLocks noGrp="1"/>
          </p:cNvGraphicFramePr>
          <p:nvPr>
            <p:ph idx="1"/>
            <p:extLst/>
          </p:nvPr>
        </p:nvGraphicFramePr>
        <p:xfrm>
          <a:off x="209862" y="1064302"/>
          <a:ext cx="11677338" cy="51126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0880361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F583F1B-3FE3-D141-BECE-62358217E2B5}" type="slidenum">
              <a:rPr lang="en-US" smtClean="0">
                <a:solidFill>
                  <a:prstClr val="black">
                    <a:tint val="75000"/>
                  </a:prstClr>
                </a:solidFill>
              </a:rPr>
              <a:pPr>
                <a:defRPr/>
              </a:pPr>
              <a:t>23</a:t>
            </a:fld>
            <a:endParaRPr lang="en-US" dirty="0">
              <a:solidFill>
                <a:prstClr val="black">
                  <a:tint val="75000"/>
                </a:prstClr>
              </a:solidFill>
            </a:endParaRPr>
          </a:p>
        </p:txBody>
      </p:sp>
      <p:sp>
        <p:nvSpPr>
          <p:cNvPr id="8" name="Title 1">
            <a:extLst>
              <a:ext uri="{FF2B5EF4-FFF2-40B4-BE49-F238E27FC236}">
                <a16:creationId xmlns:a16="http://schemas.microsoft.com/office/drawing/2014/main" xmlns="" id="{44B7C0C2-1783-DB45-94D9-084B97D0121D}"/>
              </a:ext>
            </a:extLst>
          </p:cNvPr>
          <p:cNvSpPr txBox="1">
            <a:spLocks/>
          </p:cNvSpPr>
          <p:nvPr/>
        </p:nvSpPr>
        <p:spPr>
          <a:xfrm>
            <a:off x="446903" y="194210"/>
            <a:ext cx="10515600" cy="748145"/>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smtClean="0">
                <a:latin typeface="Arial" panose="020B0604020202020204" pitchFamily="34" charset="0"/>
                <a:cs typeface="Arial" panose="020B0604020202020204" pitchFamily="34" charset="0"/>
              </a:rPr>
              <a:t>PROGRAMME 4: </a:t>
            </a:r>
            <a:r>
              <a:rPr lang="en-ZA" sz="2400" b="1" dirty="0" smtClean="0">
                <a:latin typeface="Arial" panose="020B0604020202020204" pitchFamily="34" charset="0"/>
                <a:cs typeface="Arial" panose="020B0604020202020204" pitchFamily="34" charset="0"/>
              </a:rPr>
              <a:t>PUBLIC SECTOR  MONITORING AND CAPACITY DEVELOPMENT</a:t>
            </a:r>
            <a:r>
              <a:rPr lang="en-ZA" sz="2400" b="1" dirty="0">
                <a:latin typeface="Arial" panose="020B0604020202020204" pitchFamily="34" charset="0"/>
                <a:cs typeface="Arial" panose="020B0604020202020204" pitchFamily="34" charset="0"/>
              </a:rPr>
              <a:t/>
            </a:r>
            <a:br>
              <a:rPr lang="en-ZA" sz="2400" b="1" dirty="0">
                <a:latin typeface="Arial" panose="020B0604020202020204" pitchFamily="34" charset="0"/>
                <a:cs typeface="Arial" panose="020B0604020202020204" pitchFamily="34" charset="0"/>
              </a:rPr>
            </a:br>
            <a:r>
              <a:rPr lang="en-ZA" sz="2400" b="1" dirty="0">
                <a:latin typeface="Arial" panose="020B0604020202020204" pitchFamily="34" charset="0"/>
                <a:cs typeface="Arial" panose="020B0604020202020204" pitchFamily="34" charset="0"/>
              </a:rPr>
              <a:t> </a:t>
            </a:r>
            <a:endParaRPr lang="en-US" sz="2400" dirty="0">
              <a:solidFill>
                <a:schemeClr val="bg1">
                  <a:lumMod val="50000"/>
                </a:schemeClr>
              </a:solidFill>
              <a:latin typeface="Gill Sans Light" panose="020B0302020104020203" pitchFamily="34" charset="-79"/>
              <a:cs typeface="Gill Sans Light" panose="020B0302020104020203" pitchFamily="34" charset="-79"/>
            </a:endParaRPr>
          </a:p>
        </p:txBody>
      </p:sp>
      <p:graphicFrame>
        <p:nvGraphicFramePr>
          <p:cNvPr id="6" name="Content Placeholder 11"/>
          <p:cNvGraphicFramePr>
            <a:graphicFrameLocks/>
          </p:cNvGraphicFramePr>
          <p:nvPr>
            <p:extLst>
              <p:ext uri="{D42A27DB-BD31-4B8C-83A1-F6EECF244321}">
                <p14:modId xmlns:p14="http://schemas.microsoft.com/office/powerpoint/2010/main" xmlns="" val="1132259218"/>
              </p:ext>
            </p:extLst>
          </p:nvPr>
        </p:nvGraphicFramePr>
        <p:xfrm>
          <a:off x="172721" y="986760"/>
          <a:ext cx="3690825" cy="50103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le 1"/>
          <p:cNvGraphicFramePr>
            <a:graphicFrameLocks noGrp="1"/>
          </p:cNvGraphicFramePr>
          <p:nvPr>
            <p:extLst>
              <p:ext uri="{D42A27DB-BD31-4B8C-83A1-F6EECF244321}">
                <p14:modId xmlns:p14="http://schemas.microsoft.com/office/powerpoint/2010/main" xmlns="" val="447146338"/>
              </p:ext>
            </p:extLst>
          </p:nvPr>
        </p:nvGraphicFramePr>
        <p:xfrm>
          <a:off x="4044778" y="942355"/>
          <a:ext cx="7761142" cy="5894881"/>
        </p:xfrm>
        <a:graphic>
          <a:graphicData uri="http://schemas.openxmlformats.org/drawingml/2006/table">
            <a:tbl>
              <a:tblPr firstRow="1" bandRow="1">
                <a:tableStyleId>{D7AC3CCA-C797-4891-BE02-D94E43425B78}</a:tableStyleId>
              </a:tblPr>
              <a:tblGrid>
                <a:gridCol w="7761142">
                  <a:extLst>
                    <a:ext uri="{9D8B030D-6E8A-4147-A177-3AD203B41FA5}">
                      <a16:colId xmlns:a16="http://schemas.microsoft.com/office/drawing/2014/main" xmlns="" val="3750031784"/>
                    </a:ext>
                  </a:extLst>
                </a:gridCol>
              </a:tblGrid>
              <a:tr h="6962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smtClean="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Had </a:t>
                      </a:r>
                      <a:r>
                        <a:rPr lang="en-GB" sz="1800" b="1" dirty="0" smtClean="0">
                          <a:solidFill>
                            <a:srgbClr val="FFC000"/>
                          </a:solidFill>
                          <a:latin typeface="Arial" panose="020B0604020202020204" pitchFamily="34" charset="0"/>
                          <a:ea typeface="Calibri" panose="020F0502020204030204" pitchFamily="34" charset="0"/>
                          <a:cs typeface="Arial" panose="020B0604020202020204" pitchFamily="34" charset="0"/>
                        </a:rPr>
                        <a:t>6 targets </a:t>
                      </a:r>
                      <a:r>
                        <a:rPr lang="en-GB" sz="1800" dirty="0" smtClean="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for the </a:t>
                      </a:r>
                      <a:r>
                        <a:rPr lang="en-GB" sz="1800" dirty="0" smtClean="0">
                          <a:solidFill>
                            <a:schemeClr val="tx1">
                              <a:lumMod val="65000"/>
                              <a:lumOff val="35000"/>
                            </a:schemeClr>
                          </a:solidFill>
                          <a:latin typeface="Arial" panose="020B0604020202020204" pitchFamily="34" charset="0"/>
                          <a:cs typeface="Arial" panose="020B0604020202020204" pitchFamily="34" charset="0"/>
                        </a:rPr>
                        <a:t>financial year </a:t>
                      </a:r>
                      <a:r>
                        <a:rPr lang="en-GB" sz="1800" dirty="0" smtClean="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and </a:t>
                      </a:r>
                      <a:r>
                        <a:rPr lang="en-GB" sz="1800" dirty="0" smtClean="0">
                          <a:solidFill>
                            <a:srgbClr val="92D050"/>
                          </a:solidFill>
                          <a:latin typeface="Arial" panose="020B0604020202020204" pitchFamily="34" charset="0"/>
                          <a:ea typeface="Calibri" panose="020F0502020204030204" pitchFamily="34" charset="0"/>
                          <a:cs typeface="Arial" panose="020B0604020202020204" pitchFamily="34" charset="0"/>
                        </a:rPr>
                        <a:t>all 6 targets </a:t>
                      </a:r>
                      <a:r>
                        <a:rPr lang="en-GB" sz="1800" dirty="0" smtClean="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were met</a:t>
                      </a:r>
                      <a:endParaRPr lang="en-US" sz="1800" dirty="0" smtClean="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Targets/actual achievement</a:t>
                      </a:r>
                      <a:endParaRPr lang="en-US" dirty="0"/>
                    </a:p>
                  </a:txBody>
                  <a:tcPr/>
                </a:tc>
                <a:extLst>
                  <a:ext uri="{0D108BD9-81ED-4DB2-BD59-A6C34878D82A}">
                    <a16:rowId xmlns:a16="http://schemas.microsoft.com/office/drawing/2014/main" xmlns="" val="276554031"/>
                  </a:ext>
                </a:extLst>
              </a:tr>
              <a:tr h="1072990">
                <a:tc>
                  <a:txBody>
                    <a:bodyPr/>
                    <a:lstStyle/>
                    <a:p>
                      <a:pPr marL="342900" indent="-342900">
                        <a:spcAft>
                          <a:spcPts val="0"/>
                        </a:spcAft>
                        <a:buFont typeface="+mj-lt"/>
                        <a:buAutoNum type="arabicPeriod"/>
                      </a:pPr>
                      <a:r>
                        <a:rPr kumimoji="0" lang="en-US" sz="1400" b="1" kern="1200" dirty="0" smtClean="0">
                          <a:solidFill>
                            <a:srgbClr val="00B050"/>
                          </a:solidFill>
                          <a:latin typeface="Arial" panose="020B0604020202020204" pitchFamily="34" charset="0"/>
                          <a:ea typeface="+mn-ea"/>
                          <a:cs typeface="Arial" panose="020B0604020202020204" pitchFamily="34" charset="0"/>
                        </a:rPr>
                        <a:t>4 MTSF progress reports submitted to Cabinet in June, and November 2018 (Outcome 9 and 12)</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4 Outcomes reports have been produced and submitted to Cabinet on 20 June and 21 November 2018</a:t>
                      </a:r>
                      <a:endParaRPr lang="en-US" sz="1400" dirty="0"/>
                    </a:p>
                  </a:txBody>
                  <a:tcPr/>
                </a:tc>
                <a:extLst>
                  <a:ext uri="{0D108BD9-81ED-4DB2-BD59-A6C34878D82A}">
                    <a16:rowId xmlns:a16="http://schemas.microsoft.com/office/drawing/2014/main" xmlns="" val="2492156175"/>
                  </a:ext>
                </a:extLst>
              </a:tr>
              <a:tr h="639108">
                <a:tc>
                  <a:txBody>
                    <a:bodyPr/>
                    <a:lstStyle/>
                    <a:p>
                      <a:pPr marL="342900" marR="0" indent="-342900" algn="l" rtl="0" eaLnBrk="1" latinLnBrk="0" hangingPunct="1">
                        <a:lnSpc>
                          <a:spcPct val="115000"/>
                        </a:lnSpc>
                        <a:spcBef>
                          <a:spcPts val="0"/>
                        </a:spcBef>
                        <a:spcAft>
                          <a:spcPts val="0"/>
                        </a:spcAft>
                        <a:buFont typeface="+mj-lt"/>
                        <a:buAutoNum type="arabicPeriod" startAt="2"/>
                      </a:pPr>
                      <a:r>
                        <a:rPr kumimoji="0" lang="en-US" sz="1400" b="1" kern="1200" dirty="0" smtClean="0">
                          <a:solidFill>
                            <a:srgbClr val="00B050"/>
                          </a:solidFill>
                          <a:latin typeface="Arial" panose="020B0604020202020204" pitchFamily="34" charset="0"/>
                          <a:ea typeface="+mn-ea"/>
                          <a:cs typeface="Arial" panose="020B0604020202020204" pitchFamily="34" charset="0"/>
                        </a:rPr>
                        <a:t>6 public entities and SOEs performance analysed based on the approved framework</a:t>
                      </a:r>
                    </a:p>
                    <a:p>
                      <a:pPr marL="285750" marR="0" indent="-285750" algn="l" rtl="0" eaLnBrk="1" latinLnBrk="0" hangingPunct="1">
                        <a:lnSpc>
                          <a:spcPct val="115000"/>
                        </a:lnSpc>
                        <a:spcBef>
                          <a:spcPts val="0"/>
                        </a:spcBef>
                        <a:spcAft>
                          <a:spcPts val="0"/>
                        </a:spcAft>
                        <a:buFont typeface="Arial" panose="020B0604020202020204" pitchFamily="34" charset="0"/>
                        <a:buChar char="•"/>
                      </a:pPr>
                      <a:r>
                        <a:rPr kumimoji="0" lang="en-US" sz="14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6 public entities and SOEs performance analysed based on the approved framework</a:t>
                      </a:r>
                      <a:endParaRPr lang="en-US" sz="1400" dirty="0"/>
                    </a:p>
                  </a:txBody>
                  <a:tcPr/>
                </a:tc>
                <a:extLst>
                  <a:ext uri="{0D108BD9-81ED-4DB2-BD59-A6C34878D82A}">
                    <a16:rowId xmlns:a16="http://schemas.microsoft.com/office/drawing/2014/main" xmlns="" val="2109409745"/>
                  </a:ext>
                </a:extLst>
              </a:tr>
              <a:tr h="1196370">
                <a:tc>
                  <a:txBody>
                    <a:bodyPr/>
                    <a:lstStyle/>
                    <a:p>
                      <a:pPr marL="342900" marR="0" indent="-342900">
                        <a:lnSpc>
                          <a:spcPct val="115000"/>
                        </a:lnSpc>
                        <a:spcBef>
                          <a:spcPts val="0"/>
                        </a:spcBef>
                        <a:spcAft>
                          <a:spcPts val="0"/>
                        </a:spcAft>
                        <a:buFont typeface="+mj-lt"/>
                        <a:buAutoNum type="arabicPeriod" startAt="3"/>
                      </a:pPr>
                      <a:r>
                        <a:rPr kumimoji="0" lang="en-US" sz="1400" b="1" kern="1200" dirty="0" smtClean="0">
                          <a:solidFill>
                            <a:srgbClr val="00B050"/>
                          </a:solidFill>
                          <a:latin typeface="Arial" panose="020B0604020202020204" pitchFamily="34" charset="0"/>
                          <a:ea typeface="+mn-ea"/>
                          <a:cs typeface="Arial" panose="020B0604020202020204" pitchFamily="34" charset="0"/>
                        </a:rPr>
                        <a:t>Approved report on Directors General Performance</a:t>
                      </a:r>
                      <a:r>
                        <a:rPr kumimoji="0" lang="en-US" sz="1400" b="1" kern="1200" baseline="0" dirty="0" smtClean="0">
                          <a:solidFill>
                            <a:srgbClr val="00B050"/>
                          </a:solidFill>
                          <a:latin typeface="Arial" panose="020B0604020202020204" pitchFamily="34" charset="0"/>
                          <a:ea typeface="+mn-ea"/>
                          <a:cs typeface="Arial" panose="020B0604020202020204" pitchFamily="34" charset="0"/>
                        </a:rPr>
                        <a:t> </a:t>
                      </a:r>
                      <a:r>
                        <a:rPr kumimoji="0" lang="en-US" sz="1400" b="1" kern="1200" dirty="0" smtClean="0">
                          <a:solidFill>
                            <a:srgbClr val="00B050"/>
                          </a:solidFill>
                          <a:latin typeface="Arial" panose="020B0604020202020204" pitchFamily="34" charset="0"/>
                          <a:ea typeface="+mn-ea"/>
                          <a:cs typeface="Arial" panose="020B0604020202020204" pitchFamily="34" charset="0"/>
                        </a:rPr>
                        <a:t>Agreements adhere to Head of Department Management and Development System (HPMDS) and guidelines</a:t>
                      </a:r>
                    </a:p>
                    <a:p>
                      <a:pPr marL="285750" marR="0" indent="-285750">
                        <a:lnSpc>
                          <a:spcPct val="115000"/>
                        </a:lnSpc>
                        <a:spcBef>
                          <a:spcPts val="0"/>
                        </a:spcBef>
                        <a:spcAft>
                          <a:spcPts val="0"/>
                        </a:spcAft>
                        <a:buFont typeface="Arial" panose="020B0604020202020204" pitchFamily="34" charset="0"/>
                        <a:buChar char="•"/>
                      </a:pPr>
                      <a:r>
                        <a:rPr lang="en-US" sz="1400" dirty="0" smtClean="0">
                          <a:effectLst/>
                          <a:latin typeface="Arial" panose="020B0604020202020204" pitchFamily="34" charset="0"/>
                          <a:ea typeface="Calibri" panose="020F0502020204030204" pitchFamily="34" charset="0"/>
                          <a:cs typeface="Arial" panose="020B0604020202020204" pitchFamily="34" charset="0"/>
                        </a:rPr>
                        <a:t>Report on submission of  Directors General Performance Agreements adhering to Head of Department Management and Development System (HPMDS) and guideline was approved</a:t>
                      </a:r>
                      <a:endParaRPr lang="en-US" sz="1400" dirty="0"/>
                    </a:p>
                  </a:txBody>
                  <a:tcPr/>
                </a:tc>
                <a:extLst>
                  <a:ext uri="{0D108BD9-81ED-4DB2-BD59-A6C34878D82A}">
                    <a16:rowId xmlns:a16="http://schemas.microsoft.com/office/drawing/2014/main" xmlns="" val="733610660"/>
                  </a:ext>
                </a:extLst>
              </a:tr>
              <a:tr h="637377">
                <a:tc>
                  <a:txBody>
                    <a:bodyPr/>
                    <a:lstStyle/>
                    <a:p>
                      <a:pPr marL="342900" marR="0" indent="-342900" algn="l" defTabSz="914400" rtl="0" eaLnBrk="1" fontAlgn="auto" latinLnBrk="0" hangingPunct="1">
                        <a:lnSpc>
                          <a:spcPct val="115000"/>
                        </a:lnSpc>
                        <a:spcBef>
                          <a:spcPts val="0"/>
                        </a:spcBef>
                        <a:spcAft>
                          <a:spcPts val="0"/>
                        </a:spcAft>
                        <a:buClrTx/>
                        <a:buSzTx/>
                        <a:buFont typeface="+mj-lt"/>
                        <a:buAutoNum type="arabicPeriod" startAt="4"/>
                        <a:tabLst/>
                        <a:defRPr/>
                      </a:pPr>
                      <a:r>
                        <a:rPr kumimoji="0" lang="en-US" sz="1400" b="1" kern="1200" dirty="0" smtClean="0">
                          <a:solidFill>
                            <a:srgbClr val="00B050"/>
                          </a:solidFill>
                          <a:latin typeface="Arial" panose="020B0604020202020204" pitchFamily="34" charset="0"/>
                          <a:ea typeface="+mn-ea"/>
                          <a:cs typeface="Arial" panose="020B0604020202020204" pitchFamily="34" charset="0"/>
                        </a:rPr>
                        <a:t>4 analytical reports on 30 day payments produced</a:t>
                      </a:r>
                      <a:endParaRPr kumimoji="0" lang="en-ZA" sz="1400" b="1" kern="1200" dirty="0" smtClean="0">
                        <a:solidFill>
                          <a:srgbClr val="00B050"/>
                        </a:solidFill>
                        <a:latin typeface="Arial" panose="020B0604020202020204" pitchFamily="34" charset="0"/>
                        <a:ea typeface="+mn-ea"/>
                        <a:cs typeface="Arial" panose="020B0604020202020204" pitchFamily="34" charset="0"/>
                      </a:endParaRPr>
                    </a:p>
                    <a:p>
                      <a:pPr marL="285750" marR="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14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4 analytical reports on 30 day payments produced</a:t>
                      </a:r>
                      <a:endParaRPr kumimoji="0" lang="en-US" sz="1400" b="1" kern="1200" dirty="0">
                        <a:solidFill>
                          <a:srgbClr val="FD8930"/>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4104947545"/>
                  </a:ext>
                </a:extLst>
              </a:tr>
              <a:tr h="602764">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startAt="5"/>
                        <a:tabLst/>
                        <a:defRPr/>
                      </a:pPr>
                      <a:r>
                        <a:rPr kumimoji="0" lang="en-US" sz="1400" b="1" kern="1200" dirty="0" smtClean="0">
                          <a:solidFill>
                            <a:srgbClr val="00B050"/>
                          </a:solidFill>
                          <a:latin typeface="Arial" panose="020B0604020202020204" pitchFamily="34" charset="0"/>
                          <a:ea typeface="+mn-ea"/>
                          <a:cs typeface="Arial" panose="020B0604020202020204" pitchFamily="34" charset="0"/>
                        </a:rPr>
                        <a:t>80% of targets in the PM&amp;E Capacity Development plan achieved</a:t>
                      </a:r>
                    </a:p>
                    <a:p>
                      <a:pPr marL="285750" marR="0" indent="-285750" algn="l" rtl="0" eaLnBrk="1" latinLnBrk="0" hangingPunct="1">
                        <a:lnSpc>
                          <a:spcPct val="115000"/>
                        </a:lnSpc>
                        <a:spcBef>
                          <a:spcPts val="0"/>
                        </a:spcBef>
                        <a:spcAft>
                          <a:spcPts val="0"/>
                        </a:spcAft>
                        <a:buFont typeface="Arial" panose="020B0604020202020204" pitchFamily="34" charset="0"/>
                        <a:buChar char="•"/>
                      </a:pPr>
                      <a:r>
                        <a:rPr kumimoji="0" lang="en-US" sz="14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100% of targets in the PM&amp;E Capacity development plan were achieved  </a:t>
                      </a:r>
                      <a:r>
                        <a:rPr kumimoji="0" lang="en-US" sz="1400" kern="1200" baseline="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 </a:t>
                      </a:r>
                      <a:r>
                        <a:rPr kumimoji="0" lang="en-US" sz="14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(36/36 X 100=100%)</a:t>
                      </a:r>
                      <a:endParaRPr lang="en-US" dirty="0"/>
                    </a:p>
                  </a:txBody>
                  <a:tcPr/>
                </a:tc>
                <a:extLst>
                  <a:ext uri="{0D108BD9-81ED-4DB2-BD59-A6C34878D82A}">
                    <a16:rowId xmlns:a16="http://schemas.microsoft.com/office/drawing/2014/main" xmlns="" val="2500007089"/>
                  </a:ext>
                </a:extLst>
              </a:tr>
              <a:tr h="639108">
                <a:tc>
                  <a:txBody>
                    <a:bodyPr/>
                    <a:lstStyle/>
                    <a:p>
                      <a:pPr marL="342900" marR="0" indent="-342900">
                        <a:lnSpc>
                          <a:spcPct val="115000"/>
                        </a:lnSpc>
                        <a:spcBef>
                          <a:spcPts val="0"/>
                        </a:spcBef>
                        <a:spcAft>
                          <a:spcPts val="0"/>
                        </a:spcAft>
                        <a:buFont typeface="+mj-lt"/>
                        <a:buAutoNum type="arabicPeriod" startAt="6"/>
                      </a:pPr>
                      <a:r>
                        <a:rPr kumimoji="0" lang="en-US" sz="1400" b="1" kern="1200" dirty="0" smtClean="0">
                          <a:solidFill>
                            <a:srgbClr val="00B050"/>
                          </a:solidFill>
                          <a:latin typeface="Arial" panose="020B0604020202020204" pitchFamily="34" charset="0"/>
                          <a:ea typeface="+mn-ea"/>
                          <a:cs typeface="Arial" panose="020B0604020202020204" pitchFamily="34" charset="0"/>
                        </a:rPr>
                        <a:t>Conducted 30 self-assessments by end of financial year</a:t>
                      </a:r>
                    </a:p>
                    <a:p>
                      <a:pPr marL="285750" marR="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14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37 scorecards were completed by end of financial year</a:t>
                      </a:r>
                      <a:endParaRPr lang="en-US" dirty="0"/>
                    </a:p>
                  </a:txBody>
                  <a:tcPr/>
                </a:tc>
                <a:extLst>
                  <a:ext uri="{0D108BD9-81ED-4DB2-BD59-A6C34878D82A}">
                    <a16:rowId xmlns:a16="http://schemas.microsoft.com/office/drawing/2014/main" xmlns="" val="2179437687"/>
                  </a:ext>
                </a:extLst>
              </a:tr>
            </a:tbl>
          </a:graphicData>
        </a:graphic>
      </p:graphicFrame>
    </p:spTree>
    <p:extLst>
      <p:ext uri="{BB962C8B-B14F-4D97-AF65-F5344CB8AC3E}">
        <p14:creationId xmlns:p14="http://schemas.microsoft.com/office/powerpoint/2010/main" xmlns="" val="37570758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F583F1B-3FE3-D141-BECE-62358217E2B5}" type="slidenum">
              <a:rPr lang="en-US" smtClean="0">
                <a:solidFill>
                  <a:prstClr val="black">
                    <a:tint val="75000"/>
                  </a:prstClr>
                </a:solidFill>
              </a:rPr>
              <a:pPr>
                <a:defRPr/>
              </a:pPr>
              <a:t>24</a:t>
            </a:fld>
            <a:endParaRPr lang="en-US" dirty="0">
              <a:solidFill>
                <a:prstClr val="black">
                  <a:tint val="75000"/>
                </a:prstClr>
              </a:solidFill>
            </a:endParaRPr>
          </a:p>
        </p:txBody>
      </p:sp>
      <p:sp>
        <p:nvSpPr>
          <p:cNvPr id="6" name="Rectangle 5"/>
          <p:cNvSpPr/>
          <p:nvPr/>
        </p:nvSpPr>
        <p:spPr>
          <a:xfrm>
            <a:off x="782595" y="262237"/>
            <a:ext cx="10412626" cy="461665"/>
          </a:xfrm>
          <a:prstGeom prst="rect">
            <a:avLst/>
          </a:prstGeom>
        </p:spPr>
        <p:txBody>
          <a:bodyPr wrap="square">
            <a:spAutoFit/>
          </a:bodyPr>
          <a:lstStyle/>
          <a:p>
            <a:r>
              <a:rPr lang="en-ZA" sz="2400" b="1" dirty="0">
                <a:latin typeface="Arial" panose="020B0604020202020204" pitchFamily="34" charset="0"/>
                <a:cs typeface="Arial" panose="020B0604020202020204" pitchFamily="34" charset="0"/>
              </a:rPr>
              <a:t>PUBLIC SECTOR  MONITORING AND CAPACITY DEVELOPMENT</a:t>
            </a:r>
            <a:endParaRPr lang="en-US" b="1" dirty="0">
              <a:latin typeface="Arial" panose="020B0604020202020204" pitchFamily="34" charset="0"/>
              <a:cs typeface="Arial" panose="020B0604020202020204" pitchFamily="34" charset="0"/>
            </a:endParaRPr>
          </a:p>
        </p:txBody>
      </p:sp>
      <p:sp>
        <p:nvSpPr>
          <p:cNvPr id="2" name="Rectangle 1"/>
          <p:cNvSpPr/>
          <p:nvPr/>
        </p:nvSpPr>
        <p:spPr>
          <a:xfrm>
            <a:off x="461319" y="918813"/>
            <a:ext cx="11186983" cy="5293757"/>
          </a:xfrm>
          <a:prstGeom prst="rect">
            <a:avLst/>
          </a:prstGeom>
        </p:spPr>
        <p:txBody>
          <a:bodyPr wrap="square">
            <a:spAutoFit/>
          </a:bodyPr>
          <a:lstStyle/>
          <a:p>
            <a:pPr marL="342900" lvl="0" indent="-342900">
              <a:buFont typeface="Wingdings" panose="05000000000000000000" pitchFamily="2" charset="2"/>
              <a:buChar char="Ø"/>
            </a:pPr>
            <a:r>
              <a:rPr lang="en-ZA" b="1" dirty="0">
                <a:solidFill>
                  <a:prstClr val="black"/>
                </a:solidFill>
                <a:latin typeface="Arial" panose="020B0604020202020204" pitchFamily="34" charset="0"/>
                <a:cs typeface="Arial" panose="020B0604020202020204" pitchFamily="34" charset="0"/>
              </a:rPr>
              <a:t>The  Progress report  on 30 day payment:</a:t>
            </a:r>
          </a:p>
          <a:p>
            <a:pPr lvl="1"/>
            <a:endParaRPr lang="en-ZA" sz="2000" dirty="0">
              <a:solidFill>
                <a:prstClr val="black"/>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ZA" sz="2000" dirty="0">
                <a:solidFill>
                  <a:prstClr val="black"/>
                </a:solidFill>
                <a:latin typeface="Arial" panose="020B0604020202020204" pitchFamily="34" charset="0"/>
                <a:cs typeface="Arial" panose="020B0604020202020204" pitchFamily="34" charset="0"/>
              </a:rPr>
              <a:t>The DPME is monitoring the payment of suppliers on a quarterly basis utilising </a:t>
            </a:r>
            <a:r>
              <a:rPr lang="en-ZA" sz="2000" dirty="0" smtClean="0">
                <a:solidFill>
                  <a:prstClr val="black"/>
                </a:solidFill>
                <a:latin typeface="Arial" panose="020B0604020202020204" pitchFamily="34" charset="0"/>
                <a:cs typeface="Arial" panose="020B0604020202020204" pitchFamily="34" charset="0"/>
              </a:rPr>
              <a:t>information </a:t>
            </a:r>
            <a:r>
              <a:rPr lang="en-ZA" sz="2000" dirty="0">
                <a:solidFill>
                  <a:prstClr val="black"/>
                </a:solidFill>
                <a:latin typeface="Arial" panose="020B0604020202020204" pitchFamily="34" charset="0"/>
                <a:cs typeface="Arial" panose="020B0604020202020204" pitchFamily="34" charset="0"/>
              </a:rPr>
              <a:t>provided by National Treasury and the Presidential Hotline. </a:t>
            </a:r>
            <a:r>
              <a:rPr lang="en-ZA" sz="2000" dirty="0" smtClean="0">
                <a:solidFill>
                  <a:prstClr val="black"/>
                </a:solidFill>
                <a:latin typeface="Arial" panose="020B0604020202020204" pitchFamily="34" charset="0"/>
                <a:cs typeface="Arial" panose="020B0604020202020204" pitchFamily="34" charset="0"/>
              </a:rPr>
              <a:t>30 </a:t>
            </a:r>
            <a:r>
              <a:rPr lang="en-ZA" sz="2000" dirty="0">
                <a:solidFill>
                  <a:prstClr val="black"/>
                </a:solidFill>
                <a:latin typeface="Arial" panose="020B0604020202020204" pitchFamily="34" charset="0"/>
                <a:cs typeface="Arial" panose="020B0604020202020204" pitchFamily="34" charset="0"/>
              </a:rPr>
              <a:t>day payments is also an indicator in the capability index being finalised within the DPME</a:t>
            </a:r>
            <a:r>
              <a:rPr lang="en-ZA" sz="2000" dirty="0">
                <a:solidFill>
                  <a:prstClr val="black"/>
                </a:solidFill>
                <a:latin typeface="Arial" panose="020B0604020202020204" pitchFamily="34" charset="0"/>
                <a:ea typeface="Calibri" panose="020F0502020204030204" pitchFamily="34" charset="0"/>
                <a:cs typeface="Arial" panose="020B0604020202020204" pitchFamily="34" charset="0"/>
              </a:rPr>
              <a:t>.</a:t>
            </a:r>
            <a:br>
              <a:rPr lang="en-ZA" sz="2000" dirty="0">
                <a:solidFill>
                  <a:prstClr val="black"/>
                </a:solidFill>
                <a:latin typeface="Arial" panose="020B0604020202020204" pitchFamily="34" charset="0"/>
                <a:ea typeface="Calibri" panose="020F0502020204030204" pitchFamily="34" charset="0"/>
                <a:cs typeface="Arial" panose="020B0604020202020204" pitchFamily="34" charset="0"/>
              </a:rPr>
            </a:br>
            <a:endParaRPr lang="en-US" sz="2000" dirty="0" smtClean="0">
              <a:solidFill>
                <a:prstClr val="black"/>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The Minister of Public Works is actively involved in ensuring that suppliers are paid timeously so that they in turn can </a:t>
            </a:r>
            <a:r>
              <a:rPr lang="en-US" sz="2000" dirty="0" err="1" smtClean="0">
                <a:solidFill>
                  <a:prstClr val="black"/>
                </a:solidFill>
                <a:latin typeface="Arial" panose="020B0604020202020204" pitchFamily="34" charset="0"/>
                <a:cs typeface="Arial" panose="020B0604020202020204" pitchFamily="34" charset="0"/>
              </a:rPr>
              <a:t>honour</a:t>
            </a:r>
            <a:r>
              <a:rPr lang="en-US" sz="2000" dirty="0" smtClean="0">
                <a:solidFill>
                  <a:prstClr val="black"/>
                </a:solidFill>
                <a:latin typeface="Arial" panose="020B0604020202020204" pitchFamily="34" charset="0"/>
                <a:cs typeface="Arial" panose="020B0604020202020204" pitchFamily="34" charset="0"/>
              </a:rPr>
              <a:t> their own contractual obligations. The </a:t>
            </a:r>
            <a:r>
              <a:rPr lang="en-US" sz="2000" dirty="0">
                <a:solidFill>
                  <a:prstClr val="black"/>
                </a:solidFill>
                <a:latin typeface="Arial" panose="020B0604020202020204" pitchFamily="34" charset="0"/>
                <a:cs typeface="Arial" panose="020B0604020202020204" pitchFamily="34" charset="0"/>
              </a:rPr>
              <a:t>Department of Public Works has made great strides in reducing the amount owed to suppliers. </a:t>
            </a:r>
          </a:p>
          <a:p>
            <a:pPr marL="800100" lvl="1" indent="-342900">
              <a:buFont typeface="Arial" panose="020B0604020202020204" pitchFamily="34" charset="0"/>
              <a:buChar char="•"/>
            </a:pPr>
            <a:endParaRPr lang="en-US" sz="2000" dirty="0" smtClean="0">
              <a:solidFill>
                <a:prstClr val="black"/>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The </a:t>
            </a:r>
            <a:r>
              <a:rPr lang="en-US" sz="2000" dirty="0">
                <a:solidFill>
                  <a:prstClr val="black"/>
                </a:solidFill>
                <a:latin typeface="Arial" panose="020B0604020202020204" pitchFamily="34" charset="0"/>
                <a:cs typeface="Arial" panose="020B0604020202020204" pitchFamily="34" charset="0"/>
              </a:rPr>
              <a:t>bulk of invoices that are owed by provincial departments are attributable to the health sector. </a:t>
            </a:r>
          </a:p>
          <a:p>
            <a:pPr lvl="1"/>
            <a:endParaRPr lang="en-US" sz="2000" dirty="0">
              <a:solidFill>
                <a:prstClr val="black"/>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000" dirty="0">
                <a:solidFill>
                  <a:prstClr val="black"/>
                </a:solidFill>
                <a:latin typeface="Arial" panose="020B0604020202020204" pitchFamily="34" charset="0"/>
                <a:cs typeface="Arial" panose="020B0604020202020204" pitchFamily="34" charset="0"/>
              </a:rPr>
              <a:t>The North West province has shown improvements in paying outstanding amounts owed to suppliers. </a:t>
            </a:r>
            <a:r>
              <a:rPr lang="en-US" sz="2000" dirty="0" smtClean="0">
                <a:solidFill>
                  <a:prstClr val="black"/>
                </a:solidFill>
                <a:latin typeface="Arial" panose="020B0604020202020204" pitchFamily="34" charset="0"/>
                <a:cs typeface="Arial" panose="020B0604020202020204" pitchFamily="34" charset="0"/>
              </a:rPr>
              <a:t>Some </a:t>
            </a:r>
            <a:r>
              <a:rPr lang="en-US" sz="2000" dirty="0">
                <a:solidFill>
                  <a:prstClr val="black"/>
                </a:solidFill>
                <a:latin typeface="Arial" panose="020B0604020202020204" pitchFamily="34" charset="0"/>
                <a:cs typeface="Arial" panose="020B0604020202020204" pitchFamily="34" charset="0"/>
              </a:rPr>
              <a:t>of the shortages in medical supplies and equipment are attributable to non/late payments of </a:t>
            </a:r>
            <a:r>
              <a:rPr lang="en-US" sz="2000" dirty="0" smtClean="0">
                <a:solidFill>
                  <a:prstClr val="black"/>
                </a:solidFill>
                <a:latin typeface="Arial" panose="020B0604020202020204" pitchFamily="34" charset="0"/>
                <a:cs typeface="Arial" panose="020B0604020202020204" pitchFamily="34" charset="0"/>
              </a:rPr>
              <a:t>invoices.</a:t>
            </a:r>
            <a:endParaRPr lang="en-US" sz="2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7686802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4"/>
          <p:cNvGraphicFramePr>
            <a:graphicFrameLocks noGrp="1"/>
          </p:cNvGraphicFramePr>
          <p:nvPr>
            <p:ph sz="half" idx="2"/>
            <p:extLst>
              <p:ext uri="{D42A27DB-BD31-4B8C-83A1-F6EECF244321}">
                <p14:modId xmlns:p14="http://schemas.microsoft.com/office/powerpoint/2010/main" xmlns="" val="1924407598"/>
              </p:ext>
            </p:extLst>
          </p:nvPr>
        </p:nvGraphicFramePr>
        <p:xfrm>
          <a:off x="4754880" y="986761"/>
          <a:ext cx="6912987" cy="6622288"/>
        </p:xfrm>
        <a:graphic>
          <a:graphicData uri="http://schemas.openxmlformats.org/drawingml/2006/table">
            <a:tbl>
              <a:tblPr firstRow="1" bandRow="1">
                <a:tableStyleId>{5C22544A-7EE6-4342-B048-85BDC9FD1C3A}</a:tableStyleId>
              </a:tblPr>
              <a:tblGrid>
                <a:gridCol w="6912987">
                  <a:extLst>
                    <a:ext uri="{9D8B030D-6E8A-4147-A177-3AD203B41FA5}">
                      <a16:colId xmlns:a16="http://schemas.microsoft.com/office/drawing/2014/main" xmlns="" val="820244799"/>
                    </a:ext>
                  </a:extLst>
                </a:gridCol>
              </a:tblGrid>
              <a:tr h="613700">
                <a:tc>
                  <a:txBody>
                    <a:bodyPr/>
                    <a:lstStyle/>
                    <a:p>
                      <a:pPr algn="l"/>
                      <a:r>
                        <a:rPr lang="en-US" dirty="0" smtClean="0">
                          <a:solidFill>
                            <a:schemeClr val="accent5"/>
                          </a:solidFill>
                          <a:latin typeface="Arial" panose="020B0604020202020204" pitchFamily="34" charset="0"/>
                          <a:cs typeface="Arial" panose="020B0604020202020204" pitchFamily="34" charset="0"/>
                        </a:rPr>
                        <a:t>Had 5 targets </a:t>
                      </a:r>
                      <a:r>
                        <a:rPr lang="en-US" dirty="0" smtClean="0">
                          <a:latin typeface="Arial" panose="020B0604020202020204" pitchFamily="34" charset="0"/>
                          <a:cs typeface="Arial" panose="020B0604020202020204" pitchFamily="34" charset="0"/>
                        </a:rPr>
                        <a:t>for the financial year</a:t>
                      </a:r>
                      <a:r>
                        <a:rPr lang="en-US" baseline="0" dirty="0" smtClean="0">
                          <a:latin typeface="Arial" panose="020B0604020202020204" pitchFamily="34" charset="0"/>
                          <a:cs typeface="Arial" panose="020B0604020202020204" pitchFamily="34" charset="0"/>
                        </a:rPr>
                        <a:t> </a:t>
                      </a:r>
                      <a:r>
                        <a:rPr lang="en-US" dirty="0" smtClean="0">
                          <a:solidFill>
                            <a:srgbClr val="92D050"/>
                          </a:solidFill>
                          <a:latin typeface="Arial" panose="020B0604020202020204" pitchFamily="34" charset="0"/>
                          <a:cs typeface="Arial" panose="020B0604020202020204" pitchFamily="34" charset="0"/>
                        </a:rPr>
                        <a:t>4 targets achieved </a:t>
                      </a:r>
                      <a:r>
                        <a:rPr lang="en-US" dirty="0" smtClean="0">
                          <a:latin typeface="Arial" panose="020B0604020202020204" pitchFamily="34" charset="0"/>
                          <a:cs typeface="Arial" panose="020B0604020202020204" pitchFamily="34" charset="0"/>
                        </a:rPr>
                        <a:t>and </a:t>
                      </a:r>
                      <a:r>
                        <a:rPr lang="en-US" b="1" dirty="0" smtClean="0">
                          <a:solidFill>
                            <a:srgbClr val="FF0000"/>
                          </a:solidFill>
                          <a:latin typeface="Arial" panose="020B0604020202020204" pitchFamily="34" charset="0"/>
                          <a:cs typeface="Arial" panose="020B0604020202020204" pitchFamily="34" charset="0"/>
                        </a:rPr>
                        <a:t>1 not achieved</a:t>
                      </a:r>
                    </a:p>
                  </a:txBody>
                  <a:tcPr>
                    <a:solidFill>
                      <a:schemeClr val="tx1">
                        <a:lumMod val="65000"/>
                        <a:lumOff val="35000"/>
                      </a:schemeClr>
                    </a:solidFill>
                  </a:tcPr>
                </a:tc>
                <a:extLst>
                  <a:ext uri="{0D108BD9-81ED-4DB2-BD59-A6C34878D82A}">
                    <a16:rowId xmlns:a16="http://schemas.microsoft.com/office/drawing/2014/main" xmlns="" val="4058716665"/>
                  </a:ext>
                </a:extLst>
              </a:tr>
              <a:tr h="4642693">
                <a:tc>
                  <a:txBody>
                    <a:bodyPr/>
                    <a:lstStyle/>
                    <a:p>
                      <a:pPr marL="22860" lvl="0" indent="0">
                        <a:spcBef>
                          <a:spcPts val="750"/>
                        </a:spcBef>
                        <a:buClr>
                          <a:srgbClr val="531A17"/>
                        </a:buClr>
                        <a:buNone/>
                      </a:pPr>
                      <a:r>
                        <a:rPr lang="en-ZA" sz="1600" b="1" dirty="0" smtClean="0">
                          <a:solidFill>
                            <a:prstClr val="black"/>
                          </a:solidFill>
                          <a:latin typeface="Arial" panose="020B0604020202020204" pitchFamily="34" charset="0"/>
                          <a:cs typeface="Arial" panose="020B0604020202020204" pitchFamily="34" charset="0"/>
                        </a:rPr>
                        <a:t>The Not Achieved target related to:</a:t>
                      </a:r>
                    </a:p>
                    <a:p>
                      <a:pPr marL="22860" lvl="0" indent="0">
                        <a:spcBef>
                          <a:spcPts val="750"/>
                        </a:spcBef>
                        <a:buClr>
                          <a:srgbClr val="531A17"/>
                        </a:buClr>
                        <a:buNone/>
                      </a:pPr>
                      <a:r>
                        <a:rPr lang="en-ZA" sz="1600" b="1" dirty="0" smtClean="0">
                          <a:solidFill>
                            <a:prstClr val="black"/>
                          </a:solidFill>
                          <a:latin typeface="Arial" panose="020B0604020202020204" pitchFamily="34" charset="0"/>
                          <a:cs typeface="Arial" panose="020B0604020202020204" pitchFamily="34" charset="0"/>
                        </a:rPr>
                        <a:t> </a:t>
                      </a:r>
                    </a:p>
                    <a:p>
                      <a:pPr marL="342900" indent="-342900">
                        <a:lnSpc>
                          <a:spcPct val="100000"/>
                        </a:lnSpc>
                        <a:spcBef>
                          <a:spcPts val="0"/>
                        </a:spcBef>
                        <a:buFont typeface="+mj-lt"/>
                        <a:buAutoNum type="arabicPeriod"/>
                      </a:pPr>
                      <a:r>
                        <a:rPr lang="en-ZA" sz="1600" dirty="0" smtClean="0">
                          <a:solidFill>
                            <a:srgbClr val="FF0000"/>
                          </a:solidFill>
                          <a:latin typeface="Arial" panose="020B0604020202020204" pitchFamily="34" charset="0"/>
                          <a:cs typeface="Arial" panose="020B0604020202020204" pitchFamily="34" charset="0"/>
                        </a:rPr>
                        <a:t>Number of customer</a:t>
                      </a:r>
                      <a:r>
                        <a:rPr lang="en-US" sz="1600" dirty="0" smtClean="0">
                          <a:solidFill>
                            <a:srgbClr val="FF0000"/>
                          </a:solidFill>
                          <a:latin typeface="Arial" panose="020B0604020202020204" pitchFamily="34" charset="0"/>
                          <a:cs typeface="Arial" panose="020B0604020202020204" pitchFamily="34" charset="0"/>
                        </a:rPr>
                        <a:t> </a:t>
                      </a:r>
                      <a:r>
                        <a:rPr lang="en-ZA" sz="1600" dirty="0" smtClean="0">
                          <a:solidFill>
                            <a:srgbClr val="FF0000"/>
                          </a:solidFill>
                          <a:latin typeface="Arial" panose="020B0604020202020204" pitchFamily="34" charset="0"/>
                          <a:cs typeface="Arial" panose="020B0604020202020204" pitchFamily="34" charset="0"/>
                        </a:rPr>
                        <a:t>satisfaction survey reports produced indicating 80% satisfaction by respondents</a:t>
                      </a:r>
                      <a:r>
                        <a:rPr lang="en-ZA" sz="1600" baseline="0" dirty="0" smtClean="0">
                          <a:solidFill>
                            <a:srgbClr val="FF0000"/>
                          </a:solidFill>
                          <a:latin typeface="Arial" panose="020B0604020202020204" pitchFamily="34" charset="0"/>
                          <a:cs typeface="Arial" panose="020B0604020202020204" pitchFamily="34" charset="0"/>
                        </a:rPr>
                        <a:t> </a:t>
                      </a:r>
                      <a:r>
                        <a:rPr lang="en-ZA" sz="1600" dirty="0" smtClean="0">
                          <a:solidFill>
                            <a:srgbClr val="FF0000"/>
                          </a:solidFill>
                          <a:latin typeface="Arial" panose="020B0604020202020204" pitchFamily="34" charset="0"/>
                          <a:cs typeface="Arial" panose="020B0604020202020204" pitchFamily="34" charset="0"/>
                        </a:rPr>
                        <a:t>who logged queries with the Presidential Hotline.</a:t>
                      </a:r>
                    </a:p>
                    <a:p>
                      <a:pPr marL="0" indent="0">
                        <a:lnSpc>
                          <a:spcPct val="100000"/>
                        </a:lnSpc>
                        <a:spcBef>
                          <a:spcPts val="0"/>
                        </a:spcBef>
                        <a:buFont typeface="+mj-lt"/>
                        <a:buNone/>
                      </a:pPr>
                      <a:endParaRPr lang="en-ZA" sz="1600" dirty="0" smtClean="0">
                        <a:solidFill>
                          <a:schemeClr val="tx1"/>
                        </a:solidFill>
                        <a:latin typeface="Arial" panose="020B0604020202020204" pitchFamily="34" charset="0"/>
                        <a:ea typeface="Calibri" panose="020F0502020204030204" pitchFamily="34" charset="0"/>
                        <a:cs typeface="Arial" panose="020B0604020202020204" pitchFamily="34" charset="0"/>
                      </a:endParaRPr>
                    </a:p>
                    <a:p>
                      <a:pPr marL="285750" indent="-285750">
                        <a:lnSpc>
                          <a:spcPct val="115000"/>
                        </a:lnSpc>
                        <a:spcBef>
                          <a:spcPts val="0"/>
                        </a:spcBef>
                        <a:buFont typeface="Wingdings" panose="05000000000000000000" pitchFamily="2" charset="2"/>
                        <a:buChar char="§"/>
                      </a:pPr>
                      <a:r>
                        <a:rPr lang="en-ZA" sz="1600" dirty="0" smtClean="0">
                          <a:solidFill>
                            <a:schemeClr val="tx1"/>
                          </a:solidFill>
                          <a:latin typeface="Arial" panose="020B0604020202020204" pitchFamily="34" charset="0"/>
                          <a:ea typeface="Calibri" panose="020F0502020204030204" pitchFamily="34" charset="0"/>
                          <a:cs typeface="Arial" panose="020B0604020202020204" pitchFamily="34" charset="0"/>
                        </a:rPr>
                        <a:t>4 customer satisfaction surveys were produced showing an average of  67.22% of client satisfaction against the target of 80%.</a:t>
                      </a:r>
                    </a:p>
                    <a:p>
                      <a:pPr marL="742950" lvl="1" indent="-285750">
                        <a:lnSpc>
                          <a:spcPct val="115000"/>
                        </a:lnSpc>
                        <a:spcBef>
                          <a:spcPts val="0"/>
                        </a:spcBef>
                        <a:buFont typeface="Wingdings" panose="05000000000000000000" pitchFamily="2" charset="2"/>
                        <a:buChar char="q"/>
                      </a:pPr>
                      <a:r>
                        <a:rPr lang="en-US" sz="1600" dirty="0" smtClean="0">
                          <a:solidFill>
                            <a:schemeClr val="tx1"/>
                          </a:solidFill>
                          <a:latin typeface="Arial" panose="020B0604020202020204" pitchFamily="34" charset="0"/>
                          <a:ea typeface="Calibri" panose="020F0502020204030204" pitchFamily="34" charset="0"/>
                          <a:cs typeface="Arial" panose="020B0604020202020204" pitchFamily="34" charset="0"/>
                        </a:rPr>
                        <a:t>The methodology used on the surveys was depended on the cooperation by other stakeholders that DPME did not have control over. </a:t>
                      </a:r>
                    </a:p>
                    <a:p>
                      <a:pPr marL="742950" lvl="1" indent="-285750">
                        <a:lnSpc>
                          <a:spcPct val="115000"/>
                        </a:lnSpc>
                        <a:spcBef>
                          <a:spcPts val="0"/>
                        </a:spcBef>
                        <a:buFont typeface="Wingdings" panose="05000000000000000000" pitchFamily="2" charset="2"/>
                        <a:buChar char="q"/>
                      </a:pPr>
                      <a:endParaRPr lang="en-US" sz="1600" dirty="0" smtClean="0">
                        <a:solidFill>
                          <a:schemeClr val="tx1"/>
                        </a:solidFill>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15000"/>
                        </a:lnSpc>
                        <a:spcBef>
                          <a:spcPts val="0"/>
                        </a:spcBef>
                        <a:buFont typeface="Wingdings" panose="05000000000000000000" pitchFamily="2" charset="2"/>
                        <a:buChar char="q"/>
                      </a:pPr>
                      <a:r>
                        <a:rPr lang="en-US" sz="1600" dirty="0" smtClean="0">
                          <a:solidFill>
                            <a:schemeClr val="tx1"/>
                          </a:solidFill>
                          <a:latin typeface="Arial" panose="020B0604020202020204" pitchFamily="34" charset="0"/>
                          <a:ea typeface="Calibri" panose="020F0502020204030204" pitchFamily="34" charset="0"/>
                          <a:cs typeface="Arial" panose="020B0604020202020204" pitchFamily="34" charset="0"/>
                        </a:rPr>
                        <a:t>The methodology used focuses on rating the level of satisfaction in relation to the services received from other state departments and institutions instead of the services provided by the Presidential Hotline.</a:t>
                      </a:r>
                    </a:p>
                    <a:p>
                      <a:pPr marL="457200" lvl="1" indent="0">
                        <a:lnSpc>
                          <a:spcPct val="115000"/>
                        </a:lnSpc>
                        <a:spcBef>
                          <a:spcPts val="0"/>
                        </a:spcBef>
                        <a:buFont typeface="Wingdings" panose="05000000000000000000" pitchFamily="2" charset="2"/>
                        <a:buNone/>
                      </a:pPr>
                      <a:endParaRPr lang="en-US" sz="1600" dirty="0" smtClean="0">
                        <a:solidFill>
                          <a:schemeClr val="tx1"/>
                        </a:solidFill>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15000"/>
                        </a:lnSpc>
                        <a:spcBef>
                          <a:spcPts val="0"/>
                        </a:spcBef>
                        <a:buFont typeface="Wingdings" panose="05000000000000000000" pitchFamily="2" charset="2"/>
                        <a:buChar char="q"/>
                      </a:pPr>
                      <a:r>
                        <a:rPr lang="en-US" sz="1600" dirty="0" smtClean="0">
                          <a:solidFill>
                            <a:schemeClr val="tx1"/>
                          </a:solidFill>
                          <a:latin typeface="Arial" panose="020B0604020202020204" pitchFamily="34" charset="0"/>
                          <a:ea typeface="Calibri" panose="020F0502020204030204" pitchFamily="34" charset="0"/>
                          <a:cs typeface="Arial" panose="020B0604020202020204" pitchFamily="34" charset="0"/>
                        </a:rPr>
                        <a:t>The methodology will be revised to measure what DPME has</a:t>
                      </a:r>
                      <a:r>
                        <a:rPr lang="en-US" sz="1600" baseline="0" dirty="0" smtClean="0">
                          <a:solidFill>
                            <a:schemeClr val="tx1"/>
                          </a:solidFill>
                          <a:latin typeface="Arial" panose="020B0604020202020204" pitchFamily="34" charset="0"/>
                          <a:ea typeface="Calibri" panose="020F0502020204030204" pitchFamily="34" charset="0"/>
                          <a:cs typeface="Arial" panose="020B0604020202020204" pitchFamily="34" charset="0"/>
                        </a:rPr>
                        <a:t> control over without relying on other departments.</a:t>
                      </a:r>
                      <a:endParaRPr lang="en-US" sz="1600" dirty="0" smtClean="0">
                        <a:solidFill>
                          <a:schemeClr val="tx1"/>
                        </a:solidFill>
                        <a:latin typeface="Arial" panose="020B0604020202020204" pitchFamily="34" charset="0"/>
                        <a:ea typeface="Calibri" panose="020F0502020204030204" pitchFamily="34" charset="0"/>
                        <a:cs typeface="Arial" panose="020B0604020202020204" pitchFamily="34" charset="0"/>
                      </a:endParaRPr>
                    </a:p>
                    <a:p>
                      <a:pPr marL="22860" indent="0">
                        <a:spcBef>
                          <a:spcPts val="750"/>
                        </a:spcBef>
                        <a:buNone/>
                      </a:pPr>
                      <a:endParaRPr lang="en-US" sz="1400"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extLst>
                  <a:ext uri="{0D108BD9-81ED-4DB2-BD59-A6C34878D82A}">
                    <a16:rowId xmlns:a16="http://schemas.microsoft.com/office/drawing/2014/main" xmlns="" val="1517245559"/>
                  </a:ext>
                </a:extLst>
              </a:tr>
              <a:tr h="350686">
                <a:tc>
                  <a:txBody>
                    <a:bodyPr/>
                    <a:lstStyle/>
                    <a:p>
                      <a:endParaRPr lang="en-US" dirty="0"/>
                    </a:p>
                  </a:txBody>
                  <a:tcPr>
                    <a:solidFill>
                      <a:schemeClr val="tx1">
                        <a:lumMod val="50000"/>
                        <a:lumOff val="50000"/>
                      </a:schemeClr>
                    </a:solidFill>
                  </a:tcPr>
                </a:tc>
                <a:extLst>
                  <a:ext uri="{0D108BD9-81ED-4DB2-BD59-A6C34878D82A}">
                    <a16:rowId xmlns:a16="http://schemas.microsoft.com/office/drawing/2014/main" xmlns="" val="3064010752"/>
                  </a:ext>
                </a:extLst>
              </a:tr>
            </a:tbl>
          </a:graphicData>
        </a:graphic>
      </p:graphicFrame>
      <p:sp>
        <p:nvSpPr>
          <p:cNvPr id="5" name="Slide Number Placeholder 4"/>
          <p:cNvSpPr>
            <a:spLocks noGrp="1"/>
          </p:cNvSpPr>
          <p:nvPr>
            <p:ph type="sldNum" sz="quarter" idx="12"/>
          </p:nvPr>
        </p:nvSpPr>
        <p:spPr/>
        <p:txBody>
          <a:bodyPr/>
          <a:lstStyle/>
          <a:p>
            <a:pPr>
              <a:defRPr/>
            </a:pPr>
            <a:fld id="{6F583F1B-3FE3-D141-BECE-62358217E2B5}" type="slidenum">
              <a:rPr lang="en-US" smtClean="0">
                <a:solidFill>
                  <a:prstClr val="black">
                    <a:tint val="75000"/>
                  </a:prstClr>
                </a:solidFill>
              </a:rPr>
              <a:pPr>
                <a:defRPr/>
              </a:pPr>
              <a:t>25</a:t>
            </a:fld>
            <a:endParaRPr lang="en-US" dirty="0">
              <a:solidFill>
                <a:prstClr val="black">
                  <a:tint val="75000"/>
                </a:prstClr>
              </a:solidFill>
            </a:endParaRPr>
          </a:p>
        </p:txBody>
      </p:sp>
      <p:sp>
        <p:nvSpPr>
          <p:cNvPr id="8" name="Title 1">
            <a:extLst>
              <a:ext uri="{FF2B5EF4-FFF2-40B4-BE49-F238E27FC236}">
                <a16:creationId xmlns:a16="http://schemas.microsoft.com/office/drawing/2014/main" xmlns="" id="{44B7C0C2-1783-DB45-94D9-084B97D0121D}"/>
              </a:ext>
            </a:extLst>
          </p:cNvPr>
          <p:cNvSpPr txBox="1">
            <a:spLocks/>
          </p:cNvSpPr>
          <p:nvPr/>
        </p:nvSpPr>
        <p:spPr>
          <a:xfrm>
            <a:off x="553434" y="255273"/>
            <a:ext cx="10907637" cy="748145"/>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smtClean="0">
                <a:latin typeface="Arial" panose="020B0604020202020204" pitchFamily="34" charset="0"/>
                <a:cs typeface="Arial" panose="020B0604020202020204" pitchFamily="34" charset="0"/>
              </a:rPr>
              <a:t>PROGRAMME 5 : </a:t>
            </a:r>
            <a:r>
              <a:rPr lang="en-ZA" sz="2400" b="1" dirty="0" smtClean="0">
                <a:latin typeface="Arial" panose="020B0604020202020204" pitchFamily="34" charset="0"/>
                <a:cs typeface="Arial" panose="020B0604020202020204" pitchFamily="34" charset="0"/>
              </a:rPr>
              <a:t>FRONTLINE AND CITIZEN BASED SERVICE DELIVERY MONITORING</a:t>
            </a:r>
            <a:r>
              <a:rPr lang="en-ZA" sz="2400" b="1" dirty="0">
                <a:latin typeface="Arial" panose="020B0604020202020204" pitchFamily="34" charset="0"/>
                <a:cs typeface="Arial" panose="020B0604020202020204" pitchFamily="34" charset="0"/>
              </a:rPr>
              <a:t/>
            </a:r>
            <a:br>
              <a:rPr lang="en-ZA" sz="2400" b="1" dirty="0">
                <a:latin typeface="Arial" panose="020B0604020202020204" pitchFamily="34" charset="0"/>
                <a:cs typeface="Arial" panose="020B0604020202020204" pitchFamily="34" charset="0"/>
              </a:rPr>
            </a:br>
            <a:r>
              <a:rPr lang="en-ZA" sz="2400" b="1" dirty="0">
                <a:latin typeface="Arial" panose="020B0604020202020204" pitchFamily="34" charset="0"/>
                <a:cs typeface="Arial" panose="020B0604020202020204" pitchFamily="34" charset="0"/>
              </a:rPr>
              <a:t> </a:t>
            </a:r>
            <a:endParaRPr lang="en-US" sz="2400" dirty="0">
              <a:solidFill>
                <a:schemeClr val="bg1">
                  <a:lumMod val="50000"/>
                </a:schemeClr>
              </a:solidFill>
              <a:latin typeface="Gill Sans Light" panose="020B0302020104020203" pitchFamily="34" charset="-79"/>
              <a:cs typeface="Gill Sans Light" panose="020B0302020104020203" pitchFamily="34" charset="-79"/>
            </a:endParaRPr>
          </a:p>
        </p:txBody>
      </p:sp>
      <p:graphicFrame>
        <p:nvGraphicFramePr>
          <p:cNvPr id="6" name="Content Placeholder 11"/>
          <p:cNvGraphicFramePr>
            <a:graphicFrameLocks/>
          </p:cNvGraphicFramePr>
          <p:nvPr>
            <p:extLst>
              <p:ext uri="{D42A27DB-BD31-4B8C-83A1-F6EECF244321}">
                <p14:modId xmlns:p14="http://schemas.microsoft.com/office/powerpoint/2010/main" xmlns="" val="2762975057"/>
              </p:ext>
            </p:extLst>
          </p:nvPr>
        </p:nvGraphicFramePr>
        <p:xfrm>
          <a:off x="293816" y="1003418"/>
          <a:ext cx="4286422" cy="502687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71"/>
          <p:cNvSpPr txBox="1"/>
          <p:nvPr/>
        </p:nvSpPr>
        <p:spPr>
          <a:xfrm>
            <a:off x="3685308" y="5722512"/>
            <a:ext cx="1069571"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b="1" dirty="0" smtClean="0">
                <a:latin typeface="Arial" panose="020B0604020202020204" pitchFamily="34" charset="0"/>
                <a:cs typeface="Arial" panose="020B0604020202020204" pitchFamily="34" charset="0"/>
              </a:rPr>
              <a:t>Achieved</a:t>
            </a:r>
            <a:r>
              <a:rPr lang="en-GB" sz="1200" dirty="0" smtClean="0"/>
              <a:t> </a:t>
            </a:r>
            <a:endParaRPr lang="en-GB" sz="1200" dirty="0"/>
          </a:p>
        </p:txBody>
      </p:sp>
    </p:spTree>
    <p:extLst>
      <p:ext uri="{BB962C8B-B14F-4D97-AF65-F5344CB8AC3E}">
        <p14:creationId xmlns:p14="http://schemas.microsoft.com/office/powerpoint/2010/main" xmlns="" val="5941504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p:txBody>
          <a:bodyPr/>
          <a:lstStyle/>
          <a:p>
            <a:pPr>
              <a:defRPr/>
            </a:pPr>
            <a:fld id="{6F583F1B-3FE3-D141-BECE-62358217E2B5}" type="slidenum">
              <a:rPr lang="en-US" smtClean="0">
                <a:solidFill>
                  <a:prstClr val="black">
                    <a:tint val="75000"/>
                  </a:prstClr>
                </a:solidFill>
              </a:rPr>
              <a:pPr>
                <a:defRPr/>
              </a:pPr>
              <a:t>26</a:t>
            </a:fld>
            <a:endParaRPr lang="en-US" dirty="0">
              <a:solidFill>
                <a:prstClr val="black">
                  <a:tint val="75000"/>
                </a:prst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2902403878"/>
              </p:ext>
            </p:extLst>
          </p:nvPr>
        </p:nvGraphicFramePr>
        <p:xfrm>
          <a:off x="523702" y="1002302"/>
          <a:ext cx="11089178" cy="4941297"/>
        </p:xfrm>
        <a:graphic>
          <a:graphicData uri="http://schemas.openxmlformats.org/drawingml/2006/table">
            <a:tbl>
              <a:tblPr firstRow="1" bandRow="1">
                <a:tableStyleId>{5C22544A-7EE6-4342-B048-85BDC9FD1C3A}</a:tableStyleId>
              </a:tblPr>
              <a:tblGrid>
                <a:gridCol w="2900218">
                  <a:extLst>
                    <a:ext uri="{9D8B030D-6E8A-4147-A177-3AD203B41FA5}">
                      <a16:colId xmlns:a16="http://schemas.microsoft.com/office/drawing/2014/main" xmlns="" val="385492214"/>
                    </a:ext>
                  </a:extLst>
                </a:gridCol>
                <a:gridCol w="8188960">
                  <a:extLst>
                    <a:ext uri="{9D8B030D-6E8A-4147-A177-3AD203B41FA5}">
                      <a16:colId xmlns:a16="http://schemas.microsoft.com/office/drawing/2014/main" xmlns="" val="1051555412"/>
                    </a:ext>
                  </a:extLst>
                </a:gridCol>
              </a:tblGrid>
              <a:tr h="460539">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Arial" panose="020B0604020202020204" pitchFamily="34" charset="0"/>
                          <a:cs typeface="Arial" panose="020B0604020202020204" pitchFamily="34" charset="0"/>
                        </a:rPr>
                        <a:t>Achieved Targets</a:t>
                      </a:r>
                    </a:p>
                  </a:txBody>
                  <a:tcPr>
                    <a:solidFill>
                      <a:schemeClr val="tx1">
                        <a:lumMod val="50000"/>
                        <a:lumOff val="50000"/>
                      </a:schemeClr>
                    </a:solidFill>
                  </a:tcPr>
                </a:tc>
                <a:tc hMerge="1">
                  <a:txBody>
                    <a:bodyPr/>
                    <a:lstStyle/>
                    <a:p>
                      <a:endParaRPr lang="en-US" dirty="0"/>
                    </a:p>
                  </a:txBody>
                  <a:tcPr/>
                </a:tc>
                <a:extLst>
                  <a:ext uri="{0D108BD9-81ED-4DB2-BD59-A6C34878D82A}">
                    <a16:rowId xmlns:a16="http://schemas.microsoft.com/office/drawing/2014/main" xmlns="" val="2402360315"/>
                  </a:ext>
                </a:extLst>
              </a:tr>
              <a:tr h="460539">
                <a:tc>
                  <a:txBody>
                    <a:bodyPr/>
                    <a:lstStyle/>
                    <a:p>
                      <a:r>
                        <a:rPr lang="en-US" b="1" dirty="0"/>
                        <a:t>Sub-programme</a:t>
                      </a:r>
                    </a:p>
                  </a:txBody>
                  <a:tcPr>
                    <a:solidFill>
                      <a:schemeClr val="bg1">
                        <a:lumMod val="75000"/>
                      </a:schemeClr>
                    </a:solidFill>
                  </a:tcPr>
                </a:tc>
                <a:tc>
                  <a:txBody>
                    <a:bodyPr/>
                    <a:lstStyle/>
                    <a:p>
                      <a:r>
                        <a:rPr lang="en-US" b="1" dirty="0"/>
                        <a:t>Targets/actual achievement</a:t>
                      </a:r>
                    </a:p>
                  </a:txBody>
                  <a:tcPr>
                    <a:solidFill>
                      <a:schemeClr val="bg1">
                        <a:lumMod val="75000"/>
                      </a:schemeClr>
                    </a:solidFill>
                  </a:tcPr>
                </a:tc>
                <a:extLst>
                  <a:ext uri="{0D108BD9-81ED-4DB2-BD59-A6C34878D82A}">
                    <a16:rowId xmlns:a16="http://schemas.microsoft.com/office/drawing/2014/main" xmlns="" val="3792020637"/>
                  </a:ext>
                </a:extLst>
              </a:tr>
              <a:tr h="1036214">
                <a:tc>
                  <a:txBody>
                    <a:bodyPr/>
                    <a:lstStyle/>
                    <a:p>
                      <a:r>
                        <a:rPr lang="en-US" dirty="0" smtClean="0"/>
                        <a:t>Frontline</a:t>
                      </a:r>
                      <a:r>
                        <a:rPr lang="en-US" baseline="0" dirty="0" smtClean="0"/>
                        <a:t> Monitoring</a:t>
                      </a:r>
                      <a:endParaRPr lang="en-US" dirty="0"/>
                    </a:p>
                  </a:txBody>
                  <a:tcPr>
                    <a:solidFill>
                      <a:schemeClr val="bg1">
                        <a:lumMod val="95000"/>
                      </a:schemeClr>
                    </a:solidFill>
                  </a:tcPr>
                </a:tc>
                <a:tc>
                  <a:txBody>
                    <a:bodyPr/>
                    <a:lstStyle/>
                    <a:p>
                      <a:pPr marL="342900" indent="-342900">
                        <a:spcAft>
                          <a:spcPts val="0"/>
                        </a:spcAft>
                        <a:buFont typeface="+mj-lt"/>
                        <a:buAutoNum type="arabicPeriod"/>
                      </a:pPr>
                      <a:r>
                        <a:rPr kumimoji="0" lang="en-US" sz="1600" b="1" kern="1200" dirty="0" smtClean="0">
                          <a:solidFill>
                            <a:srgbClr val="00B050"/>
                          </a:solidFill>
                          <a:latin typeface="Arial" panose="020B0604020202020204" pitchFamily="34" charset="0"/>
                          <a:ea typeface="+mn-ea"/>
                          <a:cs typeface="Arial" panose="020B0604020202020204" pitchFamily="34" charset="0"/>
                        </a:rPr>
                        <a:t>400 of monitoring visits conducted for frontline monitoring (CBM, FSDM and Mystery Client</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kern="1200" dirty="0" smtClean="0">
                          <a:solidFill>
                            <a:schemeClr val="tx1"/>
                          </a:solidFill>
                          <a:latin typeface="Arial" panose="020B0604020202020204" pitchFamily="34" charset="0"/>
                          <a:ea typeface="+mn-ea"/>
                          <a:cs typeface="Arial" panose="020B0604020202020204" pitchFamily="34" charset="0"/>
                        </a:rPr>
                        <a:t>412 monitoring visits were conducted</a:t>
                      </a:r>
                      <a:endParaRPr kumimoji="0" lang="en-US" sz="1600" kern="1200" dirty="0" smtClean="0">
                        <a:solidFill>
                          <a:schemeClr val="accent5">
                            <a:lumMod val="75000"/>
                          </a:schemeClr>
                        </a:solidFill>
                        <a:latin typeface="Arial" panose="020B0604020202020204" pitchFamily="34" charset="0"/>
                        <a:ea typeface="+mn-ea"/>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xmlns="" val="247219874"/>
                  </a:ext>
                </a:extLst>
              </a:tr>
              <a:tr h="950868">
                <a:tc>
                  <a:txBody>
                    <a:bodyPr/>
                    <a:lstStyle/>
                    <a:p>
                      <a:r>
                        <a:rPr lang="en-US" dirty="0" smtClean="0"/>
                        <a:t>CBM</a:t>
                      </a:r>
                      <a:endParaRPr lang="en-US" dirty="0"/>
                    </a:p>
                  </a:txBody>
                  <a:tcPr>
                    <a:solidFill>
                      <a:schemeClr val="bg1">
                        <a:lumMod val="95000"/>
                      </a:schemeClr>
                    </a:solidFill>
                  </a:tcPr>
                </a:tc>
                <a:tc>
                  <a:txBody>
                    <a:bodyPr/>
                    <a:lstStyle/>
                    <a:p>
                      <a:pPr marL="342900" marR="0" indent="-342900" algn="l" rtl="0" eaLnBrk="1" latinLnBrk="0" hangingPunct="1">
                        <a:lnSpc>
                          <a:spcPct val="115000"/>
                        </a:lnSpc>
                        <a:spcBef>
                          <a:spcPts val="0"/>
                        </a:spcBef>
                        <a:spcAft>
                          <a:spcPts val="0"/>
                        </a:spcAft>
                        <a:buFont typeface="+mj-lt"/>
                        <a:buAutoNum type="arabicPeriod" startAt="2"/>
                      </a:pPr>
                      <a:r>
                        <a:rPr kumimoji="0" lang="en-US" sz="1600" b="1" kern="1200" dirty="0" smtClean="0">
                          <a:solidFill>
                            <a:srgbClr val="00B050"/>
                          </a:solidFill>
                          <a:latin typeface="Arial" panose="020B0604020202020204" pitchFamily="34" charset="0"/>
                          <a:ea typeface="+mn-ea"/>
                          <a:cs typeface="Arial" panose="020B0604020202020204" pitchFamily="34" charset="0"/>
                        </a:rPr>
                        <a:t>3 government institutions supported</a:t>
                      </a:r>
                    </a:p>
                    <a:p>
                      <a:pPr marL="285750" marR="0" indent="-285750" algn="l" rtl="0" eaLnBrk="1" latinLnBrk="0" hangingPunct="1">
                        <a:lnSpc>
                          <a:spcPct val="115000"/>
                        </a:lnSpc>
                        <a:spcBef>
                          <a:spcPts val="0"/>
                        </a:spcBef>
                        <a:spcAft>
                          <a:spcPts val="0"/>
                        </a:spcAft>
                        <a:buFont typeface="Wingdings" panose="05000000000000000000" pitchFamily="2" charset="2"/>
                        <a:buChar char="§"/>
                      </a:pPr>
                      <a:r>
                        <a:rPr kumimoji="0" lang="en-US" sz="16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Four government</a:t>
                      </a:r>
                      <a:r>
                        <a:rPr kumimoji="0" lang="en-US" sz="1600" kern="1200" baseline="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 institution were supported to implement citizen based monitoring</a:t>
                      </a:r>
                      <a:endParaRPr kumimoji="0" lang="en-US" sz="1600" b="1" kern="1200" dirty="0">
                        <a:solidFill>
                          <a:srgbClr val="FD8930"/>
                        </a:solidFill>
                        <a:latin typeface="Arial" panose="020B0604020202020204" pitchFamily="34" charset="0"/>
                        <a:ea typeface="+mn-ea"/>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xmlns="" val="3710618304"/>
                  </a:ext>
                </a:extLst>
              </a:tr>
              <a:tr h="950868">
                <a:tc>
                  <a:txBody>
                    <a:bodyPr/>
                    <a:lstStyle/>
                    <a:p>
                      <a:r>
                        <a:rPr lang="en-US" dirty="0" smtClean="0"/>
                        <a:t>Presidential Hotline</a:t>
                      </a:r>
                      <a:endParaRPr lang="en-US" dirty="0"/>
                    </a:p>
                  </a:txBody>
                  <a:tcPr>
                    <a:solidFill>
                      <a:schemeClr val="bg1">
                        <a:lumMod val="95000"/>
                      </a:schemeClr>
                    </a:solidFill>
                  </a:tcPr>
                </a:tc>
                <a:tc>
                  <a:txBody>
                    <a:bodyPr/>
                    <a:lstStyle/>
                    <a:p>
                      <a:pPr marL="342900" marR="0" indent="-342900" algn="l" defTabSz="914400" rtl="0" eaLnBrk="1" fontAlgn="auto" latinLnBrk="0" hangingPunct="1">
                        <a:lnSpc>
                          <a:spcPct val="115000"/>
                        </a:lnSpc>
                        <a:spcBef>
                          <a:spcPts val="0"/>
                        </a:spcBef>
                        <a:spcAft>
                          <a:spcPts val="0"/>
                        </a:spcAft>
                        <a:buClrTx/>
                        <a:buSzTx/>
                        <a:buFont typeface="+mj-lt"/>
                        <a:buAutoNum type="arabicPeriod" startAt="3"/>
                        <a:tabLst/>
                        <a:defRPr/>
                      </a:pPr>
                      <a:r>
                        <a:rPr kumimoji="0" lang="en-US" sz="1600" b="1" kern="1200" dirty="0" smtClean="0">
                          <a:solidFill>
                            <a:srgbClr val="00B050"/>
                          </a:solidFill>
                          <a:latin typeface="Arial" panose="020B0604020202020204" pitchFamily="34" charset="0"/>
                          <a:ea typeface="+mn-ea"/>
                          <a:cs typeface="Arial" panose="020B0604020202020204" pitchFamily="34" charset="0"/>
                        </a:rPr>
                        <a:t>80% achievement of targets in Annual Presidential Hotline Enhancement Plan</a:t>
                      </a:r>
                    </a:p>
                    <a:p>
                      <a:pPr marL="285750" indent="-285750">
                        <a:buFont typeface="Wingdings" panose="05000000000000000000" pitchFamily="2" charset="2"/>
                        <a:buChar char="§"/>
                      </a:pPr>
                      <a:r>
                        <a:rPr lang="en-US" sz="1600" dirty="0" smtClean="0">
                          <a:effectLst/>
                          <a:latin typeface="Arial" panose="020B0604020202020204" pitchFamily="34" charset="0"/>
                          <a:ea typeface="Calibri" panose="020F0502020204030204" pitchFamily="34" charset="0"/>
                          <a:cs typeface="Arial" panose="020B0604020202020204" pitchFamily="34" charset="0"/>
                        </a:rPr>
                        <a:t>95% achievement of targets in the Presidential Enhancement Plan</a:t>
                      </a:r>
                      <a:r>
                        <a:rPr lang="en-US" sz="1600" baseline="0" dirty="0" smtClean="0">
                          <a:effectLst/>
                          <a:latin typeface="Arial" panose="020B0604020202020204" pitchFamily="34" charset="0"/>
                          <a:ea typeface="Calibri" panose="020F0502020204030204" pitchFamily="34" charset="0"/>
                          <a:cs typeface="Arial" panose="020B0604020202020204" pitchFamily="34" charset="0"/>
                        </a:rPr>
                        <a:t> </a:t>
                      </a:r>
                      <a:r>
                        <a:rPr lang="en-US" sz="1600" dirty="0" smtClean="0">
                          <a:effectLst/>
                          <a:latin typeface="Arial" panose="020B0604020202020204" pitchFamily="34" charset="0"/>
                          <a:ea typeface="Calibri" panose="020F0502020204030204" pitchFamily="34" charset="0"/>
                          <a:cs typeface="Arial" panose="020B0604020202020204" pitchFamily="34" charset="0"/>
                        </a:rPr>
                        <a:t>(20/21x100=95%)</a:t>
                      </a:r>
                      <a:endParaRPr kumimoji="0" lang="en-US" sz="1600" b="1" kern="1200" dirty="0">
                        <a:solidFill>
                          <a:srgbClr val="FD8930"/>
                        </a:solidFill>
                        <a:latin typeface="Arial" panose="020B0604020202020204" pitchFamily="34" charset="0"/>
                        <a:ea typeface="+mn-ea"/>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xmlns="" val="3801898765"/>
                  </a:ext>
                </a:extLst>
              </a:tr>
              <a:tr h="1082269">
                <a:tc>
                  <a:txBody>
                    <a:bodyPr/>
                    <a:lstStyle/>
                    <a:p>
                      <a:r>
                        <a:rPr lang="en-US" dirty="0" smtClean="0"/>
                        <a:t>Siyahlola and Izimbizos</a:t>
                      </a:r>
                      <a:endParaRPr lang="en-US" dirty="0"/>
                    </a:p>
                  </a:txBody>
                  <a:tcPr>
                    <a:solidFill>
                      <a:schemeClr val="bg1">
                        <a:lumMod val="95000"/>
                      </a:schemeClr>
                    </a:solidFill>
                  </a:tcPr>
                </a:tc>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startAt="4"/>
                        <a:tabLst/>
                        <a:defRPr/>
                      </a:pPr>
                      <a:r>
                        <a:rPr kumimoji="0" lang="en-US" sz="1600" b="1" kern="1200" dirty="0" smtClean="0">
                          <a:solidFill>
                            <a:srgbClr val="00B050"/>
                          </a:solidFill>
                          <a:latin typeface="Arial" panose="020B0604020202020204" pitchFamily="34" charset="0"/>
                          <a:ea typeface="+mn-ea"/>
                          <a:cs typeface="Arial" panose="020B0604020202020204" pitchFamily="34" charset="0"/>
                        </a:rPr>
                        <a:t>Conduct 20 visits and produce area profiles/briefing notes/reports on Siyahlola and Izimbizo quarterly</a:t>
                      </a:r>
                    </a:p>
                    <a:p>
                      <a:pPr marL="285750" marR="0" indent="-285750" algn="l" defTabSz="914400" rtl="0" eaLnBrk="1" fontAlgn="auto" latinLnBrk="0" hangingPunct="1">
                        <a:lnSpc>
                          <a:spcPct val="115000"/>
                        </a:lnSpc>
                        <a:spcBef>
                          <a:spcPts val="0"/>
                        </a:spcBef>
                        <a:spcAft>
                          <a:spcPts val="0"/>
                        </a:spcAft>
                        <a:buClrTx/>
                        <a:buSzTx/>
                        <a:buFont typeface="Wingdings" panose="05000000000000000000" pitchFamily="2" charset="2"/>
                        <a:buChar char="§"/>
                        <a:tabLst/>
                        <a:defRPr/>
                      </a:pPr>
                      <a:r>
                        <a:rPr lang="en-US" sz="1600" dirty="0" smtClean="0">
                          <a:effectLst/>
                          <a:latin typeface="Arial" panose="020B0604020202020204" pitchFamily="34" charset="0"/>
                          <a:ea typeface="Calibri" panose="020F0502020204030204" pitchFamily="34" charset="0"/>
                          <a:cs typeface="Arial" panose="020B0604020202020204" pitchFamily="34" charset="0"/>
                        </a:rPr>
                        <a:t>20 visits were conducted and area profiles/briefing notes/reports were produced</a:t>
                      </a:r>
                      <a:endParaRPr kumimoji="0" lang="en-US" sz="16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xmlns="" val="2794965281"/>
                  </a:ext>
                </a:extLst>
              </a:tr>
            </a:tbl>
          </a:graphicData>
        </a:graphic>
      </p:graphicFrame>
      <p:sp>
        <p:nvSpPr>
          <p:cNvPr id="8" name="Title 1">
            <a:extLst>
              <a:ext uri="{FF2B5EF4-FFF2-40B4-BE49-F238E27FC236}">
                <a16:creationId xmlns:a16="http://schemas.microsoft.com/office/drawing/2014/main" xmlns="" id="{405F8C43-E2BC-4641-969E-333F12D52281}"/>
              </a:ext>
            </a:extLst>
          </p:cNvPr>
          <p:cNvSpPr txBox="1">
            <a:spLocks/>
          </p:cNvSpPr>
          <p:nvPr/>
        </p:nvSpPr>
        <p:spPr>
          <a:xfrm>
            <a:off x="446903" y="194210"/>
            <a:ext cx="10515600" cy="748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2400" b="1" dirty="0" smtClean="0">
                <a:latin typeface="Gill Sans Light" panose="020B0302020104020203" pitchFamily="34" charset="-79"/>
                <a:cs typeface="Gill Sans Light" panose="020B0302020104020203" pitchFamily="34" charset="-79"/>
              </a:rPr>
              <a:t>FRONTLINE AND CITIZEN BASED SERVICE DELIVERY MONITORING</a:t>
            </a:r>
            <a:endParaRPr lang="en-US" sz="2400" b="1" dirty="0">
              <a:latin typeface="Gill Sans Light" panose="020B0302020104020203" pitchFamily="34" charset="-79"/>
              <a:cs typeface="Gill Sans Light" panose="020B0302020104020203" pitchFamily="34" charset="-79"/>
            </a:endParaRPr>
          </a:p>
        </p:txBody>
      </p:sp>
    </p:spTree>
    <p:extLst>
      <p:ext uri="{BB962C8B-B14F-4D97-AF65-F5344CB8AC3E}">
        <p14:creationId xmlns:p14="http://schemas.microsoft.com/office/powerpoint/2010/main" xmlns="" val="1273151294"/>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4"/>
          <p:cNvGraphicFramePr>
            <a:graphicFrameLocks noGrp="1"/>
          </p:cNvGraphicFramePr>
          <p:nvPr>
            <p:ph sz="half" idx="2"/>
            <p:extLst>
              <p:ext uri="{D42A27DB-BD31-4B8C-83A1-F6EECF244321}">
                <p14:modId xmlns:p14="http://schemas.microsoft.com/office/powerpoint/2010/main" xmlns="" val="1362936911"/>
              </p:ext>
            </p:extLst>
          </p:nvPr>
        </p:nvGraphicFramePr>
        <p:xfrm>
          <a:off x="5202315" y="942354"/>
          <a:ext cx="6623924" cy="6201650"/>
        </p:xfrm>
        <a:graphic>
          <a:graphicData uri="http://schemas.openxmlformats.org/drawingml/2006/table">
            <a:tbl>
              <a:tblPr firstRow="1" bandRow="1">
                <a:tableStyleId>{00A15C55-8517-42AA-B614-E9B94910E393}</a:tableStyleId>
              </a:tblPr>
              <a:tblGrid>
                <a:gridCol w="6623924">
                  <a:extLst>
                    <a:ext uri="{9D8B030D-6E8A-4147-A177-3AD203B41FA5}">
                      <a16:colId xmlns:a16="http://schemas.microsoft.com/office/drawing/2014/main" xmlns="" val="820244799"/>
                    </a:ext>
                  </a:extLst>
                </a:gridCol>
              </a:tblGrid>
              <a:tr h="681450">
                <a:tc>
                  <a:txBody>
                    <a:bodyPr/>
                    <a:lstStyle/>
                    <a:p>
                      <a:pPr algn="l"/>
                      <a:r>
                        <a:rPr lang="en-US" dirty="0" smtClean="0">
                          <a:solidFill>
                            <a:schemeClr val="tx1"/>
                          </a:solidFill>
                        </a:rPr>
                        <a:t>Had 17 targets for the financial year.  13 targets achieved and 4 were</a:t>
                      </a:r>
                      <a:r>
                        <a:rPr lang="en-US" baseline="0" dirty="0" smtClean="0">
                          <a:solidFill>
                            <a:schemeClr val="tx1"/>
                          </a:solidFill>
                        </a:rPr>
                        <a:t> </a:t>
                      </a:r>
                      <a:r>
                        <a:rPr lang="en-US" dirty="0" smtClean="0">
                          <a:solidFill>
                            <a:schemeClr val="tx1"/>
                          </a:solidFill>
                        </a:rPr>
                        <a:t>not achieved</a:t>
                      </a:r>
                      <a:endParaRPr lang="en-US" dirty="0" smtClean="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058716665"/>
                  </a:ext>
                </a:extLst>
              </a:tr>
              <a:tr h="4716069">
                <a:tc>
                  <a:txBody>
                    <a:bodyPr/>
                    <a:lstStyle/>
                    <a:p>
                      <a:pPr marL="22860" indent="0">
                        <a:spcBef>
                          <a:spcPts val="750"/>
                        </a:spcBef>
                        <a:buClr>
                          <a:srgbClr val="531A17"/>
                        </a:buClr>
                        <a:buNone/>
                      </a:pPr>
                      <a:r>
                        <a:rPr lang="en-ZA" sz="1600" b="1" dirty="0" smtClean="0"/>
                        <a:t>The targets that were Not Achieved related to: </a:t>
                      </a:r>
                    </a:p>
                    <a:p>
                      <a:pPr marL="640080" lvl="1" indent="-342900" algn="l" rtl="0" eaLnBrk="1" latinLnBrk="0" hangingPunct="1">
                        <a:spcBef>
                          <a:spcPts val="750"/>
                        </a:spcBef>
                        <a:buFont typeface="+mj-lt"/>
                        <a:buAutoNum type="arabicPeriod"/>
                      </a:pPr>
                      <a:r>
                        <a:rPr kumimoji="0" lang="en-US" sz="1600" kern="1200" dirty="0" smtClean="0"/>
                        <a:t>2019-20 National Evaluation Plan (NEP) was developed. However, it was deferred for consideration by the 6th administration to ensure that it is aligned with the NDP five-year implementation plan which has not yet been approved.</a:t>
                      </a:r>
                      <a:r>
                        <a:rPr kumimoji="0" lang="en-US" sz="1600" kern="1200" baseline="0" dirty="0" smtClean="0"/>
                        <a:t> </a:t>
                      </a:r>
                      <a:r>
                        <a:rPr lang="en-US" sz="1600" dirty="0" smtClean="0"/>
                        <a:t>The Cabinet Memorandum was deferred for consideration by the 6th administration</a:t>
                      </a:r>
                    </a:p>
                    <a:p>
                      <a:pPr marL="640080" lvl="1" indent="-342900">
                        <a:spcBef>
                          <a:spcPts val="750"/>
                        </a:spcBef>
                        <a:buFont typeface="+mj-lt"/>
                        <a:buAutoNum type="arabicPeriod" startAt="2"/>
                      </a:pPr>
                      <a:r>
                        <a:rPr lang="en-US" sz="1600" dirty="0" smtClean="0"/>
                        <a:t>6 NEP evaluation reports</a:t>
                      </a:r>
                      <a:r>
                        <a:rPr lang="en-US" sz="1600" baseline="0" dirty="0" smtClean="0"/>
                        <a:t> against a target of 8 </a:t>
                      </a:r>
                      <a:r>
                        <a:rPr lang="en-US" sz="1600" dirty="0" smtClean="0"/>
                        <a:t>were approved by Evaluation Steering Committees. Two evaluation</a:t>
                      </a:r>
                      <a:r>
                        <a:rPr lang="en-US" sz="1600" baseline="0" dirty="0" smtClean="0"/>
                        <a:t> </a:t>
                      </a:r>
                      <a:r>
                        <a:rPr lang="en-US" sz="1600" dirty="0" smtClean="0"/>
                        <a:t>reports were not produced due to challenges with service providers.</a:t>
                      </a:r>
                      <a:r>
                        <a:rPr lang="en-US" sz="1600" baseline="0" dirty="0" smtClean="0"/>
                        <a:t> </a:t>
                      </a:r>
                      <a:r>
                        <a:rPr lang="en-US" sz="1600" dirty="0" smtClean="0"/>
                        <a:t>One (Integrated Social Crime Prevention Strategy) evaluation contract was terminated by the service provider and no suitable service provider could be sourced for the Non-profit organisations.</a:t>
                      </a:r>
                    </a:p>
                    <a:p>
                      <a:pPr marL="640080" lvl="1" indent="-342900">
                        <a:spcBef>
                          <a:spcPts val="750"/>
                        </a:spcBef>
                        <a:buFont typeface="+mj-lt"/>
                        <a:buAutoNum type="arabicPeriod" startAt="3"/>
                      </a:pPr>
                      <a:r>
                        <a:rPr lang="en-US" sz="1600" dirty="0" smtClean="0"/>
                        <a:t>3 of the targeted 5  SOE Evaluation Plans were not produced due to lack of capacity.  </a:t>
                      </a:r>
                    </a:p>
                    <a:p>
                      <a:pPr marL="640080" lvl="1" indent="-342900">
                        <a:spcBef>
                          <a:spcPts val="750"/>
                        </a:spcBef>
                        <a:buFont typeface="+mj-lt"/>
                        <a:buAutoNum type="arabicPeriod" startAt="4"/>
                      </a:pPr>
                      <a:r>
                        <a:rPr lang="en-US" sz="1600" dirty="0" smtClean="0"/>
                        <a:t>2017 Development Indicators were not published by November 2018. 2018 DI database were not produced and posted on DPME website by 31 March 2019.</a:t>
                      </a:r>
                      <a:r>
                        <a:rPr lang="en-US" sz="1600" baseline="0" dirty="0" smtClean="0"/>
                        <a:t> </a:t>
                      </a:r>
                      <a:r>
                        <a:rPr lang="en-US" sz="1600" dirty="0" smtClean="0"/>
                        <a:t>Cabinet took a decision to compile a 25 year review report of government performance.</a:t>
                      </a:r>
                      <a:r>
                        <a:rPr lang="en-US" sz="1600" baseline="0" dirty="0" smtClean="0"/>
                        <a:t> </a:t>
                      </a:r>
                      <a:r>
                        <a:rPr lang="en-US" sz="1600" dirty="0" smtClean="0"/>
                        <a:t>Datasets were produced and redirected to contribute to the 25 year review report</a:t>
                      </a:r>
                      <a:endParaRPr lang="en-US"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517245559"/>
                  </a:ext>
                </a:extLst>
              </a:tr>
              <a:tr h="389400">
                <a:tc>
                  <a:txBody>
                    <a:bodyPr/>
                    <a:lstStyle/>
                    <a:p>
                      <a:endParaRPr lang="en-US" dirty="0"/>
                    </a:p>
                  </a:txBody>
                  <a:tcPr/>
                </a:tc>
                <a:extLst>
                  <a:ext uri="{0D108BD9-81ED-4DB2-BD59-A6C34878D82A}">
                    <a16:rowId xmlns:a16="http://schemas.microsoft.com/office/drawing/2014/main" xmlns="" val="3064010752"/>
                  </a:ext>
                </a:extLst>
              </a:tr>
            </a:tbl>
          </a:graphicData>
        </a:graphic>
      </p:graphicFrame>
      <p:sp>
        <p:nvSpPr>
          <p:cNvPr id="5" name="Slide Number Placeholder 4"/>
          <p:cNvSpPr>
            <a:spLocks noGrp="1"/>
          </p:cNvSpPr>
          <p:nvPr>
            <p:ph type="sldNum" sz="quarter" idx="12"/>
          </p:nvPr>
        </p:nvSpPr>
        <p:spPr/>
        <p:txBody>
          <a:bodyPr/>
          <a:lstStyle/>
          <a:p>
            <a:pPr>
              <a:defRPr/>
            </a:pPr>
            <a:fld id="{6F583F1B-3FE3-D141-BECE-62358217E2B5}" type="slidenum">
              <a:rPr lang="en-US" smtClean="0">
                <a:solidFill>
                  <a:prstClr val="black">
                    <a:tint val="75000"/>
                  </a:prstClr>
                </a:solidFill>
              </a:rPr>
              <a:pPr>
                <a:defRPr/>
              </a:pPr>
              <a:t>27</a:t>
            </a:fld>
            <a:endParaRPr lang="en-US" dirty="0">
              <a:solidFill>
                <a:prstClr val="black">
                  <a:tint val="75000"/>
                </a:prstClr>
              </a:solidFill>
            </a:endParaRPr>
          </a:p>
        </p:txBody>
      </p:sp>
      <p:sp>
        <p:nvSpPr>
          <p:cNvPr id="8" name="Title 1">
            <a:extLst>
              <a:ext uri="{FF2B5EF4-FFF2-40B4-BE49-F238E27FC236}">
                <a16:creationId xmlns:a16="http://schemas.microsoft.com/office/drawing/2014/main" xmlns="" id="{44B7C0C2-1783-DB45-94D9-084B97D0121D}"/>
              </a:ext>
            </a:extLst>
          </p:cNvPr>
          <p:cNvSpPr txBox="1">
            <a:spLocks/>
          </p:cNvSpPr>
          <p:nvPr/>
        </p:nvSpPr>
        <p:spPr>
          <a:xfrm>
            <a:off x="446903" y="194210"/>
            <a:ext cx="10515600" cy="74814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smtClean="0">
                <a:latin typeface="Arial" panose="020B0604020202020204" pitchFamily="34" charset="0"/>
                <a:cs typeface="Arial" panose="020B0604020202020204" pitchFamily="34" charset="0"/>
              </a:rPr>
              <a:t>PROGRAMME 6 : </a:t>
            </a:r>
            <a:r>
              <a:rPr lang="en-ZA" sz="2400" b="1" dirty="0" smtClean="0">
                <a:latin typeface="Arial" panose="020B0604020202020204" pitchFamily="34" charset="0"/>
                <a:cs typeface="Arial" panose="020B0604020202020204" pitchFamily="34" charset="0"/>
              </a:rPr>
              <a:t>EVIDENCE AND KNOWLEDGE SYSTEMS</a:t>
            </a:r>
            <a:br>
              <a:rPr lang="en-ZA" sz="2400" b="1" dirty="0" smtClean="0">
                <a:latin typeface="Arial" panose="020B0604020202020204" pitchFamily="34" charset="0"/>
                <a:cs typeface="Arial" panose="020B0604020202020204" pitchFamily="34" charset="0"/>
              </a:rPr>
            </a:br>
            <a:r>
              <a:rPr lang="en-ZA" sz="2400" b="1" dirty="0" smtClean="0">
                <a:latin typeface="Arial" panose="020B0604020202020204" pitchFamily="34" charset="0"/>
                <a:cs typeface="Arial" panose="020B0604020202020204" pitchFamily="34" charset="0"/>
              </a:rPr>
              <a:t> </a:t>
            </a:r>
            <a:endParaRPr lang="en-US" sz="2400" dirty="0">
              <a:solidFill>
                <a:schemeClr val="bg1">
                  <a:lumMod val="50000"/>
                </a:schemeClr>
              </a:solidFill>
              <a:latin typeface="Gill Sans Light" panose="020B0302020104020203" pitchFamily="34" charset="-79"/>
              <a:cs typeface="Gill Sans Light" panose="020B0302020104020203" pitchFamily="34" charset="-79"/>
            </a:endParaRPr>
          </a:p>
        </p:txBody>
      </p:sp>
      <p:graphicFrame>
        <p:nvGraphicFramePr>
          <p:cNvPr id="6" name="Content Placeholder 11"/>
          <p:cNvGraphicFramePr>
            <a:graphicFrameLocks/>
          </p:cNvGraphicFramePr>
          <p:nvPr>
            <p:extLst>
              <p:ext uri="{D42A27DB-BD31-4B8C-83A1-F6EECF244321}">
                <p14:modId xmlns:p14="http://schemas.microsoft.com/office/powerpoint/2010/main" xmlns="" val="3745445640"/>
              </p:ext>
            </p:extLst>
          </p:nvPr>
        </p:nvGraphicFramePr>
        <p:xfrm>
          <a:off x="526801" y="942354"/>
          <a:ext cx="4755413" cy="57588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1534631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p:txBody>
          <a:bodyPr/>
          <a:lstStyle/>
          <a:p>
            <a:pPr>
              <a:defRPr/>
            </a:pPr>
            <a:fld id="{6F583F1B-3FE3-D141-BECE-62358217E2B5}" type="slidenum">
              <a:rPr lang="en-US" smtClean="0">
                <a:solidFill>
                  <a:prstClr val="black">
                    <a:tint val="75000"/>
                  </a:prstClr>
                </a:solidFill>
              </a:rPr>
              <a:pPr>
                <a:defRPr/>
              </a:pPr>
              <a:t>28</a:t>
            </a:fld>
            <a:endParaRPr lang="en-US" dirty="0">
              <a:solidFill>
                <a:prstClr val="black">
                  <a:tint val="75000"/>
                </a:prst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2044778223"/>
              </p:ext>
            </p:extLst>
          </p:nvPr>
        </p:nvGraphicFramePr>
        <p:xfrm>
          <a:off x="523702" y="1002303"/>
          <a:ext cx="11089178" cy="5053058"/>
        </p:xfrm>
        <a:graphic>
          <a:graphicData uri="http://schemas.openxmlformats.org/drawingml/2006/table">
            <a:tbl>
              <a:tblPr firstRow="1" bandRow="1">
                <a:tableStyleId>{5C22544A-7EE6-4342-B048-85BDC9FD1C3A}</a:tableStyleId>
              </a:tblPr>
              <a:tblGrid>
                <a:gridCol w="3441469">
                  <a:extLst>
                    <a:ext uri="{9D8B030D-6E8A-4147-A177-3AD203B41FA5}">
                      <a16:colId xmlns:a16="http://schemas.microsoft.com/office/drawing/2014/main" xmlns="" val="385492214"/>
                    </a:ext>
                  </a:extLst>
                </a:gridCol>
                <a:gridCol w="7647709">
                  <a:extLst>
                    <a:ext uri="{9D8B030D-6E8A-4147-A177-3AD203B41FA5}">
                      <a16:colId xmlns:a16="http://schemas.microsoft.com/office/drawing/2014/main" xmlns="" val="1051555412"/>
                    </a:ext>
                  </a:extLst>
                </a:gridCol>
              </a:tblGrid>
              <a:tr h="419163">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Achieved </a:t>
                      </a:r>
                      <a:r>
                        <a:rPr lang="en-US" b="1" dirty="0" smtClean="0">
                          <a:solidFill>
                            <a:schemeClr val="tx1"/>
                          </a:solidFill>
                        </a:rPr>
                        <a:t>Targets 1/3</a:t>
                      </a:r>
                      <a:endParaRPr lang="en-US" b="1" dirty="0">
                        <a:solidFill>
                          <a:schemeClr val="tx1"/>
                        </a:solidFill>
                      </a:endParaRPr>
                    </a:p>
                  </a:txBody>
                  <a:tcPr>
                    <a:solidFill>
                      <a:schemeClr val="tx1">
                        <a:lumMod val="50000"/>
                        <a:lumOff val="50000"/>
                      </a:schemeClr>
                    </a:solidFill>
                  </a:tcPr>
                </a:tc>
                <a:tc hMerge="1">
                  <a:txBody>
                    <a:bodyPr/>
                    <a:lstStyle/>
                    <a:p>
                      <a:endParaRPr lang="en-US" dirty="0"/>
                    </a:p>
                  </a:txBody>
                  <a:tcPr/>
                </a:tc>
                <a:extLst>
                  <a:ext uri="{0D108BD9-81ED-4DB2-BD59-A6C34878D82A}">
                    <a16:rowId xmlns:a16="http://schemas.microsoft.com/office/drawing/2014/main" xmlns="" val="2402360315"/>
                  </a:ext>
                </a:extLst>
              </a:tr>
              <a:tr h="419163">
                <a:tc>
                  <a:txBody>
                    <a:bodyPr/>
                    <a:lstStyle/>
                    <a:p>
                      <a:r>
                        <a:rPr lang="en-US" b="1" dirty="0"/>
                        <a:t>Sub-programme</a:t>
                      </a:r>
                    </a:p>
                  </a:txBody>
                  <a:tcPr>
                    <a:solidFill>
                      <a:schemeClr val="bg1">
                        <a:lumMod val="75000"/>
                      </a:schemeClr>
                    </a:solidFill>
                  </a:tcPr>
                </a:tc>
                <a:tc>
                  <a:txBody>
                    <a:bodyPr/>
                    <a:lstStyle/>
                    <a:p>
                      <a:r>
                        <a:rPr lang="en-US" b="1" dirty="0"/>
                        <a:t>Targets/actual achievement</a:t>
                      </a:r>
                    </a:p>
                  </a:txBody>
                  <a:tcPr>
                    <a:solidFill>
                      <a:schemeClr val="bg1">
                        <a:lumMod val="75000"/>
                      </a:schemeClr>
                    </a:solidFill>
                  </a:tcPr>
                </a:tc>
                <a:extLst>
                  <a:ext uri="{0D108BD9-81ED-4DB2-BD59-A6C34878D82A}">
                    <a16:rowId xmlns:a16="http://schemas.microsoft.com/office/drawing/2014/main" xmlns="" val="3792020637"/>
                  </a:ext>
                </a:extLst>
              </a:tr>
              <a:tr h="1755243">
                <a:tc rowSpan="4">
                  <a:txBody>
                    <a:bodyPr/>
                    <a:lstStyle/>
                    <a:p>
                      <a:r>
                        <a:rPr lang="en-US" dirty="0" smtClean="0"/>
                        <a:t>Evaluation</a:t>
                      </a:r>
                      <a:r>
                        <a:rPr lang="en-US" baseline="0" dirty="0" smtClean="0"/>
                        <a:t>, </a:t>
                      </a:r>
                      <a:r>
                        <a:rPr lang="en-US" dirty="0" smtClean="0"/>
                        <a:t>Evidence and Research</a:t>
                      </a:r>
                      <a:endParaRPr lang="en-US" dirty="0"/>
                    </a:p>
                  </a:txBody>
                  <a:tcPr>
                    <a:solidFill>
                      <a:schemeClr val="bg1">
                        <a:lumMod val="95000"/>
                      </a:schemeClr>
                    </a:solidFill>
                  </a:tcPr>
                </a:tc>
                <a:tc>
                  <a:txBody>
                    <a:bodyPr/>
                    <a:lstStyle/>
                    <a:p>
                      <a:pPr marL="342900" indent="-342900">
                        <a:spcAft>
                          <a:spcPts val="0"/>
                        </a:spcAft>
                        <a:buFont typeface="+mj-lt"/>
                        <a:buAutoNum type="arabicPeriod"/>
                      </a:pPr>
                      <a:r>
                        <a:rPr kumimoji="0" lang="en-US" sz="1600" kern="1200" dirty="0" smtClean="0">
                          <a:solidFill>
                            <a:srgbClr val="00B050"/>
                          </a:solidFill>
                          <a:latin typeface="Arial" panose="020B0604020202020204" pitchFamily="34" charset="0"/>
                          <a:ea typeface="Calibri" panose="020F0502020204030204" pitchFamily="34" charset="0"/>
                          <a:cs typeface="Arial" panose="020B0604020202020204" pitchFamily="34" charset="0"/>
                        </a:rPr>
                        <a:t>Two courses for senior managers in evidence (70 people trained)</a:t>
                      </a:r>
                    </a:p>
                    <a:p>
                      <a:pPr marL="285750" marR="0" indent="-285750">
                        <a:lnSpc>
                          <a:spcPct val="115000"/>
                        </a:lnSpc>
                        <a:spcBef>
                          <a:spcPts val="0"/>
                        </a:spcBef>
                        <a:spcAft>
                          <a:spcPts val="0"/>
                        </a:spcAft>
                        <a:buFont typeface="Wingdings" panose="05000000000000000000" pitchFamily="2" charset="2"/>
                        <a:buChar char="§"/>
                      </a:pPr>
                      <a:r>
                        <a:rPr lang="en-US" sz="1600" dirty="0" smtClean="0">
                          <a:effectLst/>
                          <a:latin typeface="Arial" panose="020B0604020202020204" pitchFamily="34" charset="0"/>
                          <a:ea typeface="Calibri" panose="020F0502020204030204" pitchFamily="34" charset="0"/>
                          <a:cs typeface="Arial" panose="020B0604020202020204" pitchFamily="34" charset="0"/>
                        </a:rPr>
                        <a:t>Two courses were convened in May and October 2018. 35 participants confirmed attendance for the 1st course in May, 32 participants attended full 3-day course, 2 attended for 2 days and 1 did not attend. </a:t>
                      </a:r>
                    </a:p>
                    <a:p>
                      <a:pPr marL="285750" marR="0" indent="-285750">
                        <a:lnSpc>
                          <a:spcPct val="115000"/>
                        </a:lnSpc>
                        <a:spcBef>
                          <a:spcPts val="0"/>
                        </a:spcBef>
                        <a:spcAft>
                          <a:spcPts val="0"/>
                        </a:spcAft>
                        <a:buFont typeface="Wingdings" panose="05000000000000000000" pitchFamily="2" charset="2"/>
                        <a:buChar char="§"/>
                      </a:pPr>
                      <a:r>
                        <a:rPr lang="en-US" sz="1600" dirty="0" smtClean="0">
                          <a:effectLst/>
                          <a:latin typeface="Arial" panose="020B0604020202020204" pitchFamily="34" charset="0"/>
                          <a:ea typeface="Calibri" panose="020F0502020204030204" pitchFamily="34" charset="0"/>
                          <a:cs typeface="Arial" panose="020B0604020202020204" pitchFamily="34" charset="0"/>
                        </a:rPr>
                        <a:t>42 participants confirmed attendance for the second course in October, 39 participants attended the full 3-day course and 3 did not attend</a:t>
                      </a:r>
                      <a:endParaRPr kumimoji="0" lang="en-US" sz="1600" kern="1200" dirty="0" smtClean="0">
                        <a:solidFill>
                          <a:schemeClr val="accent5">
                            <a:lumMod val="75000"/>
                          </a:schemeClr>
                        </a:solidFill>
                        <a:latin typeface="Arial" panose="020B0604020202020204" pitchFamily="34" charset="0"/>
                        <a:ea typeface="+mn-ea"/>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xmlns="" val="247219874"/>
                  </a:ext>
                </a:extLst>
              </a:tr>
              <a:tr h="667167">
                <a:tc vMerge="1">
                  <a:txBody>
                    <a:bodyPr/>
                    <a:lstStyle/>
                    <a:p>
                      <a:endParaRPr lang="en-US" dirty="0"/>
                    </a:p>
                  </a:txBody>
                  <a:tcPr>
                    <a:solidFill>
                      <a:schemeClr val="bg1">
                        <a:lumMod val="95000"/>
                      </a:schemeClr>
                    </a:solidFill>
                  </a:tcPr>
                </a:tc>
                <a:tc>
                  <a:txBody>
                    <a:bodyPr/>
                    <a:lstStyle/>
                    <a:p>
                      <a:pPr marL="342900" marR="0" indent="-342900" algn="l" rtl="0" eaLnBrk="1" latinLnBrk="0" hangingPunct="1">
                        <a:lnSpc>
                          <a:spcPct val="115000"/>
                        </a:lnSpc>
                        <a:spcBef>
                          <a:spcPts val="0"/>
                        </a:spcBef>
                        <a:spcAft>
                          <a:spcPts val="0"/>
                        </a:spcAft>
                        <a:buFont typeface="+mj-lt"/>
                        <a:buAutoNum type="arabicPeriod" startAt="2"/>
                      </a:pPr>
                      <a:r>
                        <a:rPr kumimoji="0" lang="en-US" sz="1600" kern="1200" dirty="0" smtClean="0">
                          <a:solidFill>
                            <a:srgbClr val="00B050"/>
                          </a:solidFill>
                          <a:latin typeface="Arial" panose="020B0604020202020204" pitchFamily="34" charset="0"/>
                          <a:ea typeface="Calibri" panose="020F0502020204030204" pitchFamily="34" charset="0"/>
                          <a:cs typeface="Arial" panose="020B0604020202020204" pitchFamily="34" charset="0"/>
                        </a:rPr>
                        <a:t>8 improvement plans produced from NEP evaluations</a:t>
                      </a:r>
                    </a:p>
                    <a:p>
                      <a:pPr marL="285750" marR="0" indent="-285750" algn="l" defTabSz="914400" rtl="0" eaLnBrk="1" fontAlgn="auto" latinLnBrk="0" hangingPunct="1">
                        <a:lnSpc>
                          <a:spcPct val="115000"/>
                        </a:lnSpc>
                        <a:spcBef>
                          <a:spcPts val="0"/>
                        </a:spcBef>
                        <a:spcAft>
                          <a:spcPts val="0"/>
                        </a:spcAft>
                        <a:buClrTx/>
                        <a:buSzTx/>
                        <a:buFont typeface="Wingdings" panose="05000000000000000000" pitchFamily="2" charset="2"/>
                        <a:buChar char="§"/>
                        <a:tabLst/>
                        <a:defRPr/>
                      </a:pPr>
                      <a:r>
                        <a:rPr lang="en-US" sz="1600" dirty="0" smtClean="0">
                          <a:effectLst/>
                          <a:latin typeface="Arial" panose="020B0604020202020204" pitchFamily="34" charset="0"/>
                          <a:ea typeface="Calibri" panose="020F0502020204030204" pitchFamily="34" charset="0"/>
                          <a:cs typeface="Arial" panose="020B0604020202020204" pitchFamily="34" charset="0"/>
                        </a:rPr>
                        <a:t>8 Improvement plans produced from NEP evaluations</a:t>
                      </a:r>
                      <a:endParaRPr kumimoji="0" lang="en-US" sz="1600" kern="1200"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xmlns="" val="3710618304"/>
                  </a:ext>
                </a:extLst>
              </a:tr>
              <a:tr h="1119514">
                <a:tc vMerge="1">
                  <a:txBody>
                    <a:bodyPr/>
                    <a:lstStyle/>
                    <a:p>
                      <a:endParaRPr lang="en-US" dirty="0"/>
                    </a:p>
                  </a:txBody>
                  <a:tcPr>
                    <a:solidFill>
                      <a:schemeClr val="bg1">
                        <a:lumMod val="95000"/>
                      </a:schemeClr>
                    </a:solidFill>
                  </a:tcPr>
                </a:tc>
                <a:tc>
                  <a:txBody>
                    <a:bodyPr/>
                    <a:lstStyle/>
                    <a:p>
                      <a:pPr marL="342900" marR="0" indent="-342900" algn="l" defTabSz="914400" rtl="0" eaLnBrk="1" fontAlgn="auto" latinLnBrk="0" hangingPunct="1">
                        <a:lnSpc>
                          <a:spcPct val="115000"/>
                        </a:lnSpc>
                        <a:spcBef>
                          <a:spcPts val="0"/>
                        </a:spcBef>
                        <a:spcAft>
                          <a:spcPts val="0"/>
                        </a:spcAft>
                        <a:buClrTx/>
                        <a:buSzTx/>
                        <a:buFont typeface="+mj-lt"/>
                        <a:buAutoNum type="arabicPeriod" startAt="3"/>
                        <a:tabLst/>
                        <a:defRPr/>
                      </a:pPr>
                      <a:r>
                        <a:rPr kumimoji="0" lang="en-US" sz="1600" kern="1200" dirty="0" smtClean="0">
                          <a:solidFill>
                            <a:srgbClr val="00B050"/>
                          </a:solidFill>
                          <a:latin typeface="Arial" panose="020B0604020202020204" pitchFamily="34" charset="0"/>
                          <a:ea typeface="Calibri" panose="020F0502020204030204" pitchFamily="34" charset="0"/>
                          <a:cs typeface="Arial" panose="020B0604020202020204" pitchFamily="34" charset="0"/>
                        </a:rPr>
                        <a:t>7 Provincial evaluation plans covering 2018/19</a:t>
                      </a:r>
                    </a:p>
                    <a:p>
                      <a:pPr marL="285750" indent="-285750">
                        <a:buFont typeface="Wingdings" panose="05000000000000000000" pitchFamily="2" charset="2"/>
                        <a:buChar char="§"/>
                      </a:pPr>
                      <a:r>
                        <a:rPr lang="en-US" sz="1600" dirty="0" smtClean="0">
                          <a:effectLst/>
                          <a:latin typeface="Arial" panose="020B0604020202020204" pitchFamily="34" charset="0"/>
                          <a:ea typeface="Calibri" panose="020F0502020204030204" pitchFamily="34" charset="0"/>
                          <a:cs typeface="Arial" panose="020B0604020202020204" pitchFamily="34" charset="0"/>
                        </a:rPr>
                        <a:t>5 Provincial Evaluation Plans covering 2018/19 were produced.</a:t>
                      </a:r>
                      <a:r>
                        <a:rPr lang="en-US" sz="1600" baseline="0" dirty="0" smtClean="0">
                          <a:effectLst/>
                          <a:latin typeface="Arial" panose="020B0604020202020204" pitchFamily="34" charset="0"/>
                          <a:ea typeface="Calibri" panose="020F0502020204030204" pitchFamily="34" charset="0"/>
                          <a:cs typeface="Arial" panose="020B0604020202020204" pitchFamily="34" charset="0"/>
                        </a:rPr>
                        <a:t> </a:t>
                      </a:r>
                      <a:r>
                        <a:rPr lang="en-US" sz="1600" dirty="0" smtClean="0">
                          <a:effectLst/>
                          <a:latin typeface="Arial" panose="020B0604020202020204" pitchFamily="34" charset="0"/>
                          <a:ea typeface="Calibri" panose="020F0502020204030204" pitchFamily="34" charset="0"/>
                          <a:cs typeface="Arial" panose="020B0604020202020204" pitchFamily="34" charset="0"/>
                        </a:rPr>
                        <a:t>2 Provinces developed multiyear evaluation plans covering 2018/19 (North West and Free State)</a:t>
                      </a:r>
                      <a:endParaRPr kumimoji="0" lang="en-US" sz="1600" kern="1200"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xmlns="" val="3801898765"/>
                  </a:ext>
                </a:extLst>
              </a:tr>
              <a:tr h="672808">
                <a:tc vMerge="1">
                  <a:txBody>
                    <a:bodyPr/>
                    <a:lstStyle/>
                    <a:p>
                      <a:endParaRPr lang="en-US" dirty="0"/>
                    </a:p>
                  </a:txBody>
                  <a:tcPr>
                    <a:solidFill>
                      <a:schemeClr val="bg1">
                        <a:lumMod val="95000"/>
                      </a:schemeClr>
                    </a:solidFill>
                  </a:tcPr>
                </a:tc>
                <a:tc>
                  <a:txBody>
                    <a:bodyPr/>
                    <a:lstStyle/>
                    <a:p>
                      <a:pPr marL="342900" marR="0" indent="-342900" algn="l" defTabSz="914400" rtl="0" eaLnBrk="1" fontAlgn="auto" latinLnBrk="0" hangingPunct="1">
                        <a:lnSpc>
                          <a:spcPct val="115000"/>
                        </a:lnSpc>
                        <a:spcBef>
                          <a:spcPts val="0"/>
                        </a:spcBef>
                        <a:spcAft>
                          <a:spcPts val="0"/>
                        </a:spcAft>
                        <a:buClrTx/>
                        <a:buSzTx/>
                        <a:buFont typeface="+mj-lt"/>
                        <a:buAutoNum type="arabicPeriod" startAt="4"/>
                        <a:tabLst/>
                        <a:defRPr/>
                      </a:pPr>
                      <a:r>
                        <a:rPr kumimoji="0" lang="en-US" sz="1600" kern="1200" dirty="0" smtClean="0">
                          <a:solidFill>
                            <a:srgbClr val="00B050"/>
                          </a:solidFill>
                          <a:latin typeface="Arial" panose="020B0604020202020204" pitchFamily="34" charset="0"/>
                          <a:ea typeface="Calibri" panose="020F0502020204030204" pitchFamily="34" charset="0"/>
                          <a:cs typeface="Arial" panose="020B0604020202020204" pitchFamily="34" charset="0"/>
                        </a:rPr>
                        <a:t>60 verified DEPs as per MPAT results</a:t>
                      </a:r>
                      <a:endParaRPr kumimoji="0" lang="en-ZA" sz="1600" kern="1200" dirty="0" smtClean="0">
                        <a:solidFill>
                          <a:srgbClr val="00B050"/>
                        </a:solidFill>
                        <a:latin typeface="Arial" panose="020B0604020202020204" pitchFamily="34" charset="0"/>
                        <a:ea typeface="Calibri" panose="020F0502020204030204" pitchFamily="34" charset="0"/>
                        <a:cs typeface="Arial" panose="020B0604020202020204" pitchFamily="34" charset="0"/>
                      </a:endParaRPr>
                    </a:p>
                    <a:p>
                      <a:pPr marL="285750" marR="0" indent="-285750" algn="l" defTabSz="914400" rtl="0" eaLnBrk="1" fontAlgn="auto" latinLnBrk="0" hangingPunct="1">
                        <a:lnSpc>
                          <a:spcPct val="115000"/>
                        </a:lnSpc>
                        <a:spcBef>
                          <a:spcPts val="0"/>
                        </a:spcBef>
                        <a:spcAft>
                          <a:spcPts val="0"/>
                        </a:spcAft>
                        <a:buClrTx/>
                        <a:buSzTx/>
                        <a:buFont typeface="Wingdings" panose="05000000000000000000" pitchFamily="2" charset="2"/>
                        <a:buChar char="§"/>
                        <a:tabLst/>
                        <a:defRPr/>
                      </a:pPr>
                      <a:r>
                        <a:rPr kumimoji="0" lang="en-US" sz="16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60 Departmental Evaluation Plans as per MPAT results were verified</a:t>
                      </a:r>
                      <a:endParaRPr kumimoji="0" lang="en-US" sz="16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xmlns="" val="2794965281"/>
                  </a:ext>
                </a:extLst>
              </a:tr>
            </a:tbl>
          </a:graphicData>
        </a:graphic>
      </p:graphicFrame>
      <p:sp>
        <p:nvSpPr>
          <p:cNvPr id="8" name="Title 1">
            <a:extLst>
              <a:ext uri="{FF2B5EF4-FFF2-40B4-BE49-F238E27FC236}">
                <a16:creationId xmlns:a16="http://schemas.microsoft.com/office/drawing/2014/main" xmlns="" id="{405F8C43-E2BC-4641-969E-333F12D52281}"/>
              </a:ext>
            </a:extLst>
          </p:cNvPr>
          <p:cNvSpPr txBox="1">
            <a:spLocks/>
          </p:cNvSpPr>
          <p:nvPr/>
        </p:nvSpPr>
        <p:spPr>
          <a:xfrm>
            <a:off x="446903" y="194210"/>
            <a:ext cx="10515600" cy="748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2400" b="1" dirty="0" smtClean="0">
                <a:latin typeface="Arial" panose="020B0604020202020204" pitchFamily="34" charset="0"/>
                <a:cs typeface="Arial" panose="020B0604020202020204" pitchFamily="34" charset="0"/>
              </a:rPr>
              <a:t>EVIDENCE AND KNOWLEDGE SYSTEMS</a:t>
            </a:r>
            <a:endParaRPr lang="en-US" sz="24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stretch>
            <a:fillRect/>
          </a:stretch>
        </p:blipFill>
        <p:spPr>
          <a:xfrm>
            <a:off x="523702" y="3007361"/>
            <a:ext cx="3438697" cy="3048000"/>
          </a:xfrm>
          <a:prstGeom prst="rect">
            <a:avLst/>
          </a:prstGeom>
        </p:spPr>
      </p:pic>
    </p:spTree>
    <p:extLst>
      <p:ext uri="{BB962C8B-B14F-4D97-AF65-F5344CB8AC3E}">
        <p14:creationId xmlns:p14="http://schemas.microsoft.com/office/powerpoint/2010/main" xmlns="" val="878998660"/>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p:txBody>
          <a:bodyPr/>
          <a:lstStyle/>
          <a:p>
            <a:pPr>
              <a:defRPr/>
            </a:pPr>
            <a:fld id="{6F583F1B-3FE3-D141-BECE-62358217E2B5}" type="slidenum">
              <a:rPr lang="en-US" smtClean="0">
                <a:solidFill>
                  <a:prstClr val="black">
                    <a:tint val="75000"/>
                  </a:prstClr>
                </a:solidFill>
              </a:rPr>
              <a:pPr>
                <a:defRPr/>
              </a:pPr>
              <a:t>29</a:t>
            </a:fld>
            <a:endParaRPr lang="en-US" dirty="0">
              <a:solidFill>
                <a:prstClr val="black">
                  <a:tint val="75000"/>
                </a:prstClr>
              </a:solidFill>
            </a:endParaRPr>
          </a:p>
        </p:txBody>
      </p:sp>
      <p:graphicFrame>
        <p:nvGraphicFramePr>
          <p:cNvPr id="6" name="Table 5"/>
          <p:cNvGraphicFramePr>
            <a:graphicFrameLocks noGrp="1"/>
          </p:cNvGraphicFramePr>
          <p:nvPr>
            <p:extLst/>
          </p:nvPr>
        </p:nvGraphicFramePr>
        <p:xfrm>
          <a:off x="523702" y="1002303"/>
          <a:ext cx="11089178" cy="4946129"/>
        </p:xfrm>
        <a:graphic>
          <a:graphicData uri="http://schemas.openxmlformats.org/drawingml/2006/table">
            <a:tbl>
              <a:tblPr firstRow="1" bandRow="1">
                <a:tableStyleId>{5C22544A-7EE6-4342-B048-85BDC9FD1C3A}</a:tableStyleId>
              </a:tblPr>
              <a:tblGrid>
                <a:gridCol w="2575098">
                  <a:extLst>
                    <a:ext uri="{9D8B030D-6E8A-4147-A177-3AD203B41FA5}">
                      <a16:colId xmlns:a16="http://schemas.microsoft.com/office/drawing/2014/main" xmlns="" val="385492214"/>
                    </a:ext>
                  </a:extLst>
                </a:gridCol>
                <a:gridCol w="8514080">
                  <a:extLst>
                    <a:ext uri="{9D8B030D-6E8A-4147-A177-3AD203B41FA5}">
                      <a16:colId xmlns:a16="http://schemas.microsoft.com/office/drawing/2014/main" xmlns="" val="1051555412"/>
                    </a:ext>
                  </a:extLst>
                </a:gridCol>
              </a:tblGrid>
              <a:tr h="361191">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Achieved </a:t>
                      </a:r>
                      <a:r>
                        <a:rPr lang="en-US" dirty="0" smtClean="0"/>
                        <a:t>Targets 2/3</a:t>
                      </a:r>
                      <a:endParaRPr lang="en-US" dirty="0"/>
                    </a:p>
                  </a:txBody>
                  <a:tcPr>
                    <a:solidFill>
                      <a:schemeClr val="tx1">
                        <a:lumMod val="50000"/>
                        <a:lumOff val="50000"/>
                      </a:schemeClr>
                    </a:solidFill>
                  </a:tcPr>
                </a:tc>
                <a:tc hMerge="1">
                  <a:txBody>
                    <a:bodyPr/>
                    <a:lstStyle/>
                    <a:p>
                      <a:endParaRPr lang="en-US" dirty="0"/>
                    </a:p>
                  </a:txBody>
                  <a:tcPr/>
                </a:tc>
                <a:extLst>
                  <a:ext uri="{0D108BD9-81ED-4DB2-BD59-A6C34878D82A}">
                    <a16:rowId xmlns:a16="http://schemas.microsoft.com/office/drawing/2014/main" xmlns="" val="2402360315"/>
                  </a:ext>
                </a:extLst>
              </a:tr>
              <a:tr h="361191">
                <a:tc>
                  <a:txBody>
                    <a:bodyPr/>
                    <a:lstStyle/>
                    <a:p>
                      <a:r>
                        <a:rPr lang="en-US" sz="1600" b="1" dirty="0">
                          <a:latin typeface="Arial" panose="020B0604020202020204" pitchFamily="34" charset="0"/>
                          <a:cs typeface="Arial" panose="020B0604020202020204" pitchFamily="34" charset="0"/>
                        </a:rPr>
                        <a:t>Sub-programme</a:t>
                      </a:r>
                    </a:p>
                  </a:txBody>
                  <a:tcPr>
                    <a:solidFill>
                      <a:schemeClr val="bg1">
                        <a:lumMod val="75000"/>
                      </a:schemeClr>
                    </a:solidFill>
                  </a:tcPr>
                </a:tc>
                <a:tc>
                  <a:txBody>
                    <a:bodyPr/>
                    <a:lstStyle/>
                    <a:p>
                      <a:r>
                        <a:rPr lang="en-US" sz="1600" b="1" dirty="0">
                          <a:latin typeface="Arial" panose="020B0604020202020204" pitchFamily="34" charset="0"/>
                          <a:cs typeface="Arial" panose="020B0604020202020204" pitchFamily="34" charset="0"/>
                        </a:rPr>
                        <a:t>Targets/actual achievement</a:t>
                      </a:r>
                    </a:p>
                  </a:txBody>
                  <a:tcPr>
                    <a:solidFill>
                      <a:schemeClr val="bg1">
                        <a:lumMod val="75000"/>
                      </a:schemeClr>
                    </a:solidFill>
                  </a:tcPr>
                </a:tc>
                <a:extLst>
                  <a:ext uri="{0D108BD9-81ED-4DB2-BD59-A6C34878D82A}">
                    <a16:rowId xmlns:a16="http://schemas.microsoft.com/office/drawing/2014/main" xmlns="" val="3792020637"/>
                  </a:ext>
                </a:extLst>
              </a:tr>
              <a:tr h="1430506">
                <a:tc rowSpan="2">
                  <a:txBody>
                    <a:bodyPr/>
                    <a:lstStyle/>
                    <a:p>
                      <a:endParaRPr lang="en-US" sz="1600" dirty="0">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pPr marL="342900" marR="0" indent="-342900">
                        <a:lnSpc>
                          <a:spcPct val="115000"/>
                        </a:lnSpc>
                        <a:spcBef>
                          <a:spcPts val="0"/>
                        </a:spcBef>
                        <a:spcAft>
                          <a:spcPts val="0"/>
                        </a:spcAft>
                        <a:buFont typeface="+mj-lt"/>
                        <a:buAutoNum type="arabicPeriod" startAt="5"/>
                      </a:pPr>
                      <a:r>
                        <a:rPr kumimoji="0" lang="en-US" sz="1600" kern="1200" dirty="0" smtClean="0">
                          <a:solidFill>
                            <a:srgbClr val="00B050"/>
                          </a:solidFill>
                          <a:latin typeface="Arial" panose="020B0604020202020204" pitchFamily="34" charset="0"/>
                          <a:ea typeface="Calibri" panose="020F0502020204030204" pitchFamily="34" charset="0"/>
                          <a:cs typeface="Arial" panose="020B0604020202020204" pitchFamily="34" charset="0"/>
                        </a:rPr>
                        <a:t>2 models applied in DPME/ Government</a:t>
                      </a:r>
                      <a:r>
                        <a:rPr kumimoji="0" lang="en-US" sz="1600" kern="1200" baseline="0" dirty="0" smtClean="0">
                          <a:solidFill>
                            <a:srgbClr val="00B050"/>
                          </a:solidFill>
                          <a:latin typeface="Arial" panose="020B0604020202020204" pitchFamily="34" charset="0"/>
                          <a:ea typeface="Calibri" panose="020F0502020204030204" pitchFamily="34" charset="0"/>
                          <a:cs typeface="Arial" panose="020B0604020202020204" pitchFamily="34" charset="0"/>
                        </a:rPr>
                        <a:t> </a:t>
                      </a:r>
                      <a:r>
                        <a:rPr kumimoji="0" lang="en-US" sz="1600" kern="1200" dirty="0" smtClean="0">
                          <a:solidFill>
                            <a:srgbClr val="00B050"/>
                          </a:solidFill>
                          <a:latin typeface="Arial" panose="020B0604020202020204" pitchFamily="34" charset="0"/>
                          <a:ea typeface="Calibri" panose="020F0502020204030204" pitchFamily="34" charset="0"/>
                          <a:cs typeface="Arial" panose="020B0604020202020204" pitchFamily="34" charset="0"/>
                        </a:rPr>
                        <a:t>3rd model piloted</a:t>
                      </a:r>
                    </a:p>
                    <a:p>
                      <a:pPr marL="285750" indent="-285750">
                        <a:buFont typeface="Wingdings" panose="05000000000000000000" pitchFamily="2" charset="2"/>
                        <a:buChar char="§"/>
                      </a:pPr>
                      <a:r>
                        <a:rPr lang="en-US" sz="1600" dirty="0" smtClean="0">
                          <a:effectLst/>
                          <a:latin typeface="Arial" panose="020B0604020202020204" pitchFamily="34" charset="0"/>
                          <a:ea typeface="Calibri" panose="020F0502020204030204" pitchFamily="34" charset="0"/>
                          <a:cs typeface="Arial" panose="020B0604020202020204" pitchFamily="34" charset="0"/>
                        </a:rPr>
                        <a:t>2 models of short evaluative assignments were applied to assess the functioning of Ministerial Implementation Forums (MIF) and Technical Implementation Forums (TIF) and Gender Responsive Evaluations.</a:t>
                      </a:r>
                      <a:r>
                        <a:rPr lang="en-US" sz="1600" baseline="0" dirty="0" smtClean="0">
                          <a:effectLst/>
                          <a:latin typeface="Arial" panose="020B0604020202020204" pitchFamily="34" charset="0"/>
                          <a:ea typeface="Calibri" panose="020F0502020204030204" pitchFamily="34" charset="0"/>
                          <a:cs typeface="Arial" panose="020B0604020202020204" pitchFamily="34" charset="0"/>
                        </a:rPr>
                        <a:t> </a:t>
                      </a:r>
                      <a:r>
                        <a:rPr lang="en-US" sz="1600" dirty="0" smtClean="0">
                          <a:effectLst/>
                          <a:latin typeface="Arial" panose="020B0604020202020204" pitchFamily="34" charset="0"/>
                          <a:ea typeface="Calibri" panose="020F0502020204030204" pitchFamily="34" charset="0"/>
                          <a:cs typeface="Arial" panose="020B0604020202020204" pitchFamily="34" charset="0"/>
                        </a:rPr>
                        <a:t>MIF and TIF were piloted and a report was produced.  A model for rapid evaluation guideline was developed</a:t>
                      </a:r>
                      <a:endParaRPr kumimoji="0" lang="en-US" sz="16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xmlns="" val="2092767486"/>
                  </a:ext>
                </a:extLst>
              </a:tr>
              <a:tr h="542270">
                <a:tc vMerge="1">
                  <a:txBody>
                    <a:bodyPr/>
                    <a:lstStyle/>
                    <a:p>
                      <a:endParaRPr lang="en-US" dirty="0"/>
                    </a:p>
                  </a:txBody>
                  <a:tcPr>
                    <a:solidFill>
                      <a:schemeClr val="bg1">
                        <a:lumMod val="95000"/>
                      </a:schemeClr>
                    </a:solidFill>
                  </a:tcPr>
                </a:tc>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startAt="6"/>
                        <a:tabLst/>
                        <a:defRPr/>
                      </a:pPr>
                      <a:r>
                        <a:rPr kumimoji="0" lang="en-US" sz="1600" kern="1200" dirty="0" smtClean="0">
                          <a:solidFill>
                            <a:srgbClr val="00B050"/>
                          </a:solidFill>
                          <a:latin typeface="Arial" panose="020B0604020202020204" pitchFamily="34" charset="0"/>
                          <a:ea typeface="Calibri" panose="020F0502020204030204" pitchFamily="34" charset="0"/>
                          <a:cs typeface="Arial" panose="020B0604020202020204" pitchFamily="34" charset="0"/>
                        </a:rPr>
                        <a:t>4 strategic research /synthesis assignments were completed by the end of the financial year</a:t>
                      </a:r>
                    </a:p>
                    <a:p>
                      <a:pPr marL="285750" indent="-285750">
                        <a:buFont typeface="Wingdings" panose="05000000000000000000" pitchFamily="2" charset="2"/>
                        <a:buChar char="§"/>
                      </a:pPr>
                      <a:r>
                        <a:rPr lang="en-US" sz="1600" dirty="0" smtClean="0">
                          <a:effectLst/>
                          <a:latin typeface="Arial" panose="020B0604020202020204" pitchFamily="34" charset="0"/>
                          <a:ea typeface="Calibri" panose="020F0502020204030204" pitchFamily="34" charset="0"/>
                          <a:cs typeface="Arial" panose="020B0604020202020204" pitchFamily="34" charset="0"/>
                        </a:rPr>
                        <a:t>4 strategic research/ synthesis assignments completed by the end of the financial year</a:t>
                      </a:r>
                      <a:endParaRPr kumimoji="0" lang="en-US" sz="16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xmlns="" val="1793493343"/>
                  </a:ext>
                </a:extLst>
              </a:tr>
              <a:tr h="1219966">
                <a:tc>
                  <a:txBody>
                    <a:bodyPr/>
                    <a:lstStyle/>
                    <a:p>
                      <a:r>
                        <a:rPr lang="en-US" sz="1600" dirty="0" smtClean="0">
                          <a:latin typeface="Arial" panose="020B0604020202020204" pitchFamily="34" charset="0"/>
                          <a:cs typeface="Arial" panose="020B0604020202020204" pitchFamily="34" charset="0"/>
                        </a:rPr>
                        <a:t>Knowledge</a:t>
                      </a:r>
                      <a:r>
                        <a:rPr lang="en-US" sz="1600" baseline="0" dirty="0" smtClean="0">
                          <a:latin typeface="Arial" panose="020B0604020202020204" pitchFamily="34" charset="0"/>
                          <a:cs typeface="Arial" panose="020B0604020202020204" pitchFamily="34" charset="0"/>
                        </a:rPr>
                        <a:t> System</a:t>
                      </a:r>
                      <a:endParaRPr lang="en-US" sz="1600" dirty="0">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pPr marL="342900" indent="-342900">
                        <a:spcAft>
                          <a:spcPts val="0"/>
                        </a:spcAft>
                        <a:buFont typeface="+mj-lt"/>
                        <a:buAutoNum type="arabicPeriod" startAt="7"/>
                      </a:pPr>
                      <a:r>
                        <a:rPr kumimoji="0" lang="en-US" sz="1600" kern="1200" dirty="0" smtClean="0">
                          <a:solidFill>
                            <a:srgbClr val="00B050"/>
                          </a:solidFill>
                          <a:latin typeface="Arial" panose="020B0604020202020204" pitchFamily="34" charset="0"/>
                          <a:ea typeface="Calibri" panose="020F0502020204030204" pitchFamily="34" charset="0"/>
                          <a:cs typeface="Arial" panose="020B0604020202020204" pitchFamily="34" charset="0"/>
                        </a:rPr>
                        <a:t>NIDS data accessible through DPME knowledge Hub</a:t>
                      </a:r>
                      <a:r>
                        <a:rPr kumimoji="0" lang="en-US" sz="1600" kern="1200" baseline="0" dirty="0" smtClean="0">
                          <a:solidFill>
                            <a:srgbClr val="00B050"/>
                          </a:solidFill>
                          <a:latin typeface="Arial" panose="020B0604020202020204" pitchFamily="34" charset="0"/>
                          <a:ea typeface="Calibri" panose="020F0502020204030204" pitchFamily="34" charset="0"/>
                          <a:cs typeface="Arial" panose="020B0604020202020204" pitchFamily="34" charset="0"/>
                        </a:rPr>
                        <a:t> </a:t>
                      </a:r>
                      <a:r>
                        <a:rPr kumimoji="0" lang="en-US" sz="1600" kern="1200" dirty="0" smtClean="0">
                          <a:solidFill>
                            <a:srgbClr val="00B050"/>
                          </a:solidFill>
                          <a:latin typeface="Arial" panose="020B0604020202020204" pitchFamily="34" charset="0"/>
                          <a:ea typeface="Calibri" panose="020F0502020204030204" pitchFamily="34" charset="0"/>
                          <a:cs typeface="Arial" panose="020B0604020202020204" pitchFamily="34" charset="0"/>
                        </a:rPr>
                        <a:t>3x NIDS research papers </a:t>
                      </a:r>
                      <a:r>
                        <a:rPr kumimoji="0" lang="en-US" sz="1600" kern="1200" baseline="0" dirty="0" smtClean="0">
                          <a:solidFill>
                            <a:srgbClr val="00B050"/>
                          </a:solidFill>
                          <a:latin typeface="Arial" panose="020B0604020202020204" pitchFamily="34" charset="0"/>
                          <a:ea typeface="Calibri" panose="020F0502020204030204" pitchFamily="34" charset="0"/>
                          <a:cs typeface="Arial" panose="020B0604020202020204" pitchFamily="34" charset="0"/>
                        </a:rPr>
                        <a:t> </a:t>
                      </a:r>
                      <a:r>
                        <a:rPr kumimoji="0" lang="en-US" sz="1600" kern="1200" dirty="0" smtClean="0">
                          <a:solidFill>
                            <a:srgbClr val="00B050"/>
                          </a:solidFill>
                          <a:latin typeface="Arial" panose="020B0604020202020204" pitchFamily="34" charset="0"/>
                          <a:ea typeface="Calibri" panose="020F0502020204030204" pitchFamily="34" charset="0"/>
                          <a:cs typeface="Arial" panose="020B0604020202020204" pitchFamily="34" charset="0"/>
                        </a:rPr>
                        <a:t>NIDS launched</a:t>
                      </a:r>
                    </a:p>
                    <a:p>
                      <a:pPr marL="285750" marR="0" indent="-285750">
                        <a:lnSpc>
                          <a:spcPct val="115000"/>
                        </a:lnSpc>
                        <a:spcBef>
                          <a:spcPts val="0"/>
                        </a:spcBef>
                        <a:spcAft>
                          <a:spcPts val="0"/>
                        </a:spcAft>
                        <a:buFont typeface="Wingdings" panose="05000000000000000000" pitchFamily="2" charset="2"/>
                        <a:buChar char="§"/>
                      </a:pPr>
                      <a:r>
                        <a:rPr kumimoji="0" lang="en-US" sz="16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3x NIDS research papers were developed and NIDS data is accessible through DPME knowledge Hub</a:t>
                      </a:r>
                      <a:r>
                        <a:rPr kumimoji="0" lang="en-US" sz="1600" kern="1200" baseline="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 </a:t>
                      </a:r>
                      <a:r>
                        <a:rPr kumimoji="0" lang="en-US" sz="16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NIDS was launched on the 31 January 2019</a:t>
                      </a:r>
                      <a:endParaRPr kumimoji="0" lang="en-US" sz="16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xmlns="" val="3549041795"/>
                  </a:ext>
                </a:extLst>
              </a:tr>
              <a:tr h="745746">
                <a:tc>
                  <a:txBody>
                    <a:bodyPr/>
                    <a:lstStyle/>
                    <a:p>
                      <a:endParaRPr lang="en-US" sz="1600" dirty="0">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pPr marL="342900" marR="0" indent="-342900" algn="l" defTabSz="914400" rtl="0" eaLnBrk="1" fontAlgn="auto" latinLnBrk="0" hangingPunct="1">
                        <a:lnSpc>
                          <a:spcPct val="115000"/>
                        </a:lnSpc>
                        <a:spcBef>
                          <a:spcPts val="0"/>
                        </a:spcBef>
                        <a:spcAft>
                          <a:spcPts val="0"/>
                        </a:spcAft>
                        <a:buClrTx/>
                        <a:buSzTx/>
                        <a:buFont typeface="+mj-lt"/>
                        <a:buAutoNum type="arabicPeriod" startAt="8"/>
                        <a:tabLst/>
                        <a:defRPr/>
                      </a:pPr>
                      <a:r>
                        <a:rPr kumimoji="0" lang="en-US" sz="1600" kern="1200" dirty="0" smtClean="0">
                          <a:solidFill>
                            <a:srgbClr val="00B050"/>
                          </a:solidFill>
                          <a:latin typeface="Arial" panose="020B0604020202020204" pitchFamily="34" charset="0"/>
                          <a:ea typeface="Calibri" panose="020F0502020204030204" pitchFamily="34" charset="0"/>
                          <a:cs typeface="Arial" panose="020B0604020202020204" pitchFamily="34" charset="0"/>
                        </a:rPr>
                        <a:t>5 thematic events conducted</a:t>
                      </a:r>
                    </a:p>
                    <a:p>
                      <a:pPr marL="285750" marR="0" indent="-285750" algn="l" defTabSz="914400" rtl="0" eaLnBrk="1" fontAlgn="auto" latinLnBrk="0" hangingPunct="1">
                        <a:lnSpc>
                          <a:spcPct val="115000"/>
                        </a:lnSpc>
                        <a:spcBef>
                          <a:spcPts val="0"/>
                        </a:spcBef>
                        <a:spcAft>
                          <a:spcPts val="0"/>
                        </a:spcAft>
                        <a:buClrTx/>
                        <a:buSzTx/>
                        <a:buFont typeface="Wingdings" panose="05000000000000000000" pitchFamily="2" charset="2"/>
                        <a:buChar char="§"/>
                        <a:tabLst/>
                        <a:defRPr/>
                      </a:pPr>
                      <a:r>
                        <a:rPr lang="en-US" sz="1600" dirty="0" smtClean="0">
                          <a:effectLst/>
                          <a:latin typeface="Arial" panose="020B0604020202020204" pitchFamily="34" charset="0"/>
                          <a:ea typeface="Calibri" panose="020F0502020204030204" pitchFamily="34" charset="0"/>
                          <a:cs typeface="Arial" panose="020B0604020202020204" pitchFamily="34" charset="0"/>
                        </a:rPr>
                        <a:t>5 knowledge sharing platforms were conducted</a:t>
                      </a:r>
                      <a:endParaRPr kumimoji="0" lang="en-US" sz="16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xmlns="" val="2170959536"/>
                  </a:ext>
                </a:extLst>
              </a:tr>
            </a:tbl>
          </a:graphicData>
        </a:graphic>
      </p:graphicFrame>
      <p:sp>
        <p:nvSpPr>
          <p:cNvPr id="8" name="Title 1">
            <a:extLst>
              <a:ext uri="{FF2B5EF4-FFF2-40B4-BE49-F238E27FC236}">
                <a16:creationId xmlns:a16="http://schemas.microsoft.com/office/drawing/2014/main" xmlns="" id="{405F8C43-E2BC-4641-969E-333F12D52281}"/>
              </a:ext>
            </a:extLst>
          </p:cNvPr>
          <p:cNvSpPr txBox="1">
            <a:spLocks/>
          </p:cNvSpPr>
          <p:nvPr/>
        </p:nvSpPr>
        <p:spPr>
          <a:xfrm>
            <a:off x="446903" y="194210"/>
            <a:ext cx="10515600" cy="748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2400" dirty="0" smtClean="0">
                <a:solidFill>
                  <a:schemeClr val="bg1">
                    <a:lumMod val="50000"/>
                  </a:schemeClr>
                </a:solidFill>
                <a:latin typeface="Gill Sans Light" panose="020B0302020104020203" pitchFamily="34" charset="-79"/>
                <a:cs typeface="Gill Sans Light" panose="020B0302020104020203" pitchFamily="34" charset="-79"/>
              </a:rPr>
              <a:t>EVIDENCE AND KNOWLEDGE SYSTEMS</a:t>
            </a:r>
            <a:endParaRPr lang="en-US" sz="2400" dirty="0">
              <a:solidFill>
                <a:schemeClr val="bg1">
                  <a:lumMod val="50000"/>
                </a:schemeClr>
              </a:solidFill>
              <a:latin typeface="Gill Sans Light" panose="020B0302020104020203" pitchFamily="34" charset="-79"/>
              <a:cs typeface="Gill Sans Light" panose="020B0302020104020203" pitchFamily="34" charset="-79"/>
            </a:endParaRPr>
          </a:p>
        </p:txBody>
      </p:sp>
    </p:spTree>
    <p:extLst>
      <p:ext uri="{BB962C8B-B14F-4D97-AF65-F5344CB8AC3E}">
        <p14:creationId xmlns:p14="http://schemas.microsoft.com/office/powerpoint/2010/main" xmlns="" val="687380424"/>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DPME_IM_MINISTERS_PRESENTATION_r26.jpg" descr="DPME_IM_MINISTERS_PRESENTATION_r26.jpg"/>
          <p:cNvPicPr>
            <a:picLocks noChangeAspect="1"/>
          </p:cNvPicPr>
          <p:nvPr/>
        </p:nvPicPr>
        <p:blipFill rotWithShape="1">
          <a:blip r:embed="rId2" cstate="screen">
            <a:extLst>
              <a:ext uri="{28A0092B-C50C-407E-A947-70E740481C1C}">
                <a14:useLocalDpi xmlns:a14="http://schemas.microsoft.com/office/drawing/2010/main" xmlns=""/>
              </a:ext>
            </a:extLst>
          </a:blip>
          <a:srcRect/>
          <a:stretch/>
        </p:blipFill>
        <p:spPr>
          <a:xfrm>
            <a:off x="1355408" y="1648178"/>
            <a:ext cx="2989281" cy="3364454"/>
          </a:xfrm>
          <a:prstGeom prst="rect">
            <a:avLst/>
          </a:prstGeom>
          <a:ln w="12700">
            <a:miter lim="400000"/>
          </a:ln>
        </p:spPr>
      </p:pic>
      <p:sp>
        <p:nvSpPr>
          <p:cNvPr id="144" name="object 3"/>
          <p:cNvSpPr/>
          <p:nvPr/>
        </p:nvSpPr>
        <p:spPr>
          <a:xfrm>
            <a:off x="1355407" y="1357330"/>
            <a:ext cx="9323465" cy="290849"/>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marL="231458" marR="3429" indent="-231458" algn="just">
              <a:spcBef>
                <a:spcPts val="68"/>
              </a:spcBef>
              <a:buSzPct val="100000"/>
              <a:buFont typeface="Arial"/>
              <a:buChar char="•"/>
              <a:defRPr sz="3200">
                <a:solidFill>
                  <a:srgbClr val="000000"/>
                </a:solidFill>
                <a:latin typeface="Arial"/>
                <a:ea typeface="Arial"/>
                <a:cs typeface="Arial"/>
                <a:sym typeface="Arial"/>
              </a:defRPr>
            </a:pPr>
            <a:endParaRPr sz="1890" dirty="0">
              <a:latin typeface="Arial" charset="0"/>
              <a:ea typeface="Arial" charset="0"/>
              <a:cs typeface="Arial" charset="0"/>
            </a:endParaRPr>
          </a:p>
        </p:txBody>
      </p:sp>
      <p:sp>
        <p:nvSpPr>
          <p:cNvPr id="8" name="object 4"/>
          <p:cNvSpPr>
            <a:spLocks noGrp="1"/>
          </p:cNvSpPr>
          <p:nvPr>
            <p:ph type="title"/>
          </p:nvPr>
        </p:nvSpPr>
        <p:spPr>
          <a:xfrm>
            <a:off x="1355408" y="1046480"/>
            <a:ext cx="8916352" cy="457200"/>
          </a:xfrm>
          <a:prstGeom prst="rect">
            <a:avLst/>
          </a:prstGeom>
        </p:spPr>
        <p:txBody>
          <a:bodyPr>
            <a:normAutofit fontScale="90000"/>
          </a:bodyPr>
          <a:lstStyle/>
          <a:p>
            <a:pPr indent="8573">
              <a:spcBef>
                <a:spcPts val="68"/>
              </a:spcBef>
              <a:defRPr sz="4000" b="1" spc="-100">
                <a:solidFill>
                  <a:srgbClr val="000000"/>
                </a:solidFill>
                <a:latin typeface="Arial"/>
                <a:ea typeface="Arial"/>
                <a:cs typeface="Arial"/>
                <a:sym typeface="Arial"/>
              </a:defRPr>
            </a:pPr>
            <a:r>
              <a:rPr lang="en-US" dirty="0">
                <a:solidFill>
                  <a:schemeClr val="accent2">
                    <a:lumMod val="75000"/>
                  </a:schemeClr>
                </a:solidFill>
              </a:rPr>
              <a:t>DPME HAS THREE CORE</a:t>
            </a:r>
            <a:r>
              <a:rPr lang="en-US" spc="-135" dirty="0">
                <a:solidFill>
                  <a:schemeClr val="accent2">
                    <a:lumMod val="75000"/>
                  </a:schemeClr>
                </a:solidFill>
              </a:rPr>
              <a:t> </a:t>
            </a:r>
            <a:r>
              <a:rPr lang="en-US" dirty="0">
                <a:solidFill>
                  <a:schemeClr val="accent2">
                    <a:lumMod val="75000"/>
                  </a:schemeClr>
                </a:solidFill>
              </a:rPr>
              <a:t>FUNCTIONS:</a:t>
            </a:r>
            <a:endParaRPr dirty="0">
              <a:solidFill>
                <a:schemeClr val="accent2">
                  <a:lumMod val="75000"/>
                </a:schemeClr>
              </a:solidFill>
            </a:endParaRPr>
          </a:p>
        </p:txBody>
      </p:sp>
      <p:pic>
        <p:nvPicPr>
          <p:cNvPr id="9" name="DPME_IM_MINISTERS_PRESENTATION_r26.jpg" descr="DPME_IM_MINISTERS_PRESENTATION_r26.jpg"/>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4610941" y="1648178"/>
            <a:ext cx="2989281" cy="3364454"/>
          </a:xfrm>
          <a:prstGeom prst="rect">
            <a:avLst/>
          </a:prstGeom>
          <a:ln w="12700">
            <a:miter lim="400000"/>
          </a:ln>
        </p:spPr>
      </p:pic>
      <p:pic>
        <p:nvPicPr>
          <p:cNvPr id="10" name="DPME_IM_MINISTERS_PRESENTATION_r26.jpg" descr="DPME_IM_MINISTERS_PRESENTATION_r26.jpg"/>
          <p:cNvPicPr>
            <a:picLocks noChangeAspect="1"/>
          </p:cNvPicPr>
          <p:nvPr/>
        </p:nvPicPr>
        <p:blipFill rotWithShape="1">
          <a:blip r:embed="rId4" cstate="screen">
            <a:extLst>
              <a:ext uri="{28A0092B-C50C-407E-A947-70E740481C1C}">
                <a14:useLocalDpi xmlns:a14="http://schemas.microsoft.com/office/drawing/2010/main" xmlns=""/>
              </a:ext>
            </a:extLst>
          </a:blip>
          <a:srcRect/>
          <a:stretch/>
        </p:blipFill>
        <p:spPr>
          <a:xfrm>
            <a:off x="7818065" y="1648178"/>
            <a:ext cx="2989281" cy="3364454"/>
          </a:xfrm>
          <a:prstGeom prst="rect">
            <a:avLst/>
          </a:prstGeom>
          <a:ln w="12700">
            <a:miter lim="400000"/>
          </a:ln>
        </p:spPr>
      </p:pic>
    </p:spTree>
    <p:extLst>
      <p:ext uri="{BB962C8B-B14F-4D97-AF65-F5344CB8AC3E}">
        <p14:creationId xmlns:p14="http://schemas.microsoft.com/office/powerpoint/2010/main" xmlns="" val="1367371022"/>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p:txBody>
          <a:bodyPr/>
          <a:lstStyle/>
          <a:p>
            <a:pPr>
              <a:defRPr/>
            </a:pPr>
            <a:fld id="{6F583F1B-3FE3-D141-BECE-62358217E2B5}" type="slidenum">
              <a:rPr lang="en-US" smtClean="0">
                <a:solidFill>
                  <a:prstClr val="black">
                    <a:tint val="75000"/>
                  </a:prstClr>
                </a:solidFill>
              </a:rPr>
              <a:pPr>
                <a:defRPr/>
              </a:pPr>
              <a:t>30</a:t>
            </a:fld>
            <a:endParaRPr lang="en-US" dirty="0">
              <a:solidFill>
                <a:prstClr val="black">
                  <a:tint val="75000"/>
                </a:prst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2186751372"/>
              </p:ext>
            </p:extLst>
          </p:nvPr>
        </p:nvGraphicFramePr>
        <p:xfrm>
          <a:off x="523702" y="1002303"/>
          <a:ext cx="11089178" cy="4979424"/>
        </p:xfrm>
        <a:graphic>
          <a:graphicData uri="http://schemas.openxmlformats.org/drawingml/2006/table">
            <a:tbl>
              <a:tblPr firstRow="1" bandRow="1">
                <a:tableStyleId>{5C22544A-7EE6-4342-B048-85BDC9FD1C3A}</a:tableStyleId>
              </a:tblPr>
              <a:tblGrid>
                <a:gridCol w="3441469">
                  <a:extLst>
                    <a:ext uri="{9D8B030D-6E8A-4147-A177-3AD203B41FA5}">
                      <a16:colId xmlns:a16="http://schemas.microsoft.com/office/drawing/2014/main" xmlns="" val="385492214"/>
                    </a:ext>
                  </a:extLst>
                </a:gridCol>
                <a:gridCol w="7647709">
                  <a:extLst>
                    <a:ext uri="{9D8B030D-6E8A-4147-A177-3AD203B41FA5}">
                      <a16:colId xmlns:a16="http://schemas.microsoft.com/office/drawing/2014/main" xmlns="" val="1051555412"/>
                    </a:ext>
                  </a:extLst>
                </a:gridCol>
              </a:tblGrid>
              <a:tr h="361191">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Arial" panose="020B0604020202020204" pitchFamily="34" charset="0"/>
                          <a:cs typeface="Arial" panose="020B0604020202020204" pitchFamily="34" charset="0"/>
                        </a:rPr>
                        <a:t>Achieved </a:t>
                      </a:r>
                      <a:r>
                        <a:rPr lang="en-US" sz="1600" dirty="0" smtClean="0">
                          <a:solidFill>
                            <a:schemeClr val="tx1"/>
                          </a:solidFill>
                          <a:latin typeface="Arial" panose="020B0604020202020204" pitchFamily="34" charset="0"/>
                          <a:cs typeface="Arial" panose="020B0604020202020204" pitchFamily="34" charset="0"/>
                        </a:rPr>
                        <a:t>Targets 3/3</a:t>
                      </a:r>
                      <a:endParaRPr lang="en-US" sz="1600" dirty="0">
                        <a:solidFill>
                          <a:schemeClr val="tx1"/>
                        </a:solidFill>
                        <a:latin typeface="Arial" panose="020B0604020202020204" pitchFamily="34" charset="0"/>
                        <a:cs typeface="Arial" panose="020B0604020202020204" pitchFamily="34" charset="0"/>
                      </a:endParaRPr>
                    </a:p>
                  </a:txBody>
                  <a:tcPr>
                    <a:solidFill>
                      <a:schemeClr val="tx1">
                        <a:lumMod val="50000"/>
                        <a:lumOff val="50000"/>
                      </a:schemeClr>
                    </a:solidFill>
                  </a:tcPr>
                </a:tc>
                <a:tc hMerge="1">
                  <a:txBody>
                    <a:bodyPr/>
                    <a:lstStyle/>
                    <a:p>
                      <a:endParaRPr lang="en-US" dirty="0"/>
                    </a:p>
                  </a:txBody>
                  <a:tcPr/>
                </a:tc>
                <a:extLst>
                  <a:ext uri="{0D108BD9-81ED-4DB2-BD59-A6C34878D82A}">
                    <a16:rowId xmlns:a16="http://schemas.microsoft.com/office/drawing/2014/main" xmlns="" val="2402360315"/>
                  </a:ext>
                </a:extLst>
              </a:tr>
              <a:tr h="361191">
                <a:tc>
                  <a:txBody>
                    <a:bodyPr/>
                    <a:lstStyle/>
                    <a:p>
                      <a:r>
                        <a:rPr lang="en-US" sz="1600" b="1" dirty="0">
                          <a:latin typeface="Arial" panose="020B0604020202020204" pitchFamily="34" charset="0"/>
                          <a:cs typeface="Arial" panose="020B0604020202020204" pitchFamily="34" charset="0"/>
                        </a:rPr>
                        <a:t>Sub-programme</a:t>
                      </a:r>
                    </a:p>
                  </a:txBody>
                  <a:tcPr>
                    <a:solidFill>
                      <a:schemeClr val="bg1">
                        <a:lumMod val="75000"/>
                      </a:schemeClr>
                    </a:solidFill>
                  </a:tcPr>
                </a:tc>
                <a:tc>
                  <a:txBody>
                    <a:bodyPr/>
                    <a:lstStyle/>
                    <a:p>
                      <a:r>
                        <a:rPr lang="en-US" sz="1600" b="1" dirty="0">
                          <a:latin typeface="Arial" panose="020B0604020202020204" pitchFamily="34" charset="0"/>
                          <a:cs typeface="Arial" panose="020B0604020202020204" pitchFamily="34" charset="0"/>
                        </a:rPr>
                        <a:t>Targets/actual achievement</a:t>
                      </a:r>
                    </a:p>
                  </a:txBody>
                  <a:tcPr>
                    <a:solidFill>
                      <a:schemeClr val="bg1">
                        <a:lumMod val="75000"/>
                      </a:schemeClr>
                    </a:solidFill>
                  </a:tcPr>
                </a:tc>
                <a:extLst>
                  <a:ext uri="{0D108BD9-81ED-4DB2-BD59-A6C34878D82A}">
                    <a16:rowId xmlns:a16="http://schemas.microsoft.com/office/drawing/2014/main" xmlns="" val="3792020637"/>
                  </a:ext>
                </a:extLst>
              </a:tr>
              <a:tr h="635304">
                <a:tc>
                  <a:txBody>
                    <a:bodyPr/>
                    <a:lstStyle/>
                    <a:p>
                      <a:endParaRPr lang="en-US" sz="1600" dirty="0">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pPr marL="342900" marR="0" indent="-342900" algn="l" defTabSz="914400" rtl="0" eaLnBrk="1" fontAlgn="auto" latinLnBrk="0" hangingPunct="1">
                        <a:lnSpc>
                          <a:spcPct val="115000"/>
                        </a:lnSpc>
                        <a:spcBef>
                          <a:spcPts val="0"/>
                        </a:spcBef>
                        <a:spcAft>
                          <a:spcPts val="0"/>
                        </a:spcAft>
                        <a:buClrTx/>
                        <a:buSzTx/>
                        <a:buFont typeface="+mj-lt"/>
                        <a:buAutoNum type="arabicPeriod" startAt="9"/>
                        <a:tabLst/>
                        <a:defRPr/>
                      </a:pPr>
                      <a:r>
                        <a:rPr kumimoji="0" lang="en-US" sz="1600" kern="1200" dirty="0" smtClean="0">
                          <a:solidFill>
                            <a:srgbClr val="00B050"/>
                          </a:solidFill>
                          <a:latin typeface="Arial" panose="020B0604020202020204" pitchFamily="34" charset="0"/>
                          <a:ea typeface="Calibri" panose="020F0502020204030204" pitchFamily="34" charset="0"/>
                          <a:cs typeface="Arial" panose="020B0604020202020204" pitchFamily="34" charset="0"/>
                        </a:rPr>
                        <a:t>13 knowledge products (e.g. policy briefs or reports) developed and disseminated</a:t>
                      </a:r>
                    </a:p>
                    <a:p>
                      <a:pPr marL="285750" marR="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600" dirty="0" smtClean="0">
                          <a:effectLst/>
                          <a:latin typeface="Arial" panose="020B0604020202020204" pitchFamily="34" charset="0"/>
                          <a:ea typeface="Calibri" panose="020F0502020204030204" pitchFamily="34" charset="0"/>
                          <a:cs typeface="Arial" panose="020B0604020202020204" pitchFamily="34" charset="0"/>
                        </a:rPr>
                        <a:t>14 papers were developed and disseminated through the DPME website</a:t>
                      </a:r>
                      <a:endParaRPr kumimoji="0" lang="en-US" sz="16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xmlns="" val="2092767486"/>
                  </a:ext>
                </a:extLst>
              </a:tr>
              <a:tr h="542270">
                <a:tc>
                  <a:txBody>
                    <a:bodyPr/>
                    <a:lstStyle/>
                    <a:p>
                      <a:endParaRPr lang="en-US" sz="1600" dirty="0">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startAt="10"/>
                        <a:tabLst/>
                        <a:defRPr/>
                      </a:pPr>
                      <a:r>
                        <a:rPr kumimoji="0" lang="en-US" sz="1600" kern="1200" dirty="0" smtClean="0">
                          <a:solidFill>
                            <a:srgbClr val="00B050"/>
                          </a:solidFill>
                          <a:latin typeface="Arial" panose="020B0604020202020204" pitchFamily="34" charset="0"/>
                          <a:ea typeface="Calibri" panose="020F0502020204030204" pitchFamily="34" charset="0"/>
                          <a:cs typeface="Arial" panose="020B0604020202020204" pitchFamily="34" charset="0"/>
                        </a:rPr>
                        <a:t>Knowledge Hub functional Business Plan for Centre developed</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effectLst/>
                          <a:latin typeface="Arial" panose="020B0604020202020204" pitchFamily="34" charset="0"/>
                          <a:ea typeface="Calibri" panose="020F0502020204030204" pitchFamily="34" charset="0"/>
                          <a:cs typeface="Arial" panose="020B0604020202020204" pitchFamily="34" charset="0"/>
                        </a:rPr>
                        <a:t>Knowledge Hub functional Business Plan for Centre developed</a:t>
                      </a:r>
                      <a:endParaRPr kumimoji="0" lang="en-US" sz="16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xmlns="" val="1793493343"/>
                  </a:ext>
                </a:extLst>
              </a:tr>
              <a:tr h="962334">
                <a:tc>
                  <a:txBody>
                    <a:bodyPr/>
                    <a:lstStyle/>
                    <a:p>
                      <a:r>
                        <a:rPr lang="en-US" sz="1600" dirty="0" smtClean="0">
                          <a:latin typeface="Arial" panose="020B0604020202020204" pitchFamily="34" charset="0"/>
                          <a:cs typeface="Arial" panose="020B0604020202020204" pitchFamily="34" charset="0"/>
                        </a:rPr>
                        <a:t>Programme of Action</a:t>
                      </a:r>
                      <a:endParaRPr lang="en-US" sz="1600" dirty="0">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pPr marL="342900" indent="-342900">
                        <a:spcAft>
                          <a:spcPts val="0"/>
                        </a:spcAft>
                        <a:buFont typeface="+mj-lt"/>
                        <a:buAutoNum type="arabicPeriod" startAt="11"/>
                      </a:pPr>
                      <a:r>
                        <a:rPr kumimoji="0" lang="en-US" sz="1600" kern="1200" dirty="0" smtClean="0">
                          <a:solidFill>
                            <a:srgbClr val="00B050"/>
                          </a:solidFill>
                          <a:latin typeface="Arial" panose="020B0604020202020204" pitchFamily="34" charset="0"/>
                          <a:ea typeface="Calibri" panose="020F0502020204030204" pitchFamily="34" charset="0"/>
                          <a:cs typeface="Arial" panose="020B0604020202020204" pitchFamily="34" charset="0"/>
                        </a:rPr>
                        <a:t>3 reports for each outcome on the POA system (excluding outcomes for which the reports are classified) by 31 March 2019</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effectLst/>
                          <a:latin typeface="Arial" panose="020B0604020202020204" pitchFamily="34" charset="0"/>
                          <a:ea typeface="Calibri" panose="020F0502020204030204" pitchFamily="34" charset="0"/>
                          <a:cs typeface="Arial" panose="020B0604020202020204" pitchFamily="34" charset="0"/>
                        </a:rPr>
                        <a:t>3 reports for each outcome on the POA system (excluding outcomes for which the reports are classified) were produced by 31 March 2019</a:t>
                      </a:r>
                      <a:endParaRPr kumimoji="0" lang="en-US" sz="1600" kern="1200"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xmlns="" val="3549041795"/>
                  </a:ext>
                </a:extLst>
              </a:tr>
              <a:tr h="745746">
                <a:tc>
                  <a:txBody>
                    <a:bodyPr/>
                    <a:lstStyle/>
                    <a:p>
                      <a:endParaRPr lang="en-US" sz="1600" dirty="0">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pPr marL="342900" marR="0" indent="-342900" algn="l" defTabSz="914400" rtl="0" eaLnBrk="1" fontAlgn="auto" latinLnBrk="0" hangingPunct="1">
                        <a:lnSpc>
                          <a:spcPct val="115000"/>
                        </a:lnSpc>
                        <a:spcBef>
                          <a:spcPts val="0"/>
                        </a:spcBef>
                        <a:spcAft>
                          <a:spcPts val="0"/>
                        </a:spcAft>
                        <a:buClrTx/>
                        <a:buSzTx/>
                        <a:buFont typeface="+mj-lt"/>
                        <a:buAutoNum type="arabicPeriod" startAt="12"/>
                        <a:tabLst/>
                        <a:defRPr/>
                      </a:pPr>
                      <a:r>
                        <a:rPr kumimoji="0" lang="en-ZA" sz="1600" kern="1200" dirty="0" smtClean="0">
                          <a:solidFill>
                            <a:srgbClr val="00B050"/>
                          </a:solidFill>
                          <a:latin typeface="Arial" panose="020B0604020202020204" pitchFamily="34" charset="0"/>
                          <a:ea typeface="Calibri" panose="020F0502020204030204" pitchFamily="34" charset="0"/>
                          <a:cs typeface="Arial" panose="020B0604020202020204" pitchFamily="34" charset="0"/>
                        </a:rPr>
                        <a:t>8 data analysis assignments undertaken for DPME</a:t>
                      </a:r>
                    </a:p>
                    <a:p>
                      <a:pPr marL="285750" marR="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600" dirty="0" smtClean="0">
                          <a:effectLst/>
                          <a:latin typeface="Arial" panose="020B0604020202020204" pitchFamily="34" charset="0"/>
                          <a:ea typeface="Calibri" panose="020F0502020204030204" pitchFamily="34" charset="0"/>
                          <a:cs typeface="Arial" panose="020B0604020202020204" pitchFamily="34" charset="0"/>
                        </a:rPr>
                        <a:t>25 data analysis assignments undertaken</a:t>
                      </a:r>
                      <a:endParaRPr kumimoji="0" lang="en-US" sz="16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xmlns="" val="2170959536"/>
                  </a:ext>
                </a:extLst>
              </a:tr>
              <a:tr h="745746">
                <a:tc>
                  <a:txBody>
                    <a:bodyPr/>
                    <a:lstStyle/>
                    <a:p>
                      <a:r>
                        <a:rPr lang="en-US" sz="1600" dirty="0" smtClean="0">
                          <a:latin typeface="Arial" panose="020B0604020202020204" pitchFamily="34" charset="0"/>
                          <a:cs typeface="Arial" panose="020B0604020202020204" pitchFamily="34" charset="0"/>
                        </a:rPr>
                        <a:t>Twede Mbele Programme</a:t>
                      </a:r>
                      <a:endParaRPr lang="en-US" sz="1600" dirty="0">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pPr marL="342900" marR="0" indent="-342900" algn="l" defTabSz="914400" rtl="0" eaLnBrk="1" fontAlgn="auto" latinLnBrk="0" hangingPunct="1">
                        <a:lnSpc>
                          <a:spcPct val="115000"/>
                        </a:lnSpc>
                        <a:spcBef>
                          <a:spcPts val="0"/>
                        </a:spcBef>
                        <a:spcAft>
                          <a:spcPts val="0"/>
                        </a:spcAft>
                        <a:buClrTx/>
                        <a:buSzTx/>
                        <a:buFont typeface="+mj-lt"/>
                        <a:buAutoNum type="arabicPeriod" startAt="13"/>
                        <a:tabLst/>
                        <a:defRPr/>
                      </a:pPr>
                      <a:r>
                        <a:rPr kumimoji="0" lang="en-US" sz="1600" kern="1200" dirty="0" smtClean="0">
                          <a:solidFill>
                            <a:srgbClr val="00B050"/>
                          </a:solidFill>
                          <a:latin typeface="Arial" panose="020B0604020202020204" pitchFamily="34" charset="0"/>
                          <a:ea typeface="Calibri" panose="020F0502020204030204" pitchFamily="34" charset="0"/>
                          <a:cs typeface="Arial" panose="020B0604020202020204" pitchFamily="34" charset="0"/>
                        </a:rPr>
                        <a:t>Twende Mbele Programme annual review completed with a score of A</a:t>
                      </a:r>
                    </a:p>
                    <a:p>
                      <a:pPr marL="285750" marR="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600" dirty="0" smtClean="0">
                          <a:effectLst/>
                          <a:latin typeface="Arial" panose="020B0604020202020204" pitchFamily="34" charset="0"/>
                          <a:ea typeface="Calibri" panose="020F0502020204030204" pitchFamily="34" charset="0"/>
                          <a:cs typeface="Arial" panose="020B0604020202020204" pitchFamily="34" charset="0"/>
                        </a:rPr>
                        <a:t>Twende Mbele Programme annual review completed with a score of A</a:t>
                      </a:r>
                    </a:p>
                    <a:p>
                      <a:pPr marL="0" marR="0" indent="0" algn="l" defTabSz="914400" rtl="0" eaLnBrk="1" fontAlgn="auto" latinLnBrk="0" hangingPunct="1">
                        <a:lnSpc>
                          <a:spcPct val="115000"/>
                        </a:lnSpc>
                        <a:spcBef>
                          <a:spcPts val="0"/>
                        </a:spcBef>
                        <a:spcAft>
                          <a:spcPts val="0"/>
                        </a:spcAft>
                        <a:buClrTx/>
                        <a:buSzTx/>
                        <a:buFontTx/>
                        <a:buNone/>
                        <a:tabLst/>
                        <a:defRPr/>
                      </a:pPr>
                      <a:endParaRPr kumimoji="0" lang="en-US" sz="16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xmlns="" val="2487399567"/>
                  </a:ext>
                </a:extLst>
              </a:tr>
            </a:tbl>
          </a:graphicData>
        </a:graphic>
      </p:graphicFrame>
      <p:sp>
        <p:nvSpPr>
          <p:cNvPr id="8" name="Title 1">
            <a:extLst>
              <a:ext uri="{FF2B5EF4-FFF2-40B4-BE49-F238E27FC236}">
                <a16:creationId xmlns:a16="http://schemas.microsoft.com/office/drawing/2014/main" xmlns="" id="{405F8C43-E2BC-4641-969E-333F12D52281}"/>
              </a:ext>
            </a:extLst>
          </p:cNvPr>
          <p:cNvSpPr txBox="1">
            <a:spLocks/>
          </p:cNvSpPr>
          <p:nvPr/>
        </p:nvSpPr>
        <p:spPr>
          <a:xfrm>
            <a:off x="446903" y="194210"/>
            <a:ext cx="10515600" cy="748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2400" b="1" dirty="0" smtClean="0">
                <a:latin typeface="Arial" panose="020B0604020202020204" pitchFamily="34" charset="0"/>
                <a:cs typeface="Arial" panose="020B0604020202020204" pitchFamily="34" charset="0"/>
              </a:rPr>
              <a:t>EVIDENCE AND KNOWLEDGE SYSTEMS</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093142624"/>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F583F1B-3FE3-D141-BECE-62358217E2B5}" type="slidenum">
              <a:rPr lang="en-US" smtClean="0">
                <a:solidFill>
                  <a:prstClr val="black">
                    <a:tint val="75000"/>
                  </a:prstClr>
                </a:solidFill>
              </a:rPr>
              <a:pPr>
                <a:defRPr/>
              </a:pPr>
              <a:t>31</a:t>
            </a:fld>
            <a:endParaRPr lang="en-US" dirty="0">
              <a:solidFill>
                <a:prstClr val="black">
                  <a:tint val="75000"/>
                </a:prstClr>
              </a:solidFill>
            </a:endParaRPr>
          </a:p>
        </p:txBody>
      </p:sp>
      <p:sp>
        <p:nvSpPr>
          <p:cNvPr id="8" name="Title 1">
            <a:extLst>
              <a:ext uri="{FF2B5EF4-FFF2-40B4-BE49-F238E27FC236}">
                <a16:creationId xmlns:a16="http://schemas.microsoft.com/office/drawing/2014/main" xmlns="" id="{44B7C0C2-1783-DB45-94D9-084B97D0121D}"/>
              </a:ext>
            </a:extLst>
          </p:cNvPr>
          <p:cNvSpPr txBox="1">
            <a:spLocks/>
          </p:cNvSpPr>
          <p:nvPr/>
        </p:nvSpPr>
        <p:spPr>
          <a:xfrm>
            <a:off x="446903" y="194210"/>
            <a:ext cx="10515600" cy="74814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smtClean="0">
                <a:latin typeface="Arial" panose="020B0604020202020204" pitchFamily="34" charset="0"/>
                <a:cs typeface="Arial" panose="020B0604020202020204" pitchFamily="34" charset="0"/>
              </a:rPr>
              <a:t>PROGRAMME </a:t>
            </a:r>
            <a:r>
              <a:rPr lang="en-US" sz="2400" b="1" dirty="0">
                <a:latin typeface="Arial" panose="020B0604020202020204" pitchFamily="34" charset="0"/>
                <a:cs typeface="Arial" panose="020B0604020202020204" pitchFamily="34" charset="0"/>
              </a:rPr>
              <a:t>7</a:t>
            </a:r>
            <a:r>
              <a:rPr lang="en-US" sz="2400" b="1" dirty="0" smtClean="0">
                <a:latin typeface="Arial" panose="020B0604020202020204" pitchFamily="34" charset="0"/>
                <a:cs typeface="Arial" panose="020B0604020202020204" pitchFamily="34" charset="0"/>
              </a:rPr>
              <a:t>: </a:t>
            </a:r>
            <a:r>
              <a:rPr lang="en-ZA" sz="2400" b="1" dirty="0" smtClean="0">
                <a:latin typeface="Arial" panose="020B0604020202020204" pitchFamily="34" charset="0"/>
                <a:cs typeface="Arial" panose="020B0604020202020204" pitchFamily="34" charset="0"/>
              </a:rPr>
              <a:t>YOUTH DEVELOPMENT </a:t>
            </a:r>
            <a:r>
              <a:rPr lang="en-ZA" sz="2400" b="1" dirty="0">
                <a:latin typeface="Arial" panose="020B0604020202020204" pitchFamily="34" charset="0"/>
                <a:cs typeface="Arial" panose="020B0604020202020204" pitchFamily="34" charset="0"/>
              </a:rPr>
              <a:t/>
            </a:r>
            <a:br>
              <a:rPr lang="en-ZA" sz="2400" b="1" dirty="0">
                <a:latin typeface="Arial" panose="020B0604020202020204" pitchFamily="34" charset="0"/>
                <a:cs typeface="Arial" panose="020B0604020202020204" pitchFamily="34" charset="0"/>
              </a:rPr>
            </a:br>
            <a:r>
              <a:rPr lang="en-ZA" sz="2400" b="1" dirty="0">
                <a:latin typeface="Arial" panose="020B0604020202020204" pitchFamily="34" charset="0"/>
                <a:cs typeface="Arial" panose="020B0604020202020204" pitchFamily="34" charset="0"/>
              </a:rPr>
              <a:t> </a:t>
            </a:r>
            <a:endParaRPr lang="en-US" sz="2400" dirty="0">
              <a:solidFill>
                <a:schemeClr val="bg1">
                  <a:lumMod val="50000"/>
                </a:schemeClr>
              </a:solidFill>
              <a:latin typeface="Gill Sans Light" panose="020B0302020104020203" pitchFamily="34" charset="-79"/>
              <a:cs typeface="Gill Sans Light" panose="020B0302020104020203" pitchFamily="34" charset="-79"/>
            </a:endParaRPr>
          </a:p>
        </p:txBody>
      </p:sp>
      <p:graphicFrame>
        <p:nvGraphicFramePr>
          <p:cNvPr id="6" name="Content Placeholder 11"/>
          <p:cNvGraphicFramePr>
            <a:graphicFrameLocks/>
          </p:cNvGraphicFramePr>
          <p:nvPr>
            <p:extLst>
              <p:ext uri="{D42A27DB-BD31-4B8C-83A1-F6EECF244321}">
                <p14:modId xmlns:p14="http://schemas.microsoft.com/office/powerpoint/2010/main" xmlns="" val="3580029711"/>
              </p:ext>
            </p:extLst>
          </p:nvPr>
        </p:nvGraphicFramePr>
        <p:xfrm>
          <a:off x="172721" y="1257530"/>
          <a:ext cx="3964273" cy="56004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le 1"/>
          <p:cNvGraphicFramePr>
            <a:graphicFrameLocks noGrp="1"/>
          </p:cNvGraphicFramePr>
          <p:nvPr>
            <p:extLst>
              <p:ext uri="{D42A27DB-BD31-4B8C-83A1-F6EECF244321}">
                <p14:modId xmlns:p14="http://schemas.microsoft.com/office/powerpoint/2010/main" xmlns="" val="2338433436"/>
              </p:ext>
            </p:extLst>
          </p:nvPr>
        </p:nvGraphicFramePr>
        <p:xfrm>
          <a:off x="4714043" y="1438631"/>
          <a:ext cx="7180654" cy="4077333"/>
        </p:xfrm>
        <a:graphic>
          <a:graphicData uri="http://schemas.openxmlformats.org/drawingml/2006/table">
            <a:tbl>
              <a:tblPr firstRow="1" bandRow="1">
                <a:tableStyleId>{22838BEF-8BB2-4498-84A7-C5851F593DF1}</a:tableStyleId>
              </a:tblPr>
              <a:tblGrid>
                <a:gridCol w="7180654">
                  <a:extLst>
                    <a:ext uri="{9D8B030D-6E8A-4147-A177-3AD203B41FA5}">
                      <a16:colId xmlns:a16="http://schemas.microsoft.com/office/drawing/2014/main" xmlns="" val="3750031784"/>
                    </a:ext>
                  </a:extLst>
                </a:gridCol>
              </a:tblGrid>
              <a:tr h="1148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Had 3 targets for the financial year and all 3 targets were met</a:t>
                      </a:r>
                      <a:endParaRPr lang="en-US" sz="1800" dirty="0" smtClean="0">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smtClean="0">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Targets/actual achievement</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76554031"/>
                  </a:ext>
                </a:extLst>
              </a:tr>
              <a:tr h="669086">
                <a:tc>
                  <a:txBody>
                    <a:bodyPr/>
                    <a:lstStyle/>
                    <a:p>
                      <a:pPr marL="342900" indent="-342900">
                        <a:spcAft>
                          <a:spcPts val="0"/>
                        </a:spcAft>
                        <a:buFont typeface="+mj-lt"/>
                        <a:buAutoNum type="arabicPeriod"/>
                      </a:pPr>
                      <a:r>
                        <a:rPr kumimoji="0" lang="en-US" sz="1600" kern="1200" dirty="0" smtClean="0">
                          <a:latin typeface="Arial" panose="020B0604020202020204" pitchFamily="34" charset="0"/>
                          <a:cs typeface="Arial" panose="020B0604020202020204" pitchFamily="34" charset="0"/>
                        </a:rPr>
                        <a:t>4  National</a:t>
                      </a:r>
                      <a:r>
                        <a:rPr kumimoji="0" lang="en-US" sz="1600" kern="1200" baseline="0" dirty="0" smtClean="0">
                          <a:latin typeface="Arial" panose="020B0604020202020204" pitchFamily="34" charset="0"/>
                          <a:cs typeface="Arial" panose="020B0604020202020204" pitchFamily="34" charset="0"/>
                        </a:rPr>
                        <a:t>  </a:t>
                      </a:r>
                      <a:r>
                        <a:rPr kumimoji="0" lang="en-US" sz="1600" kern="1200" dirty="0" smtClean="0">
                          <a:latin typeface="Arial" panose="020B0604020202020204" pitchFamily="34" charset="0"/>
                          <a:cs typeface="Arial" panose="020B0604020202020204" pitchFamily="34" charset="0"/>
                        </a:rPr>
                        <a:t>Youth Programme (NYP) monitoring reports were produced</a:t>
                      </a:r>
                      <a:endParaRPr kumimoji="0" lang="en-US" sz="1600" b="1" kern="1200" dirty="0" smtClean="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2492156175"/>
                  </a:ext>
                </a:extLst>
              </a:tr>
              <a:tr h="756032">
                <a:tc>
                  <a:txBody>
                    <a:bodyPr/>
                    <a:lstStyle/>
                    <a:p>
                      <a:pPr marL="342900" marR="0" indent="-342900" algn="l" rtl="0" eaLnBrk="1" latinLnBrk="0" hangingPunct="1">
                        <a:lnSpc>
                          <a:spcPct val="115000"/>
                        </a:lnSpc>
                        <a:spcBef>
                          <a:spcPts val="0"/>
                        </a:spcBef>
                        <a:spcAft>
                          <a:spcPts val="0"/>
                        </a:spcAft>
                        <a:buFont typeface="+mj-lt"/>
                        <a:buAutoNum type="arabicPeriod" startAt="2"/>
                      </a:pPr>
                      <a:r>
                        <a:rPr kumimoji="0" lang="en-US" sz="1600" kern="1200" dirty="0" smtClean="0">
                          <a:latin typeface="Arial" panose="020B0604020202020204" pitchFamily="34" charset="0"/>
                          <a:cs typeface="Arial" panose="020B0604020202020204" pitchFamily="34" charset="0"/>
                        </a:rPr>
                        <a:t>NYP mid-term evaluation report produced</a:t>
                      </a:r>
                      <a:endParaRPr kumimoji="0" lang="en-US" sz="1600" b="1" kern="1200" dirty="0" smtClean="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2109409745"/>
                  </a:ext>
                </a:extLst>
              </a:tr>
              <a:tr h="1503257">
                <a:tc>
                  <a:txBody>
                    <a:bodyPr/>
                    <a:lstStyle/>
                    <a:p>
                      <a:pPr marL="342900" marR="0" indent="-342900">
                        <a:lnSpc>
                          <a:spcPct val="115000"/>
                        </a:lnSpc>
                        <a:spcBef>
                          <a:spcPts val="0"/>
                        </a:spcBef>
                        <a:spcAft>
                          <a:spcPts val="0"/>
                        </a:spcAft>
                        <a:buFont typeface="+mj-lt"/>
                        <a:buAutoNum type="arabicPeriod" startAt="3"/>
                      </a:pPr>
                      <a:r>
                        <a:rPr kumimoji="0" lang="en-US" sz="1600" kern="1200" dirty="0" smtClean="0">
                          <a:latin typeface="Arial" panose="020B0604020202020204" pitchFamily="34" charset="0"/>
                          <a:cs typeface="Arial" panose="020B0604020202020204" pitchFamily="34" charset="0"/>
                        </a:rPr>
                        <a:t>NYDA performance reports to be quality assured and transfer payment made </a:t>
                      </a:r>
                      <a:endParaRPr kumimoji="0" lang="en-US" sz="1600" b="1" kern="1200" dirty="0" smtClean="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733610660"/>
                  </a:ext>
                </a:extLst>
              </a:tr>
            </a:tbl>
          </a:graphicData>
        </a:graphic>
      </p:graphicFrame>
    </p:spTree>
    <p:extLst>
      <p:ext uri="{BB962C8B-B14F-4D97-AF65-F5344CB8AC3E}">
        <p14:creationId xmlns:p14="http://schemas.microsoft.com/office/powerpoint/2010/main" xmlns="" val="10755668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14" y="1262261"/>
            <a:ext cx="11291771" cy="1562996"/>
          </a:xfrm>
          <a:prstGeom prst="rect">
            <a:avLst/>
          </a:prstGeom>
        </p:spPr>
        <p:txBody>
          <a:bodyPr>
            <a:normAutofit fontScale="97500"/>
          </a:bodyPr>
          <a:lstStyle>
            <a:lvl1pPr algn="l" rtl="0" eaLnBrk="1" latinLnBrk="0" hangingPunct="1">
              <a:spcBef>
                <a:spcPct val="0"/>
              </a:spcBef>
              <a:buNone/>
              <a:defRPr kumimoji="0" sz="3000" kern="1200">
                <a:solidFill>
                  <a:schemeClr val="accent5"/>
                </a:solidFill>
                <a:effectLst/>
                <a:latin typeface="+mj-lt"/>
                <a:ea typeface="+mj-ea"/>
                <a:cs typeface="+mj-cs"/>
              </a:defRPr>
            </a:lvl1pPr>
            <a:extLst/>
          </a:lstStyle>
          <a:p>
            <a:pPr algn="ctr"/>
            <a:r>
              <a:rPr lang="en-US" sz="4100" b="1" dirty="0" smtClean="0">
                <a:solidFill>
                  <a:schemeClr val="tx1"/>
                </a:solidFill>
                <a:latin typeface="Arial" panose="020B0604020202020204" pitchFamily="34" charset="0"/>
                <a:cs typeface="Arial" panose="020B0604020202020204" pitchFamily="34" charset="0"/>
              </a:rPr>
              <a:t>HUMAN RESOURCE MANAGEMENT</a:t>
            </a:r>
            <a:r>
              <a:rPr lang="en-US" sz="4000" dirty="0" smtClean="0"/>
              <a:t/>
            </a:r>
            <a:br>
              <a:rPr lang="en-US" sz="4000" dirty="0" smtClean="0"/>
            </a:br>
            <a:r>
              <a:rPr lang="en-US" sz="2800" b="1" dirty="0" smtClean="0">
                <a:solidFill>
                  <a:schemeClr val="accent2"/>
                </a:solidFill>
                <a:latin typeface="Arial" panose="020B0604020202020204" pitchFamily="34" charset="0"/>
                <a:ea typeface="Calibri" charset="0"/>
                <a:cs typeface="Arial" panose="020B0604020202020204" pitchFamily="34" charset="0"/>
              </a:rPr>
              <a:t/>
            </a:r>
            <a:br>
              <a:rPr lang="en-US" sz="2800" b="1" dirty="0" smtClean="0">
                <a:solidFill>
                  <a:schemeClr val="accent2"/>
                </a:solidFill>
                <a:latin typeface="Arial" panose="020B0604020202020204" pitchFamily="34" charset="0"/>
                <a:ea typeface="Calibri" charset="0"/>
                <a:cs typeface="Arial" panose="020B0604020202020204" pitchFamily="34" charset="0"/>
              </a:rPr>
            </a:br>
            <a:endParaRPr lang="en-US" sz="2500" b="1" dirty="0">
              <a:solidFill>
                <a:schemeClr val="accent2"/>
              </a:solidFill>
              <a:latin typeface="Gill Sans"/>
              <a:ea typeface="Calibri" charset="0"/>
              <a:cs typeface="Gill Sans"/>
            </a:endParaRPr>
          </a:p>
        </p:txBody>
      </p:sp>
      <p:pic>
        <p:nvPicPr>
          <p:cNvPr id="6" name="Picture 5"/>
          <p:cNvPicPr>
            <a:picLocks noChangeAspect="1"/>
          </p:cNvPicPr>
          <p:nvPr/>
        </p:nvPicPr>
        <p:blipFill>
          <a:blip r:embed="rId2" cstate="print"/>
          <a:stretch>
            <a:fillRect/>
          </a:stretch>
        </p:blipFill>
        <p:spPr>
          <a:xfrm>
            <a:off x="545041" y="408637"/>
            <a:ext cx="2366842" cy="813993"/>
          </a:xfrm>
          <a:prstGeom prst="rect">
            <a:avLst/>
          </a:prstGeom>
        </p:spPr>
      </p:pic>
      <p:pic>
        <p:nvPicPr>
          <p:cNvPr id="7" name="Picture 6"/>
          <p:cNvPicPr>
            <a:picLocks noChangeAspect="1"/>
          </p:cNvPicPr>
          <p:nvPr/>
        </p:nvPicPr>
        <p:blipFill>
          <a:blip r:embed="rId3" cstate="print"/>
          <a:stretch>
            <a:fillRect/>
          </a:stretch>
        </p:blipFill>
        <p:spPr>
          <a:xfrm>
            <a:off x="10558603" y="325546"/>
            <a:ext cx="1072743" cy="1072743"/>
          </a:xfrm>
          <a:prstGeom prst="rect">
            <a:avLst/>
          </a:prstGeom>
        </p:spPr>
      </p:pic>
      <p:pic>
        <p:nvPicPr>
          <p:cNvPr id="2" name="Picture 1"/>
          <p:cNvPicPr>
            <a:picLocks noChangeAspect="1"/>
          </p:cNvPicPr>
          <p:nvPr/>
        </p:nvPicPr>
        <p:blipFill>
          <a:blip r:embed="rId4" cstate="print"/>
          <a:stretch>
            <a:fillRect/>
          </a:stretch>
        </p:blipFill>
        <p:spPr>
          <a:xfrm>
            <a:off x="1287261" y="2010320"/>
            <a:ext cx="9579007" cy="3994952"/>
          </a:xfrm>
          <a:prstGeom prst="rect">
            <a:avLst/>
          </a:prstGeom>
        </p:spPr>
      </p:pic>
    </p:spTree>
    <p:extLst>
      <p:ext uri="{BB962C8B-B14F-4D97-AF65-F5344CB8AC3E}">
        <p14:creationId xmlns:p14="http://schemas.microsoft.com/office/powerpoint/2010/main" xmlns="" val="519180853"/>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F583F1B-3FE3-D141-BECE-62358217E2B5}" type="slidenum">
              <a:rPr lang="en-US" smtClean="0">
                <a:solidFill>
                  <a:prstClr val="black">
                    <a:tint val="75000"/>
                  </a:prstClr>
                </a:solidFill>
              </a:rPr>
              <a:pPr>
                <a:defRPr/>
              </a:pPr>
              <a:t>33</a:t>
            </a:fld>
            <a:endParaRPr lang="en-US" dirty="0">
              <a:solidFill>
                <a:prstClr val="black">
                  <a:tint val="75000"/>
                </a:prstClr>
              </a:solidFill>
            </a:endParaRPr>
          </a:p>
        </p:txBody>
      </p:sp>
      <p:sp>
        <p:nvSpPr>
          <p:cNvPr id="8" name="Title 1">
            <a:extLst>
              <a:ext uri="{FF2B5EF4-FFF2-40B4-BE49-F238E27FC236}">
                <a16:creationId xmlns:a16="http://schemas.microsoft.com/office/drawing/2014/main" xmlns="" id="{44B7C0C2-1783-DB45-94D9-084B97D0121D}"/>
              </a:ext>
            </a:extLst>
          </p:cNvPr>
          <p:cNvSpPr txBox="1">
            <a:spLocks/>
          </p:cNvSpPr>
          <p:nvPr/>
        </p:nvSpPr>
        <p:spPr>
          <a:xfrm>
            <a:off x="446903" y="194210"/>
            <a:ext cx="10515600" cy="748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2800" b="1" dirty="0" smtClean="0">
                <a:latin typeface="Arial" panose="020B0604020202020204" pitchFamily="34" charset="0"/>
                <a:cs typeface="Arial" panose="020B0604020202020204" pitchFamily="34" charset="0"/>
              </a:rPr>
              <a:t>EMPLOYMENT &amp; VACANCIES</a:t>
            </a:r>
            <a:endParaRPr lang="en-US" sz="2800" dirty="0">
              <a:latin typeface="Gill Sans Light" panose="020B0302020104020203" pitchFamily="34" charset="-79"/>
              <a:cs typeface="Gill Sans Light" panose="020B0302020104020203" pitchFamily="34" charset="-79"/>
            </a:endParaRPr>
          </a:p>
        </p:txBody>
      </p:sp>
      <p:sp>
        <p:nvSpPr>
          <p:cNvPr id="6" name="TextBox 5"/>
          <p:cNvSpPr txBox="1"/>
          <p:nvPr/>
        </p:nvSpPr>
        <p:spPr>
          <a:xfrm>
            <a:off x="3717456" y="998214"/>
            <a:ext cx="3618491" cy="400110"/>
          </a:xfrm>
          <a:prstGeom prst="rect">
            <a:avLst/>
          </a:prstGeom>
          <a:noFill/>
        </p:spPr>
        <p:txBody>
          <a:bodyPr wrap="none" rtlCol="0">
            <a:spAutoFit/>
          </a:bodyPr>
          <a:lstStyle/>
          <a:p>
            <a:pPr algn="ctr"/>
            <a:r>
              <a:rPr lang="en-IN" sz="2000" b="1" dirty="0" smtClean="0">
                <a:latin typeface="Arial" panose="020B0604020202020204" pitchFamily="34" charset="0"/>
                <a:cs typeface="Arial" panose="020B0604020202020204" pitchFamily="34" charset="0"/>
              </a:rPr>
              <a:t>FILLED POSTS BY GENDER</a:t>
            </a:r>
            <a:endParaRPr lang="en-IN" sz="2000" b="1" dirty="0">
              <a:latin typeface="Arial" panose="020B0604020202020204" pitchFamily="34" charset="0"/>
              <a:cs typeface="Arial" panose="020B0604020202020204" pitchFamily="34" charset="0"/>
            </a:endParaRPr>
          </a:p>
        </p:txBody>
      </p:sp>
      <p:pic>
        <p:nvPicPr>
          <p:cNvPr id="1026" name="Picture 2" descr="https://www.womenofgrace.com/blog/wp-content/uploads/2013/08/male-female-logo.jpg"/>
          <p:cNvPicPr>
            <a:picLocks noChangeAspect="1" noChangeArrowheads="1"/>
          </p:cNvPicPr>
          <p:nvPr/>
        </p:nvPicPr>
        <p:blipFill rotWithShape="1">
          <a:blip r:embed="rId2" cstate="email">
            <a:extLst>
              <a:ext uri="{28A0092B-C50C-407E-A947-70E740481C1C}">
                <a14:useLocalDpi xmlns:a14="http://schemas.microsoft.com/office/drawing/2010/main" xmlns="" val="0"/>
              </a:ext>
            </a:extLst>
          </a:blip>
          <a:srcRect l="52844"/>
          <a:stretch/>
        </p:blipFill>
        <p:spPr bwMode="auto">
          <a:xfrm flipH="1">
            <a:off x="2450237" y="1398324"/>
            <a:ext cx="1782845" cy="220601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s://www.womenofgrace.com/blog/wp-content/uploads/2013/08/male-female-logo.jpg"/>
          <p:cNvPicPr>
            <a:picLocks noChangeAspect="1" noChangeArrowheads="1"/>
          </p:cNvPicPr>
          <p:nvPr/>
        </p:nvPicPr>
        <p:blipFill rotWithShape="1">
          <a:blip r:embed="rId3" cstate="email">
            <a:extLst>
              <a:ext uri="{28A0092B-C50C-407E-A947-70E740481C1C}">
                <a14:useLocalDpi xmlns:a14="http://schemas.microsoft.com/office/drawing/2010/main" xmlns="" val="0"/>
              </a:ext>
            </a:extLst>
          </a:blip>
          <a:srcRect r="51618"/>
          <a:stretch/>
        </p:blipFill>
        <p:spPr bwMode="auto">
          <a:xfrm>
            <a:off x="6833986" y="1493714"/>
            <a:ext cx="2043684" cy="2079516"/>
          </a:xfrm>
          <a:prstGeom prst="rect">
            <a:avLst/>
          </a:prstGeom>
          <a:noFill/>
          <a:extLst>
            <a:ext uri="{909E8E84-426E-40DD-AFC4-6F175D3DCCD1}">
              <a14:hiddenFill xmlns:a14="http://schemas.microsoft.com/office/drawing/2010/main" xmlns="">
                <a:solidFill>
                  <a:srgbClr val="FFFFFF"/>
                </a:solidFill>
              </a14:hiddenFill>
            </a:ext>
          </a:extLst>
        </p:spPr>
      </p:pic>
      <p:cxnSp>
        <p:nvCxnSpPr>
          <p:cNvPr id="4" name="Straight Connector 3"/>
          <p:cNvCxnSpPr>
            <a:stCxn id="1026" idx="1"/>
          </p:cNvCxnSpPr>
          <p:nvPr/>
        </p:nvCxnSpPr>
        <p:spPr>
          <a:xfrm flipV="1">
            <a:off x="4233082" y="2492296"/>
            <a:ext cx="2789701" cy="9033"/>
          </a:xfrm>
          <a:prstGeom prst="line">
            <a:avLst/>
          </a:prstGeom>
          <a:ln w="15875"/>
        </p:spPr>
        <p:style>
          <a:lnRef idx="1">
            <a:schemeClr val="accent2"/>
          </a:lnRef>
          <a:fillRef idx="0">
            <a:schemeClr val="accent2"/>
          </a:fillRef>
          <a:effectRef idx="0">
            <a:schemeClr val="accent2"/>
          </a:effectRef>
          <a:fontRef idx="minor">
            <a:schemeClr val="tx1"/>
          </a:fontRef>
        </p:style>
      </p:cxnSp>
      <p:sp>
        <p:nvSpPr>
          <p:cNvPr id="10" name="Rounded Rectangle 9"/>
          <p:cNvSpPr/>
          <p:nvPr/>
        </p:nvSpPr>
        <p:spPr>
          <a:xfrm>
            <a:off x="5033508" y="2082604"/>
            <a:ext cx="1083207" cy="85585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ZA" sz="3200" dirty="0" smtClean="0"/>
              <a:t>380</a:t>
            </a:r>
            <a:endParaRPr lang="en-ZA" sz="3200" dirty="0"/>
          </a:p>
        </p:txBody>
      </p:sp>
      <p:sp>
        <p:nvSpPr>
          <p:cNvPr id="13" name="TextBox 12"/>
          <p:cNvSpPr txBox="1"/>
          <p:nvPr/>
        </p:nvSpPr>
        <p:spPr>
          <a:xfrm>
            <a:off x="3506313" y="3348797"/>
            <a:ext cx="4449023" cy="461665"/>
          </a:xfrm>
          <a:prstGeom prst="rect">
            <a:avLst/>
          </a:prstGeom>
          <a:noFill/>
        </p:spPr>
        <p:txBody>
          <a:bodyPr wrap="square" rtlCol="0">
            <a:spAutoFit/>
          </a:bodyPr>
          <a:lstStyle/>
          <a:p>
            <a:pPr algn="ctr"/>
            <a:r>
              <a:rPr lang="en-IN" sz="2400" b="1" dirty="0" smtClean="0">
                <a:latin typeface="Arial" panose="020B0604020202020204" pitchFamily="34" charset="0"/>
                <a:cs typeface="Arial" panose="020B0604020202020204" pitchFamily="34" charset="0"/>
              </a:rPr>
              <a:t>FILLED POSTS BY RACE</a:t>
            </a:r>
            <a:endParaRPr lang="en-IN" sz="2400" b="1" dirty="0">
              <a:latin typeface="Arial" panose="020B0604020202020204" pitchFamily="34" charset="0"/>
              <a:cs typeface="Arial" panose="020B060402020202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xmlns="" val="4165404437"/>
              </p:ext>
            </p:extLst>
          </p:nvPr>
        </p:nvGraphicFramePr>
        <p:xfrm>
          <a:off x="763480" y="4060302"/>
          <a:ext cx="9019712" cy="2189579"/>
        </p:xfrm>
        <a:graphic>
          <a:graphicData uri="http://schemas.openxmlformats.org/drawingml/2006/table">
            <a:tbl>
              <a:tblPr firstRow="1" bandRow="1">
                <a:tableStyleId>{5C22544A-7EE6-4342-B048-85BDC9FD1C3A}</a:tableStyleId>
              </a:tblPr>
              <a:tblGrid>
                <a:gridCol w="1570781">
                  <a:extLst>
                    <a:ext uri="{9D8B030D-6E8A-4147-A177-3AD203B41FA5}">
                      <a16:colId xmlns:a16="http://schemas.microsoft.com/office/drawing/2014/main" xmlns="" val="908923436"/>
                    </a:ext>
                  </a:extLst>
                </a:gridCol>
                <a:gridCol w="2255868">
                  <a:extLst>
                    <a:ext uri="{9D8B030D-6E8A-4147-A177-3AD203B41FA5}">
                      <a16:colId xmlns:a16="http://schemas.microsoft.com/office/drawing/2014/main" xmlns="" val="367026785"/>
                    </a:ext>
                  </a:extLst>
                </a:gridCol>
                <a:gridCol w="323413">
                  <a:extLst>
                    <a:ext uri="{9D8B030D-6E8A-4147-A177-3AD203B41FA5}">
                      <a16:colId xmlns:a16="http://schemas.microsoft.com/office/drawing/2014/main" xmlns="" val="3469378662"/>
                    </a:ext>
                  </a:extLst>
                </a:gridCol>
                <a:gridCol w="718408">
                  <a:extLst>
                    <a:ext uri="{9D8B030D-6E8A-4147-A177-3AD203B41FA5}">
                      <a16:colId xmlns:a16="http://schemas.microsoft.com/office/drawing/2014/main" xmlns="" val="4085952053"/>
                    </a:ext>
                  </a:extLst>
                </a:gridCol>
                <a:gridCol w="4151242">
                  <a:extLst>
                    <a:ext uri="{9D8B030D-6E8A-4147-A177-3AD203B41FA5}">
                      <a16:colId xmlns:a16="http://schemas.microsoft.com/office/drawing/2014/main" xmlns="" val="100293520"/>
                    </a:ext>
                  </a:extLst>
                </a:gridCol>
              </a:tblGrid>
              <a:tr h="557990">
                <a:tc>
                  <a:txBody>
                    <a:bodyPr/>
                    <a:lstStyle/>
                    <a:p>
                      <a:r>
                        <a:rPr lang="en-ZA" sz="2000" b="1" dirty="0" smtClean="0">
                          <a:solidFill>
                            <a:schemeClr val="tx1"/>
                          </a:solidFill>
                          <a:latin typeface="Arial" panose="020B0604020202020204" pitchFamily="34" charset="0"/>
                          <a:cs typeface="Arial" panose="020B0604020202020204" pitchFamily="34" charset="0"/>
                        </a:rPr>
                        <a:t>87%</a:t>
                      </a:r>
                      <a:endParaRPr lang="en-ZA" sz="2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2000" b="1" dirty="0" smtClean="0">
                          <a:solidFill>
                            <a:schemeClr val="tx1"/>
                          </a:solidFill>
                          <a:latin typeface="Arial" panose="020B0604020202020204" pitchFamily="34" charset="0"/>
                          <a:cs typeface="Arial" panose="020B0604020202020204" pitchFamily="34" charset="0"/>
                        </a:rPr>
                        <a:t>Black African</a:t>
                      </a:r>
                      <a:endParaRPr lang="en-ZA" sz="2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a:endParaRPr lang="en-ZA" sz="13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B9A5A"/>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646866439"/>
                  </a:ext>
                </a:extLst>
              </a:tr>
              <a:tr h="543863">
                <a:tc>
                  <a:txBody>
                    <a:bodyPr/>
                    <a:lstStyle/>
                    <a:p>
                      <a:r>
                        <a:rPr lang="en-ZA" sz="2000" b="1" dirty="0" smtClean="0">
                          <a:solidFill>
                            <a:schemeClr val="tx1"/>
                          </a:solidFill>
                          <a:latin typeface="Arial" panose="020B0604020202020204" pitchFamily="34" charset="0"/>
                          <a:cs typeface="Arial" panose="020B0604020202020204" pitchFamily="34" charset="0"/>
                        </a:rPr>
                        <a:t>5%</a:t>
                      </a:r>
                      <a:endParaRPr lang="en-ZA" sz="2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solidFill>
                            <a:schemeClr val="tx1"/>
                          </a:solidFill>
                          <a:latin typeface="Arial" panose="020B0604020202020204" pitchFamily="34" charset="0"/>
                          <a:cs typeface="Arial" panose="020B0604020202020204" pitchFamily="34" charset="0"/>
                        </a:rPr>
                        <a:t>White</a:t>
                      </a:r>
                      <a:endParaRPr lang="en-ZA" sz="2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endParaRPr lang="en-ZA" sz="13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n-ZA"/>
                    </a:p>
                  </a:txBody>
                  <a:tcPr/>
                </a:tc>
                <a:tc>
                  <a:txBody>
                    <a:bodyPr/>
                    <a:lstStyle/>
                    <a:p>
                      <a:endParaRPr lang="en-ZA" sz="13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517587099"/>
                  </a:ext>
                </a:extLst>
              </a:tr>
              <a:tr h="543863">
                <a:tc>
                  <a:txBody>
                    <a:bodyPr/>
                    <a:lstStyle/>
                    <a:p>
                      <a:r>
                        <a:rPr lang="en-ZA" sz="2000" b="1" dirty="0" smtClean="0">
                          <a:solidFill>
                            <a:schemeClr val="tx1"/>
                          </a:solidFill>
                          <a:latin typeface="Arial" panose="020B0604020202020204" pitchFamily="34" charset="0"/>
                          <a:cs typeface="Arial" panose="020B0604020202020204" pitchFamily="34" charset="0"/>
                        </a:rPr>
                        <a:t>4%</a:t>
                      </a:r>
                      <a:endParaRPr lang="en-ZA" sz="2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2000" b="1" dirty="0" smtClean="0">
                          <a:solidFill>
                            <a:schemeClr val="tx1"/>
                          </a:solidFill>
                          <a:latin typeface="Arial" panose="020B0604020202020204" pitchFamily="34" charset="0"/>
                          <a:cs typeface="Arial" panose="020B0604020202020204" pitchFamily="34" charset="0"/>
                        </a:rPr>
                        <a:t>Coloured</a:t>
                      </a:r>
                      <a:endParaRPr lang="en-ZA" sz="2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13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gridSpan="2">
                  <a:txBody>
                    <a:bodyPr/>
                    <a:lstStyle/>
                    <a:p>
                      <a:endParaRPr lang="en-ZA"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ZA"/>
                    </a:p>
                  </a:txBody>
                  <a:tcPr/>
                </a:tc>
                <a:extLst>
                  <a:ext uri="{0D108BD9-81ED-4DB2-BD59-A6C34878D82A}">
                    <a16:rowId xmlns:a16="http://schemas.microsoft.com/office/drawing/2014/main" xmlns="" val="3065994317"/>
                  </a:ext>
                </a:extLst>
              </a:tr>
              <a:tr h="543863">
                <a:tc>
                  <a:txBody>
                    <a:bodyPr/>
                    <a:lstStyle/>
                    <a:p>
                      <a:r>
                        <a:rPr lang="en-ZA" sz="2000" b="1" dirty="0" smtClean="0">
                          <a:solidFill>
                            <a:schemeClr val="tx1"/>
                          </a:solidFill>
                          <a:latin typeface="Arial" panose="020B0604020202020204" pitchFamily="34" charset="0"/>
                          <a:cs typeface="Arial" panose="020B0604020202020204" pitchFamily="34" charset="0"/>
                        </a:rPr>
                        <a:t>4%</a:t>
                      </a:r>
                      <a:endParaRPr lang="en-ZA" sz="2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2000" b="1" dirty="0" smtClean="0">
                          <a:solidFill>
                            <a:schemeClr val="tx1"/>
                          </a:solidFill>
                          <a:latin typeface="Arial" panose="020B0604020202020204" pitchFamily="34" charset="0"/>
                          <a:cs typeface="Arial" panose="020B0604020202020204" pitchFamily="34" charset="0"/>
                        </a:rPr>
                        <a:t>Indian</a:t>
                      </a:r>
                      <a:endParaRPr lang="en-ZA" sz="2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13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gridSpan="2">
                  <a:txBody>
                    <a:bodyPr/>
                    <a:lstStyle/>
                    <a:p>
                      <a:endParaRPr lang="en-ZA"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ZA"/>
                    </a:p>
                  </a:txBody>
                  <a:tcPr/>
                </a:tc>
                <a:extLst>
                  <a:ext uri="{0D108BD9-81ED-4DB2-BD59-A6C34878D82A}">
                    <a16:rowId xmlns:a16="http://schemas.microsoft.com/office/drawing/2014/main" xmlns="" val="198347697"/>
                  </a:ext>
                </a:extLst>
              </a:tr>
            </a:tbl>
          </a:graphicData>
        </a:graphic>
      </p:graphicFrame>
      <p:pic>
        <p:nvPicPr>
          <p:cNvPr id="1030" name="Picture 6" descr="Related image"/>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5934172" y="4667202"/>
            <a:ext cx="2943497" cy="13555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10148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F583F1B-3FE3-D141-BECE-62358217E2B5}" type="slidenum">
              <a:rPr lang="en-US" smtClean="0">
                <a:solidFill>
                  <a:prstClr val="black">
                    <a:tint val="75000"/>
                  </a:prstClr>
                </a:solidFill>
              </a:rPr>
              <a:pPr>
                <a:defRPr/>
              </a:pPr>
              <a:t>34</a:t>
            </a:fld>
            <a:endParaRPr lang="en-US" dirty="0">
              <a:solidFill>
                <a:prstClr val="black">
                  <a:tint val="75000"/>
                </a:prstClr>
              </a:solidFill>
            </a:endParaRPr>
          </a:p>
        </p:txBody>
      </p:sp>
      <p:sp>
        <p:nvSpPr>
          <p:cNvPr id="8" name="Title 1">
            <a:extLst>
              <a:ext uri="{FF2B5EF4-FFF2-40B4-BE49-F238E27FC236}">
                <a16:creationId xmlns:a16="http://schemas.microsoft.com/office/drawing/2014/main" xmlns="" id="{44B7C0C2-1783-DB45-94D9-084B97D0121D}"/>
              </a:ext>
            </a:extLst>
          </p:cNvPr>
          <p:cNvSpPr txBox="1">
            <a:spLocks/>
          </p:cNvSpPr>
          <p:nvPr/>
        </p:nvSpPr>
        <p:spPr>
          <a:xfrm>
            <a:off x="446903" y="194210"/>
            <a:ext cx="10515600" cy="748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2400" b="1" dirty="0" smtClean="0">
                <a:latin typeface="Arial" panose="020B0604020202020204" pitchFamily="34" charset="0"/>
                <a:cs typeface="Arial" panose="020B0604020202020204" pitchFamily="34" charset="0"/>
              </a:rPr>
              <a:t>EMPLOYMENT &amp; VACANCIES</a:t>
            </a:r>
            <a:endParaRPr lang="en-US" sz="2400" b="1" dirty="0">
              <a:latin typeface="Gill Sans Light" panose="020B0302020104020203" pitchFamily="34" charset="-79"/>
              <a:cs typeface="Gill Sans Light" panose="020B0302020104020203" pitchFamily="34" charset="-79"/>
            </a:endParaRPr>
          </a:p>
        </p:txBody>
      </p:sp>
      <p:sp>
        <p:nvSpPr>
          <p:cNvPr id="3" name="Rectangle 2"/>
          <p:cNvSpPr/>
          <p:nvPr/>
        </p:nvSpPr>
        <p:spPr>
          <a:xfrm>
            <a:off x="555475" y="1103470"/>
            <a:ext cx="10989892" cy="254429"/>
          </a:xfrm>
          <a:prstGeom prst="rect">
            <a:avLst/>
          </a:prstGeom>
        </p:spPr>
        <p:txBody>
          <a:bodyPr wrap="square">
            <a:spAutoFit/>
          </a:bodyPr>
          <a:lstStyle/>
          <a:p>
            <a:pPr algn="ctr">
              <a:lnSpc>
                <a:spcPts val="1200"/>
              </a:lnSpc>
              <a:spcAft>
                <a:spcPts val="0"/>
              </a:spcAft>
            </a:pPr>
            <a:r>
              <a:rPr lang="en-ZA" sz="2000" b="1" dirty="0" smtClean="0">
                <a:latin typeface="Arial" panose="020B0604020202020204" pitchFamily="34" charset="0"/>
                <a:cs typeface="Arial" panose="020B0604020202020204" pitchFamily="34" charset="0"/>
              </a:rPr>
              <a:t>Vacancies </a:t>
            </a:r>
            <a:r>
              <a:rPr lang="en-ZA" sz="2000" b="1" dirty="0">
                <a:latin typeface="Arial" panose="020B0604020202020204" pitchFamily="34" charset="0"/>
                <a:cs typeface="Arial" panose="020B0604020202020204" pitchFamily="34" charset="0"/>
              </a:rPr>
              <a:t>by salary band as on 31 March 2019</a:t>
            </a:r>
            <a:r>
              <a:rPr lang="en-ZA" sz="2000" b="1" dirty="0" smtClean="0">
                <a:latin typeface="Arial" panose="020B0604020202020204" pitchFamily="34" charset="0"/>
                <a:ea typeface="Calibri" panose="020F0502020204030204" pitchFamily="34" charset="0"/>
                <a:cs typeface="Arial" panose="020B0604020202020204" pitchFamily="34" charset="0"/>
              </a:rPr>
              <a:t>:</a:t>
            </a:r>
            <a:endParaRPr lang="en-ZA" sz="2000" b="1"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xmlns="" val="2101009661"/>
              </p:ext>
            </p:extLst>
          </p:nvPr>
        </p:nvGraphicFramePr>
        <p:xfrm>
          <a:off x="555475" y="1357899"/>
          <a:ext cx="10989892" cy="47943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5355665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F583F1B-3FE3-D141-BECE-62358217E2B5}" type="slidenum">
              <a:rPr lang="en-US" smtClean="0">
                <a:solidFill>
                  <a:prstClr val="black">
                    <a:tint val="75000"/>
                  </a:prstClr>
                </a:solidFill>
              </a:rPr>
              <a:pPr>
                <a:defRPr/>
              </a:pPr>
              <a:t>35</a:t>
            </a:fld>
            <a:endParaRPr lang="en-US" dirty="0">
              <a:solidFill>
                <a:prstClr val="black">
                  <a:tint val="75000"/>
                </a:prstClr>
              </a:solidFill>
            </a:endParaRPr>
          </a:p>
        </p:txBody>
      </p:sp>
      <p:sp>
        <p:nvSpPr>
          <p:cNvPr id="8" name="Title 1">
            <a:extLst>
              <a:ext uri="{FF2B5EF4-FFF2-40B4-BE49-F238E27FC236}">
                <a16:creationId xmlns:a16="http://schemas.microsoft.com/office/drawing/2014/main" xmlns="" id="{44B7C0C2-1783-DB45-94D9-084B97D0121D}"/>
              </a:ext>
            </a:extLst>
          </p:cNvPr>
          <p:cNvSpPr txBox="1">
            <a:spLocks/>
          </p:cNvSpPr>
          <p:nvPr/>
        </p:nvSpPr>
        <p:spPr>
          <a:xfrm>
            <a:off x="446903" y="194210"/>
            <a:ext cx="10515600" cy="748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2400" b="1" dirty="0" smtClean="0">
                <a:latin typeface="Arial" panose="020B0604020202020204" pitchFamily="34" charset="0"/>
                <a:cs typeface="Arial" panose="020B0604020202020204" pitchFamily="34" charset="0"/>
              </a:rPr>
              <a:t>EMPLOYMENT &amp; VACANCIES</a:t>
            </a:r>
            <a:endParaRPr lang="en-US" sz="2400" b="1" dirty="0">
              <a:latin typeface="Gill Sans Light" panose="020B0302020104020203" pitchFamily="34" charset="-79"/>
              <a:cs typeface="Gill Sans Light" panose="020B0302020104020203" pitchFamily="34" charset="-79"/>
            </a:endParaRPr>
          </a:p>
        </p:txBody>
      </p:sp>
      <p:sp>
        <p:nvSpPr>
          <p:cNvPr id="2" name="TextBox 1"/>
          <p:cNvSpPr txBox="1"/>
          <p:nvPr/>
        </p:nvSpPr>
        <p:spPr>
          <a:xfrm>
            <a:off x="446903" y="1096243"/>
            <a:ext cx="11049714" cy="523220"/>
          </a:xfrm>
          <a:prstGeom prst="rect">
            <a:avLst/>
          </a:prstGeom>
          <a:noFill/>
        </p:spPr>
        <p:txBody>
          <a:bodyPr wrap="square" rtlCol="0">
            <a:spAutoFit/>
          </a:bodyPr>
          <a:lstStyle/>
          <a:p>
            <a:pPr algn="ctr"/>
            <a:r>
              <a:rPr lang="en-ZA" sz="2800" b="1" dirty="0" smtClean="0">
                <a:latin typeface="Arial" panose="020B0604020202020204" pitchFamily="34" charset="0"/>
                <a:cs typeface="Arial" panose="020B0604020202020204" pitchFamily="34" charset="0"/>
              </a:rPr>
              <a:t>Vacancy rate by Programme:</a:t>
            </a:r>
            <a:endParaRPr lang="en-ZA" sz="2800" b="1" dirty="0">
              <a:latin typeface="Arial" panose="020B0604020202020204" pitchFamily="34" charset="0"/>
              <a:cs typeface="Arial" panose="020B0604020202020204" pitchFamily="34" charset="0"/>
            </a:endParaRPr>
          </a:p>
        </p:txBody>
      </p:sp>
      <p:graphicFrame>
        <p:nvGraphicFramePr>
          <p:cNvPr id="10" name="Chart 9"/>
          <p:cNvGraphicFramePr>
            <a:graphicFrameLocks/>
          </p:cNvGraphicFramePr>
          <p:nvPr>
            <p:extLst>
              <p:ext uri="{D42A27DB-BD31-4B8C-83A1-F6EECF244321}">
                <p14:modId xmlns:p14="http://schemas.microsoft.com/office/powerpoint/2010/main" xmlns="" val="2795320214"/>
              </p:ext>
            </p:extLst>
          </p:nvPr>
        </p:nvGraphicFramePr>
        <p:xfrm>
          <a:off x="446903" y="1846554"/>
          <a:ext cx="11244988" cy="49448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901765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F583F1B-3FE3-D141-BECE-62358217E2B5}" type="slidenum">
              <a:rPr lang="en-US" smtClean="0">
                <a:solidFill>
                  <a:prstClr val="black">
                    <a:tint val="75000"/>
                  </a:prstClr>
                </a:solidFill>
              </a:rPr>
              <a:pPr>
                <a:defRPr/>
              </a:pPr>
              <a:t>36</a:t>
            </a:fld>
            <a:endParaRPr lang="en-US" dirty="0">
              <a:solidFill>
                <a:prstClr val="black">
                  <a:tint val="75000"/>
                </a:prstClr>
              </a:solidFill>
            </a:endParaRPr>
          </a:p>
        </p:txBody>
      </p:sp>
      <p:sp>
        <p:nvSpPr>
          <p:cNvPr id="8" name="Title 1">
            <a:extLst>
              <a:ext uri="{FF2B5EF4-FFF2-40B4-BE49-F238E27FC236}">
                <a16:creationId xmlns:a16="http://schemas.microsoft.com/office/drawing/2014/main" xmlns="" id="{44B7C0C2-1783-DB45-94D9-084B97D0121D}"/>
              </a:ext>
            </a:extLst>
          </p:cNvPr>
          <p:cNvSpPr txBox="1">
            <a:spLocks/>
          </p:cNvSpPr>
          <p:nvPr/>
        </p:nvSpPr>
        <p:spPr>
          <a:xfrm>
            <a:off x="446903" y="194210"/>
            <a:ext cx="10515600" cy="748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2400" b="1" dirty="0" smtClean="0">
                <a:latin typeface="Arial" panose="020B0604020202020204" pitchFamily="34" charset="0"/>
                <a:cs typeface="Arial" panose="020B0604020202020204" pitchFamily="34" charset="0"/>
              </a:rPr>
              <a:t>EMPLOYMENT EQUITY &amp; STAFF TURNOVER</a:t>
            </a:r>
            <a:endParaRPr lang="en-US" sz="2400" dirty="0">
              <a:latin typeface="Gill Sans Light" panose="020B0302020104020203" pitchFamily="34" charset="-79"/>
              <a:cs typeface="Gill Sans Light" panose="020B0302020104020203" pitchFamily="34" charset="-79"/>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3412" y="1307632"/>
            <a:ext cx="1178019" cy="1305279"/>
          </a:xfrm>
          <a:prstGeom prst="rect">
            <a:avLst/>
          </a:prstGeom>
          <a:solidFill>
            <a:srgbClr val="99FF66"/>
          </a:solidFill>
        </p:spPr>
      </p:pic>
      <p:sp>
        <p:nvSpPr>
          <p:cNvPr id="7" name="Frame 6">
            <a:extLst>
              <a:ext uri="{FF2B5EF4-FFF2-40B4-BE49-F238E27FC236}">
                <a16:creationId xmlns:a16="http://schemas.microsoft.com/office/drawing/2014/main" xmlns="" id="{D7133D12-0D20-44C5-8614-F9E521C40B6C}"/>
              </a:ext>
            </a:extLst>
          </p:cNvPr>
          <p:cNvSpPr/>
          <p:nvPr/>
        </p:nvSpPr>
        <p:spPr>
          <a:xfrm rot="18900000">
            <a:off x="769165" y="1435910"/>
            <a:ext cx="1188208" cy="1185659"/>
          </a:xfrm>
          <a:prstGeom prst="frame">
            <a:avLst>
              <a:gd name="adj1" fmla="val 3164"/>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24720" y="4083729"/>
            <a:ext cx="1277097" cy="1347282"/>
          </a:xfrm>
          <a:prstGeom prst="rect">
            <a:avLst/>
          </a:prstGeom>
          <a:solidFill>
            <a:schemeClr val="accent5">
              <a:lumMod val="40000"/>
              <a:lumOff val="60000"/>
            </a:schemeClr>
          </a:solidFill>
        </p:spPr>
      </p:pic>
      <p:sp>
        <p:nvSpPr>
          <p:cNvPr id="9" name="Frame 8">
            <a:extLst>
              <a:ext uri="{FF2B5EF4-FFF2-40B4-BE49-F238E27FC236}">
                <a16:creationId xmlns:a16="http://schemas.microsoft.com/office/drawing/2014/main" xmlns="" id="{D7133D12-0D20-44C5-8614-F9E521C40B6C}"/>
              </a:ext>
            </a:extLst>
          </p:cNvPr>
          <p:cNvSpPr/>
          <p:nvPr/>
        </p:nvSpPr>
        <p:spPr>
          <a:xfrm rot="18900000">
            <a:off x="1296648" y="4129270"/>
            <a:ext cx="862596" cy="1077561"/>
          </a:xfrm>
          <a:prstGeom prst="frame">
            <a:avLst>
              <a:gd name="adj1" fmla="val 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35" name="Rectangle 34">
            <a:extLst>
              <a:ext uri="{FF2B5EF4-FFF2-40B4-BE49-F238E27FC236}">
                <a16:creationId xmlns:a16="http://schemas.microsoft.com/office/drawing/2014/main" xmlns="" id="{F69600B6-7953-4EBB-988D-5E8477855632}"/>
              </a:ext>
            </a:extLst>
          </p:cNvPr>
          <p:cNvSpPr/>
          <p:nvPr/>
        </p:nvSpPr>
        <p:spPr>
          <a:xfrm>
            <a:off x="7182296" y="1382490"/>
            <a:ext cx="1432005" cy="1456691"/>
          </a:xfrm>
          <a:prstGeom prst="rect">
            <a:avLst/>
          </a:prstGeom>
          <a:solidFill>
            <a:schemeClr val="accent2">
              <a:lumMod val="10000"/>
              <a:lumOff val="90000"/>
            </a:schemeClr>
          </a:solidFill>
          <a:ln w="12700" cap="flat" cmpd="sng" algn="ctr">
            <a:solidFill>
              <a:schemeClr val="bg2">
                <a:lumMod val="75000"/>
              </a:schemeClr>
            </a:solidFill>
            <a:prstDash val="solid"/>
            <a:miter lim="800000"/>
          </a:ln>
          <a:effectLst/>
        </p:spPr>
        <p:txBody>
          <a:bodyPr rtlCol="0" anchor="ctr"/>
          <a:lstStyle/>
          <a:p>
            <a:pPr algn="ctr" defTabSz="685800">
              <a:defRPr/>
            </a:pPr>
            <a:endParaRPr lang="en-IN" sz="1350" kern="0" dirty="0">
              <a:solidFill>
                <a:prstClr val="white"/>
              </a:solidFill>
              <a:latin typeface="Calibri" panose="020F0502020204030204"/>
            </a:endParaRPr>
          </a:p>
        </p:txBody>
      </p:sp>
      <p:grpSp>
        <p:nvGrpSpPr>
          <p:cNvPr id="36" name="Group 35">
            <a:extLst>
              <a:ext uri="{FF2B5EF4-FFF2-40B4-BE49-F238E27FC236}">
                <a16:creationId xmlns:a16="http://schemas.microsoft.com/office/drawing/2014/main" xmlns="" id="{5C3819A6-EF1A-41D0-8216-F39EBAEF458C}"/>
              </a:ext>
            </a:extLst>
          </p:cNvPr>
          <p:cNvGrpSpPr/>
          <p:nvPr/>
        </p:nvGrpSpPr>
        <p:grpSpPr>
          <a:xfrm>
            <a:off x="7324078" y="1420481"/>
            <a:ext cx="1218158" cy="1310619"/>
            <a:chOff x="2112134" y="12479"/>
            <a:chExt cx="4134119" cy="6710293"/>
          </a:xfrm>
          <a:solidFill>
            <a:srgbClr val="0070C0"/>
          </a:solidFill>
        </p:grpSpPr>
        <p:sp>
          <p:nvSpPr>
            <p:cNvPr id="37" name="Freeform 130">
              <a:extLst>
                <a:ext uri="{FF2B5EF4-FFF2-40B4-BE49-F238E27FC236}">
                  <a16:creationId xmlns:a16="http://schemas.microsoft.com/office/drawing/2014/main" xmlns="" id="{C678E061-7160-49AE-9538-5CEB6E64DA1E}"/>
                </a:ext>
              </a:extLst>
            </p:cNvPr>
            <p:cNvSpPr/>
            <p:nvPr/>
          </p:nvSpPr>
          <p:spPr>
            <a:xfrm>
              <a:off x="2112134" y="592428"/>
              <a:ext cx="4134119" cy="6130344"/>
            </a:xfrm>
            <a:custGeom>
              <a:avLst/>
              <a:gdLst>
                <a:gd name="connsiteX0" fmla="*/ 399245 w 4134119"/>
                <a:gd name="connsiteY0" fmla="*/ 1146220 h 6130344"/>
                <a:gd name="connsiteX1" fmla="*/ 399245 w 4134119"/>
                <a:gd name="connsiteY1" fmla="*/ 5550795 h 6130344"/>
                <a:gd name="connsiteX2" fmla="*/ 3734873 w 4134119"/>
                <a:gd name="connsiteY2" fmla="*/ 5550795 h 6130344"/>
                <a:gd name="connsiteX3" fmla="*/ 3734873 w 4134119"/>
                <a:gd name="connsiteY3" fmla="*/ 1146220 h 6130344"/>
                <a:gd name="connsiteX4" fmla="*/ 398446 w 4134119"/>
                <a:gd name="connsiteY4" fmla="*/ 0 h 6130344"/>
                <a:gd name="connsiteX5" fmla="*/ 862886 w 4134119"/>
                <a:gd name="connsiteY5" fmla="*/ 0 h 6130344"/>
                <a:gd name="connsiteX6" fmla="*/ 862886 w 4134119"/>
                <a:gd name="connsiteY6" fmla="*/ 257429 h 6130344"/>
                <a:gd name="connsiteX7" fmla="*/ 1197885 w 4134119"/>
                <a:gd name="connsiteY7" fmla="*/ 592428 h 6130344"/>
                <a:gd name="connsiteX8" fmla="*/ 2923357 w 4134119"/>
                <a:gd name="connsiteY8" fmla="*/ 592428 h 6130344"/>
                <a:gd name="connsiteX9" fmla="*/ 3258356 w 4134119"/>
                <a:gd name="connsiteY9" fmla="*/ 257429 h 6130344"/>
                <a:gd name="connsiteX10" fmla="*/ 3258356 w 4134119"/>
                <a:gd name="connsiteY10" fmla="*/ 0 h 6130344"/>
                <a:gd name="connsiteX11" fmla="*/ 3735673 w 4134119"/>
                <a:gd name="connsiteY11" fmla="*/ 0 h 6130344"/>
                <a:gd name="connsiteX12" fmla="*/ 4134119 w 4134119"/>
                <a:gd name="connsiteY12" fmla="*/ 398446 h 6130344"/>
                <a:gd name="connsiteX13" fmla="*/ 4134119 w 4134119"/>
                <a:gd name="connsiteY13" fmla="*/ 5731898 h 6130344"/>
                <a:gd name="connsiteX14" fmla="*/ 3735673 w 4134119"/>
                <a:gd name="connsiteY14" fmla="*/ 6130344 h 6130344"/>
                <a:gd name="connsiteX15" fmla="*/ 398446 w 4134119"/>
                <a:gd name="connsiteY15" fmla="*/ 6130344 h 6130344"/>
                <a:gd name="connsiteX16" fmla="*/ 0 w 4134119"/>
                <a:gd name="connsiteY16" fmla="*/ 5731898 h 6130344"/>
                <a:gd name="connsiteX17" fmla="*/ 0 w 4134119"/>
                <a:gd name="connsiteY17" fmla="*/ 398446 h 6130344"/>
                <a:gd name="connsiteX18" fmla="*/ 398446 w 4134119"/>
                <a:gd name="connsiteY18" fmla="*/ 0 h 613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34119" h="6130344">
                  <a:moveTo>
                    <a:pt x="399245" y="1146220"/>
                  </a:moveTo>
                  <a:lnTo>
                    <a:pt x="399245" y="5550795"/>
                  </a:lnTo>
                  <a:lnTo>
                    <a:pt x="3734873" y="5550795"/>
                  </a:lnTo>
                  <a:lnTo>
                    <a:pt x="3734873" y="1146220"/>
                  </a:lnTo>
                  <a:close/>
                  <a:moveTo>
                    <a:pt x="398446" y="0"/>
                  </a:moveTo>
                  <a:lnTo>
                    <a:pt x="862886" y="0"/>
                  </a:lnTo>
                  <a:lnTo>
                    <a:pt x="862886" y="257429"/>
                  </a:lnTo>
                  <a:cubicBezTo>
                    <a:pt x="862886" y="442444"/>
                    <a:pt x="1012870" y="592428"/>
                    <a:pt x="1197885" y="592428"/>
                  </a:cubicBezTo>
                  <a:lnTo>
                    <a:pt x="2923357" y="592428"/>
                  </a:lnTo>
                  <a:cubicBezTo>
                    <a:pt x="3108372" y="592428"/>
                    <a:pt x="3258356" y="442444"/>
                    <a:pt x="3258356" y="257429"/>
                  </a:cubicBezTo>
                  <a:lnTo>
                    <a:pt x="3258356" y="0"/>
                  </a:lnTo>
                  <a:lnTo>
                    <a:pt x="3735673" y="0"/>
                  </a:lnTo>
                  <a:cubicBezTo>
                    <a:pt x="3955729" y="0"/>
                    <a:pt x="4134119" y="178390"/>
                    <a:pt x="4134119" y="398446"/>
                  </a:cubicBezTo>
                  <a:lnTo>
                    <a:pt x="4134119" y="5731898"/>
                  </a:lnTo>
                  <a:cubicBezTo>
                    <a:pt x="4134119" y="5951954"/>
                    <a:pt x="3955729" y="6130344"/>
                    <a:pt x="3735673" y="6130344"/>
                  </a:cubicBezTo>
                  <a:lnTo>
                    <a:pt x="398446" y="6130344"/>
                  </a:lnTo>
                  <a:cubicBezTo>
                    <a:pt x="178390" y="6130344"/>
                    <a:pt x="0" y="5951954"/>
                    <a:pt x="0" y="5731898"/>
                  </a:cubicBezTo>
                  <a:lnTo>
                    <a:pt x="0" y="398446"/>
                  </a:lnTo>
                  <a:cubicBezTo>
                    <a:pt x="0" y="178390"/>
                    <a:pt x="178390" y="0"/>
                    <a:pt x="398446" y="0"/>
                  </a:cubicBezTo>
                  <a:close/>
                </a:path>
              </a:pathLst>
            </a:custGeom>
            <a:grpFill/>
            <a:ln w="12700" cap="flat" cmpd="sng" algn="ctr">
              <a:noFill/>
              <a:prstDash val="solid"/>
              <a:miter lim="800000"/>
            </a:ln>
            <a:effectLst/>
          </p:spPr>
          <p:txBody>
            <a:bodyPr rtlCol="0" anchor="ctr"/>
            <a:lstStyle/>
            <a:p>
              <a:pPr algn="ctr" defTabSz="685800">
                <a:defRPr/>
              </a:pPr>
              <a:endParaRPr lang="en-US" sz="1350" kern="0" dirty="0">
                <a:solidFill>
                  <a:prstClr val="white"/>
                </a:solidFill>
              </a:endParaRPr>
            </a:p>
          </p:txBody>
        </p:sp>
        <p:sp>
          <p:nvSpPr>
            <p:cNvPr id="38" name="Freeform 131">
              <a:extLst>
                <a:ext uri="{FF2B5EF4-FFF2-40B4-BE49-F238E27FC236}">
                  <a16:creationId xmlns:a16="http://schemas.microsoft.com/office/drawing/2014/main" xmlns="" id="{1502E747-492B-4518-BF16-3D667AF96A8F}"/>
                </a:ext>
              </a:extLst>
            </p:cNvPr>
            <p:cNvSpPr/>
            <p:nvPr/>
          </p:nvSpPr>
          <p:spPr>
            <a:xfrm>
              <a:off x="3181082" y="12479"/>
              <a:ext cx="1996225" cy="1007769"/>
            </a:xfrm>
            <a:custGeom>
              <a:avLst/>
              <a:gdLst>
                <a:gd name="connsiteX0" fmla="*/ 998111 w 1996225"/>
                <a:gd name="connsiteY0" fmla="*/ 180304 h 1007769"/>
                <a:gd name="connsiteX1" fmla="*/ 759853 w 1996225"/>
                <a:gd name="connsiteY1" fmla="*/ 418562 h 1007769"/>
                <a:gd name="connsiteX2" fmla="*/ 998111 w 1996225"/>
                <a:gd name="connsiteY2" fmla="*/ 656820 h 1007769"/>
                <a:gd name="connsiteX3" fmla="*/ 1236369 w 1996225"/>
                <a:gd name="connsiteY3" fmla="*/ 418562 h 1007769"/>
                <a:gd name="connsiteX4" fmla="*/ 998111 w 1996225"/>
                <a:gd name="connsiteY4" fmla="*/ 180304 h 1007769"/>
                <a:gd name="connsiteX5" fmla="*/ 998111 w 1996225"/>
                <a:gd name="connsiteY5" fmla="*/ 0 h 1007769"/>
                <a:gd name="connsiteX6" fmla="*/ 1408170 w 1996225"/>
                <a:gd name="connsiteY6" fmla="*/ 334207 h 1007769"/>
                <a:gd name="connsiteX7" fmla="*/ 1408559 w 1996225"/>
                <a:gd name="connsiteY7" fmla="*/ 338068 h 1007769"/>
                <a:gd name="connsiteX8" fmla="*/ 1897484 w 1996225"/>
                <a:gd name="connsiteY8" fmla="*/ 338068 h 1007769"/>
                <a:gd name="connsiteX9" fmla="*/ 1996225 w 1996225"/>
                <a:gd name="connsiteY9" fmla="*/ 436809 h 1007769"/>
                <a:gd name="connsiteX10" fmla="*/ 1996225 w 1996225"/>
                <a:gd name="connsiteY10" fmla="*/ 909028 h 1007769"/>
                <a:gd name="connsiteX11" fmla="*/ 1897484 w 1996225"/>
                <a:gd name="connsiteY11" fmla="*/ 1007769 h 1007769"/>
                <a:gd name="connsiteX12" fmla="*/ 98741 w 1996225"/>
                <a:gd name="connsiteY12" fmla="*/ 1007769 h 1007769"/>
                <a:gd name="connsiteX13" fmla="*/ 0 w 1996225"/>
                <a:gd name="connsiteY13" fmla="*/ 909028 h 1007769"/>
                <a:gd name="connsiteX14" fmla="*/ 0 w 1996225"/>
                <a:gd name="connsiteY14" fmla="*/ 436809 h 1007769"/>
                <a:gd name="connsiteX15" fmla="*/ 98741 w 1996225"/>
                <a:gd name="connsiteY15" fmla="*/ 338068 h 1007769"/>
                <a:gd name="connsiteX16" fmla="*/ 587664 w 1996225"/>
                <a:gd name="connsiteY16" fmla="*/ 338068 h 1007769"/>
                <a:gd name="connsiteX17" fmla="*/ 588053 w 1996225"/>
                <a:gd name="connsiteY17" fmla="*/ 334207 h 1007769"/>
                <a:gd name="connsiteX18" fmla="*/ 998111 w 1996225"/>
                <a:gd name="connsiteY18" fmla="*/ 0 h 1007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96225" h="1007769">
                  <a:moveTo>
                    <a:pt x="998111" y="180304"/>
                  </a:moveTo>
                  <a:cubicBezTo>
                    <a:pt x="866525" y="180304"/>
                    <a:pt x="759853" y="286976"/>
                    <a:pt x="759853" y="418562"/>
                  </a:cubicBezTo>
                  <a:cubicBezTo>
                    <a:pt x="759853" y="550148"/>
                    <a:pt x="866525" y="656820"/>
                    <a:pt x="998111" y="656820"/>
                  </a:cubicBezTo>
                  <a:cubicBezTo>
                    <a:pt x="1129697" y="656820"/>
                    <a:pt x="1236369" y="550148"/>
                    <a:pt x="1236369" y="418562"/>
                  </a:cubicBezTo>
                  <a:cubicBezTo>
                    <a:pt x="1236369" y="286976"/>
                    <a:pt x="1129697" y="180304"/>
                    <a:pt x="998111" y="180304"/>
                  </a:cubicBezTo>
                  <a:close/>
                  <a:moveTo>
                    <a:pt x="998111" y="0"/>
                  </a:moveTo>
                  <a:cubicBezTo>
                    <a:pt x="1200381" y="0"/>
                    <a:pt x="1369140" y="143476"/>
                    <a:pt x="1408170" y="334207"/>
                  </a:cubicBezTo>
                  <a:lnTo>
                    <a:pt x="1408559" y="338068"/>
                  </a:lnTo>
                  <a:lnTo>
                    <a:pt x="1897484" y="338068"/>
                  </a:lnTo>
                  <a:cubicBezTo>
                    <a:pt x="1952017" y="338068"/>
                    <a:pt x="1996225" y="382276"/>
                    <a:pt x="1996225" y="436809"/>
                  </a:cubicBezTo>
                  <a:lnTo>
                    <a:pt x="1996225" y="909028"/>
                  </a:lnTo>
                  <a:cubicBezTo>
                    <a:pt x="1996225" y="963561"/>
                    <a:pt x="1952017" y="1007769"/>
                    <a:pt x="1897484" y="1007769"/>
                  </a:cubicBezTo>
                  <a:lnTo>
                    <a:pt x="98741" y="1007769"/>
                  </a:lnTo>
                  <a:cubicBezTo>
                    <a:pt x="44208" y="1007769"/>
                    <a:pt x="0" y="963561"/>
                    <a:pt x="0" y="909028"/>
                  </a:cubicBezTo>
                  <a:lnTo>
                    <a:pt x="0" y="436809"/>
                  </a:lnTo>
                  <a:cubicBezTo>
                    <a:pt x="0" y="382276"/>
                    <a:pt x="44208" y="338068"/>
                    <a:pt x="98741" y="338068"/>
                  </a:cubicBezTo>
                  <a:lnTo>
                    <a:pt x="587664" y="338068"/>
                  </a:lnTo>
                  <a:lnTo>
                    <a:pt x="588053" y="334207"/>
                  </a:lnTo>
                  <a:cubicBezTo>
                    <a:pt x="627082" y="143476"/>
                    <a:pt x="795842" y="0"/>
                    <a:pt x="998111" y="0"/>
                  </a:cubicBezTo>
                  <a:close/>
                </a:path>
              </a:pathLst>
            </a:custGeom>
            <a:grpFill/>
            <a:ln w="12700" cap="flat" cmpd="sng" algn="ctr">
              <a:noFill/>
              <a:prstDash val="solid"/>
              <a:miter lim="800000"/>
            </a:ln>
            <a:effectLst/>
          </p:spPr>
          <p:txBody>
            <a:bodyPr rtlCol="0" anchor="ctr"/>
            <a:lstStyle/>
            <a:p>
              <a:pPr algn="ctr" defTabSz="685800">
                <a:defRPr/>
              </a:pPr>
              <a:endParaRPr lang="en-US" sz="1350" kern="0" dirty="0">
                <a:solidFill>
                  <a:prstClr val="white"/>
                </a:solidFill>
              </a:endParaRPr>
            </a:p>
          </p:txBody>
        </p:sp>
        <p:grpSp>
          <p:nvGrpSpPr>
            <p:cNvPr id="39" name="Group 38">
              <a:extLst>
                <a:ext uri="{FF2B5EF4-FFF2-40B4-BE49-F238E27FC236}">
                  <a16:creationId xmlns:a16="http://schemas.microsoft.com/office/drawing/2014/main" xmlns="" id="{A316087D-B3B5-40BC-82F6-224B1502C271}"/>
                </a:ext>
              </a:extLst>
            </p:cNvPr>
            <p:cNvGrpSpPr/>
            <p:nvPr/>
          </p:nvGrpSpPr>
          <p:grpSpPr>
            <a:xfrm>
              <a:off x="2979287" y="1957742"/>
              <a:ext cx="1174521" cy="1120738"/>
              <a:chOff x="2971799" y="1957742"/>
              <a:chExt cx="1174521" cy="1120738"/>
            </a:xfrm>
            <a:grpFill/>
          </p:grpSpPr>
          <p:sp>
            <p:nvSpPr>
              <p:cNvPr id="55" name="Freeform 148">
                <a:extLst>
                  <a:ext uri="{FF2B5EF4-FFF2-40B4-BE49-F238E27FC236}">
                    <a16:creationId xmlns:a16="http://schemas.microsoft.com/office/drawing/2014/main" xmlns="" id="{C76DA239-4847-49BF-94F3-A00E6040630D}"/>
                  </a:ext>
                </a:extLst>
              </p:cNvPr>
              <p:cNvSpPr/>
              <p:nvPr/>
            </p:nvSpPr>
            <p:spPr>
              <a:xfrm>
                <a:off x="2971799" y="2354580"/>
                <a:ext cx="543605" cy="723900"/>
              </a:xfrm>
              <a:custGeom>
                <a:avLst/>
                <a:gdLst>
                  <a:gd name="connsiteX0" fmla="*/ 432877 w 546522"/>
                  <a:gd name="connsiteY0" fmla="*/ 0 h 723900"/>
                  <a:gd name="connsiteX1" fmla="*/ 457198 w 546522"/>
                  <a:gd name="connsiteY1" fmla="*/ 0 h 723900"/>
                  <a:gd name="connsiteX2" fmla="*/ 541454 w 546522"/>
                  <a:gd name="connsiteY2" fmla="*/ 55849 h 723900"/>
                  <a:gd name="connsiteX3" fmla="*/ 546522 w 546522"/>
                  <a:gd name="connsiteY3" fmla="*/ 80948 h 723900"/>
                  <a:gd name="connsiteX4" fmla="*/ 91442 w 546522"/>
                  <a:gd name="connsiteY4" fmla="*/ 0 h 723900"/>
                  <a:gd name="connsiteX5" fmla="*/ 294237 w 546522"/>
                  <a:gd name="connsiteY5" fmla="*/ 0 h 723900"/>
                  <a:gd name="connsiteX6" fmla="*/ 259248 w 546522"/>
                  <a:gd name="connsiteY6" fmla="*/ 99060 h 723900"/>
                  <a:gd name="connsiteX7" fmla="*/ 147939 w 546522"/>
                  <a:gd name="connsiteY7" fmla="*/ 99060 h 723900"/>
                  <a:gd name="connsiteX8" fmla="*/ 84747 w 546522"/>
                  <a:gd name="connsiteY8" fmla="*/ 162252 h 723900"/>
                  <a:gd name="connsiteX9" fmla="*/ 84747 w 546522"/>
                  <a:gd name="connsiteY9" fmla="*/ 561648 h 723900"/>
                  <a:gd name="connsiteX10" fmla="*/ 147939 w 546522"/>
                  <a:gd name="connsiteY10" fmla="*/ 624840 h 723900"/>
                  <a:gd name="connsiteX11" fmla="*/ 400702 w 546522"/>
                  <a:gd name="connsiteY11" fmla="*/ 624840 h 723900"/>
                  <a:gd name="connsiteX12" fmla="*/ 458928 w 546522"/>
                  <a:gd name="connsiteY12" fmla="*/ 586245 h 723900"/>
                  <a:gd name="connsiteX13" fmla="*/ 460480 w 546522"/>
                  <a:gd name="connsiteY13" fmla="*/ 578560 h 723900"/>
                  <a:gd name="connsiteX14" fmla="*/ 543605 w 546522"/>
                  <a:gd name="connsiteY14" fmla="*/ 657400 h 723900"/>
                  <a:gd name="connsiteX15" fmla="*/ 541454 w 546522"/>
                  <a:gd name="connsiteY15" fmla="*/ 668051 h 723900"/>
                  <a:gd name="connsiteX16" fmla="*/ 457198 w 546522"/>
                  <a:gd name="connsiteY16" fmla="*/ 723900 h 723900"/>
                  <a:gd name="connsiteX17" fmla="*/ 91442 w 546522"/>
                  <a:gd name="connsiteY17" fmla="*/ 723900 h 723900"/>
                  <a:gd name="connsiteX18" fmla="*/ 0 w 546522"/>
                  <a:gd name="connsiteY18" fmla="*/ 632458 h 723900"/>
                  <a:gd name="connsiteX19" fmla="*/ 0 w 546522"/>
                  <a:gd name="connsiteY19" fmla="*/ 91442 h 723900"/>
                  <a:gd name="connsiteX20" fmla="*/ 91442 w 546522"/>
                  <a:gd name="connsiteY20" fmla="*/ 0 h 723900"/>
                  <a:gd name="connsiteX0" fmla="*/ 432877 w 543605"/>
                  <a:gd name="connsiteY0" fmla="*/ 0 h 723900"/>
                  <a:gd name="connsiteX1" fmla="*/ 457198 w 543605"/>
                  <a:gd name="connsiteY1" fmla="*/ 0 h 723900"/>
                  <a:gd name="connsiteX2" fmla="*/ 541454 w 543605"/>
                  <a:gd name="connsiteY2" fmla="*/ 55849 h 723900"/>
                  <a:gd name="connsiteX3" fmla="*/ 432877 w 543605"/>
                  <a:gd name="connsiteY3" fmla="*/ 0 h 723900"/>
                  <a:gd name="connsiteX4" fmla="*/ 91442 w 543605"/>
                  <a:gd name="connsiteY4" fmla="*/ 0 h 723900"/>
                  <a:gd name="connsiteX5" fmla="*/ 294237 w 543605"/>
                  <a:gd name="connsiteY5" fmla="*/ 0 h 723900"/>
                  <a:gd name="connsiteX6" fmla="*/ 259248 w 543605"/>
                  <a:gd name="connsiteY6" fmla="*/ 99060 h 723900"/>
                  <a:gd name="connsiteX7" fmla="*/ 147939 w 543605"/>
                  <a:gd name="connsiteY7" fmla="*/ 99060 h 723900"/>
                  <a:gd name="connsiteX8" fmla="*/ 84747 w 543605"/>
                  <a:gd name="connsiteY8" fmla="*/ 162252 h 723900"/>
                  <a:gd name="connsiteX9" fmla="*/ 84747 w 543605"/>
                  <a:gd name="connsiteY9" fmla="*/ 561648 h 723900"/>
                  <a:gd name="connsiteX10" fmla="*/ 147939 w 543605"/>
                  <a:gd name="connsiteY10" fmla="*/ 624840 h 723900"/>
                  <a:gd name="connsiteX11" fmla="*/ 400702 w 543605"/>
                  <a:gd name="connsiteY11" fmla="*/ 624840 h 723900"/>
                  <a:gd name="connsiteX12" fmla="*/ 458928 w 543605"/>
                  <a:gd name="connsiteY12" fmla="*/ 586245 h 723900"/>
                  <a:gd name="connsiteX13" fmla="*/ 460480 w 543605"/>
                  <a:gd name="connsiteY13" fmla="*/ 578560 h 723900"/>
                  <a:gd name="connsiteX14" fmla="*/ 543605 w 543605"/>
                  <a:gd name="connsiteY14" fmla="*/ 657400 h 723900"/>
                  <a:gd name="connsiteX15" fmla="*/ 541454 w 543605"/>
                  <a:gd name="connsiteY15" fmla="*/ 668051 h 723900"/>
                  <a:gd name="connsiteX16" fmla="*/ 457198 w 543605"/>
                  <a:gd name="connsiteY16" fmla="*/ 723900 h 723900"/>
                  <a:gd name="connsiteX17" fmla="*/ 91442 w 543605"/>
                  <a:gd name="connsiteY17" fmla="*/ 723900 h 723900"/>
                  <a:gd name="connsiteX18" fmla="*/ 0 w 543605"/>
                  <a:gd name="connsiteY18" fmla="*/ 632458 h 723900"/>
                  <a:gd name="connsiteX19" fmla="*/ 0 w 543605"/>
                  <a:gd name="connsiteY19" fmla="*/ 91442 h 723900"/>
                  <a:gd name="connsiteX20" fmla="*/ 91442 w 543605"/>
                  <a:gd name="connsiteY20" fmla="*/ 0 h 723900"/>
                  <a:gd name="connsiteX0" fmla="*/ 432877 w 543605"/>
                  <a:gd name="connsiteY0" fmla="*/ 0 h 723900"/>
                  <a:gd name="connsiteX1" fmla="*/ 457198 w 543605"/>
                  <a:gd name="connsiteY1" fmla="*/ 0 h 723900"/>
                  <a:gd name="connsiteX2" fmla="*/ 432877 w 543605"/>
                  <a:gd name="connsiteY2" fmla="*/ 0 h 723900"/>
                  <a:gd name="connsiteX3" fmla="*/ 91442 w 543605"/>
                  <a:gd name="connsiteY3" fmla="*/ 0 h 723900"/>
                  <a:gd name="connsiteX4" fmla="*/ 294237 w 543605"/>
                  <a:gd name="connsiteY4" fmla="*/ 0 h 723900"/>
                  <a:gd name="connsiteX5" fmla="*/ 259248 w 543605"/>
                  <a:gd name="connsiteY5" fmla="*/ 99060 h 723900"/>
                  <a:gd name="connsiteX6" fmla="*/ 147939 w 543605"/>
                  <a:gd name="connsiteY6" fmla="*/ 99060 h 723900"/>
                  <a:gd name="connsiteX7" fmla="*/ 84747 w 543605"/>
                  <a:gd name="connsiteY7" fmla="*/ 162252 h 723900"/>
                  <a:gd name="connsiteX8" fmla="*/ 84747 w 543605"/>
                  <a:gd name="connsiteY8" fmla="*/ 561648 h 723900"/>
                  <a:gd name="connsiteX9" fmla="*/ 147939 w 543605"/>
                  <a:gd name="connsiteY9" fmla="*/ 624840 h 723900"/>
                  <a:gd name="connsiteX10" fmla="*/ 400702 w 543605"/>
                  <a:gd name="connsiteY10" fmla="*/ 624840 h 723900"/>
                  <a:gd name="connsiteX11" fmla="*/ 458928 w 543605"/>
                  <a:gd name="connsiteY11" fmla="*/ 586245 h 723900"/>
                  <a:gd name="connsiteX12" fmla="*/ 460480 w 543605"/>
                  <a:gd name="connsiteY12" fmla="*/ 578560 h 723900"/>
                  <a:gd name="connsiteX13" fmla="*/ 543605 w 543605"/>
                  <a:gd name="connsiteY13" fmla="*/ 657400 h 723900"/>
                  <a:gd name="connsiteX14" fmla="*/ 541454 w 543605"/>
                  <a:gd name="connsiteY14" fmla="*/ 668051 h 723900"/>
                  <a:gd name="connsiteX15" fmla="*/ 457198 w 543605"/>
                  <a:gd name="connsiteY15" fmla="*/ 723900 h 723900"/>
                  <a:gd name="connsiteX16" fmla="*/ 91442 w 543605"/>
                  <a:gd name="connsiteY16" fmla="*/ 723900 h 723900"/>
                  <a:gd name="connsiteX17" fmla="*/ 0 w 543605"/>
                  <a:gd name="connsiteY17" fmla="*/ 632458 h 723900"/>
                  <a:gd name="connsiteX18" fmla="*/ 0 w 543605"/>
                  <a:gd name="connsiteY18" fmla="*/ 91442 h 723900"/>
                  <a:gd name="connsiteX19" fmla="*/ 91442 w 543605"/>
                  <a:gd name="connsiteY19" fmla="*/ 0 h 723900"/>
                  <a:gd name="connsiteX0" fmla="*/ 91442 w 543605"/>
                  <a:gd name="connsiteY0" fmla="*/ 0 h 723900"/>
                  <a:gd name="connsiteX1" fmla="*/ 294237 w 543605"/>
                  <a:gd name="connsiteY1" fmla="*/ 0 h 723900"/>
                  <a:gd name="connsiteX2" fmla="*/ 259248 w 543605"/>
                  <a:gd name="connsiteY2" fmla="*/ 99060 h 723900"/>
                  <a:gd name="connsiteX3" fmla="*/ 147939 w 543605"/>
                  <a:gd name="connsiteY3" fmla="*/ 99060 h 723900"/>
                  <a:gd name="connsiteX4" fmla="*/ 84747 w 543605"/>
                  <a:gd name="connsiteY4" fmla="*/ 162252 h 723900"/>
                  <a:gd name="connsiteX5" fmla="*/ 84747 w 543605"/>
                  <a:gd name="connsiteY5" fmla="*/ 561648 h 723900"/>
                  <a:gd name="connsiteX6" fmla="*/ 147939 w 543605"/>
                  <a:gd name="connsiteY6" fmla="*/ 624840 h 723900"/>
                  <a:gd name="connsiteX7" fmla="*/ 400702 w 543605"/>
                  <a:gd name="connsiteY7" fmla="*/ 624840 h 723900"/>
                  <a:gd name="connsiteX8" fmla="*/ 458928 w 543605"/>
                  <a:gd name="connsiteY8" fmla="*/ 586245 h 723900"/>
                  <a:gd name="connsiteX9" fmla="*/ 460480 w 543605"/>
                  <a:gd name="connsiteY9" fmla="*/ 578560 h 723900"/>
                  <a:gd name="connsiteX10" fmla="*/ 543605 w 543605"/>
                  <a:gd name="connsiteY10" fmla="*/ 657400 h 723900"/>
                  <a:gd name="connsiteX11" fmla="*/ 541454 w 543605"/>
                  <a:gd name="connsiteY11" fmla="*/ 668051 h 723900"/>
                  <a:gd name="connsiteX12" fmla="*/ 457198 w 543605"/>
                  <a:gd name="connsiteY12" fmla="*/ 723900 h 723900"/>
                  <a:gd name="connsiteX13" fmla="*/ 91442 w 543605"/>
                  <a:gd name="connsiteY13" fmla="*/ 723900 h 723900"/>
                  <a:gd name="connsiteX14" fmla="*/ 0 w 543605"/>
                  <a:gd name="connsiteY14" fmla="*/ 632458 h 723900"/>
                  <a:gd name="connsiteX15" fmla="*/ 0 w 543605"/>
                  <a:gd name="connsiteY15" fmla="*/ 91442 h 723900"/>
                  <a:gd name="connsiteX16" fmla="*/ 91442 w 543605"/>
                  <a:gd name="connsiteY16" fmla="*/ 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3605" h="723900">
                    <a:moveTo>
                      <a:pt x="91442" y="0"/>
                    </a:moveTo>
                    <a:lnTo>
                      <a:pt x="294237" y="0"/>
                    </a:lnTo>
                    <a:lnTo>
                      <a:pt x="259248" y="99060"/>
                    </a:lnTo>
                    <a:lnTo>
                      <a:pt x="147939" y="99060"/>
                    </a:lnTo>
                    <a:cubicBezTo>
                      <a:pt x="113039" y="99060"/>
                      <a:pt x="84747" y="127352"/>
                      <a:pt x="84747" y="162252"/>
                    </a:cubicBezTo>
                    <a:lnTo>
                      <a:pt x="84747" y="561648"/>
                    </a:lnTo>
                    <a:cubicBezTo>
                      <a:pt x="84747" y="596548"/>
                      <a:pt x="113039" y="624840"/>
                      <a:pt x="147939" y="624840"/>
                    </a:cubicBezTo>
                    <a:lnTo>
                      <a:pt x="400702" y="624840"/>
                    </a:lnTo>
                    <a:cubicBezTo>
                      <a:pt x="426877" y="624840"/>
                      <a:pt x="449335" y="608926"/>
                      <a:pt x="458928" y="586245"/>
                    </a:cubicBezTo>
                    <a:lnTo>
                      <a:pt x="460480" y="578560"/>
                    </a:lnTo>
                    <a:lnTo>
                      <a:pt x="543605" y="657400"/>
                    </a:lnTo>
                    <a:lnTo>
                      <a:pt x="541454" y="668051"/>
                    </a:lnTo>
                    <a:cubicBezTo>
                      <a:pt x="527573" y="700871"/>
                      <a:pt x="495075" y="723900"/>
                      <a:pt x="457198" y="723900"/>
                    </a:cubicBezTo>
                    <a:lnTo>
                      <a:pt x="91442" y="723900"/>
                    </a:lnTo>
                    <a:cubicBezTo>
                      <a:pt x="40940" y="723900"/>
                      <a:pt x="0" y="682960"/>
                      <a:pt x="0" y="632458"/>
                    </a:cubicBezTo>
                    <a:lnTo>
                      <a:pt x="0" y="91442"/>
                    </a:lnTo>
                    <a:cubicBezTo>
                      <a:pt x="0" y="40940"/>
                      <a:pt x="40940" y="0"/>
                      <a:pt x="91442" y="0"/>
                    </a:cubicBezTo>
                    <a:close/>
                  </a:path>
                </a:pathLst>
              </a:custGeom>
              <a:grpFill/>
              <a:ln w="12700" cap="flat" cmpd="sng" algn="ctr">
                <a:noFill/>
                <a:prstDash val="solid"/>
                <a:miter lim="800000"/>
              </a:ln>
              <a:effectLst/>
            </p:spPr>
            <p:txBody>
              <a:bodyPr rtlCol="0" anchor="ctr"/>
              <a:lstStyle/>
              <a:p>
                <a:pPr algn="ctr" defTabSz="685800">
                  <a:defRPr/>
                </a:pPr>
                <a:endParaRPr lang="en-US" sz="1350" kern="0" dirty="0">
                  <a:solidFill>
                    <a:prstClr val="white"/>
                  </a:solidFill>
                </a:endParaRPr>
              </a:p>
            </p:txBody>
          </p:sp>
          <p:sp>
            <p:nvSpPr>
              <p:cNvPr id="56" name="Rectangle 20">
                <a:extLst>
                  <a:ext uri="{FF2B5EF4-FFF2-40B4-BE49-F238E27FC236}">
                    <a16:creationId xmlns:a16="http://schemas.microsoft.com/office/drawing/2014/main" xmlns="" id="{CDBDD521-B751-4D89-82B0-D5B928E2F443}"/>
                  </a:ext>
                </a:extLst>
              </p:cNvPr>
              <p:cNvSpPr/>
              <p:nvPr/>
            </p:nvSpPr>
            <p:spPr>
              <a:xfrm>
                <a:off x="3267940" y="1957742"/>
                <a:ext cx="878380" cy="946077"/>
              </a:xfrm>
              <a:custGeom>
                <a:avLst/>
                <a:gdLst>
                  <a:gd name="connsiteX0" fmla="*/ 0 w 910858"/>
                  <a:gd name="connsiteY0" fmla="*/ 0 h 1112520"/>
                  <a:gd name="connsiteX1" fmla="*/ 910858 w 910858"/>
                  <a:gd name="connsiteY1" fmla="*/ 0 h 1112520"/>
                  <a:gd name="connsiteX2" fmla="*/ 910858 w 910858"/>
                  <a:gd name="connsiteY2" fmla="*/ 1112520 h 1112520"/>
                  <a:gd name="connsiteX3" fmla="*/ 0 w 910858"/>
                  <a:gd name="connsiteY3" fmla="*/ 1112520 h 1112520"/>
                  <a:gd name="connsiteX4" fmla="*/ 0 w 910858"/>
                  <a:gd name="connsiteY4" fmla="*/ 0 h 1112520"/>
                  <a:gd name="connsiteX0" fmla="*/ 0 w 910858"/>
                  <a:gd name="connsiteY0" fmla="*/ 0 h 1112520"/>
                  <a:gd name="connsiteX1" fmla="*/ 872758 w 910858"/>
                  <a:gd name="connsiteY1" fmla="*/ 0 h 1112520"/>
                  <a:gd name="connsiteX2" fmla="*/ 910858 w 910858"/>
                  <a:gd name="connsiteY2" fmla="*/ 1112520 h 1112520"/>
                  <a:gd name="connsiteX3" fmla="*/ 0 w 910858"/>
                  <a:gd name="connsiteY3" fmla="*/ 1112520 h 1112520"/>
                  <a:gd name="connsiteX4" fmla="*/ 0 w 910858"/>
                  <a:gd name="connsiteY4" fmla="*/ 0 h 1112520"/>
                  <a:gd name="connsiteX0" fmla="*/ 0 w 994678"/>
                  <a:gd name="connsiteY0" fmla="*/ 0 h 1112520"/>
                  <a:gd name="connsiteX1" fmla="*/ 872758 w 994678"/>
                  <a:gd name="connsiteY1" fmla="*/ 0 h 1112520"/>
                  <a:gd name="connsiteX2" fmla="*/ 994678 w 994678"/>
                  <a:gd name="connsiteY2" fmla="*/ 68580 h 1112520"/>
                  <a:gd name="connsiteX3" fmla="*/ 0 w 994678"/>
                  <a:gd name="connsiteY3" fmla="*/ 1112520 h 1112520"/>
                  <a:gd name="connsiteX4" fmla="*/ 0 w 994678"/>
                  <a:gd name="connsiteY4" fmla="*/ 0 h 1112520"/>
                  <a:gd name="connsiteX0" fmla="*/ 0 w 994678"/>
                  <a:gd name="connsiteY0" fmla="*/ 0 h 883920"/>
                  <a:gd name="connsiteX1" fmla="*/ 872758 w 994678"/>
                  <a:gd name="connsiteY1" fmla="*/ 0 h 883920"/>
                  <a:gd name="connsiteX2" fmla="*/ 994678 w 994678"/>
                  <a:gd name="connsiteY2" fmla="*/ 68580 h 883920"/>
                  <a:gd name="connsiteX3" fmla="*/ 434340 w 994678"/>
                  <a:gd name="connsiteY3" fmla="*/ 883920 h 883920"/>
                  <a:gd name="connsiteX4" fmla="*/ 0 w 994678"/>
                  <a:gd name="connsiteY4" fmla="*/ 0 h 883920"/>
                  <a:gd name="connsiteX0" fmla="*/ 7620 w 560338"/>
                  <a:gd name="connsiteY0" fmla="*/ 548640 h 883920"/>
                  <a:gd name="connsiteX1" fmla="*/ 438418 w 560338"/>
                  <a:gd name="connsiteY1" fmla="*/ 0 h 883920"/>
                  <a:gd name="connsiteX2" fmla="*/ 560338 w 560338"/>
                  <a:gd name="connsiteY2" fmla="*/ 68580 h 883920"/>
                  <a:gd name="connsiteX3" fmla="*/ 0 w 560338"/>
                  <a:gd name="connsiteY3" fmla="*/ 883920 h 883920"/>
                  <a:gd name="connsiteX4" fmla="*/ 7620 w 560338"/>
                  <a:gd name="connsiteY4" fmla="*/ 548640 h 883920"/>
                  <a:gd name="connsiteX0" fmla="*/ 18782 w 571500"/>
                  <a:gd name="connsiteY0" fmla="*/ 548640 h 883920"/>
                  <a:gd name="connsiteX1" fmla="*/ 449580 w 571500"/>
                  <a:gd name="connsiteY1" fmla="*/ 0 h 883920"/>
                  <a:gd name="connsiteX2" fmla="*/ 571500 w 571500"/>
                  <a:gd name="connsiteY2" fmla="*/ 68580 h 883920"/>
                  <a:gd name="connsiteX3" fmla="*/ 11162 w 571500"/>
                  <a:gd name="connsiteY3" fmla="*/ 883920 h 883920"/>
                  <a:gd name="connsiteX4" fmla="*/ 0 w 571500"/>
                  <a:gd name="connsiteY4" fmla="*/ 739140 h 883920"/>
                  <a:gd name="connsiteX5" fmla="*/ 18782 w 571500"/>
                  <a:gd name="connsiteY5" fmla="*/ 548640 h 883920"/>
                  <a:gd name="connsiteX0" fmla="*/ 247382 w 800100"/>
                  <a:gd name="connsiteY0" fmla="*/ 548640 h 883920"/>
                  <a:gd name="connsiteX1" fmla="*/ 678180 w 800100"/>
                  <a:gd name="connsiteY1" fmla="*/ 0 h 883920"/>
                  <a:gd name="connsiteX2" fmla="*/ 800100 w 800100"/>
                  <a:gd name="connsiteY2" fmla="*/ 68580 h 883920"/>
                  <a:gd name="connsiteX3" fmla="*/ 239762 w 800100"/>
                  <a:gd name="connsiteY3" fmla="*/ 883920 h 883920"/>
                  <a:gd name="connsiteX4" fmla="*/ 0 w 800100"/>
                  <a:gd name="connsiteY4" fmla="*/ 472440 h 883920"/>
                  <a:gd name="connsiteX5" fmla="*/ 247382 w 800100"/>
                  <a:gd name="connsiteY5" fmla="*/ 548640 h 883920"/>
                  <a:gd name="connsiteX0" fmla="*/ 247382 w 800100"/>
                  <a:gd name="connsiteY0" fmla="*/ 548640 h 883920"/>
                  <a:gd name="connsiteX1" fmla="*/ 678180 w 800100"/>
                  <a:gd name="connsiteY1" fmla="*/ 0 h 883920"/>
                  <a:gd name="connsiteX2" fmla="*/ 800100 w 800100"/>
                  <a:gd name="connsiteY2" fmla="*/ 68580 h 883920"/>
                  <a:gd name="connsiteX3" fmla="*/ 239762 w 800100"/>
                  <a:gd name="connsiteY3" fmla="*/ 883920 h 883920"/>
                  <a:gd name="connsiteX4" fmla="*/ 129540 w 800100"/>
                  <a:gd name="connsiteY4" fmla="*/ 678180 h 883920"/>
                  <a:gd name="connsiteX5" fmla="*/ 0 w 800100"/>
                  <a:gd name="connsiteY5" fmla="*/ 472440 h 883920"/>
                  <a:gd name="connsiteX6" fmla="*/ 247382 w 800100"/>
                  <a:gd name="connsiteY6" fmla="*/ 548640 h 883920"/>
                  <a:gd name="connsiteX0" fmla="*/ 323582 w 876300"/>
                  <a:gd name="connsiteY0" fmla="*/ 548640 h 883920"/>
                  <a:gd name="connsiteX1" fmla="*/ 754380 w 876300"/>
                  <a:gd name="connsiteY1" fmla="*/ 0 h 883920"/>
                  <a:gd name="connsiteX2" fmla="*/ 876300 w 876300"/>
                  <a:gd name="connsiteY2" fmla="*/ 68580 h 883920"/>
                  <a:gd name="connsiteX3" fmla="*/ 315962 w 876300"/>
                  <a:gd name="connsiteY3" fmla="*/ 883920 h 883920"/>
                  <a:gd name="connsiteX4" fmla="*/ 0 w 876300"/>
                  <a:gd name="connsiteY4" fmla="*/ 609600 h 883920"/>
                  <a:gd name="connsiteX5" fmla="*/ 76200 w 876300"/>
                  <a:gd name="connsiteY5" fmla="*/ 472440 h 883920"/>
                  <a:gd name="connsiteX6" fmla="*/ 323582 w 876300"/>
                  <a:gd name="connsiteY6" fmla="*/ 548640 h 883920"/>
                  <a:gd name="connsiteX0" fmla="*/ 323582 w 876300"/>
                  <a:gd name="connsiteY0" fmla="*/ 548640 h 883920"/>
                  <a:gd name="connsiteX1" fmla="*/ 754380 w 876300"/>
                  <a:gd name="connsiteY1" fmla="*/ 0 h 883920"/>
                  <a:gd name="connsiteX2" fmla="*/ 876300 w 876300"/>
                  <a:gd name="connsiteY2" fmla="*/ 68580 h 883920"/>
                  <a:gd name="connsiteX3" fmla="*/ 270242 w 876300"/>
                  <a:gd name="connsiteY3" fmla="*/ 883920 h 883920"/>
                  <a:gd name="connsiteX4" fmla="*/ 0 w 876300"/>
                  <a:gd name="connsiteY4" fmla="*/ 609600 h 883920"/>
                  <a:gd name="connsiteX5" fmla="*/ 76200 w 876300"/>
                  <a:gd name="connsiteY5" fmla="*/ 472440 h 883920"/>
                  <a:gd name="connsiteX6" fmla="*/ 323582 w 876300"/>
                  <a:gd name="connsiteY6" fmla="*/ 548640 h 883920"/>
                  <a:gd name="connsiteX0" fmla="*/ 323582 w 876300"/>
                  <a:gd name="connsiteY0" fmla="*/ 548640 h 914400"/>
                  <a:gd name="connsiteX1" fmla="*/ 754380 w 876300"/>
                  <a:gd name="connsiteY1" fmla="*/ 0 h 914400"/>
                  <a:gd name="connsiteX2" fmla="*/ 876300 w 876300"/>
                  <a:gd name="connsiteY2" fmla="*/ 68580 h 914400"/>
                  <a:gd name="connsiteX3" fmla="*/ 270242 w 876300"/>
                  <a:gd name="connsiteY3" fmla="*/ 914400 h 914400"/>
                  <a:gd name="connsiteX4" fmla="*/ 0 w 876300"/>
                  <a:gd name="connsiteY4" fmla="*/ 609600 h 914400"/>
                  <a:gd name="connsiteX5" fmla="*/ 76200 w 876300"/>
                  <a:gd name="connsiteY5" fmla="*/ 472440 h 914400"/>
                  <a:gd name="connsiteX6" fmla="*/ 323582 w 876300"/>
                  <a:gd name="connsiteY6" fmla="*/ 548640 h 914400"/>
                  <a:gd name="connsiteX0" fmla="*/ 308342 w 876300"/>
                  <a:gd name="connsiteY0" fmla="*/ 601980 h 914400"/>
                  <a:gd name="connsiteX1" fmla="*/ 754380 w 876300"/>
                  <a:gd name="connsiteY1" fmla="*/ 0 h 914400"/>
                  <a:gd name="connsiteX2" fmla="*/ 876300 w 876300"/>
                  <a:gd name="connsiteY2" fmla="*/ 68580 h 914400"/>
                  <a:gd name="connsiteX3" fmla="*/ 270242 w 876300"/>
                  <a:gd name="connsiteY3" fmla="*/ 914400 h 914400"/>
                  <a:gd name="connsiteX4" fmla="*/ 0 w 876300"/>
                  <a:gd name="connsiteY4" fmla="*/ 609600 h 914400"/>
                  <a:gd name="connsiteX5" fmla="*/ 76200 w 876300"/>
                  <a:gd name="connsiteY5" fmla="*/ 472440 h 914400"/>
                  <a:gd name="connsiteX6" fmla="*/ 308342 w 876300"/>
                  <a:gd name="connsiteY6" fmla="*/ 601980 h 914400"/>
                  <a:gd name="connsiteX0" fmla="*/ 308342 w 876300"/>
                  <a:gd name="connsiteY0" fmla="*/ 601980 h 876300"/>
                  <a:gd name="connsiteX1" fmla="*/ 754380 w 876300"/>
                  <a:gd name="connsiteY1" fmla="*/ 0 h 876300"/>
                  <a:gd name="connsiteX2" fmla="*/ 876300 w 876300"/>
                  <a:gd name="connsiteY2" fmla="*/ 68580 h 876300"/>
                  <a:gd name="connsiteX3" fmla="*/ 285482 w 876300"/>
                  <a:gd name="connsiteY3" fmla="*/ 876300 h 876300"/>
                  <a:gd name="connsiteX4" fmla="*/ 0 w 876300"/>
                  <a:gd name="connsiteY4" fmla="*/ 609600 h 876300"/>
                  <a:gd name="connsiteX5" fmla="*/ 76200 w 876300"/>
                  <a:gd name="connsiteY5" fmla="*/ 472440 h 876300"/>
                  <a:gd name="connsiteX6" fmla="*/ 308342 w 876300"/>
                  <a:gd name="connsiteY6" fmla="*/ 601980 h 876300"/>
                  <a:gd name="connsiteX0" fmla="*/ 331202 w 899160"/>
                  <a:gd name="connsiteY0" fmla="*/ 601980 h 876300"/>
                  <a:gd name="connsiteX1" fmla="*/ 777240 w 899160"/>
                  <a:gd name="connsiteY1" fmla="*/ 0 h 876300"/>
                  <a:gd name="connsiteX2" fmla="*/ 899160 w 899160"/>
                  <a:gd name="connsiteY2" fmla="*/ 68580 h 876300"/>
                  <a:gd name="connsiteX3" fmla="*/ 308342 w 899160"/>
                  <a:gd name="connsiteY3" fmla="*/ 876300 h 876300"/>
                  <a:gd name="connsiteX4" fmla="*/ 0 w 899160"/>
                  <a:gd name="connsiteY4" fmla="*/ 632460 h 876300"/>
                  <a:gd name="connsiteX5" fmla="*/ 99060 w 899160"/>
                  <a:gd name="connsiteY5" fmla="*/ 472440 h 876300"/>
                  <a:gd name="connsiteX6" fmla="*/ 331202 w 899160"/>
                  <a:gd name="connsiteY6" fmla="*/ 601980 h 876300"/>
                  <a:gd name="connsiteX0" fmla="*/ 323582 w 899160"/>
                  <a:gd name="connsiteY0" fmla="*/ 655320 h 876300"/>
                  <a:gd name="connsiteX1" fmla="*/ 777240 w 899160"/>
                  <a:gd name="connsiteY1" fmla="*/ 0 h 876300"/>
                  <a:gd name="connsiteX2" fmla="*/ 899160 w 899160"/>
                  <a:gd name="connsiteY2" fmla="*/ 68580 h 876300"/>
                  <a:gd name="connsiteX3" fmla="*/ 308342 w 899160"/>
                  <a:gd name="connsiteY3" fmla="*/ 876300 h 876300"/>
                  <a:gd name="connsiteX4" fmla="*/ 0 w 899160"/>
                  <a:gd name="connsiteY4" fmla="*/ 632460 h 876300"/>
                  <a:gd name="connsiteX5" fmla="*/ 99060 w 899160"/>
                  <a:gd name="connsiteY5" fmla="*/ 472440 h 876300"/>
                  <a:gd name="connsiteX6" fmla="*/ 323582 w 899160"/>
                  <a:gd name="connsiteY6" fmla="*/ 655320 h 876300"/>
                  <a:gd name="connsiteX0" fmla="*/ 323582 w 899160"/>
                  <a:gd name="connsiteY0" fmla="*/ 670560 h 891540"/>
                  <a:gd name="connsiteX1" fmla="*/ 746760 w 899160"/>
                  <a:gd name="connsiteY1" fmla="*/ 0 h 891540"/>
                  <a:gd name="connsiteX2" fmla="*/ 899160 w 899160"/>
                  <a:gd name="connsiteY2" fmla="*/ 83820 h 891540"/>
                  <a:gd name="connsiteX3" fmla="*/ 308342 w 899160"/>
                  <a:gd name="connsiteY3" fmla="*/ 891540 h 891540"/>
                  <a:gd name="connsiteX4" fmla="*/ 0 w 899160"/>
                  <a:gd name="connsiteY4" fmla="*/ 647700 h 891540"/>
                  <a:gd name="connsiteX5" fmla="*/ 99060 w 899160"/>
                  <a:gd name="connsiteY5" fmla="*/ 487680 h 891540"/>
                  <a:gd name="connsiteX6" fmla="*/ 323582 w 899160"/>
                  <a:gd name="connsiteY6" fmla="*/ 670560 h 891540"/>
                  <a:gd name="connsiteX0" fmla="*/ 323582 w 899160"/>
                  <a:gd name="connsiteY0" fmla="*/ 640080 h 891540"/>
                  <a:gd name="connsiteX1" fmla="*/ 746760 w 899160"/>
                  <a:gd name="connsiteY1" fmla="*/ 0 h 891540"/>
                  <a:gd name="connsiteX2" fmla="*/ 899160 w 899160"/>
                  <a:gd name="connsiteY2" fmla="*/ 83820 h 891540"/>
                  <a:gd name="connsiteX3" fmla="*/ 308342 w 899160"/>
                  <a:gd name="connsiteY3" fmla="*/ 891540 h 891540"/>
                  <a:gd name="connsiteX4" fmla="*/ 0 w 899160"/>
                  <a:gd name="connsiteY4" fmla="*/ 647700 h 891540"/>
                  <a:gd name="connsiteX5" fmla="*/ 99060 w 899160"/>
                  <a:gd name="connsiteY5" fmla="*/ 487680 h 891540"/>
                  <a:gd name="connsiteX6" fmla="*/ 323582 w 899160"/>
                  <a:gd name="connsiteY6" fmla="*/ 640080 h 891540"/>
                  <a:gd name="connsiteX0" fmla="*/ 283538 w 899160"/>
                  <a:gd name="connsiteY0" fmla="*/ 700339 h 891540"/>
                  <a:gd name="connsiteX1" fmla="*/ 746760 w 899160"/>
                  <a:gd name="connsiteY1" fmla="*/ 0 h 891540"/>
                  <a:gd name="connsiteX2" fmla="*/ 899160 w 899160"/>
                  <a:gd name="connsiteY2" fmla="*/ 83820 h 891540"/>
                  <a:gd name="connsiteX3" fmla="*/ 308342 w 899160"/>
                  <a:gd name="connsiteY3" fmla="*/ 891540 h 891540"/>
                  <a:gd name="connsiteX4" fmla="*/ 0 w 899160"/>
                  <a:gd name="connsiteY4" fmla="*/ 647700 h 891540"/>
                  <a:gd name="connsiteX5" fmla="*/ 99060 w 899160"/>
                  <a:gd name="connsiteY5" fmla="*/ 487680 h 891540"/>
                  <a:gd name="connsiteX6" fmla="*/ 283538 w 899160"/>
                  <a:gd name="connsiteY6" fmla="*/ 700339 h 891540"/>
                  <a:gd name="connsiteX0" fmla="*/ 283538 w 899160"/>
                  <a:gd name="connsiteY0" fmla="*/ 700339 h 891540"/>
                  <a:gd name="connsiteX1" fmla="*/ 746760 w 899160"/>
                  <a:gd name="connsiteY1" fmla="*/ 0 h 891540"/>
                  <a:gd name="connsiteX2" fmla="*/ 899160 w 899160"/>
                  <a:gd name="connsiteY2" fmla="*/ 83820 h 891540"/>
                  <a:gd name="connsiteX3" fmla="*/ 308342 w 899160"/>
                  <a:gd name="connsiteY3" fmla="*/ 891540 h 891540"/>
                  <a:gd name="connsiteX4" fmla="*/ 0 w 899160"/>
                  <a:gd name="connsiteY4" fmla="*/ 647700 h 891540"/>
                  <a:gd name="connsiteX5" fmla="*/ 67025 w 899160"/>
                  <a:gd name="connsiteY5" fmla="*/ 514462 h 891540"/>
                  <a:gd name="connsiteX6" fmla="*/ 283538 w 899160"/>
                  <a:gd name="connsiteY6" fmla="*/ 700339 h 891540"/>
                  <a:gd name="connsiteX0" fmla="*/ 283538 w 891151"/>
                  <a:gd name="connsiteY0" fmla="*/ 700339 h 891540"/>
                  <a:gd name="connsiteX1" fmla="*/ 746760 w 891151"/>
                  <a:gd name="connsiteY1" fmla="*/ 0 h 891540"/>
                  <a:gd name="connsiteX2" fmla="*/ 891151 w 891151"/>
                  <a:gd name="connsiteY2" fmla="*/ 150774 h 891540"/>
                  <a:gd name="connsiteX3" fmla="*/ 308342 w 891151"/>
                  <a:gd name="connsiteY3" fmla="*/ 891540 h 891540"/>
                  <a:gd name="connsiteX4" fmla="*/ 0 w 891151"/>
                  <a:gd name="connsiteY4" fmla="*/ 647700 h 891540"/>
                  <a:gd name="connsiteX5" fmla="*/ 67025 w 891151"/>
                  <a:gd name="connsiteY5" fmla="*/ 514462 h 891540"/>
                  <a:gd name="connsiteX6" fmla="*/ 283538 w 891151"/>
                  <a:gd name="connsiteY6" fmla="*/ 700339 h 891540"/>
                  <a:gd name="connsiteX0" fmla="*/ 283538 w 891151"/>
                  <a:gd name="connsiteY0" fmla="*/ 640080 h 831281"/>
                  <a:gd name="connsiteX1" fmla="*/ 730743 w 891151"/>
                  <a:gd name="connsiteY1" fmla="*/ 0 h 831281"/>
                  <a:gd name="connsiteX2" fmla="*/ 891151 w 891151"/>
                  <a:gd name="connsiteY2" fmla="*/ 90515 h 831281"/>
                  <a:gd name="connsiteX3" fmla="*/ 308342 w 891151"/>
                  <a:gd name="connsiteY3" fmla="*/ 831281 h 831281"/>
                  <a:gd name="connsiteX4" fmla="*/ 0 w 891151"/>
                  <a:gd name="connsiteY4" fmla="*/ 587441 h 831281"/>
                  <a:gd name="connsiteX5" fmla="*/ 67025 w 891151"/>
                  <a:gd name="connsiteY5" fmla="*/ 454203 h 831281"/>
                  <a:gd name="connsiteX6" fmla="*/ 283538 w 891151"/>
                  <a:gd name="connsiteY6" fmla="*/ 640080 h 831281"/>
                  <a:gd name="connsiteX0" fmla="*/ 275530 w 891151"/>
                  <a:gd name="connsiteY0" fmla="*/ 599908 h 831281"/>
                  <a:gd name="connsiteX1" fmla="*/ 730743 w 891151"/>
                  <a:gd name="connsiteY1" fmla="*/ 0 h 831281"/>
                  <a:gd name="connsiteX2" fmla="*/ 891151 w 891151"/>
                  <a:gd name="connsiteY2" fmla="*/ 90515 h 831281"/>
                  <a:gd name="connsiteX3" fmla="*/ 308342 w 891151"/>
                  <a:gd name="connsiteY3" fmla="*/ 831281 h 831281"/>
                  <a:gd name="connsiteX4" fmla="*/ 0 w 891151"/>
                  <a:gd name="connsiteY4" fmla="*/ 587441 h 831281"/>
                  <a:gd name="connsiteX5" fmla="*/ 67025 w 891151"/>
                  <a:gd name="connsiteY5" fmla="*/ 454203 h 831281"/>
                  <a:gd name="connsiteX6" fmla="*/ 275530 w 891151"/>
                  <a:gd name="connsiteY6" fmla="*/ 599908 h 831281"/>
                  <a:gd name="connsiteX0" fmla="*/ 307565 w 923186"/>
                  <a:gd name="connsiteY0" fmla="*/ 599908 h 831281"/>
                  <a:gd name="connsiteX1" fmla="*/ 762778 w 923186"/>
                  <a:gd name="connsiteY1" fmla="*/ 0 h 831281"/>
                  <a:gd name="connsiteX2" fmla="*/ 923186 w 923186"/>
                  <a:gd name="connsiteY2" fmla="*/ 90515 h 831281"/>
                  <a:gd name="connsiteX3" fmla="*/ 340377 w 923186"/>
                  <a:gd name="connsiteY3" fmla="*/ 831281 h 831281"/>
                  <a:gd name="connsiteX4" fmla="*/ 0 w 923186"/>
                  <a:gd name="connsiteY4" fmla="*/ 620918 h 831281"/>
                  <a:gd name="connsiteX5" fmla="*/ 99060 w 923186"/>
                  <a:gd name="connsiteY5" fmla="*/ 454203 h 831281"/>
                  <a:gd name="connsiteX6" fmla="*/ 307565 w 923186"/>
                  <a:gd name="connsiteY6" fmla="*/ 599908 h 83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3186" h="831281">
                    <a:moveTo>
                      <a:pt x="307565" y="599908"/>
                    </a:moveTo>
                    <a:lnTo>
                      <a:pt x="762778" y="0"/>
                    </a:lnTo>
                    <a:lnTo>
                      <a:pt x="923186" y="90515"/>
                    </a:lnTo>
                    <a:lnTo>
                      <a:pt x="340377" y="831281"/>
                    </a:lnTo>
                    <a:lnTo>
                      <a:pt x="0" y="620918"/>
                    </a:lnTo>
                    <a:lnTo>
                      <a:pt x="99060" y="454203"/>
                    </a:lnTo>
                    <a:lnTo>
                      <a:pt x="307565" y="599908"/>
                    </a:lnTo>
                    <a:close/>
                  </a:path>
                </a:pathLst>
              </a:custGeom>
              <a:grpFill/>
              <a:ln w="12700" cap="flat" cmpd="sng" algn="ctr">
                <a:noFill/>
                <a:prstDash val="solid"/>
                <a:miter lim="800000"/>
              </a:ln>
              <a:effectLst/>
            </p:spPr>
            <p:txBody>
              <a:bodyPr rtlCol="0" anchor="ctr"/>
              <a:lstStyle/>
              <a:p>
                <a:pPr algn="ctr" defTabSz="685800">
                  <a:defRPr/>
                </a:pPr>
                <a:endParaRPr lang="en-US" sz="1350" kern="0" dirty="0">
                  <a:solidFill>
                    <a:prstClr val="white"/>
                  </a:solidFill>
                </a:endParaRPr>
              </a:p>
            </p:txBody>
          </p:sp>
        </p:grpSp>
        <p:grpSp>
          <p:nvGrpSpPr>
            <p:cNvPr id="40" name="Group 39">
              <a:extLst>
                <a:ext uri="{FF2B5EF4-FFF2-40B4-BE49-F238E27FC236}">
                  <a16:creationId xmlns:a16="http://schemas.microsoft.com/office/drawing/2014/main" xmlns="" id="{2C180066-7BD6-426A-A561-8FE7C3F00EB2}"/>
                </a:ext>
              </a:extLst>
            </p:cNvPr>
            <p:cNvGrpSpPr/>
            <p:nvPr/>
          </p:nvGrpSpPr>
          <p:grpSpPr>
            <a:xfrm>
              <a:off x="2979287" y="3257864"/>
              <a:ext cx="1174521" cy="1120738"/>
              <a:chOff x="2971799" y="1957742"/>
              <a:chExt cx="1174521" cy="1120738"/>
            </a:xfrm>
            <a:grpFill/>
          </p:grpSpPr>
          <p:sp>
            <p:nvSpPr>
              <p:cNvPr id="53" name="Freeform 146">
                <a:extLst>
                  <a:ext uri="{FF2B5EF4-FFF2-40B4-BE49-F238E27FC236}">
                    <a16:creationId xmlns:a16="http://schemas.microsoft.com/office/drawing/2014/main" xmlns="" id="{2B407AAD-5738-4588-910D-5C3BBF35CBCB}"/>
                  </a:ext>
                </a:extLst>
              </p:cNvPr>
              <p:cNvSpPr/>
              <p:nvPr/>
            </p:nvSpPr>
            <p:spPr>
              <a:xfrm>
                <a:off x="2971799" y="2354580"/>
                <a:ext cx="543605" cy="723900"/>
              </a:xfrm>
              <a:custGeom>
                <a:avLst/>
                <a:gdLst>
                  <a:gd name="connsiteX0" fmla="*/ 432877 w 546522"/>
                  <a:gd name="connsiteY0" fmla="*/ 0 h 723900"/>
                  <a:gd name="connsiteX1" fmla="*/ 457198 w 546522"/>
                  <a:gd name="connsiteY1" fmla="*/ 0 h 723900"/>
                  <a:gd name="connsiteX2" fmla="*/ 541454 w 546522"/>
                  <a:gd name="connsiteY2" fmla="*/ 55849 h 723900"/>
                  <a:gd name="connsiteX3" fmla="*/ 546522 w 546522"/>
                  <a:gd name="connsiteY3" fmla="*/ 80948 h 723900"/>
                  <a:gd name="connsiteX4" fmla="*/ 91442 w 546522"/>
                  <a:gd name="connsiteY4" fmla="*/ 0 h 723900"/>
                  <a:gd name="connsiteX5" fmla="*/ 294237 w 546522"/>
                  <a:gd name="connsiteY5" fmla="*/ 0 h 723900"/>
                  <a:gd name="connsiteX6" fmla="*/ 259248 w 546522"/>
                  <a:gd name="connsiteY6" fmla="*/ 99060 h 723900"/>
                  <a:gd name="connsiteX7" fmla="*/ 147939 w 546522"/>
                  <a:gd name="connsiteY7" fmla="*/ 99060 h 723900"/>
                  <a:gd name="connsiteX8" fmla="*/ 84747 w 546522"/>
                  <a:gd name="connsiteY8" fmla="*/ 162252 h 723900"/>
                  <a:gd name="connsiteX9" fmla="*/ 84747 w 546522"/>
                  <a:gd name="connsiteY9" fmla="*/ 561648 h 723900"/>
                  <a:gd name="connsiteX10" fmla="*/ 147939 w 546522"/>
                  <a:gd name="connsiteY10" fmla="*/ 624840 h 723900"/>
                  <a:gd name="connsiteX11" fmla="*/ 400702 w 546522"/>
                  <a:gd name="connsiteY11" fmla="*/ 624840 h 723900"/>
                  <a:gd name="connsiteX12" fmla="*/ 458928 w 546522"/>
                  <a:gd name="connsiteY12" fmla="*/ 586245 h 723900"/>
                  <a:gd name="connsiteX13" fmla="*/ 460480 w 546522"/>
                  <a:gd name="connsiteY13" fmla="*/ 578560 h 723900"/>
                  <a:gd name="connsiteX14" fmla="*/ 543605 w 546522"/>
                  <a:gd name="connsiteY14" fmla="*/ 657400 h 723900"/>
                  <a:gd name="connsiteX15" fmla="*/ 541454 w 546522"/>
                  <a:gd name="connsiteY15" fmla="*/ 668051 h 723900"/>
                  <a:gd name="connsiteX16" fmla="*/ 457198 w 546522"/>
                  <a:gd name="connsiteY16" fmla="*/ 723900 h 723900"/>
                  <a:gd name="connsiteX17" fmla="*/ 91442 w 546522"/>
                  <a:gd name="connsiteY17" fmla="*/ 723900 h 723900"/>
                  <a:gd name="connsiteX18" fmla="*/ 0 w 546522"/>
                  <a:gd name="connsiteY18" fmla="*/ 632458 h 723900"/>
                  <a:gd name="connsiteX19" fmla="*/ 0 w 546522"/>
                  <a:gd name="connsiteY19" fmla="*/ 91442 h 723900"/>
                  <a:gd name="connsiteX20" fmla="*/ 91442 w 546522"/>
                  <a:gd name="connsiteY20" fmla="*/ 0 h 723900"/>
                  <a:gd name="connsiteX0" fmla="*/ 432877 w 543605"/>
                  <a:gd name="connsiteY0" fmla="*/ 0 h 723900"/>
                  <a:gd name="connsiteX1" fmla="*/ 457198 w 543605"/>
                  <a:gd name="connsiteY1" fmla="*/ 0 h 723900"/>
                  <a:gd name="connsiteX2" fmla="*/ 541454 w 543605"/>
                  <a:gd name="connsiteY2" fmla="*/ 55849 h 723900"/>
                  <a:gd name="connsiteX3" fmla="*/ 432877 w 543605"/>
                  <a:gd name="connsiteY3" fmla="*/ 0 h 723900"/>
                  <a:gd name="connsiteX4" fmla="*/ 91442 w 543605"/>
                  <a:gd name="connsiteY4" fmla="*/ 0 h 723900"/>
                  <a:gd name="connsiteX5" fmla="*/ 294237 w 543605"/>
                  <a:gd name="connsiteY5" fmla="*/ 0 h 723900"/>
                  <a:gd name="connsiteX6" fmla="*/ 259248 w 543605"/>
                  <a:gd name="connsiteY6" fmla="*/ 99060 h 723900"/>
                  <a:gd name="connsiteX7" fmla="*/ 147939 w 543605"/>
                  <a:gd name="connsiteY7" fmla="*/ 99060 h 723900"/>
                  <a:gd name="connsiteX8" fmla="*/ 84747 w 543605"/>
                  <a:gd name="connsiteY8" fmla="*/ 162252 h 723900"/>
                  <a:gd name="connsiteX9" fmla="*/ 84747 w 543605"/>
                  <a:gd name="connsiteY9" fmla="*/ 561648 h 723900"/>
                  <a:gd name="connsiteX10" fmla="*/ 147939 w 543605"/>
                  <a:gd name="connsiteY10" fmla="*/ 624840 h 723900"/>
                  <a:gd name="connsiteX11" fmla="*/ 400702 w 543605"/>
                  <a:gd name="connsiteY11" fmla="*/ 624840 h 723900"/>
                  <a:gd name="connsiteX12" fmla="*/ 458928 w 543605"/>
                  <a:gd name="connsiteY12" fmla="*/ 586245 h 723900"/>
                  <a:gd name="connsiteX13" fmla="*/ 460480 w 543605"/>
                  <a:gd name="connsiteY13" fmla="*/ 578560 h 723900"/>
                  <a:gd name="connsiteX14" fmla="*/ 543605 w 543605"/>
                  <a:gd name="connsiteY14" fmla="*/ 657400 h 723900"/>
                  <a:gd name="connsiteX15" fmla="*/ 541454 w 543605"/>
                  <a:gd name="connsiteY15" fmla="*/ 668051 h 723900"/>
                  <a:gd name="connsiteX16" fmla="*/ 457198 w 543605"/>
                  <a:gd name="connsiteY16" fmla="*/ 723900 h 723900"/>
                  <a:gd name="connsiteX17" fmla="*/ 91442 w 543605"/>
                  <a:gd name="connsiteY17" fmla="*/ 723900 h 723900"/>
                  <a:gd name="connsiteX18" fmla="*/ 0 w 543605"/>
                  <a:gd name="connsiteY18" fmla="*/ 632458 h 723900"/>
                  <a:gd name="connsiteX19" fmla="*/ 0 w 543605"/>
                  <a:gd name="connsiteY19" fmla="*/ 91442 h 723900"/>
                  <a:gd name="connsiteX20" fmla="*/ 91442 w 543605"/>
                  <a:gd name="connsiteY20" fmla="*/ 0 h 723900"/>
                  <a:gd name="connsiteX0" fmla="*/ 432877 w 543605"/>
                  <a:gd name="connsiteY0" fmla="*/ 0 h 723900"/>
                  <a:gd name="connsiteX1" fmla="*/ 457198 w 543605"/>
                  <a:gd name="connsiteY1" fmla="*/ 0 h 723900"/>
                  <a:gd name="connsiteX2" fmla="*/ 432877 w 543605"/>
                  <a:gd name="connsiteY2" fmla="*/ 0 h 723900"/>
                  <a:gd name="connsiteX3" fmla="*/ 91442 w 543605"/>
                  <a:gd name="connsiteY3" fmla="*/ 0 h 723900"/>
                  <a:gd name="connsiteX4" fmla="*/ 294237 w 543605"/>
                  <a:gd name="connsiteY4" fmla="*/ 0 h 723900"/>
                  <a:gd name="connsiteX5" fmla="*/ 259248 w 543605"/>
                  <a:gd name="connsiteY5" fmla="*/ 99060 h 723900"/>
                  <a:gd name="connsiteX6" fmla="*/ 147939 w 543605"/>
                  <a:gd name="connsiteY6" fmla="*/ 99060 h 723900"/>
                  <a:gd name="connsiteX7" fmla="*/ 84747 w 543605"/>
                  <a:gd name="connsiteY7" fmla="*/ 162252 h 723900"/>
                  <a:gd name="connsiteX8" fmla="*/ 84747 w 543605"/>
                  <a:gd name="connsiteY8" fmla="*/ 561648 h 723900"/>
                  <a:gd name="connsiteX9" fmla="*/ 147939 w 543605"/>
                  <a:gd name="connsiteY9" fmla="*/ 624840 h 723900"/>
                  <a:gd name="connsiteX10" fmla="*/ 400702 w 543605"/>
                  <a:gd name="connsiteY10" fmla="*/ 624840 h 723900"/>
                  <a:gd name="connsiteX11" fmla="*/ 458928 w 543605"/>
                  <a:gd name="connsiteY11" fmla="*/ 586245 h 723900"/>
                  <a:gd name="connsiteX12" fmla="*/ 460480 w 543605"/>
                  <a:gd name="connsiteY12" fmla="*/ 578560 h 723900"/>
                  <a:gd name="connsiteX13" fmla="*/ 543605 w 543605"/>
                  <a:gd name="connsiteY13" fmla="*/ 657400 h 723900"/>
                  <a:gd name="connsiteX14" fmla="*/ 541454 w 543605"/>
                  <a:gd name="connsiteY14" fmla="*/ 668051 h 723900"/>
                  <a:gd name="connsiteX15" fmla="*/ 457198 w 543605"/>
                  <a:gd name="connsiteY15" fmla="*/ 723900 h 723900"/>
                  <a:gd name="connsiteX16" fmla="*/ 91442 w 543605"/>
                  <a:gd name="connsiteY16" fmla="*/ 723900 h 723900"/>
                  <a:gd name="connsiteX17" fmla="*/ 0 w 543605"/>
                  <a:gd name="connsiteY17" fmla="*/ 632458 h 723900"/>
                  <a:gd name="connsiteX18" fmla="*/ 0 w 543605"/>
                  <a:gd name="connsiteY18" fmla="*/ 91442 h 723900"/>
                  <a:gd name="connsiteX19" fmla="*/ 91442 w 543605"/>
                  <a:gd name="connsiteY19" fmla="*/ 0 h 723900"/>
                  <a:gd name="connsiteX0" fmla="*/ 91442 w 543605"/>
                  <a:gd name="connsiteY0" fmla="*/ 0 h 723900"/>
                  <a:gd name="connsiteX1" fmla="*/ 294237 w 543605"/>
                  <a:gd name="connsiteY1" fmla="*/ 0 h 723900"/>
                  <a:gd name="connsiteX2" fmla="*/ 259248 w 543605"/>
                  <a:gd name="connsiteY2" fmla="*/ 99060 h 723900"/>
                  <a:gd name="connsiteX3" fmla="*/ 147939 w 543605"/>
                  <a:gd name="connsiteY3" fmla="*/ 99060 h 723900"/>
                  <a:gd name="connsiteX4" fmla="*/ 84747 w 543605"/>
                  <a:gd name="connsiteY4" fmla="*/ 162252 h 723900"/>
                  <a:gd name="connsiteX5" fmla="*/ 84747 w 543605"/>
                  <a:gd name="connsiteY5" fmla="*/ 561648 h 723900"/>
                  <a:gd name="connsiteX6" fmla="*/ 147939 w 543605"/>
                  <a:gd name="connsiteY6" fmla="*/ 624840 h 723900"/>
                  <a:gd name="connsiteX7" fmla="*/ 400702 w 543605"/>
                  <a:gd name="connsiteY7" fmla="*/ 624840 h 723900"/>
                  <a:gd name="connsiteX8" fmla="*/ 458928 w 543605"/>
                  <a:gd name="connsiteY8" fmla="*/ 586245 h 723900"/>
                  <a:gd name="connsiteX9" fmla="*/ 460480 w 543605"/>
                  <a:gd name="connsiteY9" fmla="*/ 578560 h 723900"/>
                  <a:gd name="connsiteX10" fmla="*/ 543605 w 543605"/>
                  <a:gd name="connsiteY10" fmla="*/ 657400 h 723900"/>
                  <a:gd name="connsiteX11" fmla="*/ 541454 w 543605"/>
                  <a:gd name="connsiteY11" fmla="*/ 668051 h 723900"/>
                  <a:gd name="connsiteX12" fmla="*/ 457198 w 543605"/>
                  <a:gd name="connsiteY12" fmla="*/ 723900 h 723900"/>
                  <a:gd name="connsiteX13" fmla="*/ 91442 w 543605"/>
                  <a:gd name="connsiteY13" fmla="*/ 723900 h 723900"/>
                  <a:gd name="connsiteX14" fmla="*/ 0 w 543605"/>
                  <a:gd name="connsiteY14" fmla="*/ 632458 h 723900"/>
                  <a:gd name="connsiteX15" fmla="*/ 0 w 543605"/>
                  <a:gd name="connsiteY15" fmla="*/ 91442 h 723900"/>
                  <a:gd name="connsiteX16" fmla="*/ 91442 w 543605"/>
                  <a:gd name="connsiteY16" fmla="*/ 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3605" h="723900">
                    <a:moveTo>
                      <a:pt x="91442" y="0"/>
                    </a:moveTo>
                    <a:lnTo>
                      <a:pt x="294237" y="0"/>
                    </a:lnTo>
                    <a:lnTo>
                      <a:pt x="259248" y="99060"/>
                    </a:lnTo>
                    <a:lnTo>
                      <a:pt x="147939" y="99060"/>
                    </a:lnTo>
                    <a:cubicBezTo>
                      <a:pt x="113039" y="99060"/>
                      <a:pt x="84747" y="127352"/>
                      <a:pt x="84747" y="162252"/>
                    </a:cubicBezTo>
                    <a:lnTo>
                      <a:pt x="84747" y="561648"/>
                    </a:lnTo>
                    <a:cubicBezTo>
                      <a:pt x="84747" y="596548"/>
                      <a:pt x="113039" y="624840"/>
                      <a:pt x="147939" y="624840"/>
                    </a:cubicBezTo>
                    <a:lnTo>
                      <a:pt x="400702" y="624840"/>
                    </a:lnTo>
                    <a:cubicBezTo>
                      <a:pt x="426877" y="624840"/>
                      <a:pt x="449335" y="608926"/>
                      <a:pt x="458928" y="586245"/>
                    </a:cubicBezTo>
                    <a:lnTo>
                      <a:pt x="460480" y="578560"/>
                    </a:lnTo>
                    <a:lnTo>
                      <a:pt x="543605" y="657400"/>
                    </a:lnTo>
                    <a:lnTo>
                      <a:pt x="541454" y="668051"/>
                    </a:lnTo>
                    <a:cubicBezTo>
                      <a:pt x="527573" y="700871"/>
                      <a:pt x="495075" y="723900"/>
                      <a:pt x="457198" y="723900"/>
                    </a:cubicBezTo>
                    <a:lnTo>
                      <a:pt x="91442" y="723900"/>
                    </a:lnTo>
                    <a:cubicBezTo>
                      <a:pt x="40940" y="723900"/>
                      <a:pt x="0" y="682960"/>
                      <a:pt x="0" y="632458"/>
                    </a:cubicBezTo>
                    <a:lnTo>
                      <a:pt x="0" y="91442"/>
                    </a:lnTo>
                    <a:cubicBezTo>
                      <a:pt x="0" y="40940"/>
                      <a:pt x="40940" y="0"/>
                      <a:pt x="91442" y="0"/>
                    </a:cubicBezTo>
                    <a:close/>
                  </a:path>
                </a:pathLst>
              </a:custGeom>
              <a:grpFill/>
              <a:ln w="12700" cap="flat" cmpd="sng" algn="ctr">
                <a:noFill/>
                <a:prstDash val="solid"/>
                <a:miter lim="800000"/>
              </a:ln>
              <a:effectLst/>
            </p:spPr>
            <p:txBody>
              <a:bodyPr rtlCol="0" anchor="ctr"/>
              <a:lstStyle/>
              <a:p>
                <a:pPr algn="ctr" defTabSz="685800">
                  <a:defRPr/>
                </a:pPr>
                <a:endParaRPr lang="en-US" sz="1350" kern="0" dirty="0">
                  <a:solidFill>
                    <a:prstClr val="white"/>
                  </a:solidFill>
                </a:endParaRPr>
              </a:p>
            </p:txBody>
          </p:sp>
          <p:sp>
            <p:nvSpPr>
              <p:cNvPr id="54" name="Rectangle 20">
                <a:extLst>
                  <a:ext uri="{FF2B5EF4-FFF2-40B4-BE49-F238E27FC236}">
                    <a16:creationId xmlns:a16="http://schemas.microsoft.com/office/drawing/2014/main" xmlns="" id="{B6909BE4-4A2F-4BBC-9F18-FEBAA143BDA4}"/>
                  </a:ext>
                </a:extLst>
              </p:cNvPr>
              <p:cNvSpPr/>
              <p:nvPr/>
            </p:nvSpPr>
            <p:spPr>
              <a:xfrm>
                <a:off x="3267940" y="1957742"/>
                <a:ext cx="878380" cy="946077"/>
              </a:xfrm>
              <a:custGeom>
                <a:avLst/>
                <a:gdLst>
                  <a:gd name="connsiteX0" fmla="*/ 0 w 910858"/>
                  <a:gd name="connsiteY0" fmla="*/ 0 h 1112520"/>
                  <a:gd name="connsiteX1" fmla="*/ 910858 w 910858"/>
                  <a:gd name="connsiteY1" fmla="*/ 0 h 1112520"/>
                  <a:gd name="connsiteX2" fmla="*/ 910858 w 910858"/>
                  <a:gd name="connsiteY2" fmla="*/ 1112520 h 1112520"/>
                  <a:gd name="connsiteX3" fmla="*/ 0 w 910858"/>
                  <a:gd name="connsiteY3" fmla="*/ 1112520 h 1112520"/>
                  <a:gd name="connsiteX4" fmla="*/ 0 w 910858"/>
                  <a:gd name="connsiteY4" fmla="*/ 0 h 1112520"/>
                  <a:gd name="connsiteX0" fmla="*/ 0 w 910858"/>
                  <a:gd name="connsiteY0" fmla="*/ 0 h 1112520"/>
                  <a:gd name="connsiteX1" fmla="*/ 872758 w 910858"/>
                  <a:gd name="connsiteY1" fmla="*/ 0 h 1112520"/>
                  <a:gd name="connsiteX2" fmla="*/ 910858 w 910858"/>
                  <a:gd name="connsiteY2" fmla="*/ 1112520 h 1112520"/>
                  <a:gd name="connsiteX3" fmla="*/ 0 w 910858"/>
                  <a:gd name="connsiteY3" fmla="*/ 1112520 h 1112520"/>
                  <a:gd name="connsiteX4" fmla="*/ 0 w 910858"/>
                  <a:gd name="connsiteY4" fmla="*/ 0 h 1112520"/>
                  <a:gd name="connsiteX0" fmla="*/ 0 w 994678"/>
                  <a:gd name="connsiteY0" fmla="*/ 0 h 1112520"/>
                  <a:gd name="connsiteX1" fmla="*/ 872758 w 994678"/>
                  <a:gd name="connsiteY1" fmla="*/ 0 h 1112520"/>
                  <a:gd name="connsiteX2" fmla="*/ 994678 w 994678"/>
                  <a:gd name="connsiteY2" fmla="*/ 68580 h 1112520"/>
                  <a:gd name="connsiteX3" fmla="*/ 0 w 994678"/>
                  <a:gd name="connsiteY3" fmla="*/ 1112520 h 1112520"/>
                  <a:gd name="connsiteX4" fmla="*/ 0 w 994678"/>
                  <a:gd name="connsiteY4" fmla="*/ 0 h 1112520"/>
                  <a:gd name="connsiteX0" fmla="*/ 0 w 994678"/>
                  <a:gd name="connsiteY0" fmla="*/ 0 h 883920"/>
                  <a:gd name="connsiteX1" fmla="*/ 872758 w 994678"/>
                  <a:gd name="connsiteY1" fmla="*/ 0 h 883920"/>
                  <a:gd name="connsiteX2" fmla="*/ 994678 w 994678"/>
                  <a:gd name="connsiteY2" fmla="*/ 68580 h 883920"/>
                  <a:gd name="connsiteX3" fmla="*/ 434340 w 994678"/>
                  <a:gd name="connsiteY3" fmla="*/ 883920 h 883920"/>
                  <a:gd name="connsiteX4" fmla="*/ 0 w 994678"/>
                  <a:gd name="connsiteY4" fmla="*/ 0 h 883920"/>
                  <a:gd name="connsiteX0" fmla="*/ 7620 w 560338"/>
                  <a:gd name="connsiteY0" fmla="*/ 548640 h 883920"/>
                  <a:gd name="connsiteX1" fmla="*/ 438418 w 560338"/>
                  <a:gd name="connsiteY1" fmla="*/ 0 h 883920"/>
                  <a:gd name="connsiteX2" fmla="*/ 560338 w 560338"/>
                  <a:gd name="connsiteY2" fmla="*/ 68580 h 883920"/>
                  <a:gd name="connsiteX3" fmla="*/ 0 w 560338"/>
                  <a:gd name="connsiteY3" fmla="*/ 883920 h 883920"/>
                  <a:gd name="connsiteX4" fmla="*/ 7620 w 560338"/>
                  <a:gd name="connsiteY4" fmla="*/ 548640 h 883920"/>
                  <a:gd name="connsiteX0" fmla="*/ 18782 w 571500"/>
                  <a:gd name="connsiteY0" fmla="*/ 548640 h 883920"/>
                  <a:gd name="connsiteX1" fmla="*/ 449580 w 571500"/>
                  <a:gd name="connsiteY1" fmla="*/ 0 h 883920"/>
                  <a:gd name="connsiteX2" fmla="*/ 571500 w 571500"/>
                  <a:gd name="connsiteY2" fmla="*/ 68580 h 883920"/>
                  <a:gd name="connsiteX3" fmla="*/ 11162 w 571500"/>
                  <a:gd name="connsiteY3" fmla="*/ 883920 h 883920"/>
                  <a:gd name="connsiteX4" fmla="*/ 0 w 571500"/>
                  <a:gd name="connsiteY4" fmla="*/ 739140 h 883920"/>
                  <a:gd name="connsiteX5" fmla="*/ 18782 w 571500"/>
                  <a:gd name="connsiteY5" fmla="*/ 548640 h 883920"/>
                  <a:gd name="connsiteX0" fmla="*/ 247382 w 800100"/>
                  <a:gd name="connsiteY0" fmla="*/ 548640 h 883920"/>
                  <a:gd name="connsiteX1" fmla="*/ 678180 w 800100"/>
                  <a:gd name="connsiteY1" fmla="*/ 0 h 883920"/>
                  <a:gd name="connsiteX2" fmla="*/ 800100 w 800100"/>
                  <a:gd name="connsiteY2" fmla="*/ 68580 h 883920"/>
                  <a:gd name="connsiteX3" fmla="*/ 239762 w 800100"/>
                  <a:gd name="connsiteY3" fmla="*/ 883920 h 883920"/>
                  <a:gd name="connsiteX4" fmla="*/ 0 w 800100"/>
                  <a:gd name="connsiteY4" fmla="*/ 472440 h 883920"/>
                  <a:gd name="connsiteX5" fmla="*/ 247382 w 800100"/>
                  <a:gd name="connsiteY5" fmla="*/ 548640 h 883920"/>
                  <a:gd name="connsiteX0" fmla="*/ 247382 w 800100"/>
                  <a:gd name="connsiteY0" fmla="*/ 548640 h 883920"/>
                  <a:gd name="connsiteX1" fmla="*/ 678180 w 800100"/>
                  <a:gd name="connsiteY1" fmla="*/ 0 h 883920"/>
                  <a:gd name="connsiteX2" fmla="*/ 800100 w 800100"/>
                  <a:gd name="connsiteY2" fmla="*/ 68580 h 883920"/>
                  <a:gd name="connsiteX3" fmla="*/ 239762 w 800100"/>
                  <a:gd name="connsiteY3" fmla="*/ 883920 h 883920"/>
                  <a:gd name="connsiteX4" fmla="*/ 129540 w 800100"/>
                  <a:gd name="connsiteY4" fmla="*/ 678180 h 883920"/>
                  <a:gd name="connsiteX5" fmla="*/ 0 w 800100"/>
                  <a:gd name="connsiteY5" fmla="*/ 472440 h 883920"/>
                  <a:gd name="connsiteX6" fmla="*/ 247382 w 800100"/>
                  <a:gd name="connsiteY6" fmla="*/ 548640 h 883920"/>
                  <a:gd name="connsiteX0" fmla="*/ 323582 w 876300"/>
                  <a:gd name="connsiteY0" fmla="*/ 548640 h 883920"/>
                  <a:gd name="connsiteX1" fmla="*/ 754380 w 876300"/>
                  <a:gd name="connsiteY1" fmla="*/ 0 h 883920"/>
                  <a:gd name="connsiteX2" fmla="*/ 876300 w 876300"/>
                  <a:gd name="connsiteY2" fmla="*/ 68580 h 883920"/>
                  <a:gd name="connsiteX3" fmla="*/ 315962 w 876300"/>
                  <a:gd name="connsiteY3" fmla="*/ 883920 h 883920"/>
                  <a:gd name="connsiteX4" fmla="*/ 0 w 876300"/>
                  <a:gd name="connsiteY4" fmla="*/ 609600 h 883920"/>
                  <a:gd name="connsiteX5" fmla="*/ 76200 w 876300"/>
                  <a:gd name="connsiteY5" fmla="*/ 472440 h 883920"/>
                  <a:gd name="connsiteX6" fmla="*/ 323582 w 876300"/>
                  <a:gd name="connsiteY6" fmla="*/ 548640 h 883920"/>
                  <a:gd name="connsiteX0" fmla="*/ 323582 w 876300"/>
                  <a:gd name="connsiteY0" fmla="*/ 548640 h 883920"/>
                  <a:gd name="connsiteX1" fmla="*/ 754380 w 876300"/>
                  <a:gd name="connsiteY1" fmla="*/ 0 h 883920"/>
                  <a:gd name="connsiteX2" fmla="*/ 876300 w 876300"/>
                  <a:gd name="connsiteY2" fmla="*/ 68580 h 883920"/>
                  <a:gd name="connsiteX3" fmla="*/ 270242 w 876300"/>
                  <a:gd name="connsiteY3" fmla="*/ 883920 h 883920"/>
                  <a:gd name="connsiteX4" fmla="*/ 0 w 876300"/>
                  <a:gd name="connsiteY4" fmla="*/ 609600 h 883920"/>
                  <a:gd name="connsiteX5" fmla="*/ 76200 w 876300"/>
                  <a:gd name="connsiteY5" fmla="*/ 472440 h 883920"/>
                  <a:gd name="connsiteX6" fmla="*/ 323582 w 876300"/>
                  <a:gd name="connsiteY6" fmla="*/ 548640 h 883920"/>
                  <a:gd name="connsiteX0" fmla="*/ 323582 w 876300"/>
                  <a:gd name="connsiteY0" fmla="*/ 548640 h 914400"/>
                  <a:gd name="connsiteX1" fmla="*/ 754380 w 876300"/>
                  <a:gd name="connsiteY1" fmla="*/ 0 h 914400"/>
                  <a:gd name="connsiteX2" fmla="*/ 876300 w 876300"/>
                  <a:gd name="connsiteY2" fmla="*/ 68580 h 914400"/>
                  <a:gd name="connsiteX3" fmla="*/ 270242 w 876300"/>
                  <a:gd name="connsiteY3" fmla="*/ 914400 h 914400"/>
                  <a:gd name="connsiteX4" fmla="*/ 0 w 876300"/>
                  <a:gd name="connsiteY4" fmla="*/ 609600 h 914400"/>
                  <a:gd name="connsiteX5" fmla="*/ 76200 w 876300"/>
                  <a:gd name="connsiteY5" fmla="*/ 472440 h 914400"/>
                  <a:gd name="connsiteX6" fmla="*/ 323582 w 876300"/>
                  <a:gd name="connsiteY6" fmla="*/ 548640 h 914400"/>
                  <a:gd name="connsiteX0" fmla="*/ 308342 w 876300"/>
                  <a:gd name="connsiteY0" fmla="*/ 601980 h 914400"/>
                  <a:gd name="connsiteX1" fmla="*/ 754380 w 876300"/>
                  <a:gd name="connsiteY1" fmla="*/ 0 h 914400"/>
                  <a:gd name="connsiteX2" fmla="*/ 876300 w 876300"/>
                  <a:gd name="connsiteY2" fmla="*/ 68580 h 914400"/>
                  <a:gd name="connsiteX3" fmla="*/ 270242 w 876300"/>
                  <a:gd name="connsiteY3" fmla="*/ 914400 h 914400"/>
                  <a:gd name="connsiteX4" fmla="*/ 0 w 876300"/>
                  <a:gd name="connsiteY4" fmla="*/ 609600 h 914400"/>
                  <a:gd name="connsiteX5" fmla="*/ 76200 w 876300"/>
                  <a:gd name="connsiteY5" fmla="*/ 472440 h 914400"/>
                  <a:gd name="connsiteX6" fmla="*/ 308342 w 876300"/>
                  <a:gd name="connsiteY6" fmla="*/ 601980 h 914400"/>
                  <a:gd name="connsiteX0" fmla="*/ 308342 w 876300"/>
                  <a:gd name="connsiteY0" fmla="*/ 601980 h 876300"/>
                  <a:gd name="connsiteX1" fmla="*/ 754380 w 876300"/>
                  <a:gd name="connsiteY1" fmla="*/ 0 h 876300"/>
                  <a:gd name="connsiteX2" fmla="*/ 876300 w 876300"/>
                  <a:gd name="connsiteY2" fmla="*/ 68580 h 876300"/>
                  <a:gd name="connsiteX3" fmla="*/ 285482 w 876300"/>
                  <a:gd name="connsiteY3" fmla="*/ 876300 h 876300"/>
                  <a:gd name="connsiteX4" fmla="*/ 0 w 876300"/>
                  <a:gd name="connsiteY4" fmla="*/ 609600 h 876300"/>
                  <a:gd name="connsiteX5" fmla="*/ 76200 w 876300"/>
                  <a:gd name="connsiteY5" fmla="*/ 472440 h 876300"/>
                  <a:gd name="connsiteX6" fmla="*/ 308342 w 876300"/>
                  <a:gd name="connsiteY6" fmla="*/ 601980 h 876300"/>
                  <a:gd name="connsiteX0" fmla="*/ 331202 w 899160"/>
                  <a:gd name="connsiteY0" fmla="*/ 601980 h 876300"/>
                  <a:gd name="connsiteX1" fmla="*/ 777240 w 899160"/>
                  <a:gd name="connsiteY1" fmla="*/ 0 h 876300"/>
                  <a:gd name="connsiteX2" fmla="*/ 899160 w 899160"/>
                  <a:gd name="connsiteY2" fmla="*/ 68580 h 876300"/>
                  <a:gd name="connsiteX3" fmla="*/ 308342 w 899160"/>
                  <a:gd name="connsiteY3" fmla="*/ 876300 h 876300"/>
                  <a:gd name="connsiteX4" fmla="*/ 0 w 899160"/>
                  <a:gd name="connsiteY4" fmla="*/ 632460 h 876300"/>
                  <a:gd name="connsiteX5" fmla="*/ 99060 w 899160"/>
                  <a:gd name="connsiteY5" fmla="*/ 472440 h 876300"/>
                  <a:gd name="connsiteX6" fmla="*/ 331202 w 899160"/>
                  <a:gd name="connsiteY6" fmla="*/ 601980 h 876300"/>
                  <a:gd name="connsiteX0" fmla="*/ 323582 w 899160"/>
                  <a:gd name="connsiteY0" fmla="*/ 655320 h 876300"/>
                  <a:gd name="connsiteX1" fmla="*/ 777240 w 899160"/>
                  <a:gd name="connsiteY1" fmla="*/ 0 h 876300"/>
                  <a:gd name="connsiteX2" fmla="*/ 899160 w 899160"/>
                  <a:gd name="connsiteY2" fmla="*/ 68580 h 876300"/>
                  <a:gd name="connsiteX3" fmla="*/ 308342 w 899160"/>
                  <a:gd name="connsiteY3" fmla="*/ 876300 h 876300"/>
                  <a:gd name="connsiteX4" fmla="*/ 0 w 899160"/>
                  <a:gd name="connsiteY4" fmla="*/ 632460 h 876300"/>
                  <a:gd name="connsiteX5" fmla="*/ 99060 w 899160"/>
                  <a:gd name="connsiteY5" fmla="*/ 472440 h 876300"/>
                  <a:gd name="connsiteX6" fmla="*/ 323582 w 899160"/>
                  <a:gd name="connsiteY6" fmla="*/ 655320 h 876300"/>
                  <a:gd name="connsiteX0" fmla="*/ 323582 w 899160"/>
                  <a:gd name="connsiteY0" fmla="*/ 670560 h 891540"/>
                  <a:gd name="connsiteX1" fmla="*/ 746760 w 899160"/>
                  <a:gd name="connsiteY1" fmla="*/ 0 h 891540"/>
                  <a:gd name="connsiteX2" fmla="*/ 899160 w 899160"/>
                  <a:gd name="connsiteY2" fmla="*/ 83820 h 891540"/>
                  <a:gd name="connsiteX3" fmla="*/ 308342 w 899160"/>
                  <a:gd name="connsiteY3" fmla="*/ 891540 h 891540"/>
                  <a:gd name="connsiteX4" fmla="*/ 0 w 899160"/>
                  <a:gd name="connsiteY4" fmla="*/ 647700 h 891540"/>
                  <a:gd name="connsiteX5" fmla="*/ 99060 w 899160"/>
                  <a:gd name="connsiteY5" fmla="*/ 487680 h 891540"/>
                  <a:gd name="connsiteX6" fmla="*/ 323582 w 899160"/>
                  <a:gd name="connsiteY6" fmla="*/ 670560 h 891540"/>
                  <a:gd name="connsiteX0" fmla="*/ 323582 w 899160"/>
                  <a:gd name="connsiteY0" fmla="*/ 640080 h 891540"/>
                  <a:gd name="connsiteX1" fmla="*/ 746760 w 899160"/>
                  <a:gd name="connsiteY1" fmla="*/ 0 h 891540"/>
                  <a:gd name="connsiteX2" fmla="*/ 899160 w 899160"/>
                  <a:gd name="connsiteY2" fmla="*/ 83820 h 891540"/>
                  <a:gd name="connsiteX3" fmla="*/ 308342 w 899160"/>
                  <a:gd name="connsiteY3" fmla="*/ 891540 h 891540"/>
                  <a:gd name="connsiteX4" fmla="*/ 0 w 899160"/>
                  <a:gd name="connsiteY4" fmla="*/ 647700 h 891540"/>
                  <a:gd name="connsiteX5" fmla="*/ 99060 w 899160"/>
                  <a:gd name="connsiteY5" fmla="*/ 487680 h 891540"/>
                  <a:gd name="connsiteX6" fmla="*/ 323582 w 899160"/>
                  <a:gd name="connsiteY6" fmla="*/ 640080 h 891540"/>
                  <a:gd name="connsiteX0" fmla="*/ 283538 w 899160"/>
                  <a:gd name="connsiteY0" fmla="*/ 700339 h 891540"/>
                  <a:gd name="connsiteX1" fmla="*/ 746760 w 899160"/>
                  <a:gd name="connsiteY1" fmla="*/ 0 h 891540"/>
                  <a:gd name="connsiteX2" fmla="*/ 899160 w 899160"/>
                  <a:gd name="connsiteY2" fmla="*/ 83820 h 891540"/>
                  <a:gd name="connsiteX3" fmla="*/ 308342 w 899160"/>
                  <a:gd name="connsiteY3" fmla="*/ 891540 h 891540"/>
                  <a:gd name="connsiteX4" fmla="*/ 0 w 899160"/>
                  <a:gd name="connsiteY4" fmla="*/ 647700 h 891540"/>
                  <a:gd name="connsiteX5" fmla="*/ 99060 w 899160"/>
                  <a:gd name="connsiteY5" fmla="*/ 487680 h 891540"/>
                  <a:gd name="connsiteX6" fmla="*/ 283538 w 899160"/>
                  <a:gd name="connsiteY6" fmla="*/ 700339 h 891540"/>
                  <a:gd name="connsiteX0" fmla="*/ 283538 w 899160"/>
                  <a:gd name="connsiteY0" fmla="*/ 700339 h 891540"/>
                  <a:gd name="connsiteX1" fmla="*/ 746760 w 899160"/>
                  <a:gd name="connsiteY1" fmla="*/ 0 h 891540"/>
                  <a:gd name="connsiteX2" fmla="*/ 899160 w 899160"/>
                  <a:gd name="connsiteY2" fmla="*/ 83820 h 891540"/>
                  <a:gd name="connsiteX3" fmla="*/ 308342 w 899160"/>
                  <a:gd name="connsiteY3" fmla="*/ 891540 h 891540"/>
                  <a:gd name="connsiteX4" fmla="*/ 0 w 899160"/>
                  <a:gd name="connsiteY4" fmla="*/ 647700 h 891540"/>
                  <a:gd name="connsiteX5" fmla="*/ 67025 w 899160"/>
                  <a:gd name="connsiteY5" fmla="*/ 514462 h 891540"/>
                  <a:gd name="connsiteX6" fmla="*/ 283538 w 899160"/>
                  <a:gd name="connsiteY6" fmla="*/ 700339 h 891540"/>
                  <a:gd name="connsiteX0" fmla="*/ 283538 w 891151"/>
                  <a:gd name="connsiteY0" fmla="*/ 700339 h 891540"/>
                  <a:gd name="connsiteX1" fmla="*/ 746760 w 891151"/>
                  <a:gd name="connsiteY1" fmla="*/ 0 h 891540"/>
                  <a:gd name="connsiteX2" fmla="*/ 891151 w 891151"/>
                  <a:gd name="connsiteY2" fmla="*/ 150774 h 891540"/>
                  <a:gd name="connsiteX3" fmla="*/ 308342 w 891151"/>
                  <a:gd name="connsiteY3" fmla="*/ 891540 h 891540"/>
                  <a:gd name="connsiteX4" fmla="*/ 0 w 891151"/>
                  <a:gd name="connsiteY4" fmla="*/ 647700 h 891540"/>
                  <a:gd name="connsiteX5" fmla="*/ 67025 w 891151"/>
                  <a:gd name="connsiteY5" fmla="*/ 514462 h 891540"/>
                  <a:gd name="connsiteX6" fmla="*/ 283538 w 891151"/>
                  <a:gd name="connsiteY6" fmla="*/ 700339 h 891540"/>
                  <a:gd name="connsiteX0" fmla="*/ 283538 w 891151"/>
                  <a:gd name="connsiteY0" fmla="*/ 640080 h 831281"/>
                  <a:gd name="connsiteX1" fmla="*/ 730743 w 891151"/>
                  <a:gd name="connsiteY1" fmla="*/ 0 h 831281"/>
                  <a:gd name="connsiteX2" fmla="*/ 891151 w 891151"/>
                  <a:gd name="connsiteY2" fmla="*/ 90515 h 831281"/>
                  <a:gd name="connsiteX3" fmla="*/ 308342 w 891151"/>
                  <a:gd name="connsiteY3" fmla="*/ 831281 h 831281"/>
                  <a:gd name="connsiteX4" fmla="*/ 0 w 891151"/>
                  <a:gd name="connsiteY4" fmla="*/ 587441 h 831281"/>
                  <a:gd name="connsiteX5" fmla="*/ 67025 w 891151"/>
                  <a:gd name="connsiteY5" fmla="*/ 454203 h 831281"/>
                  <a:gd name="connsiteX6" fmla="*/ 283538 w 891151"/>
                  <a:gd name="connsiteY6" fmla="*/ 640080 h 831281"/>
                  <a:gd name="connsiteX0" fmla="*/ 275530 w 891151"/>
                  <a:gd name="connsiteY0" fmla="*/ 599908 h 831281"/>
                  <a:gd name="connsiteX1" fmla="*/ 730743 w 891151"/>
                  <a:gd name="connsiteY1" fmla="*/ 0 h 831281"/>
                  <a:gd name="connsiteX2" fmla="*/ 891151 w 891151"/>
                  <a:gd name="connsiteY2" fmla="*/ 90515 h 831281"/>
                  <a:gd name="connsiteX3" fmla="*/ 308342 w 891151"/>
                  <a:gd name="connsiteY3" fmla="*/ 831281 h 831281"/>
                  <a:gd name="connsiteX4" fmla="*/ 0 w 891151"/>
                  <a:gd name="connsiteY4" fmla="*/ 587441 h 831281"/>
                  <a:gd name="connsiteX5" fmla="*/ 67025 w 891151"/>
                  <a:gd name="connsiteY5" fmla="*/ 454203 h 831281"/>
                  <a:gd name="connsiteX6" fmla="*/ 275530 w 891151"/>
                  <a:gd name="connsiteY6" fmla="*/ 599908 h 831281"/>
                  <a:gd name="connsiteX0" fmla="*/ 307565 w 923186"/>
                  <a:gd name="connsiteY0" fmla="*/ 599908 h 831281"/>
                  <a:gd name="connsiteX1" fmla="*/ 762778 w 923186"/>
                  <a:gd name="connsiteY1" fmla="*/ 0 h 831281"/>
                  <a:gd name="connsiteX2" fmla="*/ 923186 w 923186"/>
                  <a:gd name="connsiteY2" fmla="*/ 90515 h 831281"/>
                  <a:gd name="connsiteX3" fmla="*/ 340377 w 923186"/>
                  <a:gd name="connsiteY3" fmla="*/ 831281 h 831281"/>
                  <a:gd name="connsiteX4" fmla="*/ 0 w 923186"/>
                  <a:gd name="connsiteY4" fmla="*/ 620918 h 831281"/>
                  <a:gd name="connsiteX5" fmla="*/ 99060 w 923186"/>
                  <a:gd name="connsiteY5" fmla="*/ 454203 h 831281"/>
                  <a:gd name="connsiteX6" fmla="*/ 307565 w 923186"/>
                  <a:gd name="connsiteY6" fmla="*/ 599908 h 83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3186" h="831281">
                    <a:moveTo>
                      <a:pt x="307565" y="599908"/>
                    </a:moveTo>
                    <a:lnTo>
                      <a:pt x="762778" y="0"/>
                    </a:lnTo>
                    <a:lnTo>
                      <a:pt x="923186" y="90515"/>
                    </a:lnTo>
                    <a:lnTo>
                      <a:pt x="340377" y="831281"/>
                    </a:lnTo>
                    <a:lnTo>
                      <a:pt x="0" y="620918"/>
                    </a:lnTo>
                    <a:lnTo>
                      <a:pt x="99060" y="454203"/>
                    </a:lnTo>
                    <a:lnTo>
                      <a:pt x="307565" y="599908"/>
                    </a:lnTo>
                    <a:close/>
                  </a:path>
                </a:pathLst>
              </a:custGeom>
              <a:grpFill/>
              <a:ln w="12700" cap="flat" cmpd="sng" algn="ctr">
                <a:noFill/>
                <a:prstDash val="solid"/>
                <a:miter lim="800000"/>
              </a:ln>
              <a:effectLst/>
            </p:spPr>
            <p:txBody>
              <a:bodyPr rtlCol="0" anchor="ctr"/>
              <a:lstStyle/>
              <a:p>
                <a:pPr algn="ctr" defTabSz="685800">
                  <a:defRPr/>
                </a:pPr>
                <a:endParaRPr lang="en-US" sz="1350" kern="0" dirty="0">
                  <a:solidFill>
                    <a:prstClr val="white"/>
                  </a:solidFill>
                </a:endParaRPr>
              </a:p>
            </p:txBody>
          </p:sp>
        </p:grpSp>
        <p:grpSp>
          <p:nvGrpSpPr>
            <p:cNvPr id="41" name="Group 40">
              <a:extLst>
                <a:ext uri="{FF2B5EF4-FFF2-40B4-BE49-F238E27FC236}">
                  <a16:creationId xmlns:a16="http://schemas.microsoft.com/office/drawing/2014/main" xmlns="" id="{F32706B1-72E3-4792-863C-781AC833086B}"/>
                </a:ext>
              </a:extLst>
            </p:cNvPr>
            <p:cNvGrpSpPr/>
            <p:nvPr/>
          </p:nvGrpSpPr>
          <p:grpSpPr>
            <a:xfrm>
              <a:off x="2979287" y="4557986"/>
              <a:ext cx="1174521" cy="1120738"/>
              <a:chOff x="2971799" y="1957742"/>
              <a:chExt cx="1174521" cy="1120738"/>
            </a:xfrm>
            <a:grpFill/>
          </p:grpSpPr>
          <p:sp>
            <p:nvSpPr>
              <p:cNvPr id="51" name="Freeform 144">
                <a:extLst>
                  <a:ext uri="{FF2B5EF4-FFF2-40B4-BE49-F238E27FC236}">
                    <a16:creationId xmlns:a16="http://schemas.microsoft.com/office/drawing/2014/main" xmlns="" id="{003F386E-2855-4A5D-A31F-B4FE45634F92}"/>
                  </a:ext>
                </a:extLst>
              </p:cNvPr>
              <p:cNvSpPr/>
              <p:nvPr/>
            </p:nvSpPr>
            <p:spPr>
              <a:xfrm>
                <a:off x="2971799" y="2354580"/>
                <a:ext cx="543605" cy="723900"/>
              </a:xfrm>
              <a:custGeom>
                <a:avLst/>
                <a:gdLst>
                  <a:gd name="connsiteX0" fmla="*/ 432877 w 546522"/>
                  <a:gd name="connsiteY0" fmla="*/ 0 h 723900"/>
                  <a:gd name="connsiteX1" fmla="*/ 457198 w 546522"/>
                  <a:gd name="connsiteY1" fmla="*/ 0 h 723900"/>
                  <a:gd name="connsiteX2" fmla="*/ 541454 w 546522"/>
                  <a:gd name="connsiteY2" fmla="*/ 55849 h 723900"/>
                  <a:gd name="connsiteX3" fmla="*/ 546522 w 546522"/>
                  <a:gd name="connsiteY3" fmla="*/ 80948 h 723900"/>
                  <a:gd name="connsiteX4" fmla="*/ 91442 w 546522"/>
                  <a:gd name="connsiteY4" fmla="*/ 0 h 723900"/>
                  <a:gd name="connsiteX5" fmla="*/ 294237 w 546522"/>
                  <a:gd name="connsiteY5" fmla="*/ 0 h 723900"/>
                  <a:gd name="connsiteX6" fmla="*/ 259248 w 546522"/>
                  <a:gd name="connsiteY6" fmla="*/ 99060 h 723900"/>
                  <a:gd name="connsiteX7" fmla="*/ 147939 w 546522"/>
                  <a:gd name="connsiteY7" fmla="*/ 99060 h 723900"/>
                  <a:gd name="connsiteX8" fmla="*/ 84747 w 546522"/>
                  <a:gd name="connsiteY8" fmla="*/ 162252 h 723900"/>
                  <a:gd name="connsiteX9" fmla="*/ 84747 w 546522"/>
                  <a:gd name="connsiteY9" fmla="*/ 561648 h 723900"/>
                  <a:gd name="connsiteX10" fmla="*/ 147939 w 546522"/>
                  <a:gd name="connsiteY10" fmla="*/ 624840 h 723900"/>
                  <a:gd name="connsiteX11" fmla="*/ 400702 w 546522"/>
                  <a:gd name="connsiteY11" fmla="*/ 624840 h 723900"/>
                  <a:gd name="connsiteX12" fmla="*/ 458928 w 546522"/>
                  <a:gd name="connsiteY12" fmla="*/ 586245 h 723900"/>
                  <a:gd name="connsiteX13" fmla="*/ 460480 w 546522"/>
                  <a:gd name="connsiteY13" fmla="*/ 578560 h 723900"/>
                  <a:gd name="connsiteX14" fmla="*/ 543605 w 546522"/>
                  <a:gd name="connsiteY14" fmla="*/ 657400 h 723900"/>
                  <a:gd name="connsiteX15" fmla="*/ 541454 w 546522"/>
                  <a:gd name="connsiteY15" fmla="*/ 668051 h 723900"/>
                  <a:gd name="connsiteX16" fmla="*/ 457198 w 546522"/>
                  <a:gd name="connsiteY16" fmla="*/ 723900 h 723900"/>
                  <a:gd name="connsiteX17" fmla="*/ 91442 w 546522"/>
                  <a:gd name="connsiteY17" fmla="*/ 723900 h 723900"/>
                  <a:gd name="connsiteX18" fmla="*/ 0 w 546522"/>
                  <a:gd name="connsiteY18" fmla="*/ 632458 h 723900"/>
                  <a:gd name="connsiteX19" fmla="*/ 0 w 546522"/>
                  <a:gd name="connsiteY19" fmla="*/ 91442 h 723900"/>
                  <a:gd name="connsiteX20" fmla="*/ 91442 w 546522"/>
                  <a:gd name="connsiteY20" fmla="*/ 0 h 723900"/>
                  <a:gd name="connsiteX0" fmla="*/ 432877 w 543605"/>
                  <a:gd name="connsiteY0" fmla="*/ 0 h 723900"/>
                  <a:gd name="connsiteX1" fmla="*/ 457198 w 543605"/>
                  <a:gd name="connsiteY1" fmla="*/ 0 h 723900"/>
                  <a:gd name="connsiteX2" fmla="*/ 541454 w 543605"/>
                  <a:gd name="connsiteY2" fmla="*/ 55849 h 723900"/>
                  <a:gd name="connsiteX3" fmla="*/ 432877 w 543605"/>
                  <a:gd name="connsiteY3" fmla="*/ 0 h 723900"/>
                  <a:gd name="connsiteX4" fmla="*/ 91442 w 543605"/>
                  <a:gd name="connsiteY4" fmla="*/ 0 h 723900"/>
                  <a:gd name="connsiteX5" fmla="*/ 294237 w 543605"/>
                  <a:gd name="connsiteY5" fmla="*/ 0 h 723900"/>
                  <a:gd name="connsiteX6" fmla="*/ 259248 w 543605"/>
                  <a:gd name="connsiteY6" fmla="*/ 99060 h 723900"/>
                  <a:gd name="connsiteX7" fmla="*/ 147939 w 543605"/>
                  <a:gd name="connsiteY7" fmla="*/ 99060 h 723900"/>
                  <a:gd name="connsiteX8" fmla="*/ 84747 w 543605"/>
                  <a:gd name="connsiteY8" fmla="*/ 162252 h 723900"/>
                  <a:gd name="connsiteX9" fmla="*/ 84747 w 543605"/>
                  <a:gd name="connsiteY9" fmla="*/ 561648 h 723900"/>
                  <a:gd name="connsiteX10" fmla="*/ 147939 w 543605"/>
                  <a:gd name="connsiteY10" fmla="*/ 624840 h 723900"/>
                  <a:gd name="connsiteX11" fmla="*/ 400702 w 543605"/>
                  <a:gd name="connsiteY11" fmla="*/ 624840 h 723900"/>
                  <a:gd name="connsiteX12" fmla="*/ 458928 w 543605"/>
                  <a:gd name="connsiteY12" fmla="*/ 586245 h 723900"/>
                  <a:gd name="connsiteX13" fmla="*/ 460480 w 543605"/>
                  <a:gd name="connsiteY13" fmla="*/ 578560 h 723900"/>
                  <a:gd name="connsiteX14" fmla="*/ 543605 w 543605"/>
                  <a:gd name="connsiteY14" fmla="*/ 657400 h 723900"/>
                  <a:gd name="connsiteX15" fmla="*/ 541454 w 543605"/>
                  <a:gd name="connsiteY15" fmla="*/ 668051 h 723900"/>
                  <a:gd name="connsiteX16" fmla="*/ 457198 w 543605"/>
                  <a:gd name="connsiteY16" fmla="*/ 723900 h 723900"/>
                  <a:gd name="connsiteX17" fmla="*/ 91442 w 543605"/>
                  <a:gd name="connsiteY17" fmla="*/ 723900 h 723900"/>
                  <a:gd name="connsiteX18" fmla="*/ 0 w 543605"/>
                  <a:gd name="connsiteY18" fmla="*/ 632458 h 723900"/>
                  <a:gd name="connsiteX19" fmla="*/ 0 w 543605"/>
                  <a:gd name="connsiteY19" fmla="*/ 91442 h 723900"/>
                  <a:gd name="connsiteX20" fmla="*/ 91442 w 543605"/>
                  <a:gd name="connsiteY20" fmla="*/ 0 h 723900"/>
                  <a:gd name="connsiteX0" fmla="*/ 432877 w 543605"/>
                  <a:gd name="connsiteY0" fmla="*/ 0 h 723900"/>
                  <a:gd name="connsiteX1" fmla="*/ 457198 w 543605"/>
                  <a:gd name="connsiteY1" fmla="*/ 0 h 723900"/>
                  <a:gd name="connsiteX2" fmla="*/ 432877 w 543605"/>
                  <a:gd name="connsiteY2" fmla="*/ 0 h 723900"/>
                  <a:gd name="connsiteX3" fmla="*/ 91442 w 543605"/>
                  <a:gd name="connsiteY3" fmla="*/ 0 h 723900"/>
                  <a:gd name="connsiteX4" fmla="*/ 294237 w 543605"/>
                  <a:gd name="connsiteY4" fmla="*/ 0 h 723900"/>
                  <a:gd name="connsiteX5" fmla="*/ 259248 w 543605"/>
                  <a:gd name="connsiteY5" fmla="*/ 99060 h 723900"/>
                  <a:gd name="connsiteX6" fmla="*/ 147939 w 543605"/>
                  <a:gd name="connsiteY6" fmla="*/ 99060 h 723900"/>
                  <a:gd name="connsiteX7" fmla="*/ 84747 w 543605"/>
                  <a:gd name="connsiteY7" fmla="*/ 162252 h 723900"/>
                  <a:gd name="connsiteX8" fmla="*/ 84747 w 543605"/>
                  <a:gd name="connsiteY8" fmla="*/ 561648 h 723900"/>
                  <a:gd name="connsiteX9" fmla="*/ 147939 w 543605"/>
                  <a:gd name="connsiteY9" fmla="*/ 624840 h 723900"/>
                  <a:gd name="connsiteX10" fmla="*/ 400702 w 543605"/>
                  <a:gd name="connsiteY10" fmla="*/ 624840 h 723900"/>
                  <a:gd name="connsiteX11" fmla="*/ 458928 w 543605"/>
                  <a:gd name="connsiteY11" fmla="*/ 586245 h 723900"/>
                  <a:gd name="connsiteX12" fmla="*/ 460480 w 543605"/>
                  <a:gd name="connsiteY12" fmla="*/ 578560 h 723900"/>
                  <a:gd name="connsiteX13" fmla="*/ 543605 w 543605"/>
                  <a:gd name="connsiteY13" fmla="*/ 657400 h 723900"/>
                  <a:gd name="connsiteX14" fmla="*/ 541454 w 543605"/>
                  <a:gd name="connsiteY14" fmla="*/ 668051 h 723900"/>
                  <a:gd name="connsiteX15" fmla="*/ 457198 w 543605"/>
                  <a:gd name="connsiteY15" fmla="*/ 723900 h 723900"/>
                  <a:gd name="connsiteX16" fmla="*/ 91442 w 543605"/>
                  <a:gd name="connsiteY16" fmla="*/ 723900 h 723900"/>
                  <a:gd name="connsiteX17" fmla="*/ 0 w 543605"/>
                  <a:gd name="connsiteY17" fmla="*/ 632458 h 723900"/>
                  <a:gd name="connsiteX18" fmla="*/ 0 w 543605"/>
                  <a:gd name="connsiteY18" fmla="*/ 91442 h 723900"/>
                  <a:gd name="connsiteX19" fmla="*/ 91442 w 543605"/>
                  <a:gd name="connsiteY19" fmla="*/ 0 h 723900"/>
                  <a:gd name="connsiteX0" fmla="*/ 91442 w 543605"/>
                  <a:gd name="connsiteY0" fmla="*/ 0 h 723900"/>
                  <a:gd name="connsiteX1" fmla="*/ 294237 w 543605"/>
                  <a:gd name="connsiteY1" fmla="*/ 0 h 723900"/>
                  <a:gd name="connsiteX2" fmla="*/ 259248 w 543605"/>
                  <a:gd name="connsiteY2" fmla="*/ 99060 h 723900"/>
                  <a:gd name="connsiteX3" fmla="*/ 147939 w 543605"/>
                  <a:gd name="connsiteY3" fmla="*/ 99060 h 723900"/>
                  <a:gd name="connsiteX4" fmla="*/ 84747 w 543605"/>
                  <a:gd name="connsiteY4" fmla="*/ 162252 h 723900"/>
                  <a:gd name="connsiteX5" fmla="*/ 84747 w 543605"/>
                  <a:gd name="connsiteY5" fmla="*/ 561648 h 723900"/>
                  <a:gd name="connsiteX6" fmla="*/ 147939 w 543605"/>
                  <a:gd name="connsiteY6" fmla="*/ 624840 h 723900"/>
                  <a:gd name="connsiteX7" fmla="*/ 400702 w 543605"/>
                  <a:gd name="connsiteY7" fmla="*/ 624840 h 723900"/>
                  <a:gd name="connsiteX8" fmla="*/ 458928 w 543605"/>
                  <a:gd name="connsiteY8" fmla="*/ 586245 h 723900"/>
                  <a:gd name="connsiteX9" fmla="*/ 460480 w 543605"/>
                  <a:gd name="connsiteY9" fmla="*/ 578560 h 723900"/>
                  <a:gd name="connsiteX10" fmla="*/ 543605 w 543605"/>
                  <a:gd name="connsiteY10" fmla="*/ 657400 h 723900"/>
                  <a:gd name="connsiteX11" fmla="*/ 541454 w 543605"/>
                  <a:gd name="connsiteY11" fmla="*/ 668051 h 723900"/>
                  <a:gd name="connsiteX12" fmla="*/ 457198 w 543605"/>
                  <a:gd name="connsiteY12" fmla="*/ 723900 h 723900"/>
                  <a:gd name="connsiteX13" fmla="*/ 91442 w 543605"/>
                  <a:gd name="connsiteY13" fmla="*/ 723900 h 723900"/>
                  <a:gd name="connsiteX14" fmla="*/ 0 w 543605"/>
                  <a:gd name="connsiteY14" fmla="*/ 632458 h 723900"/>
                  <a:gd name="connsiteX15" fmla="*/ 0 w 543605"/>
                  <a:gd name="connsiteY15" fmla="*/ 91442 h 723900"/>
                  <a:gd name="connsiteX16" fmla="*/ 91442 w 543605"/>
                  <a:gd name="connsiteY16" fmla="*/ 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3605" h="723900">
                    <a:moveTo>
                      <a:pt x="91442" y="0"/>
                    </a:moveTo>
                    <a:lnTo>
                      <a:pt x="294237" y="0"/>
                    </a:lnTo>
                    <a:lnTo>
                      <a:pt x="259248" y="99060"/>
                    </a:lnTo>
                    <a:lnTo>
                      <a:pt x="147939" y="99060"/>
                    </a:lnTo>
                    <a:cubicBezTo>
                      <a:pt x="113039" y="99060"/>
                      <a:pt x="84747" y="127352"/>
                      <a:pt x="84747" y="162252"/>
                    </a:cubicBezTo>
                    <a:lnTo>
                      <a:pt x="84747" y="561648"/>
                    </a:lnTo>
                    <a:cubicBezTo>
                      <a:pt x="84747" y="596548"/>
                      <a:pt x="113039" y="624840"/>
                      <a:pt x="147939" y="624840"/>
                    </a:cubicBezTo>
                    <a:lnTo>
                      <a:pt x="400702" y="624840"/>
                    </a:lnTo>
                    <a:cubicBezTo>
                      <a:pt x="426877" y="624840"/>
                      <a:pt x="449335" y="608926"/>
                      <a:pt x="458928" y="586245"/>
                    </a:cubicBezTo>
                    <a:lnTo>
                      <a:pt x="460480" y="578560"/>
                    </a:lnTo>
                    <a:lnTo>
                      <a:pt x="543605" y="657400"/>
                    </a:lnTo>
                    <a:lnTo>
                      <a:pt x="541454" y="668051"/>
                    </a:lnTo>
                    <a:cubicBezTo>
                      <a:pt x="527573" y="700871"/>
                      <a:pt x="495075" y="723900"/>
                      <a:pt x="457198" y="723900"/>
                    </a:cubicBezTo>
                    <a:lnTo>
                      <a:pt x="91442" y="723900"/>
                    </a:lnTo>
                    <a:cubicBezTo>
                      <a:pt x="40940" y="723900"/>
                      <a:pt x="0" y="682960"/>
                      <a:pt x="0" y="632458"/>
                    </a:cubicBezTo>
                    <a:lnTo>
                      <a:pt x="0" y="91442"/>
                    </a:lnTo>
                    <a:cubicBezTo>
                      <a:pt x="0" y="40940"/>
                      <a:pt x="40940" y="0"/>
                      <a:pt x="91442" y="0"/>
                    </a:cubicBezTo>
                    <a:close/>
                  </a:path>
                </a:pathLst>
              </a:custGeom>
              <a:grpFill/>
              <a:ln w="12700" cap="flat" cmpd="sng" algn="ctr">
                <a:noFill/>
                <a:prstDash val="solid"/>
                <a:miter lim="800000"/>
              </a:ln>
              <a:effectLst/>
            </p:spPr>
            <p:txBody>
              <a:bodyPr rtlCol="0" anchor="ctr"/>
              <a:lstStyle/>
              <a:p>
                <a:pPr algn="ctr" defTabSz="685800">
                  <a:defRPr/>
                </a:pPr>
                <a:endParaRPr lang="en-US" sz="1350" kern="0" dirty="0">
                  <a:solidFill>
                    <a:prstClr val="white"/>
                  </a:solidFill>
                </a:endParaRPr>
              </a:p>
            </p:txBody>
          </p:sp>
          <p:sp>
            <p:nvSpPr>
              <p:cNvPr id="52" name="Rectangle 20">
                <a:extLst>
                  <a:ext uri="{FF2B5EF4-FFF2-40B4-BE49-F238E27FC236}">
                    <a16:creationId xmlns:a16="http://schemas.microsoft.com/office/drawing/2014/main" xmlns="" id="{46CEAD45-1E3D-4573-A7D9-029E05DE85A0}"/>
                  </a:ext>
                </a:extLst>
              </p:cNvPr>
              <p:cNvSpPr/>
              <p:nvPr/>
            </p:nvSpPr>
            <p:spPr>
              <a:xfrm>
                <a:off x="3267940" y="1957742"/>
                <a:ext cx="878380" cy="946077"/>
              </a:xfrm>
              <a:custGeom>
                <a:avLst/>
                <a:gdLst>
                  <a:gd name="connsiteX0" fmla="*/ 0 w 910858"/>
                  <a:gd name="connsiteY0" fmla="*/ 0 h 1112520"/>
                  <a:gd name="connsiteX1" fmla="*/ 910858 w 910858"/>
                  <a:gd name="connsiteY1" fmla="*/ 0 h 1112520"/>
                  <a:gd name="connsiteX2" fmla="*/ 910858 w 910858"/>
                  <a:gd name="connsiteY2" fmla="*/ 1112520 h 1112520"/>
                  <a:gd name="connsiteX3" fmla="*/ 0 w 910858"/>
                  <a:gd name="connsiteY3" fmla="*/ 1112520 h 1112520"/>
                  <a:gd name="connsiteX4" fmla="*/ 0 w 910858"/>
                  <a:gd name="connsiteY4" fmla="*/ 0 h 1112520"/>
                  <a:gd name="connsiteX0" fmla="*/ 0 w 910858"/>
                  <a:gd name="connsiteY0" fmla="*/ 0 h 1112520"/>
                  <a:gd name="connsiteX1" fmla="*/ 872758 w 910858"/>
                  <a:gd name="connsiteY1" fmla="*/ 0 h 1112520"/>
                  <a:gd name="connsiteX2" fmla="*/ 910858 w 910858"/>
                  <a:gd name="connsiteY2" fmla="*/ 1112520 h 1112520"/>
                  <a:gd name="connsiteX3" fmla="*/ 0 w 910858"/>
                  <a:gd name="connsiteY3" fmla="*/ 1112520 h 1112520"/>
                  <a:gd name="connsiteX4" fmla="*/ 0 w 910858"/>
                  <a:gd name="connsiteY4" fmla="*/ 0 h 1112520"/>
                  <a:gd name="connsiteX0" fmla="*/ 0 w 994678"/>
                  <a:gd name="connsiteY0" fmla="*/ 0 h 1112520"/>
                  <a:gd name="connsiteX1" fmla="*/ 872758 w 994678"/>
                  <a:gd name="connsiteY1" fmla="*/ 0 h 1112520"/>
                  <a:gd name="connsiteX2" fmla="*/ 994678 w 994678"/>
                  <a:gd name="connsiteY2" fmla="*/ 68580 h 1112520"/>
                  <a:gd name="connsiteX3" fmla="*/ 0 w 994678"/>
                  <a:gd name="connsiteY3" fmla="*/ 1112520 h 1112520"/>
                  <a:gd name="connsiteX4" fmla="*/ 0 w 994678"/>
                  <a:gd name="connsiteY4" fmla="*/ 0 h 1112520"/>
                  <a:gd name="connsiteX0" fmla="*/ 0 w 994678"/>
                  <a:gd name="connsiteY0" fmla="*/ 0 h 883920"/>
                  <a:gd name="connsiteX1" fmla="*/ 872758 w 994678"/>
                  <a:gd name="connsiteY1" fmla="*/ 0 h 883920"/>
                  <a:gd name="connsiteX2" fmla="*/ 994678 w 994678"/>
                  <a:gd name="connsiteY2" fmla="*/ 68580 h 883920"/>
                  <a:gd name="connsiteX3" fmla="*/ 434340 w 994678"/>
                  <a:gd name="connsiteY3" fmla="*/ 883920 h 883920"/>
                  <a:gd name="connsiteX4" fmla="*/ 0 w 994678"/>
                  <a:gd name="connsiteY4" fmla="*/ 0 h 883920"/>
                  <a:gd name="connsiteX0" fmla="*/ 7620 w 560338"/>
                  <a:gd name="connsiteY0" fmla="*/ 548640 h 883920"/>
                  <a:gd name="connsiteX1" fmla="*/ 438418 w 560338"/>
                  <a:gd name="connsiteY1" fmla="*/ 0 h 883920"/>
                  <a:gd name="connsiteX2" fmla="*/ 560338 w 560338"/>
                  <a:gd name="connsiteY2" fmla="*/ 68580 h 883920"/>
                  <a:gd name="connsiteX3" fmla="*/ 0 w 560338"/>
                  <a:gd name="connsiteY3" fmla="*/ 883920 h 883920"/>
                  <a:gd name="connsiteX4" fmla="*/ 7620 w 560338"/>
                  <a:gd name="connsiteY4" fmla="*/ 548640 h 883920"/>
                  <a:gd name="connsiteX0" fmla="*/ 18782 w 571500"/>
                  <a:gd name="connsiteY0" fmla="*/ 548640 h 883920"/>
                  <a:gd name="connsiteX1" fmla="*/ 449580 w 571500"/>
                  <a:gd name="connsiteY1" fmla="*/ 0 h 883920"/>
                  <a:gd name="connsiteX2" fmla="*/ 571500 w 571500"/>
                  <a:gd name="connsiteY2" fmla="*/ 68580 h 883920"/>
                  <a:gd name="connsiteX3" fmla="*/ 11162 w 571500"/>
                  <a:gd name="connsiteY3" fmla="*/ 883920 h 883920"/>
                  <a:gd name="connsiteX4" fmla="*/ 0 w 571500"/>
                  <a:gd name="connsiteY4" fmla="*/ 739140 h 883920"/>
                  <a:gd name="connsiteX5" fmla="*/ 18782 w 571500"/>
                  <a:gd name="connsiteY5" fmla="*/ 548640 h 883920"/>
                  <a:gd name="connsiteX0" fmla="*/ 247382 w 800100"/>
                  <a:gd name="connsiteY0" fmla="*/ 548640 h 883920"/>
                  <a:gd name="connsiteX1" fmla="*/ 678180 w 800100"/>
                  <a:gd name="connsiteY1" fmla="*/ 0 h 883920"/>
                  <a:gd name="connsiteX2" fmla="*/ 800100 w 800100"/>
                  <a:gd name="connsiteY2" fmla="*/ 68580 h 883920"/>
                  <a:gd name="connsiteX3" fmla="*/ 239762 w 800100"/>
                  <a:gd name="connsiteY3" fmla="*/ 883920 h 883920"/>
                  <a:gd name="connsiteX4" fmla="*/ 0 w 800100"/>
                  <a:gd name="connsiteY4" fmla="*/ 472440 h 883920"/>
                  <a:gd name="connsiteX5" fmla="*/ 247382 w 800100"/>
                  <a:gd name="connsiteY5" fmla="*/ 548640 h 883920"/>
                  <a:gd name="connsiteX0" fmla="*/ 247382 w 800100"/>
                  <a:gd name="connsiteY0" fmla="*/ 548640 h 883920"/>
                  <a:gd name="connsiteX1" fmla="*/ 678180 w 800100"/>
                  <a:gd name="connsiteY1" fmla="*/ 0 h 883920"/>
                  <a:gd name="connsiteX2" fmla="*/ 800100 w 800100"/>
                  <a:gd name="connsiteY2" fmla="*/ 68580 h 883920"/>
                  <a:gd name="connsiteX3" fmla="*/ 239762 w 800100"/>
                  <a:gd name="connsiteY3" fmla="*/ 883920 h 883920"/>
                  <a:gd name="connsiteX4" fmla="*/ 129540 w 800100"/>
                  <a:gd name="connsiteY4" fmla="*/ 678180 h 883920"/>
                  <a:gd name="connsiteX5" fmla="*/ 0 w 800100"/>
                  <a:gd name="connsiteY5" fmla="*/ 472440 h 883920"/>
                  <a:gd name="connsiteX6" fmla="*/ 247382 w 800100"/>
                  <a:gd name="connsiteY6" fmla="*/ 548640 h 883920"/>
                  <a:gd name="connsiteX0" fmla="*/ 323582 w 876300"/>
                  <a:gd name="connsiteY0" fmla="*/ 548640 h 883920"/>
                  <a:gd name="connsiteX1" fmla="*/ 754380 w 876300"/>
                  <a:gd name="connsiteY1" fmla="*/ 0 h 883920"/>
                  <a:gd name="connsiteX2" fmla="*/ 876300 w 876300"/>
                  <a:gd name="connsiteY2" fmla="*/ 68580 h 883920"/>
                  <a:gd name="connsiteX3" fmla="*/ 315962 w 876300"/>
                  <a:gd name="connsiteY3" fmla="*/ 883920 h 883920"/>
                  <a:gd name="connsiteX4" fmla="*/ 0 w 876300"/>
                  <a:gd name="connsiteY4" fmla="*/ 609600 h 883920"/>
                  <a:gd name="connsiteX5" fmla="*/ 76200 w 876300"/>
                  <a:gd name="connsiteY5" fmla="*/ 472440 h 883920"/>
                  <a:gd name="connsiteX6" fmla="*/ 323582 w 876300"/>
                  <a:gd name="connsiteY6" fmla="*/ 548640 h 883920"/>
                  <a:gd name="connsiteX0" fmla="*/ 323582 w 876300"/>
                  <a:gd name="connsiteY0" fmla="*/ 548640 h 883920"/>
                  <a:gd name="connsiteX1" fmla="*/ 754380 w 876300"/>
                  <a:gd name="connsiteY1" fmla="*/ 0 h 883920"/>
                  <a:gd name="connsiteX2" fmla="*/ 876300 w 876300"/>
                  <a:gd name="connsiteY2" fmla="*/ 68580 h 883920"/>
                  <a:gd name="connsiteX3" fmla="*/ 270242 w 876300"/>
                  <a:gd name="connsiteY3" fmla="*/ 883920 h 883920"/>
                  <a:gd name="connsiteX4" fmla="*/ 0 w 876300"/>
                  <a:gd name="connsiteY4" fmla="*/ 609600 h 883920"/>
                  <a:gd name="connsiteX5" fmla="*/ 76200 w 876300"/>
                  <a:gd name="connsiteY5" fmla="*/ 472440 h 883920"/>
                  <a:gd name="connsiteX6" fmla="*/ 323582 w 876300"/>
                  <a:gd name="connsiteY6" fmla="*/ 548640 h 883920"/>
                  <a:gd name="connsiteX0" fmla="*/ 323582 w 876300"/>
                  <a:gd name="connsiteY0" fmla="*/ 548640 h 914400"/>
                  <a:gd name="connsiteX1" fmla="*/ 754380 w 876300"/>
                  <a:gd name="connsiteY1" fmla="*/ 0 h 914400"/>
                  <a:gd name="connsiteX2" fmla="*/ 876300 w 876300"/>
                  <a:gd name="connsiteY2" fmla="*/ 68580 h 914400"/>
                  <a:gd name="connsiteX3" fmla="*/ 270242 w 876300"/>
                  <a:gd name="connsiteY3" fmla="*/ 914400 h 914400"/>
                  <a:gd name="connsiteX4" fmla="*/ 0 w 876300"/>
                  <a:gd name="connsiteY4" fmla="*/ 609600 h 914400"/>
                  <a:gd name="connsiteX5" fmla="*/ 76200 w 876300"/>
                  <a:gd name="connsiteY5" fmla="*/ 472440 h 914400"/>
                  <a:gd name="connsiteX6" fmla="*/ 323582 w 876300"/>
                  <a:gd name="connsiteY6" fmla="*/ 548640 h 914400"/>
                  <a:gd name="connsiteX0" fmla="*/ 308342 w 876300"/>
                  <a:gd name="connsiteY0" fmla="*/ 601980 h 914400"/>
                  <a:gd name="connsiteX1" fmla="*/ 754380 w 876300"/>
                  <a:gd name="connsiteY1" fmla="*/ 0 h 914400"/>
                  <a:gd name="connsiteX2" fmla="*/ 876300 w 876300"/>
                  <a:gd name="connsiteY2" fmla="*/ 68580 h 914400"/>
                  <a:gd name="connsiteX3" fmla="*/ 270242 w 876300"/>
                  <a:gd name="connsiteY3" fmla="*/ 914400 h 914400"/>
                  <a:gd name="connsiteX4" fmla="*/ 0 w 876300"/>
                  <a:gd name="connsiteY4" fmla="*/ 609600 h 914400"/>
                  <a:gd name="connsiteX5" fmla="*/ 76200 w 876300"/>
                  <a:gd name="connsiteY5" fmla="*/ 472440 h 914400"/>
                  <a:gd name="connsiteX6" fmla="*/ 308342 w 876300"/>
                  <a:gd name="connsiteY6" fmla="*/ 601980 h 914400"/>
                  <a:gd name="connsiteX0" fmla="*/ 308342 w 876300"/>
                  <a:gd name="connsiteY0" fmla="*/ 601980 h 876300"/>
                  <a:gd name="connsiteX1" fmla="*/ 754380 w 876300"/>
                  <a:gd name="connsiteY1" fmla="*/ 0 h 876300"/>
                  <a:gd name="connsiteX2" fmla="*/ 876300 w 876300"/>
                  <a:gd name="connsiteY2" fmla="*/ 68580 h 876300"/>
                  <a:gd name="connsiteX3" fmla="*/ 285482 w 876300"/>
                  <a:gd name="connsiteY3" fmla="*/ 876300 h 876300"/>
                  <a:gd name="connsiteX4" fmla="*/ 0 w 876300"/>
                  <a:gd name="connsiteY4" fmla="*/ 609600 h 876300"/>
                  <a:gd name="connsiteX5" fmla="*/ 76200 w 876300"/>
                  <a:gd name="connsiteY5" fmla="*/ 472440 h 876300"/>
                  <a:gd name="connsiteX6" fmla="*/ 308342 w 876300"/>
                  <a:gd name="connsiteY6" fmla="*/ 601980 h 876300"/>
                  <a:gd name="connsiteX0" fmla="*/ 331202 w 899160"/>
                  <a:gd name="connsiteY0" fmla="*/ 601980 h 876300"/>
                  <a:gd name="connsiteX1" fmla="*/ 777240 w 899160"/>
                  <a:gd name="connsiteY1" fmla="*/ 0 h 876300"/>
                  <a:gd name="connsiteX2" fmla="*/ 899160 w 899160"/>
                  <a:gd name="connsiteY2" fmla="*/ 68580 h 876300"/>
                  <a:gd name="connsiteX3" fmla="*/ 308342 w 899160"/>
                  <a:gd name="connsiteY3" fmla="*/ 876300 h 876300"/>
                  <a:gd name="connsiteX4" fmla="*/ 0 w 899160"/>
                  <a:gd name="connsiteY4" fmla="*/ 632460 h 876300"/>
                  <a:gd name="connsiteX5" fmla="*/ 99060 w 899160"/>
                  <a:gd name="connsiteY5" fmla="*/ 472440 h 876300"/>
                  <a:gd name="connsiteX6" fmla="*/ 331202 w 899160"/>
                  <a:gd name="connsiteY6" fmla="*/ 601980 h 876300"/>
                  <a:gd name="connsiteX0" fmla="*/ 323582 w 899160"/>
                  <a:gd name="connsiteY0" fmla="*/ 655320 h 876300"/>
                  <a:gd name="connsiteX1" fmla="*/ 777240 w 899160"/>
                  <a:gd name="connsiteY1" fmla="*/ 0 h 876300"/>
                  <a:gd name="connsiteX2" fmla="*/ 899160 w 899160"/>
                  <a:gd name="connsiteY2" fmla="*/ 68580 h 876300"/>
                  <a:gd name="connsiteX3" fmla="*/ 308342 w 899160"/>
                  <a:gd name="connsiteY3" fmla="*/ 876300 h 876300"/>
                  <a:gd name="connsiteX4" fmla="*/ 0 w 899160"/>
                  <a:gd name="connsiteY4" fmla="*/ 632460 h 876300"/>
                  <a:gd name="connsiteX5" fmla="*/ 99060 w 899160"/>
                  <a:gd name="connsiteY5" fmla="*/ 472440 h 876300"/>
                  <a:gd name="connsiteX6" fmla="*/ 323582 w 899160"/>
                  <a:gd name="connsiteY6" fmla="*/ 655320 h 876300"/>
                  <a:gd name="connsiteX0" fmla="*/ 323582 w 899160"/>
                  <a:gd name="connsiteY0" fmla="*/ 670560 h 891540"/>
                  <a:gd name="connsiteX1" fmla="*/ 746760 w 899160"/>
                  <a:gd name="connsiteY1" fmla="*/ 0 h 891540"/>
                  <a:gd name="connsiteX2" fmla="*/ 899160 w 899160"/>
                  <a:gd name="connsiteY2" fmla="*/ 83820 h 891540"/>
                  <a:gd name="connsiteX3" fmla="*/ 308342 w 899160"/>
                  <a:gd name="connsiteY3" fmla="*/ 891540 h 891540"/>
                  <a:gd name="connsiteX4" fmla="*/ 0 w 899160"/>
                  <a:gd name="connsiteY4" fmla="*/ 647700 h 891540"/>
                  <a:gd name="connsiteX5" fmla="*/ 99060 w 899160"/>
                  <a:gd name="connsiteY5" fmla="*/ 487680 h 891540"/>
                  <a:gd name="connsiteX6" fmla="*/ 323582 w 899160"/>
                  <a:gd name="connsiteY6" fmla="*/ 670560 h 891540"/>
                  <a:gd name="connsiteX0" fmla="*/ 323582 w 899160"/>
                  <a:gd name="connsiteY0" fmla="*/ 640080 h 891540"/>
                  <a:gd name="connsiteX1" fmla="*/ 746760 w 899160"/>
                  <a:gd name="connsiteY1" fmla="*/ 0 h 891540"/>
                  <a:gd name="connsiteX2" fmla="*/ 899160 w 899160"/>
                  <a:gd name="connsiteY2" fmla="*/ 83820 h 891540"/>
                  <a:gd name="connsiteX3" fmla="*/ 308342 w 899160"/>
                  <a:gd name="connsiteY3" fmla="*/ 891540 h 891540"/>
                  <a:gd name="connsiteX4" fmla="*/ 0 w 899160"/>
                  <a:gd name="connsiteY4" fmla="*/ 647700 h 891540"/>
                  <a:gd name="connsiteX5" fmla="*/ 99060 w 899160"/>
                  <a:gd name="connsiteY5" fmla="*/ 487680 h 891540"/>
                  <a:gd name="connsiteX6" fmla="*/ 323582 w 899160"/>
                  <a:gd name="connsiteY6" fmla="*/ 640080 h 891540"/>
                  <a:gd name="connsiteX0" fmla="*/ 283538 w 899160"/>
                  <a:gd name="connsiteY0" fmla="*/ 700339 h 891540"/>
                  <a:gd name="connsiteX1" fmla="*/ 746760 w 899160"/>
                  <a:gd name="connsiteY1" fmla="*/ 0 h 891540"/>
                  <a:gd name="connsiteX2" fmla="*/ 899160 w 899160"/>
                  <a:gd name="connsiteY2" fmla="*/ 83820 h 891540"/>
                  <a:gd name="connsiteX3" fmla="*/ 308342 w 899160"/>
                  <a:gd name="connsiteY3" fmla="*/ 891540 h 891540"/>
                  <a:gd name="connsiteX4" fmla="*/ 0 w 899160"/>
                  <a:gd name="connsiteY4" fmla="*/ 647700 h 891540"/>
                  <a:gd name="connsiteX5" fmla="*/ 99060 w 899160"/>
                  <a:gd name="connsiteY5" fmla="*/ 487680 h 891540"/>
                  <a:gd name="connsiteX6" fmla="*/ 283538 w 899160"/>
                  <a:gd name="connsiteY6" fmla="*/ 700339 h 891540"/>
                  <a:gd name="connsiteX0" fmla="*/ 283538 w 899160"/>
                  <a:gd name="connsiteY0" fmla="*/ 700339 h 891540"/>
                  <a:gd name="connsiteX1" fmla="*/ 746760 w 899160"/>
                  <a:gd name="connsiteY1" fmla="*/ 0 h 891540"/>
                  <a:gd name="connsiteX2" fmla="*/ 899160 w 899160"/>
                  <a:gd name="connsiteY2" fmla="*/ 83820 h 891540"/>
                  <a:gd name="connsiteX3" fmla="*/ 308342 w 899160"/>
                  <a:gd name="connsiteY3" fmla="*/ 891540 h 891540"/>
                  <a:gd name="connsiteX4" fmla="*/ 0 w 899160"/>
                  <a:gd name="connsiteY4" fmla="*/ 647700 h 891540"/>
                  <a:gd name="connsiteX5" fmla="*/ 67025 w 899160"/>
                  <a:gd name="connsiteY5" fmla="*/ 514462 h 891540"/>
                  <a:gd name="connsiteX6" fmla="*/ 283538 w 899160"/>
                  <a:gd name="connsiteY6" fmla="*/ 700339 h 891540"/>
                  <a:gd name="connsiteX0" fmla="*/ 283538 w 891151"/>
                  <a:gd name="connsiteY0" fmla="*/ 700339 h 891540"/>
                  <a:gd name="connsiteX1" fmla="*/ 746760 w 891151"/>
                  <a:gd name="connsiteY1" fmla="*/ 0 h 891540"/>
                  <a:gd name="connsiteX2" fmla="*/ 891151 w 891151"/>
                  <a:gd name="connsiteY2" fmla="*/ 150774 h 891540"/>
                  <a:gd name="connsiteX3" fmla="*/ 308342 w 891151"/>
                  <a:gd name="connsiteY3" fmla="*/ 891540 h 891540"/>
                  <a:gd name="connsiteX4" fmla="*/ 0 w 891151"/>
                  <a:gd name="connsiteY4" fmla="*/ 647700 h 891540"/>
                  <a:gd name="connsiteX5" fmla="*/ 67025 w 891151"/>
                  <a:gd name="connsiteY5" fmla="*/ 514462 h 891540"/>
                  <a:gd name="connsiteX6" fmla="*/ 283538 w 891151"/>
                  <a:gd name="connsiteY6" fmla="*/ 700339 h 891540"/>
                  <a:gd name="connsiteX0" fmla="*/ 283538 w 891151"/>
                  <a:gd name="connsiteY0" fmla="*/ 640080 h 831281"/>
                  <a:gd name="connsiteX1" fmla="*/ 730743 w 891151"/>
                  <a:gd name="connsiteY1" fmla="*/ 0 h 831281"/>
                  <a:gd name="connsiteX2" fmla="*/ 891151 w 891151"/>
                  <a:gd name="connsiteY2" fmla="*/ 90515 h 831281"/>
                  <a:gd name="connsiteX3" fmla="*/ 308342 w 891151"/>
                  <a:gd name="connsiteY3" fmla="*/ 831281 h 831281"/>
                  <a:gd name="connsiteX4" fmla="*/ 0 w 891151"/>
                  <a:gd name="connsiteY4" fmla="*/ 587441 h 831281"/>
                  <a:gd name="connsiteX5" fmla="*/ 67025 w 891151"/>
                  <a:gd name="connsiteY5" fmla="*/ 454203 h 831281"/>
                  <a:gd name="connsiteX6" fmla="*/ 283538 w 891151"/>
                  <a:gd name="connsiteY6" fmla="*/ 640080 h 831281"/>
                  <a:gd name="connsiteX0" fmla="*/ 275530 w 891151"/>
                  <a:gd name="connsiteY0" fmla="*/ 599908 h 831281"/>
                  <a:gd name="connsiteX1" fmla="*/ 730743 w 891151"/>
                  <a:gd name="connsiteY1" fmla="*/ 0 h 831281"/>
                  <a:gd name="connsiteX2" fmla="*/ 891151 w 891151"/>
                  <a:gd name="connsiteY2" fmla="*/ 90515 h 831281"/>
                  <a:gd name="connsiteX3" fmla="*/ 308342 w 891151"/>
                  <a:gd name="connsiteY3" fmla="*/ 831281 h 831281"/>
                  <a:gd name="connsiteX4" fmla="*/ 0 w 891151"/>
                  <a:gd name="connsiteY4" fmla="*/ 587441 h 831281"/>
                  <a:gd name="connsiteX5" fmla="*/ 67025 w 891151"/>
                  <a:gd name="connsiteY5" fmla="*/ 454203 h 831281"/>
                  <a:gd name="connsiteX6" fmla="*/ 275530 w 891151"/>
                  <a:gd name="connsiteY6" fmla="*/ 599908 h 831281"/>
                  <a:gd name="connsiteX0" fmla="*/ 307565 w 923186"/>
                  <a:gd name="connsiteY0" fmla="*/ 599908 h 831281"/>
                  <a:gd name="connsiteX1" fmla="*/ 762778 w 923186"/>
                  <a:gd name="connsiteY1" fmla="*/ 0 h 831281"/>
                  <a:gd name="connsiteX2" fmla="*/ 923186 w 923186"/>
                  <a:gd name="connsiteY2" fmla="*/ 90515 h 831281"/>
                  <a:gd name="connsiteX3" fmla="*/ 340377 w 923186"/>
                  <a:gd name="connsiteY3" fmla="*/ 831281 h 831281"/>
                  <a:gd name="connsiteX4" fmla="*/ 0 w 923186"/>
                  <a:gd name="connsiteY4" fmla="*/ 620918 h 831281"/>
                  <a:gd name="connsiteX5" fmla="*/ 99060 w 923186"/>
                  <a:gd name="connsiteY5" fmla="*/ 454203 h 831281"/>
                  <a:gd name="connsiteX6" fmla="*/ 307565 w 923186"/>
                  <a:gd name="connsiteY6" fmla="*/ 599908 h 83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3186" h="831281">
                    <a:moveTo>
                      <a:pt x="307565" y="599908"/>
                    </a:moveTo>
                    <a:lnTo>
                      <a:pt x="762778" y="0"/>
                    </a:lnTo>
                    <a:lnTo>
                      <a:pt x="923186" y="90515"/>
                    </a:lnTo>
                    <a:lnTo>
                      <a:pt x="340377" y="831281"/>
                    </a:lnTo>
                    <a:lnTo>
                      <a:pt x="0" y="620918"/>
                    </a:lnTo>
                    <a:lnTo>
                      <a:pt x="99060" y="454203"/>
                    </a:lnTo>
                    <a:lnTo>
                      <a:pt x="307565" y="599908"/>
                    </a:lnTo>
                    <a:close/>
                  </a:path>
                </a:pathLst>
              </a:custGeom>
              <a:grpFill/>
              <a:ln w="12700" cap="flat" cmpd="sng" algn="ctr">
                <a:noFill/>
                <a:prstDash val="solid"/>
                <a:miter lim="800000"/>
              </a:ln>
              <a:effectLst/>
            </p:spPr>
            <p:txBody>
              <a:bodyPr rtlCol="0" anchor="ctr"/>
              <a:lstStyle/>
              <a:p>
                <a:pPr algn="ctr" defTabSz="685800">
                  <a:defRPr/>
                </a:pPr>
                <a:endParaRPr lang="en-US" sz="1350" kern="0" dirty="0">
                  <a:solidFill>
                    <a:prstClr val="white"/>
                  </a:solidFill>
                </a:endParaRPr>
              </a:p>
            </p:txBody>
          </p:sp>
        </p:grpSp>
        <p:grpSp>
          <p:nvGrpSpPr>
            <p:cNvPr id="42" name="Group 41">
              <a:extLst>
                <a:ext uri="{FF2B5EF4-FFF2-40B4-BE49-F238E27FC236}">
                  <a16:creationId xmlns:a16="http://schemas.microsoft.com/office/drawing/2014/main" xmlns="" id="{1EF26C15-A4B7-4F9C-8B36-F4A19E33198D}"/>
                </a:ext>
              </a:extLst>
            </p:cNvPr>
            <p:cNvGrpSpPr/>
            <p:nvPr/>
          </p:nvGrpSpPr>
          <p:grpSpPr>
            <a:xfrm>
              <a:off x="4060893" y="2430780"/>
              <a:ext cx="1403798" cy="430745"/>
              <a:chOff x="4043965" y="2430780"/>
              <a:chExt cx="1403798" cy="430745"/>
            </a:xfrm>
            <a:grpFill/>
          </p:grpSpPr>
          <p:sp>
            <p:nvSpPr>
              <p:cNvPr id="49" name="Rectangle 48">
                <a:extLst>
                  <a:ext uri="{FF2B5EF4-FFF2-40B4-BE49-F238E27FC236}">
                    <a16:creationId xmlns:a16="http://schemas.microsoft.com/office/drawing/2014/main" xmlns="" id="{D5E96881-E2C3-491F-A78C-46C03EE3BC44}"/>
                  </a:ext>
                </a:extLst>
              </p:cNvPr>
              <p:cNvSpPr/>
              <p:nvPr/>
            </p:nvSpPr>
            <p:spPr>
              <a:xfrm>
                <a:off x="4043966" y="2430780"/>
                <a:ext cx="1403797" cy="144995"/>
              </a:xfrm>
              <a:prstGeom prst="rect">
                <a:avLst/>
              </a:prstGeom>
              <a:grpFill/>
              <a:ln w="12700" cap="flat" cmpd="sng" algn="ctr">
                <a:noFill/>
                <a:prstDash val="solid"/>
                <a:miter lim="800000"/>
              </a:ln>
              <a:effectLst/>
            </p:spPr>
            <p:txBody>
              <a:bodyPr rtlCol="0" anchor="ctr"/>
              <a:lstStyle/>
              <a:p>
                <a:pPr algn="ctr" defTabSz="685800">
                  <a:defRPr/>
                </a:pPr>
                <a:endParaRPr lang="en-US" sz="1350" kern="0" dirty="0">
                  <a:solidFill>
                    <a:prstClr val="white"/>
                  </a:solidFill>
                </a:endParaRPr>
              </a:p>
            </p:txBody>
          </p:sp>
          <p:sp>
            <p:nvSpPr>
              <p:cNvPr id="50" name="Rectangle 49">
                <a:extLst>
                  <a:ext uri="{FF2B5EF4-FFF2-40B4-BE49-F238E27FC236}">
                    <a16:creationId xmlns:a16="http://schemas.microsoft.com/office/drawing/2014/main" xmlns="" id="{4EC934DD-2253-4538-81E2-A55181A32416}"/>
                  </a:ext>
                </a:extLst>
              </p:cNvPr>
              <p:cNvSpPr/>
              <p:nvPr/>
            </p:nvSpPr>
            <p:spPr>
              <a:xfrm>
                <a:off x="4043965" y="2716530"/>
                <a:ext cx="1403797" cy="144995"/>
              </a:xfrm>
              <a:prstGeom prst="rect">
                <a:avLst/>
              </a:prstGeom>
              <a:grpFill/>
              <a:ln w="12700" cap="flat" cmpd="sng" algn="ctr">
                <a:noFill/>
                <a:prstDash val="solid"/>
                <a:miter lim="800000"/>
              </a:ln>
              <a:effectLst/>
            </p:spPr>
            <p:txBody>
              <a:bodyPr rtlCol="0" anchor="ctr"/>
              <a:lstStyle/>
              <a:p>
                <a:pPr algn="ctr" defTabSz="685800">
                  <a:defRPr/>
                </a:pPr>
                <a:endParaRPr lang="en-US" sz="1350" kern="0" dirty="0">
                  <a:solidFill>
                    <a:prstClr val="white"/>
                  </a:solidFill>
                </a:endParaRPr>
              </a:p>
            </p:txBody>
          </p:sp>
        </p:grpSp>
        <p:grpSp>
          <p:nvGrpSpPr>
            <p:cNvPr id="43" name="Group 42">
              <a:extLst>
                <a:ext uri="{FF2B5EF4-FFF2-40B4-BE49-F238E27FC236}">
                  <a16:creationId xmlns:a16="http://schemas.microsoft.com/office/drawing/2014/main" xmlns="" id="{14C4CEE3-ED6C-46F1-AA5C-5A2941FCDAD1}"/>
                </a:ext>
              </a:extLst>
            </p:cNvPr>
            <p:cNvGrpSpPr/>
            <p:nvPr/>
          </p:nvGrpSpPr>
          <p:grpSpPr>
            <a:xfrm>
              <a:off x="4060893" y="3771968"/>
              <a:ext cx="1403798" cy="430745"/>
              <a:chOff x="4043965" y="2430780"/>
              <a:chExt cx="1403798" cy="430745"/>
            </a:xfrm>
            <a:grpFill/>
          </p:grpSpPr>
          <p:sp>
            <p:nvSpPr>
              <p:cNvPr id="47" name="Rectangle 46">
                <a:extLst>
                  <a:ext uri="{FF2B5EF4-FFF2-40B4-BE49-F238E27FC236}">
                    <a16:creationId xmlns:a16="http://schemas.microsoft.com/office/drawing/2014/main" xmlns="" id="{259024D7-C59D-4BCF-A10F-02CA5FD21FC0}"/>
                  </a:ext>
                </a:extLst>
              </p:cNvPr>
              <p:cNvSpPr/>
              <p:nvPr/>
            </p:nvSpPr>
            <p:spPr>
              <a:xfrm>
                <a:off x="4043966" y="2430780"/>
                <a:ext cx="1403797" cy="144995"/>
              </a:xfrm>
              <a:prstGeom prst="rect">
                <a:avLst/>
              </a:prstGeom>
              <a:grpFill/>
              <a:ln w="12700" cap="flat" cmpd="sng" algn="ctr">
                <a:noFill/>
                <a:prstDash val="solid"/>
                <a:miter lim="800000"/>
              </a:ln>
              <a:effectLst/>
            </p:spPr>
            <p:txBody>
              <a:bodyPr rtlCol="0" anchor="ctr"/>
              <a:lstStyle/>
              <a:p>
                <a:pPr algn="ctr" defTabSz="685800">
                  <a:defRPr/>
                </a:pPr>
                <a:endParaRPr lang="en-US" sz="1350" kern="0" dirty="0">
                  <a:solidFill>
                    <a:prstClr val="white"/>
                  </a:solidFill>
                </a:endParaRPr>
              </a:p>
            </p:txBody>
          </p:sp>
          <p:sp>
            <p:nvSpPr>
              <p:cNvPr id="48" name="Rectangle 47">
                <a:extLst>
                  <a:ext uri="{FF2B5EF4-FFF2-40B4-BE49-F238E27FC236}">
                    <a16:creationId xmlns:a16="http://schemas.microsoft.com/office/drawing/2014/main" xmlns="" id="{B6ABFA90-962C-4229-80C4-D4AD72388211}"/>
                  </a:ext>
                </a:extLst>
              </p:cNvPr>
              <p:cNvSpPr/>
              <p:nvPr/>
            </p:nvSpPr>
            <p:spPr>
              <a:xfrm>
                <a:off x="4043965" y="2716530"/>
                <a:ext cx="1403797" cy="144995"/>
              </a:xfrm>
              <a:prstGeom prst="rect">
                <a:avLst/>
              </a:prstGeom>
              <a:grpFill/>
              <a:ln w="12700" cap="flat" cmpd="sng" algn="ctr">
                <a:noFill/>
                <a:prstDash val="solid"/>
                <a:miter lim="800000"/>
              </a:ln>
              <a:effectLst/>
            </p:spPr>
            <p:txBody>
              <a:bodyPr rtlCol="0" anchor="ctr"/>
              <a:lstStyle/>
              <a:p>
                <a:pPr algn="ctr" defTabSz="685800">
                  <a:defRPr/>
                </a:pPr>
                <a:endParaRPr lang="en-US" sz="1350" kern="0" dirty="0">
                  <a:solidFill>
                    <a:prstClr val="white"/>
                  </a:solidFill>
                </a:endParaRPr>
              </a:p>
            </p:txBody>
          </p:sp>
        </p:grpSp>
        <p:grpSp>
          <p:nvGrpSpPr>
            <p:cNvPr id="44" name="Group 43">
              <a:extLst>
                <a:ext uri="{FF2B5EF4-FFF2-40B4-BE49-F238E27FC236}">
                  <a16:creationId xmlns:a16="http://schemas.microsoft.com/office/drawing/2014/main" xmlns="" id="{8F9886F1-9FAC-44C5-9C9A-2F4E588B2D69}"/>
                </a:ext>
              </a:extLst>
            </p:cNvPr>
            <p:cNvGrpSpPr/>
            <p:nvPr/>
          </p:nvGrpSpPr>
          <p:grpSpPr>
            <a:xfrm>
              <a:off x="4060893" y="5113157"/>
              <a:ext cx="1403798" cy="430745"/>
              <a:chOff x="4043965" y="2430780"/>
              <a:chExt cx="1403798" cy="430745"/>
            </a:xfrm>
            <a:grpFill/>
          </p:grpSpPr>
          <p:sp>
            <p:nvSpPr>
              <p:cNvPr id="45" name="Rectangle 44">
                <a:extLst>
                  <a:ext uri="{FF2B5EF4-FFF2-40B4-BE49-F238E27FC236}">
                    <a16:creationId xmlns:a16="http://schemas.microsoft.com/office/drawing/2014/main" xmlns="" id="{130F9759-8531-4B52-8DC5-82FCF7BB529F}"/>
                  </a:ext>
                </a:extLst>
              </p:cNvPr>
              <p:cNvSpPr/>
              <p:nvPr/>
            </p:nvSpPr>
            <p:spPr>
              <a:xfrm>
                <a:off x="4043966" y="2430780"/>
                <a:ext cx="1403797" cy="144995"/>
              </a:xfrm>
              <a:prstGeom prst="rect">
                <a:avLst/>
              </a:prstGeom>
              <a:grpFill/>
              <a:ln w="12700" cap="flat" cmpd="sng" algn="ctr">
                <a:noFill/>
                <a:prstDash val="solid"/>
                <a:miter lim="800000"/>
              </a:ln>
              <a:effectLst/>
            </p:spPr>
            <p:txBody>
              <a:bodyPr rtlCol="0" anchor="ctr"/>
              <a:lstStyle/>
              <a:p>
                <a:pPr algn="ctr" defTabSz="685800">
                  <a:defRPr/>
                </a:pPr>
                <a:endParaRPr lang="en-US" sz="1350" kern="0" dirty="0">
                  <a:solidFill>
                    <a:prstClr val="white"/>
                  </a:solidFill>
                </a:endParaRPr>
              </a:p>
            </p:txBody>
          </p:sp>
          <p:sp>
            <p:nvSpPr>
              <p:cNvPr id="46" name="Rectangle 45">
                <a:extLst>
                  <a:ext uri="{FF2B5EF4-FFF2-40B4-BE49-F238E27FC236}">
                    <a16:creationId xmlns:a16="http://schemas.microsoft.com/office/drawing/2014/main" xmlns="" id="{8104D0F8-409D-4E6E-8A9C-569293DEFA02}"/>
                  </a:ext>
                </a:extLst>
              </p:cNvPr>
              <p:cNvSpPr/>
              <p:nvPr/>
            </p:nvSpPr>
            <p:spPr>
              <a:xfrm>
                <a:off x="4043965" y="2716530"/>
                <a:ext cx="1403797" cy="144995"/>
              </a:xfrm>
              <a:prstGeom prst="rect">
                <a:avLst/>
              </a:prstGeom>
              <a:grpFill/>
              <a:ln w="12700" cap="flat" cmpd="sng" algn="ctr">
                <a:noFill/>
                <a:prstDash val="solid"/>
                <a:miter lim="800000"/>
              </a:ln>
              <a:effectLst/>
            </p:spPr>
            <p:txBody>
              <a:bodyPr rtlCol="0" anchor="ctr"/>
              <a:lstStyle/>
              <a:p>
                <a:pPr algn="ctr" defTabSz="685800">
                  <a:defRPr/>
                </a:pPr>
                <a:endParaRPr lang="en-US" sz="1350" kern="0" dirty="0">
                  <a:solidFill>
                    <a:prstClr val="white"/>
                  </a:solidFill>
                </a:endParaRPr>
              </a:p>
            </p:txBody>
          </p:sp>
        </p:grpSp>
      </p:grpSp>
      <p:sp>
        <p:nvSpPr>
          <p:cNvPr id="57" name="Rectangle 56">
            <a:extLst>
              <a:ext uri="{FF2B5EF4-FFF2-40B4-BE49-F238E27FC236}">
                <a16:creationId xmlns:a16="http://schemas.microsoft.com/office/drawing/2014/main" xmlns="" id="{CEF70AEA-7BD0-4FFD-BCA0-47752605C84F}"/>
              </a:ext>
            </a:extLst>
          </p:cNvPr>
          <p:cNvSpPr/>
          <p:nvPr/>
        </p:nvSpPr>
        <p:spPr>
          <a:xfrm>
            <a:off x="7400540" y="4112273"/>
            <a:ext cx="1290699" cy="1240455"/>
          </a:xfrm>
          <a:prstGeom prst="rect">
            <a:avLst/>
          </a:prstGeom>
          <a:solidFill>
            <a:schemeClr val="accent6">
              <a:lumMod val="20000"/>
              <a:lumOff val="80000"/>
            </a:schemeClr>
          </a:solidFill>
          <a:ln w="12700" cap="flat" cmpd="sng" algn="ctr">
            <a:solidFill>
              <a:schemeClr val="bg2">
                <a:lumMod val="75000"/>
              </a:schemeClr>
            </a:solidFill>
            <a:prstDash val="solid"/>
            <a:miter lim="800000"/>
          </a:ln>
          <a:effectLst/>
        </p:spPr>
        <p:txBody>
          <a:bodyPr rtlCol="0" anchor="ctr"/>
          <a:lstStyle/>
          <a:p>
            <a:pPr algn="ctr" defTabSz="685800">
              <a:defRPr/>
            </a:pPr>
            <a:endParaRPr lang="en-IN" sz="1350" kern="0" dirty="0">
              <a:solidFill>
                <a:prstClr val="white"/>
              </a:solidFill>
              <a:latin typeface="Calibri" panose="020F0502020204030204"/>
            </a:endParaRPr>
          </a:p>
        </p:txBody>
      </p:sp>
      <p:grpSp>
        <p:nvGrpSpPr>
          <p:cNvPr id="58" name="Group 57">
            <a:extLst>
              <a:ext uri="{FF2B5EF4-FFF2-40B4-BE49-F238E27FC236}">
                <a16:creationId xmlns:a16="http://schemas.microsoft.com/office/drawing/2014/main" xmlns="" id="{2E1292B2-88D7-4144-B764-00C74E480710}"/>
              </a:ext>
            </a:extLst>
          </p:cNvPr>
          <p:cNvGrpSpPr/>
          <p:nvPr/>
        </p:nvGrpSpPr>
        <p:grpSpPr>
          <a:xfrm>
            <a:off x="7263545" y="4329824"/>
            <a:ext cx="1269506" cy="1024176"/>
            <a:chOff x="592943" y="4638091"/>
            <a:chExt cx="2366522" cy="2388980"/>
          </a:xfrm>
          <a:solidFill>
            <a:schemeClr val="accent2"/>
          </a:solidFill>
        </p:grpSpPr>
        <p:grpSp>
          <p:nvGrpSpPr>
            <p:cNvPr id="59" name="Group 58">
              <a:extLst>
                <a:ext uri="{FF2B5EF4-FFF2-40B4-BE49-F238E27FC236}">
                  <a16:creationId xmlns:a16="http://schemas.microsoft.com/office/drawing/2014/main" xmlns="" id="{43881CB3-D119-4263-B33D-5EB166A86B61}"/>
                </a:ext>
              </a:extLst>
            </p:cNvPr>
            <p:cNvGrpSpPr/>
            <p:nvPr/>
          </p:nvGrpSpPr>
          <p:grpSpPr>
            <a:xfrm>
              <a:off x="1312465" y="4638091"/>
              <a:ext cx="1647000" cy="2136107"/>
              <a:chOff x="1070322" y="3972652"/>
              <a:chExt cx="1647000" cy="2136107"/>
            </a:xfrm>
            <a:grpFill/>
          </p:grpSpPr>
          <p:sp>
            <p:nvSpPr>
              <p:cNvPr id="69" name="Freeform 5">
                <a:extLst>
                  <a:ext uri="{FF2B5EF4-FFF2-40B4-BE49-F238E27FC236}">
                    <a16:creationId xmlns:a16="http://schemas.microsoft.com/office/drawing/2014/main" xmlns="" id="{54F29222-6C3D-49C0-8AC6-BFD9D76ECF8C}"/>
                  </a:ext>
                </a:extLst>
              </p:cNvPr>
              <p:cNvSpPr>
                <a:spLocks/>
              </p:cNvSpPr>
              <p:nvPr/>
            </p:nvSpPr>
            <p:spPr bwMode="auto">
              <a:xfrm>
                <a:off x="1332345" y="3972652"/>
                <a:ext cx="1037277" cy="1037277"/>
              </a:xfrm>
              <a:custGeom>
                <a:avLst/>
                <a:gdLst>
                  <a:gd name="T0" fmla="*/ 702 w 5485"/>
                  <a:gd name="T1" fmla="*/ 4574 h 5484"/>
                  <a:gd name="T2" fmla="*/ 910 w 5485"/>
                  <a:gd name="T3" fmla="*/ 4783 h 5484"/>
                  <a:gd name="T4" fmla="*/ 1918 w 5485"/>
                  <a:gd name="T5" fmla="*/ 5358 h 5484"/>
                  <a:gd name="T6" fmla="*/ 2743 w 5485"/>
                  <a:gd name="T7" fmla="*/ 5484 h 5484"/>
                  <a:gd name="T8" fmla="*/ 5485 w 5485"/>
                  <a:gd name="T9" fmla="*/ 2742 h 5484"/>
                  <a:gd name="T10" fmla="*/ 4976 w 5485"/>
                  <a:gd name="T11" fmla="*/ 1151 h 5484"/>
                  <a:gd name="T12" fmla="*/ 4314 w 5485"/>
                  <a:gd name="T13" fmla="*/ 494 h 5484"/>
                  <a:gd name="T14" fmla="*/ 2742 w 5485"/>
                  <a:gd name="T15" fmla="*/ 0 h 5484"/>
                  <a:gd name="T16" fmla="*/ 0 w 5485"/>
                  <a:gd name="T17" fmla="*/ 2742 h 5484"/>
                  <a:gd name="T18" fmla="*/ 646 w 5485"/>
                  <a:gd name="T19" fmla="*/ 4510 h 5484"/>
                  <a:gd name="T20" fmla="*/ 702 w 5485"/>
                  <a:gd name="T21" fmla="*/ 4574 h 5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85" h="5484">
                    <a:moveTo>
                      <a:pt x="702" y="4574"/>
                    </a:moveTo>
                    <a:cubicBezTo>
                      <a:pt x="768" y="4648"/>
                      <a:pt x="839" y="4718"/>
                      <a:pt x="910" y="4783"/>
                    </a:cubicBezTo>
                    <a:cubicBezTo>
                      <a:pt x="1204" y="5046"/>
                      <a:pt x="1543" y="5240"/>
                      <a:pt x="1918" y="5358"/>
                    </a:cubicBezTo>
                    <a:cubicBezTo>
                      <a:pt x="2184" y="5442"/>
                      <a:pt x="2461" y="5484"/>
                      <a:pt x="2743" y="5484"/>
                    </a:cubicBezTo>
                    <a:cubicBezTo>
                      <a:pt x="4255" y="5484"/>
                      <a:pt x="5485" y="4254"/>
                      <a:pt x="5485" y="2742"/>
                    </a:cubicBezTo>
                    <a:cubicBezTo>
                      <a:pt x="5485" y="2167"/>
                      <a:pt x="5309" y="1617"/>
                      <a:pt x="4976" y="1151"/>
                    </a:cubicBezTo>
                    <a:cubicBezTo>
                      <a:pt x="4794" y="896"/>
                      <a:pt x="4571" y="675"/>
                      <a:pt x="4314" y="494"/>
                    </a:cubicBezTo>
                    <a:cubicBezTo>
                      <a:pt x="3852" y="171"/>
                      <a:pt x="3309" y="0"/>
                      <a:pt x="2742" y="0"/>
                    </a:cubicBezTo>
                    <a:cubicBezTo>
                      <a:pt x="1230" y="0"/>
                      <a:pt x="0" y="1230"/>
                      <a:pt x="0" y="2742"/>
                    </a:cubicBezTo>
                    <a:cubicBezTo>
                      <a:pt x="0" y="3389"/>
                      <a:pt x="230" y="4017"/>
                      <a:pt x="646" y="4510"/>
                    </a:cubicBezTo>
                    <a:cubicBezTo>
                      <a:pt x="664" y="4532"/>
                      <a:pt x="683" y="4553"/>
                      <a:pt x="702" y="457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prstClr val="black"/>
                  </a:solidFill>
                </a:endParaRPr>
              </a:p>
            </p:txBody>
          </p:sp>
          <p:sp>
            <p:nvSpPr>
              <p:cNvPr id="70" name="Freeform 6">
                <a:extLst>
                  <a:ext uri="{FF2B5EF4-FFF2-40B4-BE49-F238E27FC236}">
                    <a16:creationId xmlns:a16="http://schemas.microsoft.com/office/drawing/2014/main" xmlns="" id="{112AAC12-4481-423A-BF85-6CD8669C392A}"/>
                  </a:ext>
                </a:extLst>
              </p:cNvPr>
              <p:cNvSpPr>
                <a:spLocks/>
              </p:cNvSpPr>
              <p:nvPr/>
            </p:nvSpPr>
            <p:spPr bwMode="auto">
              <a:xfrm>
                <a:off x="1070322" y="4910942"/>
                <a:ext cx="1647000" cy="1197817"/>
              </a:xfrm>
              <a:custGeom>
                <a:avLst/>
                <a:gdLst>
                  <a:gd name="T0" fmla="*/ 6484 w 8712"/>
                  <a:gd name="T1" fmla="*/ 0 h 6330"/>
                  <a:gd name="T2" fmla="*/ 6347 w 8712"/>
                  <a:gd name="T3" fmla="*/ 0 h 6330"/>
                  <a:gd name="T4" fmla="*/ 6341 w 8712"/>
                  <a:gd name="T5" fmla="*/ 7 h 6330"/>
                  <a:gd name="T6" fmla="*/ 4656 w 8712"/>
                  <a:gd name="T7" fmla="*/ 874 h 6330"/>
                  <a:gd name="T8" fmla="*/ 4594 w 8712"/>
                  <a:gd name="T9" fmla="*/ 884 h 6330"/>
                  <a:gd name="T10" fmla="*/ 5034 w 8712"/>
                  <a:gd name="T11" fmla="*/ 1136 h 6330"/>
                  <a:gd name="T12" fmla="*/ 4217 w 8712"/>
                  <a:gd name="T13" fmla="*/ 2061 h 6330"/>
                  <a:gd name="T14" fmla="*/ 4787 w 8712"/>
                  <a:gd name="T15" fmla="*/ 4613 h 6330"/>
                  <a:gd name="T16" fmla="*/ 4131 w 8712"/>
                  <a:gd name="T17" fmla="*/ 5960 h 6330"/>
                  <a:gd name="T18" fmla="*/ 3476 w 8712"/>
                  <a:gd name="T19" fmla="*/ 4613 h 6330"/>
                  <a:gd name="T20" fmla="*/ 4046 w 8712"/>
                  <a:gd name="T21" fmla="*/ 2061 h 6330"/>
                  <a:gd name="T22" fmla="*/ 3229 w 8712"/>
                  <a:gd name="T23" fmla="*/ 1136 h 6330"/>
                  <a:gd name="T24" fmla="*/ 3668 w 8712"/>
                  <a:gd name="T25" fmla="*/ 884 h 6330"/>
                  <a:gd name="T26" fmla="*/ 3553 w 8712"/>
                  <a:gd name="T27" fmla="*/ 864 h 6330"/>
                  <a:gd name="T28" fmla="*/ 3359 w 8712"/>
                  <a:gd name="T29" fmla="*/ 821 h 6330"/>
                  <a:gd name="T30" fmla="*/ 1923 w 8712"/>
                  <a:gd name="T31" fmla="*/ 7 h 6330"/>
                  <a:gd name="T32" fmla="*/ 1916 w 8712"/>
                  <a:gd name="T33" fmla="*/ 0 h 6330"/>
                  <a:gd name="T34" fmla="*/ 1779 w 8712"/>
                  <a:gd name="T35" fmla="*/ 0 h 6330"/>
                  <a:gd name="T36" fmla="*/ 29 w 8712"/>
                  <a:gd name="T37" fmla="*/ 849 h 6330"/>
                  <a:gd name="T38" fmla="*/ 0 w 8712"/>
                  <a:gd name="T39" fmla="*/ 885 h 6330"/>
                  <a:gd name="T40" fmla="*/ 626 w 8712"/>
                  <a:gd name="T41" fmla="*/ 885 h 6330"/>
                  <a:gd name="T42" fmla="*/ 1522 w 8712"/>
                  <a:gd name="T43" fmla="*/ 1781 h 6330"/>
                  <a:gd name="T44" fmla="*/ 1522 w 8712"/>
                  <a:gd name="T45" fmla="*/ 6330 h 6330"/>
                  <a:gd name="T46" fmla="*/ 8712 w 8712"/>
                  <a:gd name="T47" fmla="*/ 6330 h 6330"/>
                  <a:gd name="T48" fmla="*/ 8712 w 8712"/>
                  <a:gd name="T49" fmla="*/ 2228 h 6330"/>
                  <a:gd name="T50" fmla="*/ 6484 w 8712"/>
                  <a:gd name="T51" fmla="*/ 0 h 6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712" h="6330">
                    <a:moveTo>
                      <a:pt x="6484" y="0"/>
                    </a:moveTo>
                    <a:lnTo>
                      <a:pt x="6347" y="0"/>
                    </a:lnTo>
                    <a:lnTo>
                      <a:pt x="6341" y="7"/>
                    </a:lnTo>
                    <a:cubicBezTo>
                      <a:pt x="5878" y="466"/>
                      <a:pt x="5295" y="766"/>
                      <a:pt x="4656" y="874"/>
                    </a:cubicBezTo>
                    <a:lnTo>
                      <a:pt x="4594" y="884"/>
                    </a:lnTo>
                    <a:lnTo>
                      <a:pt x="5034" y="1136"/>
                    </a:lnTo>
                    <a:lnTo>
                      <a:pt x="4217" y="2061"/>
                    </a:lnTo>
                    <a:lnTo>
                      <a:pt x="4787" y="4613"/>
                    </a:lnTo>
                    <a:lnTo>
                      <a:pt x="4131" y="5960"/>
                    </a:lnTo>
                    <a:lnTo>
                      <a:pt x="3476" y="4613"/>
                    </a:lnTo>
                    <a:lnTo>
                      <a:pt x="4046" y="2061"/>
                    </a:lnTo>
                    <a:lnTo>
                      <a:pt x="3229" y="1136"/>
                    </a:lnTo>
                    <a:lnTo>
                      <a:pt x="3668" y="884"/>
                    </a:lnTo>
                    <a:lnTo>
                      <a:pt x="3553" y="864"/>
                    </a:lnTo>
                    <a:cubicBezTo>
                      <a:pt x="3488" y="852"/>
                      <a:pt x="3422" y="837"/>
                      <a:pt x="3359" y="821"/>
                    </a:cubicBezTo>
                    <a:cubicBezTo>
                      <a:pt x="2818" y="684"/>
                      <a:pt x="2321" y="403"/>
                      <a:pt x="1923" y="7"/>
                    </a:cubicBezTo>
                    <a:lnTo>
                      <a:pt x="1916" y="0"/>
                    </a:lnTo>
                    <a:lnTo>
                      <a:pt x="1779" y="0"/>
                    </a:lnTo>
                    <a:cubicBezTo>
                      <a:pt x="1092" y="0"/>
                      <a:pt x="455" y="310"/>
                      <a:pt x="29" y="849"/>
                    </a:cubicBezTo>
                    <a:lnTo>
                      <a:pt x="0" y="885"/>
                    </a:lnTo>
                    <a:lnTo>
                      <a:pt x="626" y="885"/>
                    </a:lnTo>
                    <a:cubicBezTo>
                      <a:pt x="1120" y="885"/>
                      <a:pt x="1522" y="1287"/>
                      <a:pt x="1522" y="1781"/>
                    </a:cubicBezTo>
                    <a:lnTo>
                      <a:pt x="1522" y="6330"/>
                    </a:lnTo>
                    <a:lnTo>
                      <a:pt x="8712" y="6330"/>
                    </a:lnTo>
                    <a:lnTo>
                      <a:pt x="8712" y="2228"/>
                    </a:lnTo>
                    <a:cubicBezTo>
                      <a:pt x="8712" y="1000"/>
                      <a:pt x="7713" y="0"/>
                      <a:pt x="648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prstClr val="black"/>
                  </a:solidFill>
                </a:endParaRPr>
              </a:p>
            </p:txBody>
          </p:sp>
        </p:grpSp>
        <p:grpSp>
          <p:nvGrpSpPr>
            <p:cNvPr id="60" name="Group 59">
              <a:extLst>
                <a:ext uri="{FF2B5EF4-FFF2-40B4-BE49-F238E27FC236}">
                  <a16:creationId xmlns:a16="http://schemas.microsoft.com/office/drawing/2014/main" xmlns="" id="{7D49EC7E-3722-4D86-8879-8AED441A95BE}"/>
                </a:ext>
              </a:extLst>
            </p:cNvPr>
            <p:cNvGrpSpPr/>
            <p:nvPr/>
          </p:nvGrpSpPr>
          <p:grpSpPr>
            <a:xfrm>
              <a:off x="592943" y="5824263"/>
              <a:ext cx="926645" cy="1202808"/>
              <a:chOff x="592943" y="5824263"/>
              <a:chExt cx="926645" cy="1202808"/>
            </a:xfrm>
            <a:grpFill/>
          </p:grpSpPr>
          <p:sp>
            <p:nvSpPr>
              <p:cNvPr id="61" name="Rectangle 7">
                <a:extLst>
                  <a:ext uri="{FF2B5EF4-FFF2-40B4-BE49-F238E27FC236}">
                    <a16:creationId xmlns:a16="http://schemas.microsoft.com/office/drawing/2014/main" xmlns="" id="{9C9E0419-9B8C-4088-A1C7-A6DD0C36BFF2}"/>
                  </a:ext>
                </a:extLst>
              </p:cNvPr>
              <p:cNvSpPr>
                <a:spLocks noChangeArrowheads="1"/>
              </p:cNvSpPr>
              <p:nvPr/>
            </p:nvSpPr>
            <p:spPr bwMode="auto">
              <a:xfrm>
                <a:off x="770952" y="6043863"/>
                <a:ext cx="572291" cy="9815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prstClr val="black"/>
                  </a:solidFill>
                </a:endParaRPr>
              </a:p>
            </p:txBody>
          </p:sp>
          <p:sp>
            <p:nvSpPr>
              <p:cNvPr id="62" name="Rectangle 8">
                <a:extLst>
                  <a:ext uri="{FF2B5EF4-FFF2-40B4-BE49-F238E27FC236}">
                    <a16:creationId xmlns:a16="http://schemas.microsoft.com/office/drawing/2014/main" xmlns="" id="{A3BF1216-F5FE-4D29-B73D-465F2B741443}"/>
                  </a:ext>
                </a:extLst>
              </p:cNvPr>
              <p:cNvSpPr>
                <a:spLocks noChangeArrowheads="1"/>
              </p:cNvSpPr>
              <p:nvPr/>
            </p:nvSpPr>
            <p:spPr bwMode="auto">
              <a:xfrm>
                <a:off x="770952" y="6216881"/>
                <a:ext cx="572291" cy="9815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prstClr val="black"/>
                  </a:solidFill>
                </a:endParaRPr>
              </a:p>
            </p:txBody>
          </p:sp>
          <p:sp>
            <p:nvSpPr>
              <p:cNvPr id="63" name="Rectangle 9">
                <a:extLst>
                  <a:ext uri="{FF2B5EF4-FFF2-40B4-BE49-F238E27FC236}">
                    <a16:creationId xmlns:a16="http://schemas.microsoft.com/office/drawing/2014/main" xmlns="" id="{9A8495B0-11D4-40AA-8DAC-87F25743D093}"/>
                  </a:ext>
                </a:extLst>
              </p:cNvPr>
              <p:cNvSpPr>
                <a:spLocks noChangeArrowheads="1"/>
              </p:cNvSpPr>
              <p:nvPr/>
            </p:nvSpPr>
            <p:spPr bwMode="auto">
              <a:xfrm>
                <a:off x="773447" y="6392394"/>
                <a:ext cx="326073" cy="9898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prstClr val="black"/>
                  </a:solidFill>
                </a:endParaRPr>
              </a:p>
            </p:txBody>
          </p:sp>
          <p:sp>
            <p:nvSpPr>
              <p:cNvPr id="64" name="Rectangle 10">
                <a:extLst>
                  <a:ext uri="{FF2B5EF4-FFF2-40B4-BE49-F238E27FC236}">
                    <a16:creationId xmlns:a16="http://schemas.microsoft.com/office/drawing/2014/main" xmlns="" id="{55764E33-2D66-44DB-8A11-1B70B5BDF4C0}"/>
                  </a:ext>
                </a:extLst>
              </p:cNvPr>
              <p:cNvSpPr>
                <a:spLocks noChangeArrowheads="1"/>
              </p:cNvSpPr>
              <p:nvPr/>
            </p:nvSpPr>
            <p:spPr bwMode="auto">
              <a:xfrm>
                <a:off x="773447" y="6770040"/>
                <a:ext cx="186327" cy="4408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prstClr val="black"/>
                  </a:solidFill>
                </a:endParaRPr>
              </a:p>
            </p:txBody>
          </p:sp>
          <p:sp>
            <p:nvSpPr>
              <p:cNvPr id="65" name="Freeform 11">
                <a:extLst>
                  <a:ext uri="{FF2B5EF4-FFF2-40B4-BE49-F238E27FC236}">
                    <a16:creationId xmlns:a16="http://schemas.microsoft.com/office/drawing/2014/main" xmlns="" id="{C9A31D96-DB7A-40A0-86A4-919B1842A6C1}"/>
                  </a:ext>
                </a:extLst>
              </p:cNvPr>
              <p:cNvSpPr>
                <a:spLocks/>
              </p:cNvSpPr>
              <p:nvPr/>
            </p:nvSpPr>
            <p:spPr bwMode="auto">
              <a:xfrm>
                <a:off x="990552" y="6706822"/>
                <a:ext cx="105641" cy="113127"/>
              </a:xfrm>
              <a:custGeom>
                <a:avLst/>
                <a:gdLst>
                  <a:gd name="T0" fmla="*/ 377 w 560"/>
                  <a:gd name="T1" fmla="*/ 140 h 598"/>
                  <a:gd name="T2" fmla="*/ 165 w 560"/>
                  <a:gd name="T3" fmla="*/ 10 h 598"/>
                  <a:gd name="T4" fmla="*/ 141 w 560"/>
                  <a:gd name="T5" fmla="*/ 0 h 598"/>
                  <a:gd name="T6" fmla="*/ 134 w 560"/>
                  <a:gd name="T7" fmla="*/ 24 h 598"/>
                  <a:gd name="T8" fmla="*/ 9 w 560"/>
                  <a:gd name="T9" fmla="*/ 556 h 598"/>
                  <a:gd name="T10" fmla="*/ 0 w 560"/>
                  <a:gd name="T11" fmla="*/ 598 h 598"/>
                  <a:gd name="T12" fmla="*/ 40 w 560"/>
                  <a:gd name="T13" fmla="*/ 582 h 598"/>
                  <a:gd name="T14" fmla="*/ 538 w 560"/>
                  <a:gd name="T15" fmla="*/ 356 h 598"/>
                  <a:gd name="T16" fmla="*/ 560 w 560"/>
                  <a:gd name="T17" fmla="*/ 344 h 598"/>
                  <a:gd name="T18" fmla="*/ 546 w 560"/>
                  <a:gd name="T19" fmla="*/ 323 h 598"/>
                  <a:gd name="T20" fmla="*/ 377 w 560"/>
                  <a:gd name="T21" fmla="*/ 140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0" h="598">
                    <a:moveTo>
                      <a:pt x="377" y="140"/>
                    </a:moveTo>
                    <a:cubicBezTo>
                      <a:pt x="314" y="87"/>
                      <a:pt x="243" y="44"/>
                      <a:pt x="165" y="10"/>
                    </a:cubicBezTo>
                    <a:lnTo>
                      <a:pt x="141" y="0"/>
                    </a:lnTo>
                    <a:lnTo>
                      <a:pt x="134" y="24"/>
                    </a:lnTo>
                    <a:cubicBezTo>
                      <a:pt x="86" y="191"/>
                      <a:pt x="10" y="553"/>
                      <a:pt x="9" y="556"/>
                    </a:cubicBezTo>
                    <a:lnTo>
                      <a:pt x="0" y="598"/>
                    </a:lnTo>
                    <a:lnTo>
                      <a:pt x="40" y="582"/>
                    </a:lnTo>
                    <a:cubicBezTo>
                      <a:pt x="43" y="580"/>
                      <a:pt x="383" y="435"/>
                      <a:pt x="538" y="356"/>
                    </a:cubicBezTo>
                    <a:lnTo>
                      <a:pt x="560" y="344"/>
                    </a:lnTo>
                    <a:lnTo>
                      <a:pt x="546" y="323"/>
                    </a:lnTo>
                    <a:cubicBezTo>
                      <a:pt x="497" y="252"/>
                      <a:pt x="440" y="191"/>
                      <a:pt x="377" y="14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prstClr val="black"/>
                  </a:solidFill>
                </a:endParaRPr>
              </a:p>
            </p:txBody>
          </p:sp>
          <p:sp>
            <p:nvSpPr>
              <p:cNvPr id="66" name="Freeform 12">
                <a:extLst>
                  <a:ext uri="{FF2B5EF4-FFF2-40B4-BE49-F238E27FC236}">
                    <a16:creationId xmlns:a16="http://schemas.microsoft.com/office/drawing/2014/main" xmlns="" id="{864C8FF6-EA45-49E9-952B-FF6F4FB805CB}"/>
                  </a:ext>
                </a:extLst>
              </p:cNvPr>
              <p:cNvSpPr>
                <a:spLocks/>
              </p:cNvSpPr>
              <p:nvPr/>
            </p:nvSpPr>
            <p:spPr bwMode="auto">
              <a:xfrm>
                <a:off x="1031311" y="6403208"/>
                <a:ext cx="312764" cy="350195"/>
              </a:xfrm>
              <a:custGeom>
                <a:avLst/>
                <a:gdLst>
                  <a:gd name="T0" fmla="*/ 1651 w 1654"/>
                  <a:gd name="T1" fmla="*/ 341 h 1854"/>
                  <a:gd name="T2" fmla="*/ 1608 w 1654"/>
                  <a:gd name="T3" fmla="*/ 261 h 1854"/>
                  <a:gd name="T4" fmla="*/ 1339 w 1654"/>
                  <a:gd name="T5" fmla="*/ 40 h 1854"/>
                  <a:gd name="T6" fmla="*/ 1173 w 1654"/>
                  <a:gd name="T7" fmla="*/ 56 h 1854"/>
                  <a:gd name="T8" fmla="*/ 0 w 1654"/>
                  <a:gd name="T9" fmla="*/ 1484 h 1854"/>
                  <a:gd name="T10" fmla="*/ 27 w 1654"/>
                  <a:gd name="T11" fmla="*/ 1496 h 1854"/>
                  <a:gd name="T12" fmla="*/ 253 w 1654"/>
                  <a:gd name="T13" fmla="*/ 1636 h 1854"/>
                  <a:gd name="T14" fmla="*/ 434 w 1654"/>
                  <a:gd name="T15" fmla="*/ 1831 h 1854"/>
                  <a:gd name="T16" fmla="*/ 451 w 1654"/>
                  <a:gd name="T17" fmla="*/ 1854 h 1854"/>
                  <a:gd name="T18" fmla="*/ 1624 w 1654"/>
                  <a:gd name="T19" fmla="*/ 427 h 1854"/>
                  <a:gd name="T20" fmla="*/ 1651 w 1654"/>
                  <a:gd name="T21" fmla="*/ 341 h 1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54" h="1854">
                    <a:moveTo>
                      <a:pt x="1651" y="341"/>
                    </a:moveTo>
                    <a:cubicBezTo>
                      <a:pt x="1647" y="310"/>
                      <a:pt x="1633" y="281"/>
                      <a:pt x="1608" y="261"/>
                    </a:cubicBezTo>
                    <a:lnTo>
                      <a:pt x="1339" y="40"/>
                    </a:lnTo>
                    <a:cubicBezTo>
                      <a:pt x="1291" y="0"/>
                      <a:pt x="1213" y="8"/>
                      <a:pt x="1173" y="56"/>
                    </a:cubicBezTo>
                    <a:lnTo>
                      <a:pt x="0" y="1484"/>
                    </a:lnTo>
                    <a:lnTo>
                      <a:pt x="27" y="1496"/>
                    </a:lnTo>
                    <a:cubicBezTo>
                      <a:pt x="110" y="1534"/>
                      <a:pt x="186" y="1582"/>
                      <a:pt x="253" y="1636"/>
                    </a:cubicBezTo>
                    <a:cubicBezTo>
                      <a:pt x="319" y="1690"/>
                      <a:pt x="380" y="1756"/>
                      <a:pt x="434" y="1831"/>
                    </a:cubicBezTo>
                    <a:lnTo>
                      <a:pt x="451" y="1854"/>
                    </a:lnTo>
                    <a:lnTo>
                      <a:pt x="1624" y="427"/>
                    </a:lnTo>
                    <a:cubicBezTo>
                      <a:pt x="1644" y="403"/>
                      <a:pt x="1654" y="372"/>
                      <a:pt x="1651" y="34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prstClr val="black"/>
                  </a:solidFill>
                </a:endParaRPr>
              </a:p>
            </p:txBody>
          </p:sp>
          <p:sp>
            <p:nvSpPr>
              <p:cNvPr id="67" name="Freeform 13">
                <a:extLst>
                  <a:ext uri="{FF2B5EF4-FFF2-40B4-BE49-F238E27FC236}">
                    <a16:creationId xmlns:a16="http://schemas.microsoft.com/office/drawing/2014/main" xmlns="" id="{BA47B85E-6F77-486C-8308-08321B7D9D86}"/>
                  </a:ext>
                </a:extLst>
              </p:cNvPr>
              <p:cNvSpPr>
                <a:spLocks noEditPoints="1"/>
              </p:cNvSpPr>
              <p:nvPr/>
            </p:nvSpPr>
            <p:spPr bwMode="auto">
              <a:xfrm>
                <a:off x="592943" y="5824263"/>
                <a:ext cx="926645" cy="1202808"/>
              </a:xfrm>
              <a:custGeom>
                <a:avLst/>
                <a:gdLst>
                  <a:gd name="T0" fmla="*/ 4430 w 4902"/>
                  <a:gd name="T1" fmla="*/ 0 h 6358"/>
                  <a:gd name="T2" fmla="*/ 471 w 4902"/>
                  <a:gd name="T3" fmla="*/ 0 h 6358"/>
                  <a:gd name="T4" fmla="*/ 0 w 4902"/>
                  <a:gd name="T5" fmla="*/ 471 h 6358"/>
                  <a:gd name="T6" fmla="*/ 1 w 4902"/>
                  <a:gd name="T7" fmla="*/ 5887 h 6358"/>
                  <a:gd name="T8" fmla="*/ 48 w 4902"/>
                  <a:gd name="T9" fmla="*/ 6092 h 6358"/>
                  <a:gd name="T10" fmla="*/ 267 w 4902"/>
                  <a:gd name="T11" fmla="*/ 6311 h 6358"/>
                  <a:gd name="T12" fmla="*/ 472 w 4902"/>
                  <a:gd name="T13" fmla="*/ 6358 h 6358"/>
                  <a:gd name="T14" fmla="*/ 3812 w 4902"/>
                  <a:gd name="T15" fmla="*/ 6358 h 6358"/>
                  <a:gd name="T16" fmla="*/ 4415 w 4902"/>
                  <a:gd name="T17" fmla="*/ 5755 h 6358"/>
                  <a:gd name="T18" fmla="*/ 4415 w 4902"/>
                  <a:gd name="T19" fmla="*/ 5755 h 6358"/>
                  <a:gd name="T20" fmla="*/ 4902 w 4902"/>
                  <a:gd name="T21" fmla="*/ 5268 h 6358"/>
                  <a:gd name="T22" fmla="*/ 4902 w 4902"/>
                  <a:gd name="T23" fmla="*/ 471 h 6358"/>
                  <a:gd name="T24" fmla="*/ 4767 w 4902"/>
                  <a:gd name="T25" fmla="*/ 143 h 6358"/>
                  <a:gd name="T26" fmla="*/ 4430 w 4902"/>
                  <a:gd name="T27" fmla="*/ 0 h 6358"/>
                  <a:gd name="T28" fmla="*/ 3612 w 4902"/>
                  <a:gd name="T29" fmla="*/ 5872 h 6358"/>
                  <a:gd name="T30" fmla="*/ 486 w 4902"/>
                  <a:gd name="T31" fmla="*/ 5873 h 6358"/>
                  <a:gd name="T32" fmla="*/ 485 w 4902"/>
                  <a:gd name="T33" fmla="*/ 494 h 6358"/>
                  <a:gd name="T34" fmla="*/ 4416 w 4902"/>
                  <a:gd name="T35" fmla="*/ 494 h 6358"/>
                  <a:gd name="T36" fmla="*/ 4415 w 4902"/>
                  <a:gd name="T37" fmla="*/ 5069 h 6358"/>
                  <a:gd name="T38" fmla="*/ 3612 w 4902"/>
                  <a:gd name="T39" fmla="*/ 5872 h 6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02" h="6358">
                    <a:moveTo>
                      <a:pt x="4430" y="0"/>
                    </a:moveTo>
                    <a:lnTo>
                      <a:pt x="471" y="0"/>
                    </a:lnTo>
                    <a:cubicBezTo>
                      <a:pt x="211" y="0"/>
                      <a:pt x="0" y="212"/>
                      <a:pt x="0" y="471"/>
                    </a:cubicBezTo>
                    <a:lnTo>
                      <a:pt x="1" y="5887"/>
                    </a:lnTo>
                    <a:cubicBezTo>
                      <a:pt x="1" y="5958"/>
                      <a:pt x="17" y="6029"/>
                      <a:pt x="48" y="6092"/>
                    </a:cubicBezTo>
                    <a:cubicBezTo>
                      <a:pt x="95" y="6187"/>
                      <a:pt x="172" y="6265"/>
                      <a:pt x="267" y="6311"/>
                    </a:cubicBezTo>
                    <a:cubicBezTo>
                      <a:pt x="330" y="6342"/>
                      <a:pt x="401" y="6358"/>
                      <a:pt x="472" y="6358"/>
                    </a:cubicBezTo>
                    <a:lnTo>
                      <a:pt x="3812" y="6358"/>
                    </a:lnTo>
                    <a:lnTo>
                      <a:pt x="4415" y="5755"/>
                    </a:lnTo>
                    <a:lnTo>
                      <a:pt x="4415" y="5755"/>
                    </a:lnTo>
                    <a:lnTo>
                      <a:pt x="4902" y="5268"/>
                    </a:lnTo>
                    <a:lnTo>
                      <a:pt x="4902" y="471"/>
                    </a:lnTo>
                    <a:cubicBezTo>
                      <a:pt x="4902" y="348"/>
                      <a:pt x="4854" y="231"/>
                      <a:pt x="4767" y="143"/>
                    </a:cubicBezTo>
                    <a:cubicBezTo>
                      <a:pt x="4678" y="51"/>
                      <a:pt x="4558" y="0"/>
                      <a:pt x="4430" y="0"/>
                    </a:cubicBezTo>
                    <a:close/>
                    <a:moveTo>
                      <a:pt x="3612" y="5872"/>
                    </a:moveTo>
                    <a:lnTo>
                      <a:pt x="486" y="5873"/>
                    </a:lnTo>
                    <a:lnTo>
                      <a:pt x="485" y="494"/>
                    </a:lnTo>
                    <a:lnTo>
                      <a:pt x="4416" y="494"/>
                    </a:lnTo>
                    <a:lnTo>
                      <a:pt x="4415" y="5069"/>
                    </a:lnTo>
                    <a:lnTo>
                      <a:pt x="3612" y="58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prstClr val="black"/>
                  </a:solidFill>
                </a:endParaRPr>
              </a:p>
            </p:txBody>
          </p:sp>
          <p:sp>
            <p:nvSpPr>
              <p:cNvPr id="68" name="Freeform 14">
                <a:extLst>
                  <a:ext uri="{FF2B5EF4-FFF2-40B4-BE49-F238E27FC236}">
                    <a16:creationId xmlns:a16="http://schemas.microsoft.com/office/drawing/2014/main" xmlns="" id="{0EA42C1B-E912-41B5-8ACF-81CE5D0F390E}"/>
                  </a:ext>
                </a:extLst>
              </p:cNvPr>
              <p:cNvSpPr>
                <a:spLocks/>
              </p:cNvSpPr>
              <p:nvPr/>
            </p:nvSpPr>
            <p:spPr bwMode="auto">
              <a:xfrm>
                <a:off x="1254238" y="6778358"/>
                <a:ext cx="139745" cy="139745"/>
              </a:xfrm>
              <a:custGeom>
                <a:avLst/>
                <a:gdLst>
                  <a:gd name="T0" fmla="*/ 0 w 741"/>
                  <a:gd name="T1" fmla="*/ 741 h 741"/>
                  <a:gd name="T2" fmla="*/ 741 w 741"/>
                  <a:gd name="T3" fmla="*/ 0 h 741"/>
                  <a:gd name="T4" fmla="*/ 0 w 741"/>
                  <a:gd name="T5" fmla="*/ 0 h 741"/>
                  <a:gd name="T6" fmla="*/ 0 w 741"/>
                  <a:gd name="T7" fmla="*/ 741 h 741"/>
                </a:gdLst>
                <a:ahLst/>
                <a:cxnLst>
                  <a:cxn ang="0">
                    <a:pos x="T0" y="T1"/>
                  </a:cxn>
                  <a:cxn ang="0">
                    <a:pos x="T2" y="T3"/>
                  </a:cxn>
                  <a:cxn ang="0">
                    <a:pos x="T4" y="T5"/>
                  </a:cxn>
                  <a:cxn ang="0">
                    <a:pos x="T6" y="T7"/>
                  </a:cxn>
                </a:cxnLst>
                <a:rect l="0" t="0" r="r" b="b"/>
                <a:pathLst>
                  <a:path w="741" h="741">
                    <a:moveTo>
                      <a:pt x="0" y="741"/>
                    </a:moveTo>
                    <a:lnTo>
                      <a:pt x="741" y="0"/>
                    </a:lnTo>
                    <a:lnTo>
                      <a:pt x="0" y="0"/>
                    </a:lnTo>
                    <a:lnTo>
                      <a:pt x="0" y="7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prstClr val="black"/>
                  </a:solidFill>
                </a:endParaRPr>
              </a:p>
            </p:txBody>
          </p:sp>
        </p:grpSp>
      </p:grpSp>
      <p:sp>
        <p:nvSpPr>
          <p:cNvPr id="71" name="Rectangle 70">
            <a:extLst>
              <a:ext uri="{FF2B5EF4-FFF2-40B4-BE49-F238E27FC236}">
                <a16:creationId xmlns:a16="http://schemas.microsoft.com/office/drawing/2014/main" xmlns="" id="{5C309E89-1E39-4519-A31F-9E535BEA1065}"/>
              </a:ext>
            </a:extLst>
          </p:cNvPr>
          <p:cNvSpPr/>
          <p:nvPr/>
        </p:nvSpPr>
        <p:spPr>
          <a:xfrm>
            <a:off x="2215782" y="1703809"/>
            <a:ext cx="3921130" cy="461665"/>
          </a:xfrm>
          <a:prstGeom prst="rect">
            <a:avLst/>
          </a:prstGeom>
        </p:spPr>
        <p:txBody>
          <a:bodyPr wrap="square">
            <a:spAutoFit/>
          </a:bodyPr>
          <a:lstStyle/>
          <a:p>
            <a:pPr defTabSz="685800">
              <a:defRPr/>
            </a:pPr>
            <a:r>
              <a:rPr lang="en-US" sz="2400" b="1" kern="0" dirty="0" smtClean="0">
                <a:solidFill>
                  <a:prstClr val="black"/>
                </a:solidFill>
                <a:latin typeface="Arial" panose="020B0604020202020204" pitchFamily="34" charset="0"/>
                <a:cs typeface="Arial" panose="020B0604020202020204" pitchFamily="34" charset="0"/>
              </a:rPr>
              <a:t>Disability: 8 staff (2,1%)</a:t>
            </a:r>
            <a:endParaRPr lang="en-US" sz="2400" b="1" kern="0" dirty="0">
              <a:solidFill>
                <a:prstClr val="black"/>
              </a:solidFill>
              <a:latin typeface="Arial" panose="020B0604020202020204" pitchFamily="34" charset="0"/>
              <a:cs typeface="Arial" panose="020B0604020202020204" pitchFamily="34" charset="0"/>
            </a:endParaRPr>
          </a:p>
        </p:txBody>
      </p:sp>
      <p:sp>
        <p:nvSpPr>
          <p:cNvPr id="72" name="Rectangle 71">
            <a:extLst>
              <a:ext uri="{FF2B5EF4-FFF2-40B4-BE49-F238E27FC236}">
                <a16:creationId xmlns:a16="http://schemas.microsoft.com/office/drawing/2014/main" xmlns="" id="{5C309E89-1E39-4519-A31F-9E535BEA1065}"/>
              </a:ext>
            </a:extLst>
          </p:cNvPr>
          <p:cNvSpPr/>
          <p:nvPr/>
        </p:nvSpPr>
        <p:spPr>
          <a:xfrm>
            <a:off x="9219514" y="1855404"/>
            <a:ext cx="3319576" cy="461665"/>
          </a:xfrm>
          <a:prstGeom prst="rect">
            <a:avLst/>
          </a:prstGeom>
        </p:spPr>
        <p:txBody>
          <a:bodyPr wrap="square">
            <a:spAutoFit/>
          </a:bodyPr>
          <a:lstStyle/>
          <a:p>
            <a:pPr defTabSz="685800">
              <a:defRPr/>
            </a:pPr>
            <a:r>
              <a:rPr lang="en-US" sz="2400" b="1" kern="0" dirty="0" smtClean="0">
                <a:latin typeface="Arial" panose="020B0604020202020204" pitchFamily="34" charset="0"/>
                <a:cs typeface="Arial" panose="020B0604020202020204" pitchFamily="34" charset="0"/>
              </a:rPr>
              <a:t>Terminations: 42</a:t>
            </a:r>
            <a:endParaRPr lang="en-US" sz="2400" b="1" kern="0" dirty="0">
              <a:latin typeface="Arial" panose="020B0604020202020204" pitchFamily="34" charset="0"/>
              <a:cs typeface="Arial" panose="020B0604020202020204" pitchFamily="34" charset="0"/>
            </a:endParaRPr>
          </a:p>
        </p:txBody>
      </p:sp>
      <p:sp>
        <p:nvSpPr>
          <p:cNvPr id="73" name="Rectangle 72">
            <a:extLst>
              <a:ext uri="{FF2B5EF4-FFF2-40B4-BE49-F238E27FC236}">
                <a16:creationId xmlns:a16="http://schemas.microsoft.com/office/drawing/2014/main" xmlns="" id="{5C309E89-1E39-4519-A31F-9E535BEA1065}"/>
              </a:ext>
            </a:extLst>
          </p:cNvPr>
          <p:cNvSpPr/>
          <p:nvPr/>
        </p:nvSpPr>
        <p:spPr>
          <a:xfrm>
            <a:off x="8842062" y="3943516"/>
            <a:ext cx="3342083" cy="830997"/>
          </a:xfrm>
          <a:prstGeom prst="rect">
            <a:avLst/>
          </a:prstGeom>
        </p:spPr>
        <p:txBody>
          <a:bodyPr wrap="square">
            <a:spAutoFit/>
          </a:bodyPr>
          <a:lstStyle/>
          <a:p>
            <a:pPr defTabSz="685800">
              <a:defRPr/>
            </a:pPr>
            <a:r>
              <a:rPr lang="en-US" sz="2400" b="1" kern="0" dirty="0" smtClean="0">
                <a:latin typeface="Arial" panose="020B0604020202020204" pitchFamily="34" charset="0"/>
                <a:cs typeface="Arial" panose="020B0604020202020204" pitchFamily="34" charset="0"/>
              </a:rPr>
              <a:t>New appointments: 104</a:t>
            </a:r>
            <a:endParaRPr lang="en-US" sz="2400" b="1" kern="0" dirty="0">
              <a:latin typeface="Arial" panose="020B0604020202020204" pitchFamily="34" charset="0"/>
              <a:cs typeface="Arial" panose="020B0604020202020204" pitchFamily="34" charset="0"/>
            </a:endParaRPr>
          </a:p>
        </p:txBody>
      </p:sp>
      <p:sp>
        <p:nvSpPr>
          <p:cNvPr id="74" name="Rectangle 73">
            <a:extLst>
              <a:ext uri="{FF2B5EF4-FFF2-40B4-BE49-F238E27FC236}">
                <a16:creationId xmlns:a16="http://schemas.microsoft.com/office/drawing/2014/main" xmlns="" id="{5C309E89-1E39-4519-A31F-9E535BEA1065}"/>
              </a:ext>
            </a:extLst>
          </p:cNvPr>
          <p:cNvSpPr/>
          <p:nvPr/>
        </p:nvSpPr>
        <p:spPr>
          <a:xfrm>
            <a:off x="2731172" y="4456369"/>
            <a:ext cx="3701727" cy="461665"/>
          </a:xfrm>
          <a:prstGeom prst="rect">
            <a:avLst/>
          </a:prstGeom>
        </p:spPr>
        <p:txBody>
          <a:bodyPr wrap="square">
            <a:spAutoFit/>
          </a:bodyPr>
          <a:lstStyle/>
          <a:p>
            <a:pPr defTabSz="685800">
              <a:defRPr/>
            </a:pPr>
            <a:r>
              <a:rPr lang="en-US" sz="2400" b="1" kern="0" dirty="0" smtClean="0">
                <a:latin typeface="Arial" panose="020B0604020202020204" pitchFamily="34" charset="0"/>
                <a:cs typeface="Arial" panose="020B0604020202020204" pitchFamily="34" charset="0"/>
              </a:rPr>
              <a:t>Women in SMS: 47,7</a:t>
            </a:r>
            <a:r>
              <a:rPr lang="en-US" sz="2400" b="1" kern="0" dirty="0" smtClean="0">
                <a:solidFill>
                  <a:srgbClr val="14425D"/>
                </a:solidFill>
                <a:latin typeface="Arial" panose="020B0604020202020204" pitchFamily="34" charset="0"/>
                <a:cs typeface="Arial" panose="020B0604020202020204" pitchFamily="34" charset="0"/>
              </a:rPr>
              <a:t>% </a:t>
            </a:r>
            <a:endParaRPr lang="en-US" sz="2400" b="1" kern="0" dirty="0">
              <a:solidFill>
                <a:srgbClr val="14425D"/>
              </a:solidFill>
              <a:latin typeface="Arial" panose="020B0604020202020204" pitchFamily="34" charset="0"/>
              <a:cs typeface="Arial" panose="020B0604020202020204" pitchFamily="34" charset="0"/>
            </a:endParaRPr>
          </a:p>
        </p:txBody>
      </p:sp>
      <p:sp>
        <p:nvSpPr>
          <p:cNvPr id="75" name="Frame 74">
            <a:extLst>
              <a:ext uri="{FF2B5EF4-FFF2-40B4-BE49-F238E27FC236}">
                <a16:creationId xmlns:a16="http://schemas.microsoft.com/office/drawing/2014/main" xmlns="" id="{D7133D12-0D20-44C5-8614-F9E521C40B6C}"/>
              </a:ext>
            </a:extLst>
          </p:cNvPr>
          <p:cNvSpPr/>
          <p:nvPr/>
        </p:nvSpPr>
        <p:spPr>
          <a:xfrm rot="18900000">
            <a:off x="640253" y="4022361"/>
            <a:ext cx="1409427" cy="1396873"/>
          </a:xfrm>
          <a:prstGeom prst="frame">
            <a:avLst>
              <a:gd name="adj1" fmla="val 3164"/>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76" name="Frame 75">
            <a:extLst>
              <a:ext uri="{FF2B5EF4-FFF2-40B4-BE49-F238E27FC236}">
                <a16:creationId xmlns:a16="http://schemas.microsoft.com/office/drawing/2014/main" xmlns="" id="{D7133D12-0D20-44C5-8614-F9E521C40B6C}"/>
              </a:ext>
            </a:extLst>
          </p:cNvPr>
          <p:cNvSpPr/>
          <p:nvPr/>
        </p:nvSpPr>
        <p:spPr>
          <a:xfrm rot="18900000">
            <a:off x="7247363" y="4062304"/>
            <a:ext cx="1601391" cy="1587562"/>
          </a:xfrm>
          <a:prstGeom prst="frame">
            <a:avLst>
              <a:gd name="adj1" fmla="val 3164"/>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77" name="Frame 76">
            <a:extLst>
              <a:ext uri="{FF2B5EF4-FFF2-40B4-BE49-F238E27FC236}">
                <a16:creationId xmlns:a16="http://schemas.microsoft.com/office/drawing/2014/main" xmlns="" id="{D7133D12-0D20-44C5-8614-F9E521C40B6C}"/>
              </a:ext>
            </a:extLst>
          </p:cNvPr>
          <p:cNvSpPr/>
          <p:nvPr/>
        </p:nvSpPr>
        <p:spPr>
          <a:xfrm rot="18900000">
            <a:off x="7332247" y="1505352"/>
            <a:ext cx="1409427" cy="1396873"/>
          </a:xfrm>
          <a:prstGeom prst="frame">
            <a:avLst>
              <a:gd name="adj1" fmla="val 3164"/>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Tree>
    <p:extLst>
      <p:ext uri="{BB962C8B-B14F-4D97-AF65-F5344CB8AC3E}">
        <p14:creationId xmlns:p14="http://schemas.microsoft.com/office/powerpoint/2010/main" xmlns="" val="32790684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F583F1B-3FE3-D141-BECE-62358217E2B5}" type="slidenum">
              <a:rPr lang="en-US" smtClean="0">
                <a:solidFill>
                  <a:prstClr val="black">
                    <a:tint val="75000"/>
                  </a:prstClr>
                </a:solidFill>
              </a:rPr>
              <a:pPr>
                <a:defRPr/>
              </a:pPr>
              <a:t>37</a:t>
            </a:fld>
            <a:endParaRPr lang="en-US" dirty="0">
              <a:solidFill>
                <a:prstClr val="black">
                  <a:tint val="75000"/>
                </a:prstClr>
              </a:solidFill>
            </a:endParaRPr>
          </a:p>
        </p:txBody>
      </p:sp>
      <p:sp>
        <p:nvSpPr>
          <p:cNvPr id="8" name="Title 1">
            <a:extLst>
              <a:ext uri="{FF2B5EF4-FFF2-40B4-BE49-F238E27FC236}">
                <a16:creationId xmlns:a16="http://schemas.microsoft.com/office/drawing/2014/main" xmlns="" id="{44B7C0C2-1783-DB45-94D9-084B97D0121D}"/>
              </a:ext>
            </a:extLst>
          </p:cNvPr>
          <p:cNvSpPr txBox="1">
            <a:spLocks/>
          </p:cNvSpPr>
          <p:nvPr/>
        </p:nvSpPr>
        <p:spPr>
          <a:xfrm>
            <a:off x="446903" y="194210"/>
            <a:ext cx="10515600" cy="748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2400" b="1" dirty="0" smtClean="0">
                <a:latin typeface="Arial" panose="020B0604020202020204" pitchFamily="34" charset="0"/>
                <a:cs typeface="Arial" panose="020B0604020202020204" pitchFamily="34" charset="0"/>
              </a:rPr>
              <a:t>UTILISATION OF LEAVE</a:t>
            </a:r>
            <a:endParaRPr lang="en-US" sz="2400" dirty="0">
              <a:latin typeface="Gill Sans Light" panose="020B0302020104020203" pitchFamily="34" charset="-79"/>
              <a:cs typeface="Gill Sans Light" panose="020B0302020104020203" pitchFamily="34" charset="-79"/>
            </a:endParaRPr>
          </a:p>
        </p:txBody>
      </p:sp>
      <p:sp>
        <p:nvSpPr>
          <p:cNvPr id="4" name="Rectangle 3"/>
          <p:cNvSpPr/>
          <p:nvPr/>
        </p:nvSpPr>
        <p:spPr>
          <a:xfrm>
            <a:off x="0" y="1047353"/>
            <a:ext cx="9275805" cy="246221"/>
          </a:xfrm>
          <a:prstGeom prst="rect">
            <a:avLst/>
          </a:prstGeom>
        </p:spPr>
        <p:txBody>
          <a:bodyPr wrap="square">
            <a:spAutoFit/>
          </a:bodyPr>
          <a:lstStyle/>
          <a:p>
            <a:pPr marL="457200">
              <a:lnSpc>
                <a:spcPts val="1200"/>
              </a:lnSpc>
              <a:spcAft>
                <a:spcPts val="0"/>
              </a:spcAft>
            </a:pPr>
            <a:r>
              <a:rPr lang="en-ZA" b="1" dirty="0" smtClean="0">
                <a:latin typeface="Arial" panose="020B0604020202020204" pitchFamily="34" charset="0"/>
                <a:ea typeface="Calibri" panose="020F0502020204030204" pitchFamily="34" charset="0"/>
                <a:cs typeface="Times New Roman" panose="02020603050405020304" pitchFamily="18" charset="0"/>
              </a:rPr>
              <a:t>Utilisation of leave </a:t>
            </a:r>
            <a:r>
              <a:rPr lang="en-ZA" b="1" dirty="0">
                <a:latin typeface="Arial" panose="020B0604020202020204" pitchFamily="34" charset="0"/>
                <a:ea typeface="Calibri" panose="020F0502020204030204" pitchFamily="34" charset="0"/>
                <a:cs typeface="Times New Roman" panose="02020603050405020304" pitchFamily="18" charset="0"/>
              </a:rPr>
              <a:t>for the period 1 January 2018 to 31 December </a:t>
            </a:r>
            <a:r>
              <a:rPr lang="en-ZA" b="1" dirty="0" smtClean="0">
                <a:latin typeface="Arial" panose="020B0604020202020204" pitchFamily="34" charset="0"/>
                <a:ea typeface="Calibri" panose="020F0502020204030204" pitchFamily="34" charset="0"/>
                <a:cs typeface="Times New Roman" panose="02020603050405020304" pitchFamily="18" charset="0"/>
              </a:rPr>
              <a:t>2018</a:t>
            </a:r>
            <a:endParaRPr lang="en-ZA"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p:cNvSpPr txBox="1"/>
          <p:nvPr/>
        </p:nvSpPr>
        <p:spPr>
          <a:xfrm>
            <a:off x="590919" y="1584203"/>
            <a:ext cx="1655362" cy="400110"/>
          </a:xfrm>
          <a:prstGeom prst="rect">
            <a:avLst/>
          </a:prstGeom>
          <a:noFill/>
        </p:spPr>
        <p:txBody>
          <a:bodyPr wrap="square" rtlCol="0">
            <a:spAutoFit/>
          </a:bodyPr>
          <a:lstStyle/>
          <a:p>
            <a:r>
              <a:rPr lang="en-ZA" sz="2000" b="1" dirty="0" smtClean="0">
                <a:latin typeface="Arial" panose="020B0604020202020204" pitchFamily="34" charset="0"/>
                <a:cs typeface="Arial" panose="020B0604020202020204" pitchFamily="34" charset="0"/>
              </a:rPr>
              <a:t>Sick Leave:</a:t>
            </a:r>
            <a:endParaRPr lang="en-ZA" sz="2000" b="1" dirty="0">
              <a:latin typeface="Arial" panose="020B0604020202020204" pitchFamily="34" charset="0"/>
              <a:cs typeface="Arial" panose="020B0604020202020204" pitchFamily="34" charset="0"/>
            </a:endParaRPr>
          </a:p>
        </p:txBody>
      </p:sp>
      <p:sp>
        <p:nvSpPr>
          <p:cNvPr id="10" name="TextBox 9"/>
          <p:cNvSpPr txBox="1"/>
          <p:nvPr/>
        </p:nvSpPr>
        <p:spPr>
          <a:xfrm>
            <a:off x="515598" y="3950693"/>
            <a:ext cx="4832227" cy="400110"/>
          </a:xfrm>
          <a:prstGeom prst="rect">
            <a:avLst/>
          </a:prstGeom>
          <a:noFill/>
        </p:spPr>
        <p:txBody>
          <a:bodyPr wrap="square" rtlCol="0">
            <a:spAutoFit/>
          </a:bodyPr>
          <a:lstStyle/>
          <a:p>
            <a:r>
              <a:rPr lang="en-ZA" sz="2000" b="1" dirty="0" smtClean="0">
                <a:latin typeface="Arial" panose="020B0604020202020204" pitchFamily="34" charset="0"/>
                <a:cs typeface="Arial" panose="020B0604020202020204" pitchFamily="34" charset="0"/>
              </a:rPr>
              <a:t>Temporary Incapacity  Leave:</a:t>
            </a:r>
            <a:endParaRPr lang="en-ZA" sz="2000" b="1"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xmlns="" id="{CEF70AEA-7BD0-4FFD-BCA0-47752605C84F}"/>
              </a:ext>
            </a:extLst>
          </p:cNvPr>
          <p:cNvSpPr/>
          <p:nvPr/>
        </p:nvSpPr>
        <p:spPr>
          <a:xfrm>
            <a:off x="313735" y="2271116"/>
            <a:ext cx="1770438" cy="1365864"/>
          </a:xfrm>
          <a:prstGeom prst="rect">
            <a:avLst/>
          </a:prstGeom>
          <a:solidFill>
            <a:srgbClr val="FFAB97"/>
          </a:solidFill>
          <a:ln w="12700" cap="flat" cmpd="sng" algn="ctr">
            <a:solidFill>
              <a:srgbClr val="E3DED1">
                <a:lumMod val="75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dirty="0">
              <a:ln>
                <a:noFill/>
              </a:ln>
              <a:solidFill>
                <a:prstClr val="white"/>
              </a:solidFill>
              <a:effectLst/>
              <a:uLnTx/>
              <a:uFillTx/>
              <a:latin typeface="Calibri" panose="020F0502020204030204"/>
            </a:endParaRPr>
          </a:p>
        </p:txBody>
      </p:sp>
      <p:sp>
        <p:nvSpPr>
          <p:cNvPr id="12" name="Frame 11">
            <a:extLst>
              <a:ext uri="{FF2B5EF4-FFF2-40B4-BE49-F238E27FC236}">
                <a16:creationId xmlns:a16="http://schemas.microsoft.com/office/drawing/2014/main" xmlns="" id="{D7133D12-0D20-44C5-8614-F9E521C40B6C}"/>
              </a:ext>
            </a:extLst>
          </p:cNvPr>
          <p:cNvSpPr/>
          <p:nvPr/>
        </p:nvSpPr>
        <p:spPr>
          <a:xfrm rot="18900000">
            <a:off x="490242" y="2173162"/>
            <a:ext cx="1480206" cy="1606071"/>
          </a:xfrm>
          <a:prstGeom prst="frame">
            <a:avLst>
              <a:gd name="adj1" fmla="val 3164"/>
            </a:avLst>
          </a:prstGeom>
          <a:solidFill>
            <a:srgbClr val="7F7F7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dirty="0" smtClean="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6739" y="1989562"/>
            <a:ext cx="2084430" cy="1913338"/>
          </a:xfrm>
          <a:prstGeom prst="rect">
            <a:avLst/>
          </a:prstGeom>
        </p:spPr>
      </p:pic>
      <p:sp>
        <p:nvSpPr>
          <p:cNvPr id="16" name="Rectangle 15">
            <a:extLst>
              <a:ext uri="{FF2B5EF4-FFF2-40B4-BE49-F238E27FC236}">
                <a16:creationId xmlns:a16="http://schemas.microsoft.com/office/drawing/2014/main" xmlns="" id="{CEF70AEA-7BD0-4FFD-BCA0-47752605C84F}"/>
              </a:ext>
            </a:extLst>
          </p:cNvPr>
          <p:cNvSpPr/>
          <p:nvPr/>
        </p:nvSpPr>
        <p:spPr>
          <a:xfrm>
            <a:off x="497864" y="4825383"/>
            <a:ext cx="1464962" cy="1130774"/>
          </a:xfrm>
          <a:prstGeom prst="rect">
            <a:avLst/>
          </a:prstGeom>
          <a:solidFill>
            <a:srgbClr val="00FFFF"/>
          </a:solidFill>
          <a:ln w="12700" cap="flat" cmpd="sng" algn="ctr">
            <a:solidFill>
              <a:srgbClr val="E3DED1">
                <a:lumMod val="75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dirty="0">
              <a:ln>
                <a:noFill/>
              </a:ln>
              <a:solidFill>
                <a:prstClr val="white"/>
              </a:solidFill>
              <a:effectLst/>
              <a:uLnTx/>
              <a:uFillTx/>
              <a:latin typeface="Calibri" panose="020F0502020204030204"/>
            </a:endParaRPr>
          </a:p>
        </p:txBody>
      </p:sp>
      <p:sp>
        <p:nvSpPr>
          <p:cNvPr id="17" name="Frame 16">
            <a:extLst>
              <a:ext uri="{FF2B5EF4-FFF2-40B4-BE49-F238E27FC236}">
                <a16:creationId xmlns:a16="http://schemas.microsoft.com/office/drawing/2014/main" xmlns="" id="{D7133D12-0D20-44C5-8614-F9E521C40B6C}"/>
              </a:ext>
            </a:extLst>
          </p:cNvPr>
          <p:cNvSpPr/>
          <p:nvPr/>
        </p:nvSpPr>
        <p:spPr>
          <a:xfrm rot="18900000">
            <a:off x="619936" y="4636298"/>
            <a:ext cx="1331169" cy="1508942"/>
          </a:xfrm>
          <a:prstGeom prst="frame">
            <a:avLst>
              <a:gd name="adj1" fmla="val 3164"/>
            </a:avLst>
          </a:prstGeom>
          <a:solidFill>
            <a:srgbClr val="7F7F7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dirty="0" smtClean="0">
              <a:ln>
                <a:noFill/>
              </a:ln>
              <a:solidFill>
                <a:prstClr val="white"/>
              </a:solidFill>
              <a:effectLst/>
              <a:uLnTx/>
              <a:uFillTx/>
              <a:latin typeface="Calibri"/>
              <a:ea typeface="+mn-ea"/>
              <a:cs typeface="+mn-cs"/>
            </a:endParaRPr>
          </a:p>
        </p:txBody>
      </p:sp>
      <p:pic>
        <p:nvPicPr>
          <p:cNvPr id="2054" name="Picture 6" descr="https://encrypted-tbn0.gstatic.com/images?q=tbn:ANd9GcQTkHo6DVkhf3q6LUJInHM9IkcGRSgGUDaH65_YN3wKDtsO4O-l"/>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685792" y="5037097"/>
            <a:ext cx="1178182" cy="895874"/>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19">
            <a:extLst>
              <a:ext uri="{FF2B5EF4-FFF2-40B4-BE49-F238E27FC236}">
                <a16:creationId xmlns:a16="http://schemas.microsoft.com/office/drawing/2014/main" xmlns="" id="{5C309E89-1E39-4519-A31F-9E535BEA1065}"/>
              </a:ext>
            </a:extLst>
          </p:cNvPr>
          <p:cNvSpPr/>
          <p:nvPr/>
        </p:nvSpPr>
        <p:spPr>
          <a:xfrm>
            <a:off x="2530944" y="2580848"/>
            <a:ext cx="6300017" cy="400110"/>
          </a:xfrm>
          <a:prstGeom prst="rect">
            <a:avLst/>
          </a:prstGeom>
        </p:spPr>
        <p:txBody>
          <a:bodyPr wrap="square">
            <a:spAutoFit/>
          </a:bodyPr>
          <a:lstStyle/>
          <a:p>
            <a:pPr defTabSz="685800">
              <a:defRPr/>
            </a:pPr>
            <a:r>
              <a:rPr lang="en-US" sz="2000" b="1" kern="0" dirty="0" smtClean="0">
                <a:latin typeface="Arial" panose="020B0604020202020204" pitchFamily="34" charset="0"/>
                <a:cs typeface="Arial" panose="020B0604020202020204" pitchFamily="34" charset="0"/>
              </a:rPr>
              <a:t>Sick leave: on average 7 days per staff member</a:t>
            </a:r>
            <a:endParaRPr lang="en-US" sz="2000" b="1" kern="0" dirty="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xmlns="" id="{5C309E89-1E39-4519-A31F-9E535BEA1065}"/>
              </a:ext>
            </a:extLst>
          </p:cNvPr>
          <p:cNvSpPr/>
          <p:nvPr/>
        </p:nvSpPr>
        <p:spPr>
          <a:xfrm>
            <a:off x="2530945" y="4923144"/>
            <a:ext cx="8928741" cy="400110"/>
          </a:xfrm>
          <a:prstGeom prst="rect">
            <a:avLst/>
          </a:prstGeom>
        </p:spPr>
        <p:txBody>
          <a:bodyPr wrap="square">
            <a:spAutoFit/>
          </a:bodyPr>
          <a:lstStyle/>
          <a:p>
            <a:pPr defTabSz="685800">
              <a:defRPr/>
            </a:pPr>
            <a:r>
              <a:rPr lang="en-US" sz="2000" b="1" kern="0" dirty="0" smtClean="0">
                <a:latin typeface="Arial" panose="020B0604020202020204" pitchFamily="34" charset="0"/>
                <a:cs typeface="Arial" panose="020B0604020202020204" pitchFamily="34" charset="0"/>
              </a:rPr>
              <a:t>Temporary Incapacity leave: on average </a:t>
            </a:r>
            <a:r>
              <a:rPr lang="en-US" sz="2000" b="1" kern="0" dirty="0">
                <a:latin typeface="Arial" panose="020B0604020202020204" pitchFamily="34" charset="0"/>
                <a:cs typeface="Arial" panose="020B0604020202020204" pitchFamily="34" charset="0"/>
              </a:rPr>
              <a:t>1</a:t>
            </a:r>
            <a:r>
              <a:rPr lang="en-US" sz="2000" b="1" kern="0" dirty="0" smtClean="0">
                <a:latin typeface="Arial" panose="020B0604020202020204" pitchFamily="34" charset="0"/>
                <a:cs typeface="Arial" panose="020B0604020202020204" pitchFamily="34" charset="0"/>
              </a:rPr>
              <a:t>7 days per staff member</a:t>
            </a:r>
            <a:endParaRPr lang="en-US" sz="2000" b="1"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2470349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49200" y="2050216"/>
            <a:ext cx="5685049" cy="3236882"/>
          </a:xfrm>
          <a:prstGeom prst="rect">
            <a:avLst/>
          </a:prstGeom>
        </p:spPr>
        <p:txBody>
          <a:bodyPr>
            <a:normAutofit fontScale="97500"/>
          </a:bodyPr>
          <a:lstStyle>
            <a:lvl1pPr algn="l" rtl="0" eaLnBrk="1" latinLnBrk="0" hangingPunct="1">
              <a:spcBef>
                <a:spcPct val="0"/>
              </a:spcBef>
              <a:buNone/>
              <a:defRPr kumimoji="0" sz="3000" kern="1200">
                <a:solidFill>
                  <a:schemeClr val="accent5"/>
                </a:solidFill>
                <a:effectLst/>
                <a:latin typeface="+mj-lt"/>
                <a:ea typeface="+mj-ea"/>
                <a:cs typeface="+mj-cs"/>
              </a:defRPr>
            </a:lvl1pPr>
            <a:extLst/>
          </a:lstStyle>
          <a:p>
            <a:pPr algn="ctr"/>
            <a:r>
              <a:rPr lang="en-US" sz="4000" b="1" dirty="0" smtClean="0">
                <a:solidFill>
                  <a:schemeClr val="tx1"/>
                </a:solidFill>
                <a:latin typeface="Arial" panose="020B0604020202020204" pitchFamily="34" charset="0"/>
                <a:cs typeface="Arial" panose="020B0604020202020204" pitchFamily="34" charset="0"/>
              </a:rPr>
              <a:t>BUDGET AND EXPENDITURE </a:t>
            </a:r>
            <a:br>
              <a:rPr lang="en-US" sz="4000" b="1" dirty="0" smtClean="0">
                <a:solidFill>
                  <a:schemeClr val="tx1"/>
                </a:solidFill>
                <a:latin typeface="Arial" panose="020B0604020202020204" pitchFamily="34" charset="0"/>
                <a:cs typeface="Arial" panose="020B0604020202020204" pitchFamily="34" charset="0"/>
              </a:rPr>
            </a:br>
            <a:r>
              <a:rPr lang="en-US" sz="4000" b="1" dirty="0" smtClean="0">
                <a:solidFill>
                  <a:schemeClr val="tx1"/>
                </a:solidFill>
                <a:latin typeface="Arial" panose="020B0604020202020204" pitchFamily="34" charset="0"/>
                <a:cs typeface="Arial" panose="020B0604020202020204" pitchFamily="34" charset="0"/>
              </a:rPr>
              <a:t>REPORT</a:t>
            </a:r>
            <a:r>
              <a:rPr lang="en-US" sz="4000" dirty="0" smtClean="0"/>
              <a:t/>
            </a:r>
            <a:br>
              <a:rPr lang="en-US" sz="4000" dirty="0" smtClean="0"/>
            </a:br>
            <a:r>
              <a:rPr lang="en-US" sz="2800" b="1" dirty="0" smtClean="0">
                <a:solidFill>
                  <a:schemeClr val="accent2"/>
                </a:solidFill>
                <a:latin typeface="Arial" panose="020B0604020202020204" pitchFamily="34" charset="0"/>
                <a:ea typeface="Calibri" charset="0"/>
                <a:cs typeface="Arial" panose="020B0604020202020204" pitchFamily="34" charset="0"/>
              </a:rPr>
              <a:t/>
            </a:r>
            <a:br>
              <a:rPr lang="en-US" sz="2800" b="1" dirty="0" smtClean="0">
                <a:solidFill>
                  <a:schemeClr val="accent2"/>
                </a:solidFill>
                <a:latin typeface="Arial" panose="020B0604020202020204" pitchFamily="34" charset="0"/>
                <a:ea typeface="Calibri" charset="0"/>
                <a:cs typeface="Arial" panose="020B0604020202020204" pitchFamily="34" charset="0"/>
              </a:rPr>
            </a:br>
            <a:endParaRPr lang="en-US" sz="2500" b="1" dirty="0">
              <a:solidFill>
                <a:schemeClr val="accent2"/>
              </a:solidFill>
              <a:latin typeface="Gill Sans"/>
              <a:ea typeface="Calibri" charset="0"/>
              <a:cs typeface="Gill Sans"/>
            </a:endParaRPr>
          </a:p>
        </p:txBody>
      </p:sp>
      <p:pic>
        <p:nvPicPr>
          <p:cNvPr id="6" name="Picture 5"/>
          <p:cNvPicPr>
            <a:picLocks noChangeAspect="1"/>
          </p:cNvPicPr>
          <p:nvPr/>
        </p:nvPicPr>
        <p:blipFill>
          <a:blip r:embed="rId3" cstate="print"/>
          <a:stretch>
            <a:fillRect/>
          </a:stretch>
        </p:blipFill>
        <p:spPr>
          <a:xfrm>
            <a:off x="545041" y="408637"/>
            <a:ext cx="2366842" cy="813993"/>
          </a:xfrm>
          <a:prstGeom prst="rect">
            <a:avLst/>
          </a:prstGeom>
        </p:spPr>
      </p:pic>
      <p:pic>
        <p:nvPicPr>
          <p:cNvPr id="7" name="Picture 6"/>
          <p:cNvPicPr>
            <a:picLocks noChangeAspect="1"/>
          </p:cNvPicPr>
          <p:nvPr/>
        </p:nvPicPr>
        <p:blipFill>
          <a:blip r:embed="rId4" cstate="print"/>
          <a:stretch>
            <a:fillRect/>
          </a:stretch>
        </p:blipFill>
        <p:spPr>
          <a:xfrm>
            <a:off x="10718401" y="76971"/>
            <a:ext cx="1072743" cy="1072743"/>
          </a:xfrm>
          <a:prstGeom prst="rect">
            <a:avLst/>
          </a:prstGeom>
        </p:spPr>
      </p:pic>
      <p:pic>
        <p:nvPicPr>
          <p:cNvPr id="2" name="Picture 1"/>
          <p:cNvPicPr>
            <a:picLocks noChangeAspect="1"/>
          </p:cNvPicPr>
          <p:nvPr/>
        </p:nvPicPr>
        <p:blipFill>
          <a:blip r:embed="rId5" cstate="print"/>
          <a:stretch>
            <a:fillRect/>
          </a:stretch>
        </p:blipFill>
        <p:spPr>
          <a:xfrm>
            <a:off x="6294268" y="1222630"/>
            <a:ext cx="5337077" cy="5045005"/>
          </a:xfrm>
          <a:prstGeom prst="rect">
            <a:avLst/>
          </a:prstGeom>
        </p:spPr>
      </p:pic>
    </p:spTree>
    <p:extLst>
      <p:ext uri="{BB962C8B-B14F-4D97-AF65-F5344CB8AC3E}">
        <p14:creationId xmlns:p14="http://schemas.microsoft.com/office/powerpoint/2010/main" xmlns="" val="613183780"/>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1" y="-1"/>
            <a:ext cx="471055" cy="443346"/>
          </a:xfrm>
        </p:spPr>
        <p:txBody>
          <a:bodyPr/>
          <a:lstStyle/>
          <a:p>
            <a:r>
              <a:rPr lang="en-US" dirty="0" smtClean="0"/>
              <a:t>34</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1256152531"/>
              </p:ext>
            </p:extLst>
          </p:nvPr>
        </p:nvGraphicFramePr>
        <p:xfrm>
          <a:off x="545940" y="1083215"/>
          <a:ext cx="11045839" cy="4722973"/>
        </p:xfrm>
        <a:graphic>
          <a:graphicData uri="http://schemas.openxmlformats.org/drawingml/2006/table">
            <a:tbl>
              <a:tblPr firstRow="1" firstCol="1" bandRow="1"/>
              <a:tblGrid>
                <a:gridCol w="3813757">
                  <a:extLst>
                    <a:ext uri="{9D8B030D-6E8A-4147-A177-3AD203B41FA5}">
                      <a16:colId xmlns:a16="http://schemas.microsoft.com/office/drawing/2014/main" xmlns="" val="20000"/>
                    </a:ext>
                  </a:extLst>
                </a:gridCol>
                <a:gridCol w="1205347">
                  <a:extLst>
                    <a:ext uri="{9D8B030D-6E8A-4147-A177-3AD203B41FA5}">
                      <a16:colId xmlns:a16="http://schemas.microsoft.com/office/drawing/2014/main" xmlns="" val="20001"/>
                    </a:ext>
                  </a:extLst>
                </a:gridCol>
                <a:gridCol w="1205347">
                  <a:extLst>
                    <a:ext uri="{9D8B030D-6E8A-4147-A177-3AD203B41FA5}">
                      <a16:colId xmlns:a16="http://schemas.microsoft.com/office/drawing/2014/main" xmlns="" val="20002"/>
                    </a:ext>
                  </a:extLst>
                </a:gridCol>
                <a:gridCol w="1205347">
                  <a:extLst>
                    <a:ext uri="{9D8B030D-6E8A-4147-A177-3AD203B41FA5}">
                      <a16:colId xmlns:a16="http://schemas.microsoft.com/office/drawing/2014/main" xmlns="" val="20003"/>
                    </a:ext>
                  </a:extLst>
                </a:gridCol>
                <a:gridCol w="1205347">
                  <a:extLst>
                    <a:ext uri="{9D8B030D-6E8A-4147-A177-3AD203B41FA5}">
                      <a16:colId xmlns:a16="http://schemas.microsoft.com/office/drawing/2014/main" xmlns="" val="20004"/>
                    </a:ext>
                  </a:extLst>
                </a:gridCol>
                <a:gridCol w="1205347">
                  <a:extLst>
                    <a:ext uri="{9D8B030D-6E8A-4147-A177-3AD203B41FA5}">
                      <a16:colId xmlns:a16="http://schemas.microsoft.com/office/drawing/2014/main" xmlns="" val="20005"/>
                    </a:ext>
                  </a:extLst>
                </a:gridCol>
                <a:gridCol w="1205347">
                  <a:extLst>
                    <a:ext uri="{9D8B030D-6E8A-4147-A177-3AD203B41FA5}">
                      <a16:colId xmlns:a16="http://schemas.microsoft.com/office/drawing/2014/main" xmlns="" val="20006"/>
                    </a:ext>
                  </a:extLst>
                </a:gridCol>
              </a:tblGrid>
              <a:tr h="199288">
                <a:tc rowSpan="2">
                  <a:txBody>
                    <a:bodyPr/>
                    <a:lstStyle/>
                    <a:p>
                      <a:pPr>
                        <a:lnSpc>
                          <a:spcPct val="115000"/>
                        </a:lnSpc>
                        <a:spcAft>
                          <a:spcPts val="0"/>
                        </a:spcAft>
                      </a:pPr>
                      <a:r>
                        <a:rPr lang="en-ZA" sz="1600" b="1" i="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Departmental </a:t>
                      </a:r>
                      <a:r>
                        <a:rPr lang="en-ZA" sz="1600" b="1" i="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appropriation</a:t>
                      </a:r>
                      <a:endParaRPr lang="en-ZA" sz="160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830" marR="64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gridSpan="4">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ZA" sz="14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2018/19 (‘000)</a:t>
                      </a:r>
                      <a:endParaRPr lang="en-ZA"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830" marR="648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a:lnSpc>
                          <a:spcPct val="115000"/>
                        </a:lnSpc>
                        <a:spcAft>
                          <a:spcPts val="0"/>
                        </a:spcAft>
                      </a:pP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830" marR="648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pPr algn="ctr">
                        <a:lnSpc>
                          <a:spcPct val="115000"/>
                        </a:lnSpc>
                        <a:spcAft>
                          <a:spcPts val="0"/>
                        </a:spcAft>
                      </a:pP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830" marR="648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pPr algn="ctr">
                        <a:lnSpc>
                          <a:spcPct val="115000"/>
                        </a:lnSpc>
                        <a:spcAft>
                          <a:spcPts val="0"/>
                        </a:spcAft>
                      </a:pP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830" marR="648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gridSpan="2">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ZA" sz="14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2017/18 (‘000)</a:t>
                      </a:r>
                      <a:endParaRPr lang="en-ZA"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830" marR="648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ZA"/>
                    </a:p>
                  </a:txBody>
                  <a:tcPr/>
                </a:tc>
                <a:extLst>
                  <a:ext uri="{0D108BD9-81ED-4DB2-BD59-A6C34878D82A}">
                    <a16:rowId xmlns:a16="http://schemas.microsoft.com/office/drawing/2014/main" xmlns="" val="10000"/>
                  </a:ext>
                </a:extLst>
              </a:tr>
              <a:tr h="597861">
                <a:tc vMerge="1">
                  <a:txBody>
                    <a:bodyPr/>
                    <a:lstStyle/>
                    <a:p>
                      <a:endParaRPr lang="en-ZA"/>
                    </a:p>
                  </a:txBody>
                  <a:tcPr/>
                </a:tc>
                <a:tc>
                  <a:txBody>
                    <a:bodyPr/>
                    <a:lstStyle/>
                    <a:p>
                      <a:pPr algn="ctr">
                        <a:lnSpc>
                          <a:spcPct val="80000"/>
                        </a:lnSpc>
                        <a:spcAft>
                          <a:spcPts val="0"/>
                        </a:spcAft>
                      </a:pPr>
                      <a:r>
                        <a:rPr lang="en-ZA"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Final </a:t>
                      </a:r>
                      <a:r>
                        <a:rPr lang="en-ZA" sz="16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Appr.</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830" marR="64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80000"/>
                        </a:lnSpc>
                        <a:spcAft>
                          <a:spcPts val="0"/>
                        </a:spcAft>
                      </a:pPr>
                      <a:r>
                        <a:rPr lang="en-ZA"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Actual </a:t>
                      </a:r>
                      <a:r>
                        <a:rPr lang="en-ZA" sz="16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Exp.</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830" marR="64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80000"/>
                        </a:lnSpc>
                        <a:spcAft>
                          <a:spcPts val="0"/>
                        </a:spcAft>
                      </a:pPr>
                      <a:r>
                        <a:rPr lang="en-ZA"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Variance</a:t>
                      </a:r>
                      <a:endParaRPr lang="en-ZA"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830" marR="64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80000"/>
                        </a:lnSpc>
                        <a:spcAft>
                          <a:spcPts val="0"/>
                        </a:spcAft>
                      </a:pPr>
                      <a:r>
                        <a:rPr lang="en-ZA"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Exp. </a:t>
                      </a:r>
                      <a:r>
                        <a:rPr lang="en-ZA" sz="16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of final </a:t>
                      </a:r>
                      <a:r>
                        <a:rPr lang="en-ZA" sz="16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Appr</a:t>
                      </a:r>
                      <a:r>
                        <a:rPr lang="en-ZA"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830" marR="64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80000"/>
                        </a:lnSpc>
                        <a:spcAft>
                          <a:spcPts val="0"/>
                        </a:spcAft>
                      </a:pPr>
                      <a:r>
                        <a:rPr lang="en-ZA"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Final</a:t>
                      </a:r>
                      <a:br>
                        <a:rPr lang="en-ZA"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lang="en-ZA" sz="16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Appr.</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830" marR="64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80000"/>
                        </a:lnSpc>
                        <a:spcAft>
                          <a:spcPts val="0"/>
                        </a:spcAft>
                      </a:pPr>
                      <a:r>
                        <a:rPr lang="en-ZA" sz="16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Actual Exp.</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830" marR="64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1"/>
                  </a:ext>
                </a:extLst>
              </a:tr>
              <a:tr h="278074">
                <a:tc>
                  <a:txBody>
                    <a:bodyPr/>
                    <a:lstStyle/>
                    <a:p>
                      <a:pPr>
                        <a:lnSpc>
                          <a:spcPct val="115000"/>
                        </a:lnSpc>
                        <a:spcAft>
                          <a:spcPts val="0"/>
                        </a:spcAft>
                      </a:pPr>
                      <a:r>
                        <a:rPr lang="en-ZA"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Administration</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830" marR="64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600" b="0" i="0" u="none" strike="noStrike" dirty="0" smtClean="0">
                          <a:solidFill>
                            <a:schemeClr val="tx1"/>
                          </a:solidFill>
                          <a:effectLst/>
                          <a:latin typeface="Arial" panose="020B0604020202020204" pitchFamily="34" charset="0"/>
                          <a:cs typeface="Arial" panose="020B0604020202020204" pitchFamily="34" charset="0"/>
                        </a:rPr>
                        <a:t>170 840</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600" b="0" i="0" u="none" strike="noStrike" dirty="0" smtClean="0">
                          <a:solidFill>
                            <a:schemeClr val="tx1"/>
                          </a:solidFill>
                          <a:effectLst/>
                          <a:latin typeface="Arial" panose="020B0604020202020204" pitchFamily="34" charset="0"/>
                          <a:cs typeface="Arial" panose="020B0604020202020204" pitchFamily="34" charset="0"/>
                        </a:rPr>
                        <a:t>151 077</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600" b="1" i="0" u="none" strike="noStrike" dirty="0" smtClean="0">
                          <a:solidFill>
                            <a:schemeClr val="tx1"/>
                          </a:solidFill>
                          <a:effectLst/>
                          <a:latin typeface="Arial" panose="020B0604020202020204" pitchFamily="34" charset="0"/>
                          <a:cs typeface="Arial" panose="020B0604020202020204" pitchFamily="34" charset="0"/>
                        </a:rPr>
                        <a:t>19</a:t>
                      </a:r>
                      <a:r>
                        <a:rPr lang="en-ZA" sz="1600" b="1" i="0" u="none" strike="noStrike" baseline="0" dirty="0" smtClean="0">
                          <a:solidFill>
                            <a:schemeClr val="tx1"/>
                          </a:solidFill>
                          <a:effectLst/>
                          <a:latin typeface="Arial" panose="020B0604020202020204" pitchFamily="34" charset="0"/>
                          <a:cs typeface="Arial" panose="020B0604020202020204" pitchFamily="34" charset="0"/>
                        </a:rPr>
                        <a:t> 763</a:t>
                      </a:r>
                      <a:endParaRPr lang="en-ZA" sz="1600" b="1" i="0" u="none" strike="noStrike" dirty="0">
                        <a:solidFill>
                          <a:schemeClr val="tx1"/>
                        </a:solidFill>
                        <a:effectLst/>
                        <a:latin typeface="Arial" panose="020B0604020202020204" pitchFamily="34" charset="0"/>
                        <a:cs typeface="Arial" panose="020B0604020202020204" pitchFamily="34" charset="0"/>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600" b="0" i="0" u="none" strike="noStrike" dirty="0" smtClean="0">
                          <a:solidFill>
                            <a:schemeClr val="tx1"/>
                          </a:solidFill>
                          <a:effectLst/>
                          <a:latin typeface="Arial" panose="020B0604020202020204" pitchFamily="34" charset="0"/>
                          <a:cs typeface="Arial" panose="020B0604020202020204" pitchFamily="34" charset="0"/>
                        </a:rPr>
                        <a:t>88.4%</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173 432 </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830" marR="64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154 931 </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830" marR="64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78074">
                <a:tc>
                  <a:txBody>
                    <a:bodyPr/>
                    <a:lstStyle/>
                    <a:p>
                      <a:pPr>
                        <a:lnSpc>
                          <a:spcPct val="115000"/>
                        </a:lnSpc>
                        <a:spcAft>
                          <a:spcPts val="0"/>
                        </a:spcAft>
                      </a:pPr>
                      <a:r>
                        <a:rPr lang="en-ZA"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National Planning Coordination</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830" marR="64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600" b="0" i="0" u="none" strike="noStrike" dirty="0" smtClean="0">
                          <a:solidFill>
                            <a:schemeClr val="tx1"/>
                          </a:solidFill>
                          <a:effectLst/>
                          <a:latin typeface="Arial" panose="020B0604020202020204" pitchFamily="34" charset="0"/>
                          <a:cs typeface="Arial" panose="020B0604020202020204" pitchFamily="34" charset="0"/>
                        </a:rPr>
                        <a:t>81 470</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600" b="0" i="0" u="none" strike="noStrike" dirty="0" smtClean="0">
                          <a:solidFill>
                            <a:schemeClr val="tx1"/>
                          </a:solidFill>
                          <a:effectLst/>
                          <a:latin typeface="Arial" panose="020B0604020202020204" pitchFamily="34" charset="0"/>
                          <a:cs typeface="Arial" panose="020B0604020202020204" pitchFamily="34" charset="0"/>
                        </a:rPr>
                        <a:t>63 920</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600" b="1" i="0" u="none" strike="noStrike" dirty="0" smtClean="0">
                          <a:solidFill>
                            <a:schemeClr val="tx1"/>
                          </a:solidFill>
                          <a:effectLst/>
                          <a:latin typeface="Arial" panose="020B0604020202020204" pitchFamily="34" charset="0"/>
                          <a:cs typeface="Arial" panose="020B0604020202020204" pitchFamily="34" charset="0"/>
                        </a:rPr>
                        <a:t>17 550</a:t>
                      </a:r>
                      <a:endParaRPr lang="en-ZA" sz="1600" b="1" i="0" u="none" strike="noStrike" dirty="0">
                        <a:solidFill>
                          <a:schemeClr val="tx1"/>
                        </a:solidFill>
                        <a:effectLst/>
                        <a:latin typeface="Arial" panose="020B0604020202020204" pitchFamily="34" charset="0"/>
                        <a:cs typeface="Arial" panose="020B0604020202020204" pitchFamily="34" charset="0"/>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600" b="0" i="0" u="none" strike="noStrike" dirty="0" smtClean="0">
                          <a:solidFill>
                            <a:schemeClr val="tx1"/>
                          </a:solidFill>
                          <a:effectLst/>
                          <a:latin typeface="Arial" panose="020B0604020202020204" pitchFamily="34" charset="0"/>
                          <a:cs typeface="Arial" panose="020B0604020202020204" pitchFamily="34" charset="0"/>
                        </a:rPr>
                        <a:t>78.5%</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47 639 </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830" marR="64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46 139 </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830" marR="64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78074">
                <a:tc>
                  <a:txBody>
                    <a:bodyPr/>
                    <a:lstStyle/>
                    <a:p>
                      <a:pPr>
                        <a:lnSpc>
                          <a:spcPct val="115000"/>
                        </a:lnSpc>
                        <a:spcAft>
                          <a:spcPts val="0"/>
                        </a:spcAft>
                      </a:pPr>
                      <a:r>
                        <a:rPr lang="en-ZA"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Sector Monitoring</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830" marR="64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600" b="0" i="0" u="none" strike="noStrike" dirty="0" smtClean="0">
                          <a:solidFill>
                            <a:schemeClr val="tx1"/>
                          </a:solidFill>
                          <a:effectLst/>
                          <a:latin typeface="Arial" panose="020B0604020202020204" pitchFamily="34" charset="0"/>
                          <a:cs typeface="Arial" panose="020B0604020202020204" pitchFamily="34" charset="0"/>
                        </a:rPr>
                        <a:t>62 235</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600" b="0" i="0" u="none" strike="noStrike" dirty="0" smtClean="0">
                          <a:solidFill>
                            <a:schemeClr val="tx1"/>
                          </a:solidFill>
                          <a:effectLst/>
                          <a:latin typeface="Arial" panose="020B0604020202020204" pitchFamily="34" charset="0"/>
                          <a:cs typeface="Arial" panose="020B0604020202020204" pitchFamily="34" charset="0"/>
                        </a:rPr>
                        <a:t>45 319</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600" b="1" i="0" u="none" strike="noStrike" dirty="0" smtClean="0">
                          <a:solidFill>
                            <a:schemeClr val="tx1"/>
                          </a:solidFill>
                          <a:effectLst/>
                          <a:latin typeface="Arial" panose="020B0604020202020204" pitchFamily="34" charset="0"/>
                          <a:cs typeface="Arial" panose="020B0604020202020204" pitchFamily="34" charset="0"/>
                        </a:rPr>
                        <a:t>16 916</a:t>
                      </a:r>
                      <a:endParaRPr lang="en-ZA" sz="1600" b="1" i="0" u="none" strike="noStrike" dirty="0">
                        <a:solidFill>
                          <a:schemeClr val="tx1"/>
                        </a:solidFill>
                        <a:effectLst/>
                        <a:latin typeface="Arial" panose="020B0604020202020204" pitchFamily="34" charset="0"/>
                        <a:cs typeface="Arial" panose="020B0604020202020204" pitchFamily="34" charset="0"/>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600" b="0" i="0" u="none" strike="noStrike" dirty="0" smtClean="0">
                          <a:solidFill>
                            <a:schemeClr val="tx1"/>
                          </a:solidFill>
                          <a:effectLst/>
                          <a:latin typeface="Arial" panose="020B0604020202020204" pitchFamily="34" charset="0"/>
                          <a:cs typeface="Arial" panose="020B0604020202020204" pitchFamily="34" charset="0"/>
                        </a:rPr>
                        <a:t>72.8%</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44 093 </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830" marR="64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40 902 </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830" marR="64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78074">
                <a:tc>
                  <a:txBody>
                    <a:bodyPr/>
                    <a:lstStyle/>
                    <a:p>
                      <a:pPr>
                        <a:lnSpc>
                          <a:spcPct val="115000"/>
                        </a:lnSpc>
                        <a:spcAft>
                          <a:spcPts val="0"/>
                        </a:spcAft>
                      </a:pPr>
                      <a:r>
                        <a:rPr lang="en-ZA"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Public Sector Mon.&amp; Capacity Dev.</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830" marR="64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600" b="0" i="0" u="none" strike="noStrike" dirty="0" smtClean="0">
                          <a:solidFill>
                            <a:schemeClr val="tx1"/>
                          </a:solidFill>
                          <a:effectLst/>
                          <a:latin typeface="Arial" panose="020B0604020202020204" pitchFamily="34" charset="0"/>
                          <a:cs typeface="Arial" panose="020B0604020202020204" pitchFamily="34" charset="0"/>
                        </a:rPr>
                        <a:t>44 786</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600" b="0" i="0" u="none" strike="noStrike" dirty="0" smtClean="0">
                          <a:solidFill>
                            <a:schemeClr val="tx1"/>
                          </a:solidFill>
                          <a:effectLst/>
                          <a:latin typeface="Arial" panose="020B0604020202020204" pitchFamily="34" charset="0"/>
                          <a:cs typeface="Arial" panose="020B0604020202020204" pitchFamily="34" charset="0"/>
                        </a:rPr>
                        <a:t>36 969</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600" b="1" i="0" u="none" strike="noStrike" dirty="0" smtClean="0">
                          <a:solidFill>
                            <a:schemeClr val="tx1"/>
                          </a:solidFill>
                          <a:effectLst/>
                          <a:latin typeface="Arial" panose="020B0604020202020204" pitchFamily="34" charset="0"/>
                          <a:cs typeface="Arial" panose="020B0604020202020204" pitchFamily="34" charset="0"/>
                        </a:rPr>
                        <a:t>7 817</a:t>
                      </a:r>
                      <a:endParaRPr lang="en-ZA" sz="1600" b="1" i="0" u="none" strike="noStrike" dirty="0">
                        <a:solidFill>
                          <a:schemeClr val="tx1"/>
                        </a:solidFill>
                        <a:effectLst/>
                        <a:latin typeface="Arial" panose="020B0604020202020204" pitchFamily="34" charset="0"/>
                        <a:cs typeface="Arial" panose="020B0604020202020204" pitchFamily="34" charset="0"/>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600" b="0" i="0" u="none" strike="noStrike" dirty="0" smtClean="0">
                          <a:solidFill>
                            <a:schemeClr val="tx1"/>
                          </a:solidFill>
                          <a:effectLst/>
                          <a:latin typeface="Arial" panose="020B0604020202020204" pitchFamily="34" charset="0"/>
                          <a:cs typeface="Arial" panose="020B0604020202020204" pitchFamily="34" charset="0"/>
                        </a:rPr>
                        <a:t>82.5%</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34 618 </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830" marR="64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34 343 </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830" marR="64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78074">
                <a:tc>
                  <a:txBody>
                    <a:bodyPr/>
                    <a:lstStyle/>
                    <a:p>
                      <a:pPr>
                        <a:lnSpc>
                          <a:spcPct val="115000"/>
                        </a:lnSpc>
                        <a:spcAft>
                          <a:spcPts val="0"/>
                        </a:spcAft>
                      </a:pPr>
                      <a:r>
                        <a:rPr lang="en-ZA"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Frontline Monitoring</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830" marR="64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600" b="0" i="0" u="none" strike="noStrike" dirty="0" smtClean="0">
                          <a:solidFill>
                            <a:schemeClr val="tx1"/>
                          </a:solidFill>
                          <a:effectLst/>
                          <a:latin typeface="Arial" panose="020B0604020202020204" pitchFamily="34" charset="0"/>
                          <a:cs typeface="Arial" panose="020B0604020202020204" pitchFamily="34" charset="0"/>
                        </a:rPr>
                        <a:t>63 317</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600" b="0" i="0" u="none" strike="noStrike" dirty="0" smtClean="0">
                          <a:solidFill>
                            <a:schemeClr val="tx1"/>
                          </a:solidFill>
                          <a:effectLst/>
                          <a:latin typeface="Arial" panose="020B0604020202020204" pitchFamily="34" charset="0"/>
                          <a:cs typeface="Arial" panose="020B0604020202020204" pitchFamily="34" charset="0"/>
                        </a:rPr>
                        <a:t>59 077</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600" b="1" i="0" u="none" strike="noStrike" dirty="0" smtClean="0">
                          <a:solidFill>
                            <a:schemeClr val="tx1"/>
                          </a:solidFill>
                          <a:effectLst/>
                          <a:latin typeface="Arial" panose="020B0604020202020204" pitchFamily="34" charset="0"/>
                          <a:cs typeface="Arial" panose="020B0604020202020204" pitchFamily="34" charset="0"/>
                        </a:rPr>
                        <a:t>4 240</a:t>
                      </a:r>
                      <a:endParaRPr lang="en-ZA" sz="1600" b="1" i="0" u="none" strike="noStrike" dirty="0">
                        <a:solidFill>
                          <a:schemeClr val="tx1"/>
                        </a:solidFill>
                        <a:effectLst/>
                        <a:latin typeface="Arial" panose="020B0604020202020204" pitchFamily="34" charset="0"/>
                        <a:cs typeface="Arial" panose="020B0604020202020204" pitchFamily="34" charset="0"/>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600" b="0" i="0" u="none" strike="noStrike" dirty="0" smtClean="0">
                          <a:solidFill>
                            <a:schemeClr val="tx1"/>
                          </a:solidFill>
                          <a:effectLst/>
                          <a:latin typeface="Arial" panose="020B0604020202020204" pitchFamily="34" charset="0"/>
                          <a:cs typeface="Arial" panose="020B0604020202020204" pitchFamily="34" charset="0"/>
                        </a:rPr>
                        <a:t>93.3%</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53 421 </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830" marR="64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51 786 </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830" marR="64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78074">
                <a:tc>
                  <a:txBody>
                    <a:bodyPr/>
                    <a:lstStyle/>
                    <a:p>
                      <a:pPr>
                        <a:lnSpc>
                          <a:spcPct val="115000"/>
                        </a:lnSpc>
                        <a:spcAft>
                          <a:spcPts val="0"/>
                        </a:spcAft>
                      </a:pPr>
                      <a:r>
                        <a:rPr lang="en-ZA"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Evidence and Knowledge Systems</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830" marR="64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600" b="0" i="0" u="none" strike="noStrike" dirty="0" smtClean="0">
                          <a:solidFill>
                            <a:schemeClr val="tx1"/>
                          </a:solidFill>
                          <a:effectLst/>
                          <a:latin typeface="Arial" panose="020B0604020202020204" pitchFamily="34" charset="0"/>
                          <a:cs typeface="Arial" panose="020B0604020202020204" pitchFamily="34" charset="0"/>
                        </a:rPr>
                        <a:t>46 763</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600" b="0" i="0" u="none" strike="noStrike" dirty="0" smtClean="0">
                          <a:solidFill>
                            <a:schemeClr val="tx1"/>
                          </a:solidFill>
                          <a:effectLst/>
                          <a:latin typeface="Arial" panose="020B0604020202020204" pitchFamily="34" charset="0"/>
                          <a:cs typeface="Arial" panose="020B0604020202020204" pitchFamily="34" charset="0"/>
                        </a:rPr>
                        <a:t>34 104</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600" b="1" i="0" u="none" strike="noStrike" dirty="0" smtClean="0">
                          <a:solidFill>
                            <a:schemeClr val="tx1"/>
                          </a:solidFill>
                          <a:effectLst/>
                          <a:latin typeface="Arial" panose="020B0604020202020204" pitchFamily="34" charset="0"/>
                          <a:cs typeface="Arial" panose="020B0604020202020204" pitchFamily="34" charset="0"/>
                        </a:rPr>
                        <a:t>12 659</a:t>
                      </a:r>
                      <a:endParaRPr lang="en-ZA" sz="1600" b="1" i="0" u="none" strike="noStrike" dirty="0">
                        <a:solidFill>
                          <a:schemeClr val="tx1"/>
                        </a:solidFill>
                        <a:effectLst/>
                        <a:latin typeface="Arial" panose="020B0604020202020204" pitchFamily="34" charset="0"/>
                        <a:cs typeface="Arial" panose="020B0604020202020204" pitchFamily="34" charset="0"/>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600" b="0" i="0" u="none" strike="noStrike" dirty="0" smtClean="0">
                          <a:solidFill>
                            <a:schemeClr val="tx1"/>
                          </a:solidFill>
                          <a:effectLst/>
                          <a:latin typeface="Arial" panose="020B0604020202020204" pitchFamily="34" charset="0"/>
                          <a:cs typeface="Arial" panose="020B0604020202020204" pitchFamily="34" charset="0"/>
                        </a:rPr>
                        <a:t>72.9%</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105 129 </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830" marR="64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101 172 </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830" marR="64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78074">
                <a:tc>
                  <a:txBody>
                    <a:bodyPr/>
                    <a:lstStyle/>
                    <a:p>
                      <a:pPr>
                        <a:lnSpc>
                          <a:spcPct val="115000"/>
                        </a:lnSpc>
                        <a:spcAft>
                          <a:spcPts val="0"/>
                        </a:spcAft>
                      </a:pPr>
                      <a:r>
                        <a:rPr lang="en-ZA"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National Youth Development</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830" marR="64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600" b="0" i="0" u="none" strike="noStrike" dirty="0" smtClean="0">
                          <a:solidFill>
                            <a:schemeClr val="tx1"/>
                          </a:solidFill>
                          <a:effectLst/>
                          <a:latin typeface="Arial" panose="020B0604020202020204" pitchFamily="34" charset="0"/>
                          <a:cs typeface="Arial" panose="020B0604020202020204" pitchFamily="34" charset="0"/>
                        </a:rPr>
                        <a:t>488 624</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600" b="0" i="0" u="none" strike="noStrike" dirty="0" smtClean="0">
                          <a:solidFill>
                            <a:schemeClr val="tx1"/>
                          </a:solidFill>
                          <a:effectLst/>
                          <a:latin typeface="Arial" panose="020B0604020202020204" pitchFamily="34" charset="0"/>
                          <a:cs typeface="Arial" panose="020B0604020202020204" pitchFamily="34" charset="0"/>
                        </a:rPr>
                        <a:t>484</a:t>
                      </a:r>
                      <a:r>
                        <a:rPr lang="en-ZA" sz="1600" b="0" i="0" u="none" strike="noStrike" baseline="0" dirty="0" smtClean="0">
                          <a:solidFill>
                            <a:schemeClr val="tx1"/>
                          </a:solidFill>
                          <a:effectLst/>
                          <a:latin typeface="Arial" panose="020B0604020202020204" pitchFamily="34" charset="0"/>
                          <a:cs typeface="Arial" panose="020B0604020202020204" pitchFamily="34" charset="0"/>
                        </a:rPr>
                        <a:t> 288</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600" b="1" i="0" u="none" strike="noStrike" dirty="0" smtClean="0">
                          <a:solidFill>
                            <a:schemeClr val="tx1"/>
                          </a:solidFill>
                          <a:effectLst/>
                          <a:latin typeface="Arial" panose="020B0604020202020204" pitchFamily="34" charset="0"/>
                          <a:cs typeface="Arial" panose="020B0604020202020204" pitchFamily="34" charset="0"/>
                        </a:rPr>
                        <a:t>4 336</a:t>
                      </a:r>
                      <a:endParaRPr lang="en-ZA" sz="1600" b="1" i="0" u="none" strike="noStrike" dirty="0">
                        <a:solidFill>
                          <a:schemeClr val="tx1"/>
                        </a:solidFill>
                        <a:effectLst/>
                        <a:latin typeface="Arial" panose="020B0604020202020204" pitchFamily="34" charset="0"/>
                        <a:cs typeface="Arial" panose="020B0604020202020204" pitchFamily="34" charset="0"/>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600" b="0" i="0" u="none" strike="noStrike" dirty="0" smtClean="0">
                          <a:solidFill>
                            <a:schemeClr val="tx1"/>
                          </a:solidFill>
                          <a:effectLst/>
                          <a:latin typeface="Arial" panose="020B0604020202020204" pitchFamily="34" charset="0"/>
                          <a:cs typeface="Arial" panose="020B0604020202020204" pitchFamily="34" charset="0"/>
                        </a:rPr>
                        <a:t>99.1%</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440 164 </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830" marR="64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437 565 </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830" marR="64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78074">
                <a:tc>
                  <a:txBody>
                    <a:bodyPr/>
                    <a:lstStyle/>
                    <a:p>
                      <a:pPr>
                        <a:lnSpc>
                          <a:spcPct val="115000"/>
                        </a:lnSpc>
                        <a:spcAft>
                          <a:spcPts val="0"/>
                        </a:spcAft>
                      </a:pPr>
                      <a:r>
                        <a:rPr lang="en-ZA"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TOTAL</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830" marR="64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ctr"/>
                      <a:r>
                        <a:rPr lang="en-ZA" sz="1600" b="1" i="0" u="none" strike="noStrike" dirty="0" smtClean="0">
                          <a:solidFill>
                            <a:schemeClr val="tx1"/>
                          </a:solidFill>
                          <a:effectLst/>
                          <a:latin typeface="Arial" panose="020B0604020202020204" pitchFamily="34" charset="0"/>
                          <a:cs typeface="Arial" panose="020B0604020202020204" pitchFamily="34" charset="0"/>
                        </a:rPr>
                        <a:t>958 035</a:t>
                      </a:r>
                      <a:endParaRPr lang="en-ZA" sz="1600" b="1" i="0" u="none" strike="noStrike" dirty="0">
                        <a:solidFill>
                          <a:schemeClr val="tx1"/>
                        </a:solidFill>
                        <a:effectLst/>
                        <a:latin typeface="Arial" panose="020B0604020202020204" pitchFamily="34" charset="0"/>
                        <a:cs typeface="Arial" panose="020B0604020202020204" pitchFamily="34" charset="0"/>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ctr"/>
                      <a:r>
                        <a:rPr lang="en-ZA" sz="1600" b="1" i="0" u="none" strike="noStrike" dirty="0" smtClean="0">
                          <a:solidFill>
                            <a:schemeClr val="tx1"/>
                          </a:solidFill>
                          <a:effectLst/>
                          <a:latin typeface="Arial" panose="020B0604020202020204" pitchFamily="34" charset="0"/>
                          <a:cs typeface="Arial" panose="020B0604020202020204" pitchFamily="34" charset="0"/>
                        </a:rPr>
                        <a:t>874 754</a:t>
                      </a:r>
                      <a:endParaRPr lang="en-ZA" sz="1600" b="1" i="0" u="none" strike="noStrike" dirty="0">
                        <a:solidFill>
                          <a:schemeClr val="tx1"/>
                        </a:solidFill>
                        <a:effectLst/>
                        <a:latin typeface="Arial" panose="020B0604020202020204" pitchFamily="34" charset="0"/>
                        <a:cs typeface="Arial" panose="020B0604020202020204" pitchFamily="34" charset="0"/>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ctr"/>
                      <a:r>
                        <a:rPr lang="en-ZA" sz="1600" b="1" i="0" u="none" strike="noStrike" dirty="0" smtClean="0">
                          <a:solidFill>
                            <a:schemeClr val="tx1"/>
                          </a:solidFill>
                          <a:effectLst/>
                          <a:latin typeface="Arial" panose="020B0604020202020204" pitchFamily="34" charset="0"/>
                          <a:cs typeface="Arial" panose="020B0604020202020204" pitchFamily="34" charset="0"/>
                        </a:rPr>
                        <a:t>83</a:t>
                      </a:r>
                      <a:r>
                        <a:rPr lang="en-ZA" sz="1600" b="1" i="0" u="none" strike="noStrike" baseline="0" dirty="0" smtClean="0">
                          <a:solidFill>
                            <a:schemeClr val="tx1"/>
                          </a:solidFill>
                          <a:effectLst/>
                          <a:latin typeface="Arial" panose="020B0604020202020204" pitchFamily="34" charset="0"/>
                          <a:cs typeface="Arial" panose="020B0604020202020204" pitchFamily="34" charset="0"/>
                        </a:rPr>
                        <a:t> 281</a:t>
                      </a:r>
                      <a:endParaRPr lang="en-ZA" sz="1600" b="1" i="0" u="none" strike="noStrike" dirty="0">
                        <a:solidFill>
                          <a:schemeClr val="tx1"/>
                        </a:solidFill>
                        <a:effectLst/>
                        <a:latin typeface="Arial" panose="020B0604020202020204" pitchFamily="34" charset="0"/>
                        <a:cs typeface="Arial" panose="020B0604020202020204" pitchFamily="34" charset="0"/>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ctr"/>
                      <a:r>
                        <a:rPr lang="en-ZA" sz="1600" b="1" i="0" u="none" strike="noStrike" dirty="0" smtClean="0">
                          <a:solidFill>
                            <a:schemeClr val="tx1"/>
                          </a:solidFill>
                          <a:effectLst/>
                          <a:latin typeface="Arial" panose="020B0604020202020204" pitchFamily="34" charset="0"/>
                          <a:cs typeface="Arial" panose="020B0604020202020204" pitchFamily="34" charset="0"/>
                        </a:rPr>
                        <a:t>91.3%</a:t>
                      </a:r>
                      <a:endParaRPr lang="en-ZA" sz="1600" b="1" i="0" u="none" strike="noStrike" dirty="0">
                        <a:solidFill>
                          <a:schemeClr val="tx1"/>
                        </a:solidFill>
                        <a:effectLst/>
                        <a:latin typeface="Arial" panose="020B0604020202020204" pitchFamily="34" charset="0"/>
                        <a:cs typeface="Arial" panose="020B0604020202020204" pitchFamily="34" charset="0"/>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lnSpc>
                          <a:spcPct val="115000"/>
                        </a:lnSpc>
                        <a:spcAft>
                          <a:spcPts val="0"/>
                        </a:spcAft>
                      </a:pPr>
                      <a:r>
                        <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898 496 </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830" marR="64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lnSpc>
                          <a:spcPct val="115000"/>
                        </a:lnSpc>
                        <a:spcAft>
                          <a:spcPts val="0"/>
                        </a:spcAft>
                      </a:pPr>
                      <a:r>
                        <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866 838 </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830" marR="64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9"/>
                  </a:ext>
                </a:extLst>
              </a:tr>
              <a:tr h="278074">
                <a:tc>
                  <a:txBody>
                    <a:bodyPr/>
                    <a:lstStyle/>
                    <a:p>
                      <a:pPr>
                        <a:lnSpc>
                          <a:spcPct val="115000"/>
                        </a:lnSpc>
                        <a:spcAft>
                          <a:spcPts val="0"/>
                        </a:spcAft>
                      </a:pPr>
                      <a:r>
                        <a:rPr lang="en-ZA"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Compensation of employees</a:t>
                      </a:r>
                      <a:endParaRPr lang="en-ZA"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ZA" sz="1600" b="0" i="0" u="none" strike="noStrike" dirty="0" smtClean="0">
                          <a:solidFill>
                            <a:schemeClr val="tx1"/>
                          </a:solidFill>
                          <a:effectLst/>
                          <a:latin typeface="Arial" panose="020B0604020202020204" pitchFamily="34" charset="0"/>
                          <a:cs typeface="Arial" panose="020B0604020202020204" pitchFamily="34" charset="0"/>
                        </a:rPr>
                        <a:t>312 594</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ZA" sz="1600" b="0" i="0" u="none" strike="noStrike" dirty="0" smtClean="0">
                          <a:solidFill>
                            <a:schemeClr val="tx1"/>
                          </a:solidFill>
                          <a:effectLst/>
                          <a:latin typeface="Arial" panose="020B0604020202020204" pitchFamily="34" charset="0"/>
                          <a:cs typeface="Arial" panose="020B0604020202020204" pitchFamily="34" charset="0"/>
                        </a:rPr>
                        <a:t>266 742</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ZA" sz="1600" b="1" i="0" u="none" strike="noStrike" dirty="0" smtClean="0">
                          <a:solidFill>
                            <a:schemeClr val="tx1"/>
                          </a:solidFill>
                          <a:effectLst/>
                          <a:latin typeface="Arial" panose="020B0604020202020204" pitchFamily="34" charset="0"/>
                          <a:cs typeface="Arial" panose="020B0604020202020204" pitchFamily="34" charset="0"/>
                        </a:rPr>
                        <a:t>45 852</a:t>
                      </a:r>
                      <a:endParaRPr lang="en-ZA" sz="1600" b="1" i="0" u="none" strike="noStrike" dirty="0">
                        <a:solidFill>
                          <a:schemeClr val="tx1"/>
                        </a:solidFill>
                        <a:effectLst/>
                        <a:latin typeface="Arial" panose="020B0604020202020204" pitchFamily="34" charset="0"/>
                        <a:cs typeface="Arial" panose="020B0604020202020204" pitchFamily="34" charset="0"/>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ZA" sz="1600" b="0" i="0" u="none" strike="noStrike" dirty="0" smtClean="0">
                          <a:solidFill>
                            <a:schemeClr val="tx1"/>
                          </a:solidFill>
                          <a:effectLst/>
                          <a:latin typeface="Arial" panose="020B0604020202020204" pitchFamily="34" charset="0"/>
                          <a:cs typeface="Arial" panose="020B0604020202020204" pitchFamily="34" charset="0"/>
                        </a:rPr>
                        <a:t>85.3%</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ZA"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243 634 </a:t>
                      </a:r>
                      <a:endParaRPr lang="en-ZA"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GB"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234 168 </a:t>
                      </a:r>
                      <a:endParaRPr lang="en-ZA"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10"/>
                  </a:ext>
                </a:extLst>
              </a:tr>
              <a:tr h="278074">
                <a:tc>
                  <a:txBody>
                    <a:bodyPr/>
                    <a:lstStyle/>
                    <a:p>
                      <a:pPr>
                        <a:lnSpc>
                          <a:spcPct val="115000"/>
                        </a:lnSpc>
                        <a:spcAft>
                          <a:spcPts val="0"/>
                        </a:spcAft>
                      </a:pPr>
                      <a:r>
                        <a:rPr lang="en-ZA"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Goods and services</a:t>
                      </a:r>
                      <a:endParaRPr lang="en-ZA"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ZA" sz="1600" b="0" i="0" u="none" strike="noStrike" dirty="0" smtClean="0">
                          <a:solidFill>
                            <a:schemeClr val="tx1"/>
                          </a:solidFill>
                          <a:effectLst/>
                          <a:latin typeface="Arial" panose="020B0604020202020204" pitchFamily="34" charset="0"/>
                          <a:cs typeface="Arial" panose="020B0604020202020204" pitchFamily="34" charset="0"/>
                        </a:rPr>
                        <a:t>150 811</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ZA" sz="1600" b="0" i="0" u="none" strike="noStrike" dirty="0" smtClean="0">
                          <a:solidFill>
                            <a:schemeClr val="tx1"/>
                          </a:solidFill>
                          <a:effectLst/>
                          <a:latin typeface="Arial" panose="020B0604020202020204" pitchFamily="34" charset="0"/>
                          <a:cs typeface="Arial" panose="020B0604020202020204" pitchFamily="34" charset="0"/>
                        </a:rPr>
                        <a:t>115 414</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ZA" sz="1600" b="1" i="0" u="none" strike="noStrike" dirty="0" smtClean="0">
                          <a:solidFill>
                            <a:schemeClr val="tx1"/>
                          </a:solidFill>
                          <a:effectLst/>
                          <a:latin typeface="Arial" panose="020B0604020202020204" pitchFamily="34" charset="0"/>
                          <a:cs typeface="Arial" panose="020B0604020202020204" pitchFamily="34" charset="0"/>
                        </a:rPr>
                        <a:t>35</a:t>
                      </a:r>
                      <a:r>
                        <a:rPr lang="en-ZA" sz="1600" b="1" i="0" u="none" strike="noStrike" baseline="0" dirty="0" smtClean="0">
                          <a:solidFill>
                            <a:schemeClr val="tx1"/>
                          </a:solidFill>
                          <a:effectLst/>
                          <a:latin typeface="Arial" panose="020B0604020202020204" pitchFamily="34" charset="0"/>
                          <a:cs typeface="Arial" panose="020B0604020202020204" pitchFamily="34" charset="0"/>
                        </a:rPr>
                        <a:t> 397</a:t>
                      </a:r>
                      <a:endParaRPr lang="en-ZA" sz="1600" b="1" i="0" u="none" strike="noStrike" dirty="0">
                        <a:solidFill>
                          <a:schemeClr val="tx1"/>
                        </a:solidFill>
                        <a:effectLst/>
                        <a:latin typeface="Arial" panose="020B0604020202020204" pitchFamily="34" charset="0"/>
                        <a:cs typeface="Arial" panose="020B0604020202020204" pitchFamily="34" charset="0"/>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ZA" sz="1600" b="0" i="0" u="none" strike="noStrike" dirty="0" smtClean="0">
                          <a:solidFill>
                            <a:schemeClr val="tx1"/>
                          </a:solidFill>
                          <a:effectLst/>
                          <a:latin typeface="Arial" panose="020B0604020202020204" pitchFamily="34" charset="0"/>
                          <a:cs typeface="Arial" panose="020B0604020202020204" pitchFamily="34" charset="0"/>
                        </a:rPr>
                        <a:t>76.5%</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ZA"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208 261 </a:t>
                      </a:r>
                      <a:endParaRPr lang="en-ZA"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ZA"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191 921 </a:t>
                      </a:r>
                      <a:endParaRPr lang="en-ZA"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11"/>
                  </a:ext>
                </a:extLst>
              </a:tr>
              <a:tr h="278074">
                <a:tc>
                  <a:txBody>
                    <a:bodyPr/>
                    <a:lstStyle/>
                    <a:p>
                      <a:pPr>
                        <a:lnSpc>
                          <a:spcPct val="115000"/>
                        </a:lnSpc>
                        <a:spcAft>
                          <a:spcPts val="0"/>
                        </a:spcAft>
                      </a:pPr>
                      <a:r>
                        <a:rPr lang="en-ZA"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Interest and rent on land</a:t>
                      </a:r>
                      <a:endParaRPr lang="en-ZA"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ZA" sz="16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ZA"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ZA" sz="16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ZA"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ZA"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ZA"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ZA" sz="16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ZA"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ZA"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5 </a:t>
                      </a:r>
                      <a:endParaRPr lang="en-ZA"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ZA"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5 </a:t>
                      </a:r>
                      <a:endParaRPr lang="en-ZA"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12"/>
                  </a:ext>
                </a:extLst>
              </a:tr>
              <a:tr h="278074">
                <a:tc>
                  <a:txBody>
                    <a:bodyPr/>
                    <a:lstStyle/>
                    <a:p>
                      <a:pPr>
                        <a:lnSpc>
                          <a:spcPct val="115000"/>
                        </a:lnSpc>
                        <a:spcAft>
                          <a:spcPts val="0"/>
                        </a:spcAft>
                      </a:pPr>
                      <a:r>
                        <a:rPr lang="en-ZA"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Transfers and subsidies </a:t>
                      </a:r>
                      <a:endParaRPr lang="en-ZA"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ZA" sz="1600" b="0" i="0" u="none" strike="noStrike" dirty="0" smtClean="0">
                          <a:solidFill>
                            <a:schemeClr val="tx1"/>
                          </a:solidFill>
                          <a:effectLst/>
                          <a:latin typeface="Arial" panose="020B0604020202020204" pitchFamily="34" charset="0"/>
                          <a:cs typeface="Arial" panose="020B0604020202020204" pitchFamily="34" charset="0"/>
                        </a:rPr>
                        <a:t>477</a:t>
                      </a:r>
                      <a:r>
                        <a:rPr lang="en-ZA" sz="1600" b="0" i="0" u="none" strike="noStrike" baseline="0" dirty="0" smtClean="0">
                          <a:solidFill>
                            <a:schemeClr val="tx1"/>
                          </a:solidFill>
                          <a:effectLst/>
                          <a:latin typeface="Arial" panose="020B0604020202020204" pitchFamily="34" charset="0"/>
                          <a:cs typeface="Arial" panose="020B0604020202020204" pitchFamily="34" charset="0"/>
                        </a:rPr>
                        <a:t> 592</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ZA" sz="1600" b="0" i="0" u="none" strike="noStrike" dirty="0" smtClean="0">
                          <a:solidFill>
                            <a:schemeClr val="tx1"/>
                          </a:solidFill>
                          <a:effectLst/>
                          <a:latin typeface="Arial" panose="020B0604020202020204" pitchFamily="34" charset="0"/>
                          <a:cs typeface="Arial" panose="020B0604020202020204" pitchFamily="34" charset="0"/>
                        </a:rPr>
                        <a:t>477 592</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ZA" sz="1600" b="1" i="0" u="none" strike="noStrike" dirty="0" smtClean="0">
                          <a:solidFill>
                            <a:schemeClr val="tx1"/>
                          </a:solidFill>
                          <a:effectLst/>
                          <a:latin typeface="Arial" panose="020B0604020202020204" pitchFamily="34" charset="0"/>
                          <a:cs typeface="Arial" panose="020B0604020202020204" pitchFamily="34" charset="0"/>
                        </a:rPr>
                        <a:t>-</a:t>
                      </a:r>
                      <a:endParaRPr lang="en-ZA" sz="1600" b="1" i="0" u="none" strike="noStrike" dirty="0">
                        <a:solidFill>
                          <a:schemeClr val="tx1"/>
                        </a:solidFill>
                        <a:effectLst/>
                        <a:latin typeface="Arial" panose="020B0604020202020204" pitchFamily="34" charset="0"/>
                        <a:cs typeface="Arial" panose="020B0604020202020204" pitchFamily="34" charset="0"/>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ZA" sz="1600" b="0" i="0" u="none" strike="noStrike" dirty="0" smtClean="0">
                          <a:solidFill>
                            <a:schemeClr val="tx1"/>
                          </a:solidFill>
                          <a:effectLst/>
                          <a:latin typeface="Arial" panose="020B0604020202020204" pitchFamily="34" charset="0"/>
                          <a:cs typeface="Arial" panose="020B0604020202020204" pitchFamily="34" charset="0"/>
                        </a:rPr>
                        <a:t>100.0%</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ZA"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433 144 </a:t>
                      </a:r>
                      <a:endParaRPr lang="en-ZA"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ZA"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433 084 </a:t>
                      </a:r>
                      <a:endParaRPr lang="en-ZA"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13"/>
                  </a:ext>
                </a:extLst>
              </a:tr>
              <a:tr h="278074">
                <a:tc>
                  <a:txBody>
                    <a:bodyPr/>
                    <a:lstStyle/>
                    <a:p>
                      <a:pPr>
                        <a:lnSpc>
                          <a:spcPct val="115000"/>
                        </a:lnSpc>
                        <a:spcAft>
                          <a:spcPts val="0"/>
                        </a:spcAft>
                      </a:pPr>
                      <a:r>
                        <a:rPr lang="en-ZA"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Payments for capital assets</a:t>
                      </a:r>
                      <a:endParaRPr lang="en-ZA"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ZA" sz="1600" b="0" i="0" u="none" strike="noStrike" dirty="0" smtClean="0">
                          <a:solidFill>
                            <a:schemeClr val="tx1"/>
                          </a:solidFill>
                          <a:effectLst/>
                          <a:latin typeface="Arial" panose="020B0604020202020204" pitchFamily="34" charset="0"/>
                          <a:cs typeface="Arial" panose="020B0604020202020204" pitchFamily="34" charset="0"/>
                        </a:rPr>
                        <a:t>16 975</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ZA" sz="1600" b="0" i="0" u="none" strike="noStrike" dirty="0" smtClean="0">
                          <a:solidFill>
                            <a:schemeClr val="tx1"/>
                          </a:solidFill>
                          <a:effectLst/>
                          <a:latin typeface="Arial" panose="020B0604020202020204" pitchFamily="34" charset="0"/>
                          <a:cs typeface="Arial" panose="020B0604020202020204" pitchFamily="34" charset="0"/>
                        </a:rPr>
                        <a:t>14 943</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ZA" sz="1600" b="1" i="0" u="none" strike="noStrike" dirty="0" smtClean="0">
                          <a:solidFill>
                            <a:schemeClr val="tx1"/>
                          </a:solidFill>
                          <a:effectLst/>
                          <a:latin typeface="Arial" panose="020B0604020202020204" pitchFamily="34" charset="0"/>
                          <a:cs typeface="Arial" panose="020B0604020202020204" pitchFamily="34" charset="0"/>
                        </a:rPr>
                        <a:t>2 032</a:t>
                      </a:r>
                      <a:endParaRPr lang="en-ZA" sz="1600" b="1" i="0" u="none" strike="noStrike" dirty="0">
                        <a:solidFill>
                          <a:schemeClr val="tx1"/>
                        </a:solidFill>
                        <a:effectLst/>
                        <a:latin typeface="Arial" panose="020B0604020202020204" pitchFamily="34" charset="0"/>
                        <a:cs typeface="Arial" panose="020B0604020202020204" pitchFamily="34" charset="0"/>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ZA" sz="1600" b="0" i="0" u="none" strike="noStrike" dirty="0" smtClean="0">
                          <a:solidFill>
                            <a:schemeClr val="tx1"/>
                          </a:solidFill>
                          <a:effectLst/>
                          <a:latin typeface="Arial" panose="020B0604020202020204" pitchFamily="34" charset="0"/>
                          <a:cs typeface="Arial" panose="020B0604020202020204" pitchFamily="34" charset="0"/>
                        </a:rPr>
                        <a:t>88.0%</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ZA"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13 379 </a:t>
                      </a:r>
                      <a:endParaRPr lang="en-ZA"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ZA"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7 587 </a:t>
                      </a:r>
                      <a:endParaRPr lang="en-ZA"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14"/>
                  </a:ext>
                </a:extLst>
              </a:tr>
              <a:tr h="278074">
                <a:tc>
                  <a:txBody>
                    <a:bodyPr/>
                    <a:lstStyle/>
                    <a:p>
                      <a:pPr>
                        <a:lnSpc>
                          <a:spcPct val="115000"/>
                        </a:lnSpc>
                        <a:spcAft>
                          <a:spcPts val="0"/>
                        </a:spcAft>
                      </a:pPr>
                      <a:r>
                        <a:rPr lang="en-ZA" sz="16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Pmt </a:t>
                      </a:r>
                      <a:r>
                        <a:rPr lang="en-ZA"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for </a:t>
                      </a:r>
                      <a:r>
                        <a:rPr lang="en-ZA" sz="16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financial </a:t>
                      </a:r>
                      <a:r>
                        <a:rPr lang="en-ZA"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assets: </a:t>
                      </a:r>
                      <a:r>
                        <a:rPr lang="en-ZA" sz="16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Thefts &amp; </a:t>
                      </a:r>
                      <a:r>
                        <a:rPr lang="en-ZA"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losses</a:t>
                      </a:r>
                      <a:endParaRPr lang="en-ZA"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ZA" sz="1600" b="0" i="0" u="none" strike="noStrike" dirty="0" smtClean="0">
                          <a:solidFill>
                            <a:schemeClr val="tx1"/>
                          </a:solidFill>
                          <a:effectLst/>
                          <a:latin typeface="Arial" panose="020B0604020202020204" pitchFamily="34" charset="0"/>
                          <a:cs typeface="Arial" panose="020B0604020202020204" pitchFamily="34" charset="0"/>
                        </a:rPr>
                        <a:t>63</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ZA" sz="1600" b="0" i="0" u="none" strike="noStrike" dirty="0" smtClean="0">
                          <a:solidFill>
                            <a:schemeClr val="tx1"/>
                          </a:solidFill>
                          <a:effectLst/>
                          <a:latin typeface="Arial" panose="020B0604020202020204" pitchFamily="34" charset="0"/>
                          <a:cs typeface="Arial" panose="020B0604020202020204" pitchFamily="34" charset="0"/>
                        </a:rPr>
                        <a:t>63</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ZA" sz="1600" b="1" i="0" u="none" strike="noStrike" dirty="0" smtClean="0">
                          <a:solidFill>
                            <a:schemeClr val="tx1"/>
                          </a:solidFill>
                          <a:effectLst/>
                          <a:latin typeface="Arial" panose="020B0604020202020204" pitchFamily="34" charset="0"/>
                          <a:cs typeface="Arial" panose="020B0604020202020204" pitchFamily="34" charset="0"/>
                        </a:rPr>
                        <a:t>-</a:t>
                      </a:r>
                      <a:endParaRPr lang="en-ZA" sz="1600" b="1" i="0" u="none" strike="noStrike" dirty="0">
                        <a:solidFill>
                          <a:schemeClr val="tx1"/>
                        </a:solidFill>
                        <a:effectLst/>
                        <a:latin typeface="Arial" panose="020B0604020202020204" pitchFamily="34" charset="0"/>
                        <a:cs typeface="Arial" panose="020B0604020202020204" pitchFamily="34" charset="0"/>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ZA" sz="1600" b="0" i="0" u="none" strike="noStrike" dirty="0" smtClean="0">
                          <a:solidFill>
                            <a:schemeClr val="tx1"/>
                          </a:solidFill>
                          <a:effectLst/>
                          <a:latin typeface="Arial" panose="020B0604020202020204" pitchFamily="34" charset="0"/>
                          <a:cs typeface="Arial" panose="020B0604020202020204" pitchFamily="34" charset="0"/>
                        </a:rPr>
                        <a:t>100.0%</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ZA"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73 </a:t>
                      </a:r>
                      <a:endParaRPr lang="en-ZA"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ZA"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73 </a:t>
                      </a:r>
                      <a:endParaRPr lang="en-ZA"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15"/>
                  </a:ext>
                </a:extLst>
              </a:tr>
            </a:tbl>
          </a:graphicData>
        </a:graphic>
      </p:graphicFrame>
      <p:sp>
        <p:nvSpPr>
          <p:cNvPr id="4" name="Rectangle 3"/>
          <p:cNvSpPr/>
          <p:nvPr/>
        </p:nvSpPr>
        <p:spPr>
          <a:xfrm>
            <a:off x="545940" y="114700"/>
            <a:ext cx="6540060" cy="523220"/>
          </a:xfrm>
          <a:prstGeom prst="rect">
            <a:avLst/>
          </a:prstGeom>
          <a:solidFill>
            <a:schemeClr val="bg1">
              <a:lumMod val="85000"/>
            </a:schemeClr>
          </a:solidFill>
        </p:spPr>
        <p:txBody>
          <a:bodyPr wrap="none">
            <a:spAutoFit/>
          </a:bodyPr>
          <a:lstStyle/>
          <a:p>
            <a:r>
              <a:rPr lang="en-ZA" sz="2800" b="1" dirty="0" smtClean="0">
                <a:latin typeface="Gill Sans Light"/>
                <a:cs typeface="Gill Sans Light"/>
              </a:rPr>
              <a:t>2018/19 </a:t>
            </a:r>
            <a:r>
              <a:rPr lang="en-ZA" sz="2800" b="1" dirty="0">
                <a:latin typeface="Gill Sans Light"/>
                <a:cs typeface="Gill Sans Light"/>
              </a:rPr>
              <a:t>FINANCIAL PERFORMANCE</a:t>
            </a:r>
            <a:endParaRPr lang="en-US" sz="2800" b="1" dirty="0"/>
          </a:p>
        </p:txBody>
      </p:sp>
    </p:spTree>
    <p:extLst>
      <p:ext uri="{BB962C8B-B14F-4D97-AF65-F5344CB8AC3E}">
        <p14:creationId xmlns:p14="http://schemas.microsoft.com/office/powerpoint/2010/main" xmlns="" val="4287425830"/>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p:cNvSpPr txBox="1"/>
          <p:nvPr/>
        </p:nvSpPr>
        <p:spPr>
          <a:xfrm>
            <a:off x="2138417" y="4177335"/>
            <a:ext cx="4902463" cy="830997"/>
          </a:xfrm>
          <a:prstGeom prst="rect">
            <a:avLst/>
          </a:prstGeom>
          <a:noFill/>
        </p:spPr>
        <p:txBody>
          <a:bodyPr wrap="square" rtlCol="0">
            <a:spAutoFit/>
          </a:bodyPr>
          <a:lstStyle/>
          <a:p>
            <a:pPr algn="just"/>
            <a:r>
              <a:rPr lang="en-ZA" sz="1600" b="1" dirty="0">
                <a:latin typeface="Arial" panose="020B0604020202020204" pitchFamily="34" charset="0"/>
                <a:ea typeface="Arial Unicode MS" pitchFamily="34" charset="-128"/>
                <a:cs typeface="Arial" panose="020B0604020202020204" pitchFamily="34" charset="0"/>
              </a:rPr>
              <a:t>Evaluating </a:t>
            </a:r>
            <a:r>
              <a:rPr lang="en-ZA" sz="1600" dirty="0">
                <a:latin typeface="Arial" panose="020B0604020202020204" pitchFamily="34" charset="0"/>
                <a:ea typeface="Arial Unicode MS" pitchFamily="34" charset="-128"/>
                <a:cs typeface="Arial" panose="020B0604020202020204" pitchFamily="34" charset="0"/>
              </a:rPr>
              <a:t>critical government programmes with the intention to inform planning, monitoring and interventions as well as budget </a:t>
            </a:r>
            <a:r>
              <a:rPr lang="en-ZA" sz="1600" dirty="0" smtClean="0">
                <a:latin typeface="Arial" panose="020B0604020202020204" pitchFamily="34" charset="0"/>
                <a:ea typeface="Arial Unicode MS" pitchFamily="34" charset="-128"/>
                <a:cs typeface="Arial" panose="020B0604020202020204" pitchFamily="34" charset="0"/>
              </a:rPr>
              <a:t>prioritisation.</a:t>
            </a:r>
            <a:endParaRPr lang="en-ZA" sz="1600" dirty="0">
              <a:latin typeface="Arial" panose="020B0604020202020204" pitchFamily="34" charset="0"/>
              <a:ea typeface="Arial Unicode MS" pitchFamily="34" charset="-128"/>
              <a:cs typeface="Arial" panose="020B0604020202020204" pitchFamily="34" charset="0"/>
            </a:endParaRPr>
          </a:p>
        </p:txBody>
      </p:sp>
      <p:sp>
        <p:nvSpPr>
          <p:cNvPr id="54" name="TextBox 53"/>
          <p:cNvSpPr txBox="1"/>
          <p:nvPr/>
        </p:nvSpPr>
        <p:spPr>
          <a:xfrm>
            <a:off x="2153295" y="3334812"/>
            <a:ext cx="4633621" cy="830997"/>
          </a:xfrm>
          <a:prstGeom prst="rect">
            <a:avLst/>
          </a:prstGeom>
          <a:noFill/>
        </p:spPr>
        <p:txBody>
          <a:bodyPr wrap="square" rtlCol="0">
            <a:spAutoFit/>
          </a:bodyPr>
          <a:lstStyle/>
          <a:p>
            <a:pPr algn="just"/>
            <a:r>
              <a:rPr lang="en-ZA" sz="1600" b="1" dirty="0">
                <a:latin typeface="Arial" panose="020B0604020202020204" pitchFamily="34" charset="0"/>
                <a:ea typeface="Arial Unicode MS" pitchFamily="34" charset="-128"/>
                <a:cs typeface="Arial" panose="020B0604020202020204" pitchFamily="34" charset="0"/>
              </a:rPr>
              <a:t>Monitoring</a:t>
            </a:r>
            <a:r>
              <a:rPr lang="en-ZA" sz="1600" dirty="0">
                <a:latin typeface="Arial" panose="020B0604020202020204" pitchFamily="34" charset="0"/>
                <a:ea typeface="Arial Unicode MS" pitchFamily="34" charset="-128"/>
                <a:cs typeface="Arial" panose="020B0604020202020204" pitchFamily="34" charset="0"/>
              </a:rPr>
              <a:t> the implementation of the NDP by developing robust monitoring systems backed by </a:t>
            </a:r>
            <a:r>
              <a:rPr lang="en-ZA" sz="1600" dirty="0" smtClean="0">
                <a:latin typeface="Arial" panose="020B0604020202020204" pitchFamily="34" charset="0"/>
                <a:ea typeface="Arial Unicode MS" pitchFamily="34" charset="-128"/>
                <a:cs typeface="Arial" panose="020B0604020202020204" pitchFamily="34" charset="0"/>
              </a:rPr>
              <a:t>evidence.</a:t>
            </a:r>
            <a:endParaRPr lang="en-GB" sz="1600" dirty="0">
              <a:solidFill>
                <a:schemeClr val="accent1"/>
              </a:solidFill>
              <a:latin typeface="Arial" panose="020B0604020202020204" pitchFamily="34" charset="0"/>
              <a:cs typeface="Arial" panose="020B0604020202020204" pitchFamily="34" charset="0"/>
            </a:endParaRPr>
          </a:p>
        </p:txBody>
      </p:sp>
      <p:sp>
        <p:nvSpPr>
          <p:cNvPr id="56" name="Slide Number Placeholder 2"/>
          <p:cNvSpPr>
            <a:spLocks noGrp="1"/>
          </p:cNvSpPr>
          <p:nvPr>
            <p:ph type="sldNum" sz="quarter" idx="4294967295"/>
          </p:nvPr>
        </p:nvSpPr>
        <p:spPr>
          <a:xfrm>
            <a:off x="8077200" y="6520260"/>
            <a:ext cx="2133600" cy="365125"/>
          </a:xfrm>
        </p:spPr>
        <p:txBody>
          <a:bodyPr/>
          <a:lstStyle/>
          <a:p>
            <a:r>
              <a:rPr lang="en-US" dirty="0" smtClean="0"/>
              <a:t>6</a:t>
            </a:r>
            <a:endParaRPr lang="en-US" dirty="0"/>
          </a:p>
        </p:txBody>
      </p:sp>
      <p:pic>
        <p:nvPicPr>
          <p:cNvPr id="57" name="DPME_IM_MINISTERS_PRESENTATION_r26.jpg" descr="DPME_IM_MINISTERS_PRESENTATION_r26.jpg"/>
          <p:cNvPicPr>
            <a:picLocks noChangeAspect="1"/>
          </p:cNvPicPr>
          <p:nvPr/>
        </p:nvPicPr>
        <p:blipFill rotWithShape="1">
          <a:blip r:embed="rId2" cstate="screen">
            <a:extLst>
              <a:ext uri="{28A0092B-C50C-407E-A947-70E740481C1C}">
                <a14:useLocalDpi xmlns:a14="http://schemas.microsoft.com/office/drawing/2010/main" xmlns=""/>
              </a:ext>
            </a:extLst>
          </a:blip>
          <a:srcRect/>
          <a:stretch/>
        </p:blipFill>
        <p:spPr>
          <a:xfrm>
            <a:off x="562765" y="1050395"/>
            <a:ext cx="1492242" cy="1569338"/>
          </a:xfrm>
          <a:prstGeom prst="rect">
            <a:avLst/>
          </a:prstGeom>
          <a:ln w="12700">
            <a:solidFill>
              <a:schemeClr val="accent2">
                <a:lumMod val="50000"/>
                <a:lumOff val="50000"/>
              </a:schemeClr>
            </a:solidFill>
            <a:miter lim="400000"/>
          </a:ln>
        </p:spPr>
      </p:pic>
      <p:pic>
        <p:nvPicPr>
          <p:cNvPr id="58" name="DPME_IM_MINISTERS_PRESENTATION_r26.jpg" descr="DPME_IM_MINISTERS_PRESENTATION_r26.jpg"/>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524522" y="2996174"/>
            <a:ext cx="1498000" cy="1064971"/>
          </a:xfrm>
          <a:prstGeom prst="rect">
            <a:avLst/>
          </a:prstGeom>
          <a:ln w="12700">
            <a:miter lim="400000"/>
          </a:ln>
        </p:spPr>
      </p:pic>
      <p:pic>
        <p:nvPicPr>
          <p:cNvPr id="59" name="DPME_IM_MINISTERS_PRESENTATION_r26.jpg" descr="DPME_IM_MINISTERS_PRESENTATION_r26.jpg"/>
          <p:cNvPicPr>
            <a:picLocks noChangeAspect="1"/>
          </p:cNvPicPr>
          <p:nvPr/>
        </p:nvPicPr>
        <p:blipFill rotWithShape="1">
          <a:blip r:embed="rId4" cstate="screen">
            <a:extLst>
              <a:ext uri="{28A0092B-C50C-407E-A947-70E740481C1C}">
                <a14:useLocalDpi xmlns:a14="http://schemas.microsoft.com/office/drawing/2010/main" xmlns=""/>
              </a:ext>
            </a:extLst>
          </a:blip>
          <a:srcRect/>
          <a:stretch/>
        </p:blipFill>
        <p:spPr>
          <a:xfrm>
            <a:off x="524522" y="4218658"/>
            <a:ext cx="1498000" cy="1023902"/>
          </a:xfrm>
          <a:prstGeom prst="rect">
            <a:avLst/>
          </a:prstGeom>
          <a:ln w="12700">
            <a:miter lim="400000"/>
          </a:ln>
        </p:spPr>
      </p:pic>
      <p:grpSp>
        <p:nvGrpSpPr>
          <p:cNvPr id="60" name="Group 59"/>
          <p:cNvGrpSpPr/>
          <p:nvPr/>
        </p:nvGrpSpPr>
        <p:grpSpPr>
          <a:xfrm>
            <a:off x="524522" y="5400073"/>
            <a:ext cx="1355077" cy="780066"/>
            <a:chOff x="9556311" y="1162185"/>
            <a:chExt cx="1011434" cy="1005884"/>
          </a:xfrm>
          <a:solidFill>
            <a:schemeClr val="accent5">
              <a:lumMod val="75000"/>
            </a:schemeClr>
          </a:solidFill>
        </p:grpSpPr>
        <p:sp>
          <p:nvSpPr>
            <p:cNvPr id="61" name="Freeform 60"/>
            <p:cNvSpPr/>
            <p:nvPr/>
          </p:nvSpPr>
          <p:spPr>
            <a:xfrm rot="16200000">
              <a:off x="9559086" y="1159410"/>
              <a:ext cx="1005884" cy="1011434"/>
            </a:xfrm>
            <a:custGeom>
              <a:avLst/>
              <a:gdLst>
                <a:gd name="connsiteX0" fmla="*/ 0 w 736600"/>
                <a:gd name="connsiteY0" fmla="*/ 0 h 740664"/>
                <a:gd name="connsiteX1" fmla="*/ 736600 w 736600"/>
                <a:gd name="connsiteY1" fmla="*/ 0 h 740664"/>
                <a:gd name="connsiteX2" fmla="*/ 736600 w 736600"/>
                <a:gd name="connsiteY2" fmla="*/ 180975 h 740664"/>
                <a:gd name="connsiteX3" fmla="*/ 692154 w 736600"/>
                <a:gd name="connsiteY3" fmla="*/ 180975 h 740664"/>
                <a:gd name="connsiteX4" fmla="*/ 692154 w 736600"/>
                <a:gd name="connsiteY4" fmla="*/ 44446 h 740664"/>
                <a:gd name="connsiteX5" fmla="*/ 44446 w 736600"/>
                <a:gd name="connsiteY5" fmla="*/ 44446 h 740664"/>
                <a:gd name="connsiteX6" fmla="*/ 44446 w 736600"/>
                <a:gd name="connsiteY6" fmla="*/ 696218 h 740664"/>
                <a:gd name="connsiteX7" fmla="*/ 225425 w 736600"/>
                <a:gd name="connsiteY7" fmla="*/ 696218 h 740664"/>
                <a:gd name="connsiteX8" fmla="*/ 225425 w 736600"/>
                <a:gd name="connsiteY8" fmla="*/ 740664 h 740664"/>
                <a:gd name="connsiteX9" fmla="*/ 0 w 736600"/>
                <a:gd name="connsiteY9" fmla="*/ 740664 h 740664"/>
                <a:gd name="connsiteX10" fmla="*/ 0 w 736600"/>
                <a:gd name="connsiteY10" fmla="*/ 0 h 740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6600" h="740664">
                  <a:moveTo>
                    <a:pt x="0" y="0"/>
                  </a:moveTo>
                  <a:lnTo>
                    <a:pt x="736600" y="0"/>
                  </a:lnTo>
                  <a:lnTo>
                    <a:pt x="736600" y="180975"/>
                  </a:lnTo>
                  <a:lnTo>
                    <a:pt x="692154" y="180975"/>
                  </a:lnTo>
                  <a:lnTo>
                    <a:pt x="692154" y="44446"/>
                  </a:lnTo>
                  <a:lnTo>
                    <a:pt x="44446" y="44446"/>
                  </a:lnTo>
                  <a:lnTo>
                    <a:pt x="44446" y="696218"/>
                  </a:lnTo>
                  <a:lnTo>
                    <a:pt x="225425" y="696218"/>
                  </a:lnTo>
                  <a:lnTo>
                    <a:pt x="225425" y="740664"/>
                  </a:lnTo>
                  <a:lnTo>
                    <a:pt x="0" y="740664"/>
                  </a:lnTo>
                  <a:lnTo>
                    <a:pt x="0" y="0"/>
                  </a:lnTo>
                  <a:close/>
                </a:path>
              </a:pathLst>
            </a:custGeom>
            <a:grpFill/>
            <a:ln w="381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600" dirty="0">
                <a:solidFill>
                  <a:srgbClr val="000000"/>
                </a:solidFill>
                <a:latin typeface="Arial" panose="020B0604020202020204" pitchFamily="34" charset="0"/>
                <a:cs typeface="Arial" panose="020B0604020202020204" pitchFamily="34" charset="0"/>
              </a:endParaRPr>
            </a:p>
          </p:txBody>
        </p:sp>
        <p:grpSp>
          <p:nvGrpSpPr>
            <p:cNvPr id="62" name="Group 61"/>
            <p:cNvGrpSpPr/>
            <p:nvPr/>
          </p:nvGrpSpPr>
          <p:grpSpPr>
            <a:xfrm>
              <a:off x="9728966" y="1347857"/>
              <a:ext cx="628832" cy="634540"/>
              <a:chOff x="7396545" y="5158184"/>
              <a:chExt cx="563041" cy="568151"/>
            </a:xfrm>
            <a:grpFill/>
          </p:grpSpPr>
          <p:sp>
            <p:nvSpPr>
              <p:cNvPr id="63" name="Freeform 114"/>
              <p:cNvSpPr>
                <a:spLocks/>
              </p:cNvSpPr>
              <p:nvPr/>
            </p:nvSpPr>
            <p:spPr bwMode="auto">
              <a:xfrm>
                <a:off x="7624975" y="5388178"/>
                <a:ext cx="101965" cy="95967"/>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sz="1600" kern="0" dirty="0">
                  <a:solidFill>
                    <a:prstClr val="black"/>
                  </a:solidFill>
                  <a:latin typeface="Arial" panose="020B0604020202020204" pitchFamily="34" charset="0"/>
                  <a:cs typeface="Arial" panose="020B0604020202020204" pitchFamily="34" charset="0"/>
                </a:endParaRPr>
              </a:p>
            </p:txBody>
          </p:sp>
          <p:sp>
            <p:nvSpPr>
              <p:cNvPr id="64" name="Freeform 63"/>
              <p:cNvSpPr/>
              <p:nvPr/>
            </p:nvSpPr>
            <p:spPr>
              <a:xfrm rot="18847983">
                <a:off x="7393990" y="5160739"/>
                <a:ext cx="568151" cy="563041"/>
              </a:xfrm>
              <a:custGeom>
                <a:avLst/>
                <a:gdLst>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85244 w 1764435"/>
                  <a:gd name="connsiteY14" fmla="*/ 1174052 h 1748555"/>
                  <a:gd name="connsiteX15" fmla="*/ 1515303 w 1764435"/>
                  <a:gd name="connsiteY15" fmla="*/ 1302217 h 1748555"/>
                  <a:gd name="connsiteX16" fmla="*/ 1598713 w 1764435"/>
                  <a:gd name="connsiteY16" fmla="*/ 1388190 h 1748555"/>
                  <a:gd name="connsiteX17" fmla="*/ 1382229 w 1764435"/>
                  <a:gd name="connsiteY17" fmla="*/ 1598220 h 1748555"/>
                  <a:gd name="connsiteX18" fmla="*/ 1300563 w 1764435"/>
                  <a:gd name="connsiteY18" fmla="*/ 1514045 h 1748555"/>
                  <a:gd name="connsiteX19" fmla="*/ 1293060 w 1764435"/>
                  <a:gd name="connsiteY19" fmla="*/ 1519388 h 1748555"/>
                  <a:gd name="connsiteX20" fmla="*/ 1017662 w 1764435"/>
                  <a:gd name="connsiteY20" fmla="*/ 1626826 h 1748555"/>
                  <a:gd name="connsiteX21" fmla="*/ 1010698 w 1764435"/>
                  <a:gd name="connsiteY21" fmla="*/ 1627387 h 1748555"/>
                  <a:gd name="connsiteX22" fmla="*/ 1010698 w 1764435"/>
                  <a:gd name="connsiteY22" fmla="*/ 1748555 h 1748555"/>
                  <a:gd name="connsiteX23" fmla="*/ 709074 w 1764435"/>
                  <a:gd name="connsiteY23" fmla="*/ 1748555 h 1748555"/>
                  <a:gd name="connsiteX24" fmla="*/ 709074 w 1764435"/>
                  <a:gd name="connsiteY24" fmla="*/ 1616932 h 1748555"/>
                  <a:gd name="connsiteX25" fmla="*/ 586066 w 1764435"/>
                  <a:gd name="connsiteY25" fmla="*/ 1578443 h 1748555"/>
                  <a:gd name="connsiteX26" fmla="*/ 454599 w 1764435"/>
                  <a:gd name="connsiteY26" fmla="*/ 1506700 h 1748555"/>
                  <a:gd name="connsiteX27" fmla="*/ 453656 w 1764435"/>
                  <a:gd name="connsiteY27" fmla="*/ 1505985 h 1748555"/>
                  <a:gd name="connsiteX28" fmla="*/ 365195 w 1764435"/>
                  <a:gd name="connsiteY28" fmla="*/ 1591809 h 1748555"/>
                  <a:gd name="connsiteX29" fmla="*/ 155165 w 1764435"/>
                  <a:gd name="connsiteY29" fmla="*/ 1375325 h 1748555"/>
                  <a:gd name="connsiteX30" fmla="*/ 243279 w 1764435"/>
                  <a:gd name="connsiteY30" fmla="*/ 1289839 h 1748555"/>
                  <a:gd name="connsiteX31" fmla="*/ 240729 w 1764435"/>
                  <a:gd name="connsiteY31" fmla="*/ 1286259 h 1748555"/>
                  <a:gd name="connsiteX32" fmla="*/ 157582 w 1764435"/>
                  <a:gd name="connsiteY32" fmla="*/ 1109045 h 1748555"/>
                  <a:gd name="connsiteX33" fmla="*/ 136311 w 1764435"/>
                  <a:gd name="connsiteY33" fmla="*/ 1024161 h 1748555"/>
                  <a:gd name="connsiteX34" fmla="*/ 0 w 1764435"/>
                  <a:gd name="connsiteY34" fmla="*/ 1017916 h 1748555"/>
                  <a:gd name="connsiteX35" fmla="*/ 13805 w 1764435"/>
                  <a:gd name="connsiteY35" fmla="*/ 716607 h 1748555"/>
                  <a:gd name="connsiteX36" fmla="*/ 137591 w 1764435"/>
                  <a:gd name="connsiteY36" fmla="*/ 722279 h 1748555"/>
                  <a:gd name="connsiteX37" fmla="*/ 160456 w 1764435"/>
                  <a:gd name="connsiteY37" fmla="*/ 635514 h 1748555"/>
                  <a:gd name="connsiteX38" fmla="*/ 197010 w 1764435"/>
                  <a:gd name="connsiteY38" fmla="*/ 545377 h 1748555"/>
                  <a:gd name="connsiteX39" fmla="*/ 255898 w 1764435"/>
                  <a:gd name="connsiteY39" fmla="*/ 446398 h 1748555"/>
                  <a:gd name="connsiteX40" fmla="*/ 155077 w 1764435"/>
                  <a:gd name="connsiteY40" fmla="*/ 342479 h 1748555"/>
                  <a:gd name="connsiteX41" fmla="*/ 371560 w 1764435"/>
                  <a:gd name="connsiteY41" fmla="*/ 132449 h 1748555"/>
                  <a:gd name="connsiteX42" fmla="*/ 471585 w 1764435"/>
                  <a:gd name="connsiteY42" fmla="*/ 235548 h 1748555"/>
                  <a:gd name="connsiteX43" fmla="*/ 473859 w 1764435"/>
                  <a:gd name="connsiteY43" fmla="*/ 233929 h 1748555"/>
                  <a:gd name="connsiteX44" fmla="*/ 607436 w 1764435"/>
                  <a:gd name="connsiteY44" fmla="*/ 166197 h 1748555"/>
                  <a:gd name="connsiteX45" fmla="*/ 738328 w 1764435"/>
                  <a:gd name="connsiteY45" fmla="*/ 129551 h 1748555"/>
                  <a:gd name="connsiteX46" fmla="*/ 738328 w 1764435"/>
                  <a:gd name="connsiteY46" fmla="*/ 0 h 1748555"/>
                  <a:gd name="connsiteX47" fmla="*/ 1039953 w 1764435"/>
                  <a:gd name="connsiteY47" fmla="*/ 0 h 1748555"/>
                  <a:gd name="connsiteX48" fmla="*/ 1039953 w 1764435"/>
                  <a:gd name="connsiteY48" fmla="*/ 130857 h 1748555"/>
                  <a:gd name="connsiteX49" fmla="*/ 1040298 w 1764435"/>
                  <a:gd name="connsiteY49" fmla="*/ 130895 h 1748555"/>
                  <a:gd name="connsiteX50" fmla="*/ 1312320 w 1764435"/>
                  <a:gd name="connsiteY50" fmla="*/ 246617 h 1748555"/>
                  <a:gd name="connsiteX51" fmla="*/ 1315821 w 1764435"/>
                  <a:gd name="connsiteY51" fmla="*/ 249273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586066 w 1764435"/>
                  <a:gd name="connsiteY24" fmla="*/ 1578443 h 1748555"/>
                  <a:gd name="connsiteX25" fmla="*/ 454599 w 1764435"/>
                  <a:gd name="connsiteY25" fmla="*/ 1506700 h 1748555"/>
                  <a:gd name="connsiteX26" fmla="*/ 453656 w 1764435"/>
                  <a:gd name="connsiteY26" fmla="*/ 1505985 h 1748555"/>
                  <a:gd name="connsiteX27" fmla="*/ 365195 w 1764435"/>
                  <a:gd name="connsiteY27" fmla="*/ 1591809 h 1748555"/>
                  <a:gd name="connsiteX28" fmla="*/ 155165 w 1764435"/>
                  <a:gd name="connsiteY28" fmla="*/ 1375325 h 1748555"/>
                  <a:gd name="connsiteX29" fmla="*/ 243279 w 1764435"/>
                  <a:gd name="connsiteY29" fmla="*/ 1289839 h 1748555"/>
                  <a:gd name="connsiteX30" fmla="*/ 240729 w 1764435"/>
                  <a:gd name="connsiteY30" fmla="*/ 1286259 h 1748555"/>
                  <a:gd name="connsiteX31" fmla="*/ 157582 w 1764435"/>
                  <a:gd name="connsiteY31" fmla="*/ 1109045 h 1748555"/>
                  <a:gd name="connsiteX32" fmla="*/ 136311 w 1764435"/>
                  <a:gd name="connsiteY32" fmla="*/ 1024161 h 1748555"/>
                  <a:gd name="connsiteX33" fmla="*/ 0 w 1764435"/>
                  <a:gd name="connsiteY33" fmla="*/ 1017916 h 1748555"/>
                  <a:gd name="connsiteX34" fmla="*/ 13805 w 1764435"/>
                  <a:gd name="connsiteY34" fmla="*/ 716607 h 1748555"/>
                  <a:gd name="connsiteX35" fmla="*/ 137591 w 1764435"/>
                  <a:gd name="connsiteY35" fmla="*/ 722279 h 1748555"/>
                  <a:gd name="connsiteX36" fmla="*/ 160456 w 1764435"/>
                  <a:gd name="connsiteY36" fmla="*/ 635514 h 1748555"/>
                  <a:gd name="connsiteX37" fmla="*/ 197010 w 1764435"/>
                  <a:gd name="connsiteY37" fmla="*/ 545377 h 1748555"/>
                  <a:gd name="connsiteX38" fmla="*/ 255898 w 1764435"/>
                  <a:gd name="connsiteY38" fmla="*/ 446398 h 1748555"/>
                  <a:gd name="connsiteX39" fmla="*/ 155077 w 1764435"/>
                  <a:gd name="connsiteY39" fmla="*/ 342479 h 1748555"/>
                  <a:gd name="connsiteX40" fmla="*/ 371560 w 1764435"/>
                  <a:gd name="connsiteY40" fmla="*/ 132449 h 1748555"/>
                  <a:gd name="connsiteX41" fmla="*/ 471585 w 1764435"/>
                  <a:gd name="connsiteY41" fmla="*/ 235548 h 1748555"/>
                  <a:gd name="connsiteX42" fmla="*/ 473859 w 1764435"/>
                  <a:gd name="connsiteY42" fmla="*/ 233929 h 1748555"/>
                  <a:gd name="connsiteX43" fmla="*/ 607436 w 1764435"/>
                  <a:gd name="connsiteY43" fmla="*/ 166197 h 1748555"/>
                  <a:gd name="connsiteX44" fmla="*/ 738328 w 1764435"/>
                  <a:gd name="connsiteY44" fmla="*/ 129551 h 1748555"/>
                  <a:gd name="connsiteX45" fmla="*/ 738328 w 1764435"/>
                  <a:gd name="connsiteY45" fmla="*/ 0 h 1748555"/>
                  <a:gd name="connsiteX46" fmla="*/ 1039953 w 1764435"/>
                  <a:gd name="connsiteY46" fmla="*/ 0 h 1748555"/>
                  <a:gd name="connsiteX47" fmla="*/ 1039953 w 1764435"/>
                  <a:gd name="connsiteY47" fmla="*/ 130857 h 1748555"/>
                  <a:gd name="connsiteX48" fmla="*/ 1040298 w 1764435"/>
                  <a:gd name="connsiteY48" fmla="*/ 130895 h 1748555"/>
                  <a:gd name="connsiteX49" fmla="*/ 1312320 w 1764435"/>
                  <a:gd name="connsiteY49" fmla="*/ 246617 h 1748555"/>
                  <a:gd name="connsiteX50" fmla="*/ 1315821 w 1764435"/>
                  <a:gd name="connsiteY50" fmla="*/ 249273 h 1748555"/>
                  <a:gd name="connsiteX51" fmla="*/ 1390262 w 1764435"/>
                  <a:gd name="connsiteY51"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586066 w 1764435"/>
                  <a:gd name="connsiteY24" fmla="*/ 1578443 h 1748555"/>
                  <a:gd name="connsiteX25" fmla="*/ 454599 w 1764435"/>
                  <a:gd name="connsiteY25" fmla="*/ 1506700 h 1748555"/>
                  <a:gd name="connsiteX26" fmla="*/ 453656 w 1764435"/>
                  <a:gd name="connsiteY26" fmla="*/ 1505985 h 1748555"/>
                  <a:gd name="connsiteX27" fmla="*/ 365195 w 1764435"/>
                  <a:gd name="connsiteY27" fmla="*/ 1591809 h 1748555"/>
                  <a:gd name="connsiteX28" fmla="*/ 155165 w 1764435"/>
                  <a:gd name="connsiteY28" fmla="*/ 1375325 h 1748555"/>
                  <a:gd name="connsiteX29" fmla="*/ 243279 w 1764435"/>
                  <a:gd name="connsiteY29" fmla="*/ 1289839 h 1748555"/>
                  <a:gd name="connsiteX30" fmla="*/ 240729 w 1764435"/>
                  <a:gd name="connsiteY30" fmla="*/ 1286259 h 1748555"/>
                  <a:gd name="connsiteX31" fmla="*/ 157582 w 1764435"/>
                  <a:gd name="connsiteY31" fmla="*/ 1109045 h 1748555"/>
                  <a:gd name="connsiteX32" fmla="*/ 136311 w 1764435"/>
                  <a:gd name="connsiteY32" fmla="*/ 1024161 h 1748555"/>
                  <a:gd name="connsiteX33" fmla="*/ 0 w 1764435"/>
                  <a:gd name="connsiteY33" fmla="*/ 1017916 h 1748555"/>
                  <a:gd name="connsiteX34" fmla="*/ 13805 w 1764435"/>
                  <a:gd name="connsiteY34" fmla="*/ 716607 h 1748555"/>
                  <a:gd name="connsiteX35" fmla="*/ 137591 w 1764435"/>
                  <a:gd name="connsiteY35" fmla="*/ 722279 h 1748555"/>
                  <a:gd name="connsiteX36" fmla="*/ 160456 w 1764435"/>
                  <a:gd name="connsiteY36" fmla="*/ 635514 h 1748555"/>
                  <a:gd name="connsiteX37" fmla="*/ 197010 w 1764435"/>
                  <a:gd name="connsiteY37" fmla="*/ 545377 h 1748555"/>
                  <a:gd name="connsiteX38" fmla="*/ 255898 w 1764435"/>
                  <a:gd name="connsiteY38" fmla="*/ 446398 h 1748555"/>
                  <a:gd name="connsiteX39" fmla="*/ 155077 w 1764435"/>
                  <a:gd name="connsiteY39" fmla="*/ 342479 h 1748555"/>
                  <a:gd name="connsiteX40" fmla="*/ 371560 w 1764435"/>
                  <a:gd name="connsiteY40" fmla="*/ 132449 h 1748555"/>
                  <a:gd name="connsiteX41" fmla="*/ 471585 w 1764435"/>
                  <a:gd name="connsiteY41" fmla="*/ 235548 h 1748555"/>
                  <a:gd name="connsiteX42" fmla="*/ 473859 w 1764435"/>
                  <a:gd name="connsiteY42" fmla="*/ 233929 h 1748555"/>
                  <a:gd name="connsiteX43" fmla="*/ 607436 w 1764435"/>
                  <a:gd name="connsiteY43" fmla="*/ 166197 h 1748555"/>
                  <a:gd name="connsiteX44" fmla="*/ 738328 w 1764435"/>
                  <a:gd name="connsiteY44" fmla="*/ 129551 h 1748555"/>
                  <a:gd name="connsiteX45" fmla="*/ 738328 w 1764435"/>
                  <a:gd name="connsiteY45" fmla="*/ 0 h 1748555"/>
                  <a:gd name="connsiteX46" fmla="*/ 1039953 w 1764435"/>
                  <a:gd name="connsiteY46" fmla="*/ 0 h 1748555"/>
                  <a:gd name="connsiteX47" fmla="*/ 1039953 w 1764435"/>
                  <a:gd name="connsiteY47" fmla="*/ 130857 h 1748555"/>
                  <a:gd name="connsiteX48" fmla="*/ 1040298 w 1764435"/>
                  <a:gd name="connsiteY48" fmla="*/ 130895 h 1748555"/>
                  <a:gd name="connsiteX49" fmla="*/ 1312320 w 1764435"/>
                  <a:gd name="connsiteY49" fmla="*/ 246617 h 1748555"/>
                  <a:gd name="connsiteX50" fmla="*/ 1315821 w 1764435"/>
                  <a:gd name="connsiteY50" fmla="*/ 249273 h 1748555"/>
                  <a:gd name="connsiteX51" fmla="*/ 1390262 w 1764435"/>
                  <a:gd name="connsiteY51"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586066 w 1764435"/>
                  <a:gd name="connsiteY24" fmla="*/ 1578443 h 1748555"/>
                  <a:gd name="connsiteX25" fmla="*/ 454599 w 1764435"/>
                  <a:gd name="connsiteY25" fmla="*/ 1506700 h 1748555"/>
                  <a:gd name="connsiteX26" fmla="*/ 453656 w 1764435"/>
                  <a:gd name="connsiteY26" fmla="*/ 1505985 h 1748555"/>
                  <a:gd name="connsiteX27" fmla="*/ 365195 w 1764435"/>
                  <a:gd name="connsiteY27" fmla="*/ 1591809 h 1748555"/>
                  <a:gd name="connsiteX28" fmla="*/ 155165 w 1764435"/>
                  <a:gd name="connsiteY28" fmla="*/ 1375325 h 1748555"/>
                  <a:gd name="connsiteX29" fmla="*/ 243279 w 1764435"/>
                  <a:gd name="connsiteY29" fmla="*/ 1289839 h 1748555"/>
                  <a:gd name="connsiteX30" fmla="*/ 240729 w 1764435"/>
                  <a:gd name="connsiteY30" fmla="*/ 1286259 h 1748555"/>
                  <a:gd name="connsiteX31" fmla="*/ 157582 w 1764435"/>
                  <a:gd name="connsiteY31" fmla="*/ 1109045 h 1748555"/>
                  <a:gd name="connsiteX32" fmla="*/ 136311 w 1764435"/>
                  <a:gd name="connsiteY32" fmla="*/ 1024161 h 1748555"/>
                  <a:gd name="connsiteX33" fmla="*/ 0 w 1764435"/>
                  <a:gd name="connsiteY33" fmla="*/ 1017916 h 1748555"/>
                  <a:gd name="connsiteX34" fmla="*/ 13805 w 1764435"/>
                  <a:gd name="connsiteY34" fmla="*/ 716607 h 1748555"/>
                  <a:gd name="connsiteX35" fmla="*/ 137591 w 1764435"/>
                  <a:gd name="connsiteY35" fmla="*/ 722279 h 1748555"/>
                  <a:gd name="connsiteX36" fmla="*/ 160456 w 1764435"/>
                  <a:gd name="connsiteY36" fmla="*/ 635514 h 1748555"/>
                  <a:gd name="connsiteX37" fmla="*/ 197010 w 1764435"/>
                  <a:gd name="connsiteY37" fmla="*/ 545377 h 1748555"/>
                  <a:gd name="connsiteX38" fmla="*/ 255898 w 1764435"/>
                  <a:gd name="connsiteY38" fmla="*/ 446398 h 1748555"/>
                  <a:gd name="connsiteX39" fmla="*/ 155077 w 1764435"/>
                  <a:gd name="connsiteY39" fmla="*/ 342479 h 1748555"/>
                  <a:gd name="connsiteX40" fmla="*/ 371560 w 1764435"/>
                  <a:gd name="connsiteY40" fmla="*/ 132449 h 1748555"/>
                  <a:gd name="connsiteX41" fmla="*/ 471585 w 1764435"/>
                  <a:gd name="connsiteY41" fmla="*/ 235548 h 1748555"/>
                  <a:gd name="connsiteX42" fmla="*/ 473859 w 1764435"/>
                  <a:gd name="connsiteY42" fmla="*/ 233929 h 1748555"/>
                  <a:gd name="connsiteX43" fmla="*/ 607436 w 1764435"/>
                  <a:gd name="connsiteY43" fmla="*/ 166197 h 1748555"/>
                  <a:gd name="connsiteX44" fmla="*/ 738328 w 1764435"/>
                  <a:gd name="connsiteY44" fmla="*/ 129551 h 1748555"/>
                  <a:gd name="connsiteX45" fmla="*/ 738328 w 1764435"/>
                  <a:gd name="connsiteY45" fmla="*/ 0 h 1748555"/>
                  <a:gd name="connsiteX46" fmla="*/ 1039953 w 1764435"/>
                  <a:gd name="connsiteY46" fmla="*/ 0 h 1748555"/>
                  <a:gd name="connsiteX47" fmla="*/ 1039953 w 1764435"/>
                  <a:gd name="connsiteY47" fmla="*/ 130857 h 1748555"/>
                  <a:gd name="connsiteX48" fmla="*/ 1040298 w 1764435"/>
                  <a:gd name="connsiteY48" fmla="*/ 130895 h 1748555"/>
                  <a:gd name="connsiteX49" fmla="*/ 1312320 w 1764435"/>
                  <a:gd name="connsiteY49" fmla="*/ 246617 h 1748555"/>
                  <a:gd name="connsiteX50" fmla="*/ 1315821 w 1764435"/>
                  <a:gd name="connsiteY50" fmla="*/ 249273 h 1748555"/>
                  <a:gd name="connsiteX51" fmla="*/ 1390262 w 1764435"/>
                  <a:gd name="connsiteY51"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586066 w 1764435"/>
                  <a:gd name="connsiteY24" fmla="*/ 1578443 h 1748555"/>
                  <a:gd name="connsiteX25" fmla="*/ 454599 w 1764435"/>
                  <a:gd name="connsiteY25" fmla="*/ 1506700 h 1748555"/>
                  <a:gd name="connsiteX26" fmla="*/ 453656 w 1764435"/>
                  <a:gd name="connsiteY26" fmla="*/ 1505985 h 1748555"/>
                  <a:gd name="connsiteX27" fmla="*/ 365195 w 1764435"/>
                  <a:gd name="connsiteY27" fmla="*/ 1591809 h 1748555"/>
                  <a:gd name="connsiteX28" fmla="*/ 155165 w 1764435"/>
                  <a:gd name="connsiteY28" fmla="*/ 1375325 h 1748555"/>
                  <a:gd name="connsiteX29" fmla="*/ 243279 w 1764435"/>
                  <a:gd name="connsiteY29" fmla="*/ 1289839 h 1748555"/>
                  <a:gd name="connsiteX30" fmla="*/ 240729 w 1764435"/>
                  <a:gd name="connsiteY30" fmla="*/ 1286259 h 1748555"/>
                  <a:gd name="connsiteX31" fmla="*/ 157582 w 1764435"/>
                  <a:gd name="connsiteY31" fmla="*/ 1109045 h 1748555"/>
                  <a:gd name="connsiteX32" fmla="*/ 136311 w 1764435"/>
                  <a:gd name="connsiteY32" fmla="*/ 1024161 h 1748555"/>
                  <a:gd name="connsiteX33" fmla="*/ 0 w 1764435"/>
                  <a:gd name="connsiteY33" fmla="*/ 1017916 h 1748555"/>
                  <a:gd name="connsiteX34" fmla="*/ 13805 w 1764435"/>
                  <a:gd name="connsiteY34" fmla="*/ 716607 h 1748555"/>
                  <a:gd name="connsiteX35" fmla="*/ 137591 w 1764435"/>
                  <a:gd name="connsiteY35" fmla="*/ 722279 h 1748555"/>
                  <a:gd name="connsiteX36" fmla="*/ 160456 w 1764435"/>
                  <a:gd name="connsiteY36" fmla="*/ 635514 h 1748555"/>
                  <a:gd name="connsiteX37" fmla="*/ 197010 w 1764435"/>
                  <a:gd name="connsiteY37" fmla="*/ 545377 h 1748555"/>
                  <a:gd name="connsiteX38" fmla="*/ 255898 w 1764435"/>
                  <a:gd name="connsiteY38" fmla="*/ 446398 h 1748555"/>
                  <a:gd name="connsiteX39" fmla="*/ 155077 w 1764435"/>
                  <a:gd name="connsiteY39" fmla="*/ 342479 h 1748555"/>
                  <a:gd name="connsiteX40" fmla="*/ 371560 w 1764435"/>
                  <a:gd name="connsiteY40" fmla="*/ 132449 h 1748555"/>
                  <a:gd name="connsiteX41" fmla="*/ 471585 w 1764435"/>
                  <a:gd name="connsiteY41" fmla="*/ 235548 h 1748555"/>
                  <a:gd name="connsiteX42" fmla="*/ 473859 w 1764435"/>
                  <a:gd name="connsiteY42" fmla="*/ 233929 h 1748555"/>
                  <a:gd name="connsiteX43" fmla="*/ 607436 w 1764435"/>
                  <a:gd name="connsiteY43" fmla="*/ 166197 h 1748555"/>
                  <a:gd name="connsiteX44" fmla="*/ 738328 w 1764435"/>
                  <a:gd name="connsiteY44" fmla="*/ 129551 h 1748555"/>
                  <a:gd name="connsiteX45" fmla="*/ 738328 w 1764435"/>
                  <a:gd name="connsiteY45" fmla="*/ 0 h 1748555"/>
                  <a:gd name="connsiteX46" fmla="*/ 1039953 w 1764435"/>
                  <a:gd name="connsiteY46" fmla="*/ 0 h 1748555"/>
                  <a:gd name="connsiteX47" fmla="*/ 1039953 w 1764435"/>
                  <a:gd name="connsiteY47" fmla="*/ 130857 h 1748555"/>
                  <a:gd name="connsiteX48" fmla="*/ 1040298 w 1764435"/>
                  <a:gd name="connsiteY48" fmla="*/ 130895 h 1748555"/>
                  <a:gd name="connsiteX49" fmla="*/ 1312320 w 1764435"/>
                  <a:gd name="connsiteY49" fmla="*/ 246617 h 1748555"/>
                  <a:gd name="connsiteX50" fmla="*/ 1315821 w 1764435"/>
                  <a:gd name="connsiteY50" fmla="*/ 249273 h 1748555"/>
                  <a:gd name="connsiteX51" fmla="*/ 1390262 w 1764435"/>
                  <a:gd name="connsiteY51"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453656 w 1764435"/>
                  <a:gd name="connsiteY25" fmla="*/ 1505985 h 1748555"/>
                  <a:gd name="connsiteX26" fmla="*/ 365195 w 1764435"/>
                  <a:gd name="connsiteY26" fmla="*/ 1591809 h 1748555"/>
                  <a:gd name="connsiteX27" fmla="*/ 155165 w 1764435"/>
                  <a:gd name="connsiteY27" fmla="*/ 1375325 h 1748555"/>
                  <a:gd name="connsiteX28" fmla="*/ 243279 w 1764435"/>
                  <a:gd name="connsiteY28" fmla="*/ 1289839 h 1748555"/>
                  <a:gd name="connsiteX29" fmla="*/ 240729 w 1764435"/>
                  <a:gd name="connsiteY29" fmla="*/ 1286259 h 1748555"/>
                  <a:gd name="connsiteX30" fmla="*/ 157582 w 1764435"/>
                  <a:gd name="connsiteY30" fmla="*/ 1109045 h 1748555"/>
                  <a:gd name="connsiteX31" fmla="*/ 136311 w 1764435"/>
                  <a:gd name="connsiteY31" fmla="*/ 1024161 h 1748555"/>
                  <a:gd name="connsiteX32" fmla="*/ 0 w 1764435"/>
                  <a:gd name="connsiteY32" fmla="*/ 1017916 h 1748555"/>
                  <a:gd name="connsiteX33" fmla="*/ 13805 w 1764435"/>
                  <a:gd name="connsiteY33" fmla="*/ 716607 h 1748555"/>
                  <a:gd name="connsiteX34" fmla="*/ 137591 w 1764435"/>
                  <a:gd name="connsiteY34" fmla="*/ 722279 h 1748555"/>
                  <a:gd name="connsiteX35" fmla="*/ 160456 w 1764435"/>
                  <a:gd name="connsiteY35" fmla="*/ 635514 h 1748555"/>
                  <a:gd name="connsiteX36" fmla="*/ 197010 w 1764435"/>
                  <a:gd name="connsiteY36" fmla="*/ 545377 h 1748555"/>
                  <a:gd name="connsiteX37" fmla="*/ 255898 w 1764435"/>
                  <a:gd name="connsiteY37" fmla="*/ 446398 h 1748555"/>
                  <a:gd name="connsiteX38" fmla="*/ 155077 w 1764435"/>
                  <a:gd name="connsiteY38" fmla="*/ 342479 h 1748555"/>
                  <a:gd name="connsiteX39" fmla="*/ 371560 w 1764435"/>
                  <a:gd name="connsiteY39" fmla="*/ 132449 h 1748555"/>
                  <a:gd name="connsiteX40" fmla="*/ 471585 w 1764435"/>
                  <a:gd name="connsiteY40" fmla="*/ 235548 h 1748555"/>
                  <a:gd name="connsiteX41" fmla="*/ 473859 w 1764435"/>
                  <a:gd name="connsiteY41" fmla="*/ 233929 h 1748555"/>
                  <a:gd name="connsiteX42" fmla="*/ 607436 w 1764435"/>
                  <a:gd name="connsiteY42" fmla="*/ 166197 h 1748555"/>
                  <a:gd name="connsiteX43" fmla="*/ 738328 w 1764435"/>
                  <a:gd name="connsiteY43" fmla="*/ 129551 h 1748555"/>
                  <a:gd name="connsiteX44" fmla="*/ 738328 w 1764435"/>
                  <a:gd name="connsiteY44" fmla="*/ 0 h 1748555"/>
                  <a:gd name="connsiteX45" fmla="*/ 1039953 w 1764435"/>
                  <a:gd name="connsiteY45" fmla="*/ 0 h 1748555"/>
                  <a:gd name="connsiteX46" fmla="*/ 1039953 w 1764435"/>
                  <a:gd name="connsiteY46" fmla="*/ 130857 h 1748555"/>
                  <a:gd name="connsiteX47" fmla="*/ 1040298 w 1764435"/>
                  <a:gd name="connsiteY47" fmla="*/ 130895 h 1748555"/>
                  <a:gd name="connsiteX48" fmla="*/ 1312320 w 1764435"/>
                  <a:gd name="connsiteY48" fmla="*/ 246617 h 1748555"/>
                  <a:gd name="connsiteX49" fmla="*/ 1315821 w 1764435"/>
                  <a:gd name="connsiteY49" fmla="*/ 249273 h 1748555"/>
                  <a:gd name="connsiteX50" fmla="*/ 1390262 w 1764435"/>
                  <a:gd name="connsiteY50"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453656 w 1764435"/>
                  <a:gd name="connsiteY25" fmla="*/ 1505985 h 1748555"/>
                  <a:gd name="connsiteX26" fmla="*/ 365195 w 1764435"/>
                  <a:gd name="connsiteY26" fmla="*/ 1591809 h 1748555"/>
                  <a:gd name="connsiteX27" fmla="*/ 155165 w 1764435"/>
                  <a:gd name="connsiteY27" fmla="*/ 1375325 h 1748555"/>
                  <a:gd name="connsiteX28" fmla="*/ 243279 w 1764435"/>
                  <a:gd name="connsiteY28" fmla="*/ 1289839 h 1748555"/>
                  <a:gd name="connsiteX29" fmla="*/ 240729 w 1764435"/>
                  <a:gd name="connsiteY29" fmla="*/ 1286259 h 1748555"/>
                  <a:gd name="connsiteX30" fmla="*/ 157582 w 1764435"/>
                  <a:gd name="connsiteY30" fmla="*/ 1109045 h 1748555"/>
                  <a:gd name="connsiteX31" fmla="*/ 136311 w 1764435"/>
                  <a:gd name="connsiteY31" fmla="*/ 1024161 h 1748555"/>
                  <a:gd name="connsiteX32" fmla="*/ 0 w 1764435"/>
                  <a:gd name="connsiteY32" fmla="*/ 1017916 h 1748555"/>
                  <a:gd name="connsiteX33" fmla="*/ 13805 w 1764435"/>
                  <a:gd name="connsiteY33" fmla="*/ 716607 h 1748555"/>
                  <a:gd name="connsiteX34" fmla="*/ 137591 w 1764435"/>
                  <a:gd name="connsiteY34" fmla="*/ 722279 h 1748555"/>
                  <a:gd name="connsiteX35" fmla="*/ 160456 w 1764435"/>
                  <a:gd name="connsiteY35" fmla="*/ 635514 h 1748555"/>
                  <a:gd name="connsiteX36" fmla="*/ 197010 w 1764435"/>
                  <a:gd name="connsiteY36" fmla="*/ 545377 h 1748555"/>
                  <a:gd name="connsiteX37" fmla="*/ 255898 w 1764435"/>
                  <a:gd name="connsiteY37" fmla="*/ 446398 h 1748555"/>
                  <a:gd name="connsiteX38" fmla="*/ 155077 w 1764435"/>
                  <a:gd name="connsiteY38" fmla="*/ 342479 h 1748555"/>
                  <a:gd name="connsiteX39" fmla="*/ 371560 w 1764435"/>
                  <a:gd name="connsiteY39" fmla="*/ 132449 h 1748555"/>
                  <a:gd name="connsiteX40" fmla="*/ 471585 w 1764435"/>
                  <a:gd name="connsiteY40" fmla="*/ 235548 h 1748555"/>
                  <a:gd name="connsiteX41" fmla="*/ 473859 w 1764435"/>
                  <a:gd name="connsiteY41" fmla="*/ 233929 h 1748555"/>
                  <a:gd name="connsiteX42" fmla="*/ 607436 w 1764435"/>
                  <a:gd name="connsiteY42" fmla="*/ 166197 h 1748555"/>
                  <a:gd name="connsiteX43" fmla="*/ 738328 w 1764435"/>
                  <a:gd name="connsiteY43" fmla="*/ 129551 h 1748555"/>
                  <a:gd name="connsiteX44" fmla="*/ 738328 w 1764435"/>
                  <a:gd name="connsiteY44" fmla="*/ 0 h 1748555"/>
                  <a:gd name="connsiteX45" fmla="*/ 1039953 w 1764435"/>
                  <a:gd name="connsiteY45" fmla="*/ 0 h 1748555"/>
                  <a:gd name="connsiteX46" fmla="*/ 1039953 w 1764435"/>
                  <a:gd name="connsiteY46" fmla="*/ 130857 h 1748555"/>
                  <a:gd name="connsiteX47" fmla="*/ 1040298 w 1764435"/>
                  <a:gd name="connsiteY47" fmla="*/ 130895 h 1748555"/>
                  <a:gd name="connsiteX48" fmla="*/ 1312320 w 1764435"/>
                  <a:gd name="connsiteY48" fmla="*/ 246617 h 1748555"/>
                  <a:gd name="connsiteX49" fmla="*/ 1315821 w 1764435"/>
                  <a:gd name="connsiteY49" fmla="*/ 249273 h 1748555"/>
                  <a:gd name="connsiteX50" fmla="*/ 1390262 w 1764435"/>
                  <a:gd name="connsiteY50"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240729 w 1764435"/>
                  <a:gd name="connsiteY28" fmla="*/ 1286259 h 1748555"/>
                  <a:gd name="connsiteX29" fmla="*/ 157582 w 1764435"/>
                  <a:gd name="connsiteY29" fmla="*/ 1109045 h 1748555"/>
                  <a:gd name="connsiteX30" fmla="*/ 136311 w 1764435"/>
                  <a:gd name="connsiteY30" fmla="*/ 1024161 h 1748555"/>
                  <a:gd name="connsiteX31" fmla="*/ 0 w 1764435"/>
                  <a:gd name="connsiteY31" fmla="*/ 1017916 h 1748555"/>
                  <a:gd name="connsiteX32" fmla="*/ 13805 w 1764435"/>
                  <a:gd name="connsiteY32" fmla="*/ 716607 h 1748555"/>
                  <a:gd name="connsiteX33" fmla="*/ 137591 w 1764435"/>
                  <a:gd name="connsiteY33" fmla="*/ 722279 h 1748555"/>
                  <a:gd name="connsiteX34" fmla="*/ 160456 w 1764435"/>
                  <a:gd name="connsiteY34" fmla="*/ 635514 h 1748555"/>
                  <a:gd name="connsiteX35" fmla="*/ 197010 w 1764435"/>
                  <a:gd name="connsiteY35" fmla="*/ 545377 h 1748555"/>
                  <a:gd name="connsiteX36" fmla="*/ 255898 w 1764435"/>
                  <a:gd name="connsiteY36" fmla="*/ 446398 h 1748555"/>
                  <a:gd name="connsiteX37" fmla="*/ 155077 w 1764435"/>
                  <a:gd name="connsiteY37" fmla="*/ 342479 h 1748555"/>
                  <a:gd name="connsiteX38" fmla="*/ 371560 w 1764435"/>
                  <a:gd name="connsiteY38" fmla="*/ 132449 h 1748555"/>
                  <a:gd name="connsiteX39" fmla="*/ 471585 w 1764435"/>
                  <a:gd name="connsiteY39" fmla="*/ 235548 h 1748555"/>
                  <a:gd name="connsiteX40" fmla="*/ 473859 w 1764435"/>
                  <a:gd name="connsiteY40" fmla="*/ 233929 h 1748555"/>
                  <a:gd name="connsiteX41" fmla="*/ 607436 w 1764435"/>
                  <a:gd name="connsiteY41" fmla="*/ 166197 h 1748555"/>
                  <a:gd name="connsiteX42" fmla="*/ 738328 w 1764435"/>
                  <a:gd name="connsiteY42" fmla="*/ 129551 h 1748555"/>
                  <a:gd name="connsiteX43" fmla="*/ 738328 w 1764435"/>
                  <a:gd name="connsiteY43" fmla="*/ 0 h 1748555"/>
                  <a:gd name="connsiteX44" fmla="*/ 1039953 w 1764435"/>
                  <a:gd name="connsiteY44" fmla="*/ 0 h 1748555"/>
                  <a:gd name="connsiteX45" fmla="*/ 1039953 w 1764435"/>
                  <a:gd name="connsiteY45" fmla="*/ 130857 h 1748555"/>
                  <a:gd name="connsiteX46" fmla="*/ 1040298 w 1764435"/>
                  <a:gd name="connsiteY46" fmla="*/ 130895 h 1748555"/>
                  <a:gd name="connsiteX47" fmla="*/ 1312320 w 1764435"/>
                  <a:gd name="connsiteY47" fmla="*/ 246617 h 1748555"/>
                  <a:gd name="connsiteX48" fmla="*/ 1315821 w 1764435"/>
                  <a:gd name="connsiteY48" fmla="*/ 249273 h 1748555"/>
                  <a:gd name="connsiteX49" fmla="*/ 1390262 w 1764435"/>
                  <a:gd name="connsiteY49"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240729 w 1764435"/>
                  <a:gd name="connsiteY28" fmla="*/ 1286259 h 1748555"/>
                  <a:gd name="connsiteX29" fmla="*/ 157582 w 1764435"/>
                  <a:gd name="connsiteY29" fmla="*/ 1109045 h 1748555"/>
                  <a:gd name="connsiteX30" fmla="*/ 136311 w 1764435"/>
                  <a:gd name="connsiteY30" fmla="*/ 1024161 h 1748555"/>
                  <a:gd name="connsiteX31" fmla="*/ 0 w 1764435"/>
                  <a:gd name="connsiteY31" fmla="*/ 1017916 h 1748555"/>
                  <a:gd name="connsiteX32" fmla="*/ 13805 w 1764435"/>
                  <a:gd name="connsiteY32" fmla="*/ 716607 h 1748555"/>
                  <a:gd name="connsiteX33" fmla="*/ 137591 w 1764435"/>
                  <a:gd name="connsiteY33" fmla="*/ 722279 h 1748555"/>
                  <a:gd name="connsiteX34" fmla="*/ 160456 w 1764435"/>
                  <a:gd name="connsiteY34" fmla="*/ 635514 h 1748555"/>
                  <a:gd name="connsiteX35" fmla="*/ 197010 w 1764435"/>
                  <a:gd name="connsiteY35" fmla="*/ 545377 h 1748555"/>
                  <a:gd name="connsiteX36" fmla="*/ 255898 w 1764435"/>
                  <a:gd name="connsiteY36" fmla="*/ 446398 h 1748555"/>
                  <a:gd name="connsiteX37" fmla="*/ 155077 w 1764435"/>
                  <a:gd name="connsiteY37" fmla="*/ 342479 h 1748555"/>
                  <a:gd name="connsiteX38" fmla="*/ 371560 w 1764435"/>
                  <a:gd name="connsiteY38" fmla="*/ 132449 h 1748555"/>
                  <a:gd name="connsiteX39" fmla="*/ 471585 w 1764435"/>
                  <a:gd name="connsiteY39" fmla="*/ 235548 h 1748555"/>
                  <a:gd name="connsiteX40" fmla="*/ 473859 w 1764435"/>
                  <a:gd name="connsiteY40" fmla="*/ 233929 h 1748555"/>
                  <a:gd name="connsiteX41" fmla="*/ 607436 w 1764435"/>
                  <a:gd name="connsiteY41" fmla="*/ 166197 h 1748555"/>
                  <a:gd name="connsiteX42" fmla="*/ 738328 w 1764435"/>
                  <a:gd name="connsiteY42" fmla="*/ 129551 h 1748555"/>
                  <a:gd name="connsiteX43" fmla="*/ 738328 w 1764435"/>
                  <a:gd name="connsiteY43" fmla="*/ 0 h 1748555"/>
                  <a:gd name="connsiteX44" fmla="*/ 1039953 w 1764435"/>
                  <a:gd name="connsiteY44" fmla="*/ 0 h 1748555"/>
                  <a:gd name="connsiteX45" fmla="*/ 1039953 w 1764435"/>
                  <a:gd name="connsiteY45" fmla="*/ 130857 h 1748555"/>
                  <a:gd name="connsiteX46" fmla="*/ 1040298 w 1764435"/>
                  <a:gd name="connsiteY46" fmla="*/ 130895 h 1748555"/>
                  <a:gd name="connsiteX47" fmla="*/ 1312320 w 1764435"/>
                  <a:gd name="connsiteY47" fmla="*/ 246617 h 1748555"/>
                  <a:gd name="connsiteX48" fmla="*/ 1315821 w 1764435"/>
                  <a:gd name="connsiteY48" fmla="*/ 249273 h 1748555"/>
                  <a:gd name="connsiteX49" fmla="*/ 1390262 w 1764435"/>
                  <a:gd name="connsiteY49"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240729 w 1764435"/>
                  <a:gd name="connsiteY28" fmla="*/ 1286259 h 1748555"/>
                  <a:gd name="connsiteX29" fmla="*/ 157582 w 1764435"/>
                  <a:gd name="connsiteY29" fmla="*/ 1109045 h 1748555"/>
                  <a:gd name="connsiteX30" fmla="*/ 136311 w 1764435"/>
                  <a:gd name="connsiteY30" fmla="*/ 1024161 h 1748555"/>
                  <a:gd name="connsiteX31" fmla="*/ 0 w 1764435"/>
                  <a:gd name="connsiteY31" fmla="*/ 1017916 h 1748555"/>
                  <a:gd name="connsiteX32" fmla="*/ 13805 w 1764435"/>
                  <a:gd name="connsiteY32" fmla="*/ 716607 h 1748555"/>
                  <a:gd name="connsiteX33" fmla="*/ 137591 w 1764435"/>
                  <a:gd name="connsiteY33" fmla="*/ 722279 h 1748555"/>
                  <a:gd name="connsiteX34" fmla="*/ 160456 w 1764435"/>
                  <a:gd name="connsiteY34" fmla="*/ 635514 h 1748555"/>
                  <a:gd name="connsiteX35" fmla="*/ 197010 w 1764435"/>
                  <a:gd name="connsiteY35" fmla="*/ 545377 h 1748555"/>
                  <a:gd name="connsiteX36" fmla="*/ 255898 w 1764435"/>
                  <a:gd name="connsiteY36" fmla="*/ 446398 h 1748555"/>
                  <a:gd name="connsiteX37" fmla="*/ 155077 w 1764435"/>
                  <a:gd name="connsiteY37" fmla="*/ 342479 h 1748555"/>
                  <a:gd name="connsiteX38" fmla="*/ 371560 w 1764435"/>
                  <a:gd name="connsiteY38" fmla="*/ 132449 h 1748555"/>
                  <a:gd name="connsiteX39" fmla="*/ 471585 w 1764435"/>
                  <a:gd name="connsiteY39" fmla="*/ 235548 h 1748555"/>
                  <a:gd name="connsiteX40" fmla="*/ 473859 w 1764435"/>
                  <a:gd name="connsiteY40" fmla="*/ 233929 h 1748555"/>
                  <a:gd name="connsiteX41" fmla="*/ 607436 w 1764435"/>
                  <a:gd name="connsiteY41" fmla="*/ 166197 h 1748555"/>
                  <a:gd name="connsiteX42" fmla="*/ 738328 w 1764435"/>
                  <a:gd name="connsiteY42" fmla="*/ 129551 h 1748555"/>
                  <a:gd name="connsiteX43" fmla="*/ 738328 w 1764435"/>
                  <a:gd name="connsiteY43" fmla="*/ 0 h 1748555"/>
                  <a:gd name="connsiteX44" fmla="*/ 1039953 w 1764435"/>
                  <a:gd name="connsiteY44" fmla="*/ 0 h 1748555"/>
                  <a:gd name="connsiteX45" fmla="*/ 1039953 w 1764435"/>
                  <a:gd name="connsiteY45" fmla="*/ 130857 h 1748555"/>
                  <a:gd name="connsiteX46" fmla="*/ 1040298 w 1764435"/>
                  <a:gd name="connsiteY46" fmla="*/ 130895 h 1748555"/>
                  <a:gd name="connsiteX47" fmla="*/ 1312320 w 1764435"/>
                  <a:gd name="connsiteY47" fmla="*/ 246617 h 1748555"/>
                  <a:gd name="connsiteX48" fmla="*/ 1315821 w 1764435"/>
                  <a:gd name="connsiteY48" fmla="*/ 249273 h 1748555"/>
                  <a:gd name="connsiteX49" fmla="*/ 1390262 w 1764435"/>
                  <a:gd name="connsiteY49"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240729 w 1764435"/>
                  <a:gd name="connsiteY28" fmla="*/ 1286259 h 1748555"/>
                  <a:gd name="connsiteX29" fmla="*/ 157582 w 1764435"/>
                  <a:gd name="connsiteY29" fmla="*/ 1109045 h 1748555"/>
                  <a:gd name="connsiteX30" fmla="*/ 136311 w 1764435"/>
                  <a:gd name="connsiteY30" fmla="*/ 1024161 h 1748555"/>
                  <a:gd name="connsiteX31" fmla="*/ 0 w 1764435"/>
                  <a:gd name="connsiteY31" fmla="*/ 1017916 h 1748555"/>
                  <a:gd name="connsiteX32" fmla="*/ 13805 w 1764435"/>
                  <a:gd name="connsiteY32" fmla="*/ 716607 h 1748555"/>
                  <a:gd name="connsiteX33" fmla="*/ 137591 w 1764435"/>
                  <a:gd name="connsiteY33" fmla="*/ 722279 h 1748555"/>
                  <a:gd name="connsiteX34" fmla="*/ 160456 w 1764435"/>
                  <a:gd name="connsiteY34" fmla="*/ 635514 h 1748555"/>
                  <a:gd name="connsiteX35" fmla="*/ 197010 w 1764435"/>
                  <a:gd name="connsiteY35" fmla="*/ 545377 h 1748555"/>
                  <a:gd name="connsiteX36" fmla="*/ 255898 w 1764435"/>
                  <a:gd name="connsiteY36" fmla="*/ 446398 h 1748555"/>
                  <a:gd name="connsiteX37" fmla="*/ 155077 w 1764435"/>
                  <a:gd name="connsiteY37" fmla="*/ 342479 h 1748555"/>
                  <a:gd name="connsiteX38" fmla="*/ 371560 w 1764435"/>
                  <a:gd name="connsiteY38" fmla="*/ 132449 h 1748555"/>
                  <a:gd name="connsiteX39" fmla="*/ 471585 w 1764435"/>
                  <a:gd name="connsiteY39" fmla="*/ 235548 h 1748555"/>
                  <a:gd name="connsiteX40" fmla="*/ 473859 w 1764435"/>
                  <a:gd name="connsiteY40" fmla="*/ 233929 h 1748555"/>
                  <a:gd name="connsiteX41" fmla="*/ 607436 w 1764435"/>
                  <a:gd name="connsiteY41" fmla="*/ 166197 h 1748555"/>
                  <a:gd name="connsiteX42" fmla="*/ 738328 w 1764435"/>
                  <a:gd name="connsiteY42" fmla="*/ 129551 h 1748555"/>
                  <a:gd name="connsiteX43" fmla="*/ 738328 w 1764435"/>
                  <a:gd name="connsiteY43" fmla="*/ 0 h 1748555"/>
                  <a:gd name="connsiteX44" fmla="*/ 1039953 w 1764435"/>
                  <a:gd name="connsiteY44" fmla="*/ 0 h 1748555"/>
                  <a:gd name="connsiteX45" fmla="*/ 1039953 w 1764435"/>
                  <a:gd name="connsiteY45" fmla="*/ 130857 h 1748555"/>
                  <a:gd name="connsiteX46" fmla="*/ 1040298 w 1764435"/>
                  <a:gd name="connsiteY46" fmla="*/ 130895 h 1748555"/>
                  <a:gd name="connsiteX47" fmla="*/ 1312320 w 1764435"/>
                  <a:gd name="connsiteY47" fmla="*/ 246617 h 1748555"/>
                  <a:gd name="connsiteX48" fmla="*/ 1315821 w 1764435"/>
                  <a:gd name="connsiteY48" fmla="*/ 249273 h 1748555"/>
                  <a:gd name="connsiteX49" fmla="*/ 1390262 w 1764435"/>
                  <a:gd name="connsiteY49"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240729 w 1764435"/>
                  <a:gd name="connsiteY28" fmla="*/ 1286259 h 1748555"/>
                  <a:gd name="connsiteX29" fmla="*/ 155203 w 1764435"/>
                  <a:gd name="connsiteY29" fmla="*/ 1113628 h 1748555"/>
                  <a:gd name="connsiteX30" fmla="*/ 136311 w 1764435"/>
                  <a:gd name="connsiteY30" fmla="*/ 1024161 h 1748555"/>
                  <a:gd name="connsiteX31" fmla="*/ 0 w 1764435"/>
                  <a:gd name="connsiteY31" fmla="*/ 1017916 h 1748555"/>
                  <a:gd name="connsiteX32" fmla="*/ 13805 w 1764435"/>
                  <a:gd name="connsiteY32" fmla="*/ 716607 h 1748555"/>
                  <a:gd name="connsiteX33" fmla="*/ 137591 w 1764435"/>
                  <a:gd name="connsiteY33" fmla="*/ 722279 h 1748555"/>
                  <a:gd name="connsiteX34" fmla="*/ 160456 w 1764435"/>
                  <a:gd name="connsiteY34" fmla="*/ 635514 h 1748555"/>
                  <a:gd name="connsiteX35" fmla="*/ 197010 w 1764435"/>
                  <a:gd name="connsiteY35" fmla="*/ 545377 h 1748555"/>
                  <a:gd name="connsiteX36" fmla="*/ 255898 w 1764435"/>
                  <a:gd name="connsiteY36" fmla="*/ 446398 h 1748555"/>
                  <a:gd name="connsiteX37" fmla="*/ 155077 w 1764435"/>
                  <a:gd name="connsiteY37" fmla="*/ 342479 h 1748555"/>
                  <a:gd name="connsiteX38" fmla="*/ 371560 w 1764435"/>
                  <a:gd name="connsiteY38" fmla="*/ 132449 h 1748555"/>
                  <a:gd name="connsiteX39" fmla="*/ 471585 w 1764435"/>
                  <a:gd name="connsiteY39" fmla="*/ 235548 h 1748555"/>
                  <a:gd name="connsiteX40" fmla="*/ 473859 w 1764435"/>
                  <a:gd name="connsiteY40" fmla="*/ 233929 h 1748555"/>
                  <a:gd name="connsiteX41" fmla="*/ 607436 w 1764435"/>
                  <a:gd name="connsiteY41" fmla="*/ 166197 h 1748555"/>
                  <a:gd name="connsiteX42" fmla="*/ 738328 w 1764435"/>
                  <a:gd name="connsiteY42" fmla="*/ 129551 h 1748555"/>
                  <a:gd name="connsiteX43" fmla="*/ 738328 w 1764435"/>
                  <a:gd name="connsiteY43" fmla="*/ 0 h 1748555"/>
                  <a:gd name="connsiteX44" fmla="*/ 1039953 w 1764435"/>
                  <a:gd name="connsiteY44" fmla="*/ 0 h 1748555"/>
                  <a:gd name="connsiteX45" fmla="*/ 1039953 w 1764435"/>
                  <a:gd name="connsiteY45" fmla="*/ 130857 h 1748555"/>
                  <a:gd name="connsiteX46" fmla="*/ 1040298 w 1764435"/>
                  <a:gd name="connsiteY46" fmla="*/ 130895 h 1748555"/>
                  <a:gd name="connsiteX47" fmla="*/ 1312320 w 1764435"/>
                  <a:gd name="connsiteY47" fmla="*/ 246617 h 1748555"/>
                  <a:gd name="connsiteX48" fmla="*/ 1315821 w 1764435"/>
                  <a:gd name="connsiteY48" fmla="*/ 249273 h 1748555"/>
                  <a:gd name="connsiteX49" fmla="*/ 1390262 w 1764435"/>
                  <a:gd name="connsiteY49"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240729 w 1764435"/>
                  <a:gd name="connsiteY28" fmla="*/ 1286259 h 1748555"/>
                  <a:gd name="connsiteX29" fmla="*/ 149448 w 1764435"/>
                  <a:gd name="connsiteY29" fmla="*/ 1112386 h 1748555"/>
                  <a:gd name="connsiteX30" fmla="*/ 136311 w 1764435"/>
                  <a:gd name="connsiteY30" fmla="*/ 1024161 h 1748555"/>
                  <a:gd name="connsiteX31" fmla="*/ 0 w 1764435"/>
                  <a:gd name="connsiteY31" fmla="*/ 1017916 h 1748555"/>
                  <a:gd name="connsiteX32" fmla="*/ 13805 w 1764435"/>
                  <a:gd name="connsiteY32" fmla="*/ 716607 h 1748555"/>
                  <a:gd name="connsiteX33" fmla="*/ 137591 w 1764435"/>
                  <a:gd name="connsiteY33" fmla="*/ 722279 h 1748555"/>
                  <a:gd name="connsiteX34" fmla="*/ 160456 w 1764435"/>
                  <a:gd name="connsiteY34" fmla="*/ 635514 h 1748555"/>
                  <a:gd name="connsiteX35" fmla="*/ 197010 w 1764435"/>
                  <a:gd name="connsiteY35" fmla="*/ 545377 h 1748555"/>
                  <a:gd name="connsiteX36" fmla="*/ 255898 w 1764435"/>
                  <a:gd name="connsiteY36" fmla="*/ 446398 h 1748555"/>
                  <a:gd name="connsiteX37" fmla="*/ 155077 w 1764435"/>
                  <a:gd name="connsiteY37" fmla="*/ 342479 h 1748555"/>
                  <a:gd name="connsiteX38" fmla="*/ 371560 w 1764435"/>
                  <a:gd name="connsiteY38" fmla="*/ 132449 h 1748555"/>
                  <a:gd name="connsiteX39" fmla="*/ 471585 w 1764435"/>
                  <a:gd name="connsiteY39" fmla="*/ 235548 h 1748555"/>
                  <a:gd name="connsiteX40" fmla="*/ 473859 w 1764435"/>
                  <a:gd name="connsiteY40" fmla="*/ 233929 h 1748555"/>
                  <a:gd name="connsiteX41" fmla="*/ 607436 w 1764435"/>
                  <a:gd name="connsiteY41" fmla="*/ 166197 h 1748555"/>
                  <a:gd name="connsiteX42" fmla="*/ 738328 w 1764435"/>
                  <a:gd name="connsiteY42" fmla="*/ 129551 h 1748555"/>
                  <a:gd name="connsiteX43" fmla="*/ 738328 w 1764435"/>
                  <a:gd name="connsiteY43" fmla="*/ 0 h 1748555"/>
                  <a:gd name="connsiteX44" fmla="*/ 1039953 w 1764435"/>
                  <a:gd name="connsiteY44" fmla="*/ 0 h 1748555"/>
                  <a:gd name="connsiteX45" fmla="*/ 1039953 w 1764435"/>
                  <a:gd name="connsiteY45" fmla="*/ 130857 h 1748555"/>
                  <a:gd name="connsiteX46" fmla="*/ 1040298 w 1764435"/>
                  <a:gd name="connsiteY46" fmla="*/ 130895 h 1748555"/>
                  <a:gd name="connsiteX47" fmla="*/ 1312320 w 1764435"/>
                  <a:gd name="connsiteY47" fmla="*/ 246617 h 1748555"/>
                  <a:gd name="connsiteX48" fmla="*/ 1315821 w 1764435"/>
                  <a:gd name="connsiteY48" fmla="*/ 249273 h 1748555"/>
                  <a:gd name="connsiteX49" fmla="*/ 1390262 w 1764435"/>
                  <a:gd name="connsiteY49"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240729 w 1764435"/>
                  <a:gd name="connsiteY28" fmla="*/ 1286259 h 1748555"/>
                  <a:gd name="connsiteX29" fmla="*/ 136311 w 1764435"/>
                  <a:gd name="connsiteY29" fmla="*/ 1024161 h 1748555"/>
                  <a:gd name="connsiteX30" fmla="*/ 0 w 1764435"/>
                  <a:gd name="connsiteY30" fmla="*/ 1017916 h 1748555"/>
                  <a:gd name="connsiteX31" fmla="*/ 13805 w 1764435"/>
                  <a:gd name="connsiteY31" fmla="*/ 716607 h 1748555"/>
                  <a:gd name="connsiteX32" fmla="*/ 137591 w 1764435"/>
                  <a:gd name="connsiteY32" fmla="*/ 722279 h 1748555"/>
                  <a:gd name="connsiteX33" fmla="*/ 160456 w 1764435"/>
                  <a:gd name="connsiteY33" fmla="*/ 635514 h 1748555"/>
                  <a:gd name="connsiteX34" fmla="*/ 197010 w 1764435"/>
                  <a:gd name="connsiteY34" fmla="*/ 545377 h 1748555"/>
                  <a:gd name="connsiteX35" fmla="*/ 255898 w 1764435"/>
                  <a:gd name="connsiteY35" fmla="*/ 446398 h 1748555"/>
                  <a:gd name="connsiteX36" fmla="*/ 155077 w 1764435"/>
                  <a:gd name="connsiteY36" fmla="*/ 342479 h 1748555"/>
                  <a:gd name="connsiteX37" fmla="*/ 371560 w 1764435"/>
                  <a:gd name="connsiteY37" fmla="*/ 132449 h 1748555"/>
                  <a:gd name="connsiteX38" fmla="*/ 471585 w 1764435"/>
                  <a:gd name="connsiteY38" fmla="*/ 235548 h 1748555"/>
                  <a:gd name="connsiteX39" fmla="*/ 473859 w 1764435"/>
                  <a:gd name="connsiteY39" fmla="*/ 233929 h 1748555"/>
                  <a:gd name="connsiteX40" fmla="*/ 607436 w 1764435"/>
                  <a:gd name="connsiteY40" fmla="*/ 166197 h 1748555"/>
                  <a:gd name="connsiteX41" fmla="*/ 738328 w 1764435"/>
                  <a:gd name="connsiteY41" fmla="*/ 129551 h 1748555"/>
                  <a:gd name="connsiteX42" fmla="*/ 738328 w 1764435"/>
                  <a:gd name="connsiteY42" fmla="*/ 0 h 1748555"/>
                  <a:gd name="connsiteX43" fmla="*/ 1039953 w 1764435"/>
                  <a:gd name="connsiteY43" fmla="*/ 0 h 1748555"/>
                  <a:gd name="connsiteX44" fmla="*/ 1039953 w 1764435"/>
                  <a:gd name="connsiteY44" fmla="*/ 130857 h 1748555"/>
                  <a:gd name="connsiteX45" fmla="*/ 1040298 w 1764435"/>
                  <a:gd name="connsiteY45" fmla="*/ 130895 h 1748555"/>
                  <a:gd name="connsiteX46" fmla="*/ 1312320 w 1764435"/>
                  <a:gd name="connsiteY46" fmla="*/ 246617 h 1748555"/>
                  <a:gd name="connsiteX47" fmla="*/ 1315821 w 1764435"/>
                  <a:gd name="connsiteY47" fmla="*/ 249273 h 1748555"/>
                  <a:gd name="connsiteX48" fmla="*/ 1390262 w 1764435"/>
                  <a:gd name="connsiteY48"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160456 w 1764435"/>
                  <a:gd name="connsiteY32" fmla="*/ 635514 h 1748555"/>
                  <a:gd name="connsiteX33" fmla="*/ 197010 w 1764435"/>
                  <a:gd name="connsiteY33" fmla="*/ 545377 h 1748555"/>
                  <a:gd name="connsiteX34" fmla="*/ 255898 w 1764435"/>
                  <a:gd name="connsiteY34" fmla="*/ 446398 h 1748555"/>
                  <a:gd name="connsiteX35" fmla="*/ 155077 w 1764435"/>
                  <a:gd name="connsiteY35" fmla="*/ 342479 h 1748555"/>
                  <a:gd name="connsiteX36" fmla="*/ 371560 w 1764435"/>
                  <a:gd name="connsiteY36" fmla="*/ 132449 h 1748555"/>
                  <a:gd name="connsiteX37" fmla="*/ 471585 w 1764435"/>
                  <a:gd name="connsiteY37" fmla="*/ 235548 h 1748555"/>
                  <a:gd name="connsiteX38" fmla="*/ 473859 w 1764435"/>
                  <a:gd name="connsiteY38" fmla="*/ 233929 h 1748555"/>
                  <a:gd name="connsiteX39" fmla="*/ 607436 w 1764435"/>
                  <a:gd name="connsiteY39" fmla="*/ 166197 h 1748555"/>
                  <a:gd name="connsiteX40" fmla="*/ 738328 w 1764435"/>
                  <a:gd name="connsiteY40" fmla="*/ 129551 h 1748555"/>
                  <a:gd name="connsiteX41" fmla="*/ 738328 w 1764435"/>
                  <a:gd name="connsiteY41" fmla="*/ 0 h 1748555"/>
                  <a:gd name="connsiteX42" fmla="*/ 1039953 w 1764435"/>
                  <a:gd name="connsiteY42" fmla="*/ 0 h 1748555"/>
                  <a:gd name="connsiteX43" fmla="*/ 1039953 w 1764435"/>
                  <a:gd name="connsiteY43" fmla="*/ 130857 h 1748555"/>
                  <a:gd name="connsiteX44" fmla="*/ 1040298 w 1764435"/>
                  <a:gd name="connsiteY44" fmla="*/ 130895 h 1748555"/>
                  <a:gd name="connsiteX45" fmla="*/ 1312320 w 1764435"/>
                  <a:gd name="connsiteY45" fmla="*/ 246617 h 1748555"/>
                  <a:gd name="connsiteX46" fmla="*/ 1315821 w 1764435"/>
                  <a:gd name="connsiteY46" fmla="*/ 249273 h 1748555"/>
                  <a:gd name="connsiteX47" fmla="*/ 1390262 w 1764435"/>
                  <a:gd name="connsiteY47"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160456 w 1764435"/>
                  <a:gd name="connsiteY32" fmla="*/ 635514 h 1748555"/>
                  <a:gd name="connsiteX33" fmla="*/ 197010 w 1764435"/>
                  <a:gd name="connsiteY33" fmla="*/ 545377 h 1748555"/>
                  <a:gd name="connsiteX34" fmla="*/ 255898 w 1764435"/>
                  <a:gd name="connsiteY34" fmla="*/ 446398 h 1748555"/>
                  <a:gd name="connsiteX35" fmla="*/ 155077 w 1764435"/>
                  <a:gd name="connsiteY35" fmla="*/ 342479 h 1748555"/>
                  <a:gd name="connsiteX36" fmla="*/ 371560 w 1764435"/>
                  <a:gd name="connsiteY36" fmla="*/ 132449 h 1748555"/>
                  <a:gd name="connsiteX37" fmla="*/ 471585 w 1764435"/>
                  <a:gd name="connsiteY37" fmla="*/ 235548 h 1748555"/>
                  <a:gd name="connsiteX38" fmla="*/ 473859 w 1764435"/>
                  <a:gd name="connsiteY38" fmla="*/ 233929 h 1748555"/>
                  <a:gd name="connsiteX39" fmla="*/ 607436 w 1764435"/>
                  <a:gd name="connsiteY39" fmla="*/ 166197 h 1748555"/>
                  <a:gd name="connsiteX40" fmla="*/ 738328 w 1764435"/>
                  <a:gd name="connsiteY40" fmla="*/ 129551 h 1748555"/>
                  <a:gd name="connsiteX41" fmla="*/ 738328 w 1764435"/>
                  <a:gd name="connsiteY41" fmla="*/ 0 h 1748555"/>
                  <a:gd name="connsiteX42" fmla="*/ 1039953 w 1764435"/>
                  <a:gd name="connsiteY42" fmla="*/ 0 h 1748555"/>
                  <a:gd name="connsiteX43" fmla="*/ 1039953 w 1764435"/>
                  <a:gd name="connsiteY43" fmla="*/ 130857 h 1748555"/>
                  <a:gd name="connsiteX44" fmla="*/ 1040298 w 1764435"/>
                  <a:gd name="connsiteY44" fmla="*/ 130895 h 1748555"/>
                  <a:gd name="connsiteX45" fmla="*/ 1312320 w 1764435"/>
                  <a:gd name="connsiteY45" fmla="*/ 246617 h 1748555"/>
                  <a:gd name="connsiteX46" fmla="*/ 1315821 w 1764435"/>
                  <a:gd name="connsiteY46" fmla="*/ 249273 h 1748555"/>
                  <a:gd name="connsiteX47" fmla="*/ 1390262 w 1764435"/>
                  <a:gd name="connsiteY47"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160456 w 1764435"/>
                  <a:gd name="connsiteY32" fmla="*/ 635514 h 1748555"/>
                  <a:gd name="connsiteX33" fmla="*/ 197010 w 1764435"/>
                  <a:gd name="connsiteY33" fmla="*/ 545377 h 1748555"/>
                  <a:gd name="connsiteX34" fmla="*/ 255898 w 1764435"/>
                  <a:gd name="connsiteY34" fmla="*/ 446398 h 1748555"/>
                  <a:gd name="connsiteX35" fmla="*/ 155077 w 1764435"/>
                  <a:gd name="connsiteY35" fmla="*/ 342479 h 1748555"/>
                  <a:gd name="connsiteX36" fmla="*/ 371560 w 1764435"/>
                  <a:gd name="connsiteY36" fmla="*/ 132449 h 1748555"/>
                  <a:gd name="connsiteX37" fmla="*/ 471585 w 1764435"/>
                  <a:gd name="connsiteY37" fmla="*/ 235548 h 1748555"/>
                  <a:gd name="connsiteX38" fmla="*/ 473859 w 1764435"/>
                  <a:gd name="connsiteY38" fmla="*/ 233929 h 1748555"/>
                  <a:gd name="connsiteX39" fmla="*/ 607436 w 1764435"/>
                  <a:gd name="connsiteY39" fmla="*/ 166197 h 1748555"/>
                  <a:gd name="connsiteX40" fmla="*/ 738328 w 1764435"/>
                  <a:gd name="connsiteY40" fmla="*/ 129551 h 1748555"/>
                  <a:gd name="connsiteX41" fmla="*/ 738328 w 1764435"/>
                  <a:gd name="connsiteY41" fmla="*/ 0 h 1748555"/>
                  <a:gd name="connsiteX42" fmla="*/ 1039953 w 1764435"/>
                  <a:gd name="connsiteY42" fmla="*/ 0 h 1748555"/>
                  <a:gd name="connsiteX43" fmla="*/ 1039953 w 1764435"/>
                  <a:gd name="connsiteY43" fmla="*/ 130857 h 1748555"/>
                  <a:gd name="connsiteX44" fmla="*/ 1040298 w 1764435"/>
                  <a:gd name="connsiteY44" fmla="*/ 130895 h 1748555"/>
                  <a:gd name="connsiteX45" fmla="*/ 1312320 w 1764435"/>
                  <a:gd name="connsiteY45" fmla="*/ 246617 h 1748555"/>
                  <a:gd name="connsiteX46" fmla="*/ 1315821 w 1764435"/>
                  <a:gd name="connsiteY46" fmla="*/ 249273 h 1748555"/>
                  <a:gd name="connsiteX47" fmla="*/ 1390262 w 1764435"/>
                  <a:gd name="connsiteY47"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160456 w 1764435"/>
                  <a:gd name="connsiteY32" fmla="*/ 635514 h 1748555"/>
                  <a:gd name="connsiteX33" fmla="*/ 197010 w 1764435"/>
                  <a:gd name="connsiteY33" fmla="*/ 545377 h 1748555"/>
                  <a:gd name="connsiteX34" fmla="*/ 255898 w 1764435"/>
                  <a:gd name="connsiteY34" fmla="*/ 446398 h 1748555"/>
                  <a:gd name="connsiteX35" fmla="*/ 155077 w 1764435"/>
                  <a:gd name="connsiteY35" fmla="*/ 342479 h 1748555"/>
                  <a:gd name="connsiteX36" fmla="*/ 371560 w 1764435"/>
                  <a:gd name="connsiteY36" fmla="*/ 132449 h 1748555"/>
                  <a:gd name="connsiteX37" fmla="*/ 471585 w 1764435"/>
                  <a:gd name="connsiteY37" fmla="*/ 235548 h 1748555"/>
                  <a:gd name="connsiteX38" fmla="*/ 473859 w 1764435"/>
                  <a:gd name="connsiteY38" fmla="*/ 233929 h 1748555"/>
                  <a:gd name="connsiteX39" fmla="*/ 607436 w 1764435"/>
                  <a:gd name="connsiteY39" fmla="*/ 166197 h 1748555"/>
                  <a:gd name="connsiteX40" fmla="*/ 738328 w 1764435"/>
                  <a:gd name="connsiteY40" fmla="*/ 129551 h 1748555"/>
                  <a:gd name="connsiteX41" fmla="*/ 738328 w 1764435"/>
                  <a:gd name="connsiteY41" fmla="*/ 0 h 1748555"/>
                  <a:gd name="connsiteX42" fmla="*/ 1039953 w 1764435"/>
                  <a:gd name="connsiteY42" fmla="*/ 0 h 1748555"/>
                  <a:gd name="connsiteX43" fmla="*/ 1039953 w 1764435"/>
                  <a:gd name="connsiteY43" fmla="*/ 130857 h 1748555"/>
                  <a:gd name="connsiteX44" fmla="*/ 1040298 w 1764435"/>
                  <a:gd name="connsiteY44" fmla="*/ 130895 h 1748555"/>
                  <a:gd name="connsiteX45" fmla="*/ 1312320 w 1764435"/>
                  <a:gd name="connsiteY45" fmla="*/ 246617 h 1748555"/>
                  <a:gd name="connsiteX46" fmla="*/ 1315821 w 1764435"/>
                  <a:gd name="connsiteY46" fmla="*/ 249273 h 1748555"/>
                  <a:gd name="connsiteX47" fmla="*/ 1390262 w 1764435"/>
                  <a:gd name="connsiteY47"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197010 w 1764435"/>
                  <a:gd name="connsiteY32" fmla="*/ 545377 h 1748555"/>
                  <a:gd name="connsiteX33" fmla="*/ 255898 w 1764435"/>
                  <a:gd name="connsiteY33" fmla="*/ 446398 h 1748555"/>
                  <a:gd name="connsiteX34" fmla="*/ 155077 w 1764435"/>
                  <a:gd name="connsiteY34" fmla="*/ 342479 h 1748555"/>
                  <a:gd name="connsiteX35" fmla="*/ 371560 w 1764435"/>
                  <a:gd name="connsiteY35" fmla="*/ 132449 h 1748555"/>
                  <a:gd name="connsiteX36" fmla="*/ 471585 w 1764435"/>
                  <a:gd name="connsiteY36" fmla="*/ 235548 h 1748555"/>
                  <a:gd name="connsiteX37" fmla="*/ 473859 w 1764435"/>
                  <a:gd name="connsiteY37" fmla="*/ 233929 h 1748555"/>
                  <a:gd name="connsiteX38" fmla="*/ 607436 w 1764435"/>
                  <a:gd name="connsiteY38" fmla="*/ 166197 h 1748555"/>
                  <a:gd name="connsiteX39" fmla="*/ 738328 w 1764435"/>
                  <a:gd name="connsiteY39" fmla="*/ 129551 h 1748555"/>
                  <a:gd name="connsiteX40" fmla="*/ 738328 w 1764435"/>
                  <a:gd name="connsiteY40" fmla="*/ 0 h 1748555"/>
                  <a:gd name="connsiteX41" fmla="*/ 1039953 w 1764435"/>
                  <a:gd name="connsiteY41" fmla="*/ 0 h 1748555"/>
                  <a:gd name="connsiteX42" fmla="*/ 1039953 w 1764435"/>
                  <a:gd name="connsiteY42" fmla="*/ 130857 h 1748555"/>
                  <a:gd name="connsiteX43" fmla="*/ 1040298 w 1764435"/>
                  <a:gd name="connsiteY43" fmla="*/ 130895 h 1748555"/>
                  <a:gd name="connsiteX44" fmla="*/ 1312320 w 1764435"/>
                  <a:gd name="connsiteY44" fmla="*/ 246617 h 1748555"/>
                  <a:gd name="connsiteX45" fmla="*/ 1315821 w 1764435"/>
                  <a:gd name="connsiteY45" fmla="*/ 249273 h 1748555"/>
                  <a:gd name="connsiteX46" fmla="*/ 1390262 w 1764435"/>
                  <a:gd name="connsiteY46"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898 w 1764435"/>
                  <a:gd name="connsiteY32" fmla="*/ 446398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607436 w 1764435"/>
                  <a:gd name="connsiteY37" fmla="*/ 166197 h 1748555"/>
                  <a:gd name="connsiteX38" fmla="*/ 738328 w 1764435"/>
                  <a:gd name="connsiteY38" fmla="*/ 129551 h 1748555"/>
                  <a:gd name="connsiteX39" fmla="*/ 738328 w 1764435"/>
                  <a:gd name="connsiteY39" fmla="*/ 0 h 1748555"/>
                  <a:gd name="connsiteX40" fmla="*/ 1039953 w 1764435"/>
                  <a:gd name="connsiteY40" fmla="*/ 0 h 1748555"/>
                  <a:gd name="connsiteX41" fmla="*/ 1039953 w 1764435"/>
                  <a:gd name="connsiteY41" fmla="*/ 130857 h 1748555"/>
                  <a:gd name="connsiteX42" fmla="*/ 1040298 w 1764435"/>
                  <a:gd name="connsiteY42" fmla="*/ 130895 h 1748555"/>
                  <a:gd name="connsiteX43" fmla="*/ 1312320 w 1764435"/>
                  <a:gd name="connsiteY43" fmla="*/ 246617 h 1748555"/>
                  <a:gd name="connsiteX44" fmla="*/ 1315821 w 1764435"/>
                  <a:gd name="connsiteY44" fmla="*/ 249273 h 1748555"/>
                  <a:gd name="connsiteX45" fmla="*/ 1390262 w 1764435"/>
                  <a:gd name="connsiteY45"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898 w 1764435"/>
                  <a:gd name="connsiteY32" fmla="*/ 446398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607436 w 1764435"/>
                  <a:gd name="connsiteY37" fmla="*/ 166197 h 1748555"/>
                  <a:gd name="connsiteX38" fmla="*/ 738328 w 1764435"/>
                  <a:gd name="connsiteY38" fmla="*/ 129551 h 1748555"/>
                  <a:gd name="connsiteX39" fmla="*/ 738328 w 1764435"/>
                  <a:gd name="connsiteY39" fmla="*/ 0 h 1748555"/>
                  <a:gd name="connsiteX40" fmla="*/ 1039953 w 1764435"/>
                  <a:gd name="connsiteY40" fmla="*/ 0 h 1748555"/>
                  <a:gd name="connsiteX41" fmla="*/ 1039953 w 1764435"/>
                  <a:gd name="connsiteY41" fmla="*/ 130857 h 1748555"/>
                  <a:gd name="connsiteX42" fmla="*/ 1040298 w 1764435"/>
                  <a:gd name="connsiteY42" fmla="*/ 130895 h 1748555"/>
                  <a:gd name="connsiteX43" fmla="*/ 1312320 w 1764435"/>
                  <a:gd name="connsiteY43" fmla="*/ 246617 h 1748555"/>
                  <a:gd name="connsiteX44" fmla="*/ 1315821 w 1764435"/>
                  <a:gd name="connsiteY44" fmla="*/ 249273 h 1748555"/>
                  <a:gd name="connsiteX45" fmla="*/ 1390262 w 1764435"/>
                  <a:gd name="connsiteY45"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898 w 1764435"/>
                  <a:gd name="connsiteY32" fmla="*/ 446398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607436 w 1764435"/>
                  <a:gd name="connsiteY37" fmla="*/ 166197 h 1748555"/>
                  <a:gd name="connsiteX38" fmla="*/ 738328 w 1764435"/>
                  <a:gd name="connsiteY38" fmla="*/ 129551 h 1748555"/>
                  <a:gd name="connsiteX39" fmla="*/ 738328 w 1764435"/>
                  <a:gd name="connsiteY39" fmla="*/ 0 h 1748555"/>
                  <a:gd name="connsiteX40" fmla="*/ 1039953 w 1764435"/>
                  <a:gd name="connsiteY40" fmla="*/ 0 h 1748555"/>
                  <a:gd name="connsiteX41" fmla="*/ 1039953 w 1764435"/>
                  <a:gd name="connsiteY41" fmla="*/ 130857 h 1748555"/>
                  <a:gd name="connsiteX42" fmla="*/ 1040298 w 1764435"/>
                  <a:gd name="connsiteY42" fmla="*/ 130895 h 1748555"/>
                  <a:gd name="connsiteX43" fmla="*/ 1312320 w 1764435"/>
                  <a:gd name="connsiteY43" fmla="*/ 246617 h 1748555"/>
                  <a:gd name="connsiteX44" fmla="*/ 1315821 w 1764435"/>
                  <a:gd name="connsiteY44" fmla="*/ 249273 h 1748555"/>
                  <a:gd name="connsiteX45" fmla="*/ 1390262 w 1764435"/>
                  <a:gd name="connsiteY45"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898 w 1764435"/>
                  <a:gd name="connsiteY32" fmla="*/ 446398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607436 w 1764435"/>
                  <a:gd name="connsiteY37" fmla="*/ 166197 h 1748555"/>
                  <a:gd name="connsiteX38" fmla="*/ 738328 w 1764435"/>
                  <a:gd name="connsiteY38" fmla="*/ 129551 h 1748555"/>
                  <a:gd name="connsiteX39" fmla="*/ 738328 w 1764435"/>
                  <a:gd name="connsiteY39" fmla="*/ 0 h 1748555"/>
                  <a:gd name="connsiteX40" fmla="*/ 1039953 w 1764435"/>
                  <a:gd name="connsiteY40" fmla="*/ 0 h 1748555"/>
                  <a:gd name="connsiteX41" fmla="*/ 1039953 w 1764435"/>
                  <a:gd name="connsiteY41" fmla="*/ 130857 h 1748555"/>
                  <a:gd name="connsiteX42" fmla="*/ 1040298 w 1764435"/>
                  <a:gd name="connsiteY42" fmla="*/ 130895 h 1748555"/>
                  <a:gd name="connsiteX43" fmla="*/ 1312320 w 1764435"/>
                  <a:gd name="connsiteY43" fmla="*/ 246617 h 1748555"/>
                  <a:gd name="connsiteX44" fmla="*/ 1315821 w 1764435"/>
                  <a:gd name="connsiteY44" fmla="*/ 249273 h 1748555"/>
                  <a:gd name="connsiteX45" fmla="*/ 1390262 w 1764435"/>
                  <a:gd name="connsiteY45"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898 w 1764435"/>
                  <a:gd name="connsiteY32" fmla="*/ 446398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738328 w 1764435"/>
                  <a:gd name="connsiteY37" fmla="*/ 129551 h 1748555"/>
                  <a:gd name="connsiteX38" fmla="*/ 738328 w 1764435"/>
                  <a:gd name="connsiteY38" fmla="*/ 0 h 1748555"/>
                  <a:gd name="connsiteX39" fmla="*/ 1039953 w 1764435"/>
                  <a:gd name="connsiteY39" fmla="*/ 0 h 1748555"/>
                  <a:gd name="connsiteX40" fmla="*/ 1039953 w 1764435"/>
                  <a:gd name="connsiteY40" fmla="*/ 130857 h 1748555"/>
                  <a:gd name="connsiteX41" fmla="*/ 1040298 w 1764435"/>
                  <a:gd name="connsiteY41" fmla="*/ 130895 h 1748555"/>
                  <a:gd name="connsiteX42" fmla="*/ 1312320 w 1764435"/>
                  <a:gd name="connsiteY42" fmla="*/ 246617 h 1748555"/>
                  <a:gd name="connsiteX43" fmla="*/ 1315821 w 1764435"/>
                  <a:gd name="connsiteY43" fmla="*/ 249273 h 1748555"/>
                  <a:gd name="connsiteX44" fmla="*/ 1390262 w 1764435"/>
                  <a:gd name="connsiteY44"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898 w 1764435"/>
                  <a:gd name="connsiteY32" fmla="*/ 446398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738328 w 1764435"/>
                  <a:gd name="connsiteY37" fmla="*/ 129551 h 1748555"/>
                  <a:gd name="connsiteX38" fmla="*/ 738328 w 1764435"/>
                  <a:gd name="connsiteY38" fmla="*/ 0 h 1748555"/>
                  <a:gd name="connsiteX39" fmla="*/ 1039953 w 1764435"/>
                  <a:gd name="connsiteY39" fmla="*/ 0 h 1748555"/>
                  <a:gd name="connsiteX40" fmla="*/ 1039953 w 1764435"/>
                  <a:gd name="connsiteY40" fmla="*/ 130857 h 1748555"/>
                  <a:gd name="connsiteX41" fmla="*/ 1040298 w 1764435"/>
                  <a:gd name="connsiteY41" fmla="*/ 130895 h 1748555"/>
                  <a:gd name="connsiteX42" fmla="*/ 1312320 w 1764435"/>
                  <a:gd name="connsiteY42" fmla="*/ 246617 h 1748555"/>
                  <a:gd name="connsiteX43" fmla="*/ 1315821 w 1764435"/>
                  <a:gd name="connsiteY43" fmla="*/ 249273 h 1748555"/>
                  <a:gd name="connsiteX44" fmla="*/ 1390262 w 1764435"/>
                  <a:gd name="connsiteY44"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898 w 1764435"/>
                  <a:gd name="connsiteY32" fmla="*/ 446398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738328 w 1764435"/>
                  <a:gd name="connsiteY37" fmla="*/ 129551 h 1748555"/>
                  <a:gd name="connsiteX38" fmla="*/ 738328 w 1764435"/>
                  <a:gd name="connsiteY38" fmla="*/ 0 h 1748555"/>
                  <a:gd name="connsiteX39" fmla="*/ 1039953 w 1764435"/>
                  <a:gd name="connsiteY39" fmla="*/ 0 h 1748555"/>
                  <a:gd name="connsiteX40" fmla="*/ 1039953 w 1764435"/>
                  <a:gd name="connsiteY40" fmla="*/ 130857 h 1748555"/>
                  <a:gd name="connsiteX41" fmla="*/ 1040298 w 1764435"/>
                  <a:gd name="connsiteY41" fmla="*/ 130895 h 1748555"/>
                  <a:gd name="connsiteX42" fmla="*/ 1312320 w 1764435"/>
                  <a:gd name="connsiteY42" fmla="*/ 246617 h 1748555"/>
                  <a:gd name="connsiteX43" fmla="*/ 1315821 w 1764435"/>
                  <a:gd name="connsiteY43" fmla="*/ 249273 h 1748555"/>
                  <a:gd name="connsiteX44" fmla="*/ 1390262 w 1764435"/>
                  <a:gd name="connsiteY44"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898 w 1764435"/>
                  <a:gd name="connsiteY32" fmla="*/ 446398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738328 w 1764435"/>
                  <a:gd name="connsiteY37" fmla="*/ 129551 h 1748555"/>
                  <a:gd name="connsiteX38" fmla="*/ 738328 w 1764435"/>
                  <a:gd name="connsiteY38" fmla="*/ 0 h 1748555"/>
                  <a:gd name="connsiteX39" fmla="*/ 1039953 w 1764435"/>
                  <a:gd name="connsiteY39" fmla="*/ 0 h 1748555"/>
                  <a:gd name="connsiteX40" fmla="*/ 1039953 w 1764435"/>
                  <a:gd name="connsiteY40" fmla="*/ 130857 h 1748555"/>
                  <a:gd name="connsiteX41" fmla="*/ 1040298 w 1764435"/>
                  <a:gd name="connsiteY41" fmla="*/ 130895 h 1748555"/>
                  <a:gd name="connsiteX42" fmla="*/ 1312320 w 1764435"/>
                  <a:gd name="connsiteY42" fmla="*/ 246617 h 1748555"/>
                  <a:gd name="connsiteX43" fmla="*/ 1315821 w 1764435"/>
                  <a:gd name="connsiteY43" fmla="*/ 249273 h 1748555"/>
                  <a:gd name="connsiteX44" fmla="*/ 1390262 w 1764435"/>
                  <a:gd name="connsiteY44"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898 w 1764435"/>
                  <a:gd name="connsiteY32" fmla="*/ 446398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738328 w 1764435"/>
                  <a:gd name="connsiteY37" fmla="*/ 129551 h 1748555"/>
                  <a:gd name="connsiteX38" fmla="*/ 738328 w 1764435"/>
                  <a:gd name="connsiteY38" fmla="*/ 0 h 1748555"/>
                  <a:gd name="connsiteX39" fmla="*/ 1039953 w 1764435"/>
                  <a:gd name="connsiteY39" fmla="*/ 0 h 1748555"/>
                  <a:gd name="connsiteX40" fmla="*/ 1039953 w 1764435"/>
                  <a:gd name="connsiteY40" fmla="*/ 130857 h 1748555"/>
                  <a:gd name="connsiteX41" fmla="*/ 1040298 w 1764435"/>
                  <a:gd name="connsiteY41" fmla="*/ 130895 h 1748555"/>
                  <a:gd name="connsiteX42" fmla="*/ 1312320 w 1764435"/>
                  <a:gd name="connsiteY42" fmla="*/ 246617 h 1748555"/>
                  <a:gd name="connsiteX43" fmla="*/ 1315821 w 1764435"/>
                  <a:gd name="connsiteY43" fmla="*/ 249273 h 1748555"/>
                  <a:gd name="connsiteX44" fmla="*/ 1390262 w 1764435"/>
                  <a:gd name="connsiteY44"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898 w 1764435"/>
                  <a:gd name="connsiteY32" fmla="*/ 446398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738328 w 1764435"/>
                  <a:gd name="connsiteY37" fmla="*/ 129551 h 1748555"/>
                  <a:gd name="connsiteX38" fmla="*/ 738328 w 1764435"/>
                  <a:gd name="connsiteY38" fmla="*/ 0 h 1748555"/>
                  <a:gd name="connsiteX39" fmla="*/ 1039953 w 1764435"/>
                  <a:gd name="connsiteY39" fmla="*/ 0 h 1748555"/>
                  <a:gd name="connsiteX40" fmla="*/ 1039953 w 1764435"/>
                  <a:gd name="connsiteY40" fmla="*/ 130857 h 1748555"/>
                  <a:gd name="connsiteX41" fmla="*/ 1040298 w 1764435"/>
                  <a:gd name="connsiteY41" fmla="*/ 130895 h 1748555"/>
                  <a:gd name="connsiteX42" fmla="*/ 1312320 w 1764435"/>
                  <a:gd name="connsiteY42" fmla="*/ 246617 h 1748555"/>
                  <a:gd name="connsiteX43" fmla="*/ 1315821 w 1764435"/>
                  <a:gd name="connsiteY43" fmla="*/ 249273 h 1748555"/>
                  <a:gd name="connsiteX44" fmla="*/ 1390262 w 1764435"/>
                  <a:gd name="connsiteY44"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898 w 1764435"/>
                  <a:gd name="connsiteY32" fmla="*/ 446398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738328 w 1764435"/>
                  <a:gd name="connsiteY37" fmla="*/ 129551 h 1748555"/>
                  <a:gd name="connsiteX38" fmla="*/ 738328 w 1764435"/>
                  <a:gd name="connsiteY38" fmla="*/ 0 h 1748555"/>
                  <a:gd name="connsiteX39" fmla="*/ 1039953 w 1764435"/>
                  <a:gd name="connsiteY39" fmla="*/ 0 h 1748555"/>
                  <a:gd name="connsiteX40" fmla="*/ 1039953 w 1764435"/>
                  <a:gd name="connsiteY40" fmla="*/ 130857 h 1748555"/>
                  <a:gd name="connsiteX41" fmla="*/ 1040298 w 1764435"/>
                  <a:gd name="connsiteY41" fmla="*/ 130895 h 1748555"/>
                  <a:gd name="connsiteX42" fmla="*/ 1312320 w 1764435"/>
                  <a:gd name="connsiteY42" fmla="*/ 246617 h 1748555"/>
                  <a:gd name="connsiteX43" fmla="*/ 1315821 w 1764435"/>
                  <a:gd name="connsiteY43" fmla="*/ 249273 h 1748555"/>
                  <a:gd name="connsiteX44" fmla="*/ 1390262 w 1764435"/>
                  <a:gd name="connsiteY44"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898 w 1764435"/>
                  <a:gd name="connsiteY32" fmla="*/ 446398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738328 w 1764435"/>
                  <a:gd name="connsiteY37" fmla="*/ 129551 h 1748555"/>
                  <a:gd name="connsiteX38" fmla="*/ 738328 w 1764435"/>
                  <a:gd name="connsiteY38" fmla="*/ 0 h 1748555"/>
                  <a:gd name="connsiteX39" fmla="*/ 1039953 w 1764435"/>
                  <a:gd name="connsiteY39" fmla="*/ 0 h 1748555"/>
                  <a:gd name="connsiteX40" fmla="*/ 1039953 w 1764435"/>
                  <a:gd name="connsiteY40" fmla="*/ 130857 h 1748555"/>
                  <a:gd name="connsiteX41" fmla="*/ 1040298 w 1764435"/>
                  <a:gd name="connsiteY41" fmla="*/ 130895 h 1748555"/>
                  <a:gd name="connsiteX42" fmla="*/ 1312320 w 1764435"/>
                  <a:gd name="connsiteY42" fmla="*/ 246617 h 1748555"/>
                  <a:gd name="connsiteX43" fmla="*/ 1315821 w 1764435"/>
                  <a:gd name="connsiteY43" fmla="*/ 249273 h 1748555"/>
                  <a:gd name="connsiteX44" fmla="*/ 1390262 w 1764435"/>
                  <a:gd name="connsiteY44"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898 w 1764435"/>
                  <a:gd name="connsiteY32" fmla="*/ 446398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738328 w 1764435"/>
                  <a:gd name="connsiteY37" fmla="*/ 129551 h 1748555"/>
                  <a:gd name="connsiteX38" fmla="*/ 738328 w 1764435"/>
                  <a:gd name="connsiteY38" fmla="*/ 0 h 1748555"/>
                  <a:gd name="connsiteX39" fmla="*/ 1039953 w 1764435"/>
                  <a:gd name="connsiteY39" fmla="*/ 0 h 1748555"/>
                  <a:gd name="connsiteX40" fmla="*/ 1039953 w 1764435"/>
                  <a:gd name="connsiteY40" fmla="*/ 130857 h 1748555"/>
                  <a:gd name="connsiteX41" fmla="*/ 1040298 w 1764435"/>
                  <a:gd name="connsiteY41" fmla="*/ 130895 h 1748555"/>
                  <a:gd name="connsiteX42" fmla="*/ 1312320 w 1764435"/>
                  <a:gd name="connsiteY42" fmla="*/ 246617 h 1748555"/>
                  <a:gd name="connsiteX43" fmla="*/ 1315821 w 1764435"/>
                  <a:gd name="connsiteY43" fmla="*/ 249273 h 1748555"/>
                  <a:gd name="connsiteX44" fmla="*/ 1390262 w 1764435"/>
                  <a:gd name="connsiteY44"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898 w 1764435"/>
                  <a:gd name="connsiteY32" fmla="*/ 446398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738328 w 1764435"/>
                  <a:gd name="connsiteY37" fmla="*/ 129551 h 1748555"/>
                  <a:gd name="connsiteX38" fmla="*/ 738328 w 1764435"/>
                  <a:gd name="connsiteY38" fmla="*/ 0 h 1748555"/>
                  <a:gd name="connsiteX39" fmla="*/ 1039953 w 1764435"/>
                  <a:gd name="connsiteY39" fmla="*/ 0 h 1748555"/>
                  <a:gd name="connsiteX40" fmla="*/ 1039953 w 1764435"/>
                  <a:gd name="connsiteY40" fmla="*/ 130857 h 1748555"/>
                  <a:gd name="connsiteX41" fmla="*/ 1040298 w 1764435"/>
                  <a:gd name="connsiteY41" fmla="*/ 130895 h 1748555"/>
                  <a:gd name="connsiteX42" fmla="*/ 1312320 w 1764435"/>
                  <a:gd name="connsiteY42" fmla="*/ 246617 h 1748555"/>
                  <a:gd name="connsiteX43" fmla="*/ 1315821 w 1764435"/>
                  <a:gd name="connsiteY43" fmla="*/ 249273 h 1748555"/>
                  <a:gd name="connsiteX44" fmla="*/ 1390262 w 1764435"/>
                  <a:gd name="connsiteY44"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898 w 1764435"/>
                  <a:gd name="connsiteY32" fmla="*/ 446398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738328 w 1764435"/>
                  <a:gd name="connsiteY37" fmla="*/ 129551 h 1748555"/>
                  <a:gd name="connsiteX38" fmla="*/ 738328 w 1764435"/>
                  <a:gd name="connsiteY38" fmla="*/ 0 h 1748555"/>
                  <a:gd name="connsiteX39" fmla="*/ 1039953 w 1764435"/>
                  <a:gd name="connsiteY39" fmla="*/ 0 h 1748555"/>
                  <a:gd name="connsiteX40" fmla="*/ 1039953 w 1764435"/>
                  <a:gd name="connsiteY40" fmla="*/ 130857 h 1748555"/>
                  <a:gd name="connsiteX41" fmla="*/ 1040298 w 1764435"/>
                  <a:gd name="connsiteY41" fmla="*/ 130895 h 1748555"/>
                  <a:gd name="connsiteX42" fmla="*/ 1312320 w 1764435"/>
                  <a:gd name="connsiteY42" fmla="*/ 246617 h 1748555"/>
                  <a:gd name="connsiteX43" fmla="*/ 1315821 w 1764435"/>
                  <a:gd name="connsiteY43" fmla="*/ 249273 h 1748555"/>
                  <a:gd name="connsiteX44" fmla="*/ 1390262 w 1764435"/>
                  <a:gd name="connsiteY44"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898 w 1764435"/>
                  <a:gd name="connsiteY32" fmla="*/ 446398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738328 w 1764435"/>
                  <a:gd name="connsiteY37" fmla="*/ 129551 h 1748555"/>
                  <a:gd name="connsiteX38" fmla="*/ 738328 w 1764435"/>
                  <a:gd name="connsiteY38" fmla="*/ 0 h 1748555"/>
                  <a:gd name="connsiteX39" fmla="*/ 1039953 w 1764435"/>
                  <a:gd name="connsiteY39" fmla="*/ 0 h 1748555"/>
                  <a:gd name="connsiteX40" fmla="*/ 1039953 w 1764435"/>
                  <a:gd name="connsiteY40" fmla="*/ 130857 h 1748555"/>
                  <a:gd name="connsiteX41" fmla="*/ 1040298 w 1764435"/>
                  <a:gd name="connsiteY41" fmla="*/ 130895 h 1748555"/>
                  <a:gd name="connsiteX42" fmla="*/ 1312320 w 1764435"/>
                  <a:gd name="connsiteY42" fmla="*/ 246617 h 1748555"/>
                  <a:gd name="connsiteX43" fmla="*/ 1315821 w 1764435"/>
                  <a:gd name="connsiteY43" fmla="*/ 249273 h 1748555"/>
                  <a:gd name="connsiteX44" fmla="*/ 1390262 w 1764435"/>
                  <a:gd name="connsiteY44"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4599 w 1764435"/>
                  <a:gd name="connsiteY24" fmla="*/ 1506700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898 w 1764435"/>
                  <a:gd name="connsiteY32" fmla="*/ 446398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738328 w 1764435"/>
                  <a:gd name="connsiteY37" fmla="*/ 129551 h 1748555"/>
                  <a:gd name="connsiteX38" fmla="*/ 738328 w 1764435"/>
                  <a:gd name="connsiteY38" fmla="*/ 0 h 1748555"/>
                  <a:gd name="connsiteX39" fmla="*/ 1039953 w 1764435"/>
                  <a:gd name="connsiteY39" fmla="*/ 0 h 1748555"/>
                  <a:gd name="connsiteX40" fmla="*/ 1039953 w 1764435"/>
                  <a:gd name="connsiteY40" fmla="*/ 130857 h 1748555"/>
                  <a:gd name="connsiteX41" fmla="*/ 1040298 w 1764435"/>
                  <a:gd name="connsiteY41" fmla="*/ 130895 h 1748555"/>
                  <a:gd name="connsiteX42" fmla="*/ 1312320 w 1764435"/>
                  <a:gd name="connsiteY42" fmla="*/ 246617 h 1748555"/>
                  <a:gd name="connsiteX43" fmla="*/ 1315821 w 1764435"/>
                  <a:gd name="connsiteY43" fmla="*/ 249273 h 1748555"/>
                  <a:gd name="connsiteX44" fmla="*/ 1390262 w 1764435"/>
                  <a:gd name="connsiteY44"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3841 w 1764435"/>
                  <a:gd name="connsiteY24" fmla="*/ 1505919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898 w 1764435"/>
                  <a:gd name="connsiteY32" fmla="*/ 446398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738328 w 1764435"/>
                  <a:gd name="connsiteY37" fmla="*/ 129551 h 1748555"/>
                  <a:gd name="connsiteX38" fmla="*/ 738328 w 1764435"/>
                  <a:gd name="connsiteY38" fmla="*/ 0 h 1748555"/>
                  <a:gd name="connsiteX39" fmla="*/ 1039953 w 1764435"/>
                  <a:gd name="connsiteY39" fmla="*/ 0 h 1748555"/>
                  <a:gd name="connsiteX40" fmla="*/ 1039953 w 1764435"/>
                  <a:gd name="connsiteY40" fmla="*/ 130857 h 1748555"/>
                  <a:gd name="connsiteX41" fmla="*/ 1040298 w 1764435"/>
                  <a:gd name="connsiteY41" fmla="*/ 130895 h 1748555"/>
                  <a:gd name="connsiteX42" fmla="*/ 1312320 w 1764435"/>
                  <a:gd name="connsiteY42" fmla="*/ 246617 h 1748555"/>
                  <a:gd name="connsiteX43" fmla="*/ 1315821 w 1764435"/>
                  <a:gd name="connsiteY43" fmla="*/ 249273 h 1748555"/>
                  <a:gd name="connsiteX44" fmla="*/ 1390262 w 1764435"/>
                  <a:gd name="connsiteY44"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3841 w 1764435"/>
                  <a:gd name="connsiteY24" fmla="*/ 1505919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898 w 1764435"/>
                  <a:gd name="connsiteY32" fmla="*/ 446398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738328 w 1764435"/>
                  <a:gd name="connsiteY37" fmla="*/ 129551 h 1748555"/>
                  <a:gd name="connsiteX38" fmla="*/ 738328 w 1764435"/>
                  <a:gd name="connsiteY38" fmla="*/ 0 h 1748555"/>
                  <a:gd name="connsiteX39" fmla="*/ 1039953 w 1764435"/>
                  <a:gd name="connsiteY39" fmla="*/ 0 h 1748555"/>
                  <a:gd name="connsiteX40" fmla="*/ 1039953 w 1764435"/>
                  <a:gd name="connsiteY40" fmla="*/ 130857 h 1748555"/>
                  <a:gd name="connsiteX41" fmla="*/ 1040298 w 1764435"/>
                  <a:gd name="connsiteY41" fmla="*/ 130895 h 1748555"/>
                  <a:gd name="connsiteX42" fmla="*/ 1312320 w 1764435"/>
                  <a:gd name="connsiteY42" fmla="*/ 246617 h 1748555"/>
                  <a:gd name="connsiteX43" fmla="*/ 1315821 w 1764435"/>
                  <a:gd name="connsiteY43" fmla="*/ 249273 h 1748555"/>
                  <a:gd name="connsiteX44" fmla="*/ 1390262 w 1764435"/>
                  <a:gd name="connsiteY44"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3841 w 1764435"/>
                  <a:gd name="connsiteY24" fmla="*/ 1505919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898 w 1764435"/>
                  <a:gd name="connsiteY32" fmla="*/ 446398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738328 w 1764435"/>
                  <a:gd name="connsiteY37" fmla="*/ 129551 h 1748555"/>
                  <a:gd name="connsiteX38" fmla="*/ 738328 w 1764435"/>
                  <a:gd name="connsiteY38" fmla="*/ 0 h 1748555"/>
                  <a:gd name="connsiteX39" fmla="*/ 1039953 w 1764435"/>
                  <a:gd name="connsiteY39" fmla="*/ 0 h 1748555"/>
                  <a:gd name="connsiteX40" fmla="*/ 1039953 w 1764435"/>
                  <a:gd name="connsiteY40" fmla="*/ 130857 h 1748555"/>
                  <a:gd name="connsiteX41" fmla="*/ 1040298 w 1764435"/>
                  <a:gd name="connsiteY41" fmla="*/ 130895 h 1748555"/>
                  <a:gd name="connsiteX42" fmla="*/ 1312320 w 1764435"/>
                  <a:gd name="connsiteY42" fmla="*/ 246617 h 1748555"/>
                  <a:gd name="connsiteX43" fmla="*/ 1315821 w 1764435"/>
                  <a:gd name="connsiteY43" fmla="*/ 249273 h 1748555"/>
                  <a:gd name="connsiteX44" fmla="*/ 1390262 w 1764435"/>
                  <a:gd name="connsiteY44"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3841 w 1764435"/>
                  <a:gd name="connsiteY24" fmla="*/ 1505919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921 w 1764435"/>
                  <a:gd name="connsiteY32" fmla="*/ 444859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738328 w 1764435"/>
                  <a:gd name="connsiteY37" fmla="*/ 129551 h 1748555"/>
                  <a:gd name="connsiteX38" fmla="*/ 738328 w 1764435"/>
                  <a:gd name="connsiteY38" fmla="*/ 0 h 1748555"/>
                  <a:gd name="connsiteX39" fmla="*/ 1039953 w 1764435"/>
                  <a:gd name="connsiteY39" fmla="*/ 0 h 1748555"/>
                  <a:gd name="connsiteX40" fmla="*/ 1039953 w 1764435"/>
                  <a:gd name="connsiteY40" fmla="*/ 130857 h 1748555"/>
                  <a:gd name="connsiteX41" fmla="*/ 1040298 w 1764435"/>
                  <a:gd name="connsiteY41" fmla="*/ 130895 h 1748555"/>
                  <a:gd name="connsiteX42" fmla="*/ 1312320 w 1764435"/>
                  <a:gd name="connsiteY42" fmla="*/ 246617 h 1748555"/>
                  <a:gd name="connsiteX43" fmla="*/ 1315821 w 1764435"/>
                  <a:gd name="connsiteY43" fmla="*/ 249273 h 1748555"/>
                  <a:gd name="connsiteX44" fmla="*/ 1390262 w 1764435"/>
                  <a:gd name="connsiteY44"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3841 w 1764435"/>
                  <a:gd name="connsiteY24" fmla="*/ 1505919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921 w 1764435"/>
                  <a:gd name="connsiteY32" fmla="*/ 444859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738328 w 1764435"/>
                  <a:gd name="connsiteY37" fmla="*/ 129551 h 1748555"/>
                  <a:gd name="connsiteX38" fmla="*/ 738328 w 1764435"/>
                  <a:gd name="connsiteY38" fmla="*/ 0 h 1748555"/>
                  <a:gd name="connsiteX39" fmla="*/ 1039953 w 1764435"/>
                  <a:gd name="connsiteY39" fmla="*/ 0 h 1748555"/>
                  <a:gd name="connsiteX40" fmla="*/ 1039953 w 1764435"/>
                  <a:gd name="connsiteY40" fmla="*/ 130857 h 1748555"/>
                  <a:gd name="connsiteX41" fmla="*/ 1040298 w 1764435"/>
                  <a:gd name="connsiteY41" fmla="*/ 130895 h 1748555"/>
                  <a:gd name="connsiteX42" fmla="*/ 1312320 w 1764435"/>
                  <a:gd name="connsiteY42" fmla="*/ 246617 h 1748555"/>
                  <a:gd name="connsiteX43" fmla="*/ 1315821 w 1764435"/>
                  <a:gd name="connsiteY43" fmla="*/ 249273 h 1748555"/>
                  <a:gd name="connsiteX44" fmla="*/ 1390262 w 1764435"/>
                  <a:gd name="connsiteY44"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3841 w 1764435"/>
                  <a:gd name="connsiteY24" fmla="*/ 1505919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921 w 1764435"/>
                  <a:gd name="connsiteY32" fmla="*/ 444859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738328 w 1764435"/>
                  <a:gd name="connsiteY37" fmla="*/ 129551 h 1748555"/>
                  <a:gd name="connsiteX38" fmla="*/ 738328 w 1764435"/>
                  <a:gd name="connsiteY38" fmla="*/ 0 h 1748555"/>
                  <a:gd name="connsiteX39" fmla="*/ 1039953 w 1764435"/>
                  <a:gd name="connsiteY39" fmla="*/ 0 h 1748555"/>
                  <a:gd name="connsiteX40" fmla="*/ 1039953 w 1764435"/>
                  <a:gd name="connsiteY40" fmla="*/ 130857 h 1748555"/>
                  <a:gd name="connsiteX41" fmla="*/ 1040298 w 1764435"/>
                  <a:gd name="connsiteY41" fmla="*/ 130895 h 1748555"/>
                  <a:gd name="connsiteX42" fmla="*/ 1312320 w 1764435"/>
                  <a:gd name="connsiteY42" fmla="*/ 246617 h 1748555"/>
                  <a:gd name="connsiteX43" fmla="*/ 1315821 w 1764435"/>
                  <a:gd name="connsiteY43" fmla="*/ 249273 h 1748555"/>
                  <a:gd name="connsiteX44" fmla="*/ 1390262 w 1764435"/>
                  <a:gd name="connsiteY44"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3841 w 1764435"/>
                  <a:gd name="connsiteY24" fmla="*/ 1505919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921 w 1764435"/>
                  <a:gd name="connsiteY32" fmla="*/ 444859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738328 w 1764435"/>
                  <a:gd name="connsiteY37" fmla="*/ 129551 h 1748555"/>
                  <a:gd name="connsiteX38" fmla="*/ 738328 w 1764435"/>
                  <a:gd name="connsiteY38" fmla="*/ 0 h 1748555"/>
                  <a:gd name="connsiteX39" fmla="*/ 1039953 w 1764435"/>
                  <a:gd name="connsiteY39" fmla="*/ 0 h 1748555"/>
                  <a:gd name="connsiteX40" fmla="*/ 1039953 w 1764435"/>
                  <a:gd name="connsiteY40" fmla="*/ 130857 h 1748555"/>
                  <a:gd name="connsiteX41" fmla="*/ 1040298 w 1764435"/>
                  <a:gd name="connsiteY41" fmla="*/ 130895 h 1748555"/>
                  <a:gd name="connsiteX42" fmla="*/ 1312320 w 1764435"/>
                  <a:gd name="connsiteY42" fmla="*/ 246617 h 1748555"/>
                  <a:gd name="connsiteX43" fmla="*/ 1315821 w 1764435"/>
                  <a:gd name="connsiteY43" fmla="*/ 249273 h 1748555"/>
                  <a:gd name="connsiteX44" fmla="*/ 1390262 w 1764435"/>
                  <a:gd name="connsiteY44" fmla="*/ 177051 h 1748555"/>
                  <a:gd name="connsiteX0" fmla="*/ 1266294 w 1764435"/>
                  <a:gd name="connsiteY0" fmla="*/ 505238 h 1748555"/>
                  <a:gd name="connsiteX1" fmla="*/ 512038 w 1764435"/>
                  <a:gd name="connsiteY1" fmla="*/ 493824 h 1748555"/>
                  <a:gd name="connsiteX2" fmla="*/ 500625 w 1764435"/>
                  <a:gd name="connsiteY2" fmla="*/ 1248079 h 1748555"/>
                  <a:gd name="connsiteX3" fmla="*/ 1254880 w 1764435"/>
                  <a:gd name="connsiteY3" fmla="*/ 1259493 h 1748555"/>
                  <a:gd name="connsiteX4" fmla="*/ 1266294 w 1764435"/>
                  <a:gd name="connsiteY4" fmla="*/ 505238 h 1748555"/>
                  <a:gd name="connsiteX5" fmla="*/ 1390262 w 1764435"/>
                  <a:gd name="connsiteY5" fmla="*/ 177051 h 1748555"/>
                  <a:gd name="connsiteX6" fmla="*/ 1600291 w 1764435"/>
                  <a:gd name="connsiteY6" fmla="*/ 393535 h 1748555"/>
                  <a:gd name="connsiteX7" fmla="*/ 1525503 w 1764435"/>
                  <a:gd name="connsiteY7" fmla="*/ 466094 h 1748555"/>
                  <a:gd name="connsiteX8" fmla="*/ 1526189 w 1764435"/>
                  <a:gd name="connsiteY8" fmla="*/ 467058 h 1748555"/>
                  <a:gd name="connsiteX9" fmla="*/ 1633627 w 1764435"/>
                  <a:gd name="connsiteY9" fmla="*/ 742456 h 1748555"/>
                  <a:gd name="connsiteX10" fmla="*/ 1633839 w 1764435"/>
                  <a:gd name="connsiteY10" fmla="*/ 745095 h 1748555"/>
                  <a:gd name="connsiteX11" fmla="*/ 1764435 w 1764435"/>
                  <a:gd name="connsiteY11" fmla="*/ 751079 h 1748555"/>
                  <a:gd name="connsiteX12" fmla="*/ 1750629 w 1764435"/>
                  <a:gd name="connsiteY12" fmla="*/ 1052388 h 1748555"/>
                  <a:gd name="connsiteX13" fmla="*/ 1625111 w 1764435"/>
                  <a:gd name="connsiteY13" fmla="*/ 1046637 h 1748555"/>
                  <a:gd name="connsiteX14" fmla="*/ 1515303 w 1764435"/>
                  <a:gd name="connsiteY14" fmla="*/ 1302217 h 1748555"/>
                  <a:gd name="connsiteX15" fmla="*/ 1598713 w 1764435"/>
                  <a:gd name="connsiteY15" fmla="*/ 1388190 h 1748555"/>
                  <a:gd name="connsiteX16" fmla="*/ 1382229 w 1764435"/>
                  <a:gd name="connsiteY16" fmla="*/ 1598220 h 1748555"/>
                  <a:gd name="connsiteX17" fmla="*/ 1300563 w 1764435"/>
                  <a:gd name="connsiteY17" fmla="*/ 1514045 h 1748555"/>
                  <a:gd name="connsiteX18" fmla="*/ 1293060 w 1764435"/>
                  <a:gd name="connsiteY18" fmla="*/ 1519388 h 1748555"/>
                  <a:gd name="connsiteX19" fmla="*/ 1017662 w 1764435"/>
                  <a:gd name="connsiteY19" fmla="*/ 1626826 h 1748555"/>
                  <a:gd name="connsiteX20" fmla="*/ 1010698 w 1764435"/>
                  <a:gd name="connsiteY20" fmla="*/ 1627387 h 1748555"/>
                  <a:gd name="connsiteX21" fmla="*/ 1010698 w 1764435"/>
                  <a:gd name="connsiteY21" fmla="*/ 1748555 h 1748555"/>
                  <a:gd name="connsiteX22" fmla="*/ 709074 w 1764435"/>
                  <a:gd name="connsiteY22" fmla="*/ 1748555 h 1748555"/>
                  <a:gd name="connsiteX23" fmla="*/ 709074 w 1764435"/>
                  <a:gd name="connsiteY23" fmla="*/ 1616932 h 1748555"/>
                  <a:gd name="connsiteX24" fmla="*/ 453841 w 1764435"/>
                  <a:gd name="connsiteY24" fmla="*/ 1505919 h 1748555"/>
                  <a:gd name="connsiteX25" fmla="*/ 365195 w 1764435"/>
                  <a:gd name="connsiteY25" fmla="*/ 1591809 h 1748555"/>
                  <a:gd name="connsiteX26" fmla="*/ 155165 w 1764435"/>
                  <a:gd name="connsiteY26" fmla="*/ 1375325 h 1748555"/>
                  <a:gd name="connsiteX27" fmla="*/ 243279 w 1764435"/>
                  <a:gd name="connsiteY27" fmla="*/ 1289839 h 1748555"/>
                  <a:gd name="connsiteX28" fmla="*/ 136311 w 1764435"/>
                  <a:gd name="connsiteY28" fmla="*/ 1024161 h 1748555"/>
                  <a:gd name="connsiteX29" fmla="*/ 0 w 1764435"/>
                  <a:gd name="connsiteY29" fmla="*/ 1017916 h 1748555"/>
                  <a:gd name="connsiteX30" fmla="*/ 13805 w 1764435"/>
                  <a:gd name="connsiteY30" fmla="*/ 716607 h 1748555"/>
                  <a:gd name="connsiteX31" fmla="*/ 137591 w 1764435"/>
                  <a:gd name="connsiteY31" fmla="*/ 722279 h 1748555"/>
                  <a:gd name="connsiteX32" fmla="*/ 255921 w 1764435"/>
                  <a:gd name="connsiteY32" fmla="*/ 444859 h 1748555"/>
                  <a:gd name="connsiteX33" fmla="*/ 155077 w 1764435"/>
                  <a:gd name="connsiteY33" fmla="*/ 342479 h 1748555"/>
                  <a:gd name="connsiteX34" fmla="*/ 371560 w 1764435"/>
                  <a:gd name="connsiteY34" fmla="*/ 132449 h 1748555"/>
                  <a:gd name="connsiteX35" fmla="*/ 471585 w 1764435"/>
                  <a:gd name="connsiteY35" fmla="*/ 235548 h 1748555"/>
                  <a:gd name="connsiteX36" fmla="*/ 473859 w 1764435"/>
                  <a:gd name="connsiteY36" fmla="*/ 233929 h 1748555"/>
                  <a:gd name="connsiteX37" fmla="*/ 738328 w 1764435"/>
                  <a:gd name="connsiteY37" fmla="*/ 129551 h 1748555"/>
                  <a:gd name="connsiteX38" fmla="*/ 738328 w 1764435"/>
                  <a:gd name="connsiteY38" fmla="*/ 0 h 1748555"/>
                  <a:gd name="connsiteX39" fmla="*/ 1039953 w 1764435"/>
                  <a:gd name="connsiteY39" fmla="*/ 0 h 1748555"/>
                  <a:gd name="connsiteX40" fmla="*/ 1039953 w 1764435"/>
                  <a:gd name="connsiteY40" fmla="*/ 130857 h 1748555"/>
                  <a:gd name="connsiteX41" fmla="*/ 1040298 w 1764435"/>
                  <a:gd name="connsiteY41" fmla="*/ 130895 h 1748555"/>
                  <a:gd name="connsiteX42" fmla="*/ 1312320 w 1764435"/>
                  <a:gd name="connsiteY42" fmla="*/ 246617 h 1748555"/>
                  <a:gd name="connsiteX43" fmla="*/ 1315821 w 1764435"/>
                  <a:gd name="connsiteY43" fmla="*/ 249273 h 1748555"/>
                  <a:gd name="connsiteX44" fmla="*/ 1390262 w 1764435"/>
                  <a:gd name="connsiteY44" fmla="*/ 177051 h 1748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764435" h="1748555">
                    <a:moveTo>
                      <a:pt x="1266294" y="505238"/>
                    </a:moveTo>
                    <a:cubicBezTo>
                      <a:pt x="1061163" y="293804"/>
                      <a:pt x="723472" y="288694"/>
                      <a:pt x="512038" y="493824"/>
                    </a:cubicBezTo>
                    <a:cubicBezTo>
                      <a:pt x="300605" y="698954"/>
                      <a:pt x="295495" y="1036645"/>
                      <a:pt x="500625" y="1248079"/>
                    </a:cubicBezTo>
                    <a:cubicBezTo>
                      <a:pt x="705755" y="1459513"/>
                      <a:pt x="1043446" y="1464623"/>
                      <a:pt x="1254880" y="1259493"/>
                    </a:cubicBezTo>
                    <a:cubicBezTo>
                      <a:pt x="1466314" y="1054362"/>
                      <a:pt x="1471424" y="716671"/>
                      <a:pt x="1266294" y="505238"/>
                    </a:cubicBezTo>
                    <a:close/>
                    <a:moveTo>
                      <a:pt x="1390262" y="177051"/>
                    </a:moveTo>
                    <a:lnTo>
                      <a:pt x="1600291" y="393535"/>
                    </a:lnTo>
                    <a:lnTo>
                      <a:pt x="1525503" y="466094"/>
                    </a:lnTo>
                    <a:lnTo>
                      <a:pt x="1526189" y="467058"/>
                    </a:lnTo>
                    <a:cubicBezTo>
                      <a:pt x="1580700" y="552399"/>
                      <a:pt x="1616483" y="646124"/>
                      <a:pt x="1633627" y="742456"/>
                    </a:cubicBezTo>
                    <a:cubicBezTo>
                      <a:pt x="1633698" y="743336"/>
                      <a:pt x="1633768" y="744215"/>
                      <a:pt x="1633839" y="745095"/>
                    </a:cubicBezTo>
                    <a:lnTo>
                      <a:pt x="1764435" y="751079"/>
                    </a:lnTo>
                    <a:lnTo>
                      <a:pt x="1750629" y="1052388"/>
                    </a:lnTo>
                    <a:lnTo>
                      <a:pt x="1625111" y="1046637"/>
                    </a:lnTo>
                    <a:cubicBezTo>
                      <a:pt x="1600053" y="1132004"/>
                      <a:pt x="1576201" y="1213928"/>
                      <a:pt x="1515303" y="1302217"/>
                    </a:cubicBezTo>
                    <a:lnTo>
                      <a:pt x="1598713" y="1388190"/>
                    </a:lnTo>
                    <a:lnTo>
                      <a:pt x="1382229" y="1598220"/>
                    </a:lnTo>
                    <a:lnTo>
                      <a:pt x="1300563" y="1514045"/>
                    </a:lnTo>
                    <a:lnTo>
                      <a:pt x="1293060" y="1519388"/>
                    </a:lnTo>
                    <a:cubicBezTo>
                      <a:pt x="1207719" y="1573899"/>
                      <a:pt x="1113994" y="1609683"/>
                      <a:pt x="1017662" y="1626826"/>
                    </a:cubicBezTo>
                    <a:lnTo>
                      <a:pt x="1010698" y="1627387"/>
                    </a:lnTo>
                    <a:lnTo>
                      <a:pt x="1010698" y="1748555"/>
                    </a:lnTo>
                    <a:lnTo>
                      <a:pt x="709074" y="1748555"/>
                    </a:lnTo>
                    <a:lnTo>
                      <a:pt x="709074" y="1616932"/>
                    </a:lnTo>
                    <a:cubicBezTo>
                      <a:pt x="623119" y="1604035"/>
                      <a:pt x="515840" y="1550401"/>
                      <a:pt x="453841" y="1505919"/>
                    </a:cubicBezTo>
                    <a:lnTo>
                      <a:pt x="365195" y="1591809"/>
                    </a:lnTo>
                    <a:lnTo>
                      <a:pt x="155165" y="1375325"/>
                    </a:lnTo>
                    <a:lnTo>
                      <a:pt x="243279" y="1289839"/>
                    </a:lnTo>
                    <a:cubicBezTo>
                      <a:pt x="196452" y="1227284"/>
                      <a:pt x="143345" y="1096505"/>
                      <a:pt x="136311" y="1024161"/>
                    </a:cubicBezTo>
                    <a:lnTo>
                      <a:pt x="0" y="1017916"/>
                    </a:lnTo>
                    <a:lnTo>
                      <a:pt x="13805" y="716607"/>
                    </a:lnTo>
                    <a:lnTo>
                      <a:pt x="137591" y="722279"/>
                    </a:lnTo>
                    <a:cubicBezTo>
                      <a:pt x="148044" y="637963"/>
                      <a:pt x="203775" y="511993"/>
                      <a:pt x="255921" y="444859"/>
                    </a:cubicBezTo>
                    <a:lnTo>
                      <a:pt x="155077" y="342479"/>
                    </a:lnTo>
                    <a:lnTo>
                      <a:pt x="371560" y="132449"/>
                    </a:lnTo>
                    <a:lnTo>
                      <a:pt x="471585" y="235548"/>
                    </a:lnTo>
                    <a:lnTo>
                      <a:pt x="473859" y="233929"/>
                    </a:lnTo>
                    <a:cubicBezTo>
                      <a:pt x="524030" y="194796"/>
                      <a:pt x="675191" y="130915"/>
                      <a:pt x="738328" y="129551"/>
                    </a:cubicBezTo>
                    <a:lnTo>
                      <a:pt x="738328" y="0"/>
                    </a:lnTo>
                    <a:lnTo>
                      <a:pt x="1039953" y="0"/>
                    </a:lnTo>
                    <a:lnTo>
                      <a:pt x="1039953" y="130857"/>
                    </a:lnTo>
                    <a:lnTo>
                      <a:pt x="1040298" y="130895"/>
                    </a:lnTo>
                    <a:cubicBezTo>
                      <a:pt x="1136068" y="150945"/>
                      <a:pt x="1228667" y="189548"/>
                      <a:pt x="1312320" y="246617"/>
                    </a:cubicBezTo>
                    <a:lnTo>
                      <a:pt x="1315821" y="249273"/>
                    </a:lnTo>
                    <a:lnTo>
                      <a:pt x="1390262" y="177051"/>
                    </a:lnTo>
                    <a:close/>
                  </a:path>
                </a:pathLst>
              </a:custGeom>
              <a:grpFill/>
              <a:ln w="12700" cap="flat" cmpd="sng" algn="ctr">
                <a:noFill/>
                <a:prstDash val="solid"/>
                <a:miter lim="800000"/>
              </a:ln>
              <a:effectLst/>
            </p:spPr>
            <p:txBody>
              <a:bodyPr rtlCol="0" anchor="ctr"/>
              <a:lstStyle/>
              <a:p>
                <a:pPr algn="ctr">
                  <a:defRPr/>
                </a:pPr>
                <a:endParaRPr lang="en-US" sz="1600" kern="0" dirty="0">
                  <a:solidFill>
                    <a:prstClr val="white"/>
                  </a:solidFill>
                  <a:latin typeface="Arial" panose="020B0604020202020204" pitchFamily="34" charset="0"/>
                  <a:cs typeface="Arial" panose="020B0604020202020204" pitchFamily="34" charset="0"/>
                </a:endParaRPr>
              </a:p>
            </p:txBody>
          </p:sp>
        </p:grpSp>
      </p:grpSp>
      <p:sp>
        <p:nvSpPr>
          <p:cNvPr id="2" name="Rectangle 1"/>
          <p:cNvSpPr/>
          <p:nvPr/>
        </p:nvSpPr>
        <p:spPr>
          <a:xfrm>
            <a:off x="2153295" y="5073687"/>
            <a:ext cx="4790838" cy="830997"/>
          </a:xfrm>
          <a:prstGeom prst="rect">
            <a:avLst/>
          </a:prstGeom>
        </p:spPr>
        <p:txBody>
          <a:bodyPr wrap="square">
            <a:spAutoFit/>
          </a:bodyPr>
          <a:lstStyle/>
          <a:p>
            <a:pPr indent="-54864" algn="just">
              <a:spcBef>
                <a:spcPts val="550"/>
              </a:spcBef>
              <a:buClr>
                <a:srgbClr val="663366"/>
              </a:buClr>
            </a:pPr>
            <a:r>
              <a:rPr lang="en-ZA" sz="1600" b="1" dirty="0" smtClean="0">
                <a:solidFill>
                  <a:prstClr val="black"/>
                </a:solidFill>
                <a:latin typeface="Arial" panose="020B0604020202020204" pitchFamily="34" charset="0"/>
                <a:ea typeface="Arial Unicode MS" pitchFamily="34" charset="-128"/>
                <a:cs typeface="Arial" panose="020B0604020202020204" pitchFamily="34" charset="0"/>
              </a:rPr>
              <a:t>Interventions</a:t>
            </a:r>
            <a:r>
              <a:rPr lang="en-ZA" sz="1600" dirty="0" smtClean="0">
                <a:solidFill>
                  <a:prstClr val="black"/>
                </a:solidFill>
                <a:latin typeface="Arial" panose="020B0604020202020204" pitchFamily="34" charset="0"/>
                <a:ea typeface="Arial Unicode MS" pitchFamily="34" charset="-128"/>
                <a:cs typeface="Arial" panose="020B0604020202020204" pitchFamily="34" charset="0"/>
              </a:rPr>
              <a:t> </a:t>
            </a:r>
            <a:r>
              <a:rPr lang="en-ZA" sz="1600" dirty="0">
                <a:solidFill>
                  <a:prstClr val="black"/>
                </a:solidFill>
                <a:latin typeface="Arial" panose="020B0604020202020204" pitchFamily="34" charset="0"/>
                <a:ea typeface="Arial Unicode MS" pitchFamily="34" charset="-128"/>
                <a:cs typeface="Arial" panose="020B0604020202020204" pitchFamily="34" charset="0"/>
              </a:rPr>
              <a:t>on behalf of Cabinet and the </a:t>
            </a:r>
            <a:r>
              <a:rPr lang="en-ZA" sz="1600" dirty="0" smtClean="0">
                <a:solidFill>
                  <a:prstClr val="black"/>
                </a:solidFill>
                <a:latin typeface="Arial" panose="020B0604020202020204" pitchFamily="34" charset="0"/>
                <a:ea typeface="Arial Unicode MS" pitchFamily="34" charset="-128"/>
                <a:cs typeface="Arial" panose="020B0604020202020204" pitchFamily="34" charset="0"/>
              </a:rPr>
              <a:t>President through Inter-Ministerial Committees – e.g. North West intervention.</a:t>
            </a:r>
            <a:endParaRPr lang="en-ZA" sz="1600" dirty="0">
              <a:solidFill>
                <a:prstClr val="black"/>
              </a:solidFill>
              <a:latin typeface="Arial" panose="020B0604020202020204" pitchFamily="34" charset="0"/>
              <a:ea typeface="Arial Unicode MS" pitchFamily="34" charset="-128"/>
              <a:cs typeface="Arial" panose="020B0604020202020204" pitchFamily="34" charset="0"/>
            </a:endParaRPr>
          </a:p>
        </p:txBody>
      </p:sp>
      <p:pic>
        <p:nvPicPr>
          <p:cNvPr id="22" name="Picture 21" descr="Image result for monitoring and evaluation short course image"/>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7233856" y="981942"/>
            <a:ext cx="4862796" cy="5536739"/>
          </a:xfrm>
          <a:prstGeom prst="rect">
            <a:avLst/>
          </a:prstGeom>
          <a:noFill/>
          <a:ln>
            <a:noFill/>
          </a:ln>
        </p:spPr>
      </p:pic>
      <p:sp>
        <p:nvSpPr>
          <p:cNvPr id="5" name="Rectangle 4"/>
          <p:cNvSpPr/>
          <p:nvPr/>
        </p:nvSpPr>
        <p:spPr>
          <a:xfrm>
            <a:off x="382179" y="71682"/>
            <a:ext cx="4140877" cy="738664"/>
          </a:xfrm>
          <a:prstGeom prst="rect">
            <a:avLst/>
          </a:prstGeom>
        </p:spPr>
        <p:txBody>
          <a:bodyPr wrap="none">
            <a:spAutoFit/>
          </a:bodyPr>
          <a:lstStyle/>
          <a:p>
            <a:pPr lvl="0" algn="ctr"/>
            <a:r>
              <a:rPr lang="en-GB" sz="4200" b="1" dirty="0">
                <a:solidFill>
                  <a:prstClr val="black"/>
                </a:solidFill>
                <a:latin typeface="Arial Nova" panose="020B0504020202020204" pitchFamily="34" charset="0"/>
              </a:rPr>
              <a:t>DPME Mandate </a:t>
            </a:r>
          </a:p>
        </p:txBody>
      </p:sp>
      <p:sp>
        <p:nvSpPr>
          <p:cNvPr id="53" name="TextBox 52"/>
          <p:cNvSpPr txBox="1"/>
          <p:nvPr/>
        </p:nvSpPr>
        <p:spPr>
          <a:xfrm>
            <a:off x="2022521" y="981942"/>
            <a:ext cx="5615599" cy="2308324"/>
          </a:xfrm>
          <a:prstGeom prst="rect">
            <a:avLst/>
          </a:prstGeom>
          <a:noFill/>
        </p:spPr>
        <p:txBody>
          <a:bodyPr wrap="square" rtlCol="0">
            <a:spAutoFit/>
          </a:bodyPr>
          <a:lstStyle/>
          <a:p>
            <a:pPr marL="285750" indent="-285750" algn="just">
              <a:buFont typeface="Wingdings" panose="05000000000000000000" pitchFamily="2" charset="2"/>
              <a:buChar char="§"/>
            </a:pPr>
            <a:r>
              <a:rPr lang="en-ZA" sz="1600" b="1" dirty="0">
                <a:latin typeface="Arial" panose="020B0604020202020204" pitchFamily="34" charset="0"/>
                <a:ea typeface="Arial Unicode MS" pitchFamily="34" charset="-128"/>
                <a:cs typeface="Arial" panose="020B0604020202020204" pitchFamily="34" charset="0"/>
              </a:rPr>
              <a:t>Institutionalisation of </a:t>
            </a:r>
            <a:r>
              <a:rPr lang="en-ZA" sz="1600" b="1" dirty="0" smtClean="0">
                <a:latin typeface="Arial" panose="020B0604020202020204" pitchFamily="34" charset="0"/>
                <a:ea typeface="Arial Unicode MS" pitchFamily="34" charset="-128"/>
                <a:cs typeface="Arial" panose="020B0604020202020204" pitchFamily="34" charset="0"/>
              </a:rPr>
              <a:t>planning. </a:t>
            </a:r>
            <a:r>
              <a:rPr lang="en-ZA" sz="1600" dirty="0" smtClean="0">
                <a:latin typeface="Arial" panose="020B0604020202020204" pitchFamily="34" charset="0"/>
                <a:cs typeface="Arial" panose="020B0604020202020204" pitchFamily="34" charset="0"/>
              </a:rPr>
              <a:t>Institutionalisation </a:t>
            </a:r>
            <a:r>
              <a:rPr lang="en-ZA" sz="1600" dirty="0">
                <a:latin typeface="Arial" panose="020B0604020202020204" pitchFamily="34" charset="0"/>
                <a:cs typeface="Arial" panose="020B0604020202020204" pitchFamily="34" charset="0"/>
              </a:rPr>
              <a:t>needs to take account of two distinct dimensions </a:t>
            </a:r>
            <a:r>
              <a:rPr lang="en-ZA" sz="1600" dirty="0" smtClean="0">
                <a:latin typeface="Arial" panose="020B0604020202020204" pitchFamily="34" charset="0"/>
                <a:cs typeface="Arial" panose="020B0604020202020204" pitchFamily="34" charset="0"/>
              </a:rPr>
              <a:t>of planning: </a:t>
            </a:r>
          </a:p>
          <a:p>
            <a:pPr marL="285750" indent="-285750" algn="just">
              <a:buFont typeface="Arial" panose="020B0604020202020204" pitchFamily="34" charset="0"/>
              <a:buChar char="•"/>
            </a:pPr>
            <a:r>
              <a:rPr lang="en-ZA" sz="1600" dirty="0">
                <a:latin typeface="Arial" panose="020B0604020202020204" pitchFamily="34" charset="0"/>
                <a:cs typeface="Arial" panose="020B0604020202020204" pitchFamily="34" charset="0"/>
              </a:rPr>
              <a:t>Long-term planning – charting the country’s developmental  trajectory, anticipating, analysing and responding to emerging trends</a:t>
            </a:r>
          </a:p>
          <a:p>
            <a:pPr marL="285750" indent="-285750" algn="just">
              <a:buFont typeface="Arial" panose="020B0604020202020204" pitchFamily="34" charset="0"/>
              <a:buChar char="•"/>
            </a:pPr>
            <a:r>
              <a:rPr lang="en-ZA" sz="1600" dirty="0">
                <a:latin typeface="Arial" panose="020B0604020202020204" pitchFamily="34" charset="0"/>
                <a:cs typeface="Arial" panose="020B0604020202020204" pitchFamily="34" charset="0"/>
              </a:rPr>
              <a:t>Co-ordination of the planning system, responsible for coherence, alignment and quality of plans – as well as follow-through from planning to </a:t>
            </a:r>
            <a:r>
              <a:rPr lang="en-ZA" sz="1600" dirty="0" smtClean="0">
                <a:latin typeface="Arial" panose="020B0604020202020204" pitchFamily="34" charset="0"/>
                <a:cs typeface="Arial" panose="020B0604020202020204" pitchFamily="34" charset="0"/>
              </a:rPr>
              <a:t>implementation</a:t>
            </a:r>
            <a:endParaRPr lang="en-ZA"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300051913"/>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4234" y="261610"/>
            <a:ext cx="6443003" cy="523220"/>
          </a:xfrm>
          <a:prstGeom prst="rect">
            <a:avLst/>
          </a:prstGeom>
        </p:spPr>
        <p:txBody>
          <a:bodyPr wrap="square">
            <a:spAutoFit/>
          </a:bodyPr>
          <a:lstStyle/>
          <a:p>
            <a:r>
              <a:rPr lang="en-US" sz="2800" b="1" dirty="0" smtClean="0">
                <a:latin typeface="Arial" panose="020B0604020202020204" pitchFamily="34" charset="0"/>
                <a:cs typeface="Arial" panose="020B0604020202020204" pitchFamily="34" charset="0"/>
              </a:rPr>
              <a:t>2018/19 </a:t>
            </a:r>
            <a:r>
              <a:rPr lang="en-US" sz="2800" b="1" dirty="0">
                <a:latin typeface="Arial" panose="020B0604020202020204" pitchFamily="34" charset="0"/>
                <a:cs typeface="Arial" panose="020B0604020202020204" pitchFamily="34" charset="0"/>
              </a:rPr>
              <a:t>FINANCIAL </a:t>
            </a:r>
            <a:r>
              <a:rPr lang="en-US" sz="2800" b="1" dirty="0" smtClean="0">
                <a:latin typeface="Arial" panose="020B0604020202020204" pitchFamily="34" charset="0"/>
                <a:cs typeface="Arial" panose="020B0604020202020204" pitchFamily="34" charset="0"/>
              </a:rPr>
              <a:t>PERFORMANCE</a:t>
            </a:r>
            <a:endParaRPr lang="en-US" sz="2800" b="1" dirty="0">
              <a:latin typeface="Arial" panose="020B0604020202020204" pitchFamily="34" charset="0"/>
              <a:cs typeface="Arial" panose="020B0604020202020204"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xmlns="" val="3585887359"/>
              </p:ext>
            </p:extLst>
          </p:nvPr>
        </p:nvGraphicFramePr>
        <p:xfrm>
          <a:off x="464234" y="989215"/>
          <a:ext cx="11165271" cy="5225154"/>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4621" y="153888"/>
            <a:ext cx="937710" cy="369332"/>
          </a:xfrm>
          <a:prstGeom prst="rect">
            <a:avLst/>
          </a:prstGeom>
        </p:spPr>
        <p:txBody>
          <a:bodyPr wrap="square">
            <a:spAutoFit/>
          </a:bodyPr>
          <a:lstStyle/>
          <a:p>
            <a:fld id="{86CB4B4D-7CA3-9044-876B-883B54F8677D}" type="slidenum">
              <a:rPr lang="en-US"/>
              <a:pPr/>
              <a:t>40</a:t>
            </a:fld>
            <a:endParaRPr lang="en-US" dirty="0"/>
          </a:p>
        </p:txBody>
      </p:sp>
    </p:spTree>
    <p:extLst>
      <p:ext uri="{BB962C8B-B14F-4D97-AF65-F5344CB8AC3E}">
        <p14:creationId xmlns:p14="http://schemas.microsoft.com/office/powerpoint/2010/main" xmlns="" val="1377700015"/>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3024" y="1046440"/>
            <a:ext cx="11240086" cy="5062924"/>
          </a:xfrm>
          <a:prstGeom prst="rect">
            <a:avLst/>
          </a:prstGeom>
        </p:spPr>
        <p:txBody>
          <a:bodyPr wrap="square" anchor="ctr">
            <a:spAutoFit/>
          </a:bodyPr>
          <a:lstStyle/>
          <a:p>
            <a:pPr marL="342900" indent="-342900">
              <a:buFont typeface="Wingdings" panose="05000000000000000000" pitchFamily="2" charset="2"/>
              <a:buChar char="Ø"/>
            </a:pPr>
            <a:r>
              <a:rPr lang="en-ZA" sz="1900" b="1" dirty="0"/>
              <a:t>The Department spent </a:t>
            </a:r>
            <a:r>
              <a:rPr lang="en-ZA" sz="1900" b="1" dirty="0" smtClean="0"/>
              <a:t>91.3% </a:t>
            </a:r>
            <a:r>
              <a:rPr lang="en-ZA" sz="1900" b="1" dirty="0"/>
              <a:t>of its allocated budget for </a:t>
            </a:r>
            <a:r>
              <a:rPr lang="en-ZA" sz="1900" b="1" dirty="0" smtClean="0"/>
              <a:t>2018/19. </a:t>
            </a:r>
            <a:r>
              <a:rPr lang="en-ZA" sz="1900" b="1" dirty="0"/>
              <a:t>Reasons for under-spending include:</a:t>
            </a:r>
          </a:p>
          <a:p>
            <a:pPr marL="800100" lvl="1" indent="-342900">
              <a:buFont typeface="Arial" panose="020B0604020202020204" pitchFamily="34" charset="0"/>
              <a:buChar char="•"/>
            </a:pPr>
            <a:r>
              <a:rPr lang="en-ZA" sz="1900" b="1" dirty="0"/>
              <a:t>Compensation</a:t>
            </a:r>
            <a:r>
              <a:rPr lang="en-ZA" sz="1900" dirty="0"/>
              <a:t>: </a:t>
            </a:r>
            <a:r>
              <a:rPr lang="en-ZA" sz="1900" dirty="0" smtClean="0"/>
              <a:t>Initial delays in implementing  of the revised organisational establishment structure </a:t>
            </a:r>
          </a:p>
          <a:p>
            <a:pPr marL="800100" lvl="1" indent="-342900">
              <a:buFont typeface="Arial" panose="020B0604020202020204" pitchFamily="34" charset="0"/>
              <a:buChar char="•"/>
            </a:pPr>
            <a:r>
              <a:rPr lang="en-ZA" sz="1900" b="1" dirty="0" smtClean="0"/>
              <a:t>Goods </a:t>
            </a:r>
            <a:r>
              <a:rPr lang="en-ZA" sz="1900" b="1" dirty="0"/>
              <a:t>and Services/Capital</a:t>
            </a:r>
            <a:r>
              <a:rPr lang="en-ZA" sz="1900" dirty="0"/>
              <a:t>: </a:t>
            </a:r>
            <a:r>
              <a:rPr lang="en-ZA" sz="1900" dirty="0" smtClean="0"/>
              <a:t>Delays in securing additional office accommodation and </a:t>
            </a:r>
            <a:r>
              <a:rPr lang="en-ZA" sz="1900" dirty="0"/>
              <a:t>a surplus of </a:t>
            </a:r>
            <a:r>
              <a:rPr lang="en-ZA" sz="1900" dirty="0" smtClean="0"/>
              <a:t>R7 million on wave 5 of the National Dynamics Study which impacted on the expenditure on consultants.</a:t>
            </a:r>
          </a:p>
          <a:p>
            <a:pPr lvl="1"/>
            <a:endParaRPr lang="en-ZA" sz="1900" dirty="0" smtClean="0"/>
          </a:p>
          <a:p>
            <a:pPr marL="342900" indent="-342900">
              <a:buFont typeface="Wingdings" panose="05000000000000000000" pitchFamily="2" charset="2"/>
              <a:buChar char="Ø"/>
            </a:pPr>
            <a:r>
              <a:rPr lang="en-ZA" sz="1900" b="1" dirty="0"/>
              <a:t>Fruitless and wasteful expenditure:</a:t>
            </a:r>
          </a:p>
          <a:p>
            <a:pPr marL="800100" lvl="1" indent="-342900">
              <a:buFont typeface="Arial" panose="020B0604020202020204" pitchFamily="34" charset="0"/>
              <a:buChar char="•"/>
            </a:pPr>
            <a:r>
              <a:rPr lang="en-ZA" sz="1900" dirty="0" smtClean="0"/>
              <a:t>R1,035,000 confirmed fruitless and wasteful expenditure: </a:t>
            </a:r>
          </a:p>
          <a:p>
            <a:pPr marL="1257300" lvl="2" indent="-342900">
              <a:buFont typeface="Arial" panose="020B0604020202020204" pitchFamily="34" charset="0"/>
              <a:buChar char="•"/>
            </a:pPr>
            <a:r>
              <a:rPr lang="en-ZA" sz="1900" dirty="0" smtClean="0"/>
              <a:t>R622,000 </a:t>
            </a:r>
            <a:r>
              <a:rPr lang="en-US" sz="1900" dirty="0"/>
              <a:t>–</a:t>
            </a:r>
            <a:r>
              <a:rPr lang="en-ZA" sz="1900" dirty="0" smtClean="0"/>
              <a:t> ICT systems developed but not functioning.</a:t>
            </a:r>
          </a:p>
          <a:p>
            <a:pPr marL="1257300" lvl="2" indent="-342900">
              <a:buFont typeface="Arial" panose="020B0604020202020204" pitchFamily="34" charset="0"/>
              <a:buChar char="•"/>
            </a:pPr>
            <a:r>
              <a:rPr lang="en-US" sz="1900" dirty="0" smtClean="0"/>
              <a:t>R338,000 – Travel related</a:t>
            </a:r>
          </a:p>
          <a:p>
            <a:pPr marL="1257300" lvl="2" indent="-342900">
              <a:buFont typeface="Arial" panose="020B0604020202020204" pitchFamily="34" charset="0"/>
              <a:buChar char="•"/>
            </a:pPr>
            <a:r>
              <a:rPr lang="en-US" sz="1900" dirty="0" smtClean="0"/>
              <a:t>R75,000 – Over-catering</a:t>
            </a:r>
            <a:endParaRPr lang="en-ZA" sz="1900" dirty="0" smtClean="0"/>
          </a:p>
          <a:p>
            <a:pPr marL="800100" lvl="1" indent="-342900">
              <a:buFont typeface="Arial" panose="020B0604020202020204" pitchFamily="34" charset="0"/>
              <a:buChar char="•"/>
            </a:pPr>
            <a:r>
              <a:rPr lang="en-ZA" sz="1900" dirty="0" smtClean="0"/>
              <a:t>R330,000 – cases under investigation.</a:t>
            </a:r>
          </a:p>
          <a:p>
            <a:pPr lvl="1"/>
            <a:endParaRPr lang="en-ZA" sz="1900" dirty="0" smtClean="0"/>
          </a:p>
          <a:p>
            <a:pPr marL="342900" indent="-342900">
              <a:buFont typeface="Wingdings" panose="05000000000000000000" pitchFamily="2" charset="2"/>
              <a:buChar char="Ø"/>
            </a:pPr>
            <a:r>
              <a:rPr lang="en-ZA" sz="1900" b="1" dirty="0" smtClean="0"/>
              <a:t>Irregular </a:t>
            </a:r>
            <a:r>
              <a:rPr lang="en-ZA" sz="1900" b="1" dirty="0"/>
              <a:t>expenditure</a:t>
            </a:r>
            <a:r>
              <a:rPr lang="en-ZA" sz="1900" b="1" dirty="0" smtClean="0"/>
              <a:t>:</a:t>
            </a:r>
          </a:p>
          <a:p>
            <a:pPr marL="800100" lvl="1" indent="-342900">
              <a:buFont typeface="Arial" panose="020B0604020202020204" pitchFamily="34" charset="0"/>
              <a:buChar char="•"/>
            </a:pPr>
            <a:r>
              <a:rPr lang="en-ZA" sz="1900" dirty="0" smtClean="0"/>
              <a:t>R375,000 confirmed </a:t>
            </a:r>
            <a:r>
              <a:rPr lang="en-ZA" sz="1900" dirty="0"/>
              <a:t>irregular </a:t>
            </a:r>
            <a:r>
              <a:rPr lang="en-ZA" sz="1900" dirty="0" smtClean="0"/>
              <a:t>expenditure:  Full amount related to travel / conferences in 2017/18 financial year.</a:t>
            </a:r>
          </a:p>
          <a:p>
            <a:pPr marL="800100" lvl="1" indent="-342900">
              <a:buFont typeface="Arial" panose="020B0604020202020204" pitchFamily="34" charset="0"/>
              <a:buChar char="•"/>
            </a:pPr>
            <a:r>
              <a:rPr lang="en-ZA" sz="1900" dirty="0" smtClean="0"/>
              <a:t>19 cases </a:t>
            </a:r>
            <a:r>
              <a:rPr lang="en-ZA" sz="1900" dirty="0"/>
              <a:t>worth R152,000 under </a:t>
            </a:r>
            <a:r>
              <a:rPr lang="en-ZA" sz="1900" dirty="0" smtClean="0"/>
              <a:t>investigation.</a:t>
            </a:r>
            <a:endParaRPr lang="en-ZA" sz="1900" dirty="0"/>
          </a:p>
        </p:txBody>
      </p:sp>
      <p:sp>
        <p:nvSpPr>
          <p:cNvPr id="5" name="Rectangle 4"/>
          <p:cNvSpPr/>
          <p:nvPr/>
        </p:nvSpPr>
        <p:spPr>
          <a:xfrm>
            <a:off x="464234" y="261610"/>
            <a:ext cx="6443003" cy="523220"/>
          </a:xfrm>
          <a:prstGeom prst="rect">
            <a:avLst/>
          </a:prstGeom>
        </p:spPr>
        <p:txBody>
          <a:bodyPr wrap="square">
            <a:spAutoFit/>
          </a:bodyPr>
          <a:lstStyle/>
          <a:p>
            <a:r>
              <a:rPr lang="en-US" sz="2800" b="1" dirty="0" smtClean="0">
                <a:latin typeface="Arial" panose="020B0604020202020204" pitchFamily="34" charset="0"/>
                <a:cs typeface="Arial" panose="020B0604020202020204" pitchFamily="34" charset="0"/>
              </a:rPr>
              <a:t>2018/19 </a:t>
            </a:r>
            <a:r>
              <a:rPr lang="en-US" sz="2800" b="1" dirty="0">
                <a:latin typeface="Arial" panose="020B0604020202020204" pitchFamily="34" charset="0"/>
                <a:cs typeface="Arial" panose="020B0604020202020204" pitchFamily="34" charset="0"/>
              </a:rPr>
              <a:t>FINANCIAL </a:t>
            </a:r>
            <a:r>
              <a:rPr lang="en-US" sz="2800" b="1" dirty="0" smtClean="0">
                <a:latin typeface="Arial" panose="020B0604020202020204" pitchFamily="34" charset="0"/>
                <a:cs typeface="Arial" panose="020B0604020202020204" pitchFamily="34" charset="0"/>
              </a:rPr>
              <a:t>PERFORMANCE</a:t>
            </a:r>
            <a:endParaRPr lang="en-US" sz="2800" b="1" dirty="0">
              <a:latin typeface="Arial" panose="020B0604020202020204" pitchFamily="34" charset="0"/>
              <a:cs typeface="Arial" panose="020B0604020202020204" pitchFamily="34" charset="0"/>
            </a:endParaRPr>
          </a:p>
        </p:txBody>
      </p:sp>
      <p:sp>
        <p:nvSpPr>
          <p:cNvPr id="3" name="Rectangle 2"/>
          <p:cNvSpPr/>
          <p:nvPr/>
        </p:nvSpPr>
        <p:spPr>
          <a:xfrm>
            <a:off x="87526" y="0"/>
            <a:ext cx="415498" cy="369332"/>
          </a:xfrm>
          <a:prstGeom prst="rect">
            <a:avLst/>
          </a:prstGeom>
        </p:spPr>
        <p:txBody>
          <a:bodyPr wrap="none">
            <a:spAutoFit/>
          </a:bodyPr>
          <a:lstStyle/>
          <a:p>
            <a:fld id="{86CB4B4D-7CA3-9044-876B-883B54F8677D}" type="slidenum">
              <a:rPr lang="en-US"/>
              <a:pPr/>
              <a:t>41</a:t>
            </a:fld>
            <a:endParaRPr lang="en-US" dirty="0"/>
          </a:p>
        </p:txBody>
      </p:sp>
    </p:spTree>
    <p:extLst>
      <p:ext uri="{BB962C8B-B14F-4D97-AF65-F5344CB8AC3E}">
        <p14:creationId xmlns:p14="http://schemas.microsoft.com/office/powerpoint/2010/main" xmlns="" val="2415883799"/>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pic>
        <p:nvPicPr>
          <p:cNvPr id="3" name="DPME_Induction_Slides_THANK YOU11.jpg" descr="DPME_Induction_Slides_THANK YOU11.jpg"/>
          <p:cNvPicPr>
            <a:picLocks noChangeAspect="1"/>
          </p:cNvPicPr>
          <p:nvPr/>
        </p:nvPicPr>
        <p:blipFill rotWithShape="1">
          <a:blip r:embed="rId3" cstate="print">
            <a:extLst/>
          </a:blip>
          <a:srcRect t="5475" b="25604"/>
          <a:stretch/>
        </p:blipFill>
        <p:spPr>
          <a:xfrm>
            <a:off x="0" y="1424609"/>
            <a:ext cx="12192000" cy="4726608"/>
          </a:xfrm>
          <a:prstGeom prst="rect">
            <a:avLst/>
          </a:prstGeom>
          <a:ln w="12700">
            <a:miter lim="400000"/>
          </a:ln>
        </p:spPr>
      </p:pic>
      <p:pic>
        <p:nvPicPr>
          <p:cNvPr id="4" name="Picture 3"/>
          <p:cNvPicPr>
            <a:picLocks noChangeAspect="1"/>
          </p:cNvPicPr>
          <p:nvPr/>
        </p:nvPicPr>
        <p:blipFill>
          <a:blip r:embed="rId4" cstate="print"/>
          <a:stretch>
            <a:fillRect/>
          </a:stretch>
        </p:blipFill>
        <p:spPr>
          <a:xfrm>
            <a:off x="584791" y="295492"/>
            <a:ext cx="2650949" cy="911702"/>
          </a:xfrm>
          <a:prstGeom prst="rect">
            <a:avLst/>
          </a:prstGeom>
        </p:spPr>
      </p:pic>
      <p:pic>
        <p:nvPicPr>
          <p:cNvPr id="5" name="Picture 4"/>
          <p:cNvPicPr>
            <a:picLocks noChangeAspect="1"/>
          </p:cNvPicPr>
          <p:nvPr/>
        </p:nvPicPr>
        <p:blipFill>
          <a:blip r:embed="rId5" cstate="print"/>
          <a:stretch>
            <a:fillRect/>
          </a:stretch>
        </p:blipFill>
        <p:spPr>
          <a:xfrm>
            <a:off x="10339626" y="236692"/>
            <a:ext cx="1058846" cy="1058846"/>
          </a:xfrm>
          <a:prstGeom prst="rect">
            <a:avLst/>
          </a:prstGeom>
        </p:spPr>
      </p:pic>
    </p:spTree>
    <p:extLst>
      <p:ext uri="{BB962C8B-B14F-4D97-AF65-F5344CB8AC3E}">
        <p14:creationId xmlns:p14="http://schemas.microsoft.com/office/powerpoint/2010/main" xmlns="" val="371269101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62AAA1A3-262B-4979-8C18-306C3DA11E9E}" type="slidenum">
              <a:rPr lang="en-ZA" smtClean="0"/>
              <a:pPr/>
              <a:t>5</a:t>
            </a:fld>
            <a:endParaRPr lang="en-ZA" dirty="0"/>
          </a:p>
        </p:txBody>
      </p:sp>
      <p:sp>
        <p:nvSpPr>
          <p:cNvPr id="5" name="Rectangle 4">
            <a:extLst>
              <a:ext uri="{FF2B5EF4-FFF2-40B4-BE49-F238E27FC236}">
                <a16:creationId xmlns:a16="http://schemas.microsoft.com/office/drawing/2014/main" xmlns="" id="{D5759D5A-D452-7248-B51E-39AD0D183E52}"/>
              </a:ext>
            </a:extLst>
          </p:cNvPr>
          <p:cNvSpPr/>
          <p:nvPr/>
        </p:nvSpPr>
        <p:spPr>
          <a:xfrm>
            <a:off x="947351" y="289698"/>
            <a:ext cx="9466156" cy="461665"/>
          </a:xfrm>
          <a:prstGeom prst="rect">
            <a:avLst/>
          </a:prstGeom>
        </p:spPr>
        <p:txBody>
          <a:bodyPr wrap="square">
            <a:spAutoFit/>
          </a:bodyPr>
          <a:lstStyle/>
          <a:p>
            <a:pPr>
              <a:defRPr sz="2200" b="0" i="0" u="none" strike="noStrike" kern="1200" cap="none" spc="0" normalizeH="0" baseline="0">
                <a:solidFill>
                  <a:prstClr val="black">
                    <a:lumMod val="65000"/>
                    <a:lumOff val="35000"/>
                  </a:prstClr>
                </a:solidFill>
                <a:latin typeface="+mj-lt"/>
                <a:ea typeface="+mj-ea"/>
                <a:cs typeface="+mj-cs"/>
              </a:defRPr>
            </a:pP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Overall Performance Information </a:t>
            </a:r>
            <a:endPar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xmlns="" val="969043257"/>
              </p:ext>
            </p:extLst>
          </p:nvPr>
        </p:nvGraphicFramePr>
        <p:xfrm>
          <a:off x="535709" y="942108"/>
          <a:ext cx="8783781" cy="50061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ext uri="{D42A27DB-BD31-4B8C-83A1-F6EECF244321}">
                <p14:modId xmlns:p14="http://schemas.microsoft.com/office/powerpoint/2010/main" xmlns="" val="1695497651"/>
              </p:ext>
            </p:extLst>
          </p:nvPr>
        </p:nvGraphicFramePr>
        <p:xfrm>
          <a:off x="8511309" y="1632528"/>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2523363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ight Triangle 24"/>
          <p:cNvSpPr/>
          <p:nvPr/>
        </p:nvSpPr>
        <p:spPr>
          <a:xfrm flipV="1">
            <a:off x="1775520" y="25202"/>
            <a:ext cx="1906716" cy="667494"/>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ight Triangle 23"/>
          <p:cNvSpPr/>
          <p:nvPr/>
        </p:nvSpPr>
        <p:spPr>
          <a:xfrm flipV="1">
            <a:off x="1533203" y="25202"/>
            <a:ext cx="1043608" cy="1207166"/>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TextBox 50"/>
          <p:cNvSpPr txBox="1"/>
          <p:nvPr/>
        </p:nvSpPr>
        <p:spPr>
          <a:xfrm>
            <a:off x="2425855" y="3002376"/>
            <a:ext cx="5069812" cy="1569660"/>
          </a:xfrm>
          <a:prstGeom prst="rect">
            <a:avLst/>
          </a:prstGeom>
          <a:noFill/>
        </p:spPr>
        <p:txBody>
          <a:bodyPr wrap="square" rtlCol="0">
            <a:spAutoFit/>
          </a:bodyPr>
          <a:lstStyle/>
          <a:p>
            <a:r>
              <a:rPr lang="en-GB" sz="1600" b="1" dirty="0" smtClean="0">
                <a:latin typeface="Arial" panose="020B0604020202020204" pitchFamily="34" charset="0"/>
                <a:cs typeface="Arial" panose="020B0604020202020204" pitchFamily="34" charset="0"/>
              </a:rPr>
              <a:t>Monitoring: </a:t>
            </a:r>
            <a:endParaRPr lang="en-GB" sz="1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Facilitated section 100 interventions in the North West through the work of Inter-Ministerial Committees. </a:t>
            </a:r>
          </a:p>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Coordinated the review of South Africa’s 25 years of democratic governance  </a:t>
            </a:r>
            <a:endParaRPr lang="en-GB" sz="1600" dirty="0">
              <a:latin typeface="Arial" panose="020B0604020202020204" pitchFamily="34" charset="0"/>
              <a:cs typeface="Arial" panose="020B0604020202020204" pitchFamily="34" charset="0"/>
            </a:endParaRPr>
          </a:p>
        </p:txBody>
      </p:sp>
      <p:sp>
        <p:nvSpPr>
          <p:cNvPr id="52" name="TextBox 51"/>
          <p:cNvSpPr txBox="1"/>
          <p:nvPr/>
        </p:nvSpPr>
        <p:spPr>
          <a:xfrm>
            <a:off x="2866572" y="5455846"/>
            <a:ext cx="4651954" cy="338554"/>
          </a:xfrm>
          <a:prstGeom prst="rect">
            <a:avLst/>
          </a:prstGeom>
          <a:noFill/>
        </p:spPr>
        <p:txBody>
          <a:bodyPr wrap="square" rtlCol="0">
            <a:spAutoFit/>
          </a:bodyPr>
          <a:lstStyle/>
          <a:p>
            <a:endParaRPr lang="en-GB" sz="1600" dirty="0">
              <a:solidFill>
                <a:schemeClr val="accent3"/>
              </a:solidFill>
              <a:latin typeface="Arial" panose="020B0604020202020204" pitchFamily="34" charset="0"/>
              <a:cs typeface="Arial" panose="020B0604020202020204" pitchFamily="34" charset="0"/>
            </a:endParaRPr>
          </a:p>
        </p:txBody>
      </p:sp>
      <p:sp>
        <p:nvSpPr>
          <p:cNvPr id="53" name="TextBox 52"/>
          <p:cNvSpPr txBox="1"/>
          <p:nvPr/>
        </p:nvSpPr>
        <p:spPr>
          <a:xfrm>
            <a:off x="2455334" y="1061532"/>
            <a:ext cx="5257107" cy="1815882"/>
          </a:xfrm>
          <a:prstGeom prst="rect">
            <a:avLst/>
          </a:prstGeom>
          <a:noFill/>
        </p:spPr>
        <p:txBody>
          <a:bodyPr wrap="square" rtlCol="0">
            <a:spAutoFit/>
          </a:bodyPr>
          <a:lstStyle/>
          <a:p>
            <a:r>
              <a:rPr lang="en-GB" sz="1600" b="1" dirty="0" smtClean="0">
                <a:latin typeface="Arial" panose="020B0604020202020204" pitchFamily="34" charset="0"/>
                <a:cs typeface="Arial" panose="020B0604020202020204" pitchFamily="34" charset="0"/>
              </a:rPr>
              <a:t>Planning: </a:t>
            </a:r>
          </a:p>
          <a:p>
            <a:pPr marL="285750" indent="-285750">
              <a:buFont typeface="Arial" panose="020B0604020202020204" pitchFamily="34" charset="0"/>
              <a:buChar char="•"/>
            </a:pPr>
            <a:r>
              <a:rPr lang="en-ZA" sz="1600" dirty="0" smtClean="0">
                <a:latin typeface="Arial" panose="020B0604020202020204" pitchFamily="34" charset="0"/>
                <a:cs typeface="Arial" panose="020B0604020202020204" pitchFamily="34" charset="0"/>
              </a:rPr>
              <a:t>Drafted Integrated Planning Framework Bill on National Development Planning.</a:t>
            </a:r>
          </a:p>
          <a:p>
            <a:pPr marL="285750" indent="-285750">
              <a:buFont typeface="Arial" panose="020B0604020202020204" pitchFamily="34" charset="0"/>
              <a:buChar char="•"/>
            </a:pPr>
            <a:r>
              <a:rPr lang="en-ZA" sz="1600" dirty="0">
                <a:latin typeface="Arial" panose="020B0604020202020204" pitchFamily="34" charset="0"/>
                <a:cs typeface="Arial" panose="020B0604020202020204" pitchFamily="34" charset="0"/>
              </a:rPr>
              <a:t>Framework for Strategic Plans and Annual Performance </a:t>
            </a:r>
            <a:r>
              <a:rPr lang="en-ZA" sz="1600" dirty="0" smtClean="0">
                <a:latin typeface="Arial" panose="020B0604020202020204" pitchFamily="34" charset="0"/>
                <a:cs typeface="Arial" panose="020B0604020202020204" pitchFamily="34" charset="0"/>
              </a:rPr>
              <a:t>Plans revised.</a:t>
            </a:r>
          </a:p>
          <a:p>
            <a:pPr marL="285750" indent="-285750">
              <a:buFont typeface="Arial" panose="020B0604020202020204" pitchFamily="34" charset="0"/>
              <a:buChar char="•"/>
            </a:pPr>
            <a:r>
              <a:rPr lang="en-ZA" sz="1600" dirty="0" smtClean="0">
                <a:latin typeface="Arial" panose="020B0604020202020204" pitchFamily="34" charset="0"/>
                <a:cs typeface="Arial" panose="020B0604020202020204" pitchFamily="34" charset="0"/>
              </a:rPr>
              <a:t>Draft MTSF developed comprising NDP Five year Implementation Plan and Monitoring framework.</a:t>
            </a:r>
            <a:endParaRPr lang="en-GB" sz="1600" dirty="0">
              <a:latin typeface="Arial" panose="020B0604020202020204" pitchFamily="34" charset="0"/>
              <a:cs typeface="Arial" panose="020B0604020202020204" pitchFamily="34" charset="0"/>
            </a:endParaRPr>
          </a:p>
        </p:txBody>
      </p:sp>
      <p:sp>
        <p:nvSpPr>
          <p:cNvPr id="54" name="TextBox 53"/>
          <p:cNvSpPr txBox="1"/>
          <p:nvPr/>
        </p:nvSpPr>
        <p:spPr>
          <a:xfrm>
            <a:off x="2513638" y="4429890"/>
            <a:ext cx="5004888" cy="1846659"/>
          </a:xfrm>
          <a:prstGeom prst="rect">
            <a:avLst/>
          </a:prstGeom>
          <a:noFill/>
        </p:spPr>
        <p:txBody>
          <a:bodyPr wrap="square" rtlCol="0">
            <a:spAutoFit/>
          </a:bodyPr>
          <a:lstStyle/>
          <a:p>
            <a:endParaRPr lang="en-GB" dirty="0" smtClean="0"/>
          </a:p>
          <a:p>
            <a:r>
              <a:rPr lang="en-GB" sz="1600" b="1" dirty="0" smtClean="0">
                <a:latin typeface="Arial" panose="020B0604020202020204" pitchFamily="34" charset="0"/>
                <a:cs typeface="Arial" panose="020B0604020202020204" pitchFamily="34" charset="0"/>
              </a:rPr>
              <a:t>Evaluations:</a:t>
            </a:r>
            <a:endParaRPr lang="en-GB" sz="1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600" dirty="0">
                <a:latin typeface="Arial" panose="020B0604020202020204" pitchFamily="34" charset="0"/>
                <a:cs typeface="Arial" panose="020B0604020202020204" pitchFamily="34" charset="0"/>
              </a:rPr>
              <a:t>N</a:t>
            </a:r>
            <a:r>
              <a:rPr lang="en-ZA" sz="1600" dirty="0" smtClean="0">
                <a:latin typeface="Arial" panose="020B0604020202020204" pitchFamily="34" charset="0"/>
                <a:cs typeface="Arial" panose="020B0604020202020204" pitchFamily="34" charset="0"/>
              </a:rPr>
              <a:t>umber </a:t>
            </a:r>
            <a:r>
              <a:rPr lang="en-ZA" sz="1600" dirty="0">
                <a:latin typeface="Arial" panose="020B0604020202020204" pitchFamily="34" charset="0"/>
                <a:cs typeface="Arial" panose="020B0604020202020204" pitchFamily="34" charset="0"/>
              </a:rPr>
              <a:t>of evaluations </a:t>
            </a:r>
            <a:r>
              <a:rPr lang="en-ZA" sz="1600" dirty="0" smtClean="0">
                <a:latin typeface="Arial" panose="020B0604020202020204" pitchFamily="34" charset="0"/>
                <a:cs typeface="Arial" panose="020B0604020202020204" pitchFamily="34" charset="0"/>
              </a:rPr>
              <a:t>increased </a:t>
            </a:r>
            <a:r>
              <a:rPr lang="en-ZA" sz="1600" dirty="0">
                <a:latin typeface="Arial" panose="020B0604020202020204" pitchFamily="34" charset="0"/>
                <a:cs typeface="Arial" panose="020B0604020202020204" pitchFamily="34" charset="0"/>
              </a:rPr>
              <a:t>from 59 to 67 in the past financial year covering over R143 billion of government </a:t>
            </a:r>
            <a:r>
              <a:rPr lang="en-ZA" sz="1600" dirty="0" smtClean="0">
                <a:latin typeface="Arial" panose="020B0604020202020204" pitchFamily="34" charset="0"/>
                <a:cs typeface="Arial" panose="020B0604020202020204" pitchFamily="34" charset="0"/>
              </a:rPr>
              <a:t>expenditure</a:t>
            </a:r>
          </a:p>
          <a:p>
            <a:pPr marL="285750" indent="-285750">
              <a:buFont typeface="Arial" panose="020B0604020202020204" pitchFamily="34" charset="0"/>
              <a:buChar char="•"/>
            </a:pPr>
            <a:r>
              <a:rPr lang="en-ZA" sz="1600" dirty="0">
                <a:latin typeface="Arial" panose="020B0604020202020204" pitchFamily="34" charset="0"/>
                <a:cs typeface="Arial" panose="020B0604020202020204" pitchFamily="34" charset="0"/>
              </a:rPr>
              <a:t>R</a:t>
            </a:r>
            <a:r>
              <a:rPr lang="en-ZA" sz="1600" dirty="0" smtClean="0">
                <a:latin typeface="Arial" panose="020B0604020202020204" pitchFamily="34" charset="0"/>
                <a:cs typeface="Arial" panose="020B0604020202020204" pitchFamily="34" charset="0"/>
              </a:rPr>
              <a:t>eviewed </a:t>
            </a:r>
            <a:r>
              <a:rPr lang="en-ZA" sz="1600" dirty="0">
                <a:latin typeface="Arial" panose="020B0604020202020204" pitchFamily="34" charset="0"/>
                <a:cs typeface="Arial" panose="020B0604020202020204" pitchFamily="34" charset="0"/>
              </a:rPr>
              <a:t>the evaluations </a:t>
            </a:r>
            <a:r>
              <a:rPr lang="en-ZA" sz="1600" dirty="0" smtClean="0">
                <a:latin typeface="Arial" panose="020B0604020202020204" pitchFamily="34" charset="0"/>
                <a:cs typeface="Arial" panose="020B0604020202020204" pitchFamily="34" charset="0"/>
              </a:rPr>
              <a:t>system to focus on rapid evaluations</a:t>
            </a:r>
            <a:endParaRPr lang="en-GB" sz="1600" dirty="0">
              <a:latin typeface="Arial" panose="020B0604020202020204" pitchFamily="34" charset="0"/>
              <a:cs typeface="Arial" panose="020B0604020202020204" pitchFamily="34" charset="0"/>
            </a:endParaRPr>
          </a:p>
        </p:txBody>
      </p:sp>
      <p:sp>
        <p:nvSpPr>
          <p:cNvPr id="26" name="TextBox 25"/>
          <p:cNvSpPr txBox="1"/>
          <p:nvPr/>
        </p:nvSpPr>
        <p:spPr>
          <a:xfrm>
            <a:off x="3176937" y="78994"/>
            <a:ext cx="3336656" cy="738664"/>
          </a:xfrm>
          <a:prstGeom prst="rect">
            <a:avLst/>
          </a:prstGeom>
          <a:noFill/>
        </p:spPr>
        <p:txBody>
          <a:bodyPr wrap="square" rtlCol="0">
            <a:spAutoFit/>
          </a:bodyPr>
          <a:lstStyle/>
          <a:p>
            <a:pPr algn="ctr"/>
            <a:r>
              <a:rPr lang="en-GB" sz="4200" b="1" dirty="0">
                <a:latin typeface="Arial Nova" panose="020B0504020202020204" pitchFamily="34" charset="0"/>
              </a:rPr>
              <a:t>Highlights</a:t>
            </a:r>
            <a:r>
              <a:rPr lang="en-GB" sz="4200" b="1" dirty="0">
                <a:solidFill>
                  <a:schemeClr val="bg1"/>
                </a:solidFill>
                <a:latin typeface="Arial Nova" panose="020B0504020202020204" pitchFamily="34" charset="0"/>
              </a:rPr>
              <a:t> </a:t>
            </a:r>
          </a:p>
        </p:txBody>
      </p:sp>
      <p:sp>
        <p:nvSpPr>
          <p:cNvPr id="56" name="Slide Number Placeholder 2"/>
          <p:cNvSpPr>
            <a:spLocks noGrp="1"/>
          </p:cNvSpPr>
          <p:nvPr>
            <p:ph type="sldNum" sz="quarter" idx="4294967295"/>
          </p:nvPr>
        </p:nvSpPr>
        <p:spPr>
          <a:xfrm>
            <a:off x="8077200" y="6520260"/>
            <a:ext cx="2133600" cy="365125"/>
          </a:xfrm>
        </p:spPr>
        <p:txBody>
          <a:bodyPr/>
          <a:lstStyle/>
          <a:p>
            <a:r>
              <a:rPr lang="en-US" dirty="0" smtClean="0"/>
              <a:t>6</a:t>
            </a:r>
            <a:endParaRPr lang="en-US" dirty="0"/>
          </a:p>
        </p:txBody>
      </p:sp>
      <p:pic>
        <p:nvPicPr>
          <p:cNvPr id="57" name="DPME_IM_MINISTERS_PRESENTATION_r26.jpg" descr="DPME_IM_MINISTERS_PRESENTATION_r26.jpg"/>
          <p:cNvPicPr>
            <a:picLocks noChangeAspect="1"/>
          </p:cNvPicPr>
          <p:nvPr/>
        </p:nvPicPr>
        <p:blipFill rotWithShape="1">
          <a:blip r:embed="rId2" cstate="screen">
            <a:extLst>
              <a:ext uri="{28A0092B-C50C-407E-A947-70E740481C1C}">
                <a14:useLocalDpi xmlns:a14="http://schemas.microsoft.com/office/drawing/2010/main" xmlns=""/>
              </a:ext>
            </a:extLst>
          </a:blip>
          <a:srcRect/>
          <a:stretch/>
        </p:blipFill>
        <p:spPr>
          <a:xfrm>
            <a:off x="723523" y="1109768"/>
            <a:ext cx="1549709" cy="1557948"/>
          </a:xfrm>
          <a:prstGeom prst="rect">
            <a:avLst/>
          </a:prstGeom>
          <a:ln w="12700">
            <a:miter lim="400000"/>
          </a:ln>
        </p:spPr>
      </p:pic>
      <p:sp>
        <p:nvSpPr>
          <p:cNvPr id="58" name="object 3"/>
          <p:cNvSpPr/>
          <p:nvPr/>
        </p:nvSpPr>
        <p:spPr>
          <a:xfrm>
            <a:off x="1355407" y="1357330"/>
            <a:ext cx="9323465" cy="290849"/>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marL="231458" marR="3429" indent="-231458" algn="just">
              <a:spcBef>
                <a:spcPts val="68"/>
              </a:spcBef>
              <a:buSzPct val="100000"/>
              <a:buFont typeface="Arial"/>
              <a:buChar char="•"/>
              <a:defRPr sz="3200">
                <a:solidFill>
                  <a:srgbClr val="000000"/>
                </a:solidFill>
                <a:latin typeface="Arial"/>
                <a:ea typeface="Arial"/>
                <a:cs typeface="Arial"/>
                <a:sym typeface="Arial"/>
              </a:defRPr>
            </a:pPr>
            <a:endParaRPr sz="1890" dirty="0">
              <a:latin typeface="Arial" charset="0"/>
              <a:ea typeface="Arial" charset="0"/>
              <a:cs typeface="Arial" charset="0"/>
            </a:endParaRPr>
          </a:p>
        </p:txBody>
      </p:sp>
      <p:pic>
        <p:nvPicPr>
          <p:cNvPr id="59" name="DPME_IM_MINISTERS_PRESENTATION_r26.jpg" descr="DPME_IM_MINISTERS_PRESENTATION_r26.jpg"/>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706101" y="2985656"/>
            <a:ext cx="1549709" cy="1367147"/>
          </a:xfrm>
          <a:prstGeom prst="rect">
            <a:avLst/>
          </a:prstGeom>
          <a:ln w="12700">
            <a:miter lim="400000"/>
          </a:ln>
        </p:spPr>
      </p:pic>
      <p:pic>
        <p:nvPicPr>
          <p:cNvPr id="60" name="DPME_IM_MINISTERS_PRESENTATION_r26.jpg" descr="DPME_IM_MINISTERS_PRESENTATION_r26.jpg"/>
          <p:cNvPicPr>
            <a:picLocks noChangeAspect="1"/>
          </p:cNvPicPr>
          <p:nvPr/>
        </p:nvPicPr>
        <p:blipFill rotWithShape="1">
          <a:blip r:embed="rId4" cstate="screen">
            <a:extLst>
              <a:ext uri="{28A0092B-C50C-407E-A947-70E740481C1C}">
                <a14:useLocalDpi xmlns:a14="http://schemas.microsoft.com/office/drawing/2010/main" xmlns=""/>
              </a:ext>
            </a:extLst>
          </a:blip>
          <a:srcRect/>
          <a:stretch/>
        </p:blipFill>
        <p:spPr>
          <a:xfrm>
            <a:off x="710458" y="4782762"/>
            <a:ext cx="1540993" cy="1346168"/>
          </a:xfrm>
          <a:prstGeom prst="rect">
            <a:avLst/>
          </a:prstGeom>
          <a:ln w="12700">
            <a:miter lim="400000"/>
          </a:ln>
        </p:spPr>
      </p:pic>
      <p:pic>
        <p:nvPicPr>
          <p:cNvPr id="18" name="Picture 17"/>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894543" y="1195235"/>
            <a:ext cx="4051973" cy="5081278"/>
          </a:xfrm>
          <a:prstGeom prst="rect">
            <a:avLst/>
          </a:prstGeom>
          <a:noFill/>
        </p:spPr>
      </p:pic>
      <p:sp>
        <p:nvSpPr>
          <p:cNvPr id="2" name="Diamond 1"/>
          <p:cNvSpPr/>
          <p:nvPr/>
        </p:nvSpPr>
        <p:spPr>
          <a:xfrm>
            <a:off x="8469298" y="0"/>
            <a:ext cx="3400148" cy="1800676"/>
          </a:xfrm>
          <a:prstGeom prst="diamond">
            <a:avLst/>
          </a:prstGeom>
          <a:solidFill>
            <a:schemeClr val="accent5">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ZA" sz="2000" b="1" dirty="0" smtClean="0">
                <a:solidFill>
                  <a:schemeClr val="tx1"/>
                </a:solidFill>
                <a:latin typeface="Arial" panose="020B0604020202020204" pitchFamily="34" charset="0"/>
                <a:cs typeface="Arial" panose="020B0604020202020204" pitchFamily="34" charset="0"/>
              </a:rPr>
              <a:t>7</a:t>
            </a:r>
            <a:r>
              <a:rPr lang="en-ZA" sz="2000" b="1" baseline="30000" dirty="0" smtClean="0">
                <a:solidFill>
                  <a:schemeClr val="tx1"/>
                </a:solidFill>
                <a:latin typeface="Arial" panose="020B0604020202020204" pitchFamily="34" charset="0"/>
                <a:cs typeface="Arial" panose="020B0604020202020204" pitchFamily="34" charset="0"/>
              </a:rPr>
              <a:t>th</a:t>
            </a:r>
            <a:r>
              <a:rPr lang="en-ZA" sz="2000" b="1" dirty="0" smtClean="0">
                <a:solidFill>
                  <a:schemeClr val="tx1"/>
                </a:solidFill>
                <a:latin typeface="Arial" panose="020B0604020202020204" pitchFamily="34" charset="0"/>
                <a:cs typeface="Arial" panose="020B0604020202020204" pitchFamily="34" charset="0"/>
              </a:rPr>
              <a:t> Consecutive Clean Audit </a:t>
            </a:r>
            <a:endParaRPr lang="en-ZA" sz="20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56403638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90351" y="1075645"/>
            <a:ext cx="7612942" cy="3236882"/>
          </a:xfrm>
          <a:prstGeom prst="rect">
            <a:avLst/>
          </a:prstGeom>
        </p:spPr>
        <p:txBody>
          <a:bodyPr>
            <a:normAutofit fontScale="97500"/>
          </a:bodyPr>
          <a:lstStyle>
            <a:lvl1pPr algn="l" rtl="0" eaLnBrk="1" latinLnBrk="0" hangingPunct="1">
              <a:spcBef>
                <a:spcPct val="0"/>
              </a:spcBef>
              <a:buNone/>
              <a:defRPr kumimoji="0" sz="3000" kern="1200">
                <a:solidFill>
                  <a:schemeClr val="accent5"/>
                </a:solidFill>
                <a:effectLst/>
                <a:latin typeface="+mj-lt"/>
                <a:ea typeface="+mj-ea"/>
                <a:cs typeface="+mj-cs"/>
              </a:defRPr>
            </a:lvl1pPr>
            <a:extLst/>
          </a:lstStyle>
          <a:p>
            <a:pPr algn="ctr"/>
            <a:r>
              <a:rPr lang="en-US" sz="3600" b="1" dirty="0" smtClean="0">
                <a:solidFill>
                  <a:schemeClr val="tx1"/>
                </a:solidFill>
                <a:effectLst>
                  <a:outerShdw blurRad="38100" dist="38100" dir="2700000" algn="tl">
                    <a:srgbClr val="000000">
                      <a:alpha val="43137"/>
                    </a:srgbClr>
                  </a:outerShdw>
                </a:effectLst>
                <a:latin typeface="Arial" panose="020B0604020202020204" pitchFamily="34" charset="0"/>
                <a:ea typeface="Calibri" charset="0"/>
                <a:cs typeface="Arial" panose="020B0604020202020204" pitchFamily="34" charset="0"/>
              </a:rPr>
              <a:t>Detailed Performance Information Report for 2018/19</a:t>
            </a:r>
            <a:endParaRPr lang="en-US" sz="3600" b="1" dirty="0">
              <a:solidFill>
                <a:schemeClr val="tx1"/>
              </a:solidFill>
              <a:effectLst>
                <a:outerShdw blurRad="38100" dist="38100" dir="2700000" algn="tl">
                  <a:srgbClr val="000000">
                    <a:alpha val="43137"/>
                  </a:srgbClr>
                </a:outerShdw>
              </a:effectLst>
              <a:latin typeface="Arial" panose="020B0604020202020204" pitchFamily="34" charset="0"/>
              <a:ea typeface="Calibri" charset="0"/>
              <a:cs typeface="Arial" panose="020B0604020202020204" pitchFamily="34" charset="0"/>
            </a:endParaRPr>
          </a:p>
        </p:txBody>
      </p:sp>
      <p:pic>
        <p:nvPicPr>
          <p:cNvPr id="6" name="Picture 5"/>
          <p:cNvPicPr>
            <a:picLocks noChangeAspect="1"/>
          </p:cNvPicPr>
          <p:nvPr/>
        </p:nvPicPr>
        <p:blipFill>
          <a:blip r:embed="rId2" cstate="print"/>
          <a:stretch>
            <a:fillRect/>
          </a:stretch>
        </p:blipFill>
        <p:spPr>
          <a:xfrm>
            <a:off x="545041" y="408637"/>
            <a:ext cx="2366842" cy="813993"/>
          </a:xfrm>
          <a:prstGeom prst="rect">
            <a:avLst/>
          </a:prstGeom>
        </p:spPr>
      </p:pic>
      <p:pic>
        <p:nvPicPr>
          <p:cNvPr id="7" name="Picture 6"/>
          <p:cNvPicPr>
            <a:picLocks noChangeAspect="1"/>
          </p:cNvPicPr>
          <p:nvPr/>
        </p:nvPicPr>
        <p:blipFill>
          <a:blip r:embed="rId3" cstate="print"/>
          <a:stretch>
            <a:fillRect/>
          </a:stretch>
        </p:blipFill>
        <p:spPr>
          <a:xfrm>
            <a:off x="10558603" y="325546"/>
            <a:ext cx="1072743" cy="1072743"/>
          </a:xfrm>
          <a:prstGeom prst="rect">
            <a:avLst/>
          </a:prstGeom>
        </p:spPr>
      </p:pic>
      <p:sp>
        <p:nvSpPr>
          <p:cNvPr id="2" name="AutoShape 4" descr="https://www.safaricom.co.ke/annualreport_2018/wp-content/uploads/2018/08/3.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https://www.safaricom.co.ke/annualreport_2018/wp-content/uploads/2018/08/3.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https://www.safaricom.co.ke/annualreport_2018/wp-content/uploads/2018/08/3.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https://www.safaricom.co.ke/annualreport_2018/wp-content/uploads/2018/08/3.png"/>
          <p:cNvSpPr>
            <a:spLocks noChangeAspect="1" noChangeArrowheads="1"/>
          </p:cNvSpPr>
          <p:nvPr/>
        </p:nvSpPr>
        <p:spPr bwMode="auto">
          <a:xfrm>
            <a:off x="660337" y="1558835"/>
            <a:ext cx="378349"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4" cstate="print"/>
          <a:stretch>
            <a:fillRect/>
          </a:stretch>
        </p:blipFill>
        <p:spPr>
          <a:xfrm>
            <a:off x="2653406" y="2436635"/>
            <a:ext cx="6659270" cy="3600182"/>
          </a:xfrm>
          <a:prstGeom prst="rect">
            <a:avLst/>
          </a:prstGeom>
        </p:spPr>
      </p:pic>
    </p:spTree>
    <p:extLst>
      <p:ext uri="{BB962C8B-B14F-4D97-AF65-F5344CB8AC3E}">
        <p14:creationId xmlns:p14="http://schemas.microsoft.com/office/powerpoint/2010/main" xmlns="" val="1298126920"/>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F583F1B-3FE3-D141-BECE-62358217E2B5}" type="slidenum">
              <a:rPr lang="en-US" smtClean="0">
                <a:solidFill>
                  <a:prstClr val="black">
                    <a:tint val="75000"/>
                  </a:prstClr>
                </a:solidFill>
              </a:rPr>
              <a:pPr>
                <a:defRPr/>
              </a:pPr>
              <a:t>8</a:t>
            </a:fld>
            <a:endParaRPr lang="en-US" dirty="0">
              <a:solidFill>
                <a:prstClr val="black">
                  <a:tint val="75000"/>
                </a:prstClr>
              </a:solidFill>
            </a:endParaRPr>
          </a:p>
        </p:txBody>
      </p:sp>
      <p:sp>
        <p:nvSpPr>
          <p:cNvPr id="8" name="Title 1">
            <a:extLst>
              <a:ext uri="{FF2B5EF4-FFF2-40B4-BE49-F238E27FC236}">
                <a16:creationId xmlns:a16="http://schemas.microsoft.com/office/drawing/2014/main" xmlns="" id="{44B7C0C2-1783-DB45-94D9-084B97D0121D}"/>
              </a:ext>
            </a:extLst>
          </p:cNvPr>
          <p:cNvSpPr txBox="1">
            <a:spLocks/>
          </p:cNvSpPr>
          <p:nvPr/>
        </p:nvSpPr>
        <p:spPr>
          <a:xfrm>
            <a:off x="-2092112" y="98885"/>
            <a:ext cx="10515600" cy="748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smtClean="0">
                <a:latin typeface="Arial" panose="020B0604020202020204" pitchFamily="34" charset="0"/>
                <a:cs typeface="Arial" panose="020B0604020202020204" pitchFamily="34" charset="0"/>
              </a:rPr>
              <a:t>PROGRAMME 1: ADMINISTRATION</a:t>
            </a:r>
            <a:endParaRPr lang="en-US" sz="2400" b="1" dirty="0">
              <a:latin typeface="Arial" panose="020B0604020202020204" pitchFamily="34" charset="0"/>
              <a:cs typeface="Arial" panose="020B0604020202020204" pitchFamily="34" charset="0"/>
            </a:endParaRPr>
          </a:p>
        </p:txBody>
      </p:sp>
      <p:graphicFrame>
        <p:nvGraphicFramePr>
          <p:cNvPr id="9" name="Content Placeholder 11"/>
          <p:cNvGraphicFramePr>
            <a:graphicFrameLocks noGrp="1"/>
          </p:cNvGraphicFramePr>
          <p:nvPr>
            <p:ph sz="half" idx="1"/>
            <p:extLst>
              <p:ext uri="{D42A27DB-BD31-4B8C-83A1-F6EECF244321}">
                <p14:modId xmlns:p14="http://schemas.microsoft.com/office/powerpoint/2010/main" xmlns="" val="956309624"/>
              </p:ext>
            </p:extLst>
          </p:nvPr>
        </p:nvGraphicFramePr>
        <p:xfrm>
          <a:off x="0" y="1112878"/>
          <a:ext cx="4394448" cy="57451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14"/>
          <p:cNvGraphicFramePr>
            <a:graphicFrameLocks noGrp="1"/>
          </p:cNvGraphicFramePr>
          <p:nvPr>
            <p:ph sz="half" idx="2"/>
            <p:extLst>
              <p:ext uri="{D42A27DB-BD31-4B8C-83A1-F6EECF244321}">
                <p14:modId xmlns:p14="http://schemas.microsoft.com/office/powerpoint/2010/main" xmlns="" val="114524241"/>
              </p:ext>
            </p:extLst>
          </p:nvPr>
        </p:nvGraphicFramePr>
        <p:xfrm>
          <a:off x="4261282" y="837537"/>
          <a:ext cx="7873052" cy="6952811"/>
        </p:xfrm>
        <a:graphic>
          <a:graphicData uri="http://schemas.openxmlformats.org/drawingml/2006/table">
            <a:tbl>
              <a:tblPr firstRow="1" bandRow="1">
                <a:tableStyleId>{7DF18680-E054-41AD-8BC1-D1AEF772440D}</a:tableStyleId>
              </a:tblPr>
              <a:tblGrid>
                <a:gridCol w="7873052">
                  <a:extLst>
                    <a:ext uri="{9D8B030D-6E8A-4147-A177-3AD203B41FA5}">
                      <a16:colId xmlns:a16="http://schemas.microsoft.com/office/drawing/2014/main" xmlns="" val="820244799"/>
                    </a:ext>
                  </a:extLst>
                </a:gridCol>
              </a:tblGrid>
              <a:tr h="6894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smtClean="0">
                          <a:solidFill>
                            <a:schemeClr val="tx1"/>
                          </a:solidFill>
                        </a:rPr>
                        <a:t>Total targets</a:t>
                      </a:r>
                      <a:r>
                        <a:rPr lang="en-GB" sz="1800" baseline="0" dirty="0" smtClean="0">
                          <a:solidFill>
                            <a:schemeClr val="tx1"/>
                          </a:solidFill>
                        </a:rPr>
                        <a:t> </a:t>
                      </a:r>
                      <a:r>
                        <a:rPr lang="en-GB" sz="1800" dirty="0" smtClean="0">
                          <a:solidFill>
                            <a:schemeClr val="tx1"/>
                          </a:solidFill>
                        </a:rPr>
                        <a:t> = 17 for the financial year. 12 achieved,  4</a:t>
                      </a:r>
                      <a:r>
                        <a:rPr lang="en-GB" sz="1800" baseline="0" dirty="0" smtClean="0">
                          <a:solidFill>
                            <a:schemeClr val="tx1"/>
                          </a:solidFill>
                        </a:rPr>
                        <a:t> achieved late and 1 </a:t>
                      </a:r>
                      <a:r>
                        <a:rPr lang="en-GB" sz="1800" dirty="0" smtClean="0">
                          <a:solidFill>
                            <a:schemeClr val="tx1"/>
                          </a:solidFill>
                        </a:rPr>
                        <a:t>not achieved </a:t>
                      </a:r>
                      <a:endParaRPr lang="en-US" sz="1800" b="1" dirty="0" smtClean="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058716665"/>
                  </a:ext>
                </a:extLst>
              </a:tr>
              <a:tr h="5420477">
                <a:tc>
                  <a:txBody>
                    <a:bodyPr/>
                    <a:lstStyle/>
                    <a:p>
                      <a:pPr marL="22860" indent="0">
                        <a:lnSpc>
                          <a:spcPct val="100000"/>
                        </a:lnSpc>
                        <a:spcBef>
                          <a:spcPts val="750"/>
                        </a:spcBef>
                        <a:buNone/>
                      </a:pPr>
                      <a:r>
                        <a:rPr lang="en-ZA" sz="1600" b="1" dirty="0" smtClean="0"/>
                        <a:t>Targets achieved</a:t>
                      </a:r>
                      <a:r>
                        <a:rPr lang="en-ZA" sz="1600" b="1" baseline="0" dirty="0" smtClean="0"/>
                        <a:t> late or</a:t>
                      </a:r>
                      <a:r>
                        <a:rPr lang="en-ZA" sz="1600" b="1" dirty="0" smtClean="0"/>
                        <a:t> Not achieved related to: </a:t>
                      </a:r>
                      <a:endParaRPr lang="en-ZA" sz="1600" b="1" dirty="0" smtClean="0">
                        <a:latin typeface="Arial" panose="020B0604020202020204" pitchFamily="34" charset="0"/>
                        <a:cs typeface="Arial" panose="020B0604020202020204" pitchFamily="34" charset="0"/>
                      </a:endParaRPr>
                    </a:p>
                    <a:p>
                      <a:pPr marL="640080" marR="0" lvl="1" indent="-342900" algn="l" defTabSz="914400" rtl="0" eaLnBrk="1" fontAlgn="auto" latinLnBrk="0" hangingPunct="1">
                        <a:lnSpc>
                          <a:spcPct val="100000"/>
                        </a:lnSpc>
                        <a:spcBef>
                          <a:spcPts val="750"/>
                        </a:spcBef>
                        <a:spcAft>
                          <a:spcPts val="0"/>
                        </a:spcAft>
                        <a:buClrTx/>
                        <a:buSzTx/>
                        <a:buFont typeface="+mj-lt"/>
                        <a:buAutoNum type="arabicPeriod"/>
                        <a:tabLst/>
                        <a:defRPr/>
                      </a:pPr>
                      <a:r>
                        <a:rPr kumimoji="0" lang="en-ZA" sz="1600" b="1" kern="1200" dirty="0" smtClean="0">
                          <a:latin typeface="Arial" panose="020B0604020202020204" pitchFamily="34" charset="0"/>
                          <a:cs typeface="Arial" panose="020B0604020202020204" pitchFamily="34" charset="0"/>
                        </a:rPr>
                        <a:t>Produce an Annual Performance Plan according to prescribed standards/frameworks and timelines</a:t>
                      </a:r>
                      <a:r>
                        <a:rPr kumimoji="0" lang="en-US" sz="1600" b="1" kern="1200" dirty="0" smtClean="0">
                          <a:latin typeface="Arial" panose="020B0604020202020204" pitchFamily="34" charset="0"/>
                          <a:cs typeface="Arial" panose="020B0604020202020204" pitchFamily="34" charset="0"/>
                        </a:rPr>
                        <a:t>:</a:t>
                      </a:r>
                      <a:r>
                        <a:rPr kumimoji="0" lang="en-US" sz="1600" b="1" kern="1200" baseline="0" dirty="0" smtClean="0">
                          <a:latin typeface="Arial" panose="020B0604020202020204" pitchFamily="34" charset="0"/>
                          <a:cs typeface="Arial" panose="020B0604020202020204" pitchFamily="34" charset="0"/>
                        </a:rPr>
                        <a:t> </a:t>
                      </a:r>
                      <a:r>
                        <a:rPr kumimoji="0" lang="en-US" sz="1600" kern="1200" dirty="0" smtClean="0">
                          <a:latin typeface="Arial" panose="020B0604020202020204" pitchFamily="34" charset="0"/>
                          <a:cs typeface="Arial" panose="020B0604020202020204" pitchFamily="34" charset="0"/>
                        </a:rPr>
                        <a:t>Final Annual Performance Plan 2019/20 was not tabled in Parliament</a:t>
                      </a:r>
                      <a:r>
                        <a:rPr lang="en-US" sz="1600" dirty="0" smtClean="0">
                          <a:latin typeface="Arial" panose="020B0604020202020204" pitchFamily="34" charset="0"/>
                          <a:cs typeface="Arial" panose="020B0604020202020204" pitchFamily="34" charset="0"/>
                        </a:rPr>
                        <a:t>. Parliament issued a communique dated 22 February 2019 indicating that Strategic Plans and/or APPs for 2019/20 should be tabled after the adoption of the Fiscal Framework.</a:t>
                      </a:r>
                    </a:p>
                    <a:p>
                      <a:pPr marL="640080" lvl="1" indent="-342900" algn="l" rtl="0" eaLnBrk="1" latinLnBrk="0" hangingPunct="1">
                        <a:lnSpc>
                          <a:spcPct val="100000"/>
                        </a:lnSpc>
                        <a:spcBef>
                          <a:spcPts val="750"/>
                        </a:spcBef>
                        <a:buFont typeface="+mj-lt"/>
                        <a:buAutoNum type="arabicPeriod" startAt="2"/>
                      </a:pPr>
                      <a:r>
                        <a:rPr kumimoji="0" lang="en-ZA" sz="1600" b="1" kern="1200" dirty="0" smtClean="0">
                          <a:latin typeface="Arial" panose="020B0604020202020204" pitchFamily="34" charset="0"/>
                          <a:cs typeface="Arial" panose="020B0604020202020204" pitchFamily="34" charset="0"/>
                        </a:rPr>
                        <a:t>Maintain a vacancy rate of 10% or less annually:</a:t>
                      </a:r>
                      <a:r>
                        <a:rPr kumimoji="0" lang="en-ZA" sz="1600" b="1" kern="1200" baseline="0" dirty="0" smtClean="0">
                          <a:latin typeface="Arial" panose="020B0604020202020204" pitchFamily="34" charset="0"/>
                          <a:cs typeface="Arial" panose="020B0604020202020204" pitchFamily="34" charset="0"/>
                        </a:rPr>
                        <a:t> </a:t>
                      </a:r>
                      <a:r>
                        <a:rPr kumimoji="0" lang="en-ZA" sz="1600" kern="1200" dirty="0" smtClean="0">
                          <a:latin typeface="Arial" panose="020B0604020202020204" pitchFamily="34" charset="0"/>
                          <a:cs typeface="Arial" panose="020B0604020202020204" pitchFamily="34" charset="0"/>
                        </a:rPr>
                        <a:t>The average vacancy rate as at quarter 4 was 11.4%.</a:t>
                      </a:r>
                      <a:r>
                        <a:rPr kumimoji="0" lang="en-ZA" sz="1600" kern="1200" baseline="0" dirty="0" smtClean="0">
                          <a:latin typeface="Arial" panose="020B0604020202020204" pitchFamily="34" charset="0"/>
                          <a:cs typeface="Arial" panose="020B0604020202020204" pitchFamily="34" charset="0"/>
                        </a:rPr>
                        <a:t> </a:t>
                      </a:r>
                      <a:r>
                        <a:rPr kumimoji="0" lang="en-ZA" sz="1600" kern="1200" dirty="0" smtClean="0">
                          <a:latin typeface="Arial" panose="020B0604020202020204" pitchFamily="34" charset="0"/>
                          <a:cs typeface="Arial" panose="020B0604020202020204" pitchFamily="34" charset="0"/>
                        </a:rPr>
                        <a:t>The filling of some senior management posts was delayed due to the inception of the 6th administration</a:t>
                      </a:r>
                      <a:endParaRPr kumimoji="0" lang="en-US" sz="1600" kern="1200" dirty="0" smtClean="0">
                        <a:latin typeface="Arial" panose="020B0604020202020204" pitchFamily="34" charset="0"/>
                        <a:cs typeface="Arial" panose="020B0604020202020204" pitchFamily="34" charset="0"/>
                      </a:endParaRPr>
                    </a:p>
                    <a:p>
                      <a:pPr marL="640080" lvl="1" indent="-342900" algn="l" rtl="0" eaLnBrk="1" latinLnBrk="0" hangingPunct="1">
                        <a:lnSpc>
                          <a:spcPct val="100000"/>
                        </a:lnSpc>
                        <a:spcBef>
                          <a:spcPts val="750"/>
                        </a:spcBef>
                        <a:buFont typeface="+mj-lt"/>
                        <a:buAutoNum type="arabicPeriod" startAt="3"/>
                      </a:pPr>
                      <a:r>
                        <a:rPr kumimoji="0" lang="en-US" sz="1600" b="1" kern="1200" dirty="0" smtClean="0">
                          <a:latin typeface="Arial" panose="020B0604020202020204" pitchFamily="34" charset="0"/>
                          <a:cs typeface="Arial" panose="020B0604020202020204" pitchFamily="34" charset="0"/>
                        </a:rPr>
                        <a:t>Workplace Skills Plan</a:t>
                      </a:r>
                      <a:r>
                        <a:rPr kumimoji="0" lang="en-US" sz="1600" b="1" kern="1200" baseline="0" dirty="0" smtClean="0">
                          <a:latin typeface="Arial" panose="020B0604020202020204" pitchFamily="34" charset="0"/>
                          <a:cs typeface="Arial" panose="020B0604020202020204" pitchFamily="34" charset="0"/>
                        </a:rPr>
                        <a:t> </a:t>
                      </a:r>
                      <a:r>
                        <a:rPr kumimoji="0" lang="en-US" sz="1600" b="1" kern="1200" dirty="0" smtClean="0">
                          <a:latin typeface="Arial" panose="020B0604020202020204" pitchFamily="34" charset="0"/>
                          <a:cs typeface="Arial" panose="020B0604020202020204" pitchFamily="34" charset="0"/>
                        </a:rPr>
                        <a:t>approved by DG by 30 April 2018: </a:t>
                      </a:r>
                      <a:r>
                        <a:rPr kumimoji="0" lang="en-ZA" sz="1600" kern="1200" dirty="0" smtClean="0">
                          <a:latin typeface="Arial" panose="020B0604020202020204" pitchFamily="34" charset="0"/>
                          <a:cs typeface="Arial" panose="020B0604020202020204" pitchFamily="34" charset="0"/>
                        </a:rPr>
                        <a:t>WSP was approved by DG on 4 May 2018 which was after the due date of 30 April 2018</a:t>
                      </a:r>
                      <a:r>
                        <a:rPr kumimoji="0" lang="en-ZA" sz="1600" kern="1200" baseline="0" dirty="0" smtClean="0">
                          <a:latin typeface="Arial" panose="020B0604020202020204" pitchFamily="34" charset="0"/>
                          <a:cs typeface="Arial" panose="020B0604020202020204" pitchFamily="34" charset="0"/>
                        </a:rPr>
                        <a:t>  due to </a:t>
                      </a:r>
                      <a:r>
                        <a:rPr kumimoji="0" lang="en-US" sz="1600" kern="1200" dirty="0" smtClean="0">
                          <a:latin typeface="Arial" panose="020B0604020202020204" pitchFamily="34" charset="0"/>
                          <a:cs typeface="Arial" panose="020B0604020202020204" pitchFamily="34" charset="0"/>
                        </a:rPr>
                        <a:t>delays in the </a:t>
                      </a:r>
                      <a:r>
                        <a:rPr kumimoji="0" lang="en-US" sz="1600" kern="1200" dirty="0" err="1" smtClean="0">
                          <a:latin typeface="Arial" panose="020B0604020202020204" pitchFamily="34" charset="0"/>
                          <a:cs typeface="Arial" panose="020B0604020202020204" pitchFamily="34" charset="0"/>
                        </a:rPr>
                        <a:t>finalisation</a:t>
                      </a:r>
                      <a:r>
                        <a:rPr kumimoji="0" lang="en-US" sz="1600" kern="1200" dirty="0" smtClean="0">
                          <a:latin typeface="Arial" panose="020B0604020202020204" pitchFamily="34" charset="0"/>
                          <a:cs typeface="Arial" panose="020B0604020202020204" pitchFamily="34" charset="0"/>
                        </a:rPr>
                        <a:t> process.</a:t>
                      </a:r>
                    </a:p>
                    <a:p>
                      <a:pPr marL="640080" lvl="1" indent="-342900" algn="l" rtl="0" eaLnBrk="1" latinLnBrk="0" hangingPunct="1">
                        <a:lnSpc>
                          <a:spcPct val="100000"/>
                        </a:lnSpc>
                        <a:spcBef>
                          <a:spcPts val="750"/>
                        </a:spcBef>
                        <a:buFont typeface="+mj-lt"/>
                        <a:buAutoNum type="arabicPeriod" startAt="4"/>
                      </a:pPr>
                      <a:r>
                        <a:rPr kumimoji="0" lang="en-US" sz="1600" b="1" kern="1200" dirty="0" smtClean="0">
                          <a:latin typeface="Arial" panose="020B0604020202020204" pitchFamily="34" charset="0"/>
                          <a:cs typeface="Arial" panose="020B0604020202020204" pitchFamily="34" charset="0"/>
                        </a:rPr>
                        <a:t>100% compliance in submission of financial interests by all designated employees within  the specified time frames:</a:t>
                      </a:r>
                      <a:r>
                        <a:rPr kumimoji="0" lang="en-US" sz="1600" b="1" kern="1200" baseline="0" dirty="0" smtClean="0">
                          <a:latin typeface="Arial" panose="020B0604020202020204" pitchFamily="34" charset="0"/>
                          <a:cs typeface="Arial" panose="020B0604020202020204" pitchFamily="34" charset="0"/>
                        </a:rPr>
                        <a:t> </a:t>
                      </a:r>
                      <a:r>
                        <a:rPr kumimoji="0" lang="en-US" sz="1600" kern="1200" dirty="0" smtClean="0">
                          <a:latin typeface="Arial" panose="020B0604020202020204" pitchFamily="34" charset="0"/>
                          <a:cs typeface="Arial" panose="020B0604020202020204" pitchFamily="34" charset="0"/>
                        </a:rPr>
                        <a:t>95% of SMSs disclosed (79/83). 96% of other designated employees disclosed their financial interests within the specified time frames (136/141*). </a:t>
                      </a:r>
                      <a:r>
                        <a:rPr kumimoji="0" lang="en-ZA" sz="1600" kern="1200" dirty="0" smtClean="0">
                          <a:latin typeface="Arial" panose="020B0604020202020204" pitchFamily="34" charset="0"/>
                          <a:cs typeface="Arial" panose="020B0604020202020204" pitchFamily="34" charset="0"/>
                        </a:rPr>
                        <a:t>3 Members of the SMS who did not disclose were appointed during the course of the year. 2 designated employees who did not disclosed left the department. </a:t>
                      </a:r>
                      <a:endParaRPr lang="en-US" sz="1600" dirty="0" smtClean="0">
                        <a:latin typeface="Arial" panose="020B0604020202020204" pitchFamily="34" charset="0"/>
                        <a:cs typeface="Arial" panose="020B0604020202020204" pitchFamily="34" charset="0"/>
                      </a:endParaRPr>
                    </a:p>
                    <a:p>
                      <a:pPr marL="640080" lvl="1" indent="-342900">
                        <a:lnSpc>
                          <a:spcPct val="100000"/>
                        </a:lnSpc>
                        <a:spcBef>
                          <a:spcPts val="750"/>
                        </a:spcBef>
                        <a:buFont typeface="+mj-lt"/>
                        <a:buAutoNum type="arabicPeriod" startAt="5"/>
                      </a:pPr>
                      <a:r>
                        <a:rPr lang="en-US" sz="1600" b="1" dirty="0" smtClean="0">
                          <a:latin typeface="Arial" panose="020B0604020202020204" pitchFamily="34" charset="0"/>
                          <a:cs typeface="Arial" panose="020B0604020202020204" pitchFamily="34" charset="0"/>
                        </a:rPr>
                        <a:t>Communication plan was produced but not approved. 98% activities in the draft</a:t>
                      </a:r>
                      <a:r>
                        <a:rPr lang="en-US" sz="1600" b="1" baseline="0" dirty="0" smtClean="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Communication plan were conducted (84/86).</a:t>
                      </a:r>
                      <a:r>
                        <a:rPr lang="en-US" sz="1600" b="1" baseline="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Management took a decision to defer the approval of the annual communication plan pending the departmental strategic session which was scheduled for mid-July 2018.</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517245559"/>
                  </a:ext>
                </a:extLst>
              </a:tr>
              <a:tr h="299469">
                <a:tc>
                  <a:txBody>
                    <a:bodyPr/>
                    <a:lstStyle/>
                    <a:p>
                      <a:endParaRPr lang="en-US" sz="1300" dirty="0"/>
                    </a:p>
                  </a:txBody>
                  <a:tcPr/>
                </a:tc>
                <a:extLst>
                  <a:ext uri="{0D108BD9-81ED-4DB2-BD59-A6C34878D82A}">
                    <a16:rowId xmlns:a16="http://schemas.microsoft.com/office/drawing/2014/main" xmlns="" val="3064010752"/>
                  </a:ext>
                </a:extLst>
              </a:tr>
            </a:tbl>
          </a:graphicData>
        </a:graphic>
      </p:graphicFrame>
    </p:spTree>
    <p:extLst>
      <p:ext uri="{BB962C8B-B14F-4D97-AF65-F5344CB8AC3E}">
        <p14:creationId xmlns:p14="http://schemas.microsoft.com/office/powerpoint/2010/main" xmlns="" val="2047047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p:txBody>
          <a:bodyPr/>
          <a:lstStyle/>
          <a:p>
            <a:pPr>
              <a:defRPr/>
            </a:pPr>
            <a:fld id="{6F583F1B-3FE3-D141-BECE-62358217E2B5}" type="slidenum">
              <a:rPr lang="en-US" smtClean="0">
                <a:solidFill>
                  <a:prstClr val="black">
                    <a:tint val="75000"/>
                  </a:prstClr>
                </a:solidFill>
              </a:rPr>
              <a:pPr>
                <a:defRPr/>
              </a:pPr>
              <a:t>9</a:t>
            </a:fld>
            <a:endParaRPr lang="en-US" dirty="0">
              <a:solidFill>
                <a:prstClr val="black">
                  <a:tint val="75000"/>
                </a:prst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537289184"/>
              </p:ext>
            </p:extLst>
          </p:nvPr>
        </p:nvGraphicFramePr>
        <p:xfrm>
          <a:off x="523702" y="1002302"/>
          <a:ext cx="11302538" cy="5846064"/>
        </p:xfrm>
        <a:graphic>
          <a:graphicData uri="http://schemas.openxmlformats.org/drawingml/2006/table">
            <a:tbl>
              <a:tblPr firstRow="1" bandRow="1">
                <a:tableStyleId>{5C22544A-7EE6-4342-B048-85BDC9FD1C3A}</a:tableStyleId>
              </a:tblPr>
              <a:tblGrid>
                <a:gridCol w="2966375">
                  <a:extLst>
                    <a:ext uri="{9D8B030D-6E8A-4147-A177-3AD203B41FA5}">
                      <a16:colId xmlns:a16="http://schemas.microsoft.com/office/drawing/2014/main" xmlns="" val="385492214"/>
                    </a:ext>
                  </a:extLst>
                </a:gridCol>
                <a:gridCol w="8336163">
                  <a:extLst>
                    <a:ext uri="{9D8B030D-6E8A-4147-A177-3AD203B41FA5}">
                      <a16:colId xmlns:a16="http://schemas.microsoft.com/office/drawing/2014/main" xmlns="" val="1051555412"/>
                    </a:ext>
                  </a:extLst>
                </a:gridCol>
              </a:tblGrid>
              <a:tr h="356654">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Achieved </a:t>
                      </a:r>
                      <a:r>
                        <a:rPr lang="en-US" sz="2000" dirty="0" smtClean="0">
                          <a:solidFill>
                            <a:schemeClr val="tx1"/>
                          </a:solidFill>
                          <a:latin typeface="Arial" panose="020B0604020202020204" pitchFamily="34" charset="0"/>
                          <a:cs typeface="Arial" panose="020B0604020202020204" pitchFamily="34" charset="0"/>
                        </a:rPr>
                        <a:t>Targets 1/3</a:t>
                      </a:r>
                      <a:endParaRPr lang="en-US" sz="2000" dirty="0">
                        <a:solidFill>
                          <a:schemeClr val="tx1"/>
                        </a:solidFill>
                        <a:latin typeface="Arial" panose="020B0604020202020204" pitchFamily="34" charset="0"/>
                        <a:cs typeface="Arial" panose="020B0604020202020204" pitchFamily="34" charset="0"/>
                      </a:endParaRPr>
                    </a:p>
                  </a:txBody>
                  <a:tcPr>
                    <a:solidFill>
                      <a:schemeClr val="tx1">
                        <a:lumMod val="50000"/>
                        <a:lumOff val="50000"/>
                      </a:schemeClr>
                    </a:solidFill>
                  </a:tcPr>
                </a:tc>
                <a:tc hMerge="1">
                  <a:txBody>
                    <a:bodyPr/>
                    <a:lstStyle/>
                    <a:p>
                      <a:endParaRPr lang="en-US" dirty="0"/>
                    </a:p>
                  </a:txBody>
                  <a:tcPr/>
                </a:tc>
                <a:extLst>
                  <a:ext uri="{0D108BD9-81ED-4DB2-BD59-A6C34878D82A}">
                    <a16:rowId xmlns:a16="http://schemas.microsoft.com/office/drawing/2014/main" xmlns="" val="2402360315"/>
                  </a:ext>
                </a:extLst>
              </a:tr>
              <a:tr h="356654">
                <a:tc>
                  <a:txBody>
                    <a:bodyPr/>
                    <a:lstStyle/>
                    <a:p>
                      <a:r>
                        <a:rPr lang="en-US" b="1" dirty="0"/>
                        <a:t>Sub-programme</a:t>
                      </a:r>
                    </a:p>
                  </a:txBody>
                  <a:tcPr>
                    <a:solidFill>
                      <a:schemeClr val="bg1">
                        <a:lumMod val="75000"/>
                      </a:schemeClr>
                    </a:solidFill>
                  </a:tcPr>
                </a:tc>
                <a:tc>
                  <a:txBody>
                    <a:bodyPr/>
                    <a:lstStyle/>
                    <a:p>
                      <a:r>
                        <a:rPr lang="en-US" sz="1600" b="1" dirty="0"/>
                        <a:t>Targets/actual achievement</a:t>
                      </a:r>
                    </a:p>
                  </a:txBody>
                  <a:tcPr>
                    <a:solidFill>
                      <a:schemeClr val="bg1">
                        <a:lumMod val="75000"/>
                      </a:schemeClr>
                    </a:solidFill>
                  </a:tcPr>
                </a:tc>
                <a:extLst>
                  <a:ext uri="{0D108BD9-81ED-4DB2-BD59-A6C34878D82A}">
                    <a16:rowId xmlns:a16="http://schemas.microsoft.com/office/drawing/2014/main" xmlns="" val="3792020637"/>
                  </a:ext>
                </a:extLst>
              </a:tr>
              <a:tr h="534981">
                <a:tc rowSpan="2">
                  <a:txBody>
                    <a:bodyPr/>
                    <a:lstStyle/>
                    <a:p>
                      <a:r>
                        <a:rPr lang="en-US" dirty="0"/>
                        <a:t>Strategy and Service Delivery</a:t>
                      </a:r>
                    </a:p>
                  </a:txBody>
                  <a:tcPr>
                    <a:solidFill>
                      <a:schemeClr val="bg1">
                        <a:lumMod val="95000"/>
                      </a:schemeClr>
                    </a:solidFill>
                  </a:tcPr>
                </a:tc>
                <a:tc>
                  <a:txBody>
                    <a:bodyPr/>
                    <a:lstStyle/>
                    <a:p>
                      <a:pPr marL="342900" indent="-342900">
                        <a:spcAft>
                          <a:spcPts val="0"/>
                        </a:spcAft>
                        <a:buFont typeface="+mj-lt"/>
                        <a:buAutoNum type="arabicPeriod"/>
                      </a:pPr>
                      <a:r>
                        <a:rPr kumimoji="0" lang="en-US" sz="1600" b="1" kern="1200" dirty="0" smtClean="0">
                          <a:solidFill>
                            <a:srgbClr val="00B050"/>
                          </a:solidFill>
                          <a:latin typeface="Arial" panose="020B0604020202020204" pitchFamily="34" charset="0"/>
                          <a:ea typeface="+mn-ea"/>
                          <a:cs typeface="Arial" panose="020B0604020202020204" pitchFamily="34" charset="0"/>
                        </a:rPr>
                        <a:t>Produce 4 quarterly implementation report against APP </a:t>
                      </a:r>
                      <a:endParaRPr kumimoji="0" lang="en-ZA" sz="1600" b="1" kern="1200" dirty="0" smtClean="0">
                        <a:solidFill>
                          <a:srgbClr val="00B050"/>
                        </a:solidFill>
                        <a:latin typeface="Arial" panose="020B0604020202020204" pitchFamily="34" charset="0"/>
                        <a:ea typeface="+mn-ea"/>
                        <a:cs typeface="Arial" panose="020B0604020202020204" pitchFamily="34" charset="0"/>
                      </a:endParaRPr>
                    </a:p>
                    <a:p>
                      <a:pPr marL="285750" indent="-285750">
                        <a:spcAft>
                          <a:spcPts val="0"/>
                        </a:spcAft>
                        <a:buFont typeface="Wingdings" panose="05000000000000000000" pitchFamily="2" charset="2"/>
                        <a:buChar char="§"/>
                      </a:pPr>
                      <a:r>
                        <a:rPr lang="en-US" sz="1600" dirty="0" smtClean="0">
                          <a:effectLst/>
                          <a:latin typeface="Arial" panose="020B0604020202020204" pitchFamily="34" charset="0"/>
                          <a:ea typeface="Times New Roman"/>
                          <a:cs typeface="Arial" panose="020B0604020202020204" pitchFamily="34" charset="0"/>
                        </a:rPr>
                        <a:t>4 quarterly implementation reports were produced against APP</a:t>
                      </a:r>
                      <a:endParaRPr lang="en-ZA" sz="1600" dirty="0">
                        <a:effectLst/>
                        <a:latin typeface="Arial" panose="020B0604020202020204" pitchFamily="34" charset="0"/>
                        <a:ea typeface="Times New Roman"/>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xmlns="" val="2715134570"/>
                  </a:ext>
                </a:extLst>
              </a:tr>
              <a:tr h="618609">
                <a:tc vMerge="1">
                  <a:txBody>
                    <a:bodyPr/>
                    <a:lstStyle/>
                    <a:p>
                      <a:endParaRPr lang="en-US" dirty="0"/>
                    </a:p>
                  </a:txBody>
                  <a:tcPr/>
                </a:tc>
                <a:tc>
                  <a:txBody>
                    <a:bodyPr/>
                    <a:lstStyle/>
                    <a:p>
                      <a:pPr marL="342900" marR="0" indent="-342900">
                        <a:lnSpc>
                          <a:spcPct val="115000"/>
                        </a:lnSpc>
                        <a:spcBef>
                          <a:spcPts val="0"/>
                        </a:spcBef>
                        <a:spcAft>
                          <a:spcPts val="0"/>
                        </a:spcAft>
                        <a:buFont typeface="+mj-lt"/>
                        <a:buAutoNum type="arabicPeriod" startAt="2"/>
                      </a:pPr>
                      <a:r>
                        <a:rPr kumimoji="0" lang="en-US" sz="1600" b="1" kern="1200" dirty="0" smtClean="0">
                          <a:solidFill>
                            <a:srgbClr val="00B050"/>
                          </a:solidFill>
                          <a:latin typeface="Arial" panose="020B0604020202020204" pitchFamily="34" charset="0"/>
                          <a:ea typeface="+mn-ea"/>
                          <a:cs typeface="Arial" panose="020B0604020202020204" pitchFamily="34" charset="0"/>
                        </a:rPr>
                        <a:t>Produce AR and submit AGSA for audit and to NT and Parliament by due dates</a:t>
                      </a:r>
                    </a:p>
                    <a:p>
                      <a:pPr marL="285750" marR="0" indent="-285750">
                        <a:lnSpc>
                          <a:spcPct val="115000"/>
                        </a:lnSpc>
                        <a:spcBef>
                          <a:spcPts val="0"/>
                        </a:spcBef>
                        <a:spcAft>
                          <a:spcPts val="0"/>
                        </a:spcAft>
                        <a:buFont typeface="Arial" panose="020B0604020202020204" pitchFamily="34" charset="0"/>
                        <a:buChar char="•"/>
                      </a:pPr>
                      <a:r>
                        <a:rPr lang="en-US" sz="1600" dirty="0" smtClean="0">
                          <a:effectLst/>
                          <a:latin typeface="Arial" panose="020B0604020202020204" pitchFamily="34" charset="0"/>
                          <a:ea typeface="Calibri" panose="020F0502020204030204" pitchFamily="34" charset="0"/>
                        </a:rPr>
                        <a:t>Audited Annual Report was produced and submitted to National Treasury and Parliament by due date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a:solidFill>
                      <a:schemeClr val="bg1">
                        <a:lumMod val="85000"/>
                      </a:schemeClr>
                    </a:solidFill>
                  </a:tcPr>
                </a:tc>
                <a:extLst>
                  <a:ext uri="{0D108BD9-81ED-4DB2-BD59-A6C34878D82A}">
                    <a16:rowId xmlns:a16="http://schemas.microsoft.com/office/drawing/2014/main" xmlns="" val="3523537336"/>
                  </a:ext>
                </a:extLst>
              </a:tr>
              <a:tr h="814029">
                <a:tc rowSpan="2">
                  <a:txBody>
                    <a:bodyPr/>
                    <a:lstStyle/>
                    <a:p>
                      <a:r>
                        <a:rPr lang="en-US" dirty="0" smtClean="0"/>
                        <a:t>Human Resources</a:t>
                      </a:r>
                      <a:endParaRPr lang="en-US" dirty="0"/>
                    </a:p>
                  </a:txBody>
                  <a:tcPr>
                    <a:solidFill>
                      <a:schemeClr val="bg1">
                        <a:lumMod val="95000"/>
                      </a:schemeClr>
                    </a:solidFill>
                  </a:tcPr>
                </a:tc>
                <a:tc>
                  <a:txBody>
                    <a:bodyPr/>
                    <a:lstStyle/>
                    <a:p>
                      <a:pPr marL="0" marR="0" indent="0">
                        <a:lnSpc>
                          <a:spcPct val="115000"/>
                        </a:lnSpc>
                        <a:spcBef>
                          <a:spcPts val="0"/>
                        </a:spcBef>
                        <a:spcAft>
                          <a:spcPts val="0"/>
                        </a:spcAft>
                        <a:buFont typeface="Arial" panose="020B0604020202020204" pitchFamily="34" charset="0"/>
                        <a:buNone/>
                      </a:pPr>
                      <a:r>
                        <a:rPr kumimoji="0" lang="en-ZA" sz="1600" b="1" kern="1200" dirty="0" smtClean="0">
                          <a:solidFill>
                            <a:srgbClr val="00B050"/>
                          </a:solidFill>
                          <a:latin typeface="Arial" panose="020B0604020202020204" pitchFamily="34" charset="0"/>
                          <a:ea typeface="+mn-ea"/>
                          <a:cs typeface="Arial" panose="020B0604020202020204" pitchFamily="34" charset="0"/>
                        </a:rPr>
                        <a:t>3.  5% or more (of the approved funded post establishment) of interns are appointed  </a:t>
                      </a:r>
                    </a:p>
                    <a:p>
                      <a:pPr marL="0" marR="0" indent="0">
                        <a:lnSpc>
                          <a:spcPct val="115000"/>
                        </a:lnSpc>
                        <a:spcBef>
                          <a:spcPts val="0"/>
                        </a:spcBef>
                        <a:spcAft>
                          <a:spcPts val="0"/>
                        </a:spcAft>
                        <a:buFont typeface="Arial" panose="020B0604020202020204" pitchFamily="34" charset="0"/>
                        <a:buNone/>
                      </a:pPr>
                      <a:r>
                        <a:rPr kumimoji="0" lang="en-ZA" sz="1600" b="1" kern="1200" dirty="0" smtClean="0">
                          <a:solidFill>
                            <a:srgbClr val="00B050"/>
                          </a:solidFill>
                          <a:latin typeface="Arial" panose="020B0604020202020204" pitchFamily="34" charset="0"/>
                          <a:ea typeface="+mn-ea"/>
                          <a:cs typeface="Arial" panose="020B0604020202020204" pitchFamily="34" charset="0"/>
                        </a:rPr>
                        <a:t>     annually in the Department</a:t>
                      </a:r>
                      <a:endParaRPr kumimoji="0" lang="en-US" sz="1600" b="1" kern="1200" dirty="0" smtClean="0">
                        <a:solidFill>
                          <a:srgbClr val="00B050"/>
                        </a:solidFill>
                        <a:latin typeface="Arial" panose="020B0604020202020204" pitchFamily="34" charset="0"/>
                        <a:ea typeface="+mn-ea"/>
                        <a:cs typeface="Arial" panose="020B0604020202020204" pitchFamily="34" charset="0"/>
                      </a:endParaRPr>
                    </a:p>
                    <a:p>
                      <a:pPr marL="285750" marR="0" indent="-285750">
                        <a:lnSpc>
                          <a:spcPct val="115000"/>
                        </a:lnSpc>
                        <a:spcBef>
                          <a:spcPts val="0"/>
                        </a:spcBef>
                        <a:spcAft>
                          <a:spcPts val="0"/>
                        </a:spcAft>
                        <a:buFont typeface="Arial" panose="020B0604020202020204" pitchFamily="34" charset="0"/>
                        <a:buChar char="•"/>
                      </a:pPr>
                      <a:r>
                        <a:rPr lang="en-ZA" sz="1600" dirty="0" smtClean="0">
                          <a:effectLst/>
                          <a:latin typeface="Arial" panose="020B0604020202020204" pitchFamily="34" charset="0"/>
                          <a:ea typeface="Calibri" panose="020F0502020204030204" pitchFamily="34" charset="0"/>
                          <a:cs typeface="+mn-cs"/>
                        </a:rPr>
                        <a:t>The</a:t>
                      </a:r>
                      <a:r>
                        <a:rPr lang="en-ZA" sz="1600" baseline="0" dirty="0" smtClean="0">
                          <a:effectLst/>
                          <a:latin typeface="Arial" panose="020B0604020202020204" pitchFamily="34" charset="0"/>
                          <a:ea typeface="Calibri" panose="020F0502020204030204" pitchFamily="34" charset="0"/>
                          <a:cs typeface="+mn-cs"/>
                        </a:rPr>
                        <a:t> Department appointed 6.9% of interns during the financial year.</a:t>
                      </a:r>
                    </a:p>
                    <a:p>
                      <a:pPr marL="285750" marR="0" indent="-285750">
                        <a:lnSpc>
                          <a:spcPct val="115000"/>
                        </a:lnSpc>
                        <a:spcBef>
                          <a:spcPts val="0"/>
                        </a:spcBef>
                        <a:spcAft>
                          <a:spcPts val="0"/>
                        </a:spcAft>
                        <a:buFont typeface="Arial" panose="020B0604020202020204" pitchFamily="34" charset="0"/>
                        <a:buChar char="•"/>
                      </a:pPr>
                      <a:r>
                        <a:rPr lang="en-ZA" sz="1600" baseline="0" dirty="0" smtClean="0">
                          <a:effectLst/>
                          <a:latin typeface="Arial" panose="020B0604020202020204" pitchFamily="34" charset="0"/>
                          <a:ea typeface="Calibri" panose="020F0502020204030204" pitchFamily="34" charset="0"/>
                          <a:cs typeface="+mn-cs"/>
                        </a:rPr>
                        <a:t>(30/430*100-6.9% of approved funded post establishment of interns appointed)</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xmlns="" val="980062865"/>
                  </a:ext>
                </a:extLst>
              </a:tr>
              <a:tr h="803462">
                <a:tc vMerge="1">
                  <a:txBody>
                    <a:bodyPr/>
                    <a:lstStyle/>
                    <a:p>
                      <a:endParaRPr lang="en-US" dirty="0"/>
                    </a:p>
                  </a:txBody>
                  <a:tcPr/>
                </a:tc>
                <a:tc>
                  <a:txBody>
                    <a:bodyPr/>
                    <a:lstStyle/>
                    <a:p>
                      <a:pPr marL="342900" marR="0" indent="-342900" algn="l" rtl="0" eaLnBrk="1" latinLnBrk="0" hangingPunct="1">
                        <a:lnSpc>
                          <a:spcPct val="115000"/>
                        </a:lnSpc>
                        <a:spcBef>
                          <a:spcPts val="0"/>
                        </a:spcBef>
                        <a:spcAft>
                          <a:spcPts val="0"/>
                        </a:spcAft>
                        <a:buFont typeface="+mj-lt"/>
                        <a:buAutoNum type="arabicPeriod" startAt="4"/>
                      </a:pPr>
                      <a:r>
                        <a:rPr kumimoji="0" lang="en-US" sz="1600" b="1" kern="1200" dirty="0" smtClean="0">
                          <a:solidFill>
                            <a:srgbClr val="00B050"/>
                          </a:solidFill>
                          <a:latin typeface="Arial" panose="020B0604020202020204" pitchFamily="34" charset="0"/>
                          <a:ea typeface="+mn-ea"/>
                          <a:cs typeface="Arial" panose="020B0604020202020204" pitchFamily="34" charset="0"/>
                        </a:rPr>
                        <a:t>Achieve 90% submissions of performance agreements, reviews and assessments by due date</a:t>
                      </a:r>
                    </a:p>
                    <a:p>
                      <a:pPr marL="285750" indent="-285750">
                        <a:spcAft>
                          <a:spcPts val="0"/>
                        </a:spcAft>
                        <a:buFont typeface="Arial" panose="020B0604020202020204" pitchFamily="34" charset="0"/>
                        <a:buChar char="•"/>
                      </a:pPr>
                      <a:r>
                        <a:rPr lang="en-US" sz="1600" dirty="0" smtClean="0">
                          <a:effectLst/>
                          <a:latin typeface="Arial" panose="020B0604020202020204" pitchFamily="34" charset="0"/>
                          <a:ea typeface="Times New Roman"/>
                          <a:cs typeface="Arial" panose="020B0604020202020204" pitchFamily="34" charset="0"/>
                        </a:rPr>
                        <a:t>95% (325 out of 341) of expected performance agreements were submitted to HR by 31 May 2018</a:t>
                      </a:r>
                    </a:p>
                    <a:p>
                      <a:pPr marL="285750" indent="-285750">
                        <a:spcAft>
                          <a:spcPts val="0"/>
                        </a:spcAft>
                        <a:buFont typeface="Arial" panose="020B0604020202020204" pitchFamily="34" charset="0"/>
                        <a:buChar char="•"/>
                      </a:pPr>
                      <a:endParaRPr lang="en-US" sz="1600" dirty="0" smtClean="0">
                        <a:effectLst/>
                        <a:latin typeface="Arial" panose="020B0604020202020204" pitchFamily="34" charset="0"/>
                        <a:ea typeface="Times New Roman"/>
                        <a:cs typeface="Arial" panose="020B0604020202020204" pitchFamily="34" charset="0"/>
                      </a:endParaRPr>
                    </a:p>
                    <a:p>
                      <a:pPr marL="285750" indent="-285750">
                        <a:spcAft>
                          <a:spcPts val="0"/>
                        </a:spcAft>
                        <a:buFont typeface="Arial" panose="020B0604020202020204" pitchFamily="34" charset="0"/>
                        <a:buChar char="•"/>
                      </a:pPr>
                      <a:r>
                        <a:rPr lang="en-US" sz="1600" dirty="0" smtClean="0">
                          <a:effectLst/>
                          <a:latin typeface="Arial" panose="020B0604020202020204" pitchFamily="34" charset="0"/>
                          <a:ea typeface="Times New Roman"/>
                          <a:cs typeface="Arial" panose="020B0604020202020204" pitchFamily="34" charset="0"/>
                        </a:rPr>
                        <a:t>96% (304 out of 317) of assessments were submitted, however the results were not communicated by due date </a:t>
                      </a:r>
                    </a:p>
                    <a:p>
                      <a:pPr marL="285750" indent="-285750">
                        <a:spcAft>
                          <a:spcPts val="0"/>
                        </a:spcAft>
                        <a:buFont typeface="Arial" panose="020B0604020202020204" pitchFamily="34" charset="0"/>
                        <a:buChar char="•"/>
                      </a:pPr>
                      <a:endParaRPr lang="en-US" sz="1600" dirty="0" smtClean="0">
                        <a:effectLst/>
                        <a:latin typeface="Arial" panose="020B0604020202020204" pitchFamily="34" charset="0"/>
                        <a:ea typeface="Times New Roman"/>
                        <a:cs typeface="Arial" panose="020B0604020202020204" pitchFamily="34" charset="0"/>
                      </a:endParaRPr>
                    </a:p>
                    <a:p>
                      <a:pPr marL="285750" indent="-285750">
                        <a:spcAft>
                          <a:spcPts val="0"/>
                        </a:spcAft>
                        <a:buFont typeface="Arial" panose="020B0604020202020204" pitchFamily="34" charset="0"/>
                        <a:buChar char="•"/>
                      </a:pPr>
                      <a:r>
                        <a:rPr lang="en-US" sz="1600" dirty="0" smtClean="0">
                          <a:effectLst/>
                          <a:latin typeface="Arial" panose="020B0604020202020204" pitchFamily="34" charset="0"/>
                          <a:ea typeface="Times New Roman"/>
                          <a:cs typeface="Arial" panose="020B0604020202020204" pitchFamily="34" charset="0"/>
                        </a:rPr>
                        <a:t>98% (342 out of the expected 350)  midterm reviews were submitted by due date</a:t>
                      </a:r>
                    </a:p>
                  </a:txBody>
                  <a:tcPr>
                    <a:solidFill>
                      <a:schemeClr val="bg1">
                        <a:lumMod val="85000"/>
                      </a:schemeClr>
                    </a:solidFill>
                  </a:tcPr>
                </a:tc>
                <a:extLst>
                  <a:ext uri="{0D108BD9-81ED-4DB2-BD59-A6C34878D82A}">
                    <a16:rowId xmlns:a16="http://schemas.microsoft.com/office/drawing/2014/main" xmlns="" val="914964112"/>
                  </a:ext>
                </a:extLst>
              </a:tr>
            </a:tbl>
          </a:graphicData>
        </a:graphic>
      </p:graphicFrame>
      <p:sp>
        <p:nvSpPr>
          <p:cNvPr id="8" name="Title 1">
            <a:extLst>
              <a:ext uri="{FF2B5EF4-FFF2-40B4-BE49-F238E27FC236}">
                <a16:creationId xmlns:a16="http://schemas.microsoft.com/office/drawing/2014/main" xmlns="" id="{405F8C43-E2BC-4641-969E-333F12D52281}"/>
              </a:ext>
            </a:extLst>
          </p:cNvPr>
          <p:cNvSpPr txBox="1">
            <a:spLocks/>
          </p:cNvSpPr>
          <p:nvPr/>
        </p:nvSpPr>
        <p:spPr>
          <a:xfrm>
            <a:off x="446903" y="194210"/>
            <a:ext cx="10515600" cy="748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Arial" panose="020B0604020202020204" pitchFamily="34" charset="0"/>
                <a:cs typeface="Arial" panose="020B0604020202020204" pitchFamily="34" charset="0"/>
              </a:rPr>
              <a:t>ADMINISTRATION</a:t>
            </a:r>
          </a:p>
        </p:txBody>
      </p:sp>
    </p:spTree>
    <p:extLst>
      <p:ext uri="{BB962C8B-B14F-4D97-AF65-F5344CB8AC3E}">
        <p14:creationId xmlns:p14="http://schemas.microsoft.com/office/powerpoint/2010/main" xmlns="" val="3352197313"/>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Solstic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2279</TotalTime>
  <Words>3793</Words>
  <Application>Microsoft Office PowerPoint</Application>
  <PresentationFormat>Custom</PresentationFormat>
  <Paragraphs>541</Paragraphs>
  <Slides>42</Slides>
  <Notes>0</Notes>
  <HiddenSlides>0</HiddenSlides>
  <MMClips>0</MMClips>
  <ScaleCrop>false</ScaleCrop>
  <HeadingPairs>
    <vt:vector size="4" baseType="variant">
      <vt:variant>
        <vt:lpstr>Theme</vt:lpstr>
      </vt:variant>
      <vt:variant>
        <vt:i4>4</vt:i4>
      </vt:variant>
      <vt:variant>
        <vt:lpstr>Slide Titles</vt:lpstr>
      </vt:variant>
      <vt:variant>
        <vt:i4>42</vt:i4>
      </vt:variant>
    </vt:vector>
  </HeadingPairs>
  <TitlesOfParts>
    <vt:vector size="46" baseType="lpstr">
      <vt:lpstr>1_Solstice</vt:lpstr>
      <vt:lpstr>1_Office Theme</vt:lpstr>
      <vt:lpstr>2_Office Theme</vt:lpstr>
      <vt:lpstr>3_Office Theme</vt:lpstr>
      <vt:lpstr>ANNUAL REPORT 2018/19 PRESENTATION  </vt:lpstr>
      <vt:lpstr>Slide 2</vt:lpstr>
      <vt:lpstr>DPME HAS THREE CORE FUNCTIONS:</vt:lpstr>
      <vt:lpstr>Slide 4</vt:lpstr>
      <vt:lpstr>Slide 5</vt:lpstr>
      <vt:lpstr>Slide 6</vt:lpstr>
      <vt:lpstr>Slide 7</vt:lpstr>
      <vt:lpstr>Slide 8</vt:lpstr>
      <vt:lpstr>Slide 9</vt:lpstr>
      <vt:lpstr>Slide 10</vt:lpstr>
      <vt:lpstr>Slide 11</vt:lpstr>
      <vt:lpstr>Slide 12</vt:lpstr>
      <vt:lpstr>Slide 13</vt:lpstr>
      <vt:lpstr>Medium Term Strategic Framework (MTSF)</vt:lpstr>
      <vt:lpstr>Slide 15</vt:lpstr>
      <vt:lpstr>Slide 16</vt:lpstr>
      <vt:lpstr>INTEGRATED PLANNING FRAMEWORK</vt:lpstr>
      <vt:lpstr>Slide 18</vt:lpstr>
      <vt:lpstr>Slide 19</vt:lpstr>
      <vt:lpstr>Slide 20</vt:lpstr>
      <vt:lpstr>Slide 21</vt:lpstr>
      <vt:lpstr>INTEGRATED MONITORING FRAMEWORK</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PERFORMANCE PROGRESS REPORT  PRESENTATION  9 OCTOBER 2018</dc:title>
  <dc:creator>Lawrence Ngoveni</dc:creator>
  <cp:lastModifiedBy>PUMZA</cp:lastModifiedBy>
  <cp:revision>325</cp:revision>
  <dcterms:modified xsi:type="dcterms:W3CDTF">2019-10-09T10:17:23Z</dcterms:modified>
</cp:coreProperties>
</file>