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946" r:id="rId1"/>
    <p:sldMasterId id="2147483959" r:id="rId2"/>
    <p:sldMasterId id="2147483971" r:id="rId3"/>
    <p:sldMasterId id="2147483983" r:id="rId4"/>
    <p:sldMasterId id="2147483995" r:id="rId5"/>
    <p:sldMasterId id="2147484008" r:id="rId6"/>
    <p:sldMasterId id="2147484020" r:id="rId7"/>
    <p:sldMasterId id="2147484032" r:id="rId8"/>
  </p:sldMasterIdLst>
  <p:notesMasterIdLst>
    <p:notesMasterId r:id="rId44"/>
  </p:notesMasterIdLst>
  <p:handoutMasterIdLst>
    <p:handoutMasterId r:id="rId45"/>
  </p:handoutMasterIdLst>
  <p:sldIdLst>
    <p:sldId id="479" r:id="rId9"/>
    <p:sldId id="366" r:id="rId10"/>
    <p:sldId id="383" r:id="rId11"/>
    <p:sldId id="384" r:id="rId12"/>
    <p:sldId id="385" r:id="rId13"/>
    <p:sldId id="386" r:id="rId14"/>
    <p:sldId id="387" r:id="rId15"/>
    <p:sldId id="388" r:id="rId16"/>
    <p:sldId id="389" r:id="rId17"/>
    <p:sldId id="391" r:id="rId18"/>
    <p:sldId id="419" r:id="rId19"/>
    <p:sldId id="421" r:id="rId20"/>
    <p:sldId id="443" r:id="rId21"/>
    <p:sldId id="444" r:id="rId22"/>
    <p:sldId id="410" r:id="rId23"/>
    <p:sldId id="477" r:id="rId24"/>
    <p:sldId id="478" r:id="rId25"/>
    <p:sldId id="462" r:id="rId26"/>
    <p:sldId id="463" r:id="rId27"/>
    <p:sldId id="464" r:id="rId28"/>
    <p:sldId id="465" r:id="rId29"/>
    <p:sldId id="466" r:id="rId30"/>
    <p:sldId id="467" r:id="rId31"/>
    <p:sldId id="468" r:id="rId32"/>
    <p:sldId id="469" r:id="rId33"/>
    <p:sldId id="470" r:id="rId34"/>
    <p:sldId id="471" r:id="rId35"/>
    <p:sldId id="472" r:id="rId36"/>
    <p:sldId id="473" r:id="rId37"/>
    <p:sldId id="474" r:id="rId38"/>
    <p:sldId id="475" r:id="rId39"/>
    <p:sldId id="476" r:id="rId40"/>
    <p:sldId id="409" r:id="rId41"/>
    <p:sldId id="408" r:id="rId42"/>
    <p:sldId id="413" r:id="rId4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FF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3983" autoAdjust="0"/>
  </p:normalViewPr>
  <p:slideViewPr>
    <p:cSldViewPr>
      <p:cViewPr varScale="1">
        <p:scale>
          <a:sx n="109" d="100"/>
          <a:sy n="109" d="100"/>
        </p:scale>
        <p:origin x="-1674"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expenditure!$B$113</c:f>
              <c:strCache>
                <c:ptCount val="1"/>
                <c:pt idx="0">
                  <c:v>Ingonyama Trust Board </c:v>
                </c:pt>
              </c:strCache>
            </c:strRef>
          </c:tx>
          <c:cat>
            <c:strRef>
              <c:f>expenditure!$C$112:$F$112</c:f>
              <c:strCache>
                <c:ptCount val="2"/>
                <c:pt idx="1">
                  <c:v>2018/2020</c:v>
                </c:pt>
              </c:strCache>
            </c:strRef>
          </c:cat>
          <c:val>
            <c:numRef>
              <c:f>expenditure!$C$113:$F$113</c:f>
              <c:numCache>
                <c:formatCode>0%</c:formatCode>
                <c:ptCount val="4"/>
                <c:pt idx="1">
                  <c:v>0.28373431167345309</c:v>
                </c:pt>
              </c:numCache>
            </c:numRef>
          </c:val>
          <c:extLst xmlns:c16r2="http://schemas.microsoft.com/office/drawing/2015/06/chart">
            <c:ext xmlns:c16="http://schemas.microsoft.com/office/drawing/2014/chart" uri="{C3380CC4-5D6E-409C-BE32-E72D297353CC}">
              <c16:uniqueId val="{00000000-AE4E-4C7B-8970-04BB1F1D45EB}"/>
            </c:ext>
          </c:extLst>
        </c:ser>
        <c:ser>
          <c:idx val="1"/>
          <c:order val="1"/>
          <c:tx>
            <c:strRef>
              <c:f>expenditure!$B$114</c:f>
              <c:strCache>
                <c:ptCount val="1"/>
                <c:pt idx="0">
                  <c:v>Ingonyama Trust </c:v>
                </c:pt>
              </c:strCache>
            </c:strRef>
          </c:tx>
          <c:cat>
            <c:strRef>
              <c:f>expenditure!$C$112:$F$112</c:f>
              <c:strCache>
                <c:ptCount val="2"/>
                <c:pt idx="1">
                  <c:v>2018/2020</c:v>
                </c:pt>
              </c:strCache>
            </c:strRef>
          </c:cat>
          <c:val>
            <c:numRef>
              <c:f>expenditure!$C$114:$F$114</c:f>
              <c:numCache>
                <c:formatCode>0%</c:formatCode>
                <c:ptCount val="4"/>
                <c:pt idx="1">
                  <c:v>0.71626568832654702</c:v>
                </c:pt>
              </c:numCache>
            </c:numRef>
          </c:val>
          <c:extLst xmlns:c16r2="http://schemas.microsoft.com/office/drawing/2015/06/chart">
            <c:ext xmlns:c16="http://schemas.microsoft.com/office/drawing/2014/chart" uri="{C3380CC4-5D6E-409C-BE32-E72D297353CC}">
              <c16:uniqueId val="{00000001-AE4E-4C7B-8970-04BB1F1D45EB}"/>
            </c:ext>
          </c:extLst>
        </c:ser>
        <c:dLbls/>
        <c:shape val="cylinder"/>
        <c:axId val="115476352"/>
        <c:axId val="115477888"/>
        <c:axId val="0"/>
      </c:bar3DChart>
      <c:catAx>
        <c:axId val="115476352"/>
        <c:scaling>
          <c:orientation val="minMax"/>
        </c:scaling>
        <c:delete val="1"/>
        <c:axPos val="b"/>
        <c:numFmt formatCode="General" sourceLinked="0"/>
        <c:tickLblPos val="none"/>
        <c:crossAx val="115477888"/>
        <c:crosses val="autoZero"/>
        <c:auto val="1"/>
        <c:lblAlgn val="ctr"/>
        <c:lblOffset val="100"/>
      </c:catAx>
      <c:valAx>
        <c:axId val="115477888"/>
        <c:scaling>
          <c:orientation val="minMax"/>
        </c:scaling>
        <c:axPos val="l"/>
        <c:majorGridlines/>
        <c:numFmt formatCode="General" sourceLinked="1"/>
        <c:tickLblPos val="nextTo"/>
        <c:crossAx val="115476352"/>
        <c:crosses val="autoZero"/>
        <c:crossBetween val="between"/>
      </c:valAx>
    </c:plotArea>
    <c:legend>
      <c:legendPos val="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650"/>
          </a:xfrm>
          <a:prstGeom prst="rect">
            <a:avLst/>
          </a:prstGeom>
        </p:spPr>
        <p:txBody>
          <a:bodyPr vert="horz" lIns="90693" tIns="45347" rIns="90693" bIns="4534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49900" y="0"/>
            <a:ext cx="2946189" cy="496650"/>
          </a:xfrm>
          <a:prstGeom prst="rect">
            <a:avLst/>
          </a:prstGeom>
        </p:spPr>
        <p:txBody>
          <a:bodyPr vert="horz" lIns="90693" tIns="45347" rIns="90693" bIns="45347" rtlCol="0"/>
          <a:lstStyle>
            <a:lvl1pPr algn="r" fontAlgn="auto">
              <a:spcBef>
                <a:spcPts val="0"/>
              </a:spcBef>
              <a:spcAft>
                <a:spcPts val="0"/>
              </a:spcAft>
              <a:defRPr sz="1200">
                <a:latin typeface="+mn-lt"/>
                <a:cs typeface="+mn-cs"/>
              </a:defRPr>
            </a:lvl1pPr>
          </a:lstStyle>
          <a:p>
            <a:pPr>
              <a:defRPr/>
            </a:pPr>
            <a:fld id="{C1E75069-03C7-4360-9BD1-CFF2C5465FC2}" type="datetimeFigureOut">
              <a:rPr lang="en-US"/>
              <a:pPr>
                <a:defRPr/>
              </a:pPr>
              <a:t>7/8/2019</a:t>
            </a:fld>
            <a:endParaRPr lang="en-US" dirty="0"/>
          </a:p>
        </p:txBody>
      </p:sp>
      <p:sp>
        <p:nvSpPr>
          <p:cNvPr id="4" name="Footer Placeholder 3"/>
          <p:cNvSpPr>
            <a:spLocks noGrp="1"/>
          </p:cNvSpPr>
          <p:nvPr>
            <p:ph type="ftr" sz="quarter" idx="2"/>
          </p:nvPr>
        </p:nvSpPr>
        <p:spPr>
          <a:xfrm>
            <a:off x="2" y="9428402"/>
            <a:ext cx="2946189" cy="496650"/>
          </a:xfrm>
          <a:prstGeom prst="rect">
            <a:avLst/>
          </a:prstGeom>
        </p:spPr>
        <p:txBody>
          <a:bodyPr vert="horz" lIns="90693" tIns="45347" rIns="90693" bIns="45347"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49900" y="9428402"/>
            <a:ext cx="2946189" cy="496650"/>
          </a:xfrm>
          <a:prstGeom prst="rect">
            <a:avLst/>
          </a:prstGeom>
        </p:spPr>
        <p:txBody>
          <a:bodyPr vert="horz" lIns="90693" tIns="45347" rIns="90693" bIns="45347" rtlCol="0" anchor="b"/>
          <a:lstStyle>
            <a:lvl1pPr algn="r" fontAlgn="auto">
              <a:spcBef>
                <a:spcPts val="0"/>
              </a:spcBef>
              <a:spcAft>
                <a:spcPts val="0"/>
              </a:spcAft>
              <a:defRPr sz="1200">
                <a:latin typeface="+mn-lt"/>
                <a:cs typeface="+mn-cs"/>
              </a:defRPr>
            </a:lvl1pPr>
          </a:lstStyle>
          <a:p>
            <a:pPr>
              <a:defRPr/>
            </a:pPr>
            <a:fld id="{D0C21B1B-D7AB-4572-80C9-72508E0A8F83}" type="slidenum">
              <a:rPr lang="en-US"/>
              <a:pPr>
                <a:defRPr/>
              </a:pPr>
              <a:t>‹#›</a:t>
            </a:fld>
            <a:endParaRPr lang="en-US" dirty="0"/>
          </a:p>
        </p:txBody>
      </p:sp>
    </p:spTree>
    <p:extLst>
      <p:ext uri="{BB962C8B-B14F-4D97-AF65-F5344CB8AC3E}">
        <p14:creationId xmlns:p14="http://schemas.microsoft.com/office/powerpoint/2010/main" xmlns="" val="3672340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650"/>
          </a:xfrm>
          <a:prstGeom prst="rect">
            <a:avLst/>
          </a:prstGeom>
        </p:spPr>
        <p:txBody>
          <a:bodyPr vert="horz" lIns="94051" tIns="47027" rIns="94051" bIns="47027"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49900" y="0"/>
            <a:ext cx="2946189" cy="496650"/>
          </a:xfrm>
          <a:prstGeom prst="rect">
            <a:avLst/>
          </a:prstGeom>
        </p:spPr>
        <p:txBody>
          <a:bodyPr vert="horz" lIns="94051" tIns="47027" rIns="94051" bIns="47027" rtlCol="0"/>
          <a:lstStyle>
            <a:lvl1pPr algn="r" fontAlgn="auto">
              <a:spcBef>
                <a:spcPts val="0"/>
              </a:spcBef>
              <a:spcAft>
                <a:spcPts val="0"/>
              </a:spcAft>
              <a:defRPr sz="1200">
                <a:latin typeface="+mn-lt"/>
                <a:cs typeface="+mn-cs"/>
              </a:defRPr>
            </a:lvl1pPr>
          </a:lstStyle>
          <a:p>
            <a:pPr>
              <a:defRPr/>
            </a:pPr>
            <a:fld id="{208D7219-54FD-4F15-A65D-DD6793165862}" type="datetimeFigureOut">
              <a:rPr lang="en-ZA"/>
              <a:pPr>
                <a:defRPr/>
              </a:pPr>
              <a:t>2019/07/08</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051" tIns="47027" rIns="94051" bIns="47027" rtlCol="0" anchor="ctr"/>
          <a:lstStyle/>
          <a:p>
            <a:pPr lvl="0"/>
            <a:endParaRPr lang="en-ZA" noProof="0" dirty="0"/>
          </a:p>
        </p:txBody>
      </p:sp>
      <p:sp>
        <p:nvSpPr>
          <p:cNvPr id="5" name="Notes Placeholder 4"/>
          <p:cNvSpPr>
            <a:spLocks noGrp="1"/>
          </p:cNvSpPr>
          <p:nvPr>
            <p:ph type="body" sz="quarter" idx="3"/>
          </p:nvPr>
        </p:nvSpPr>
        <p:spPr>
          <a:xfrm>
            <a:off x="679768" y="4715789"/>
            <a:ext cx="5438140" cy="4466671"/>
          </a:xfrm>
          <a:prstGeom prst="rect">
            <a:avLst/>
          </a:prstGeom>
        </p:spPr>
        <p:txBody>
          <a:bodyPr vert="horz" lIns="94051" tIns="47027" rIns="94051" bIns="470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2" y="9428402"/>
            <a:ext cx="2946189" cy="496650"/>
          </a:xfrm>
          <a:prstGeom prst="rect">
            <a:avLst/>
          </a:prstGeom>
        </p:spPr>
        <p:txBody>
          <a:bodyPr vert="horz" lIns="94051" tIns="47027" rIns="94051" bIns="47027"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849900" y="9428402"/>
            <a:ext cx="2946189" cy="496650"/>
          </a:xfrm>
          <a:prstGeom prst="rect">
            <a:avLst/>
          </a:prstGeom>
        </p:spPr>
        <p:txBody>
          <a:bodyPr vert="horz" lIns="94051" tIns="47027" rIns="94051" bIns="47027" rtlCol="0" anchor="b"/>
          <a:lstStyle>
            <a:lvl1pPr algn="r" fontAlgn="auto">
              <a:spcBef>
                <a:spcPts val="0"/>
              </a:spcBef>
              <a:spcAft>
                <a:spcPts val="0"/>
              </a:spcAft>
              <a:defRPr sz="1200">
                <a:latin typeface="+mn-lt"/>
                <a:cs typeface="+mn-cs"/>
              </a:defRPr>
            </a:lvl1pPr>
          </a:lstStyle>
          <a:p>
            <a:pPr>
              <a:defRPr/>
            </a:pPr>
            <a:fld id="{4A33B269-36CF-4245-BB99-4932B1D5E588}" type="slidenum">
              <a:rPr lang="en-ZA"/>
              <a:pPr>
                <a:defRPr/>
              </a:pPr>
              <a:t>‹#›</a:t>
            </a:fld>
            <a:endParaRPr lang="en-ZA" dirty="0"/>
          </a:p>
        </p:txBody>
      </p:sp>
    </p:spTree>
    <p:extLst>
      <p:ext uri="{BB962C8B-B14F-4D97-AF65-F5344CB8AC3E}">
        <p14:creationId xmlns:p14="http://schemas.microsoft.com/office/powerpoint/2010/main" xmlns="" val="533615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2</a:t>
            </a:fld>
            <a:endParaRPr lang="en-Z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3</a:t>
            </a:fld>
            <a:endParaRPr lang="en-Z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4</a:t>
            </a:fld>
            <a:endParaRPr lang="en-Z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5</a:t>
            </a:fld>
            <a:endParaRPr lang="en-Z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6</a:t>
            </a:fld>
            <a:endParaRPr lang="en-Z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7</a:t>
            </a:fld>
            <a:endParaRPr lang="en-Z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8</a:t>
            </a:fld>
            <a:endParaRPr lang="en-Z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33B269-36CF-4245-BB99-4932B1D5E588}" type="slidenum">
              <a:rPr lang="en-ZA" smtClean="0"/>
              <a:pPr>
                <a:defRPr/>
              </a:pPr>
              <a:t>10</a:t>
            </a:fld>
            <a:endParaRPr lang="en-ZA" dirty="0"/>
          </a:p>
        </p:txBody>
      </p:sp>
    </p:spTree>
    <p:extLst>
      <p:ext uri="{BB962C8B-B14F-4D97-AF65-F5344CB8AC3E}">
        <p14:creationId xmlns:p14="http://schemas.microsoft.com/office/powerpoint/2010/main" xmlns="" val="422516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6CB1064-7CA5-47B3-860D-E464DEEB280A}" type="datetime1">
              <a:rPr lang="en-ZA" smtClean="0"/>
              <a:pPr>
                <a:defRPr/>
              </a:pPr>
              <a:t>2019/07/08</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E60BB47B-3E94-45AF-860B-2024B428ECAD}" type="slidenum">
              <a:rPr lang="en-ZA" smtClean="0"/>
              <a:pPr>
                <a:defRPr/>
              </a:pPr>
              <a:t>‹#›</a:t>
            </a:fld>
            <a:endParaRPr lang="en-ZA" dirty="0"/>
          </a:p>
        </p:txBody>
      </p:sp>
    </p:spTree>
    <p:extLst>
      <p:ext uri="{BB962C8B-B14F-4D97-AF65-F5344CB8AC3E}">
        <p14:creationId xmlns:p14="http://schemas.microsoft.com/office/powerpoint/2010/main" xmlns="" val="804122509"/>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2515550-713C-44FC-9F71-450899F6D880}" type="datetime1">
              <a:rPr lang="en-ZA" smtClean="0"/>
              <a:pPr>
                <a:defRPr/>
              </a:pPr>
              <a:t>2019/07/08</a:t>
            </a:fld>
            <a:endParaRPr lang="en-Z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p:txBody>
          <a:bodyPr/>
          <a:lstStyle/>
          <a:p>
            <a:pPr>
              <a:defRPr/>
            </a:pPr>
            <a:fld id="{A4EFA7BB-D31F-4B34-8836-723C2C3A86E2}" type="slidenum">
              <a:rPr lang="en-ZA" smtClean="0"/>
              <a:pPr>
                <a:defRPr/>
              </a:pPr>
              <a:t>‹#›</a:t>
            </a:fld>
            <a:endParaRPr lang="en-ZA" dirty="0"/>
          </a:p>
        </p:txBody>
      </p:sp>
    </p:spTree>
    <p:extLst>
      <p:ext uri="{BB962C8B-B14F-4D97-AF65-F5344CB8AC3E}">
        <p14:creationId xmlns:p14="http://schemas.microsoft.com/office/powerpoint/2010/main" xmlns="" val="1299743702"/>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AAFA6C5-9E52-456F-878C-B6E10E153E33}" type="datetime1">
              <a:rPr lang="en-ZA" smtClean="0"/>
              <a:pPr>
                <a:defRPr/>
              </a:pPr>
              <a:t>2019/07/08</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FC82ADFF-B870-46DC-8EE6-04F69BFA83D1}" type="slidenum">
              <a:rPr lang="en-ZA" smtClean="0"/>
              <a:pPr>
                <a:defRPr/>
              </a:pPr>
              <a:t>‹#›</a:t>
            </a:fld>
            <a:endParaRPr lang="en-ZA" dirty="0"/>
          </a:p>
        </p:txBody>
      </p:sp>
    </p:spTree>
    <p:extLst>
      <p:ext uri="{BB962C8B-B14F-4D97-AF65-F5344CB8AC3E}">
        <p14:creationId xmlns:p14="http://schemas.microsoft.com/office/powerpoint/2010/main" xmlns="" val="3651826425"/>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88378C-5D98-4238-913A-0944D6EC52B6}" type="datetime1">
              <a:rPr lang="en-ZA" smtClean="0"/>
              <a:pPr>
                <a:defRPr/>
              </a:pPr>
              <a:t>2019/07/08</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CE4EF2B0-E912-4952-8D91-4DDDEB395192}" type="slidenum">
              <a:rPr lang="en-ZA" smtClean="0"/>
              <a:pPr>
                <a:defRPr/>
              </a:pPr>
              <a:t>‹#›</a:t>
            </a:fld>
            <a:endParaRPr lang="en-ZA" dirty="0"/>
          </a:p>
        </p:txBody>
      </p:sp>
    </p:spTree>
    <p:extLst>
      <p:ext uri="{BB962C8B-B14F-4D97-AF65-F5344CB8AC3E}">
        <p14:creationId xmlns:p14="http://schemas.microsoft.com/office/powerpoint/2010/main" xmlns="" val="278751632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DEC93-19AF-6E40-A481-4E9AF2673FF6}"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96239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10152-1A12-7847-945D-5924BB3F2461}"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41967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317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CC2E6-5873-7343-A116-F2FC4E339C54}"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65699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44FD9-F93F-DF4C-AB3A-E3F128840487}" type="datetime1">
              <a:rPr lang="en-ZA" smtClean="0"/>
              <a:pPr/>
              <a:t>2019/07/08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9945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4459A-9479-7A48-A87F-EE508C31AB98}" type="datetime1">
              <a:rPr lang="en-ZA" smtClean="0"/>
              <a:pPr/>
              <a:t>2019/07/08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5203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2019/07/08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63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BA8B22F-35D0-4073-8759-496D92211A46}" type="datetime1">
              <a:rPr lang="en-ZA" smtClean="0"/>
              <a:pPr>
                <a:defRPr/>
              </a:pPr>
              <a:t>2019/07/08</a:t>
            </a:fld>
            <a:endParaRPr lang="en-Z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5" name="Slide Number Placeholder 4"/>
          <p:cNvSpPr>
            <a:spLocks noGrp="1"/>
          </p:cNvSpPr>
          <p:nvPr>
            <p:ph type="sldNum" sz="quarter" idx="12"/>
          </p:nvPr>
        </p:nvSpPr>
        <p:spPr/>
        <p:txBody>
          <a:bodyPr/>
          <a:lstStyle/>
          <a:p>
            <a:pPr>
              <a:defRPr/>
            </a:pPr>
            <a:fld id="{24503A1D-BA9F-4C32-9125-208EDD0C7ADB}" type="slidenum">
              <a:rPr lang="en-ZA" smtClean="0"/>
              <a:pPr>
                <a:defRPr/>
              </a:pPr>
              <a:t>‹#›</a:t>
            </a:fld>
            <a:endParaRPr lang="en-ZA" dirty="0"/>
          </a:p>
        </p:txBody>
      </p:sp>
    </p:spTree>
    <p:extLst>
      <p:ext uri="{BB962C8B-B14F-4D97-AF65-F5344CB8AC3E}">
        <p14:creationId xmlns:p14="http://schemas.microsoft.com/office/powerpoint/2010/main" xmlns="" val="350434668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85131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8627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332B6-ECCA-4A46-B451-4D88B0C651D4}"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16249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FEFC-640A-CD4E-9C84-591F78466410}"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06675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A0EA05-77D4-E749-9C01-A88752CADC60}"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CBCA1-77DF-3344-8DA2-531ECAA633F7}"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E859C-85BB-0A45-84BA-C01E04F8BD2D}"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57349-A381-8F45-93E4-9A2293BFA051}"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BE441-A521-5A4F-9399-912C320B114C}" type="datetime1">
              <a:rPr lang="en-ZA" smtClean="0"/>
              <a:pPr/>
              <a:t>2019/07/08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3CFD4E-1E02-CF4F-80B5-393C6C2C4A40}" type="datetime1">
              <a:rPr lang="en-ZA" smtClean="0"/>
              <a:pPr/>
              <a:t>2019/07/08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75E093E-BCEC-4C36-B092-2AA1E957C380}" type="datetime1">
              <a:rPr lang="en-ZA" smtClean="0"/>
              <a:pPr>
                <a:defRPr/>
              </a:pPr>
              <a:t>2019/07/08</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3C9B4333-9C2E-4A31-BB8B-AF41D7F994F3}" type="slidenum">
              <a:rPr lang="en-ZA" smtClean="0"/>
              <a:pPr>
                <a:defRPr/>
              </a:pPr>
              <a:t>‹#›</a:t>
            </a:fld>
            <a:endParaRPr lang="en-ZA" dirty="0"/>
          </a:p>
        </p:txBody>
      </p:sp>
    </p:spTree>
    <p:extLst>
      <p:ext uri="{BB962C8B-B14F-4D97-AF65-F5344CB8AC3E}">
        <p14:creationId xmlns:p14="http://schemas.microsoft.com/office/powerpoint/2010/main" xmlns="" val="2664159419"/>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5643-1E7F-5746-991C-7D517EBFE40D}" type="datetime1">
              <a:rPr lang="en-ZA" smtClean="0"/>
              <a:pPr/>
              <a:t>2019/07/08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3C1D7-3168-BB46-B7B5-833F7D0FEF2E}"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927EF-4065-5D4C-8D5E-08E766AE5EA5}"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BC50D-03C7-5E47-9517-33251A0958A4}"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C0458-F013-9348-99E0-4BFCFC197D44}"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2D119-BFC1-D64F-9974-3C0293D29111}"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4515F-9247-EA40-B3B0-094E5E1695C7}"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64F7B-FB17-414A-A503-752C801EEF4E}"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556DB1-89CB-AF4A-81EE-420E32A023FD}"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E6A32-D425-8243-8E1B-7646BEEAECE6}" type="datetime1">
              <a:rPr lang="en-ZA" smtClean="0"/>
              <a:pPr/>
              <a:t>2019/07/08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7C47FC6-FCD3-4B68-B72D-E49D4F1E1E5B}" type="datetime1">
              <a:rPr lang="en-ZA" smtClean="0"/>
              <a:pPr>
                <a:defRPr/>
              </a:pPr>
              <a:t>2019/07/08</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7F5B8050-E83A-4FDE-B358-8168F715D939}" type="slidenum">
              <a:rPr lang="en-ZA" smtClean="0"/>
              <a:pPr>
                <a:defRPr/>
              </a:pPr>
              <a:t>‹#›</a:t>
            </a:fld>
            <a:endParaRPr lang="en-ZA" dirty="0"/>
          </a:p>
        </p:txBody>
      </p:sp>
    </p:spTree>
    <p:extLst>
      <p:ext uri="{BB962C8B-B14F-4D97-AF65-F5344CB8AC3E}">
        <p14:creationId xmlns:p14="http://schemas.microsoft.com/office/powerpoint/2010/main" xmlns="" val="4230935890"/>
      </p:ext>
    </p:extLst>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3601E-7CEC-4444-AC80-661ABF00A6B1}" type="datetime1">
              <a:rPr lang="en-ZA" smtClean="0"/>
              <a:pPr/>
              <a:t>2019/07/08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EC657-5BF5-9840-9FD7-439D5E3C6C85}" type="datetime1">
              <a:rPr lang="en-ZA" smtClean="0"/>
              <a:pPr/>
              <a:t>2019/07/08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7AC5A-23F6-AE40-BE6F-9A70628FE9C4}"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1DEEC-9530-DD44-B748-8BA462EF80B5}" type="datetime1">
              <a:rPr lang="en-ZA" smtClean="0"/>
              <a:pPr/>
              <a:t>2019/07/08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5501C-4E77-1B4C-9440-3232926FAB04}"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20EE1-D9B2-4548-95F8-BDB912BCE4A0}" type="datetime1">
              <a:rPr lang="en-ZA" smtClean="0"/>
              <a:pPr/>
              <a:t>2019/07/08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DEC93-19AF-6E40-A481-4E9AF2673FF6}" type="datetime1">
              <a:rPr lang="en-ZA" smtClean="0"/>
              <a:pPr/>
              <a:t>2019/07/08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48478-AE5B-F04A-8AA8-1749CE7B6B58}" type="datetime1">
              <a:rPr lang="en-ZA" smtClean="0"/>
              <a:pPr/>
              <a:t>2019/07/08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504346685"/>
      </p:ext>
    </p:extLst>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10152-1A12-7847-945D-5924BB3F2461}" type="datetime1">
              <a:rPr lang="en-ZA" smtClean="0"/>
              <a:pPr/>
              <a:t>2019/07/08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2019/07/08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423C071-20CB-4A05-A9FD-C566BC13878D}" type="datetime1">
              <a:rPr lang="en-ZA" smtClean="0"/>
              <a:pPr>
                <a:defRPr/>
              </a:pPr>
              <a:t>2019/07/08</a:t>
            </a:fld>
            <a:endParaRPr lang="en-Z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p:txBody>
          <a:bodyPr/>
          <a:lstStyle/>
          <a:p>
            <a:pPr>
              <a:defRPr/>
            </a:pPr>
            <a:fld id="{6837791C-DE2D-47DA-B1C2-7973660A34D3}" type="slidenum">
              <a:rPr lang="en-ZA" smtClean="0"/>
              <a:pPr>
                <a:defRPr/>
              </a:pPr>
              <a:t>‹#›</a:t>
            </a:fld>
            <a:endParaRPr lang="en-ZA" dirty="0"/>
          </a:p>
        </p:txBody>
      </p:sp>
    </p:spTree>
    <p:extLst>
      <p:ext uri="{BB962C8B-B14F-4D97-AF65-F5344CB8AC3E}">
        <p14:creationId xmlns:p14="http://schemas.microsoft.com/office/powerpoint/2010/main" xmlns="" val="2158900357"/>
      </p:ext>
    </p:extLst>
  </p:cSld>
  <p:clrMapOvr>
    <a:masterClrMapping/>
  </p:clrMapOvr>
  <p:transition spd="slow">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CC2E6-5873-7343-A116-F2FC4E339C54}" type="datetime1">
              <a:rPr lang="en-ZA" smtClean="0"/>
              <a:pPr/>
              <a:t>2019/07/08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44FD9-F93F-DF4C-AB3A-E3F128840487}" type="datetime1">
              <a:rPr lang="en-ZA" smtClean="0"/>
              <a:pPr/>
              <a:t>2019/07/08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4459A-9479-7A48-A87F-EE508C31AB98}" type="datetime1">
              <a:rPr lang="en-ZA" smtClean="0"/>
              <a:pPr/>
              <a:t>2019/07/08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2019/07/08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2019/07/08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2019/07/08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332B6-ECCA-4A46-B451-4D88B0C651D4}" type="datetime1">
              <a:rPr lang="en-ZA" smtClean="0"/>
              <a:pPr/>
              <a:t>2019/07/08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FEFC-640A-CD4E-9C84-591F78466410}" type="datetime1">
              <a:rPr lang="en-ZA" smtClean="0"/>
              <a:pPr/>
              <a:t>2019/07/08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DEC93-19AF-6E40-A481-4E9AF2673FF6}"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962390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10152-1A12-7847-945D-5924BB3F2461}"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41967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96FCF49-BBE9-4E44-9423-BECB234FD70D}" type="datetime1">
              <a:rPr lang="en-ZA" smtClean="0"/>
              <a:pPr>
                <a:defRPr/>
              </a:pPr>
              <a:t>2019/07/08</a:t>
            </a:fld>
            <a:endParaRPr lang="en-Z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9" name="Slide Number Placeholder 8"/>
          <p:cNvSpPr>
            <a:spLocks noGrp="1"/>
          </p:cNvSpPr>
          <p:nvPr>
            <p:ph type="sldNum" sz="quarter" idx="12"/>
          </p:nvPr>
        </p:nvSpPr>
        <p:spPr/>
        <p:txBody>
          <a:bodyPr/>
          <a:lstStyle/>
          <a:p>
            <a:pPr>
              <a:defRPr/>
            </a:pPr>
            <a:fld id="{AB47243E-FCF5-4135-9977-95C3AF0556AE}" type="slidenum">
              <a:rPr lang="en-ZA" smtClean="0"/>
              <a:pPr>
                <a:defRPr/>
              </a:pPr>
              <a:t>‹#›</a:t>
            </a:fld>
            <a:endParaRPr lang="en-ZA" dirty="0"/>
          </a:p>
        </p:txBody>
      </p:sp>
    </p:spTree>
    <p:extLst>
      <p:ext uri="{BB962C8B-B14F-4D97-AF65-F5344CB8AC3E}">
        <p14:creationId xmlns:p14="http://schemas.microsoft.com/office/powerpoint/2010/main" xmlns="" val="2190900863"/>
      </p:ext>
    </p:extLst>
  </p:cSld>
  <p:clrMapOvr>
    <a:masterClrMapping/>
  </p:clrMapOvr>
  <p:transition spd="slow">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31714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CC2E6-5873-7343-A116-F2FC4E339C54}"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6569969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44FD9-F93F-DF4C-AB3A-E3F128840487}" type="datetime1">
              <a:rPr lang="en-ZA" smtClean="0"/>
              <a:pPr/>
              <a:t>2019/07/08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99455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4459A-9479-7A48-A87F-EE508C31AB98}" type="datetime1">
              <a:rPr lang="en-ZA" smtClean="0"/>
              <a:pPr/>
              <a:t>2019/07/08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52031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2019/07/08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6388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85131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862744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332B6-ECCA-4A46-B451-4D88B0C651D4}"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16249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FEFC-640A-CD4E-9C84-591F78466410}"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06675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A0EA05-77D4-E749-9C01-A88752CADC60}"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80412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E41318C-B091-49E5-90DA-A540F3343CE2}" type="datetime1">
              <a:rPr lang="en-ZA" smtClean="0"/>
              <a:pPr>
                <a:defRPr/>
              </a:pPr>
              <a:t>2019/07/08</a:t>
            </a:fld>
            <a:endParaRPr lang="en-Z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5" name="Slide Number Placeholder 4"/>
          <p:cNvSpPr>
            <a:spLocks noGrp="1"/>
          </p:cNvSpPr>
          <p:nvPr>
            <p:ph type="sldNum" sz="quarter" idx="12"/>
          </p:nvPr>
        </p:nvSpPr>
        <p:spPr/>
        <p:txBody>
          <a:bodyPr/>
          <a:lstStyle/>
          <a:p>
            <a:pPr>
              <a:defRPr/>
            </a:pPr>
            <a:fld id="{52A90F60-0DB2-4292-A230-2FA2FFFF160A}" type="slidenum">
              <a:rPr lang="en-ZA" smtClean="0"/>
              <a:pPr>
                <a:defRPr/>
              </a:pPr>
              <a:t>‹#›</a:t>
            </a:fld>
            <a:endParaRPr lang="en-ZA" dirty="0"/>
          </a:p>
        </p:txBody>
      </p:sp>
    </p:spTree>
    <p:extLst>
      <p:ext uri="{BB962C8B-B14F-4D97-AF65-F5344CB8AC3E}">
        <p14:creationId xmlns:p14="http://schemas.microsoft.com/office/powerpoint/2010/main" xmlns="" val="1780344494"/>
      </p:ext>
    </p:extLst>
  </p:cSld>
  <p:clrMapOvr>
    <a:masterClrMapping/>
  </p:clrMapOvr>
  <p:transition spd="slow">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CBCA1-77DF-3344-8DA2-531ECAA633F7}"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664159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E859C-85BB-0A45-84BA-C01E04F8BD2D}"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309358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57349-A381-8F45-93E4-9A2293BFA051}"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8900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BE441-A521-5A4F-9399-912C320B114C}" type="datetime1">
              <a:rPr lang="en-ZA" smtClean="0"/>
              <a:pPr/>
              <a:t>2019/07/08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90900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3CFD4E-1E02-CF4F-80B5-393C6C2C4A40}" type="datetime1">
              <a:rPr lang="en-ZA" smtClean="0"/>
              <a:pPr/>
              <a:t>2019/07/08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80344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5643-1E7F-5746-991C-7D517EBFE40D}" type="datetime1">
              <a:rPr lang="en-ZA" smtClean="0"/>
              <a:pPr/>
              <a:t>2019/07/08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160118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3C1D7-3168-BB46-B7B5-833F7D0FEF2E}"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1166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927EF-4065-5D4C-8D5E-08E766AE5EA5}"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2997437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BC50D-03C7-5E47-9517-33251A0958A4}"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518264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C0458-F013-9348-99E0-4BFCFC197D44}"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8751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852929F-EC0E-4966-99C2-005D21215D73}" type="datetime1">
              <a:rPr lang="en-ZA" smtClean="0"/>
              <a:pPr>
                <a:defRPr/>
              </a:pPr>
              <a:t>2019/07/08</a:t>
            </a:fld>
            <a:endParaRPr lang="en-Z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F9680F32-5E4A-46CB-A264-9C4C7E9B6E10}" type="slidenum">
              <a:rPr lang="en-ZA" smtClean="0"/>
              <a:pPr>
                <a:defRPr/>
              </a:pPr>
              <a:t>‹#›</a:t>
            </a:fld>
            <a:endParaRPr lang="en-ZA" dirty="0"/>
          </a:p>
        </p:txBody>
      </p:sp>
    </p:spTree>
    <p:extLst>
      <p:ext uri="{BB962C8B-B14F-4D97-AF65-F5344CB8AC3E}">
        <p14:creationId xmlns:p14="http://schemas.microsoft.com/office/powerpoint/2010/main" xmlns="" val="3160118482"/>
      </p:ext>
    </p:extLst>
  </p:cSld>
  <p:clrMapOvr>
    <a:masterClrMapping/>
  </p:clrMapOvr>
  <p:transition spd="slow">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2D119-BFC1-D64F-9974-3C0293D29111}"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804122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4515F-9247-EA40-B3B0-094E5E1695C7}"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6641594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64F7B-FB17-414A-A503-752C801EEF4E}"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30935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556DB1-89CB-AF4A-81EE-420E32A023FD}"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89003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E6A32-D425-8243-8E1B-7646BEEAECE6}" type="datetime1">
              <a:rPr lang="en-ZA" smtClean="0"/>
              <a:pPr/>
              <a:t>2019/07/08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90900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3601E-7CEC-4444-AC80-661ABF00A6B1}" type="datetime1">
              <a:rPr lang="en-ZA" smtClean="0"/>
              <a:pPr/>
              <a:t>2019/07/08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80344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EC657-5BF5-9840-9FD7-439D5E3C6C85}" type="datetime1">
              <a:rPr lang="en-ZA" smtClean="0"/>
              <a:pPr/>
              <a:t>2019/07/08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1601184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7AC5A-23F6-AE40-BE6F-9A70628FE9C4}"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11666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1DEEC-9530-DD44-B748-8BA462EF80B5}" type="datetime1">
              <a:rPr lang="en-ZA" smtClean="0"/>
              <a:pPr/>
              <a:t>2019/07/08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299743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5501C-4E77-1B4C-9440-3232926FAB04}"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5182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0F0AA54-52F4-4F41-B5F0-958ACF6B5E79}" type="datetime1">
              <a:rPr lang="en-ZA" smtClean="0"/>
              <a:pPr>
                <a:defRPr/>
              </a:pPr>
              <a:t>2019/07/08</a:t>
            </a:fld>
            <a:endParaRPr lang="en-Z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p:txBody>
          <a:bodyPr/>
          <a:lstStyle/>
          <a:p>
            <a:pPr>
              <a:defRPr/>
            </a:pPr>
            <a:fld id="{C020604D-F90D-4F4E-BFD9-C5CCCB819AB7}" type="slidenum">
              <a:rPr lang="en-ZA" smtClean="0"/>
              <a:pPr>
                <a:defRPr/>
              </a:pPr>
              <a:t>‹#›</a:t>
            </a:fld>
            <a:endParaRPr lang="en-ZA" dirty="0"/>
          </a:p>
        </p:txBody>
      </p:sp>
    </p:spTree>
    <p:extLst>
      <p:ext uri="{BB962C8B-B14F-4D97-AF65-F5344CB8AC3E}">
        <p14:creationId xmlns:p14="http://schemas.microsoft.com/office/powerpoint/2010/main" xmlns="" val="2841166617"/>
      </p:ext>
    </p:extLst>
  </p:cSld>
  <p:clrMapOvr>
    <a:masterClrMapping/>
  </p:clrMapOvr>
  <p:transition spd="slow">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20EE1-D9B2-4548-95F8-BDB912BCE4A0}" type="datetime1">
              <a:rPr lang="en-ZA" smtClean="0"/>
              <a:pPr/>
              <a:t>2019/07/08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8751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21423" y="6356350"/>
            <a:ext cx="9567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A8B22F-35D0-4073-8759-496D92211A46}" type="datetime1">
              <a:rPr lang="en-ZA" smtClean="0"/>
              <a:pPr>
                <a:defRPr/>
              </a:pPr>
              <a:t>2019/07/08</a:t>
            </a:fld>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503A1D-BA9F-4C32-9125-208EDD0C7ADB}" type="slidenum">
              <a:rPr lang="en-ZA" smtClean="0"/>
              <a:pPr>
                <a:defRPr/>
              </a:pPr>
              <a:t>‹#›</a:t>
            </a:fld>
            <a:endParaRPr lang="en-ZA"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spd="slow">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48478-AE5B-F04A-8AA8-1749CE7B6B58}" type="datetime1">
              <a:rPr lang="en-ZA" smtClean="0"/>
              <a:pPr/>
              <a:t>2019/07/08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338083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77D0-6AE2-E244-B167-17C137F5BB88}" type="datetime1">
              <a:rPr lang="en-ZA" smtClean="0"/>
              <a:pPr/>
              <a:t>2019/07/08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A9ADF-5D4C-5A4D-BDEE-DFED0EFE5909}" type="datetime1">
              <a:rPr lang="en-ZA" smtClean="0"/>
              <a:pPr/>
              <a:t>2019/07/08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21423" y="6356350"/>
            <a:ext cx="9567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A8B22F-35D0-4073-8759-496D92211A46}" type="datetime1">
              <a:rPr lang="en-ZA" smtClean="0"/>
              <a:pPr>
                <a:defRPr/>
              </a:pPr>
              <a:t>2019/07/08</a:t>
            </a:fld>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503A1D-BA9F-4C32-9125-208EDD0C7ADB}" type="slidenum">
              <a:rPr lang="en-ZA" smtClean="0"/>
              <a:pPr>
                <a:defRPr/>
              </a:pPr>
              <a:t>‹#›</a:t>
            </a:fld>
            <a:endParaRPr lang="en-ZA"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48478-AE5B-F04A-8AA8-1749CE7B6B58}" type="datetime1">
              <a:rPr lang="en-ZA" smtClean="0"/>
              <a:pPr/>
              <a:t>2019/07/08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338083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77D0-6AE2-E244-B167-17C137F5BB88}" type="datetime1">
              <a:rPr lang="en-ZA" smtClean="0"/>
              <a:pPr/>
              <a:t>2019/07/08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A9ADF-5D4C-5A4D-BDEE-DFED0EFE5909}" type="datetime1">
              <a:rPr lang="en-ZA" smtClean="0"/>
              <a:pPr/>
              <a:t>2019/07/08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ZA" dirty="0" smtClean="0"/>
              <a:t>ANNUAL PERFORMANCE PLAN</a:t>
            </a:r>
            <a:br>
              <a:rPr lang="en-ZA" dirty="0" smtClean="0"/>
            </a:br>
            <a:r>
              <a:rPr lang="en-ZA" sz="1800" dirty="0" smtClean="0"/>
              <a:t>Presentation to the Portfolio Committee on Agriculture, Land Reform and Rural Development</a:t>
            </a:r>
            <a:br>
              <a:rPr lang="en-ZA" sz="1800" dirty="0" smtClean="0"/>
            </a:br>
            <a:r>
              <a:rPr lang="en-ZA" sz="1800" dirty="0"/>
              <a:t/>
            </a:r>
            <a:br>
              <a:rPr lang="en-ZA" sz="1800" dirty="0"/>
            </a:br>
            <a:r>
              <a:rPr lang="en-ZA" sz="4000" dirty="0" smtClean="0"/>
              <a:t>03 July 2019</a:t>
            </a:r>
            <a:r>
              <a:rPr lang="en-ZA" sz="1800" dirty="0" smtClean="0"/>
              <a:t> </a:t>
            </a:r>
            <a:br>
              <a:rPr lang="en-ZA" sz="1800" dirty="0" smtClean="0"/>
            </a:br>
            <a:r>
              <a:rPr lang="en-ZA" sz="1800" dirty="0" smtClean="0"/>
              <a:t>____________________________________________________</a:t>
            </a:r>
            <a:endParaRPr lang="en-ZA" dirty="0"/>
          </a:p>
        </p:txBody>
      </p:sp>
      <p:sp>
        <p:nvSpPr>
          <p:cNvPr id="3" name="Content Placeholder 2"/>
          <p:cNvSpPr>
            <a:spLocks noGrp="1"/>
          </p:cNvSpPr>
          <p:nvPr>
            <p:ph idx="1"/>
          </p:nvPr>
        </p:nvSpPr>
        <p:spPr>
          <a:xfrm>
            <a:off x="457200" y="2438400"/>
            <a:ext cx="8229600" cy="3687763"/>
          </a:xfrm>
        </p:spPr>
        <p:txBody>
          <a:bodyPr/>
          <a:lstStyle/>
          <a:p>
            <a:pPr marL="0" indent="0" algn="ctr">
              <a:buNone/>
            </a:pPr>
            <a:r>
              <a:rPr lang="en-ZA" b="1" dirty="0" smtClean="0"/>
              <a:t>(2019/2020)</a:t>
            </a:r>
          </a:p>
          <a:p>
            <a:pPr marL="0" indent="0" algn="ctr">
              <a:buNone/>
            </a:pPr>
            <a:endParaRPr lang="en-ZA" b="1" dirty="0"/>
          </a:p>
        </p:txBody>
      </p:sp>
      <p:sp>
        <p:nvSpPr>
          <p:cNvPr id="4" name="Date Placeholder 3"/>
          <p:cNvSpPr>
            <a:spLocks noGrp="1"/>
          </p:cNvSpPr>
          <p:nvPr>
            <p:ph type="dt" sz="half" idx="10"/>
          </p:nvPr>
        </p:nvSpPr>
        <p:spPr/>
        <p:txBody>
          <a:bodyPr/>
          <a:lstStyle/>
          <a:p>
            <a:fld id="{A2110152-1A12-7847-945D-5924BB3F2461}" type="datetime1">
              <a:rPr lang="en-ZA" smtClean="0"/>
              <a:pPr/>
              <a:t>2019/07/08</a:t>
            </a:fld>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1</a:t>
            </a:fld>
            <a:endParaRPr lang="en-US"/>
          </a:p>
        </p:txBody>
      </p:sp>
    </p:spTree>
    <p:extLst>
      <p:ext uri="{BB962C8B-B14F-4D97-AF65-F5344CB8AC3E}">
        <p14:creationId xmlns:p14="http://schemas.microsoft.com/office/powerpoint/2010/main" xmlns="" val="305018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10</a:t>
            </a:fld>
            <a:endParaRPr lang="en-ZA" dirty="0"/>
          </a:p>
        </p:txBody>
      </p:sp>
      <p:sp>
        <p:nvSpPr>
          <p:cNvPr id="7" name="Rectangle 6"/>
          <p:cNvSpPr/>
          <p:nvPr/>
        </p:nvSpPr>
        <p:spPr>
          <a:xfrm>
            <a:off x="505097" y="880263"/>
            <a:ext cx="8001000" cy="3785652"/>
          </a:xfrm>
          <a:prstGeom prst="rect">
            <a:avLst/>
          </a:prstGeom>
        </p:spPr>
        <p:txBody>
          <a:bodyPr wrap="square">
            <a:spAutoFit/>
          </a:bodyPr>
          <a:lstStyle/>
          <a:p>
            <a:r>
              <a:rPr lang="en-US" sz="1600" b="1" dirty="0">
                <a:latin typeface="+mj-lt"/>
              </a:rPr>
              <a:t>Programme </a:t>
            </a:r>
            <a:r>
              <a:rPr lang="en-US" sz="1600" b="1" dirty="0" smtClean="0">
                <a:latin typeface="+mj-lt"/>
              </a:rPr>
              <a:t>2 : Real Estate</a:t>
            </a:r>
            <a:endParaRPr lang="en-ZA" sz="2400" dirty="0">
              <a:latin typeface="+mj-lt"/>
            </a:endParaRPr>
          </a:p>
          <a:p>
            <a:r>
              <a:rPr lang="en-US" sz="1600" b="1" dirty="0">
                <a:latin typeface="+mj-lt"/>
              </a:rPr>
              <a:t> </a:t>
            </a:r>
            <a:endParaRPr lang="en-ZA" sz="2400" dirty="0">
              <a:latin typeface="+mj-lt"/>
            </a:endParaRPr>
          </a:p>
          <a:p>
            <a:r>
              <a:rPr lang="en-US" sz="1600" b="1" dirty="0">
                <a:latin typeface="+mj-lt"/>
              </a:rPr>
              <a:t>Purpose</a:t>
            </a:r>
            <a:endParaRPr lang="en-ZA" sz="2400" dirty="0">
              <a:latin typeface="+mj-lt"/>
            </a:endParaRPr>
          </a:p>
          <a:p>
            <a:r>
              <a:rPr lang="en-US" sz="1600" dirty="0">
                <a:latin typeface="+mj-lt"/>
              </a:rPr>
              <a:t> </a:t>
            </a:r>
            <a:endParaRPr lang="en-ZA" sz="1600" dirty="0">
              <a:latin typeface="+mj-lt"/>
            </a:endParaRPr>
          </a:p>
          <a:p>
            <a:r>
              <a:rPr lang="en-ZA" sz="1600" dirty="0">
                <a:latin typeface="+mj-lt"/>
              </a:rPr>
              <a:t>The Real Estate Department has a number of sub – programmes. These are Land and Asset Management, Rural Development and Traditional Council support.</a:t>
            </a:r>
          </a:p>
          <a:p>
            <a:r>
              <a:rPr lang="en-US" sz="1600" dirty="0">
                <a:latin typeface="+mj-lt"/>
              </a:rPr>
              <a:t> </a:t>
            </a:r>
            <a:endParaRPr lang="en-ZA" sz="1600" dirty="0">
              <a:latin typeface="+mj-lt"/>
            </a:endParaRPr>
          </a:p>
          <a:p>
            <a:r>
              <a:rPr lang="en-US" sz="1600" b="1" dirty="0">
                <a:latin typeface="+mj-lt"/>
              </a:rPr>
              <a:t>Programme Structure</a:t>
            </a:r>
            <a:endParaRPr lang="en-ZA" sz="1600" b="1" dirty="0">
              <a:latin typeface="+mj-lt"/>
            </a:endParaRPr>
          </a:p>
          <a:p>
            <a:r>
              <a:rPr lang="en-US" sz="1600" dirty="0">
                <a:latin typeface="+mj-lt"/>
              </a:rPr>
              <a:t> </a:t>
            </a:r>
            <a:endParaRPr lang="en-ZA" sz="1600" dirty="0">
              <a:latin typeface="+mj-lt"/>
            </a:endParaRPr>
          </a:p>
          <a:p>
            <a:r>
              <a:rPr lang="en-US" sz="1600" dirty="0">
                <a:latin typeface="+mj-lt"/>
              </a:rPr>
              <a:t>The programme comprise of the following:</a:t>
            </a:r>
            <a:endParaRPr lang="en-ZA" sz="1600" dirty="0">
              <a:latin typeface="+mj-lt"/>
            </a:endParaRPr>
          </a:p>
          <a:p>
            <a:r>
              <a:rPr lang="en-US" sz="1600" b="1" dirty="0">
                <a:latin typeface="+mj-lt"/>
              </a:rPr>
              <a:t> </a:t>
            </a:r>
            <a:endParaRPr lang="en-ZA" sz="1600" dirty="0">
              <a:latin typeface="+mj-lt"/>
            </a:endParaRPr>
          </a:p>
          <a:p>
            <a:pPr marL="285750" lvl="0" indent="-285750">
              <a:buFont typeface="Wingdings" pitchFamily="2" charset="2"/>
              <a:buChar char="q"/>
            </a:pPr>
            <a:r>
              <a:rPr lang="en-US" sz="1600" dirty="0" smtClean="0">
                <a:latin typeface="+mj-lt"/>
              </a:rPr>
              <a:t>Land and Asset Management</a:t>
            </a:r>
          </a:p>
          <a:p>
            <a:pPr marL="285750" lvl="0" indent="-285750">
              <a:buFont typeface="Wingdings" pitchFamily="2" charset="2"/>
              <a:buChar char="q"/>
            </a:pPr>
            <a:r>
              <a:rPr lang="en-US" sz="1600" dirty="0" smtClean="0">
                <a:latin typeface="+mj-lt"/>
              </a:rPr>
              <a:t>Rural Development</a:t>
            </a:r>
          </a:p>
          <a:p>
            <a:pPr marL="285750" lvl="0" indent="-285750">
              <a:buFont typeface="Wingdings" pitchFamily="2" charset="2"/>
              <a:buChar char="q"/>
            </a:pPr>
            <a:r>
              <a:rPr lang="en-US" sz="1600" dirty="0" smtClean="0">
                <a:latin typeface="+mj-lt"/>
              </a:rPr>
              <a:t>Traditional Council Support</a:t>
            </a:r>
          </a:p>
        </p:txBody>
      </p:sp>
    </p:spTree>
    <p:extLst>
      <p:ext uri="{BB962C8B-B14F-4D97-AF65-F5344CB8AC3E}">
        <p14:creationId xmlns:p14="http://schemas.microsoft.com/office/powerpoint/2010/main" xmlns="" val="174338243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11</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299331826"/>
              </p:ext>
            </p:extLst>
          </p:nvPr>
        </p:nvGraphicFramePr>
        <p:xfrm>
          <a:off x="117591" y="457200"/>
          <a:ext cx="8856000" cy="2288032"/>
        </p:xfrm>
        <a:graphic>
          <a:graphicData uri="http://schemas.openxmlformats.org/drawingml/2006/table">
            <a:tbl>
              <a:tblPr firstRow="1" firstCol="1" bandRow="1" bandCol="1">
                <a:tableStyleId>{69C7853C-536D-4A76-A0AE-DD22124D55A5}</a:tableStyleId>
              </a:tblPr>
              <a:tblGrid>
                <a:gridCol w="376976">
                  <a:extLst>
                    <a:ext uri="{9D8B030D-6E8A-4147-A177-3AD203B41FA5}">
                      <a16:colId xmlns:a16="http://schemas.microsoft.com/office/drawing/2014/main" xmlns="" val="20000"/>
                    </a:ext>
                  </a:extLst>
                </a:gridCol>
                <a:gridCol w="2111145">
                  <a:extLst>
                    <a:ext uri="{9D8B030D-6E8A-4147-A177-3AD203B41FA5}">
                      <a16:colId xmlns:a16="http://schemas.microsoft.com/office/drawing/2014/main" xmlns="" val="20001"/>
                    </a:ext>
                  </a:extLst>
                </a:gridCol>
                <a:gridCol w="1624779">
                  <a:extLst>
                    <a:ext uri="{9D8B030D-6E8A-4147-A177-3AD203B41FA5}">
                      <a16:colId xmlns:a16="http://schemas.microsoft.com/office/drawing/2014/main" xmlns="" val="20002"/>
                    </a:ext>
                  </a:extLst>
                </a:gridCol>
                <a:gridCol w="1186185">
                  <a:extLst>
                    <a:ext uri="{9D8B030D-6E8A-4147-A177-3AD203B41FA5}">
                      <a16:colId xmlns:a16="http://schemas.microsoft.com/office/drawing/2014/main" xmlns="" val="20003"/>
                    </a:ext>
                  </a:extLst>
                </a:gridCol>
                <a:gridCol w="1186185">
                  <a:extLst>
                    <a:ext uri="{9D8B030D-6E8A-4147-A177-3AD203B41FA5}">
                      <a16:colId xmlns:a16="http://schemas.microsoft.com/office/drawing/2014/main" xmlns="" val="20004"/>
                    </a:ext>
                  </a:extLst>
                </a:gridCol>
                <a:gridCol w="1184545">
                  <a:extLst>
                    <a:ext uri="{9D8B030D-6E8A-4147-A177-3AD203B41FA5}">
                      <a16:colId xmlns:a16="http://schemas.microsoft.com/office/drawing/2014/main" xmlns="" val="20005"/>
                    </a:ext>
                  </a:extLst>
                </a:gridCol>
                <a:gridCol w="1186185">
                  <a:extLst>
                    <a:ext uri="{9D8B030D-6E8A-4147-A177-3AD203B41FA5}">
                      <a16:colId xmlns:a16="http://schemas.microsoft.com/office/drawing/2014/main" xmlns="" val="20006"/>
                    </a:ext>
                  </a:extLst>
                </a:gridCol>
              </a:tblGrid>
              <a:tr h="274793">
                <a:tc rowSpan="2" gridSpan="2">
                  <a:txBody>
                    <a:bodyPr/>
                    <a:lstStyle/>
                    <a:p>
                      <a:pPr algn="ctr">
                        <a:spcAft>
                          <a:spcPts val="0"/>
                        </a:spcAft>
                      </a:pPr>
                      <a:r>
                        <a:rPr lang="en-US" sz="1200" dirty="0">
                          <a:effectLst/>
                        </a:rPr>
                        <a:t>Strategic Objectives</a:t>
                      </a:r>
                      <a:endParaRPr lang="en-ZA" sz="1200" dirty="0">
                        <a:effectLst/>
                        <a:latin typeface="Cambria"/>
                        <a:ea typeface="MS Mincho"/>
                        <a:cs typeface="Times New Roman"/>
                      </a:endParaRPr>
                    </a:p>
                  </a:txBody>
                  <a:tcPr marL="22147" marR="22147" marT="0" marB="0"/>
                </a:tc>
                <a:tc rowSpan="2" hMerge="1">
                  <a:txBody>
                    <a:bodyPr/>
                    <a:lstStyle/>
                    <a:p>
                      <a:endParaRPr lang="en-ZA"/>
                    </a:p>
                  </a:txBody>
                  <a:tcPr/>
                </a:tc>
                <a:tc rowSpan="2">
                  <a:txBody>
                    <a:bodyPr/>
                    <a:lstStyle/>
                    <a:p>
                      <a:pPr algn="ctr">
                        <a:spcAft>
                          <a:spcPts val="0"/>
                        </a:spcAft>
                      </a:pPr>
                      <a:r>
                        <a:rPr lang="en-US" sz="1200" dirty="0">
                          <a:effectLst/>
                        </a:rPr>
                        <a:t>Measurable Performance Indicator</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a:effectLst/>
                        </a:rPr>
                        <a:t>Estimated Performance</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ZA" sz="1200" dirty="0" smtClean="0">
                          <a:effectLst/>
                        </a:rPr>
                        <a:t>Planned</a:t>
                      </a:r>
                      <a:r>
                        <a:rPr lang="en-ZA" sz="1200" baseline="0" dirty="0" smtClean="0">
                          <a:effectLst/>
                        </a:rPr>
                        <a:t> Performance</a:t>
                      </a:r>
                      <a:endParaRPr lang="en-ZA" sz="1200" b="1" dirty="0">
                        <a:effectLst/>
                        <a:latin typeface="Arial" pitchFamily="34" charset="0"/>
                        <a:ea typeface="MS Mincho"/>
                        <a:cs typeface="Arial" pitchFamily="34" charset="0"/>
                      </a:endParaRPr>
                    </a:p>
                  </a:txBody>
                  <a:tcPr marL="22147" marR="22147" marT="0" marB="0"/>
                </a:tc>
                <a:tc gridSpan="2">
                  <a:txBody>
                    <a:bodyPr/>
                    <a:lstStyle/>
                    <a:p>
                      <a:pPr algn="ctr">
                        <a:spcAft>
                          <a:spcPts val="0"/>
                        </a:spcAft>
                      </a:pPr>
                      <a:r>
                        <a:rPr lang="en-US" sz="1200" dirty="0">
                          <a:effectLst/>
                        </a:rPr>
                        <a:t>Medium Term Targets</a:t>
                      </a:r>
                      <a:endParaRPr lang="en-ZA" sz="1200" dirty="0">
                        <a:effectLst/>
                        <a:latin typeface="Cambria"/>
                        <a:ea typeface="MS Mincho"/>
                        <a:cs typeface="Times New Roman"/>
                      </a:endParaRPr>
                    </a:p>
                  </a:txBody>
                  <a:tcPr marL="22147" marR="22147" marT="0" marB="0"/>
                </a:tc>
                <a:tc hMerge="1">
                  <a:txBody>
                    <a:bodyPr/>
                    <a:lstStyle/>
                    <a:p>
                      <a:endParaRPr lang="en-ZA"/>
                    </a:p>
                  </a:txBody>
                  <a:tcPr/>
                </a:tc>
                <a:extLst>
                  <a:ext uri="{0D108BD9-81ED-4DB2-BD59-A6C34878D82A}">
                    <a16:rowId xmlns:a16="http://schemas.microsoft.com/office/drawing/2014/main" xmlns="" val="10000"/>
                  </a:ext>
                </a:extLst>
              </a:tr>
              <a:tr h="137397">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a:spcAft>
                          <a:spcPts val="0"/>
                        </a:spcAft>
                      </a:pPr>
                      <a:r>
                        <a:rPr lang="en-US" sz="1200" dirty="0" smtClean="0">
                          <a:effectLst/>
                        </a:rPr>
                        <a:t>2018/19</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ZA" sz="1200" dirty="0" smtClean="0">
                          <a:effectLst/>
                        </a:rPr>
                        <a:t>2019/20</a:t>
                      </a:r>
                      <a:endParaRPr lang="en-ZA" sz="1200" b="1"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US" sz="1200" dirty="0" smtClean="0">
                          <a:effectLst/>
                        </a:rPr>
                        <a:t>2020/21</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smtClean="0">
                          <a:effectLst/>
                        </a:rPr>
                        <a:t>2021/22</a:t>
                      </a: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1"/>
                  </a:ext>
                </a:extLst>
              </a:tr>
              <a:tr h="686983">
                <a:tc>
                  <a:txBody>
                    <a:bodyPr/>
                    <a:lstStyle/>
                    <a:p>
                      <a:pPr>
                        <a:lnSpc>
                          <a:spcPct val="120000"/>
                        </a:lnSpc>
                        <a:spcAft>
                          <a:spcPts val="0"/>
                        </a:spcAft>
                      </a:pPr>
                      <a:r>
                        <a:rPr lang="en-ZA" sz="1200" kern="50" dirty="0" smtClean="0">
                          <a:solidFill>
                            <a:srgbClr val="000000"/>
                          </a:solidFill>
                          <a:effectLst/>
                          <a:latin typeface="MinionPro-Regular"/>
                          <a:ea typeface="MinionPro-Regular"/>
                          <a:cs typeface="MinionPro-Regular"/>
                        </a:rPr>
                        <a:t>2.1</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nSpc>
                          <a:spcPct val="120000"/>
                        </a:lnSpc>
                        <a:spcAft>
                          <a:spcPts val="0"/>
                        </a:spcAft>
                      </a:pPr>
                      <a:r>
                        <a:rPr lang="en-ZA" sz="1200" kern="50" dirty="0" smtClean="0">
                          <a:solidFill>
                            <a:srgbClr val="000000"/>
                          </a:solidFill>
                          <a:effectLst/>
                          <a:latin typeface="+mj-lt"/>
                          <a:ea typeface="MinionPro-Regular"/>
                          <a:cs typeface="MinionPro-Regular"/>
                        </a:rPr>
                        <a:t>Provision</a:t>
                      </a:r>
                      <a:r>
                        <a:rPr lang="en-ZA" sz="1200" kern="50" baseline="0" dirty="0" smtClean="0">
                          <a:solidFill>
                            <a:srgbClr val="000000"/>
                          </a:solidFill>
                          <a:effectLst/>
                          <a:latin typeface="+mj-lt"/>
                          <a:ea typeface="MinionPro-Regular"/>
                          <a:cs typeface="MinionPro-Regular"/>
                        </a:rPr>
                        <a:t> of secure Tenure rights</a:t>
                      </a:r>
                      <a:endParaRPr lang="en-ZA" sz="1200" kern="50" dirty="0">
                        <a:solidFill>
                          <a:srgbClr val="000000"/>
                        </a:solidFill>
                        <a:effectLst/>
                        <a:latin typeface="+mj-lt"/>
                        <a:ea typeface="MinionPro-Regular"/>
                        <a:cs typeface="MinionPro-Regular"/>
                      </a:endParaRPr>
                    </a:p>
                  </a:txBody>
                  <a:tcPr marL="50800" marR="50800" marT="50800" marB="50800"/>
                </a:tc>
                <a:tc>
                  <a:txBody>
                    <a:bodyPr/>
                    <a:lstStyle/>
                    <a:p>
                      <a:pPr>
                        <a:lnSpc>
                          <a:spcPct val="120000"/>
                        </a:lnSpc>
                        <a:spcAft>
                          <a:spcPts val="0"/>
                        </a:spcAft>
                      </a:pPr>
                      <a:r>
                        <a:rPr lang="en-US" sz="1200" kern="50" dirty="0" smtClean="0">
                          <a:effectLst/>
                        </a:rPr>
                        <a:t>Number of land tenure rights approved by the Board</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1450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1500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1550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1600</a:t>
                      </a:r>
                      <a:endParaRPr lang="en-ZA" sz="1200" kern="50" dirty="0">
                        <a:solidFill>
                          <a:srgbClr val="000000"/>
                        </a:solidFill>
                        <a:effectLst/>
                        <a:latin typeface="MinionPro-Regular"/>
                        <a:ea typeface="MinionPro-Regular"/>
                        <a:cs typeface="MinionPro-Regular"/>
                      </a:endParaRPr>
                    </a:p>
                  </a:txBody>
                  <a:tcPr marL="50800" marR="50800" marT="50800" marB="50800"/>
                </a:tc>
                <a:extLst>
                  <a:ext uri="{0D108BD9-81ED-4DB2-BD59-A6C34878D82A}">
                    <a16:rowId xmlns:a16="http://schemas.microsoft.com/office/drawing/2014/main" xmlns="" val="10002"/>
                  </a:ext>
                </a:extLst>
              </a:tr>
              <a:tr h="509304">
                <a:tc>
                  <a:txBody>
                    <a:bodyPr/>
                    <a:lstStyle/>
                    <a:p>
                      <a:pPr>
                        <a:lnSpc>
                          <a:spcPct val="120000"/>
                        </a:lnSpc>
                        <a:spcAft>
                          <a:spcPts val="0"/>
                        </a:spcAft>
                      </a:pPr>
                      <a:r>
                        <a:rPr lang="en-US" sz="1200" kern="50" dirty="0">
                          <a:effectLst/>
                        </a:rPr>
                        <a:t>2.2.</a:t>
                      </a:r>
                      <a:endParaRPr lang="en-ZA" sz="1200" kern="50" dirty="0">
                        <a:effectLst/>
                      </a:endParaRPr>
                    </a:p>
                    <a:p>
                      <a:pPr>
                        <a:lnSpc>
                          <a:spcPct val="120000"/>
                        </a:lnSpc>
                        <a:spcAft>
                          <a:spcPts val="0"/>
                        </a:spcAft>
                      </a:pPr>
                      <a:r>
                        <a:rPr lang="en-US" sz="1200" kern="50" dirty="0">
                          <a:effectLst/>
                        </a:rPr>
                        <a:t> </a:t>
                      </a:r>
                      <a:endParaRPr lang="en-ZA" sz="1200" kern="50" dirty="0">
                        <a:solidFill>
                          <a:schemeClr val="tx1"/>
                        </a:solidFill>
                        <a:effectLst/>
                        <a:latin typeface="MinionPro-Regular"/>
                        <a:ea typeface="MinionPro-Regular"/>
                        <a:cs typeface="MinionPro-Regular"/>
                      </a:endParaRPr>
                    </a:p>
                  </a:txBody>
                  <a:tcPr marL="50800" marR="50800" marT="50800" marB="50800"/>
                </a:tc>
                <a:tc>
                  <a:txBody>
                    <a:bodyPr/>
                    <a:lstStyle/>
                    <a:p>
                      <a:pPr>
                        <a:lnSpc>
                          <a:spcPct val="120000"/>
                        </a:lnSpc>
                        <a:spcAft>
                          <a:spcPts val="0"/>
                        </a:spcAft>
                      </a:pPr>
                      <a:r>
                        <a:rPr lang="en-ZA" sz="1200" kern="50" dirty="0" smtClean="0">
                          <a:effectLst/>
                        </a:rPr>
                        <a:t>Ensure effective land administration</a:t>
                      </a:r>
                      <a:endParaRPr lang="en-ZA" sz="1200" kern="50" dirty="0">
                        <a:solidFill>
                          <a:schemeClr val="tx1"/>
                        </a:solidFill>
                        <a:effectLst/>
                        <a:latin typeface="MinionPro-Regular"/>
                        <a:ea typeface="MinionPro-Regular"/>
                        <a:cs typeface="MinionPro-Regular"/>
                      </a:endParaRPr>
                    </a:p>
                  </a:txBody>
                  <a:tcPr marL="50800" marR="50800" marT="50800" marB="50800"/>
                </a:tc>
                <a:tc>
                  <a:txBody>
                    <a:bodyPr/>
                    <a:lstStyle/>
                    <a:p>
                      <a:pPr>
                        <a:lnSpc>
                          <a:spcPct val="120000"/>
                        </a:lnSpc>
                        <a:spcAft>
                          <a:spcPts val="0"/>
                        </a:spcAft>
                      </a:pPr>
                      <a:r>
                        <a:rPr lang="en-US" sz="1200" kern="50" dirty="0">
                          <a:effectLst/>
                        </a:rPr>
                        <a:t>Number of updates to the land holding register</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4</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4</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4</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4</a:t>
                      </a:r>
                      <a:endParaRPr lang="en-ZA" sz="1200" kern="50" dirty="0">
                        <a:solidFill>
                          <a:srgbClr val="000000"/>
                        </a:solidFill>
                        <a:effectLst/>
                        <a:latin typeface="MinionPro-Regular"/>
                        <a:ea typeface="MinionPro-Regular"/>
                        <a:cs typeface="MinionPro-Regular"/>
                      </a:endParaRPr>
                    </a:p>
                  </a:txBody>
                  <a:tcPr marL="50800" marR="50800" marT="50800" marB="50800"/>
                </a:tc>
                <a:extLst>
                  <a:ext uri="{0D108BD9-81ED-4DB2-BD59-A6C34878D82A}">
                    <a16:rowId xmlns:a16="http://schemas.microsoft.com/office/drawing/2014/main" xmlns="" val="10003"/>
                  </a:ext>
                </a:extLst>
              </a:tr>
            </a:tbl>
          </a:graphicData>
        </a:graphic>
      </p:graphicFrame>
      <p:sp>
        <p:nvSpPr>
          <p:cNvPr id="6" name="Title 1"/>
          <p:cNvSpPr>
            <a:spLocks noGrp="1"/>
          </p:cNvSpPr>
          <p:nvPr>
            <p:ph type="title"/>
          </p:nvPr>
        </p:nvSpPr>
        <p:spPr>
          <a:xfrm>
            <a:off x="0" y="76200"/>
            <a:ext cx="9144000" cy="381000"/>
          </a:xfrm>
        </p:spPr>
        <p:txBody>
          <a:bodyPr>
            <a:noAutofit/>
          </a:bodyPr>
          <a:lstStyle/>
          <a:p>
            <a:pPr>
              <a:lnSpc>
                <a:spcPct val="115000"/>
              </a:lnSpc>
              <a:spcAft>
                <a:spcPts val="0"/>
              </a:spcAft>
            </a:pPr>
            <a:r>
              <a:rPr lang="en-US" sz="2000" b="1" dirty="0" smtClean="0">
                <a:ea typeface="MS Mincho"/>
                <a:cs typeface="Arial" pitchFamily="34" charset="0"/>
              </a:rPr>
              <a:t>STRATEGIC OBJECTIVES AND ANNUAL TARGETS</a:t>
            </a:r>
            <a:endParaRPr lang="en-ZA" sz="2000" dirty="0">
              <a:cs typeface="Arial" pitchFamily="34" charset="0"/>
            </a:endParaRPr>
          </a:p>
        </p:txBody>
      </p:sp>
    </p:spTree>
    <p:extLst>
      <p:ext uri="{BB962C8B-B14F-4D97-AF65-F5344CB8AC3E}">
        <p14:creationId xmlns:p14="http://schemas.microsoft.com/office/powerpoint/2010/main" xmlns="" val="323549947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12</a:t>
            </a:fld>
            <a:endParaRPr lang="en-ZA" dirty="0"/>
          </a:p>
        </p:txBody>
      </p:sp>
      <p:sp>
        <p:nvSpPr>
          <p:cNvPr id="5" name="Title 1"/>
          <p:cNvSpPr>
            <a:spLocks noGrp="1"/>
          </p:cNvSpPr>
          <p:nvPr>
            <p:ph type="title"/>
          </p:nvPr>
        </p:nvSpPr>
        <p:spPr>
          <a:xfrm>
            <a:off x="0" y="76200"/>
            <a:ext cx="9144000" cy="457200"/>
          </a:xfrm>
        </p:spPr>
        <p:txBody>
          <a:bodyPr>
            <a:normAutofit/>
          </a:bodyPr>
          <a:lstStyle/>
          <a:p>
            <a:r>
              <a:rPr lang="en-ZA" sz="2000" b="1" dirty="0" smtClean="0">
                <a:latin typeface="Arial" pitchFamily="34" charset="0"/>
                <a:cs typeface="Arial" pitchFamily="34" charset="0"/>
              </a:rPr>
              <a:t>QUARTERLY TARGETS 2019/20</a:t>
            </a:r>
            <a:endParaRPr lang="en-ZA" sz="2000" b="1"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80143714"/>
              </p:ext>
            </p:extLst>
          </p:nvPr>
        </p:nvGraphicFramePr>
        <p:xfrm>
          <a:off x="143999" y="604087"/>
          <a:ext cx="8856002" cy="2470912"/>
        </p:xfrm>
        <a:graphic>
          <a:graphicData uri="http://schemas.openxmlformats.org/drawingml/2006/table">
            <a:tbl>
              <a:tblPr firstRow="1" firstCol="1" bandRow="1" bandCol="1">
                <a:tableStyleId>{69C7853C-536D-4A76-A0AE-DD22124D55A5}</a:tableStyleId>
              </a:tblPr>
              <a:tblGrid>
                <a:gridCol w="332448">
                  <a:extLst>
                    <a:ext uri="{9D8B030D-6E8A-4147-A177-3AD203B41FA5}">
                      <a16:colId xmlns:a16="http://schemas.microsoft.com/office/drawing/2014/main" xmlns="" val="20000"/>
                    </a:ext>
                  </a:extLst>
                </a:gridCol>
                <a:gridCol w="1861776">
                  <a:extLst>
                    <a:ext uri="{9D8B030D-6E8A-4147-A177-3AD203B41FA5}">
                      <a16:colId xmlns:a16="http://schemas.microsoft.com/office/drawing/2014/main" xmlns="" val="20001"/>
                    </a:ext>
                  </a:extLst>
                </a:gridCol>
                <a:gridCol w="1432860">
                  <a:extLst>
                    <a:ext uri="{9D8B030D-6E8A-4147-A177-3AD203B41FA5}">
                      <a16:colId xmlns:a16="http://schemas.microsoft.com/office/drawing/2014/main" xmlns="" val="20002"/>
                    </a:ext>
                  </a:extLst>
                </a:gridCol>
                <a:gridCol w="1046073">
                  <a:extLst>
                    <a:ext uri="{9D8B030D-6E8A-4147-A177-3AD203B41FA5}">
                      <a16:colId xmlns:a16="http://schemas.microsoft.com/office/drawing/2014/main" xmlns="" val="20003"/>
                    </a:ext>
                  </a:extLst>
                </a:gridCol>
                <a:gridCol w="1046073">
                  <a:extLst>
                    <a:ext uri="{9D8B030D-6E8A-4147-A177-3AD203B41FA5}">
                      <a16:colId xmlns:a16="http://schemas.microsoft.com/office/drawing/2014/main" xmlns="" val="20004"/>
                    </a:ext>
                  </a:extLst>
                </a:gridCol>
                <a:gridCol w="1046073">
                  <a:extLst>
                    <a:ext uri="{9D8B030D-6E8A-4147-A177-3AD203B41FA5}">
                      <a16:colId xmlns:a16="http://schemas.microsoft.com/office/drawing/2014/main" xmlns="" val="20005"/>
                    </a:ext>
                  </a:extLst>
                </a:gridCol>
                <a:gridCol w="1044626">
                  <a:extLst>
                    <a:ext uri="{9D8B030D-6E8A-4147-A177-3AD203B41FA5}">
                      <a16:colId xmlns:a16="http://schemas.microsoft.com/office/drawing/2014/main" xmlns="" val="20006"/>
                    </a:ext>
                  </a:extLst>
                </a:gridCol>
                <a:gridCol w="1046073">
                  <a:extLst>
                    <a:ext uri="{9D8B030D-6E8A-4147-A177-3AD203B41FA5}">
                      <a16:colId xmlns:a16="http://schemas.microsoft.com/office/drawing/2014/main" xmlns="" val="20007"/>
                    </a:ext>
                  </a:extLst>
                </a:gridCol>
              </a:tblGrid>
              <a:tr h="274793">
                <a:tc rowSpan="2" gridSpan="2">
                  <a:txBody>
                    <a:bodyPr/>
                    <a:lstStyle/>
                    <a:p>
                      <a:pPr algn="ctr">
                        <a:spcAft>
                          <a:spcPts val="0"/>
                        </a:spcAft>
                      </a:pPr>
                      <a:r>
                        <a:rPr lang="en-US" sz="1200" dirty="0">
                          <a:effectLst/>
                        </a:rPr>
                        <a:t>Strategic Objectives</a:t>
                      </a:r>
                      <a:endParaRPr lang="en-ZA" sz="1200" dirty="0">
                        <a:effectLst/>
                        <a:latin typeface="Cambria"/>
                        <a:ea typeface="MS Mincho"/>
                        <a:cs typeface="Times New Roman"/>
                      </a:endParaRPr>
                    </a:p>
                  </a:txBody>
                  <a:tcPr marL="22147" marR="22147" marT="0" marB="0"/>
                </a:tc>
                <a:tc rowSpan="2" hMerge="1">
                  <a:txBody>
                    <a:bodyPr/>
                    <a:lstStyle/>
                    <a:p>
                      <a:endParaRPr lang="en-ZA"/>
                    </a:p>
                  </a:txBody>
                  <a:tcPr/>
                </a:tc>
                <a:tc rowSpan="2">
                  <a:txBody>
                    <a:bodyPr/>
                    <a:lstStyle/>
                    <a:p>
                      <a:pPr algn="ctr">
                        <a:spcAft>
                          <a:spcPts val="0"/>
                        </a:spcAft>
                      </a:pPr>
                      <a:r>
                        <a:rPr lang="en-US" sz="1200" dirty="0">
                          <a:effectLst/>
                        </a:rPr>
                        <a:t>Measurable Performance Indicator</a:t>
                      </a:r>
                      <a:endParaRPr lang="en-ZA" sz="1200" dirty="0">
                        <a:effectLst/>
                        <a:latin typeface="Cambria"/>
                        <a:ea typeface="MS Mincho"/>
                        <a:cs typeface="Times New Roman"/>
                      </a:endParaRPr>
                    </a:p>
                  </a:txBody>
                  <a:tcPr marL="22147" marR="22147" marT="0" marB="0"/>
                </a:tc>
                <a:tc rowSpan="2">
                  <a:txBody>
                    <a:bodyPr/>
                    <a:lstStyle/>
                    <a:p>
                      <a:pPr algn="ctr">
                        <a:spcAft>
                          <a:spcPts val="0"/>
                        </a:spcAft>
                      </a:pPr>
                      <a:r>
                        <a:rPr lang="en-ZA" sz="1200" dirty="0" smtClean="0">
                          <a:effectLst/>
                        </a:rPr>
                        <a:t>Annual Target </a:t>
                      </a:r>
                    </a:p>
                    <a:p>
                      <a:pPr algn="ctr">
                        <a:spcAft>
                          <a:spcPts val="0"/>
                        </a:spcAft>
                      </a:pPr>
                      <a:r>
                        <a:rPr lang="en-ZA" sz="1200" dirty="0" smtClean="0">
                          <a:effectLst/>
                        </a:rPr>
                        <a:t>2019/20</a:t>
                      </a:r>
                      <a:endParaRPr lang="en-ZA" sz="1200" dirty="0">
                        <a:effectLst/>
                      </a:endParaRPr>
                    </a:p>
                    <a:p>
                      <a:pPr algn="ctr">
                        <a:spcAft>
                          <a:spcPts val="0"/>
                        </a:spcAft>
                      </a:pPr>
                      <a:endParaRPr lang="en-ZA" sz="1200" dirty="0">
                        <a:effectLst/>
                        <a:latin typeface="Cambria"/>
                        <a:ea typeface="MS Mincho"/>
                        <a:cs typeface="Times New Roman"/>
                      </a:endParaRPr>
                    </a:p>
                  </a:txBody>
                  <a:tcPr marL="22147" marR="22147" marT="0" marB="0"/>
                </a:tc>
                <a:tc gridSpan="4">
                  <a:txBody>
                    <a:bodyPr/>
                    <a:lstStyle/>
                    <a:p>
                      <a:pPr algn="ctr">
                        <a:spcAft>
                          <a:spcPts val="0"/>
                        </a:spcAft>
                      </a:pPr>
                      <a:r>
                        <a:rPr lang="en-ZA" sz="1200" dirty="0" smtClean="0">
                          <a:effectLst/>
                        </a:rPr>
                        <a:t>Quarterly Target</a:t>
                      </a:r>
                      <a:endParaRPr lang="en-ZA" sz="1200" dirty="0">
                        <a:effectLst/>
                        <a:latin typeface="Cambria"/>
                        <a:ea typeface="MS Mincho"/>
                        <a:cs typeface="Times New Roman"/>
                      </a:endParaRPr>
                    </a:p>
                  </a:txBody>
                  <a:tcPr marL="22147" marR="22147" marT="0" marB="0"/>
                </a:tc>
                <a:tc hMerge="1">
                  <a:txBody>
                    <a:bodyPr/>
                    <a:lstStyle/>
                    <a:p>
                      <a:pPr algn="ctr">
                        <a:spcAft>
                          <a:spcPts val="0"/>
                        </a:spcAft>
                      </a:pPr>
                      <a:endParaRPr lang="en-ZA" sz="1200" b="1"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0"/>
                  </a:ext>
                </a:extLst>
              </a:tr>
              <a:tr h="137397">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pPr algn="ctr">
                        <a:spcAft>
                          <a:spcPts val="0"/>
                        </a:spcAft>
                      </a:pP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rPr>
                        <a:t>Quarter 1</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ZA" sz="1200" dirty="0" smtClean="0">
                          <a:effectLst/>
                        </a:rPr>
                        <a:t>Quarter 2</a:t>
                      </a:r>
                      <a:endParaRPr lang="en-ZA" sz="1200" b="1"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US" sz="1200" dirty="0" smtClean="0">
                          <a:effectLst/>
                        </a:rPr>
                        <a:t>Quarter 3</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smtClean="0">
                          <a:effectLst/>
                        </a:rPr>
                        <a:t>Quarter 4</a:t>
                      </a: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1"/>
                  </a:ext>
                </a:extLst>
              </a:tr>
              <a:tr h="686983">
                <a:tc>
                  <a:txBody>
                    <a:bodyPr/>
                    <a:lstStyle/>
                    <a:p>
                      <a:pPr>
                        <a:lnSpc>
                          <a:spcPct val="120000"/>
                        </a:lnSpc>
                        <a:spcAft>
                          <a:spcPts val="0"/>
                        </a:spcAft>
                      </a:pPr>
                      <a:r>
                        <a:rPr lang="en-US" sz="1200" kern="50" dirty="0" smtClean="0">
                          <a:effectLst/>
                        </a:rPr>
                        <a:t>2.1</a:t>
                      </a:r>
                      <a:endParaRPr lang="en-ZA" sz="1200" kern="50" dirty="0">
                        <a:effectLst/>
                      </a:endParaRPr>
                    </a:p>
                    <a:p>
                      <a:pPr>
                        <a:lnSpc>
                          <a:spcPct val="120000"/>
                        </a:lnSpc>
                        <a:spcAft>
                          <a:spcPts val="0"/>
                        </a:spcAft>
                      </a:pPr>
                      <a:r>
                        <a:rPr lang="en-US" sz="1200" kern="50" dirty="0">
                          <a:effectLst/>
                        </a:rPr>
                        <a:t> </a:t>
                      </a:r>
                      <a:endParaRPr lang="en-ZA" sz="1200" kern="50" dirty="0">
                        <a:effectLst/>
                      </a:endParaRPr>
                    </a:p>
                    <a:p>
                      <a:pPr>
                        <a:lnSpc>
                          <a:spcPct val="120000"/>
                        </a:lnSpc>
                        <a:spcAft>
                          <a:spcPts val="0"/>
                        </a:spcAft>
                      </a:pPr>
                      <a:r>
                        <a:rPr lang="en-US" sz="1200" kern="50" dirty="0">
                          <a:effectLst/>
                        </a:rPr>
                        <a:t> </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nSpc>
                          <a:spcPct val="120000"/>
                        </a:lnSpc>
                        <a:spcAft>
                          <a:spcPts val="0"/>
                        </a:spcAft>
                      </a:pPr>
                      <a:r>
                        <a:rPr lang="en-US" sz="1200" kern="50" dirty="0">
                          <a:effectLst/>
                        </a:rPr>
                        <a:t> </a:t>
                      </a:r>
                      <a:r>
                        <a:rPr lang="en-US" sz="1200" kern="50" dirty="0" smtClean="0">
                          <a:effectLst/>
                        </a:rPr>
                        <a:t>Number of land tenure rights approved by the Board</a:t>
                      </a:r>
                      <a:endParaRPr lang="en-ZA" sz="1200" kern="50" dirty="0">
                        <a:effectLst/>
                      </a:endParaRPr>
                    </a:p>
                    <a:p>
                      <a:pPr>
                        <a:lnSpc>
                          <a:spcPct val="120000"/>
                        </a:lnSpc>
                        <a:spcAft>
                          <a:spcPts val="0"/>
                        </a:spcAft>
                      </a:pPr>
                      <a:r>
                        <a:rPr lang="en-US" sz="1200" kern="50" dirty="0">
                          <a:effectLst/>
                        </a:rPr>
                        <a:t> </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nSpc>
                          <a:spcPct val="120000"/>
                        </a:lnSpc>
                        <a:spcAft>
                          <a:spcPts val="0"/>
                        </a:spcAft>
                      </a:pP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1000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200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400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200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200</a:t>
                      </a:r>
                      <a:endParaRPr lang="en-ZA" sz="1200" kern="50" dirty="0">
                        <a:solidFill>
                          <a:srgbClr val="000000"/>
                        </a:solidFill>
                        <a:effectLst/>
                        <a:latin typeface="MinionPro-Regular"/>
                        <a:ea typeface="MinionPro-Regular"/>
                        <a:cs typeface="MinionPro-Regular"/>
                      </a:endParaRPr>
                    </a:p>
                  </a:txBody>
                  <a:tcPr marL="50800" marR="50800" marT="50800" marB="50800"/>
                </a:tc>
                <a:extLst>
                  <a:ext uri="{0D108BD9-81ED-4DB2-BD59-A6C34878D82A}">
                    <a16:rowId xmlns:a16="http://schemas.microsoft.com/office/drawing/2014/main" xmlns="" val="10002"/>
                  </a:ext>
                </a:extLst>
              </a:tr>
              <a:tr h="509304">
                <a:tc>
                  <a:txBody>
                    <a:bodyPr/>
                    <a:lstStyle/>
                    <a:p>
                      <a:pPr>
                        <a:lnSpc>
                          <a:spcPct val="120000"/>
                        </a:lnSpc>
                        <a:spcAft>
                          <a:spcPts val="0"/>
                        </a:spcAft>
                      </a:pPr>
                      <a:r>
                        <a:rPr lang="en-US" sz="1200" kern="50" dirty="0" smtClean="0">
                          <a:effectLst/>
                        </a:rPr>
                        <a:t>2.2</a:t>
                      </a:r>
                      <a:endParaRPr lang="en-ZA" sz="1200" kern="50" dirty="0">
                        <a:effectLst/>
                      </a:endParaRPr>
                    </a:p>
                    <a:p>
                      <a:pPr>
                        <a:lnSpc>
                          <a:spcPct val="120000"/>
                        </a:lnSpc>
                        <a:spcAft>
                          <a:spcPts val="0"/>
                        </a:spcAft>
                      </a:pPr>
                      <a:r>
                        <a:rPr lang="en-US" sz="1200" kern="50" dirty="0">
                          <a:effectLst/>
                        </a:rPr>
                        <a:t> </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nSpc>
                          <a:spcPct val="120000"/>
                        </a:lnSpc>
                        <a:spcAft>
                          <a:spcPts val="0"/>
                        </a:spcAft>
                      </a:pPr>
                      <a:r>
                        <a:rPr lang="en-ZA" sz="1200" kern="50" dirty="0" smtClean="0">
                          <a:effectLst/>
                        </a:rPr>
                        <a:t>Number of updates to the land holding register</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nSpc>
                          <a:spcPct val="120000"/>
                        </a:lnSpc>
                        <a:spcAft>
                          <a:spcPts val="0"/>
                        </a:spcAft>
                      </a:pP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4</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1</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1</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1</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1</a:t>
                      </a:r>
                      <a:endParaRPr lang="en-ZA" sz="1200" kern="50" dirty="0">
                        <a:solidFill>
                          <a:srgbClr val="000000"/>
                        </a:solidFill>
                        <a:effectLst/>
                        <a:latin typeface="MinionPro-Regular"/>
                        <a:ea typeface="MinionPro-Regular"/>
                        <a:cs typeface="MinionPro-Regular"/>
                      </a:endParaRPr>
                    </a:p>
                  </a:txBody>
                  <a:tcPr marL="50800" marR="50800" marT="50800" marB="5080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5419179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lnSpc>
                <a:spcPct val="120000"/>
              </a:lnSpc>
              <a:spcAft>
                <a:spcPts val="0"/>
              </a:spcAft>
            </a:pPr>
            <a:r>
              <a:rPr lang="en-ZA" sz="1400" b="1" kern="50" dirty="0" smtClean="0">
                <a:solidFill>
                  <a:srgbClr val="000000"/>
                </a:solidFill>
                <a:ea typeface="MinionPro-Regular"/>
                <a:cs typeface="Calibri" pitchFamily="34" charset="0"/>
              </a:rPr>
              <a:t>SUB PROGRAMME: PROACTIVE LAND PLANNING</a:t>
            </a:r>
            <a:br>
              <a:rPr lang="en-ZA" sz="1400" b="1" kern="50" dirty="0" smtClean="0">
                <a:solidFill>
                  <a:srgbClr val="000000"/>
                </a:solidFill>
                <a:ea typeface="MinionPro-Regular"/>
                <a:cs typeface="Calibri" pitchFamily="34" charset="0"/>
              </a:rPr>
            </a:br>
            <a:endParaRPr lang="en-ZA" sz="1400" b="1" kern="50" dirty="0">
              <a:solidFill>
                <a:srgbClr val="000000"/>
              </a:solidFill>
              <a:ea typeface="MinionPro-Regular"/>
              <a:cs typeface="Calibri" pitchFamily="34" charset="0"/>
            </a:endParaRPr>
          </a:p>
        </p:txBody>
      </p:sp>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13</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860414945"/>
              </p:ext>
            </p:extLst>
          </p:nvPr>
        </p:nvGraphicFramePr>
        <p:xfrm>
          <a:off x="152400" y="1066801"/>
          <a:ext cx="8762999" cy="391159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838200">
                  <a:extLst>
                    <a:ext uri="{9D8B030D-6E8A-4147-A177-3AD203B41FA5}">
                      <a16:colId xmlns:a16="http://schemas.microsoft.com/office/drawing/2014/main" xmlns="" val="20006"/>
                    </a:ext>
                  </a:extLst>
                </a:gridCol>
                <a:gridCol w="762000">
                  <a:extLst>
                    <a:ext uri="{9D8B030D-6E8A-4147-A177-3AD203B41FA5}">
                      <a16:colId xmlns:a16="http://schemas.microsoft.com/office/drawing/2014/main" xmlns="" val="20007"/>
                    </a:ext>
                  </a:extLst>
                </a:gridCol>
                <a:gridCol w="228599">
                  <a:extLst>
                    <a:ext uri="{9D8B030D-6E8A-4147-A177-3AD203B41FA5}">
                      <a16:colId xmlns:a16="http://schemas.microsoft.com/office/drawing/2014/main" xmlns="" val="20008"/>
                    </a:ext>
                  </a:extLst>
                </a:gridCol>
              </a:tblGrid>
              <a:tr h="761999">
                <a:tc>
                  <a:txBody>
                    <a:bodyPr/>
                    <a:lstStyle/>
                    <a:p>
                      <a:endParaRPr lang="en-ZA" sz="1200" dirty="0"/>
                    </a:p>
                  </a:txBody>
                  <a:tcPr/>
                </a:tc>
                <a:tc>
                  <a:txBody>
                    <a:bodyPr/>
                    <a:lstStyle/>
                    <a:p>
                      <a:r>
                        <a:rPr lang="en-ZA" sz="1200" dirty="0" smtClean="0"/>
                        <a:t>Strategic Objective</a:t>
                      </a:r>
                      <a:endParaRPr lang="en-ZA" sz="1200" dirty="0"/>
                    </a:p>
                  </a:txBody>
                  <a:tcPr/>
                </a:tc>
                <a:tc>
                  <a:txBody>
                    <a:bodyPr/>
                    <a:lstStyle/>
                    <a:p>
                      <a:r>
                        <a:rPr lang="en-ZA" sz="1200" dirty="0" smtClean="0"/>
                        <a:t>Programme</a:t>
                      </a:r>
                    </a:p>
                    <a:p>
                      <a:r>
                        <a:rPr lang="en-ZA" sz="1200" dirty="0" smtClean="0"/>
                        <a:t>Performance</a:t>
                      </a:r>
                      <a:r>
                        <a:rPr lang="en-ZA" sz="1200" baseline="0" dirty="0" smtClean="0"/>
                        <a:t> Indicator</a:t>
                      </a:r>
                      <a:endParaRPr lang="en-ZA" sz="1200" dirty="0"/>
                    </a:p>
                  </a:txBody>
                  <a:tcPr/>
                </a:tc>
                <a:tc>
                  <a:txBody>
                    <a:bodyPr/>
                    <a:lstStyle/>
                    <a:p>
                      <a:r>
                        <a:rPr lang="en-ZA" sz="1200" dirty="0" smtClean="0"/>
                        <a:t>Audited/</a:t>
                      </a:r>
                      <a:r>
                        <a:rPr lang="en-ZA" sz="1200" baseline="0" dirty="0" smtClean="0"/>
                        <a:t> </a:t>
                      </a:r>
                    </a:p>
                    <a:p>
                      <a:r>
                        <a:rPr lang="en-ZA" sz="1200" baseline="0" dirty="0" smtClean="0"/>
                        <a:t>Actual</a:t>
                      </a:r>
                    </a:p>
                    <a:p>
                      <a:r>
                        <a:rPr lang="en-ZA" sz="1200" baseline="0" dirty="0" smtClean="0"/>
                        <a:t>Performance</a:t>
                      </a:r>
                      <a:endParaRPr lang="en-ZA"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t>Estimated</a:t>
                      </a:r>
                      <a:r>
                        <a:rPr lang="en-ZA"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aseline="0" dirty="0" smtClean="0"/>
                        <a:t>Performance</a:t>
                      </a:r>
                      <a:endParaRPr lang="en-ZA" sz="1200" dirty="0" smtClean="0"/>
                    </a:p>
                  </a:txBody>
                  <a:tcPr/>
                </a:tc>
                <a:tc>
                  <a:txBody>
                    <a:bodyPr/>
                    <a:lstStyle/>
                    <a:p>
                      <a:r>
                        <a:rPr lang="en-ZA" sz="1200" dirty="0" smtClean="0"/>
                        <a:t>Planned </a:t>
                      </a:r>
                    </a:p>
                    <a:p>
                      <a:r>
                        <a:rPr lang="en-ZA" sz="1200" dirty="0" smtClean="0"/>
                        <a:t>Performance</a:t>
                      </a:r>
                      <a:endParaRPr lang="en-ZA" sz="1200" dirty="0"/>
                    </a:p>
                  </a:txBody>
                  <a:tcPr/>
                </a:tc>
                <a:tc gridSpan="2">
                  <a:txBody>
                    <a:bodyPr/>
                    <a:lstStyle/>
                    <a:p>
                      <a:r>
                        <a:rPr lang="en-ZA" sz="1200" dirty="0" smtClean="0"/>
                        <a:t>Medium</a:t>
                      </a:r>
                      <a:r>
                        <a:rPr lang="en-ZA" sz="1200" baseline="0" dirty="0" smtClean="0"/>
                        <a:t> Term </a:t>
                      </a:r>
                    </a:p>
                    <a:p>
                      <a:r>
                        <a:rPr lang="en-ZA" sz="1200" baseline="0" dirty="0" smtClean="0"/>
                        <a:t>Targets</a:t>
                      </a:r>
                      <a:endParaRPr lang="en-ZA" sz="1200" dirty="0"/>
                    </a:p>
                  </a:txBody>
                  <a:tcPr/>
                </a:tc>
                <a:tc hMerge="1">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xmlns="" val="10000"/>
                  </a:ext>
                </a:extLst>
              </a:tr>
              <a:tr h="274320">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r>
                        <a:rPr lang="en-ZA" sz="1200" dirty="0" smtClean="0"/>
                        <a:t>2017/18</a:t>
                      </a:r>
                      <a:endParaRPr lang="en-ZA" sz="1200" dirty="0"/>
                    </a:p>
                  </a:txBody>
                  <a:tcPr/>
                </a:tc>
                <a:tc>
                  <a:txBody>
                    <a:bodyPr/>
                    <a:lstStyle/>
                    <a:p>
                      <a:r>
                        <a:rPr lang="en-ZA" sz="1200" dirty="0" smtClean="0"/>
                        <a:t>2018/19</a:t>
                      </a:r>
                      <a:endParaRPr lang="en-ZA" sz="1200" dirty="0"/>
                    </a:p>
                  </a:txBody>
                  <a:tcPr/>
                </a:tc>
                <a:tc>
                  <a:txBody>
                    <a:bodyPr/>
                    <a:lstStyle/>
                    <a:p>
                      <a:r>
                        <a:rPr lang="en-ZA" sz="1200" dirty="0" smtClean="0"/>
                        <a:t>2019/20</a:t>
                      </a:r>
                      <a:endParaRPr lang="en-ZA" sz="1200" dirty="0"/>
                    </a:p>
                  </a:txBody>
                  <a:tcPr/>
                </a:tc>
                <a:tc>
                  <a:txBody>
                    <a:bodyPr/>
                    <a:lstStyle/>
                    <a:p>
                      <a:r>
                        <a:rPr lang="en-ZA" sz="1200" dirty="0" smtClean="0"/>
                        <a:t>2020/21</a:t>
                      </a:r>
                      <a:endParaRPr lang="en-ZA" sz="1200" dirty="0"/>
                    </a:p>
                  </a:txBody>
                  <a:tcPr/>
                </a:tc>
                <a:tc>
                  <a:txBody>
                    <a:bodyPr/>
                    <a:lstStyle/>
                    <a:p>
                      <a:r>
                        <a:rPr lang="en-ZA" sz="1200" dirty="0" smtClean="0"/>
                        <a:t>2021/22</a:t>
                      </a:r>
                      <a:endParaRPr lang="en-ZA" sz="1200" dirty="0"/>
                    </a:p>
                  </a:txBody>
                  <a:tcPr/>
                </a:tc>
                <a:tc>
                  <a:txBody>
                    <a:bodyPr/>
                    <a:lstStyle/>
                    <a:p>
                      <a:endParaRPr lang="en-ZA" sz="1200" dirty="0"/>
                    </a:p>
                  </a:txBody>
                  <a:tcPr/>
                </a:tc>
                <a:extLst>
                  <a:ext uri="{0D108BD9-81ED-4DB2-BD59-A6C34878D82A}">
                    <a16:rowId xmlns:a16="http://schemas.microsoft.com/office/drawing/2014/main" xmlns="" val="10001"/>
                  </a:ext>
                </a:extLst>
              </a:tr>
              <a:tr h="274320">
                <a:tc>
                  <a:txBody>
                    <a:bodyPr/>
                    <a:lstStyle/>
                    <a:p>
                      <a:r>
                        <a:rPr lang="en-ZA" sz="1200" dirty="0" smtClean="0"/>
                        <a:t>3.1</a:t>
                      </a:r>
                      <a:endParaRPr lang="en-ZA" sz="1200" dirty="0"/>
                    </a:p>
                  </a:txBody>
                  <a:tcPr/>
                </a:tc>
                <a:tc>
                  <a:txBody>
                    <a:bodyPr/>
                    <a:lstStyle/>
                    <a:p>
                      <a:r>
                        <a:rPr lang="en-ZA" sz="1200" dirty="0" smtClean="0"/>
                        <a:t>To</a:t>
                      </a:r>
                      <a:r>
                        <a:rPr lang="en-ZA" sz="1200" baseline="0" dirty="0" smtClean="0"/>
                        <a:t> ensure sustainable land planning which attracts investments on IT land</a:t>
                      </a:r>
                      <a:endParaRPr lang="en-ZA" sz="1200" dirty="0"/>
                    </a:p>
                  </a:txBody>
                  <a:tcPr/>
                </a:tc>
                <a:tc>
                  <a:txBody>
                    <a:bodyPr/>
                    <a:lstStyle/>
                    <a:p>
                      <a:r>
                        <a:rPr lang="en-ZA" sz="1200" dirty="0" smtClean="0"/>
                        <a:t>Number</a:t>
                      </a:r>
                      <a:r>
                        <a:rPr lang="en-ZA" sz="1200" baseline="0" dirty="0" smtClean="0"/>
                        <a:t> of Traditional Councils with development plans</a:t>
                      </a:r>
                      <a:endParaRPr lang="en-ZA" sz="1200" dirty="0"/>
                    </a:p>
                  </a:txBody>
                  <a:tcPr/>
                </a:tc>
                <a:tc>
                  <a:txBody>
                    <a:bodyPr/>
                    <a:lstStyle/>
                    <a:p>
                      <a:pPr algn="ctr"/>
                      <a:r>
                        <a:rPr lang="en-ZA" sz="1200" dirty="0" smtClean="0"/>
                        <a:t>0</a:t>
                      </a:r>
                      <a:endParaRPr lang="en-ZA" sz="1200" dirty="0"/>
                    </a:p>
                  </a:txBody>
                  <a:tcPr/>
                </a:tc>
                <a:tc>
                  <a:txBody>
                    <a:bodyPr/>
                    <a:lstStyle/>
                    <a:p>
                      <a:pPr algn="ctr"/>
                      <a:r>
                        <a:rPr lang="en-ZA" sz="1200" dirty="0" smtClean="0"/>
                        <a:t>5</a:t>
                      </a:r>
                      <a:endParaRPr lang="en-ZA" sz="1200" dirty="0"/>
                    </a:p>
                  </a:txBody>
                  <a:tcPr/>
                </a:tc>
                <a:tc>
                  <a:txBody>
                    <a:bodyPr/>
                    <a:lstStyle/>
                    <a:p>
                      <a:pPr algn="ctr"/>
                      <a:r>
                        <a:rPr lang="en-ZA" sz="1200" dirty="0" smtClean="0"/>
                        <a:t>6</a:t>
                      </a:r>
                      <a:endParaRPr lang="en-ZA" sz="1200" dirty="0"/>
                    </a:p>
                  </a:txBody>
                  <a:tcPr/>
                </a:tc>
                <a:tc>
                  <a:txBody>
                    <a:bodyPr/>
                    <a:lstStyle/>
                    <a:p>
                      <a:pPr algn="ctr"/>
                      <a:r>
                        <a:rPr lang="en-ZA" sz="1200" dirty="0" smtClean="0"/>
                        <a:t>6</a:t>
                      </a:r>
                      <a:endParaRPr lang="en-ZA" sz="1200" dirty="0"/>
                    </a:p>
                  </a:txBody>
                  <a:tcPr/>
                </a:tc>
                <a:tc>
                  <a:txBody>
                    <a:bodyPr/>
                    <a:lstStyle/>
                    <a:p>
                      <a:r>
                        <a:rPr lang="en-ZA" sz="1200" dirty="0" smtClean="0"/>
                        <a:t>11</a:t>
                      </a:r>
                      <a:endParaRPr lang="en-ZA" sz="1200" dirty="0"/>
                    </a:p>
                  </a:txBody>
                  <a:tcPr/>
                </a:tc>
                <a:tc>
                  <a:txBody>
                    <a:bodyPr/>
                    <a:lstStyle/>
                    <a:p>
                      <a:endParaRPr lang="en-ZA" sz="1200" dirty="0"/>
                    </a:p>
                  </a:txBody>
                  <a:tcPr/>
                </a:tc>
                <a:extLst>
                  <a:ext uri="{0D108BD9-81ED-4DB2-BD59-A6C34878D82A}">
                    <a16:rowId xmlns:a16="http://schemas.microsoft.com/office/drawing/2014/main" xmlns="" val="10002"/>
                  </a:ext>
                </a:extLst>
              </a:tr>
              <a:tr h="619760">
                <a:tc>
                  <a:txBody>
                    <a:bodyPr/>
                    <a:lstStyle/>
                    <a:p>
                      <a:endParaRPr lang="en-ZA" sz="1200" dirty="0"/>
                    </a:p>
                  </a:txBody>
                  <a:tcPr/>
                </a:tc>
                <a:tc>
                  <a:txBody>
                    <a:bodyPr/>
                    <a:lstStyle/>
                    <a:p>
                      <a:endParaRPr lang="en-ZA" sz="1200" dirty="0"/>
                    </a:p>
                  </a:txBody>
                  <a:tcPr/>
                </a:tc>
                <a:tc>
                  <a:txBody>
                    <a:bodyPr/>
                    <a:lstStyle/>
                    <a:p>
                      <a:r>
                        <a:rPr lang="en-ZA" sz="1200" dirty="0" smtClean="0"/>
                        <a:t>Number of community development  initiatives implemented</a:t>
                      </a:r>
                      <a:endParaRPr lang="en-ZA" sz="1200" dirty="0"/>
                    </a:p>
                  </a:txBody>
                  <a:tcPr/>
                </a:tc>
                <a:tc>
                  <a:txBody>
                    <a:bodyPr/>
                    <a:lstStyle/>
                    <a:p>
                      <a:r>
                        <a:rPr lang="en-ZA" sz="1200" dirty="0" smtClean="0"/>
                        <a:t>New Indicator</a:t>
                      </a:r>
                      <a:endParaRPr lang="en-ZA" sz="1200" dirty="0"/>
                    </a:p>
                  </a:txBody>
                  <a:tcPr/>
                </a:tc>
                <a:tc>
                  <a:txBody>
                    <a:bodyPr/>
                    <a:lstStyle/>
                    <a:p>
                      <a:r>
                        <a:rPr lang="en-ZA" sz="1200" dirty="0" smtClean="0"/>
                        <a:t>New Indicator</a:t>
                      </a:r>
                      <a:endParaRPr lang="en-ZA" sz="1200" dirty="0"/>
                    </a:p>
                  </a:txBody>
                  <a:tcPr/>
                </a:tc>
                <a:tc>
                  <a:txBody>
                    <a:bodyPr/>
                    <a:lstStyle/>
                    <a:p>
                      <a:r>
                        <a:rPr lang="en-ZA" sz="1200" dirty="0" smtClean="0"/>
                        <a:t>12</a:t>
                      </a:r>
                      <a:endParaRPr lang="en-ZA" sz="1200" dirty="0"/>
                    </a:p>
                  </a:txBody>
                  <a:tcPr/>
                </a:tc>
                <a:tc>
                  <a:txBody>
                    <a:bodyPr/>
                    <a:lstStyle/>
                    <a:p>
                      <a:r>
                        <a:rPr lang="en-ZA" sz="1200" dirty="0" smtClean="0"/>
                        <a:t>12</a:t>
                      </a:r>
                      <a:endParaRPr lang="en-ZA" sz="1200" dirty="0"/>
                    </a:p>
                  </a:txBody>
                  <a:tcPr/>
                </a:tc>
                <a:tc>
                  <a:txBody>
                    <a:bodyPr/>
                    <a:lstStyle/>
                    <a:p>
                      <a:r>
                        <a:rPr lang="en-ZA" sz="1200" dirty="0" smtClean="0"/>
                        <a:t>12</a:t>
                      </a:r>
                      <a:endParaRPr lang="en-ZA" sz="1200" dirty="0"/>
                    </a:p>
                  </a:txBody>
                  <a:tcPr/>
                </a:tc>
                <a:tc>
                  <a:txBody>
                    <a:bodyPr/>
                    <a:lstStyle/>
                    <a:p>
                      <a:endParaRPr lang="en-ZA" sz="1200" dirty="0"/>
                    </a:p>
                  </a:txBody>
                  <a:tcPr/>
                </a:tc>
                <a:extLst>
                  <a:ext uri="{0D108BD9-81ED-4DB2-BD59-A6C34878D82A}">
                    <a16:rowId xmlns:a16="http://schemas.microsoft.com/office/drawing/2014/main" xmlns="" val="10003"/>
                  </a:ext>
                </a:extLst>
              </a:tr>
              <a:tr h="370840">
                <a:tc>
                  <a:txBody>
                    <a:bodyPr/>
                    <a:lstStyle/>
                    <a:p>
                      <a:endParaRPr lang="en-ZA" sz="1200" dirty="0"/>
                    </a:p>
                  </a:txBody>
                  <a:tcPr/>
                </a:tc>
                <a:tc>
                  <a:txBody>
                    <a:bodyPr/>
                    <a:lstStyle/>
                    <a:p>
                      <a:endParaRPr lang="en-ZA" sz="1200"/>
                    </a:p>
                  </a:txBody>
                  <a:tcPr/>
                </a:tc>
                <a:tc>
                  <a:txBody>
                    <a:bodyPr/>
                    <a:lstStyle/>
                    <a:p>
                      <a:endParaRPr lang="en-ZA" sz="1200"/>
                    </a:p>
                  </a:txBody>
                  <a:tcPr/>
                </a:tc>
                <a:tc>
                  <a:txBody>
                    <a:bodyPr/>
                    <a:lstStyle/>
                    <a:p>
                      <a:endParaRPr lang="en-ZA" sz="1200"/>
                    </a:p>
                  </a:txBody>
                  <a:tcPr/>
                </a:tc>
                <a:tc>
                  <a:txBody>
                    <a:bodyPr/>
                    <a:lstStyle/>
                    <a:p>
                      <a:endParaRPr lang="en-ZA" sz="1200"/>
                    </a:p>
                  </a:txBody>
                  <a:tcPr/>
                </a:tc>
                <a:tc>
                  <a:txBody>
                    <a:bodyPr/>
                    <a:lstStyle/>
                    <a:p>
                      <a:endParaRPr lang="en-ZA" sz="1200"/>
                    </a:p>
                  </a:txBody>
                  <a:tcPr/>
                </a:tc>
                <a:tc>
                  <a:txBody>
                    <a:bodyPr/>
                    <a:lstStyle/>
                    <a:p>
                      <a:endParaRPr lang="en-ZA" sz="120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xmlns="" val="10004"/>
                  </a:ext>
                </a:extLst>
              </a:tr>
              <a:tr h="309880">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13135197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2667000" cy="457200"/>
          </a:xfrm>
        </p:spPr>
        <p:txBody>
          <a:bodyPr>
            <a:normAutofit/>
          </a:bodyPr>
          <a:lstStyle/>
          <a:p>
            <a:pPr algn="l"/>
            <a:r>
              <a:rPr lang="en-ZA" sz="1400" b="1" dirty="0" smtClean="0"/>
              <a:t>QUARTERLY TARGETS</a:t>
            </a:r>
            <a:endParaRPr lang="en-ZA" sz="1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4123909"/>
              </p:ext>
            </p:extLst>
          </p:nvPr>
        </p:nvGraphicFramePr>
        <p:xfrm>
          <a:off x="457200" y="1295400"/>
          <a:ext cx="8229600" cy="338836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1028700">
                  <a:extLst>
                    <a:ext uri="{9D8B030D-6E8A-4147-A177-3AD203B41FA5}">
                      <a16:colId xmlns:a16="http://schemas.microsoft.com/office/drawing/2014/main" xmlns="" val="20006"/>
                    </a:ext>
                  </a:extLst>
                </a:gridCol>
                <a:gridCol w="1028700">
                  <a:extLst>
                    <a:ext uri="{9D8B030D-6E8A-4147-A177-3AD203B41FA5}">
                      <a16:colId xmlns:a16="http://schemas.microsoft.com/office/drawing/2014/main" xmlns="" val="20007"/>
                    </a:ext>
                  </a:extLst>
                </a:gridCol>
              </a:tblGrid>
              <a:tr h="370840">
                <a:tc gridSpan="2">
                  <a:txBody>
                    <a:bodyPr/>
                    <a:lstStyle/>
                    <a:p>
                      <a:pPr algn="ctr"/>
                      <a:r>
                        <a:rPr lang="en-ZA" sz="1200" dirty="0" smtClean="0"/>
                        <a:t>Strategic</a:t>
                      </a:r>
                    </a:p>
                    <a:p>
                      <a:pPr algn="ctr"/>
                      <a:r>
                        <a:rPr lang="en-ZA" sz="1200" dirty="0" smtClean="0"/>
                        <a:t>Objectives</a:t>
                      </a:r>
                      <a:endParaRPr lang="en-ZA" sz="1200" dirty="0"/>
                    </a:p>
                  </a:txBody>
                  <a:tcPr/>
                </a:tc>
                <a:tc hMerge="1">
                  <a:txBody>
                    <a:bodyPr/>
                    <a:lstStyle/>
                    <a:p>
                      <a:endParaRPr lang="en-ZA" sz="1200" dirty="0"/>
                    </a:p>
                  </a:txBody>
                  <a:tcPr/>
                </a:tc>
                <a:tc>
                  <a:txBody>
                    <a:bodyPr/>
                    <a:lstStyle/>
                    <a:p>
                      <a:pPr algn="ctr"/>
                      <a:r>
                        <a:rPr lang="en-ZA" sz="1200" dirty="0" smtClean="0"/>
                        <a:t>Programme</a:t>
                      </a:r>
                    </a:p>
                    <a:p>
                      <a:pPr algn="ctr"/>
                      <a:r>
                        <a:rPr lang="en-ZA" sz="1200" dirty="0" smtClean="0"/>
                        <a:t>Performance </a:t>
                      </a:r>
                    </a:p>
                    <a:p>
                      <a:pPr algn="ctr"/>
                      <a:r>
                        <a:rPr lang="en-ZA" sz="1200" dirty="0" smtClean="0"/>
                        <a:t>Indicator</a:t>
                      </a:r>
                      <a:endParaRPr lang="en-ZA" sz="1200" dirty="0"/>
                    </a:p>
                  </a:txBody>
                  <a:tcPr/>
                </a:tc>
                <a:tc>
                  <a:txBody>
                    <a:bodyPr/>
                    <a:lstStyle/>
                    <a:p>
                      <a:pPr algn="ctr"/>
                      <a:r>
                        <a:rPr lang="en-ZA" sz="1200" dirty="0" smtClean="0"/>
                        <a:t>Planned </a:t>
                      </a:r>
                    </a:p>
                    <a:p>
                      <a:pPr algn="ctr"/>
                      <a:r>
                        <a:rPr lang="en-ZA" sz="1200" dirty="0" smtClean="0"/>
                        <a:t>Performance</a:t>
                      </a:r>
                      <a:endParaRPr lang="en-ZA" sz="1200" dirty="0"/>
                    </a:p>
                  </a:txBody>
                  <a:tcPr/>
                </a:tc>
                <a:tc gridSpan="4">
                  <a:txBody>
                    <a:bodyPr/>
                    <a:lstStyle/>
                    <a:p>
                      <a:pPr algn="ctr"/>
                      <a:r>
                        <a:rPr lang="en-ZA" sz="1200" dirty="0" smtClean="0"/>
                        <a:t>QUARTERLY TARGETS</a:t>
                      </a:r>
                      <a:endParaRPr lang="en-ZA" sz="1200" dirty="0"/>
                    </a:p>
                  </a:txBody>
                  <a:tcPr/>
                </a:tc>
                <a:tc hMerge="1">
                  <a:txBody>
                    <a:bodyPr/>
                    <a:lstStyle/>
                    <a:p>
                      <a:pPr algn="ctr"/>
                      <a:endParaRPr lang="en-ZA" sz="1200" dirty="0"/>
                    </a:p>
                  </a:txBody>
                  <a:tcPr/>
                </a:tc>
                <a:tc hMerge="1">
                  <a:txBody>
                    <a:bodyPr/>
                    <a:lstStyle/>
                    <a:p>
                      <a:pPr algn="ctr"/>
                      <a:endParaRPr lang="en-ZA" sz="1200" dirty="0"/>
                    </a:p>
                  </a:txBody>
                  <a:tcPr/>
                </a:tc>
                <a:tc hMerge="1">
                  <a:txBody>
                    <a:bodyPr/>
                    <a:lstStyle/>
                    <a:p>
                      <a:pPr algn="ctr"/>
                      <a:endParaRPr lang="en-ZA" sz="1200" dirty="0"/>
                    </a:p>
                  </a:txBody>
                  <a:tcPr/>
                </a:tc>
                <a:extLst>
                  <a:ext uri="{0D108BD9-81ED-4DB2-BD59-A6C34878D82A}">
                    <a16:rowId xmlns:a16="http://schemas.microsoft.com/office/drawing/2014/main" xmlns="" val="10000"/>
                  </a:ext>
                </a:extLst>
              </a:tr>
              <a:tr h="370840">
                <a:tc>
                  <a:txBody>
                    <a:bodyPr/>
                    <a:lstStyle/>
                    <a:p>
                      <a:endParaRPr lang="en-ZA" sz="1200" dirty="0"/>
                    </a:p>
                  </a:txBody>
                  <a:tcPr/>
                </a:tc>
                <a:tc>
                  <a:txBody>
                    <a:bodyPr/>
                    <a:lstStyle/>
                    <a:p>
                      <a:endParaRPr lang="en-ZA" sz="1200"/>
                    </a:p>
                  </a:txBody>
                  <a:tcPr/>
                </a:tc>
                <a:tc>
                  <a:txBody>
                    <a:bodyPr/>
                    <a:lstStyle/>
                    <a:p>
                      <a:endParaRPr lang="en-ZA" sz="1200" dirty="0"/>
                    </a:p>
                  </a:txBody>
                  <a:tcPr/>
                </a:tc>
                <a:tc>
                  <a:txBody>
                    <a:bodyPr/>
                    <a:lstStyle/>
                    <a:p>
                      <a:r>
                        <a:rPr lang="en-ZA" sz="1200" dirty="0" smtClean="0"/>
                        <a:t>2019/2020</a:t>
                      </a:r>
                      <a:endParaRPr lang="en-ZA" sz="1200" dirty="0"/>
                    </a:p>
                  </a:txBody>
                  <a:tcPr/>
                </a:tc>
                <a:tc>
                  <a:txBody>
                    <a:bodyPr/>
                    <a:lstStyle/>
                    <a:p>
                      <a:r>
                        <a:rPr lang="en-ZA" sz="1200" dirty="0" smtClean="0"/>
                        <a:t>Quarter</a:t>
                      </a:r>
                      <a:r>
                        <a:rPr lang="en-ZA" sz="1200" baseline="0" dirty="0" smtClean="0"/>
                        <a:t> 1</a:t>
                      </a:r>
                      <a:endParaRPr lang="en-ZA" sz="1200" dirty="0"/>
                    </a:p>
                  </a:txBody>
                  <a:tcPr/>
                </a:tc>
                <a:tc>
                  <a:txBody>
                    <a:bodyPr/>
                    <a:lstStyle/>
                    <a:p>
                      <a:r>
                        <a:rPr lang="en-ZA" sz="1200" dirty="0" smtClean="0"/>
                        <a:t>Quarter</a:t>
                      </a:r>
                      <a:r>
                        <a:rPr lang="en-ZA" sz="1200" baseline="0" dirty="0" smtClean="0"/>
                        <a:t> 2</a:t>
                      </a:r>
                      <a:endParaRPr lang="en-ZA" sz="1200" dirty="0"/>
                    </a:p>
                  </a:txBody>
                  <a:tcPr/>
                </a:tc>
                <a:tc>
                  <a:txBody>
                    <a:bodyPr/>
                    <a:lstStyle/>
                    <a:p>
                      <a:r>
                        <a:rPr lang="en-ZA" sz="1200" dirty="0" smtClean="0"/>
                        <a:t>Quarter</a:t>
                      </a:r>
                      <a:r>
                        <a:rPr lang="en-ZA" sz="1200" baseline="0" dirty="0" smtClean="0"/>
                        <a:t> 3</a:t>
                      </a:r>
                      <a:endParaRPr lang="en-ZA" sz="1200" dirty="0"/>
                    </a:p>
                  </a:txBody>
                  <a:tcPr/>
                </a:tc>
                <a:tc>
                  <a:txBody>
                    <a:bodyPr/>
                    <a:lstStyle/>
                    <a:p>
                      <a:r>
                        <a:rPr lang="en-ZA" sz="1200" dirty="0" smtClean="0"/>
                        <a:t>Quarter</a:t>
                      </a:r>
                      <a:r>
                        <a:rPr lang="en-ZA" sz="1200" baseline="0" dirty="0" smtClean="0"/>
                        <a:t> 4</a:t>
                      </a:r>
                      <a:endParaRPr lang="en-ZA" sz="1200" dirty="0"/>
                    </a:p>
                  </a:txBody>
                  <a:tcPr/>
                </a:tc>
                <a:extLst>
                  <a:ext uri="{0D108BD9-81ED-4DB2-BD59-A6C34878D82A}">
                    <a16:rowId xmlns:a16="http://schemas.microsoft.com/office/drawing/2014/main" xmlns="" val="10001"/>
                  </a:ext>
                </a:extLst>
              </a:tr>
              <a:tr h="370840">
                <a:tc>
                  <a:txBody>
                    <a:bodyPr/>
                    <a:lstStyle/>
                    <a:p>
                      <a:r>
                        <a:rPr lang="en-ZA" sz="1200" dirty="0" smtClean="0"/>
                        <a:t>3.1</a:t>
                      </a:r>
                      <a:endParaRPr lang="en-ZA" sz="1200" dirty="0"/>
                    </a:p>
                  </a:txBody>
                  <a:tcPr/>
                </a:tc>
                <a:tc>
                  <a:txBody>
                    <a:bodyPr/>
                    <a:lstStyle/>
                    <a:p>
                      <a:r>
                        <a:rPr lang="en-ZA" sz="1200" dirty="0" smtClean="0"/>
                        <a:t>To ensure sustainable</a:t>
                      </a:r>
                      <a:r>
                        <a:rPr lang="en-ZA" sz="1200" baseline="0" dirty="0" smtClean="0"/>
                        <a:t> land planning which attracts investment on IT land</a:t>
                      </a:r>
                      <a:endParaRPr lang="en-ZA" sz="1200" dirty="0"/>
                    </a:p>
                  </a:txBody>
                  <a:tcPr/>
                </a:tc>
                <a:tc>
                  <a:txBody>
                    <a:bodyPr/>
                    <a:lstStyle/>
                    <a:p>
                      <a:r>
                        <a:rPr lang="en-ZA" sz="1200" dirty="0" smtClean="0"/>
                        <a:t>Number of Traditional Councils with development plans</a:t>
                      </a:r>
                      <a:endParaRPr lang="en-ZA" sz="1200" dirty="0"/>
                    </a:p>
                  </a:txBody>
                  <a:tcPr/>
                </a:tc>
                <a:tc>
                  <a:txBody>
                    <a:bodyPr/>
                    <a:lstStyle/>
                    <a:p>
                      <a:r>
                        <a:rPr lang="en-ZA" sz="1200" dirty="0" smtClean="0"/>
                        <a:t>5</a:t>
                      </a:r>
                      <a:endParaRPr lang="en-ZA" sz="1200" dirty="0"/>
                    </a:p>
                  </a:txBody>
                  <a:tcPr/>
                </a:tc>
                <a:tc>
                  <a:txBody>
                    <a:bodyPr/>
                    <a:lstStyle/>
                    <a:p>
                      <a:r>
                        <a:rPr lang="en-ZA" sz="1200" dirty="0" smtClean="0"/>
                        <a:t>TOR finalized</a:t>
                      </a:r>
                      <a:r>
                        <a:rPr lang="en-ZA" sz="1200" baseline="0" dirty="0" smtClean="0"/>
                        <a:t> and approved.</a:t>
                      </a:r>
                    </a:p>
                    <a:p>
                      <a:r>
                        <a:rPr lang="en-ZA" sz="1200" baseline="0" dirty="0" smtClean="0"/>
                        <a:t>Service Provider appointed</a:t>
                      </a:r>
                      <a:endParaRPr lang="en-ZA" sz="1200" dirty="0"/>
                    </a:p>
                  </a:txBody>
                  <a:tcPr/>
                </a:tc>
                <a:tc>
                  <a:txBody>
                    <a:bodyPr/>
                    <a:lstStyle/>
                    <a:p>
                      <a:r>
                        <a:rPr lang="en-ZA" sz="1200" dirty="0" smtClean="0"/>
                        <a:t>Research and drafting of plans</a:t>
                      </a:r>
                      <a:endParaRPr lang="en-ZA" sz="1200" dirty="0"/>
                    </a:p>
                  </a:txBody>
                  <a:tcPr/>
                </a:tc>
                <a:tc>
                  <a:txBody>
                    <a:bodyPr/>
                    <a:lstStyle/>
                    <a:p>
                      <a:r>
                        <a:rPr lang="en-ZA" sz="1200" dirty="0" smtClean="0"/>
                        <a:t>3 reports on traditional council development plans available</a:t>
                      </a:r>
                      <a:endParaRPr lang="en-ZA" sz="1200" dirty="0"/>
                    </a:p>
                  </a:txBody>
                  <a:tcPr/>
                </a:tc>
                <a:tc>
                  <a:txBody>
                    <a:bodyPr/>
                    <a:lstStyle/>
                    <a:p>
                      <a:r>
                        <a:rPr lang="en-ZA" sz="1200" dirty="0" smtClean="0"/>
                        <a:t>2 reports on traditional council</a:t>
                      </a:r>
                      <a:r>
                        <a:rPr lang="en-ZA" sz="1200" baseline="0" dirty="0" smtClean="0"/>
                        <a:t> development plans available</a:t>
                      </a:r>
                      <a:endParaRPr lang="en-ZA" sz="1200" dirty="0"/>
                    </a:p>
                  </a:txBody>
                  <a:tcPr/>
                </a:tc>
                <a:extLst>
                  <a:ext uri="{0D108BD9-81ED-4DB2-BD59-A6C34878D82A}">
                    <a16:rowId xmlns:a16="http://schemas.microsoft.com/office/drawing/2014/main" xmlns="" val="10002"/>
                  </a:ext>
                </a:extLst>
              </a:tr>
              <a:tr h="370840">
                <a:tc>
                  <a:txBody>
                    <a:bodyPr/>
                    <a:lstStyle/>
                    <a:p>
                      <a:endParaRPr lang="en-ZA" sz="1200"/>
                    </a:p>
                  </a:txBody>
                  <a:tcPr/>
                </a:tc>
                <a:tc>
                  <a:txBody>
                    <a:bodyPr/>
                    <a:lstStyle/>
                    <a:p>
                      <a:endParaRPr lang="en-ZA" sz="1200" dirty="0"/>
                    </a:p>
                  </a:txBody>
                  <a:tcPr/>
                </a:tc>
                <a:tc>
                  <a:txBody>
                    <a:bodyPr/>
                    <a:lstStyle/>
                    <a:p>
                      <a:r>
                        <a:rPr lang="en-ZA" sz="1200" dirty="0" smtClean="0"/>
                        <a:t>Number of community development initiatives implemented</a:t>
                      </a:r>
                      <a:endParaRPr lang="en-ZA" sz="1200" dirty="0"/>
                    </a:p>
                  </a:txBody>
                  <a:tcPr/>
                </a:tc>
                <a:tc>
                  <a:txBody>
                    <a:bodyPr/>
                    <a:lstStyle/>
                    <a:p>
                      <a:pPr algn="ctr"/>
                      <a:r>
                        <a:rPr lang="en-ZA" sz="1200" dirty="0" smtClean="0"/>
                        <a:t>12</a:t>
                      </a:r>
                      <a:endParaRPr lang="en-ZA" sz="1200" dirty="0"/>
                    </a:p>
                  </a:txBody>
                  <a:tcPr/>
                </a:tc>
                <a:tc>
                  <a:txBody>
                    <a:bodyPr/>
                    <a:lstStyle/>
                    <a:p>
                      <a:pPr algn="ctr"/>
                      <a:r>
                        <a:rPr lang="en-ZA" sz="1200" dirty="0" smtClean="0"/>
                        <a:t>-</a:t>
                      </a:r>
                      <a:endParaRPr lang="en-ZA" sz="1200" dirty="0"/>
                    </a:p>
                  </a:txBody>
                  <a:tcPr/>
                </a:tc>
                <a:tc>
                  <a:txBody>
                    <a:bodyPr/>
                    <a:lstStyle/>
                    <a:p>
                      <a:pPr algn="ctr"/>
                      <a:r>
                        <a:rPr lang="en-ZA" sz="1200" dirty="0" smtClean="0"/>
                        <a:t>-</a:t>
                      </a:r>
                      <a:endParaRPr lang="en-ZA" sz="1200" dirty="0"/>
                    </a:p>
                  </a:txBody>
                  <a:tcPr/>
                </a:tc>
                <a:tc>
                  <a:txBody>
                    <a:bodyPr/>
                    <a:lstStyle/>
                    <a:p>
                      <a:pPr algn="ctr"/>
                      <a:r>
                        <a:rPr lang="en-ZA" sz="1200" dirty="0" smtClean="0"/>
                        <a:t>12</a:t>
                      </a:r>
                      <a:endParaRPr lang="en-ZA" sz="1200" dirty="0"/>
                    </a:p>
                  </a:txBody>
                  <a:tcPr/>
                </a:tc>
                <a:tc>
                  <a:txBody>
                    <a:bodyPr/>
                    <a:lstStyle/>
                    <a:p>
                      <a:pPr algn="ctr"/>
                      <a:r>
                        <a:rPr lang="en-ZA" sz="1200" dirty="0" smtClean="0"/>
                        <a:t>-</a:t>
                      </a:r>
                      <a:endParaRPr lang="en-ZA" sz="1200" dirty="0"/>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14</a:t>
            </a:fld>
            <a:endParaRPr lang="en-ZA" dirty="0"/>
          </a:p>
        </p:txBody>
      </p:sp>
    </p:spTree>
    <p:extLst>
      <p:ext uri="{BB962C8B-B14F-4D97-AF65-F5344CB8AC3E}">
        <p14:creationId xmlns:p14="http://schemas.microsoft.com/office/powerpoint/2010/main" xmlns="" val="214349691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15</a:t>
            </a:fld>
            <a:endParaRPr lang="en-ZA" dirty="0"/>
          </a:p>
        </p:txBody>
      </p:sp>
      <p:sp>
        <p:nvSpPr>
          <p:cNvPr id="5" name="TextBox 2"/>
          <p:cNvSpPr txBox="1">
            <a:spLocks noChangeArrowheads="1"/>
          </p:cNvSpPr>
          <p:nvPr/>
        </p:nvSpPr>
        <p:spPr bwMode="auto">
          <a:xfrm>
            <a:off x="-1" y="2362200"/>
            <a:ext cx="914399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C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LINKS TO OTHER PLANS</a:t>
            </a:r>
            <a:endParaRPr lang="en-US" sz="4800" b="1" dirty="0">
              <a:solidFill>
                <a:schemeClr val="accent6">
                  <a:lumMod val="75000"/>
                </a:schemeClr>
              </a:solidFill>
              <a:latin typeface="+mj-lt"/>
              <a:cs typeface="Arial" pitchFamily="34" charset="0"/>
            </a:endParaRPr>
          </a:p>
        </p:txBody>
      </p:sp>
    </p:spTree>
    <p:extLst>
      <p:ext uri="{BB962C8B-B14F-4D97-AF65-F5344CB8AC3E}">
        <p14:creationId xmlns:p14="http://schemas.microsoft.com/office/powerpoint/2010/main" xmlns="" val="10492865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16</a:t>
            </a:fld>
            <a:endParaRPr lang="en-ZA" dirty="0"/>
          </a:p>
        </p:txBody>
      </p:sp>
      <p:sp>
        <p:nvSpPr>
          <p:cNvPr id="5" name="TextBox 4"/>
          <p:cNvSpPr txBox="1"/>
          <p:nvPr/>
        </p:nvSpPr>
        <p:spPr>
          <a:xfrm>
            <a:off x="21771" y="87868"/>
            <a:ext cx="9144000" cy="400110"/>
          </a:xfrm>
          <a:prstGeom prst="rect">
            <a:avLst/>
          </a:prstGeom>
          <a:noFill/>
        </p:spPr>
        <p:txBody>
          <a:bodyPr wrap="square" rtlCol="0">
            <a:spAutoFit/>
          </a:bodyPr>
          <a:lstStyle/>
          <a:p>
            <a:pPr algn="ctr"/>
            <a:r>
              <a:rPr lang="en-US" sz="2000" b="1" dirty="0" smtClean="0">
                <a:latin typeface="Arial"/>
                <a:ea typeface="MS Mincho"/>
              </a:rPr>
              <a:t>PART C:  CONDITIONAL </a:t>
            </a:r>
            <a:r>
              <a:rPr lang="en-US" sz="2000" b="1" dirty="0">
                <a:latin typeface="Arial"/>
                <a:ea typeface="MS Mincho"/>
              </a:rPr>
              <a:t>GRANTS</a:t>
            </a:r>
            <a:endParaRPr lang="en-ZA" sz="2000" dirty="0"/>
          </a:p>
        </p:txBody>
      </p:sp>
      <p:sp>
        <p:nvSpPr>
          <p:cNvPr id="6" name="TextBox 5"/>
          <p:cNvSpPr txBox="1"/>
          <p:nvPr/>
        </p:nvSpPr>
        <p:spPr>
          <a:xfrm>
            <a:off x="1" y="685800"/>
            <a:ext cx="9143998" cy="729430"/>
          </a:xfrm>
          <a:prstGeom prst="rect">
            <a:avLst/>
          </a:prstGeom>
          <a:noFill/>
        </p:spPr>
        <p:txBody>
          <a:bodyPr wrap="square" rtlCol="0">
            <a:spAutoFit/>
          </a:bodyPr>
          <a:lstStyle/>
          <a:p>
            <a:pPr algn="just">
              <a:lnSpc>
                <a:spcPct val="115000"/>
              </a:lnSpc>
              <a:spcAft>
                <a:spcPts val="0"/>
              </a:spcAft>
            </a:pPr>
            <a:r>
              <a:rPr lang="en-US" dirty="0">
                <a:solidFill>
                  <a:schemeClr val="tx1">
                    <a:lumMod val="65000"/>
                    <a:lumOff val="35000"/>
                  </a:schemeClr>
                </a:solidFill>
                <a:latin typeface="Arial"/>
                <a:ea typeface="MS Mincho"/>
                <a:cs typeface="Times New Roman"/>
              </a:rPr>
              <a:t>Ingonyama Trust Board does not have any conditional grants; however transfer payments are received from the DRDLR based on a budget approval process.</a:t>
            </a:r>
            <a:endParaRPr lang="en-ZA" dirty="0">
              <a:solidFill>
                <a:schemeClr val="tx1">
                  <a:lumMod val="65000"/>
                  <a:lumOff val="35000"/>
                </a:schemeClr>
              </a:solidFill>
              <a:effectLst/>
              <a:latin typeface="Cambria"/>
              <a:ea typeface="MS Mincho"/>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xmlns="" val="1308092647"/>
              </p:ext>
            </p:extLst>
          </p:nvPr>
        </p:nvGraphicFramePr>
        <p:xfrm>
          <a:off x="252650" y="1600200"/>
          <a:ext cx="8640000" cy="1554480"/>
        </p:xfrm>
        <a:graphic>
          <a:graphicData uri="http://schemas.openxmlformats.org/drawingml/2006/table">
            <a:tbl>
              <a:tblPr firstRow="1" firstCol="1" bandRow="1" bandCol="1">
                <a:tableStyleId>{69C7853C-536D-4A76-A0AE-DD22124D55A5}</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gridCol w="1440000">
                  <a:extLst>
                    <a:ext uri="{9D8B030D-6E8A-4147-A177-3AD203B41FA5}">
                      <a16:colId xmlns:a16="http://schemas.microsoft.com/office/drawing/2014/main" xmlns="" val="20005"/>
                    </a:ext>
                  </a:extLst>
                </a:gridCol>
              </a:tblGrid>
              <a:tr h="457200">
                <a:tc gridSpan="2">
                  <a:txBody>
                    <a:bodyPr/>
                    <a:lstStyle/>
                    <a:p>
                      <a:pPr algn="ctr">
                        <a:lnSpc>
                          <a:spcPct val="120000"/>
                        </a:lnSpc>
                        <a:spcAft>
                          <a:spcPts val="0"/>
                        </a:spcAft>
                      </a:pPr>
                      <a:r>
                        <a:rPr lang="en-ZA" sz="1200" dirty="0" smtClean="0">
                          <a:effectLst/>
                        </a:rPr>
                        <a:t>NAME</a:t>
                      </a:r>
                      <a:r>
                        <a:rPr lang="en-ZA" sz="1200" baseline="0" dirty="0" smtClean="0">
                          <a:effectLst/>
                        </a:rPr>
                        <a:t> OF DEPARTMENT</a:t>
                      </a:r>
                      <a:endParaRPr lang="en-ZA" sz="1200" b="1" dirty="0">
                        <a:solidFill>
                          <a:srgbClr val="000000"/>
                        </a:solidFill>
                        <a:effectLst/>
                        <a:latin typeface="TimesNewRomanPSMT"/>
                        <a:ea typeface="Calibri"/>
                        <a:cs typeface="TimesNewRomanPSMT"/>
                      </a:endParaRPr>
                    </a:p>
                  </a:txBody>
                  <a:tcPr marL="35606" marR="35606" marT="0" marB="0">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hMerge="1">
                  <a:txBody>
                    <a:bodyPr/>
                    <a:lstStyle/>
                    <a:p>
                      <a:pPr algn="just">
                        <a:lnSpc>
                          <a:spcPct val="120000"/>
                        </a:lnSpc>
                        <a:spcAft>
                          <a:spcPts val="0"/>
                        </a:spcAft>
                      </a:pPr>
                      <a:endParaRPr lang="en-ZA" sz="900"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effectLst/>
                        </a:rPr>
                        <a:t>MANDATE</a:t>
                      </a:r>
                      <a:endParaRPr lang="en-ZA" sz="1200" b="1" dirty="0">
                        <a:solidFill>
                          <a:srgbClr val="000000"/>
                        </a:solidFill>
                        <a:effectLst/>
                        <a:latin typeface="TimesNewRomanPSMT"/>
                        <a:ea typeface="Calibri"/>
                        <a:cs typeface="TimesNewRomanPSMT"/>
                      </a:endParaRPr>
                    </a:p>
                  </a:txBody>
                  <a:tcPr marL="35606" marR="35606"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20000"/>
                        </a:lnSpc>
                        <a:spcAft>
                          <a:spcPts val="0"/>
                        </a:spcAft>
                      </a:pPr>
                      <a:r>
                        <a:rPr lang="en-ZA" sz="1200" dirty="0" smtClean="0">
                          <a:effectLst/>
                        </a:rPr>
                        <a:t>OUTPUTS</a:t>
                      </a:r>
                      <a:endParaRPr lang="en-ZA" sz="1200" b="1" dirty="0">
                        <a:solidFill>
                          <a:srgbClr val="000000"/>
                        </a:solidFill>
                        <a:effectLst/>
                        <a:latin typeface="TimesNewRomanPSMT"/>
                        <a:ea typeface="Calibri"/>
                        <a:cs typeface="TimesNewRomanPSMT"/>
                      </a:endParaRPr>
                    </a:p>
                  </a:txBody>
                  <a:tcPr marL="35606" marR="35606"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20000"/>
                        </a:lnSpc>
                        <a:spcAft>
                          <a:spcPts val="0"/>
                        </a:spcAft>
                      </a:pPr>
                      <a:r>
                        <a:rPr lang="en-ZA" sz="1200" dirty="0" smtClean="0">
                          <a:effectLst/>
                        </a:rPr>
                        <a:t>CURRENT</a:t>
                      </a:r>
                      <a:r>
                        <a:rPr lang="en-ZA" sz="1200" baseline="0" dirty="0" smtClean="0">
                          <a:effectLst/>
                        </a:rPr>
                        <a:t> ANNUAL BUDGET</a:t>
                      </a:r>
                      <a:endParaRPr lang="en-ZA" sz="1200" b="1" dirty="0">
                        <a:solidFill>
                          <a:srgbClr val="000000"/>
                        </a:solidFill>
                        <a:effectLst/>
                        <a:latin typeface="TimesNewRomanPSMT"/>
                        <a:ea typeface="Calibri"/>
                        <a:cs typeface="TimesNewRomanPSMT"/>
                      </a:endParaRPr>
                    </a:p>
                  </a:txBody>
                  <a:tcPr marL="35606" marR="35606"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20000"/>
                        </a:lnSpc>
                        <a:spcAft>
                          <a:spcPts val="0"/>
                        </a:spcAft>
                      </a:pPr>
                      <a:r>
                        <a:rPr lang="en-ZA" sz="1200" dirty="0" smtClean="0">
                          <a:effectLst/>
                        </a:rPr>
                        <a:t>DATE OF NEXT EVALUATION</a:t>
                      </a:r>
                      <a:endParaRPr lang="en-ZA" sz="1200" b="1" dirty="0">
                        <a:solidFill>
                          <a:srgbClr val="000000"/>
                        </a:solidFill>
                        <a:effectLst/>
                        <a:latin typeface="TimesNewRomanPSMT"/>
                        <a:ea typeface="Calibri"/>
                        <a:cs typeface="TimesNewRomanPSMT"/>
                      </a:endParaRPr>
                    </a:p>
                  </a:txBody>
                  <a:tcPr marL="35606" marR="35606" marT="0" marB="0">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09600">
                <a:tc gridSpan="2">
                  <a:txBody>
                    <a:bodyPr/>
                    <a:lstStyle/>
                    <a:p>
                      <a:pPr algn="l">
                        <a:lnSpc>
                          <a:spcPct val="120000"/>
                        </a:lnSpc>
                        <a:spcAft>
                          <a:spcPts val="0"/>
                        </a:spcAft>
                      </a:pPr>
                      <a:r>
                        <a:rPr lang="en-ZA" sz="1200" dirty="0" smtClean="0">
                          <a:effectLst/>
                        </a:rPr>
                        <a:t>Department</a:t>
                      </a:r>
                      <a:r>
                        <a:rPr lang="en-ZA" sz="1200" baseline="0" dirty="0" smtClean="0">
                          <a:effectLst/>
                        </a:rPr>
                        <a:t> of Rural Development and Land Reform</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25400"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ZA"/>
                    </a:p>
                  </a:txBody>
                  <a:tcPr/>
                </a:tc>
                <a:tc>
                  <a:txBody>
                    <a:bodyPr/>
                    <a:lstStyle/>
                    <a:p>
                      <a:pPr algn="l">
                        <a:lnSpc>
                          <a:spcPct val="120000"/>
                        </a:lnSpc>
                        <a:spcAft>
                          <a:spcPts val="0"/>
                        </a:spcAft>
                      </a:pPr>
                      <a:r>
                        <a:rPr lang="en-ZA" sz="1200" dirty="0" smtClean="0">
                          <a:effectLst/>
                        </a:rPr>
                        <a:t>Support the ITB in</a:t>
                      </a:r>
                      <a:r>
                        <a:rPr lang="en-ZA" sz="1200" baseline="0" dirty="0" smtClean="0">
                          <a:effectLst/>
                        </a:rPr>
                        <a:t> terms of the Ingonyama Trust Act, Act 3 of 1994 as amended</a:t>
                      </a:r>
                      <a:endParaRPr lang="en-ZA" sz="1200" b="0" dirty="0" smtClean="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25400"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Land management and administration support</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R 19,272</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Annually</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4089412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17</a:t>
            </a:fld>
            <a:endParaRPr lang="en-ZA" dirty="0"/>
          </a:p>
        </p:txBody>
      </p:sp>
      <p:sp>
        <p:nvSpPr>
          <p:cNvPr id="5" name="TextBox 4"/>
          <p:cNvSpPr txBox="1"/>
          <p:nvPr/>
        </p:nvSpPr>
        <p:spPr>
          <a:xfrm>
            <a:off x="-54430" y="269444"/>
            <a:ext cx="9122227" cy="416204"/>
          </a:xfrm>
          <a:prstGeom prst="rect">
            <a:avLst/>
          </a:prstGeom>
          <a:noFill/>
        </p:spPr>
        <p:txBody>
          <a:bodyPr wrap="square" rtlCol="0">
            <a:spAutoFit/>
          </a:bodyPr>
          <a:lstStyle/>
          <a:p>
            <a:pPr algn="ctr">
              <a:lnSpc>
                <a:spcPct val="115000"/>
              </a:lnSpc>
              <a:spcAft>
                <a:spcPts val="0"/>
              </a:spcAft>
            </a:pPr>
            <a:r>
              <a:rPr lang="en-US" sz="2000" b="1" dirty="0">
                <a:latin typeface="Arial"/>
                <a:ea typeface="MS Mincho"/>
                <a:cs typeface="Times New Roman"/>
              </a:rPr>
              <a:t>PUBLIC – PRIVATE PARTNERSHIPS</a:t>
            </a:r>
            <a:endParaRPr lang="en-ZA" sz="2000" dirty="0">
              <a:effectLst/>
              <a:latin typeface="Cambria"/>
              <a:ea typeface="MS Mincho"/>
              <a:cs typeface="Times New Roman"/>
            </a:endParaRPr>
          </a:p>
        </p:txBody>
      </p:sp>
      <p:sp>
        <p:nvSpPr>
          <p:cNvPr id="6" name="TextBox 5"/>
          <p:cNvSpPr txBox="1"/>
          <p:nvPr/>
        </p:nvSpPr>
        <p:spPr>
          <a:xfrm>
            <a:off x="-76200" y="914248"/>
            <a:ext cx="9143999" cy="400110"/>
          </a:xfrm>
          <a:prstGeom prst="rect">
            <a:avLst/>
          </a:prstGeom>
          <a:noFill/>
        </p:spPr>
        <p:txBody>
          <a:bodyPr wrap="square" rtlCol="0">
            <a:spAutoFit/>
          </a:bodyPr>
          <a:lstStyle/>
          <a:p>
            <a:pPr algn="ctr">
              <a:spcBef>
                <a:spcPts val="1000"/>
              </a:spcBef>
              <a:spcAft>
                <a:spcPts val="0"/>
              </a:spcAft>
            </a:pPr>
            <a:r>
              <a:rPr lang="en-US" dirty="0">
                <a:solidFill>
                  <a:schemeClr val="tx1">
                    <a:lumMod val="65000"/>
                    <a:lumOff val="35000"/>
                  </a:schemeClr>
                </a:solidFill>
                <a:latin typeface="Arial"/>
                <a:ea typeface="MS Gothic"/>
              </a:rPr>
              <a:t>No Public private partnerships exist as defined in terms of the PFMA.</a:t>
            </a:r>
            <a:endParaRPr lang="en-ZA" sz="2000" b="1" dirty="0">
              <a:solidFill>
                <a:schemeClr val="tx1">
                  <a:lumMod val="65000"/>
                  <a:lumOff val="35000"/>
                </a:schemeClr>
              </a:solidFill>
              <a:effectLst/>
              <a:latin typeface="Calibri"/>
              <a:ea typeface="MS Gothic"/>
            </a:endParaRPr>
          </a:p>
        </p:txBody>
      </p:sp>
      <p:graphicFrame>
        <p:nvGraphicFramePr>
          <p:cNvPr id="7" name="Table 6"/>
          <p:cNvGraphicFramePr>
            <a:graphicFrameLocks noGrp="1"/>
          </p:cNvGraphicFramePr>
          <p:nvPr>
            <p:extLst>
              <p:ext uri="{D42A27DB-BD31-4B8C-83A1-F6EECF244321}">
                <p14:modId xmlns:p14="http://schemas.microsoft.com/office/powerpoint/2010/main" xmlns="" val="862077226"/>
              </p:ext>
            </p:extLst>
          </p:nvPr>
        </p:nvGraphicFramePr>
        <p:xfrm>
          <a:off x="176449" y="1524000"/>
          <a:ext cx="8640000" cy="4626864"/>
        </p:xfrm>
        <a:graphic>
          <a:graphicData uri="http://schemas.openxmlformats.org/drawingml/2006/table">
            <a:tbl>
              <a:tblPr firstRow="1" firstCol="1" bandRow="1" bandCol="1">
                <a:tableStyleId>{69C7853C-536D-4A76-A0AE-DD22124D55A5}</a:tableStyleId>
              </a:tblPr>
              <a:tblGrid>
                <a:gridCol w="288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57200">
                <a:tc>
                  <a:txBody>
                    <a:bodyPr/>
                    <a:lstStyle/>
                    <a:p>
                      <a:pPr algn="ctr">
                        <a:lnSpc>
                          <a:spcPct val="120000"/>
                        </a:lnSpc>
                        <a:spcAft>
                          <a:spcPts val="0"/>
                        </a:spcAft>
                      </a:pPr>
                      <a:r>
                        <a:rPr lang="en-ZA" sz="1200" dirty="0" smtClean="0">
                          <a:effectLst/>
                        </a:rPr>
                        <a:t>NAME</a:t>
                      </a:r>
                      <a:r>
                        <a:rPr lang="en-ZA" sz="1200" baseline="0" dirty="0" smtClean="0">
                          <a:effectLst/>
                        </a:rPr>
                        <a:t> OF ENTITY</a:t>
                      </a:r>
                      <a:endParaRPr lang="en-ZA" sz="1200" b="1" dirty="0">
                        <a:solidFill>
                          <a:srgbClr val="000000"/>
                        </a:solidFill>
                        <a:effectLst/>
                        <a:latin typeface="TimesNewRomanPSMT"/>
                        <a:ea typeface="Calibri"/>
                        <a:cs typeface="TimesNewRomanPSMT"/>
                      </a:endParaRPr>
                    </a:p>
                  </a:txBody>
                  <a:tcPr marL="35606" marR="35606" marT="0" marB="0">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20000"/>
                        </a:lnSpc>
                        <a:spcAft>
                          <a:spcPts val="0"/>
                        </a:spcAft>
                      </a:pPr>
                      <a:r>
                        <a:rPr lang="en-US" sz="1200" dirty="0" smtClean="0">
                          <a:effectLst/>
                        </a:rPr>
                        <a:t>MANDATE</a:t>
                      </a:r>
                      <a:endParaRPr lang="en-ZA" sz="1200" b="1" dirty="0">
                        <a:solidFill>
                          <a:srgbClr val="000000"/>
                        </a:solidFill>
                        <a:effectLst/>
                        <a:latin typeface="TimesNewRomanPSMT"/>
                        <a:ea typeface="Calibri"/>
                        <a:cs typeface="TimesNewRomanPSMT"/>
                      </a:endParaRPr>
                    </a:p>
                  </a:txBody>
                  <a:tcPr marL="35606" marR="35606"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20000"/>
                        </a:lnSpc>
                        <a:spcAft>
                          <a:spcPts val="0"/>
                        </a:spcAft>
                      </a:pPr>
                      <a:r>
                        <a:rPr lang="en-ZA" sz="1200" dirty="0" smtClean="0">
                          <a:effectLst/>
                        </a:rPr>
                        <a:t>OUTPUTS</a:t>
                      </a:r>
                      <a:endParaRPr lang="en-ZA" sz="1200" b="1" dirty="0">
                        <a:solidFill>
                          <a:srgbClr val="000000"/>
                        </a:solidFill>
                        <a:effectLst/>
                        <a:latin typeface="TimesNewRomanPSMT"/>
                        <a:ea typeface="Calibri"/>
                        <a:cs typeface="TimesNewRomanPSMT"/>
                      </a:endParaRPr>
                    </a:p>
                  </a:txBody>
                  <a:tcPr marL="35606" marR="35606"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20000"/>
                        </a:lnSpc>
                        <a:spcAft>
                          <a:spcPts val="0"/>
                        </a:spcAft>
                      </a:pPr>
                      <a:r>
                        <a:rPr lang="en-ZA" sz="1200" dirty="0" smtClean="0">
                          <a:effectLst/>
                        </a:rPr>
                        <a:t>CURRENT</a:t>
                      </a:r>
                      <a:r>
                        <a:rPr lang="en-ZA" sz="1200" baseline="0" dirty="0" smtClean="0">
                          <a:effectLst/>
                        </a:rPr>
                        <a:t> ANNUAL BUDGET</a:t>
                      </a:r>
                      <a:endParaRPr lang="en-ZA" sz="1200" b="1" dirty="0">
                        <a:solidFill>
                          <a:srgbClr val="000000"/>
                        </a:solidFill>
                        <a:effectLst/>
                        <a:latin typeface="TimesNewRomanPSMT"/>
                        <a:ea typeface="Calibri"/>
                        <a:cs typeface="TimesNewRomanPSMT"/>
                      </a:endParaRPr>
                    </a:p>
                  </a:txBody>
                  <a:tcPr marL="35606" marR="35606"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20000"/>
                        </a:lnSpc>
                        <a:spcAft>
                          <a:spcPts val="0"/>
                        </a:spcAft>
                      </a:pPr>
                      <a:r>
                        <a:rPr lang="en-ZA" sz="1200" dirty="0" smtClean="0">
                          <a:effectLst/>
                        </a:rPr>
                        <a:t>DATE OF NEXT EVALUATION</a:t>
                      </a:r>
                      <a:endParaRPr lang="en-ZA" sz="1200" b="1" dirty="0">
                        <a:solidFill>
                          <a:srgbClr val="000000"/>
                        </a:solidFill>
                        <a:effectLst/>
                        <a:latin typeface="TimesNewRomanPSMT"/>
                        <a:ea typeface="Calibri"/>
                        <a:cs typeface="TimesNewRomanPSMT"/>
                      </a:endParaRPr>
                    </a:p>
                  </a:txBody>
                  <a:tcPr marL="35606" marR="35606" marT="0" marB="0">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09600">
                <a:tc>
                  <a:txBody>
                    <a:bodyPr/>
                    <a:lstStyle/>
                    <a:p>
                      <a:pPr algn="l">
                        <a:lnSpc>
                          <a:spcPct val="120000"/>
                        </a:lnSpc>
                        <a:spcAft>
                          <a:spcPts val="0"/>
                        </a:spcAft>
                      </a:pPr>
                      <a:r>
                        <a:rPr lang="en-ZA" sz="1200" dirty="0" err="1" smtClean="0">
                          <a:effectLst/>
                        </a:rPr>
                        <a:t>Tongaat</a:t>
                      </a:r>
                      <a:r>
                        <a:rPr lang="en-ZA" sz="1200" dirty="0" smtClean="0">
                          <a:effectLst/>
                        </a:rPr>
                        <a:t> </a:t>
                      </a:r>
                      <a:r>
                        <a:rPr lang="en-ZA" sz="1200" dirty="0" err="1" smtClean="0">
                          <a:effectLst/>
                        </a:rPr>
                        <a:t>Hullet</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25400"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err="1" smtClean="0">
                          <a:effectLst/>
                        </a:rPr>
                        <a:t>Upliftment</a:t>
                      </a:r>
                      <a:r>
                        <a:rPr lang="en-ZA" sz="1200" dirty="0" smtClean="0">
                          <a:effectLst/>
                        </a:rPr>
                        <a:t> of the rural</a:t>
                      </a:r>
                      <a:r>
                        <a:rPr lang="en-ZA" sz="1200" baseline="0" dirty="0" smtClean="0">
                          <a:effectLst/>
                        </a:rPr>
                        <a:t> communities through the production of sugarcane in traditional areas</a:t>
                      </a:r>
                      <a:endParaRPr lang="en-ZA" sz="1200" b="0" dirty="0" smtClean="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25400"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Improved</a:t>
                      </a:r>
                      <a:r>
                        <a:rPr lang="en-ZA" sz="1200" baseline="0" dirty="0" smtClean="0">
                          <a:effectLst/>
                        </a:rPr>
                        <a:t> production of sugar cane</a:t>
                      </a:r>
                    </a:p>
                    <a:p>
                      <a:pPr algn="l">
                        <a:lnSpc>
                          <a:spcPct val="120000"/>
                        </a:lnSpc>
                        <a:spcAft>
                          <a:spcPts val="0"/>
                        </a:spcAft>
                      </a:pPr>
                      <a:r>
                        <a:rPr lang="en-ZA" sz="1200" baseline="0" dirty="0" smtClean="0">
                          <a:effectLst/>
                        </a:rPr>
                        <a:t>Capacity building for the traditional communities infrastructure development </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Not quantifiable</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Annually</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09600">
                <a:tc>
                  <a:txBody>
                    <a:bodyPr/>
                    <a:lstStyle/>
                    <a:p>
                      <a:pPr algn="l">
                        <a:lnSpc>
                          <a:spcPct val="120000"/>
                        </a:lnSpc>
                        <a:spcAft>
                          <a:spcPts val="0"/>
                        </a:spcAft>
                      </a:pPr>
                      <a:r>
                        <a:rPr lang="en-ZA" sz="1200" dirty="0" err="1" smtClean="0">
                          <a:effectLst/>
                        </a:rPr>
                        <a:t>Adamopix</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25400"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err="1" smtClean="0">
                          <a:effectLst/>
                        </a:rPr>
                        <a:t>Upliftment</a:t>
                      </a:r>
                      <a:r>
                        <a:rPr lang="en-ZA" sz="1200" dirty="0" smtClean="0">
                          <a:effectLst/>
                        </a:rPr>
                        <a:t> of the rural communities through agricultural production in traditional areas</a:t>
                      </a:r>
                      <a:endParaRPr lang="en-ZA" sz="1200" b="0" dirty="0" smtClean="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25400"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Not quantifiable</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Annually</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09600">
                <a:tc>
                  <a:txBody>
                    <a:bodyPr/>
                    <a:lstStyle/>
                    <a:p>
                      <a:pPr algn="l">
                        <a:lnSpc>
                          <a:spcPct val="120000"/>
                        </a:lnSpc>
                        <a:spcAft>
                          <a:spcPts val="0"/>
                        </a:spcAft>
                      </a:pPr>
                      <a:r>
                        <a:rPr lang="en-ZA" sz="1200" dirty="0" err="1" smtClean="0">
                          <a:effectLst/>
                        </a:rPr>
                        <a:t>Merensky</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25400"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err="1" smtClean="0">
                          <a:effectLst/>
                        </a:rPr>
                        <a:t>Upliftment</a:t>
                      </a:r>
                      <a:r>
                        <a:rPr lang="en-ZA" sz="1200" dirty="0" smtClean="0">
                          <a:effectLst/>
                        </a:rPr>
                        <a:t> of the rural</a:t>
                      </a:r>
                      <a:r>
                        <a:rPr lang="en-ZA" sz="1200" baseline="0" dirty="0" smtClean="0">
                          <a:effectLst/>
                        </a:rPr>
                        <a:t> communities through timber production in traditional areas</a:t>
                      </a:r>
                      <a:endParaRPr lang="en-ZA" sz="1200" b="0" dirty="0" smtClean="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25400"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Not quantifiable</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lnSpc>
                          <a:spcPct val="120000"/>
                        </a:lnSpc>
                        <a:spcAft>
                          <a:spcPts val="0"/>
                        </a:spcAft>
                      </a:pPr>
                      <a:r>
                        <a:rPr lang="en-ZA" sz="1200" dirty="0" smtClean="0">
                          <a:effectLst/>
                        </a:rPr>
                        <a:t>Annually</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925722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305800" cy="1752600"/>
          </a:xfrm>
        </p:spPr>
        <p:txBody>
          <a:bodyPr>
            <a:normAutofit fontScale="90000"/>
          </a:bodyPr>
          <a:lstStyle/>
          <a:p>
            <a:r>
              <a:rPr lang="en-US" altLang="en-US" b="1" dirty="0">
                <a:solidFill>
                  <a:schemeClr val="bg1"/>
                </a:solidFill>
                <a:latin typeface="Arial" pitchFamily="34" charset="0"/>
                <a:cs typeface="Arial" pitchFamily="34" charset="0"/>
              </a:rPr>
              <a:t/>
            </a:r>
            <a:br>
              <a:rPr lang="en-US" altLang="en-US" b="1" dirty="0">
                <a:solidFill>
                  <a:schemeClr val="bg1"/>
                </a:solidFill>
                <a:latin typeface="Arial" pitchFamily="34" charset="0"/>
                <a:cs typeface="Arial" pitchFamily="34" charset="0"/>
              </a:rPr>
            </a:br>
            <a:r>
              <a:rPr lang="en-US" altLang="en-US" b="1" dirty="0" smtClean="0">
                <a:latin typeface="Arial" pitchFamily="34" charset="0"/>
                <a:cs typeface="Arial" pitchFamily="34" charset="0"/>
              </a:rPr>
              <a:t>PART 2 </a:t>
            </a:r>
            <a:br>
              <a:rPr lang="en-US" altLang="en-US" b="1" dirty="0" smtClean="0">
                <a:latin typeface="Arial" pitchFamily="34" charset="0"/>
                <a:cs typeface="Arial" pitchFamily="34" charset="0"/>
              </a:rPr>
            </a:br>
            <a:r>
              <a:rPr lang="en-US" altLang="en-US" b="1" dirty="0" smtClean="0">
                <a:latin typeface="Arial" pitchFamily="34" charset="0"/>
                <a:cs typeface="Arial" pitchFamily="34" charset="0"/>
              </a:rPr>
              <a:t>I</a:t>
            </a:r>
            <a:r>
              <a:rPr lang="en-US" b="1" dirty="0" smtClean="0">
                <a:latin typeface="Century Gothic" panose="020B0502020202020204" pitchFamily="34" charset="0"/>
              </a:rPr>
              <a:t>NGONYAMA TRUST BOARD </a:t>
            </a:r>
            <a:br>
              <a:rPr lang="en-US" b="1" dirty="0" smtClean="0">
                <a:latin typeface="Century Gothic" panose="020B0502020202020204" pitchFamily="34" charset="0"/>
              </a:rPr>
            </a:br>
            <a:r>
              <a:rPr lang="en-US" b="1" dirty="0" smtClean="0">
                <a:latin typeface="Century Gothic" panose="020B0502020202020204" pitchFamily="34" charset="0"/>
              </a:rPr>
              <a:t>BUDGET </a:t>
            </a:r>
            <a:br>
              <a:rPr lang="en-US" b="1" dirty="0" smtClean="0">
                <a:latin typeface="Century Gothic" panose="020B0502020202020204" pitchFamily="34" charset="0"/>
              </a:rPr>
            </a:br>
            <a:r>
              <a:rPr lang="en-US" b="1" dirty="0" smtClean="0">
                <a:latin typeface="Century Gothic" panose="020B0502020202020204" pitchFamily="34" charset="0"/>
              </a:rPr>
              <a:t>2019/2020</a:t>
            </a:r>
            <a:endParaRPr lang="en-US" b="1" dirty="0">
              <a:latin typeface="Century Gothic" panose="020B0502020202020204" pitchFamily="34" charset="0"/>
            </a:endParaRPr>
          </a:p>
        </p:txBody>
      </p:sp>
      <p:sp>
        <p:nvSpPr>
          <p:cNvPr id="3" name="Rectangle 2">
            <a:extLst>
              <a:ext uri="{FF2B5EF4-FFF2-40B4-BE49-F238E27FC236}">
                <a16:creationId xmlns:a16="http://schemas.microsoft.com/office/drawing/2014/main" xmlns="" id="{D2024D96-ECF8-4187-8CC0-9E1E3F27614A}"/>
              </a:ext>
            </a:extLst>
          </p:cNvPr>
          <p:cNvSpPr/>
          <p:nvPr/>
        </p:nvSpPr>
        <p:spPr>
          <a:xfrm>
            <a:off x="1447800" y="3224662"/>
            <a:ext cx="7467600" cy="369332"/>
          </a:xfrm>
          <a:prstGeom prst="rect">
            <a:avLst/>
          </a:prstGeom>
        </p:spPr>
        <p:txBody>
          <a:bodyPr wrap="square">
            <a:spAutoFit/>
          </a:bodyPr>
          <a:lstStyle/>
          <a:p>
            <a:pPr algn="r"/>
            <a:r>
              <a:rPr lang="en-US" b="1" dirty="0" smtClean="0">
                <a:solidFill>
                  <a:schemeClr val="bg1"/>
                </a:solidFill>
                <a:latin typeface="Arial Black" panose="020B0A04020102020204" pitchFamily="34" charset="0"/>
              </a:rPr>
              <a:t>3 July 2019</a:t>
            </a:r>
            <a:endParaRPr lang="en-US" b="1" dirty="0">
              <a:solidFill>
                <a:schemeClr val="bg1"/>
              </a:solidFill>
              <a:latin typeface="Arial Black" panose="020B0A04020102020204" pitchFamily="34" charset="0"/>
            </a:endParaRPr>
          </a:p>
        </p:txBody>
      </p:sp>
      <p:sp>
        <p:nvSpPr>
          <p:cNvPr id="5" name="Rectangle 4">
            <a:extLst>
              <a:ext uri="{FF2B5EF4-FFF2-40B4-BE49-F238E27FC236}">
                <a16:creationId xmlns:a16="http://schemas.microsoft.com/office/drawing/2014/main" xmlns="" id="{590FF8B0-4EDA-431A-AA58-4664C31EB20B}"/>
              </a:ext>
            </a:extLst>
          </p:cNvPr>
          <p:cNvSpPr/>
          <p:nvPr/>
        </p:nvSpPr>
        <p:spPr>
          <a:xfrm>
            <a:off x="2133600" y="4648200"/>
            <a:ext cx="6934200" cy="369332"/>
          </a:xfrm>
          <a:prstGeom prst="rect">
            <a:avLst/>
          </a:prstGeom>
        </p:spPr>
        <p:txBody>
          <a:bodyPr wrap="square">
            <a:spAutoFit/>
          </a:bodyPr>
          <a:lstStyle/>
          <a:p>
            <a:pPr algn="r"/>
            <a:endParaRPr lang="en-US"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99382006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87584" y="84983"/>
            <a:ext cx="8919775" cy="536576"/>
          </a:xfrm>
          <a:prstGeom prst="rect">
            <a:avLst/>
          </a:prstGeom>
          <a:solidFill>
            <a:schemeClr val="accent3">
              <a:lumMod val="75000"/>
            </a:schemeClr>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ZA" sz="2800" b="1" dirty="0"/>
              <a:t>CONTENTS</a:t>
            </a:r>
            <a:endParaRPr lang="en-ZA"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Subtitle 6"/>
          <p:cNvSpPr txBox="1">
            <a:spLocks noGrp="1"/>
          </p:cNvSpPr>
          <p:nvPr>
            <p:ph type="subTitle" idx="1"/>
          </p:nvPr>
        </p:nvSpPr>
        <p:spPr>
          <a:xfrm>
            <a:off x="152400" y="762000"/>
            <a:ext cx="8854959" cy="3046988"/>
          </a:xfrm>
          <a:prstGeom prst="rect">
            <a:avLst/>
          </a:prstGeom>
          <a:noFill/>
        </p:spPr>
        <p:txBody>
          <a:bodyPr wrap="square" rtlCol="0">
            <a:spAutoFit/>
          </a:bodyPr>
          <a:lstStyle/>
          <a:p>
            <a:pPr marL="457200" indent="-457200" algn="just">
              <a:lnSpc>
                <a:spcPct val="150000"/>
              </a:lnSpc>
              <a:buAutoNum type="arabicPeriod"/>
            </a:pPr>
            <a:r>
              <a:rPr lang="en-US" sz="2000" dirty="0" smtClean="0">
                <a:solidFill>
                  <a:schemeClr val="tx1"/>
                </a:solidFill>
                <a:latin typeface="Century Gothic" panose="020B0502020202020204" pitchFamily="34" charset="0"/>
                <a:cs typeface="Arial" pitchFamily="34" charset="0"/>
              </a:rPr>
              <a:t>Background</a:t>
            </a:r>
          </a:p>
          <a:p>
            <a:pPr marL="457200" indent="-457200" algn="just">
              <a:lnSpc>
                <a:spcPct val="150000"/>
              </a:lnSpc>
              <a:buAutoNum type="arabicPeriod"/>
            </a:pPr>
            <a:r>
              <a:rPr lang="en-US" sz="2000" dirty="0" smtClean="0">
                <a:solidFill>
                  <a:schemeClr val="tx1"/>
                </a:solidFill>
                <a:latin typeface="Century Gothic" panose="020B0502020202020204" pitchFamily="34" charset="0"/>
                <a:cs typeface="Arial" pitchFamily="34" charset="0"/>
              </a:rPr>
              <a:t>Funding of the Ingonyama Trust Board – Historic review </a:t>
            </a:r>
          </a:p>
          <a:p>
            <a:pPr marL="457200" indent="-457200" algn="just">
              <a:lnSpc>
                <a:spcPct val="150000"/>
              </a:lnSpc>
              <a:buAutoNum type="arabicPeriod"/>
            </a:pPr>
            <a:r>
              <a:rPr lang="en-US" sz="2000" dirty="0" smtClean="0">
                <a:solidFill>
                  <a:schemeClr val="tx1"/>
                </a:solidFill>
                <a:latin typeface="Century Gothic" panose="020B0502020202020204" pitchFamily="34" charset="0"/>
                <a:cs typeface="Arial" pitchFamily="34" charset="0"/>
              </a:rPr>
              <a:t>Programmes of the Ingonyama Trust Board and the Ingonyama Trust</a:t>
            </a:r>
          </a:p>
          <a:p>
            <a:pPr marL="457200" indent="-457200" algn="just">
              <a:lnSpc>
                <a:spcPct val="150000"/>
              </a:lnSpc>
              <a:buAutoNum type="arabicPeriod"/>
            </a:pPr>
            <a:r>
              <a:rPr lang="en-US" sz="2000" dirty="0" smtClean="0">
                <a:solidFill>
                  <a:schemeClr val="tx1"/>
                </a:solidFill>
                <a:latin typeface="Century Gothic" panose="020B0502020202020204" pitchFamily="34" charset="0"/>
                <a:cs typeface="Arial" pitchFamily="34" charset="0"/>
              </a:rPr>
              <a:t>Income and expenditure of the Ingonyama Trust Board and </a:t>
            </a:r>
            <a:r>
              <a:rPr lang="en-US" sz="2000" dirty="0" err="1" smtClean="0">
                <a:solidFill>
                  <a:schemeClr val="tx1"/>
                </a:solidFill>
                <a:latin typeface="Century Gothic" panose="020B0502020202020204" pitchFamily="34" charset="0"/>
                <a:cs typeface="Arial" pitchFamily="34" charset="0"/>
              </a:rPr>
              <a:t>Ingonyama</a:t>
            </a:r>
            <a:r>
              <a:rPr lang="en-US" sz="2000" dirty="0" smtClean="0">
                <a:solidFill>
                  <a:schemeClr val="tx1"/>
                </a:solidFill>
                <a:latin typeface="Century Gothic" panose="020B0502020202020204" pitchFamily="34" charset="0"/>
                <a:cs typeface="Arial" pitchFamily="34" charset="0"/>
              </a:rPr>
              <a:t> Trust</a:t>
            </a:r>
          </a:p>
        </p:txBody>
      </p:sp>
    </p:spTree>
    <p:extLst>
      <p:ext uri="{BB962C8B-B14F-4D97-AF65-F5344CB8AC3E}">
        <p14:creationId xmlns:p14="http://schemas.microsoft.com/office/powerpoint/2010/main" xmlns="" val="130844410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2</a:t>
            </a:fld>
            <a:endParaRPr lang="en-ZA" dirty="0"/>
          </a:p>
        </p:txBody>
      </p:sp>
      <p:sp>
        <p:nvSpPr>
          <p:cNvPr id="3" name="Rectangle 2"/>
          <p:cNvSpPr/>
          <p:nvPr/>
        </p:nvSpPr>
        <p:spPr>
          <a:xfrm>
            <a:off x="0" y="152400"/>
            <a:ext cx="9144000" cy="584775"/>
          </a:xfrm>
          <a:prstGeom prst="rect">
            <a:avLst/>
          </a:prstGeom>
        </p:spPr>
        <p:txBody>
          <a:bodyPr wrap="square">
            <a:spAutoFit/>
          </a:bodyPr>
          <a:lstStyle/>
          <a:p>
            <a:pPr algn="ctr"/>
            <a:r>
              <a:rPr lang="en-ZA" sz="3200" b="1" dirty="0" smtClean="0">
                <a:latin typeface="+mj-lt"/>
              </a:rPr>
              <a:t>PRESENTATION OUTLINE</a:t>
            </a:r>
            <a:endParaRPr lang="en-ZA" sz="3200" dirty="0">
              <a:latin typeface="+mj-lt"/>
            </a:endParaRPr>
          </a:p>
        </p:txBody>
      </p:sp>
      <p:sp>
        <p:nvSpPr>
          <p:cNvPr id="7" name="Rectangle 1"/>
          <p:cNvSpPr>
            <a:spLocks noChangeArrowheads="1"/>
          </p:cNvSpPr>
          <p:nvPr/>
        </p:nvSpPr>
        <p:spPr bwMode="auto">
          <a:xfrm>
            <a:off x="352425" y="1222176"/>
            <a:ext cx="8439150"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Part A: Strategic overview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sz="1200" b="0" i="0" u="none" strike="noStrike" cap="none" normalizeH="0" baseline="0" dirty="0" smtClean="0">
              <a:ln>
                <a:noFill/>
              </a:ln>
              <a:solidFill>
                <a:schemeClr val="tx1"/>
              </a:solidFill>
              <a:effectLst/>
              <a:latin typeface="+mj-l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Part B: Programme and sub-</a:t>
            </a:r>
            <a:r>
              <a:rPr kumimoji="0" lang="en-US" sz="2000" b="1" i="0" u="none" strike="noStrike" cap="none" normalizeH="0" baseline="0" dirty="0" err="1" smtClean="0">
                <a:ln>
                  <a:noFill/>
                </a:ln>
                <a:solidFill>
                  <a:schemeClr val="tx1"/>
                </a:solidFill>
                <a:effectLst/>
                <a:latin typeface="+mj-lt"/>
                <a:ea typeface="Calibri" pitchFamily="34" charset="0"/>
                <a:cs typeface="Arial" pitchFamily="34" charset="0"/>
              </a:rPr>
              <a:t>programme</a:t>
            </a: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plans</a:t>
            </a:r>
            <a:endParaRPr kumimoji="0" lang="en-ZA" sz="1200" b="0" i="0" u="none" strike="noStrike" cap="none" normalizeH="0" baseline="0" dirty="0" smtClean="0">
              <a:ln>
                <a:noFill/>
              </a:ln>
              <a:solidFill>
                <a:schemeClr val="tx1"/>
              </a:solidFill>
              <a:effectLst/>
              <a:latin typeface="+mj-lt"/>
              <a:cs typeface="Arial" pitchFamily="34" charset="0"/>
            </a:endParaRPr>
          </a:p>
          <a:p>
            <a:pPr marL="800100" lvl="1" indent="-342900" eaLnBrk="0" hangingPunct="0">
              <a:buFont typeface="Wingdings" panose="05000000000000000000" pitchFamily="2" charset="2"/>
              <a:buChar char="Ø"/>
            </a:pPr>
            <a:r>
              <a:rPr lang="en-US" sz="2000" i="1" dirty="0" smtClean="0">
                <a:latin typeface="+mj-lt"/>
                <a:ea typeface="Calibri" pitchFamily="34" charset="0"/>
                <a:cs typeface="Arial" pitchFamily="34" charset="0"/>
              </a:rPr>
              <a:t>Strategic Objectives, Annual and Quarterly targets</a:t>
            </a:r>
            <a:endParaRPr kumimoji="0" lang="en-US" sz="2000" i="1" u="none" strike="noStrike" cap="none" normalizeH="0" baseline="0" dirty="0" smtClean="0">
              <a:ln>
                <a:noFill/>
              </a:ln>
              <a:solidFill>
                <a:schemeClr val="tx1"/>
              </a:solidFill>
              <a:effectLst/>
              <a:latin typeface="+mj-lt"/>
              <a:ea typeface="Calibri" pitchFamily="34" charset="0"/>
              <a:cs typeface="Arial" pitchFamily="34" charset="0"/>
            </a:endParaRPr>
          </a:p>
          <a:p>
            <a:pPr marL="800100" lvl="1" indent="-342900" eaLnBrk="0" hangingPunct="0">
              <a:buFont typeface="Wingdings" panose="05000000000000000000" pitchFamily="2" charset="2"/>
              <a:buChar char="Ø"/>
            </a:pPr>
            <a:r>
              <a:rPr kumimoji="0" lang="en-US" sz="2000" b="1" i="0" u="none" strike="noStrike" cap="none" normalizeH="0" baseline="0" dirty="0" err="1" smtClean="0">
                <a:ln>
                  <a:noFill/>
                </a:ln>
                <a:solidFill>
                  <a:schemeClr val="tx1"/>
                </a:solidFill>
                <a:effectLst/>
                <a:latin typeface="+mj-lt"/>
                <a:ea typeface="Calibri" pitchFamily="34" charset="0"/>
                <a:cs typeface="Arial" pitchFamily="34" charset="0"/>
              </a:rPr>
              <a:t>Programme</a:t>
            </a: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1: Administration</a:t>
            </a:r>
          </a:p>
          <a:p>
            <a:pPr marL="800100" lvl="1" indent="-342900" eaLnBrk="0" hangingPunct="0">
              <a:buFont typeface="Wingdings" panose="05000000000000000000" pitchFamily="2" charset="2"/>
              <a:buChar char="Ø"/>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Programme 2: Real Estate</a:t>
            </a:r>
            <a:r>
              <a:rPr kumimoji="0" lang="en-US" sz="2000" b="1" i="0" u="none" strike="noStrike" cap="none" normalizeH="0" dirty="0" smtClean="0">
                <a:ln>
                  <a:noFill/>
                </a:ln>
                <a:solidFill>
                  <a:schemeClr val="tx1"/>
                </a:solidFill>
                <a:effectLst/>
                <a:latin typeface="+mj-lt"/>
                <a:ea typeface="Calibri" pitchFamily="34" charset="0"/>
                <a:cs typeface="Arial" pitchFamily="34" charset="0"/>
              </a:rPr>
              <a:t> </a:t>
            </a:r>
          </a:p>
          <a:p>
            <a:pPr lvl="1" eaLnBrk="0" hangingPunct="0"/>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a:t>
            </a:r>
            <a:endParaRPr lang="en-US" sz="2000" b="1" dirty="0" smtClean="0">
              <a:latin typeface="+mj-lt"/>
              <a:ea typeface="Calibri"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Part C: Links to other plans </a:t>
            </a:r>
            <a:endParaRPr kumimoji="0" lang="en-ZA" sz="1200" b="0" i="0" u="none" strike="noStrike" cap="none" normalizeH="0" baseline="0" dirty="0" smtClean="0">
              <a:ln>
                <a:noFill/>
              </a:ln>
              <a:solidFill>
                <a:schemeClr val="tx1"/>
              </a:solidFill>
              <a:effectLst/>
              <a:latin typeface="+mj-lt"/>
              <a:cs typeface="Arial" pitchFamily="34" charset="0"/>
            </a:endParaRPr>
          </a:p>
          <a:p>
            <a:pPr marL="800100" lvl="1" indent="-342900" eaLnBrk="0" hangingPunct="0">
              <a:buFont typeface="Wingdings" panose="05000000000000000000" pitchFamily="2" charset="2"/>
              <a:buChar char="Ø"/>
            </a:pPr>
            <a:endParaRPr kumimoji="0" lang="en-US" sz="2000" b="1" i="0" u="none" strike="noStrike" cap="none" normalizeH="0" baseline="0" dirty="0" smtClean="0">
              <a:ln>
                <a:noFill/>
              </a:ln>
              <a:solidFill>
                <a:schemeClr val="tx1"/>
              </a:solidFill>
              <a:effectLst/>
              <a:latin typeface="+mj-lt"/>
              <a:ea typeface="Calibri" pitchFamily="34" charset="0"/>
              <a:cs typeface="Arial" pitchFamily="34" charset="0"/>
            </a:endParaRPr>
          </a:p>
          <a:p>
            <a:pPr marL="800100" lvl="1" indent="-342900" eaLnBrk="0" hangingPunct="0">
              <a:buFont typeface="Wingdings" panose="05000000000000000000" pitchFamily="2" charset="2"/>
              <a:buChar char="Ø"/>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Conditional Grants</a:t>
            </a:r>
          </a:p>
          <a:p>
            <a:pPr marL="800100" lvl="1" indent="-342900" eaLnBrk="0" hangingPunct="0">
              <a:buFont typeface="Wingdings" panose="05000000000000000000" pitchFamily="2" charset="2"/>
              <a:buChar char="Ø"/>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Public-private partnerships</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800100" lvl="1" indent="-342900" eaLnBrk="0" hangingPunct="0">
              <a:buFont typeface="Wingdings" panose="05000000000000000000" pitchFamily="2" charset="2"/>
              <a:buChar char="Ø"/>
            </a:pPr>
            <a:endParaRPr lang="en-US" sz="2000" b="1" dirty="0">
              <a:latin typeface="Arial" pitchFamily="34" charset="0"/>
              <a:ea typeface="Calibri" pitchFamily="34" charset="0"/>
              <a:cs typeface="Arial" pitchFamily="34" charset="0"/>
            </a:endParaRPr>
          </a:p>
          <a:p>
            <a:pPr marL="285750" lvl="0" indent="-285750" eaLnBrk="0" hangingPunct="0">
              <a:buFont typeface="Arial" panose="020B0604020202020204" pitchFamily="34" charset="0"/>
              <a:buChar char="•"/>
            </a:pPr>
            <a:r>
              <a:rPr lang="en-US" sz="2000" b="1" dirty="0">
                <a:ea typeface="Calibri" pitchFamily="34" charset="0"/>
                <a:cs typeface="Arial" pitchFamily="34" charset="0"/>
              </a:rPr>
              <a:t>Part C: </a:t>
            </a:r>
            <a:r>
              <a:rPr lang="en-ZA" sz="2000" b="1" dirty="0" smtClean="0">
                <a:ea typeface="Calibri" pitchFamily="34" charset="0"/>
                <a:cs typeface="Arial" pitchFamily="34" charset="0"/>
              </a:rPr>
              <a:t>Amendments in the Annual Performance Plan</a:t>
            </a:r>
            <a:endParaRPr lang="en-ZA" sz="1200" dirty="0">
              <a:cs typeface="Arial" pitchFamily="34" charset="0"/>
            </a:endParaRPr>
          </a:p>
          <a:p>
            <a:pPr marL="800100" lvl="1" indent="-342900" eaLnBrk="0" hangingPunct="0">
              <a:buFont typeface="Wingdings" panose="05000000000000000000" pitchFamily="2" charset="2"/>
              <a:buChar char="Ø"/>
            </a:pPr>
            <a:endParaRPr lang="en-US" sz="2000" b="1" dirty="0">
              <a:ea typeface="Calibri" pitchFamily="34" charset="0"/>
              <a:cs typeface="Arial" pitchFamily="34" charset="0"/>
            </a:endParaRPr>
          </a:p>
          <a:p>
            <a:pPr marL="800100" lvl="1" indent="-342900" eaLnBrk="0" hangingPunct="0">
              <a:buFont typeface="Wingdings" panose="05000000000000000000" pitchFamily="2" charset="2"/>
              <a:buChar char="Ø"/>
            </a:pPr>
            <a:r>
              <a:rPr lang="en-US" sz="2000" b="1" dirty="0" smtClean="0">
                <a:ea typeface="Calibri" pitchFamily="34" charset="0"/>
                <a:cs typeface="Arial" pitchFamily="34" charset="0"/>
              </a:rPr>
              <a:t>New Strategic Objectives</a:t>
            </a:r>
          </a:p>
          <a:p>
            <a:pPr marL="800100" lvl="1" indent="-342900" eaLnBrk="0" hangingPunct="0">
              <a:buFont typeface="Wingdings" panose="05000000000000000000" pitchFamily="2" charset="2"/>
              <a:buChar char="Ø"/>
            </a:pPr>
            <a:r>
              <a:rPr lang="en-US" sz="2000" b="1" dirty="0" smtClean="0">
                <a:latin typeface="Arial" pitchFamily="34" charset="0"/>
                <a:ea typeface="Calibri" pitchFamily="34" charset="0"/>
                <a:cs typeface="Arial" pitchFamily="34" charset="0"/>
              </a:rPr>
              <a:t>Revised Strategic Objectives</a:t>
            </a:r>
            <a:endParaRPr lang="en-US" sz="2000" b="1" dirty="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xmlns="" val="410474040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72" y="228600"/>
            <a:ext cx="8763000" cy="990600"/>
          </a:xfrm>
        </p:spPr>
        <p:style>
          <a:lnRef idx="0">
            <a:schemeClr val="accent3"/>
          </a:lnRef>
          <a:fillRef idx="3">
            <a:schemeClr val="accent3"/>
          </a:fillRef>
          <a:effectRef idx="3">
            <a:schemeClr val="accent3"/>
          </a:effectRef>
          <a:fontRef idx="minor">
            <a:schemeClr val="lt1"/>
          </a:fontRef>
        </p:style>
        <p:txBody>
          <a:bodyPr>
            <a:noAutofit/>
          </a:bodyPr>
          <a:lstStyle/>
          <a:p>
            <a:r>
              <a:rPr lang="en-ZA" sz="2800" dirty="0" smtClean="0"/>
              <a:t>BACKGROUND TO THE INGONYAMA TRUST BOARD </a:t>
            </a:r>
            <a:endParaRPr lang="en-ZA" sz="2800" dirty="0"/>
          </a:p>
        </p:txBody>
      </p:sp>
      <p:sp>
        <p:nvSpPr>
          <p:cNvPr id="6" name="Content Placeholder 5"/>
          <p:cNvSpPr>
            <a:spLocks noGrp="1"/>
          </p:cNvSpPr>
          <p:nvPr>
            <p:ph idx="1"/>
          </p:nvPr>
        </p:nvSpPr>
        <p:spPr>
          <a:xfrm>
            <a:off x="152400" y="1295400"/>
            <a:ext cx="8734148" cy="3944111"/>
          </a:xfrm>
        </p:spPr>
        <p:txBody>
          <a:bodyPr>
            <a:noAutofit/>
          </a:bodyPr>
          <a:lstStyle/>
          <a:p>
            <a:r>
              <a:rPr lang="en-ZA" sz="1600" dirty="0">
                <a:latin typeface="Century Gothic" panose="020B0502020202020204" pitchFamily="34" charset="0"/>
              </a:rPr>
              <a:t>The Ingonyama Trust was created by the  Kwazulu Legislative Assembly as a repository for the communal land of the Zulu Nation with His Majesty the King as sole Trustee .This was by way of the Ingonyama Trust Act 3 of 1994kz. In 1997 the democratic National Parliament amended this </a:t>
            </a:r>
            <a:r>
              <a:rPr lang="en-ZA" sz="1600" dirty="0" smtClean="0">
                <a:latin typeface="Century Gothic" panose="020B0502020202020204" pitchFamily="34" charset="0"/>
              </a:rPr>
              <a:t>Act, so </a:t>
            </a:r>
            <a:r>
              <a:rPr lang="en-ZA" sz="1600" dirty="0">
                <a:latin typeface="Century Gothic" panose="020B0502020202020204" pitchFamily="34" charset="0"/>
              </a:rPr>
              <a:t>that it is consistent with modern constitutional order</a:t>
            </a:r>
            <a:r>
              <a:rPr lang="en-ZA" sz="1600" dirty="0" smtClean="0">
                <a:latin typeface="Century Gothic" panose="020B0502020202020204" pitchFamily="34" charset="0"/>
              </a:rPr>
              <a:t>.</a:t>
            </a:r>
          </a:p>
          <a:p>
            <a:endParaRPr lang="en-ZA" sz="1600" dirty="0">
              <a:latin typeface="Century Gothic" panose="020B0502020202020204" pitchFamily="34" charset="0"/>
            </a:endParaRPr>
          </a:p>
          <a:p>
            <a:r>
              <a:rPr lang="en-ZA" sz="1600" dirty="0">
                <a:latin typeface="Century Gothic" panose="020B0502020202020204" pitchFamily="34" charset="0"/>
              </a:rPr>
              <a:t>This amendment involved changes to all sections of the Act by way of the Kwazulu-Natal Ingonyama Trust Amendment Act No 9 of 1997. Importantly this Act established the Trust Board appointed by the then Minister of land affairs following a consultative process with the KZN Premier – in – Executive Council and the Chairperson of the KZN House of Traditional Leaders. The King remains the sole Trustee and he (or his nominee) chairs the Board. The 1997 amendment Act also excluded application of private trust legislation to the Ingonyama Trust.</a:t>
            </a:r>
          </a:p>
        </p:txBody>
      </p:sp>
    </p:spTree>
    <p:extLst>
      <p:ext uri="{BB962C8B-B14F-4D97-AF65-F5344CB8AC3E}">
        <p14:creationId xmlns:p14="http://schemas.microsoft.com/office/powerpoint/2010/main" xmlns="" val="252347875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533400"/>
          </a:xfrm>
        </p:spPr>
        <p:style>
          <a:lnRef idx="0">
            <a:schemeClr val="accent3"/>
          </a:lnRef>
          <a:fillRef idx="3">
            <a:schemeClr val="accent3"/>
          </a:fillRef>
          <a:effectRef idx="3">
            <a:schemeClr val="accent3"/>
          </a:effectRef>
          <a:fontRef idx="minor">
            <a:schemeClr val="lt1"/>
          </a:fontRef>
        </p:style>
        <p:txBody>
          <a:bodyPr>
            <a:noAutofit/>
          </a:bodyPr>
          <a:lstStyle/>
          <a:p>
            <a:r>
              <a:rPr lang="en-ZA" sz="2000" b="1" dirty="0" smtClean="0"/>
              <a:t>BACKGROUND TO THE INGONYAMA TRUST BOARD CONT… </a:t>
            </a:r>
            <a:endParaRPr lang="en-ZA" sz="2000" b="1" dirty="0"/>
          </a:p>
        </p:txBody>
      </p:sp>
      <p:sp>
        <p:nvSpPr>
          <p:cNvPr id="6" name="Content Placeholder 5"/>
          <p:cNvSpPr>
            <a:spLocks noGrp="1"/>
          </p:cNvSpPr>
          <p:nvPr>
            <p:ph idx="1"/>
          </p:nvPr>
        </p:nvSpPr>
        <p:spPr>
          <a:xfrm>
            <a:off x="168676" y="685800"/>
            <a:ext cx="8855475" cy="5867400"/>
          </a:xfrm>
          <a:solidFill>
            <a:schemeClr val="bg1"/>
          </a:solidFill>
        </p:spPr>
        <p:txBody>
          <a:bodyPr>
            <a:noAutofit/>
          </a:bodyPr>
          <a:lstStyle/>
          <a:p>
            <a:pPr>
              <a:lnSpc>
                <a:spcPct val="115000"/>
              </a:lnSpc>
              <a:spcAft>
                <a:spcPts val="1000"/>
              </a:spcAft>
              <a:buFont typeface="Wingdings" panose="05000000000000000000" pitchFamily="2" charset="2"/>
              <a:buChar char="q"/>
            </a:pPr>
            <a:r>
              <a:rPr lang="en-ZA" sz="1200" dirty="0">
                <a:latin typeface="Century Gothic" panose="020B0502020202020204" pitchFamily="34" charset="0"/>
                <a:ea typeface="Times New Roman" panose="02020603050405020304" pitchFamily="18" charset="0"/>
                <a:cs typeface="Times New Roman" panose="02020603050405020304" pitchFamily="18" charset="0"/>
              </a:rPr>
              <a:t>The effect of this amendment among others was to create a Board which is a separate and independent legal entity. The members of the Board are not trustees but are appointed by the Minister responsible for Rural Development and Land Reform.</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q"/>
            </a:pPr>
            <a:r>
              <a:rPr lang="en-ZA" sz="1200" dirty="0">
                <a:latin typeface="Century Gothic" panose="020B0502020202020204" pitchFamily="34" charset="0"/>
                <a:ea typeface="Times New Roman" panose="02020603050405020304" pitchFamily="18" charset="0"/>
                <a:cs typeface="Times New Roman" panose="02020603050405020304" pitchFamily="18" charset="0"/>
              </a:rPr>
              <a:t>The function of the Board is to administer the affairs of the Ingonyama Trust and Trust land. This is a unique situation since trusts are ordinarily controlled by boards of trustees.</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q"/>
            </a:pPr>
            <a:r>
              <a:rPr lang="en-ZA" sz="1200" dirty="0">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latin typeface="Century Gothic" panose="020B0502020202020204" pitchFamily="34" charset="0"/>
                <a:ea typeface="Times New Roman" panose="02020603050405020304" pitchFamily="18" charset="0"/>
                <a:cs typeface="Times New Roman" panose="02020603050405020304" pitchFamily="18" charset="0"/>
              </a:rPr>
              <a:t>The </a:t>
            </a:r>
            <a:r>
              <a:rPr lang="en-ZA" sz="1200" dirty="0">
                <a:latin typeface="Century Gothic" panose="020B0502020202020204" pitchFamily="34" charset="0"/>
                <a:ea typeface="Times New Roman" panose="02020603050405020304" pitchFamily="18" charset="0"/>
                <a:cs typeface="Times New Roman" panose="02020603050405020304" pitchFamily="18" charset="0"/>
              </a:rPr>
              <a:t>Ingonyama Trust Board is the Accounting Authority of the Trust.</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q"/>
            </a:pPr>
            <a:r>
              <a:rPr lang="en-ZA" sz="1200" dirty="0">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latin typeface="Century Gothic" panose="020B0502020202020204" pitchFamily="34" charset="0"/>
                <a:ea typeface="Times New Roman" panose="02020603050405020304" pitchFamily="18" charset="0"/>
                <a:cs typeface="Times New Roman" panose="02020603050405020304" pitchFamily="18" charset="0"/>
              </a:rPr>
              <a:t>Trust </a:t>
            </a:r>
            <a:r>
              <a:rPr lang="en-ZA" sz="1200" dirty="0">
                <a:latin typeface="Century Gothic" panose="020B0502020202020204" pitchFamily="34" charset="0"/>
                <a:ea typeface="Times New Roman" panose="02020603050405020304" pitchFamily="18" charset="0"/>
                <a:cs typeface="Times New Roman" panose="02020603050405020304" pitchFamily="18" charset="0"/>
              </a:rPr>
              <a:t>money and property is to be reported in terms of National Treasury regulation 14 and the Ingonyama Trust financial </a:t>
            </a:r>
            <a:r>
              <a:rPr lang="en-ZA" sz="1200" dirty="0" smtClean="0">
                <a:latin typeface="Century Gothic" panose="020B0502020202020204" pitchFamily="34" charset="0"/>
                <a:ea typeface="Times New Roman" panose="02020603050405020304" pitchFamily="18" charset="0"/>
                <a:cs typeface="Times New Roman" panose="02020603050405020304" pitchFamily="18" charset="0"/>
              </a:rPr>
              <a:t> </a:t>
            </a:r>
          </a:p>
          <a:p>
            <a:pPr marL="0" indent="0">
              <a:lnSpc>
                <a:spcPct val="115000"/>
              </a:lnSpc>
              <a:spcAft>
                <a:spcPts val="0"/>
              </a:spcAft>
              <a:buNone/>
            </a:pPr>
            <a:r>
              <a:rPr lang="en-ZA" sz="1200" dirty="0">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latin typeface="Century Gothic" panose="020B0502020202020204" pitchFamily="34" charset="0"/>
                <a:ea typeface="Times New Roman" panose="02020603050405020304" pitchFamily="18" charset="0"/>
                <a:cs typeface="Times New Roman" panose="02020603050405020304" pitchFamily="18" charset="0"/>
              </a:rPr>
              <a:t>          regulations</a:t>
            </a:r>
            <a:r>
              <a:rPr lang="en-ZA" sz="1200" dirty="0">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q"/>
            </a:pPr>
            <a:r>
              <a:rPr lang="en-ZA" sz="1200" dirty="0">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Treasury </a:t>
            </a:r>
            <a:r>
              <a:rPr lang="en-ZA" sz="1200" dirty="0">
                <a:solidFill>
                  <a:srgbClr val="000000"/>
                </a:solidFill>
                <a:latin typeface="Century Gothic" panose="020B0502020202020204" pitchFamily="34" charset="0"/>
                <a:ea typeface="Calibri" panose="020F0502020204030204" pitchFamily="34" charset="0"/>
                <a:cs typeface="Cambria" panose="02040503050406030204" pitchFamily="18" charset="0"/>
              </a:rPr>
              <a:t>regulation 14 reads as follows: - </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q"/>
            </a:pP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Responsibility for trust money and Property</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lvl="1" algn="just">
              <a:lnSpc>
                <a:spcPct val="150000"/>
              </a:lnSpc>
              <a:buFont typeface="Wingdings" panose="05000000000000000000" pitchFamily="2" charset="2"/>
              <a:buChar char="q"/>
            </a:pP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For purposes of this regulation, trust money or property is money or property that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does</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not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belong to the State and that is held by an institution on behalf of other persons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or</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entities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in terms of a deed of trust or equivalent instrument that details the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specific</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purposes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for which it may be used.</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lvl="1" algn="just">
              <a:lnSpc>
                <a:spcPct val="150000"/>
              </a:lnSpc>
              <a:buFont typeface="Wingdings" panose="05000000000000000000" pitchFamily="2" charset="2"/>
              <a:buChar char="q"/>
            </a:pP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The accounting officer, through the chief financial officer or a duly authorised agent,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is</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responsible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for the safekeeping and proper use of trust money and property,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in</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accordance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with the relevant deed of trust or equivalent instrument</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pPr lvl="1" algn="just">
              <a:lnSpc>
                <a:spcPct val="150000"/>
              </a:lnSpc>
              <a:buFont typeface="Wingdings" panose="05000000000000000000" pitchFamily="2" charset="2"/>
              <a:buChar char="q"/>
            </a:pP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The institution, or its duly authorised agent, may charge a fee for the administration of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a</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trust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account at rates approved by the board of trustees or, in its absence, as agreed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with</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the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trustee. Such fees are payable from the trust account and are revenue accruing to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the</a:t>
            </a:r>
            <a:r>
              <a:rPr lang="en-ZA" sz="1200"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200" b="1" i="1" dirty="0" smtClean="0">
                <a:solidFill>
                  <a:srgbClr val="000000"/>
                </a:solidFill>
                <a:latin typeface="Century Gothic" panose="020B0502020202020204" pitchFamily="34" charset="0"/>
                <a:ea typeface="Calibri" panose="020F0502020204030204" pitchFamily="34" charset="0"/>
                <a:cs typeface="Cambria" panose="02040503050406030204" pitchFamily="18" charset="0"/>
              </a:rPr>
              <a:t>relevant </a:t>
            </a:r>
            <a:r>
              <a:rPr lang="en-ZA" sz="1200" b="1" i="1" dirty="0">
                <a:solidFill>
                  <a:srgbClr val="000000"/>
                </a:solidFill>
                <a:latin typeface="Century Gothic" panose="020B0502020202020204" pitchFamily="34" charset="0"/>
                <a:ea typeface="Calibri" panose="020F0502020204030204" pitchFamily="34" charset="0"/>
                <a:cs typeface="Cambria" panose="02040503050406030204" pitchFamily="18" charset="0"/>
              </a:rPr>
              <a:t>revenue fund.</a:t>
            </a:r>
            <a:endParaRPr lang="en-ZA" sz="1200" dirty="0">
              <a:latin typeface="Century Gothic" panose="020B0502020202020204" pitchFamily="34" charset="0"/>
              <a:ea typeface="Calibri" panose="020F0502020204030204" pitchFamily="34" charset="0"/>
              <a:cs typeface="Times New Roman" panose="02020603050405020304" pitchFamily="18" charset="0"/>
            </a:endParaRPr>
          </a:p>
          <a:p>
            <a:endParaRPr lang="en-ZA" sz="1100" dirty="0">
              <a:latin typeface="Century Gothic" panose="020B0502020202020204" pitchFamily="34" charset="0"/>
            </a:endParaRPr>
          </a:p>
        </p:txBody>
      </p:sp>
    </p:spTree>
    <p:extLst>
      <p:ext uri="{BB962C8B-B14F-4D97-AF65-F5344CB8AC3E}">
        <p14:creationId xmlns:p14="http://schemas.microsoft.com/office/powerpoint/2010/main" xmlns="" val="120224070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33400"/>
            <a:ext cx="9038948" cy="5847755"/>
          </a:xfrm>
          <a:prstGeom prst="rect">
            <a:avLst/>
          </a:prstGeom>
          <a:solidFill>
            <a:schemeClr val="bg1"/>
          </a:solidFill>
        </p:spPr>
        <p:txBody>
          <a:bodyPr wrap="square">
            <a:spAutoFit/>
          </a:bodyPr>
          <a:lstStyle/>
          <a:p>
            <a:endParaRPr lang="en-ZA" dirty="0" smtClean="0"/>
          </a:p>
          <a:p>
            <a:pPr marL="285750" indent="-285750">
              <a:buFont typeface="Wingdings" panose="05000000000000000000" pitchFamily="2" charset="2"/>
              <a:buChar char="q"/>
            </a:pPr>
            <a:r>
              <a:rPr lang="en-ZA" sz="1600" dirty="0" smtClean="0">
                <a:latin typeface="Century Gothic" panose="020B0502020202020204" pitchFamily="34" charset="0"/>
              </a:rPr>
              <a:t>Separate budgets are prepared and approved for the Ingonyama Trust and the Ingonyama Trust Board.</a:t>
            </a:r>
            <a:endParaRPr lang="en-ZA" sz="1600" dirty="0">
              <a:latin typeface="Century Gothic" panose="020B0502020202020204" pitchFamily="34" charset="0"/>
            </a:endParaRPr>
          </a:p>
          <a:p>
            <a:pPr marL="285750" indent="-285750">
              <a:buFont typeface="Wingdings" panose="05000000000000000000" pitchFamily="2" charset="2"/>
              <a:buChar char="q"/>
            </a:pPr>
            <a:r>
              <a:rPr lang="en-ZA" sz="1600" dirty="0">
                <a:latin typeface="Century Gothic" panose="020B0502020202020204" pitchFamily="34" charset="0"/>
              </a:rPr>
              <a:t>In terms of section 4 of the Ingonyama Trust Act, 1994 the Department is required to bear the administration cost of the Board</a:t>
            </a:r>
            <a:r>
              <a:rPr lang="en-ZA" sz="1600" dirty="0" smtClean="0">
                <a:latin typeface="Century Gothic" panose="020B0502020202020204" pitchFamily="34" charset="0"/>
              </a:rPr>
              <a:t>.(Accounting Authority) </a:t>
            </a:r>
            <a:endParaRPr lang="en-ZA" sz="1600" dirty="0">
              <a:latin typeface="Century Gothic" panose="020B0502020202020204" pitchFamily="34" charset="0"/>
            </a:endParaRPr>
          </a:p>
          <a:p>
            <a:pPr marL="285750" indent="-285750">
              <a:buFont typeface="Wingdings" panose="05000000000000000000" pitchFamily="2" charset="2"/>
              <a:buChar char="q"/>
            </a:pPr>
            <a:r>
              <a:rPr lang="en-ZA" sz="1600" dirty="0">
                <a:latin typeface="Century Gothic" panose="020B0502020202020204" pitchFamily="34" charset="0"/>
              </a:rPr>
              <a:t>The Department has up to now not fully funded the Ingonyama Trust Board in terms of the said act.</a:t>
            </a:r>
          </a:p>
          <a:p>
            <a:pPr marL="285750" indent="-285750">
              <a:buFont typeface="Wingdings" panose="05000000000000000000" pitchFamily="2" charset="2"/>
              <a:buChar char="q"/>
            </a:pPr>
            <a:r>
              <a:rPr lang="en-ZA" sz="1600" dirty="0">
                <a:latin typeface="Century Gothic" panose="020B0502020202020204" pitchFamily="34" charset="0"/>
              </a:rPr>
              <a:t>A demonstration of the under-funding for the past </a:t>
            </a:r>
            <a:r>
              <a:rPr lang="en-ZA" sz="1600" dirty="0" smtClean="0">
                <a:latin typeface="Century Gothic" panose="020B0502020202020204" pitchFamily="34" charset="0"/>
              </a:rPr>
              <a:t> four years </a:t>
            </a:r>
            <a:r>
              <a:rPr lang="en-ZA" sz="1600" dirty="0">
                <a:latin typeface="Century Gothic" panose="020B0502020202020204" pitchFamily="34" charset="0"/>
              </a:rPr>
              <a:t>is noted below</a:t>
            </a:r>
            <a:r>
              <a:rPr lang="en-ZA" sz="1600" dirty="0" smtClean="0">
                <a:latin typeface="Century Gothic" panose="020B0502020202020204" pitchFamily="34" charset="0"/>
              </a:rPr>
              <a:t>.</a:t>
            </a:r>
          </a:p>
          <a:p>
            <a:endParaRPr lang="en-ZA" dirty="0" smtClean="0">
              <a:latin typeface="Century Gothic" panose="020B0502020202020204" pitchFamily="34" charset="0"/>
            </a:endParaRPr>
          </a:p>
          <a:p>
            <a:pPr marL="285750" indent="-285750">
              <a:buFont typeface="Wingdings" panose="05000000000000000000" pitchFamily="2" charset="2"/>
              <a:buChar char="q"/>
            </a:pPr>
            <a:r>
              <a:rPr lang="en-ZA" sz="1600" b="1" u="sng" dirty="0">
                <a:latin typeface="Century Gothic" panose="020B0502020202020204" pitchFamily="34" charset="0"/>
              </a:rPr>
              <a:t>Shortfall in the funding of the  Ingonyama Trust Board for operational costs over the past </a:t>
            </a:r>
            <a:r>
              <a:rPr lang="en-ZA" sz="1600" b="1" u="sng" dirty="0" smtClean="0">
                <a:latin typeface="Century Gothic" panose="020B0502020202020204" pitchFamily="34" charset="0"/>
              </a:rPr>
              <a:t>four years </a:t>
            </a:r>
            <a:endParaRPr lang="en-ZA" sz="1600" dirty="0">
              <a:latin typeface="Century Gothic" panose="020B0502020202020204" pitchFamily="34" charset="0"/>
            </a:endParaRPr>
          </a:p>
          <a:p>
            <a:r>
              <a:rPr lang="en-ZA" b="1" dirty="0">
                <a:latin typeface="Century Gothic" panose="020B0502020202020204" pitchFamily="34" charset="0"/>
              </a:rPr>
              <a:t> </a:t>
            </a:r>
            <a:endParaRPr lang="en-ZA" dirty="0">
              <a:latin typeface="Century Gothic" panose="020B0502020202020204" pitchFamily="34" charset="0"/>
            </a:endParaRPr>
          </a:p>
          <a:p>
            <a:pPr marL="285750" indent="-285750">
              <a:buFont typeface="Wingdings" panose="05000000000000000000" pitchFamily="2" charset="2"/>
              <a:buChar char="q"/>
            </a:pPr>
            <a:r>
              <a:rPr lang="en-ZA" sz="1600" dirty="0">
                <a:latin typeface="Century Gothic" panose="020B0502020202020204" pitchFamily="34" charset="0"/>
              </a:rPr>
              <a:t>The transfer payment received from the Department for the Ingonyama Trust Board was based on an allocation of R 18 m for 2015/2016 increased to </a:t>
            </a:r>
            <a:r>
              <a:rPr lang="en-ZA" sz="1600" b="1" dirty="0">
                <a:latin typeface="Century Gothic" panose="020B0502020202020204" pitchFamily="34" charset="0"/>
              </a:rPr>
              <a:t>R </a:t>
            </a:r>
            <a:r>
              <a:rPr lang="en-ZA" sz="1600" b="1" dirty="0" smtClean="0">
                <a:latin typeface="Century Gothic" panose="020B0502020202020204" pitchFamily="34" charset="0"/>
              </a:rPr>
              <a:t>20.50 </a:t>
            </a:r>
            <a:r>
              <a:rPr lang="en-ZA" sz="1600" dirty="0" smtClean="0">
                <a:latin typeface="Century Gothic" panose="020B0502020202020204" pitchFamily="34" charset="0"/>
              </a:rPr>
              <a:t> </a:t>
            </a:r>
            <a:r>
              <a:rPr lang="en-ZA" sz="1600" dirty="0">
                <a:latin typeface="Century Gothic" panose="020B0502020202020204" pitchFamily="34" charset="0"/>
              </a:rPr>
              <a:t>m for </a:t>
            </a:r>
            <a:r>
              <a:rPr lang="en-ZA" sz="1600" dirty="0" smtClean="0">
                <a:latin typeface="Century Gothic" panose="020B0502020202020204" pitchFamily="34" charset="0"/>
              </a:rPr>
              <a:t>2018/2019, </a:t>
            </a:r>
            <a:r>
              <a:rPr lang="en-ZA" sz="1600" dirty="0">
                <a:latin typeface="Century Gothic" panose="020B0502020202020204" pitchFamily="34" charset="0"/>
              </a:rPr>
              <a:t>hence resulting in an estimated shortfall of </a:t>
            </a:r>
            <a:r>
              <a:rPr lang="en-ZA" sz="1600" b="1" dirty="0">
                <a:latin typeface="Century Gothic" panose="020B0502020202020204" pitchFamily="34" charset="0"/>
              </a:rPr>
              <a:t>R </a:t>
            </a:r>
            <a:r>
              <a:rPr lang="en-ZA" sz="1600" b="1" dirty="0" smtClean="0">
                <a:latin typeface="Century Gothic" panose="020B0502020202020204" pitchFamily="34" charset="0"/>
              </a:rPr>
              <a:t>56.87  </a:t>
            </a:r>
            <a:r>
              <a:rPr lang="en-ZA" sz="1600" dirty="0">
                <a:latin typeface="Century Gothic" panose="020B0502020202020204" pitchFamily="34" charset="0"/>
              </a:rPr>
              <a:t>m for the past </a:t>
            </a:r>
            <a:r>
              <a:rPr lang="en-ZA" sz="1600" dirty="0" smtClean="0">
                <a:latin typeface="Century Gothic" panose="020B0502020202020204" pitchFamily="34" charset="0"/>
              </a:rPr>
              <a:t> four  financial </a:t>
            </a:r>
            <a:r>
              <a:rPr lang="en-ZA" sz="1600" dirty="0">
                <a:latin typeface="Century Gothic" panose="020B0502020202020204" pitchFamily="34" charset="0"/>
              </a:rPr>
              <a:t>years.</a:t>
            </a:r>
          </a:p>
          <a:p>
            <a:r>
              <a:rPr lang="en-ZA" sz="1600" dirty="0" smtClean="0">
                <a:latin typeface="Century Gothic" panose="020B0502020202020204" pitchFamily="34" charset="0"/>
              </a:rPr>
              <a:t>		2015/2016 </a:t>
            </a:r>
            <a:r>
              <a:rPr lang="en-ZA" sz="1600" dirty="0">
                <a:latin typeface="Century Gothic" panose="020B0502020202020204" pitchFamily="34" charset="0"/>
              </a:rPr>
              <a:t>-	 R    </a:t>
            </a:r>
            <a:r>
              <a:rPr lang="en-ZA" sz="1600" dirty="0" smtClean="0">
                <a:latin typeface="Century Gothic" panose="020B0502020202020204" pitchFamily="34" charset="0"/>
              </a:rPr>
              <a:t>8,50  m  </a:t>
            </a:r>
            <a:endParaRPr lang="en-ZA" sz="1600" dirty="0">
              <a:latin typeface="Century Gothic" panose="020B0502020202020204" pitchFamily="34" charset="0"/>
            </a:endParaRPr>
          </a:p>
          <a:p>
            <a:r>
              <a:rPr lang="en-ZA" sz="1600" dirty="0" smtClean="0">
                <a:latin typeface="Century Gothic" panose="020B0502020202020204" pitchFamily="34" charset="0"/>
              </a:rPr>
              <a:t>		2016/2017 -</a:t>
            </a:r>
            <a:r>
              <a:rPr lang="en-ZA" sz="1600" dirty="0">
                <a:latin typeface="Century Gothic" panose="020B0502020202020204" pitchFamily="34" charset="0"/>
              </a:rPr>
              <a:t>	 R 12, </a:t>
            </a:r>
            <a:r>
              <a:rPr lang="en-ZA" sz="1600" dirty="0" smtClean="0">
                <a:latin typeface="Century Gothic" panose="020B0502020202020204" pitchFamily="34" charset="0"/>
              </a:rPr>
              <a:t>60  m</a:t>
            </a:r>
            <a:endParaRPr lang="en-ZA" sz="1600" dirty="0">
              <a:latin typeface="Century Gothic" panose="020B0502020202020204" pitchFamily="34" charset="0"/>
            </a:endParaRPr>
          </a:p>
          <a:p>
            <a:r>
              <a:rPr lang="en-ZA" sz="1600" dirty="0" smtClean="0">
                <a:latin typeface="Century Gothic" panose="020B0502020202020204" pitchFamily="34" charset="0"/>
              </a:rPr>
              <a:t>		2017/2018 </a:t>
            </a:r>
            <a:r>
              <a:rPr lang="en-ZA" sz="1600" dirty="0">
                <a:latin typeface="Century Gothic" panose="020B0502020202020204" pitchFamily="34" charset="0"/>
              </a:rPr>
              <a:t>-	 R 15, 27 </a:t>
            </a:r>
            <a:r>
              <a:rPr lang="en-ZA" sz="1600" dirty="0" smtClean="0">
                <a:latin typeface="Century Gothic" panose="020B0502020202020204" pitchFamily="34" charset="0"/>
              </a:rPr>
              <a:t> m </a:t>
            </a:r>
          </a:p>
          <a:p>
            <a:r>
              <a:rPr lang="en-ZA" sz="1600" dirty="0">
                <a:latin typeface="Century Gothic" panose="020B0502020202020204" pitchFamily="34" charset="0"/>
              </a:rPr>
              <a:t>	</a:t>
            </a:r>
            <a:r>
              <a:rPr lang="en-ZA" sz="1600" dirty="0" smtClean="0">
                <a:latin typeface="Century Gothic" panose="020B0502020202020204" pitchFamily="34" charset="0"/>
              </a:rPr>
              <a:t>	2018/2019 -              R 20.50   m</a:t>
            </a:r>
            <a:endParaRPr lang="en-ZA" sz="1600" dirty="0">
              <a:latin typeface="Century Gothic" panose="020B0502020202020204" pitchFamily="34" charset="0"/>
            </a:endParaRPr>
          </a:p>
          <a:p>
            <a:r>
              <a:rPr lang="en-ZA" sz="1600" dirty="0">
                <a:latin typeface="Century Gothic" panose="020B0502020202020204" pitchFamily="34" charset="0"/>
              </a:rPr>
              <a:t>		</a:t>
            </a:r>
            <a:r>
              <a:rPr lang="en-ZA" sz="1600" dirty="0" smtClean="0">
                <a:latin typeface="Century Gothic" panose="020B0502020202020204" pitchFamily="34" charset="0"/>
              </a:rPr>
              <a:t>		----------------</a:t>
            </a:r>
            <a:endParaRPr lang="en-ZA" sz="1600" dirty="0">
              <a:latin typeface="Century Gothic" panose="020B0502020202020204" pitchFamily="34" charset="0"/>
            </a:endParaRPr>
          </a:p>
          <a:p>
            <a:r>
              <a:rPr lang="en-ZA" sz="1600" dirty="0">
                <a:latin typeface="Century Gothic" panose="020B0502020202020204" pitchFamily="34" charset="0"/>
              </a:rPr>
              <a:t>	            </a:t>
            </a:r>
            <a:r>
              <a:rPr lang="en-ZA" sz="1600" dirty="0" smtClean="0">
                <a:latin typeface="Century Gothic" panose="020B0502020202020204" pitchFamily="34" charset="0"/>
              </a:rPr>
              <a:t>  			 </a:t>
            </a:r>
            <a:r>
              <a:rPr lang="en-ZA" sz="1600" dirty="0">
                <a:latin typeface="Century Gothic" panose="020B0502020202020204" pitchFamily="34" charset="0"/>
              </a:rPr>
              <a:t>R </a:t>
            </a:r>
            <a:r>
              <a:rPr lang="en-ZA" sz="1600" dirty="0" smtClean="0">
                <a:latin typeface="Century Gothic" panose="020B0502020202020204" pitchFamily="34" charset="0"/>
              </a:rPr>
              <a:t>56.87 m</a:t>
            </a:r>
          </a:p>
          <a:p>
            <a:endParaRPr lang="en-ZA" sz="1600" dirty="0" smtClean="0">
              <a:latin typeface="Century Gothic" panose="020B0502020202020204" pitchFamily="34" charset="0"/>
            </a:endParaRPr>
          </a:p>
        </p:txBody>
      </p:sp>
      <p:sp>
        <p:nvSpPr>
          <p:cNvPr id="3" name="Title 1"/>
          <p:cNvSpPr>
            <a:spLocks noGrp="1"/>
          </p:cNvSpPr>
          <p:nvPr>
            <p:ph type="title"/>
          </p:nvPr>
        </p:nvSpPr>
        <p:spPr>
          <a:xfrm>
            <a:off x="152400" y="76200"/>
            <a:ext cx="8839200" cy="5334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ZA" sz="2400" b="1" dirty="0" smtClean="0">
                <a:solidFill>
                  <a:schemeClr val="tx1"/>
                </a:solidFill>
              </a:rPr>
              <a:t>FUNDING OF THE INGONYAMA TRUST BOARD - HISTORIC REVIEW </a:t>
            </a:r>
            <a:endParaRPr lang="en-ZA" sz="2400" b="1" dirty="0">
              <a:solidFill>
                <a:schemeClr val="tx1"/>
              </a:solidFill>
            </a:endParaRPr>
          </a:p>
        </p:txBody>
      </p:sp>
    </p:spTree>
    <p:extLst>
      <p:ext uri="{BB962C8B-B14F-4D97-AF65-F5344CB8AC3E}">
        <p14:creationId xmlns:p14="http://schemas.microsoft.com/office/powerpoint/2010/main" xmlns="" val="115927689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944562"/>
          </a:xfrm>
        </p:spPr>
        <p:style>
          <a:lnRef idx="0">
            <a:schemeClr val="accent3"/>
          </a:lnRef>
          <a:fillRef idx="3">
            <a:schemeClr val="accent3"/>
          </a:fillRef>
          <a:effectRef idx="3">
            <a:schemeClr val="accent3"/>
          </a:effectRef>
          <a:fontRef idx="minor">
            <a:schemeClr val="lt1"/>
          </a:fontRef>
        </p:style>
        <p:txBody>
          <a:bodyPr>
            <a:normAutofit/>
          </a:bodyPr>
          <a:lstStyle/>
          <a:p>
            <a:r>
              <a:rPr lang="en-ZA" sz="2400" b="1" dirty="0" smtClean="0"/>
              <a:t>PROGRAMMES OF THE INGONYAMA TRUST BOARD AND THE INGONYAMA TRUST </a:t>
            </a:r>
            <a:endParaRPr lang="en-ZA" sz="2400" b="1" dirty="0"/>
          </a:p>
        </p:txBody>
      </p:sp>
      <p:sp>
        <p:nvSpPr>
          <p:cNvPr id="3" name="Content Placeholder 2"/>
          <p:cNvSpPr>
            <a:spLocks noGrp="1"/>
          </p:cNvSpPr>
          <p:nvPr>
            <p:ph idx="1"/>
          </p:nvPr>
        </p:nvSpPr>
        <p:spPr>
          <a:xfrm>
            <a:off x="304800" y="1371600"/>
            <a:ext cx="8534400" cy="4343400"/>
          </a:xfrm>
          <a:solidFill>
            <a:schemeClr val="bg1"/>
          </a:solidFill>
        </p:spPr>
        <p:txBody>
          <a:bodyPr>
            <a:normAutofit fontScale="40000" lnSpcReduction="20000"/>
          </a:bodyPr>
          <a:lstStyle/>
          <a:p>
            <a:pPr>
              <a:buFont typeface="Wingdings" panose="05000000000000000000" pitchFamily="2" charset="2"/>
              <a:buChar char="q"/>
            </a:pPr>
            <a:r>
              <a:rPr lang="en-ZA" sz="4300" b="1" u="sng" dirty="0" smtClean="0">
                <a:latin typeface="Century Gothic" panose="020B0502020202020204" pitchFamily="34" charset="0"/>
              </a:rPr>
              <a:t>Ingonyama Trust Board </a:t>
            </a:r>
            <a:endParaRPr lang="en-ZA" sz="4300" b="1" u="sng" dirty="0">
              <a:latin typeface="Century Gothic" panose="020B0502020202020204" pitchFamily="34" charset="0"/>
            </a:endParaRPr>
          </a:p>
          <a:p>
            <a:pPr marL="0" indent="0">
              <a:buNone/>
            </a:pPr>
            <a:endParaRPr lang="en-ZA" sz="4300" b="1" u="sng" dirty="0" smtClean="0">
              <a:latin typeface="Century Gothic" panose="020B0502020202020204" pitchFamily="34" charset="0"/>
            </a:endParaRPr>
          </a:p>
          <a:p>
            <a:pPr lvl="1">
              <a:buFont typeface="Wingdings" panose="05000000000000000000" pitchFamily="2" charset="2"/>
              <a:buChar char="q"/>
            </a:pPr>
            <a:r>
              <a:rPr lang="en-ZA" sz="4300" b="1" dirty="0" smtClean="0">
                <a:latin typeface="Century Gothic" panose="020B0502020202020204" pitchFamily="34" charset="0"/>
              </a:rPr>
              <a:t>Comprises of one programme -</a:t>
            </a:r>
            <a:r>
              <a:rPr lang="en-ZA" sz="4300" dirty="0" smtClean="0">
                <a:latin typeface="Century Gothic" panose="020B0502020202020204" pitchFamily="34" charset="0"/>
              </a:rPr>
              <a:t> </a:t>
            </a:r>
            <a:r>
              <a:rPr lang="en-ZA" sz="4300" b="1" dirty="0" smtClean="0">
                <a:latin typeface="Century Gothic" panose="020B0502020202020204" pitchFamily="34" charset="0"/>
              </a:rPr>
              <a:t>Administration </a:t>
            </a:r>
          </a:p>
          <a:p>
            <a:endParaRPr lang="en-ZA" dirty="0" smtClean="0">
              <a:latin typeface="Century Gothic" panose="020B0502020202020204" pitchFamily="34" charset="0"/>
            </a:endParaRPr>
          </a:p>
          <a:p>
            <a:pPr marL="0" indent="0">
              <a:buNone/>
            </a:pPr>
            <a:endParaRPr lang="en-ZA" dirty="0">
              <a:latin typeface="Century Gothic" panose="020B0502020202020204" pitchFamily="34" charset="0"/>
            </a:endParaRPr>
          </a:p>
          <a:p>
            <a:pPr>
              <a:buFont typeface="Wingdings" panose="05000000000000000000" pitchFamily="2" charset="2"/>
              <a:buChar char="q"/>
            </a:pPr>
            <a:r>
              <a:rPr lang="en-ZA" sz="4300" b="1" u="sng" dirty="0" smtClean="0">
                <a:latin typeface="Century Gothic" panose="020B0502020202020204" pitchFamily="34" charset="0"/>
              </a:rPr>
              <a:t>Ingonyama Trust </a:t>
            </a:r>
          </a:p>
          <a:p>
            <a:pPr marL="0" indent="0">
              <a:buNone/>
            </a:pPr>
            <a:endParaRPr lang="en-ZA" sz="4300" b="1" u="sng" dirty="0" smtClean="0">
              <a:latin typeface="Century Gothic" panose="020B0502020202020204" pitchFamily="34" charset="0"/>
            </a:endParaRPr>
          </a:p>
          <a:p>
            <a:pPr lvl="1">
              <a:buFont typeface="Wingdings" panose="05000000000000000000" pitchFamily="2" charset="2"/>
              <a:buChar char="q"/>
            </a:pPr>
            <a:r>
              <a:rPr lang="en-ZA" sz="4300" b="1" dirty="0" smtClean="0">
                <a:latin typeface="Century Gothic" panose="020B0502020202020204" pitchFamily="34" charset="0"/>
              </a:rPr>
              <a:t>Comprises of two programmes </a:t>
            </a:r>
          </a:p>
          <a:p>
            <a:pPr lvl="1">
              <a:buFont typeface="Wingdings" panose="05000000000000000000" pitchFamily="2" charset="2"/>
              <a:buChar char="q"/>
            </a:pPr>
            <a:endParaRPr lang="en-ZA" sz="4300" b="1" dirty="0" smtClean="0">
              <a:latin typeface="Century Gothic" panose="020B0502020202020204" pitchFamily="34" charset="0"/>
            </a:endParaRPr>
          </a:p>
          <a:p>
            <a:pPr marL="457200" lvl="1" indent="0">
              <a:buNone/>
            </a:pPr>
            <a:endParaRPr lang="en-ZA" sz="4300" b="1" dirty="0">
              <a:latin typeface="Century Gothic" panose="020B0502020202020204" pitchFamily="34" charset="0"/>
            </a:endParaRPr>
          </a:p>
          <a:p>
            <a:pPr marL="1085850" lvl="2">
              <a:buFont typeface="Wingdings" panose="05000000000000000000" pitchFamily="2" charset="2"/>
              <a:buChar char="q"/>
            </a:pPr>
            <a:r>
              <a:rPr lang="en-ZA" sz="4300" b="1" i="1" dirty="0" smtClean="0">
                <a:latin typeface="Century Gothic" panose="020B0502020202020204" pitchFamily="34" charset="0"/>
              </a:rPr>
              <a:t>Corporate services and Financial administration programme  </a:t>
            </a:r>
          </a:p>
          <a:p>
            <a:pPr marL="1085850" lvl="2">
              <a:buFont typeface="Wingdings" panose="05000000000000000000" pitchFamily="2" charset="2"/>
              <a:buChar char="q"/>
            </a:pPr>
            <a:endParaRPr lang="en-ZA" sz="4300" b="1" i="1" dirty="0">
              <a:latin typeface="Century Gothic" panose="020B0502020202020204" pitchFamily="34" charset="0"/>
            </a:endParaRPr>
          </a:p>
          <a:p>
            <a:pPr marL="1085850" lvl="2">
              <a:buFont typeface="Wingdings" panose="05000000000000000000" pitchFamily="2" charset="2"/>
              <a:buChar char="q"/>
            </a:pPr>
            <a:endParaRPr lang="en-ZA" sz="4300" dirty="0" smtClean="0">
              <a:latin typeface="Century Gothic" panose="020B0502020202020204" pitchFamily="34" charset="0"/>
            </a:endParaRPr>
          </a:p>
          <a:p>
            <a:pPr marL="1085850" lvl="2">
              <a:buFont typeface="Wingdings" panose="05000000000000000000" pitchFamily="2" charset="2"/>
              <a:buChar char="q"/>
            </a:pPr>
            <a:r>
              <a:rPr lang="en-ZA" sz="4300" b="1" i="1" dirty="0" smtClean="0">
                <a:latin typeface="Century Gothic" panose="020B0502020202020204" pitchFamily="34" charset="0"/>
              </a:rPr>
              <a:t>Land and Tenure management services</a:t>
            </a:r>
            <a:endParaRPr lang="en-ZA" sz="4300" b="1" dirty="0" smtClean="0">
              <a:latin typeface="Century Gothic" panose="020B0502020202020204" pitchFamily="34" charset="0"/>
            </a:endParaRPr>
          </a:p>
          <a:p>
            <a:pPr marL="0" indent="0">
              <a:buNone/>
            </a:pPr>
            <a:endParaRPr lang="en-ZA" sz="2500" b="1" dirty="0" smtClean="0">
              <a:latin typeface="Century Gothic" panose="020B0502020202020204" pitchFamily="34" charset="0"/>
            </a:endParaRPr>
          </a:p>
          <a:p>
            <a:pPr marL="0" indent="0">
              <a:buNone/>
            </a:pPr>
            <a:endParaRPr lang="en-ZA" b="1" dirty="0">
              <a:latin typeface="Century Gothic" panose="020B0502020202020204" pitchFamily="34" charset="0"/>
            </a:endParaRPr>
          </a:p>
        </p:txBody>
      </p:sp>
    </p:spTree>
    <p:extLst>
      <p:ext uri="{BB962C8B-B14F-4D97-AF65-F5344CB8AC3E}">
        <p14:creationId xmlns:p14="http://schemas.microsoft.com/office/powerpoint/2010/main" xmlns="" val="34281281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87584" y="84983"/>
            <a:ext cx="8919775" cy="536576"/>
          </a:xfrm>
          <a:prstGeom prst="rect">
            <a:avLst/>
          </a:prstGeom>
          <a:solidFill>
            <a:schemeClr val="accent3">
              <a:lumMod val="75000"/>
            </a:schemeClr>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ZA" sz="2800" b="1" dirty="0" smtClean="0">
                <a:effectLst>
                  <a:outerShdw blurRad="38100" dist="38100" dir="2700000" algn="tl">
                    <a:srgbClr val="000000">
                      <a:alpha val="43137"/>
                    </a:srgbClr>
                  </a:outerShdw>
                </a:effectLst>
                <a:latin typeface="Arial" pitchFamily="34" charset="0"/>
                <a:cs typeface="Arial" pitchFamily="34" charset="0"/>
              </a:rPr>
              <a:t>INCOME : INGONYAMA TRUST BOARD </a:t>
            </a:r>
            <a:endParaRPr lang="en-ZA"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738718242"/>
              </p:ext>
            </p:extLst>
          </p:nvPr>
        </p:nvGraphicFramePr>
        <p:xfrm>
          <a:off x="152403" y="838205"/>
          <a:ext cx="8854957" cy="3998492"/>
        </p:xfrm>
        <a:graphic>
          <a:graphicData uri="http://schemas.openxmlformats.org/drawingml/2006/table">
            <a:tbl>
              <a:tblPr>
                <a:tableStyleId>{5C22544A-7EE6-4342-B048-85BDC9FD1C3A}</a:tableStyleId>
              </a:tblPr>
              <a:tblGrid>
                <a:gridCol w="368957">
                  <a:extLst>
                    <a:ext uri="{9D8B030D-6E8A-4147-A177-3AD203B41FA5}">
                      <a16:colId xmlns:a16="http://schemas.microsoft.com/office/drawing/2014/main" xmlns="" val="20000"/>
                    </a:ext>
                  </a:extLst>
                </a:gridCol>
                <a:gridCol w="3441040">
                  <a:extLst>
                    <a:ext uri="{9D8B030D-6E8A-4147-A177-3AD203B41FA5}">
                      <a16:colId xmlns:a16="http://schemas.microsoft.com/office/drawing/2014/main" xmlns="" val="20001"/>
                    </a:ext>
                  </a:extLst>
                </a:gridCol>
                <a:gridCol w="568288">
                  <a:extLst>
                    <a:ext uri="{9D8B030D-6E8A-4147-A177-3AD203B41FA5}">
                      <a16:colId xmlns:a16="http://schemas.microsoft.com/office/drawing/2014/main" xmlns="" val="20002"/>
                    </a:ext>
                  </a:extLst>
                </a:gridCol>
                <a:gridCol w="1168362">
                  <a:extLst>
                    <a:ext uri="{9D8B030D-6E8A-4147-A177-3AD203B41FA5}">
                      <a16:colId xmlns:a16="http://schemas.microsoft.com/office/drawing/2014/main" xmlns="" val="20003"/>
                    </a:ext>
                  </a:extLst>
                </a:gridCol>
                <a:gridCol w="1997150">
                  <a:extLst>
                    <a:ext uri="{9D8B030D-6E8A-4147-A177-3AD203B41FA5}">
                      <a16:colId xmlns:a16="http://schemas.microsoft.com/office/drawing/2014/main" xmlns="" val="20004"/>
                    </a:ext>
                  </a:extLst>
                </a:gridCol>
                <a:gridCol w="339574">
                  <a:extLst>
                    <a:ext uri="{9D8B030D-6E8A-4147-A177-3AD203B41FA5}">
                      <a16:colId xmlns:a16="http://schemas.microsoft.com/office/drawing/2014/main" xmlns="" val="20005"/>
                    </a:ext>
                  </a:extLst>
                </a:gridCol>
                <a:gridCol w="971586">
                  <a:extLst>
                    <a:ext uri="{9D8B030D-6E8A-4147-A177-3AD203B41FA5}">
                      <a16:colId xmlns:a16="http://schemas.microsoft.com/office/drawing/2014/main" xmlns="" val="20006"/>
                    </a:ext>
                  </a:extLst>
                </a:gridCol>
              </a:tblGrid>
              <a:tr h="254315">
                <a:tc>
                  <a:txBody>
                    <a:bodyPr/>
                    <a:lstStyle/>
                    <a:p>
                      <a:pPr algn="ctr" fontAlgn="b"/>
                      <a:r>
                        <a:rPr lang="en-ZA" sz="1600" u="none" strike="noStrike" dirty="0">
                          <a:effectLst/>
                        </a:rPr>
                        <a:t> </a:t>
                      </a:r>
                      <a:endParaRPr lang="en-ZA" sz="1600" b="1" i="0" u="none" strike="noStrike" dirty="0">
                        <a:effectLst/>
                        <a:latin typeface="Arial"/>
                      </a:endParaRPr>
                    </a:p>
                  </a:txBody>
                  <a:tcPr marL="0" marR="0" marT="0" marB="0" anchor="b"/>
                </a:tc>
                <a:tc>
                  <a:txBody>
                    <a:bodyPr/>
                    <a:lstStyle/>
                    <a:p>
                      <a:pPr algn="l" fontAlgn="b"/>
                      <a:r>
                        <a:rPr lang="en-ZA" sz="1600" b="1" u="sng" strike="noStrike" dirty="0" err="1">
                          <a:effectLst/>
                        </a:rPr>
                        <a:t>Ingonyama</a:t>
                      </a:r>
                      <a:r>
                        <a:rPr lang="en-ZA" sz="1600" b="1" u="sng" strike="noStrike" dirty="0">
                          <a:effectLst/>
                        </a:rPr>
                        <a:t> Trust Board </a:t>
                      </a:r>
                      <a:endParaRPr lang="en-ZA" sz="1600" b="1" i="0" u="sng" strike="noStrike" dirty="0">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tc>
                  <a:txBody>
                    <a:bodyPr/>
                    <a:lstStyle/>
                    <a:p>
                      <a:pPr algn="ctr" fontAlgn="b"/>
                      <a:r>
                        <a:rPr lang="en-ZA" sz="1600" b="1" u="none" strike="noStrike" dirty="0">
                          <a:effectLst/>
                        </a:rPr>
                        <a:t> </a:t>
                      </a:r>
                      <a:r>
                        <a:rPr lang="en-ZA" sz="1600" b="1" u="none" strike="noStrike" dirty="0" smtClean="0">
                          <a:effectLst/>
                        </a:rPr>
                        <a:t>Approved </a:t>
                      </a:r>
                      <a:endParaRPr lang="en-ZA" sz="1600" b="1" i="0" u="none" strike="noStrike" dirty="0">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extLst>
                  <a:ext uri="{0D108BD9-81ED-4DB2-BD59-A6C34878D82A}">
                    <a16:rowId xmlns:a16="http://schemas.microsoft.com/office/drawing/2014/main" xmlns="" val="10000"/>
                  </a:ext>
                </a:extLst>
              </a:tr>
              <a:tr h="303222">
                <a:tc>
                  <a:txBody>
                    <a:bodyPr/>
                    <a:lstStyle/>
                    <a:p>
                      <a:pPr algn="ctr" fontAlgn="b"/>
                      <a:r>
                        <a:rPr lang="en-ZA" sz="1600" u="none" strike="noStrike" dirty="0">
                          <a:effectLst/>
                        </a:rPr>
                        <a:t> </a:t>
                      </a:r>
                      <a:endParaRPr lang="en-ZA" sz="1600" b="1" i="0" u="none" strike="noStrike" dirty="0">
                        <a:effectLst/>
                        <a:latin typeface="Arial"/>
                      </a:endParaRPr>
                    </a:p>
                  </a:txBody>
                  <a:tcPr marL="0" marR="0" marT="0" marB="0" anchor="b"/>
                </a:tc>
                <a:tc>
                  <a:txBody>
                    <a:bodyPr/>
                    <a:lstStyle/>
                    <a:p>
                      <a:pPr algn="l" fontAlgn="b"/>
                      <a:endParaRPr lang="en-ZA" sz="1600" b="1" i="0" u="sng"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ctr" fontAlgn="b"/>
                      <a:r>
                        <a:rPr lang="en-ZA" sz="1600" b="1" u="none" strike="noStrike" dirty="0">
                          <a:effectLst/>
                        </a:rPr>
                        <a:t> Budget </a:t>
                      </a:r>
                      <a:endParaRPr lang="en-ZA" sz="1600" b="1" i="0" u="none" strike="noStrike" dirty="0">
                        <a:effectLst/>
                        <a:latin typeface="Arial"/>
                      </a:endParaRPr>
                    </a:p>
                  </a:txBody>
                  <a:tcPr marL="0" marR="0" marT="0" marB="0" anchor="b"/>
                </a:tc>
                <a:tc>
                  <a:txBody>
                    <a:bodyPr/>
                    <a:lstStyle/>
                    <a:p>
                      <a:pPr algn="l" fontAlgn="b"/>
                      <a:endParaRPr lang="en-ZA" sz="1600" b="1" i="0" u="sng"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extLst>
                  <a:ext uri="{0D108BD9-81ED-4DB2-BD59-A6C34878D82A}">
                    <a16:rowId xmlns:a16="http://schemas.microsoft.com/office/drawing/2014/main" xmlns="" val="10001"/>
                  </a:ext>
                </a:extLst>
              </a:tr>
              <a:tr h="391254">
                <a:tc>
                  <a:txBody>
                    <a:bodyPr/>
                    <a:lstStyle/>
                    <a:p>
                      <a:pPr algn="ctr" fontAlgn="b"/>
                      <a:r>
                        <a:rPr lang="en-ZA" sz="1600" u="none" strike="noStrike">
                          <a:effectLst/>
                        </a:rPr>
                        <a:t> </a:t>
                      </a:r>
                      <a:endParaRPr lang="en-ZA" sz="1600" b="1" i="0" u="none" strike="noStrike">
                        <a:effectLst/>
                        <a:latin typeface="Arial"/>
                      </a:endParaRPr>
                    </a:p>
                  </a:txBody>
                  <a:tcPr marL="0" marR="0" marT="0" marB="0" anchor="b"/>
                </a:tc>
                <a:tc>
                  <a:txBody>
                    <a:bodyPr/>
                    <a:lstStyle/>
                    <a:p>
                      <a:pPr algn="l" fontAlgn="b"/>
                      <a:endParaRPr lang="en-ZA" sz="1600" b="1" i="0" u="sng"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ctr" fontAlgn="b"/>
                      <a:r>
                        <a:rPr lang="en-ZA" sz="1600" b="1" u="none" strike="noStrike" dirty="0">
                          <a:effectLst/>
                        </a:rPr>
                        <a:t>2019/2020</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extLst>
                  <a:ext uri="{0D108BD9-81ED-4DB2-BD59-A6C34878D82A}">
                    <a16:rowId xmlns:a16="http://schemas.microsoft.com/office/drawing/2014/main" xmlns="" val="10002"/>
                  </a:ext>
                </a:extLst>
              </a:tr>
              <a:tr h="254315">
                <a:tc>
                  <a:txBody>
                    <a:bodyPr/>
                    <a:lstStyle/>
                    <a:p>
                      <a:pPr algn="ctr" fontAlgn="b"/>
                      <a:endParaRPr lang="en-ZA" sz="1600" b="1" i="0" u="none" strike="noStrike" dirty="0">
                        <a:effectLst/>
                        <a:latin typeface="Arial"/>
                      </a:endParaRPr>
                    </a:p>
                  </a:txBody>
                  <a:tcPr marL="0" marR="0" marT="0" marB="0" anchor="b"/>
                </a:tc>
                <a:tc>
                  <a:txBody>
                    <a:bodyPr/>
                    <a:lstStyle/>
                    <a:p>
                      <a:pPr algn="l" fontAlgn="b"/>
                      <a:r>
                        <a:rPr lang="en-ZA" sz="1600" b="1" u="sng" strike="noStrike" dirty="0">
                          <a:effectLst/>
                        </a:rPr>
                        <a:t>Income</a:t>
                      </a:r>
                      <a:endParaRPr lang="en-ZA" sz="1600" b="1" i="0" u="sng"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extLst>
                  <a:ext uri="{0D108BD9-81ED-4DB2-BD59-A6C34878D82A}">
                    <a16:rowId xmlns:a16="http://schemas.microsoft.com/office/drawing/2014/main" xmlns="" val="10007"/>
                  </a:ext>
                </a:extLst>
              </a:tr>
              <a:tr h="264097">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endParaRPr lang="en-ZA" sz="1600" b="1" i="0" u="sng"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extLst>
                  <a:ext uri="{0D108BD9-81ED-4DB2-BD59-A6C34878D82A}">
                    <a16:rowId xmlns:a16="http://schemas.microsoft.com/office/drawing/2014/main" xmlns="" val="10008"/>
                  </a:ext>
                </a:extLst>
              </a:tr>
              <a:tr h="440161">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r>
                        <a:rPr lang="en-ZA" sz="1600" b="1" u="none" strike="noStrike" dirty="0">
                          <a:effectLst/>
                        </a:rPr>
                        <a:t>Transfer Payment from Department of Rural Development and Land Reform</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r>
                        <a:rPr lang="en-ZA" sz="1600" b="1" u="none" strike="noStrike" dirty="0">
                          <a:effectLst/>
                        </a:rPr>
                        <a:t>          21 489 000.00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extLst>
                  <a:ext uri="{0D108BD9-81ED-4DB2-BD59-A6C34878D82A}">
                    <a16:rowId xmlns:a16="http://schemas.microsoft.com/office/drawing/2014/main" xmlns="" val="10009"/>
                  </a:ext>
                </a:extLst>
              </a:tr>
              <a:tr h="254315">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r>
                        <a:rPr lang="en-ZA" sz="1600" b="1" u="none" strike="noStrike" dirty="0">
                          <a:effectLst/>
                        </a:rPr>
                        <a:t>Interest </a:t>
                      </a:r>
                      <a:r>
                        <a:rPr lang="en-ZA" sz="1600" b="1" u="none" strike="noStrike" dirty="0" smtClean="0">
                          <a:effectLst/>
                        </a:rPr>
                        <a:t> Income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r>
                        <a:rPr lang="en-ZA" sz="1600" b="1" u="none" strike="noStrike" dirty="0">
                          <a:effectLst/>
                        </a:rPr>
                        <a:t>              100 920.46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extLst>
                  <a:ext uri="{0D108BD9-81ED-4DB2-BD59-A6C34878D82A}">
                    <a16:rowId xmlns:a16="http://schemas.microsoft.com/office/drawing/2014/main" xmlns="" val="10010"/>
                  </a:ext>
                </a:extLst>
              </a:tr>
              <a:tr h="254315">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r>
                        <a:rPr lang="en-ZA" sz="1600" b="1" u="none" strike="noStrike" dirty="0">
                          <a:effectLst/>
                        </a:rPr>
                        <a:t>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extLst>
                  <a:ext uri="{0D108BD9-81ED-4DB2-BD59-A6C34878D82A}">
                    <a16:rowId xmlns:a16="http://schemas.microsoft.com/office/drawing/2014/main" xmlns="" val="10011"/>
                  </a:ext>
                </a:extLst>
              </a:tr>
              <a:tr h="264097">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r>
                        <a:rPr lang="en-ZA" sz="1600" b="1" u="none" strike="noStrike" dirty="0">
                          <a:effectLst/>
                        </a:rPr>
                        <a:t>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extLst>
                  <a:ext uri="{0D108BD9-81ED-4DB2-BD59-A6C34878D82A}">
                    <a16:rowId xmlns:a16="http://schemas.microsoft.com/office/drawing/2014/main" xmlns="" val="10012"/>
                  </a:ext>
                </a:extLst>
              </a:tr>
              <a:tr h="254315">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a:effectLst/>
                        <a:latin typeface="Arial"/>
                      </a:endParaRPr>
                    </a:p>
                  </a:txBody>
                  <a:tcPr marL="0" marR="0" marT="0" marB="0" anchor="b"/>
                </a:tc>
                <a:extLst>
                  <a:ext uri="{0D108BD9-81ED-4DB2-BD59-A6C34878D82A}">
                    <a16:rowId xmlns:a16="http://schemas.microsoft.com/office/drawing/2014/main" xmlns="" val="10013"/>
                  </a:ext>
                </a:extLst>
              </a:tr>
              <a:tr h="254315">
                <a:tc>
                  <a:txBody>
                    <a:bodyPr/>
                    <a:lstStyle/>
                    <a:p>
                      <a:pPr algn="ctr" fontAlgn="b"/>
                      <a:endParaRPr lang="en-ZA" sz="1600" b="1" i="0" u="none" strike="noStrike" dirty="0">
                        <a:effectLst/>
                        <a:latin typeface="Arial"/>
                      </a:endParaRPr>
                    </a:p>
                  </a:txBody>
                  <a:tcPr marL="0" marR="0" marT="0" marB="0" anchor="b"/>
                </a:tc>
                <a:tc>
                  <a:txBody>
                    <a:bodyPr/>
                    <a:lstStyle/>
                    <a:p>
                      <a:pPr algn="l" fontAlgn="b"/>
                      <a:r>
                        <a:rPr lang="en-ZA" sz="1600" b="1" u="none" strike="noStrike" dirty="0" smtClean="0">
                          <a:effectLst/>
                        </a:rPr>
                        <a:t>Additional funding</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r>
                        <a:rPr lang="en-ZA" sz="1600" b="1" u="none" strike="noStrike" dirty="0">
                          <a:effectLst/>
                        </a:rPr>
                        <a:t>          </a:t>
                      </a:r>
                      <a:r>
                        <a:rPr lang="en-ZA" sz="1600" b="1" u="none" strike="noStrike" dirty="0" smtClean="0">
                          <a:effectLst/>
                        </a:rPr>
                        <a:t>44 026 732.42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extLst>
                  <a:ext uri="{0D108BD9-81ED-4DB2-BD59-A6C34878D82A}">
                    <a16:rowId xmlns:a16="http://schemas.microsoft.com/office/drawing/2014/main" xmlns="" val="10014"/>
                  </a:ext>
                </a:extLst>
              </a:tr>
              <a:tr h="254315">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extLst>
                  <a:ext uri="{0D108BD9-81ED-4DB2-BD59-A6C34878D82A}">
                    <a16:rowId xmlns:a16="http://schemas.microsoft.com/office/drawing/2014/main" xmlns="" val="10015"/>
                  </a:ext>
                </a:extLst>
              </a:tr>
              <a:tr h="264097">
                <a:tc>
                  <a:txBody>
                    <a:bodyPr/>
                    <a:lstStyle/>
                    <a:p>
                      <a:pPr algn="ctr" fontAlgn="b"/>
                      <a:r>
                        <a:rPr lang="en-ZA" sz="1600" b="1" u="none" strike="noStrike">
                          <a:effectLst/>
                        </a:rPr>
                        <a:t> </a:t>
                      </a:r>
                      <a:endParaRPr lang="en-ZA" sz="1600" b="1" i="0" u="none" strike="noStrike">
                        <a:effectLst/>
                        <a:latin typeface="Arial"/>
                      </a:endParaRPr>
                    </a:p>
                  </a:txBody>
                  <a:tcPr marL="0" marR="0" marT="0" marB="0" anchor="b"/>
                </a:tc>
                <a:tc>
                  <a:txBody>
                    <a:bodyPr/>
                    <a:lstStyle/>
                    <a:p>
                      <a:pPr algn="l" fontAlgn="b"/>
                      <a:r>
                        <a:rPr lang="en-ZA" sz="1600" b="1" u="none" strike="noStrike" dirty="0">
                          <a:effectLst/>
                        </a:rPr>
                        <a:t>TOTAL INCOME</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r>
                        <a:rPr lang="en-ZA" sz="1600" b="1" u="none" strike="noStrike" dirty="0">
                          <a:effectLst/>
                        </a:rPr>
                        <a:t>          </a:t>
                      </a:r>
                      <a:r>
                        <a:rPr lang="en-ZA" sz="1600" b="1" u="none" strike="noStrike" dirty="0" smtClean="0">
                          <a:effectLst/>
                        </a:rPr>
                        <a:t>65 616 652.88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221385294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87584" y="377824"/>
            <a:ext cx="8919775" cy="536576"/>
          </a:xfrm>
          <a:prstGeom prst="rect">
            <a:avLst/>
          </a:prstGeom>
          <a:solidFill>
            <a:schemeClr val="accent3">
              <a:lumMod val="75000"/>
            </a:schemeClr>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ZA" sz="2800" b="1" dirty="0" smtClean="0">
                <a:effectLst>
                  <a:outerShdw blurRad="38100" dist="38100" dir="2700000" algn="tl">
                    <a:srgbClr val="000000">
                      <a:alpha val="43137"/>
                    </a:srgbClr>
                  </a:outerShdw>
                </a:effectLst>
                <a:latin typeface="Arial" pitchFamily="34" charset="0"/>
                <a:cs typeface="Arial" pitchFamily="34" charset="0"/>
              </a:rPr>
              <a:t>EXPENDITURE  – INGONYAMA TRUST BOARD  </a:t>
            </a:r>
            <a:endParaRPr lang="en-ZA"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480114376"/>
              </p:ext>
            </p:extLst>
          </p:nvPr>
        </p:nvGraphicFramePr>
        <p:xfrm>
          <a:off x="304800" y="1134291"/>
          <a:ext cx="8610602" cy="4445734"/>
        </p:xfrm>
        <a:graphic>
          <a:graphicData uri="http://schemas.openxmlformats.org/drawingml/2006/table">
            <a:tbl>
              <a:tblPr>
                <a:tableStyleId>{5C22544A-7EE6-4342-B048-85BDC9FD1C3A}</a:tableStyleId>
              </a:tblPr>
              <a:tblGrid>
                <a:gridCol w="358775">
                  <a:extLst>
                    <a:ext uri="{9D8B030D-6E8A-4147-A177-3AD203B41FA5}">
                      <a16:colId xmlns:a16="http://schemas.microsoft.com/office/drawing/2014/main" xmlns="" val="20000"/>
                    </a:ext>
                  </a:extLst>
                </a:gridCol>
                <a:gridCol w="2917825">
                  <a:extLst>
                    <a:ext uri="{9D8B030D-6E8A-4147-A177-3AD203B41FA5}">
                      <a16:colId xmlns:a16="http://schemas.microsoft.com/office/drawing/2014/main" xmlns="" val="20001"/>
                    </a:ext>
                  </a:extLst>
                </a:gridCol>
                <a:gridCol w="980864">
                  <a:extLst>
                    <a:ext uri="{9D8B030D-6E8A-4147-A177-3AD203B41FA5}">
                      <a16:colId xmlns:a16="http://schemas.microsoft.com/office/drawing/2014/main" xmlns="" val="20002"/>
                    </a:ext>
                  </a:extLst>
                </a:gridCol>
                <a:gridCol w="1136121">
                  <a:extLst>
                    <a:ext uri="{9D8B030D-6E8A-4147-A177-3AD203B41FA5}">
                      <a16:colId xmlns:a16="http://schemas.microsoft.com/office/drawing/2014/main" xmlns="" val="20003"/>
                    </a:ext>
                  </a:extLst>
                </a:gridCol>
                <a:gridCol w="1207876">
                  <a:extLst>
                    <a:ext uri="{9D8B030D-6E8A-4147-A177-3AD203B41FA5}">
                      <a16:colId xmlns:a16="http://schemas.microsoft.com/office/drawing/2014/main" xmlns="" val="20004"/>
                    </a:ext>
                  </a:extLst>
                </a:gridCol>
                <a:gridCol w="1064366">
                  <a:extLst>
                    <a:ext uri="{9D8B030D-6E8A-4147-A177-3AD203B41FA5}">
                      <a16:colId xmlns:a16="http://schemas.microsoft.com/office/drawing/2014/main" xmlns="" val="20005"/>
                    </a:ext>
                  </a:extLst>
                </a:gridCol>
                <a:gridCol w="944775">
                  <a:extLst>
                    <a:ext uri="{9D8B030D-6E8A-4147-A177-3AD203B41FA5}">
                      <a16:colId xmlns:a16="http://schemas.microsoft.com/office/drawing/2014/main" xmlns="" val="20006"/>
                    </a:ext>
                  </a:extLst>
                </a:gridCol>
              </a:tblGrid>
              <a:tr h="162902">
                <a:tc>
                  <a:txBody>
                    <a:bodyPr/>
                    <a:lstStyle/>
                    <a:p>
                      <a:pPr algn="ctr" fontAlgn="b"/>
                      <a:r>
                        <a:rPr lang="en-ZA" sz="800" u="none" strike="noStrike" dirty="0">
                          <a:effectLst/>
                        </a:rPr>
                        <a:t> </a:t>
                      </a:r>
                      <a:endParaRPr lang="en-ZA" sz="800" b="1" i="0" u="none" strike="noStrike" dirty="0">
                        <a:effectLst/>
                        <a:latin typeface="Arial"/>
                      </a:endParaRPr>
                    </a:p>
                  </a:txBody>
                  <a:tcPr marL="0" marR="0" marT="0" marB="0" anchor="b"/>
                </a:tc>
                <a:tc>
                  <a:txBody>
                    <a:bodyPr/>
                    <a:lstStyle/>
                    <a:p>
                      <a:pPr algn="l" fontAlgn="b"/>
                      <a:r>
                        <a:rPr lang="en-ZA" sz="1000" u="none" strike="noStrike" dirty="0">
                          <a:effectLst/>
                        </a:rPr>
                        <a:t> </a:t>
                      </a:r>
                      <a:endParaRPr lang="en-ZA" sz="1000" b="0" i="0" u="none" strike="noStrike" dirty="0">
                        <a:effectLst/>
                        <a:latin typeface="Arial"/>
                      </a:endParaRPr>
                    </a:p>
                  </a:txBody>
                  <a:tcPr marL="0" marR="0" marT="0" marB="0" anchor="b"/>
                </a:tc>
                <a:tc>
                  <a:txBody>
                    <a:bodyPr/>
                    <a:lstStyle/>
                    <a:p>
                      <a:pPr algn="ctr" fontAlgn="b"/>
                      <a:endParaRPr lang="en-ZA" sz="1000" b="1" i="0" u="sng" strike="noStrike" dirty="0">
                        <a:effectLst/>
                        <a:latin typeface="Arial"/>
                      </a:endParaRPr>
                    </a:p>
                  </a:txBody>
                  <a:tcPr marL="0" marR="0" marT="0" marB="0" anchor="b"/>
                </a:tc>
                <a:tc>
                  <a:txBody>
                    <a:bodyPr/>
                    <a:lstStyle/>
                    <a:p>
                      <a:pPr algn="ctr" fontAlgn="b"/>
                      <a:endParaRPr lang="en-ZA" sz="1000" b="1" i="0" u="sng" strike="noStrike" dirty="0">
                        <a:effectLst/>
                        <a:latin typeface="Arial"/>
                      </a:endParaRPr>
                    </a:p>
                  </a:txBody>
                  <a:tcPr marL="0" marR="0" marT="0" marB="0" anchor="b"/>
                </a:tc>
                <a:tc>
                  <a:txBody>
                    <a:bodyPr/>
                    <a:lstStyle/>
                    <a:p>
                      <a:pPr algn="ctr" fontAlgn="b"/>
                      <a:r>
                        <a:rPr lang="en-ZA" sz="1000" b="1" u="sng" strike="noStrike" dirty="0" smtClean="0">
                          <a:effectLst/>
                        </a:rPr>
                        <a:t>Approved   </a:t>
                      </a:r>
                      <a:endParaRPr lang="en-ZA" sz="1000" b="1" i="0" u="sng" strike="noStrike" dirty="0">
                        <a:effectLst/>
                        <a:latin typeface="Arial"/>
                      </a:endParaRPr>
                    </a:p>
                  </a:txBody>
                  <a:tcPr marL="0" marR="0" marT="0" marB="0" anchor="b"/>
                </a:tc>
                <a:tc>
                  <a:txBody>
                    <a:bodyPr/>
                    <a:lstStyle/>
                    <a:p>
                      <a:pPr algn="l" fontAlgn="b"/>
                      <a:endParaRPr lang="en-ZA" sz="1000" b="1" i="0" u="sng" strike="noStrike">
                        <a:effectLst/>
                        <a:latin typeface="Arial"/>
                      </a:endParaRPr>
                    </a:p>
                  </a:txBody>
                  <a:tcPr marL="0" marR="0" marT="0" marB="0" anchor="b"/>
                </a:tc>
                <a:tc>
                  <a:txBody>
                    <a:bodyPr/>
                    <a:lstStyle/>
                    <a:p>
                      <a:pPr algn="l" fontAlgn="b"/>
                      <a:endParaRPr lang="en-ZA" sz="1000" b="1" i="0" u="sng" strike="noStrike">
                        <a:effectLst/>
                        <a:latin typeface="Arial"/>
                      </a:endParaRPr>
                    </a:p>
                  </a:txBody>
                  <a:tcPr marL="0" marR="0" marT="0" marB="0" anchor="b"/>
                </a:tc>
                <a:extLst>
                  <a:ext uri="{0D108BD9-81ED-4DB2-BD59-A6C34878D82A}">
                    <a16:rowId xmlns:a16="http://schemas.microsoft.com/office/drawing/2014/main" xmlns="" val="10000"/>
                  </a:ext>
                </a:extLst>
              </a:tr>
              <a:tr h="162902">
                <a:tc>
                  <a:txBody>
                    <a:bodyPr/>
                    <a:lstStyle/>
                    <a:p>
                      <a:pPr algn="ctr" fontAlgn="b"/>
                      <a:r>
                        <a:rPr lang="en-ZA" sz="800" u="none" strike="noStrike">
                          <a:effectLst/>
                        </a:rPr>
                        <a:t> </a:t>
                      </a:r>
                      <a:endParaRPr lang="en-ZA" sz="800" b="1" i="0" u="none" strike="noStrike">
                        <a:effectLst/>
                        <a:latin typeface="Arial"/>
                      </a:endParaRPr>
                    </a:p>
                  </a:txBody>
                  <a:tcPr marL="0" marR="0" marT="0" marB="0" anchor="b"/>
                </a:tc>
                <a:tc>
                  <a:txBody>
                    <a:bodyPr/>
                    <a:lstStyle/>
                    <a:p>
                      <a:pPr algn="l" fontAlgn="b"/>
                      <a:r>
                        <a:rPr lang="en-ZA" sz="1000" u="none" strike="noStrike" dirty="0">
                          <a:effectLst/>
                        </a:rPr>
                        <a:t> </a:t>
                      </a:r>
                      <a:endParaRPr lang="en-ZA" sz="1000" b="0" i="0" u="none" strike="noStrike" dirty="0">
                        <a:effectLst/>
                        <a:latin typeface="Arial"/>
                      </a:endParaRPr>
                    </a:p>
                  </a:txBody>
                  <a:tcPr marL="0" marR="0" marT="0" marB="0" anchor="b"/>
                </a:tc>
                <a:tc>
                  <a:txBody>
                    <a:bodyPr/>
                    <a:lstStyle/>
                    <a:p>
                      <a:pPr algn="ctr" fontAlgn="b"/>
                      <a:endParaRPr lang="en-ZA" sz="1000" b="1" i="0" u="sng" strike="noStrike" dirty="0">
                        <a:effectLst/>
                        <a:latin typeface="Arial"/>
                      </a:endParaRPr>
                    </a:p>
                  </a:txBody>
                  <a:tcPr marL="0" marR="0" marT="0" marB="0" anchor="b"/>
                </a:tc>
                <a:tc>
                  <a:txBody>
                    <a:bodyPr/>
                    <a:lstStyle/>
                    <a:p>
                      <a:pPr algn="ctr" fontAlgn="b"/>
                      <a:endParaRPr lang="en-ZA" sz="1000" b="1" i="0" u="sng" strike="noStrike">
                        <a:effectLst/>
                        <a:latin typeface="Arial"/>
                      </a:endParaRPr>
                    </a:p>
                  </a:txBody>
                  <a:tcPr marL="0" marR="0" marT="0" marB="0" anchor="b"/>
                </a:tc>
                <a:tc>
                  <a:txBody>
                    <a:bodyPr/>
                    <a:lstStyle/>
                    <a:p>
                      <a:pPr algn="ctr" fontAlgn="b"/>
                      <a:r>
                        <a:rPr lang="en-ZA" sz="1000" b="1" u="sng" strike="noStrike" dirty="0">
                          <a:effectLst/>
                        </a:rPr>
                        <a:t> Budget </a:t>
                      </a:r>
                      <a:endParaRPr lang="en-ZA" sz="1000" b="1" i="0" u="sng" strike="noStrike" dirty="0">
                        <a:effectLst/>
                        <a:latin typeface="Arial"/>
                      </a:endParaRPr>
                    </a:p>
                  </a:txBody>
                  <a:tcPr marL="0" marR="0" marT="0" marB="0" anchor="b"/>
                </a:tc>
                <a:tc>
                  <a:txBody>
                    <a:bodyPr/>
                    <a:lstStyle/>
                    <a:p>
                      <a:pPr algn="l" fontAlgn="b"/>
                      <a:endParaRPr lang="en-ZA" sz="1000" b="1" i="0" u="sng" strike="noStrike">
                        <a:effectLst/>
                        <a:latin typeface="Arial"/>
                      </a:endParaRPr>
                    </a:p>
                  </a:txBody>
                  <a:tcPr marL="0" marR="0" marT="0" marB="0" anchor="b"/>
                </a:tc>
                <a:tc>
                  <a:txBody>
                    <a:bodyPr/>
                    <a:lstStyle/>
                    <a:p>
                      <a:pPr algn="l" fontAlgn="b"/>
                      <a:endParaRPr lang="en-ZA" sz="1000" b="1" i="0" u="sng" strike="noStrike">
                        <a:effectLst/>
                        <a:latin typeface="Arial"/>
                      </a:endParaRPr>
                    </a:p>
                  </a:txBody>
                  <a:tcPr marL="0" marR="0" marT="0" marB="0" anchor="b"/>
                </a:tc>
                <a:extLst>
                  <a:ext uri="{0D108BD9-81ED-4DB2-BD59-A6C34878D82A}">
                    <a16:rowId xmlns:a16="http://schemas.microsoft.com/office/drawing/2014/main" xmlns="" val="10001"/>
                  </a:ext>
                </a:extLst>
              </a:tr>
              <a:tr h="162902">
                <a:tc>
                  <a:txBody>
                    <a:bodyPr/>
                    <a:lstStyle/>
                    <a:p>
                      <a:pPr algn="ctr" fontAlgn="b"/>
                      <a:endParaRPr lang="en-ZA" sz="800" b="1" i="0" u="none" strike="noStrike" dirty="0">
                        <a:effectLst/>
                        <a:latin typeface="Arial"/>
                      </a:endParaRPr>
                    </a:p>
                  </a:txBody>
                  <a:tcPr marL="0" marR="0" marT="0" marB="0" anchor="b"/>
                </a:tc>
                <a:tc>
                  <a:txBody>
                    <a:bodyPr/>
                    <a:lstStyle/>
                    <a:p>
                      <a:pPr algn="l" fontAlgn="b"/>
                      <a:r>
                        <a:rPr lang="en-ZA" sz="1000" u="sng" strike="noStrike" dirty="0">
                          <a:effectLst/>
                        </a:rPr>
                        <a:t>EXPENSES</a:t>
                      </a:r>
                      <a:endParaRPr lang="en-ZA" sz="1000" b="1" i="0" u="sng" strike="noStrike" dirty="0">
                        <a:effectLst/>
                        <a:latin typeface="Arial"/>
                      </a:endParaRPr>
                    </a:p>
                  </a:txBody>
                  <a:tcPr marL="0" marR="0" marT="0" marB="0" anchor="b"/>
                </a:tc>
                <a:tc>
                  <a:txBody>
                    <a:bodyPr/>
                    <a:lstStyle/>
                    <a:p>
                      <a:pPr algn="ctr" fontAlgn="b"/>
                      <a:endParaRPr lang="en-ZA" sz="1000" b="1" i="0" u="sng" strike="noStrike" dirty="0">
                        <a:effectLst/>
                        <a:latin typeface="Arial"/>
                      </a:endParaRPr>
                    </a:p>
                  </a:txBody>
                  <a:tcPr marL="0" marR="0" marT="0" marB="0" anchor="b"/>
                </a:tc>
                <a:tc>
                  <a:txBody>
                    <a:bodyPr/>
                    <a:lstStyle/>
                    <a:p>
                      <a:pPr algn="ctr" fontAlgn="b"/>
                      <a:endParaRPr lang="en-ZA" sz="1000" b="1" i="0" u="none" strike="noStrike" dirty="0">
                        <a:effectLst/>
                        <a:latin typeface="Arial"/>
                      </a:endParaRPr>
                    </a:p>
                  </a:txBody>
                  <a:tcPr marL="0" marR="0" marT="0" marB="0" anchor="b"/>
                </a:tc>
                <a:tc>
                  <a:txBody>
                    <a:bodyPr/>
                    <a:lstStyle/>
                    <a:p>
                      <a:pPr algn="ctr" fontAlgn="b"/>
                      <a:r>
                        <a:rPr lang="en-ZA" sz="1000" b="1" u="sng" strike="noStrike" dirty="0">
                          <a:effectLst/>
                        </a:rPr>
                        <a:t> 2019/2020 </a:t>
                      </a:r>
                      <a:endParaRPr lang="en-ZA" sz="1000" b="1" i="0" u="sng" strike="noStrike" dirty="0">
                        <a:effectLst/>
                        <a:latin typeface="Arial"/>
                      </a:endParaRPr>
                    </a:p>
                  </a:txBody>
                  <a:tcPr marL="0" marR="0" marT="0" marB="0" anchor="b"/>
                </a:tc>
                <a:tc>
                  <a:txBody>
                    <a:bodyPr/>
                    <a:lstStyle/>
                    <a:p>
                      <a:pPr algn="l" fontAlgn="b"/>
                      <a:endParaRPr lang="en-ZA" sz="1000" b="1" i="0" u="sng" strike="noStrike">
                        <a:effectLst/>
                        <a:latin typeface="Arial"/>
                      </a:endParaRPr>
                    </a:p>
                  </a:txBody>
                  <a:tcPr marL="0" marR="0" marT="0" marB="0" anchor="b"/>
                </a:tc>
                <a:tc>
                  <a:txBody>
                    <a:bodyPr/>
                    <a:lstStyle/>
                    <a:p>
                      <a:pPr algn="l" fontAlgn="b"/>
                      <a:endParaRPr lang="en-ZA" sz="1000" b="1" i="0" u="sng" strike="noStrike">
                        <a:effectLst/>
                        <a:latin typeface="Arial"/>
                      </a:endParaRPr>
                    </a:p>
                  </a:txBody>
                  <a:tcPr marL="0" marR="0" marT="0" marB="0" anchor="b"/>
                </a:tc>
                <a:extLst>
                  <a:ext uri="{0D108BD9-81ED-4DB2-BD59-A6C34878D82A}">
                    <a16:rowId xmlns:a16="http://schemas.microsoft.com/office/drawing/2014/main" xmlns="" val="10002"/>
                  </a:ext>
                </a:extLst>
              </a:tr>
              <a:tr h="162902">
                <a:tc>
                  <a:txBody>
                    <a:bodyPr/>
                    <a:lstStyle/>
                    <a:p>
                      <a:pPr algn="ctr" fontAlgn="b"/>
                      <a:r>
                        <a:rPr lang="en-ZA" sz="800" u="none" strike="noStrike">
                          <a:effectLst/>
                        </a:rPr>
                        <a:t> </a:t>
                      </a:r>
                      <a:endParaRPr lang="en-ZA" sz="800" b="1" i="0" u="none" strike="noStrike">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ctr" fontAlgn="b"/>
                      <a:endParaRPr lang="en-ZA" sz="1000" b="1" i="0" u="sng" strike="noStrike" dirty="0">
                        <a:effectLst/>
                        <a:latin typeface="Arial"/>
                      </a:endParaRPr>
                    </a:p>
                  </a:txBody>
                  <a:tcPr marL="0" marR="0" marT="0" marB="0" anchor="b"/>
                </a:tc>
                <a:extLst>
                  <a:ext uri="{0D108BD9-81ED-4DB2-BD59-A6C34878D82A}">
                    <a16:rowId xmlns:a16="http://schemas.microsoft.com/office/drawing/2014/main" xmlns="" val="10003"/>
                  </a:ext>
                </a:extLst>
              </a:tr>
              <a:tr h="162902">
                <a:tc>
                  <a:txBody>
                    <a:bodyPr/>
                    <a:lstStyle/>
                    <a:p>
                      <a:pPr algn="ctr" fontAlgn="b"/>
                      <a:endParaRPr lang="en-ZA" sz="800" b="1" i="0" u="none" strike="noStrike" dirty="0">
                        <a:effectLst/>
                        <a:latin typeface="Arial"/>
                      </a:endParaRPr>
                    </a:p>
                  </a:txBody>
                  <a:tcPr marL="0" marR="0" marT="0" marB="0" anchor="b"/>
                </a:tc>
                <a:tc>
                  <a:txBody>
                    <a:bodyPr/>
                    <a:lstStyle/>
                    <a:p>
                      <a:pPr algn="l" fontAlgn="b"/>
                      <a:r>
                        <a:rPr lang="en-ZA" sz="1000" u="none" strike="noStrike">
                          <a:effectLst/>
                        </a:rPr>
                        <a:t>Board Members' fees</a:t>
                      </a:r>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4 304 290.28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06"/>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dirty="0">
                          <a:effectLst/>
                        </a:rPr>
                        <a:t>Board related </a:t>
                      </a:r>
                      <a:r>
                        <a:rPr lang="en-ZA" sz="1000" u="none" strike="noStrike" dirty="0" smtClean="0">
                          <a:effectLst/>
                        </a:rPr>
                        <a:t>Expenses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1 027 291.48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07"/>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Bank Charges</a:t>
                      </a:r>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17 286.18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08"/>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dirty="0">
                          <a:effectLst/>
                        </a:rPr>
                        <a:t>Travel &amp; </a:t>
                      </a:r>
                      <a:r>
                        <a:rPr lang="en-ZA" sz="1000" u="none" strike="noStrike" dirty="0" err="1" smtClean="0">
                          <a:effectLst/>
                        </a:rPr>
                        <a:t>accomadation</a:t>
                      </a:r>
                      <a:r>
                        <a:rPr lang="en-ZA" sz="1000" u="none" strike="noStrike" dirty="0" smtClean="0">
                          <a:effectLst/>
                        </a:rPr>
                        <a:t> </a:t>
                      </a:r>
                      <a:r>
                        <a:rPr lang="en-ZA" sz="1000" u="none" strike="noStrike" dirty="0">
                          <a:effectLst/>
                        </a:rPr>
                        <a:t>&amp; meetings</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2 548 582.49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09"/>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dirty="0" smtClean="0">
                          <a:effectLst/>
                        </a:rPr>
                        <a:t>Salaries </a:t>
                      </a:r>
                      <a:r>
                        <a:rPr lang="en-ZA" sz="1000" u="none" strike="noStrike" baseline="0" dirty="0" smtClean="0">
                          <a:effectLst/>
                        </a:rPr>
                        <a:t> ( cost based on employing persons  on a phased in approach  in respect of  the new organogram)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50 848 792.61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0"/>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External audit fees</a:t>
                      </a:r>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1 </a:t>
                      </a:r>
                      <a:r>
                        <a:rPr lang="en-ZA" sz="1000" u="none" strike="noStrike" dirty="0" smtClean="0">
                          <a:effectLst/>
                        </a:rPr>
                        <a:t>747 364 .57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1"/>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Internal audit fees</a:t>
                      </a:r>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284 106.37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2"/>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Internal audit committee members' fees</a:t>
                      </a:r>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55 226.09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3"/>
                  </a:ext>
                </a:extLst>
              </a:tr>
              <a:tr h="162902">
                <a:tc>
                  <a:txBody>
                    <a:bodyPr/>
                    <a:lstStyle/>
                    <a:p>
                      <a:pPr algn="ctr" fontAlgn="b"/>
                      <a:endParaRPr lang="en-ZA" sz="800" b="1" i="0" u="none" strike="noStrike" dirty="0">
                        <a:effectLst/>
                        <a:latin typeface="Arial"/>
                      </a:endParaRPr>
                    </a:p>
                  </a:txBody>
                  <a:tcPr marL="0" marR="0" marT="0" marB="0" anchor="b"/>
                </a:tc>
                <a:tc>
                  <a:txBody>
                    <a:bodyPr/>
                    <a:lstStyle/>
                    <a:p>
                      <a:pPr algn="l" fontAlgn="b"/>
                      <a:r>
                        <a:rPr lang="en-ZA" sz="1000" u="none" strike="noStrike">
                          <a:effectLst/>
                        </a:rPr>
                        <a:t>Stationery &amp; other</a:t>
                      </a:r>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697 960.04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5"/>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dirty="0">
                          <a:effectLst/>
                        </a:rPr>
                        <a:t>Motor Vehicle expenses</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445 283.85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6"/>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Computer software/internet fibre costs</a:t>
                      </a:r>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316 500.00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7"/>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Electricity and water</a:t>
                      </a:r>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616 380.00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8"/>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dirty="0">
                          <a:effectLst/>
                        </a:rPr>
                        <a:t>Security </a:t>
                      </a:r>
                      <a:r>
                        <a:rPr lang="en-ZA" sz="1000" u="none" strike="noStrike" dirty="0" smtClean="0">
                          <a:effectLst/>
                        </a:rPr>
                        <a:t>expenses – ( </a:t>
                      </a:r>
                      <a:r>
                        <a:rPr lang="en-ZA" sz="1000" u="none" strike="noStrike" dirty="0" err="1" smtClean="0">
                          <a:effectLst/>
                        </a:rPr>
                        <a:t>Ingonyama</a:t>
                      </a:r>
                      <a:r>
                        <a:rPr lang="en-ZA" sz="1000" u="none" strike="noStrike" dirty="0" smtClean="0">
                          <a:effectLst/>
                        </a:rPr>
                        <a:t> Trust </a:t>
                      </a:r>
                      <a:r>
                        <a:rPr lang="en-ZA" sz="1000" u="none" strike="noStrike" baseline="0" dirty="0" smtClean="0">
                          <a:effectLst/>
                        </a:rPr>
                        <a:t> - Head  office )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772 260.00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19"/>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Telephone</a:t>
                      </a:r>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291 180.00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20"/>
                  </a:ext>
                </a:extLst>
              </a:tr>
              <a:tr h="162902">
                <a:tc>
                  <a:txBody>
                    <a:bodyPr/>
                    <a:lstStyle/>
                    <a:p>
                      <a:pPr algn="ctr" fontAlgn="b"/>
                      <a:endParaRPr lang="en-ZA" sz="800" b="1" i="0" u="none" strike="noStrike">
                        <a:effectLst/>
                        <a:latin typeface="Arial"/>
                      </a:endParaRPr>
                    </a:p>
                  </a:txBody>
                  <a:tcPr marL="0" marR="0" marT="0" marB="0" anchor="b"/>
                </a:tc>
                <a:tc>
                  <a:txBody>
                    <a:bodyPr/>
                    <a:lstStyle/>
                    <a:p>
                      <a:pPr algn="l" fontAlgn="b"/>
                      <a:r>
                        <a:rPr lang="en-ZA" sz="1000" u="none" strike="noStrike">
                          <a:effectLst/>
                        </a:rPr>
                        <a:t>Cleaning</a:t>
                      </a:r>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759 600.00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21"/>
                  </a:ext>
                </a:extLst>
              </a:tr>
              <a:tr h="137840">
                <a:tc>
                  <a:txBody>
                    <a:bodyPr/>
                    <a:lstStyle/>
                    <a:p>
                      <a:pPr algn="l" fontAlgn="b"/>
                      <a:endParaRPr lang="en-ZA" sz="700" b="0" i="0" u="none" strike="noStrike">
                        <a:effectLst/>
                        <a:latin typeface="Arial"/>
                      </a:endParaRPr>
                    </a:p>
                  </a:txBody>
                  <a:tcPr marL="0" marR="0" marT="0" marB="0" anchor="b"/>
                </a:tc>
                <a:tc>
                  <a:txBody>
                    <a:bodyPr/>
                    <a:lstStyle/>
                    <a:p>
                      <a:pPr algn="l" fontAlgn="b"/>
                      <a:r>
                        <a:rPr lang="en-ZA" sz="1000" u="none" strike="noStrike">
                          <a:effectLst/>
                        </a:rPr>
                        <a:t>General expenses</a:t>
                      </a:r>
                      <a:endParaRPr lang="en-ZA" sz="1000" b="0" i="0" u="none" strike="noStrike">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77 911.75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extLst>
                  <a:ext uri="{0D108BD9-81ED-4DB2-BD59-A6C34878D82A}">
                    <a16:rowId xmlns:a16="http://schemas.microsoft.com/office/drawing/2014/main" xmlns="" val="10022"/>
                  </a:ext>
                </a:extLst>
              </a:tr>
              <a:tr h="137840">
                <a:tc>
                  <a:txBody>
                    <a:bodyPr/>
                    <a:lstStyle/>
                    <a:p>
                      <a:pPr algn="l" fontAlgn="b"/>
                      <a:endParaRPr lang="en-ZA" sz="700" b="0" i="0" u="none" strike="noStrike">
                        <a:effectLst/>
                        <a:latin typeface="Arial"/>
                      </a:endParaRPr>
                    </a:p>
                  </a:txBody>
                  <a:tcPr marL="0" marR="0" marT="0" marB="0" anchor="b"/>
                </a:tc>
                <a:tc>
                  <a:txBody>
                    <a:bodyPr/>
                    <a:lstStyle/>
                    <a:p>
                      <a:pPr algn="l" fontAlgn="b"/>
                      <a:r>
                        <a:rPr lang="en-ZA" sz="1000" u="none" strike="noStrike" dirty="0">
                          <a:effectLst/>
                        </a:rPr>
                        <a:t>Staff Training</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612 163.75 </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extLst>
                  <a:ext uri="{0D108BD9-81ED-4DB2-BD59-A6C34878D82A}">
                    <a16:rowId xmlns:a16="http://schemas.microsoft.com/office/drawing/2014/main" xmlns="" val="10023"/>
                  </a:ext>
                </a:extLst>
              </a:tr>
              <a:tr h="137840">
                <a:tc>
                  <a:txBody>
                    <a:bodyPr/>
                    <a:lstStyle/>
                    <a:p>
                      <a:pPr algn="l" fontAlgn="b"/>
                      <a:endParaRPr lang="en-ZA" sz="700" b="0" i="0" u="none" strike="noStrike">
                        <a:effectLst/>
                        <a:latin typeface="Arial"/>
                      </a:endParaRPr>
                    </a:p>
                  </a:txBody>
                  <a:tcPr marL="0" marR="0" marT="0" marB="0" anchor="b"/>
                </a:tc>
                <a:tc>
                  <a:txBody>
                    <a:bodyPr/>
                    <a:lstStyle/>
                    <a:p>
                      <a:pPr algn="l" fontAlgn="b"/>
                      <a:r>
                        <a:rPr lang="en-ZA" sz="1000" u="none" strike="noStrike" dirty="0">
                          <a:effectLst/>
                        </a:rPr>
                        <a:t>Office rental</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189 900.00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extLst>
                  <a:ext uri="{0D108BD9-81ED-4DB2-BD59-A6C34878D82A}">
                    <a16:rowId xmlns:a16="http://schemas.microsoft.com/office/drawing/2014/main" xmlns="" val="10024"/>
                  </a:ext>
                </a:extLst>
              </a:tr>
              <a:tr h="144105">
                <a:tc>
                  <a:txBody>
                    <a:bodyPr/>
                    <a:lstStyle/>
                    <a:p>
                      <a:pPr algn="l" fontAlgn="b"/>
                      <a:endParaRPr lang="en-ZA" sz="700" b="0" i="0" u="none" strike="noStrike" dirty="0">
                        <a:effectLst/>
                        <a:latin typeface="Arial"/>
                      </a:endParaRPr>
                    </a:p>
                  </a:txBody>
                  <a:tcPr marL="0" marR="0" marT="0" marB="0" anchor="b"/>
                </a:tc>
                <a:tc>
                  <a:txBody>
                    <a:bodyPr/>
                    <a:lstStyle/>
                    <a:p>
                      <a:pPr algn="l" fontAlgn="b"/>
                      <a:r>
                        <a:rPr lang="en-ZA" sz="1000" u="none" strike="noStrike" dirty="0" smtClean="0">
                          <a:effectLst/>
                        </a:rPr>
                        <a:t>Depreciation - assets</a:t>
                      </a:r>
                      <a:endParaRPr lang="en-ZA" sz="1000" b="0" i="0" u="none" strike="noStrike" dirty="0">
                        <a:effectLst/>
                        <a:latin typeface="Arial"/>
                      </a:endParaRPr>
                    </a:p>
                  </a:txBody>
                  <a:tcPr marL="0" marR="0" marT="0" marB="0" anchor="b"/>
                </a:tc>
                <a:tc>
                  <a:txBody>
                    <a:bodyPr/>
                    <a:lstStyle/>
                    <a:p>
                      <a:pPr algn="l" fontAlgn="b"/>
                      <a:endParaRPr lang="en-ZA" sz="1000" b="0"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r>
                        <a:rPr lang="en-ZA" sz="1000" u="none" strike="noStrike" dirty="0">
                          <a:effectLst/>
                        </a:rPr>
                        <a:t>        </a:t>
                      </a:r>
                      <a:r>
                        <a:rPr lang="en-ZA" sz="1000" u="none" strike="noStrike" dirty="0" smtClean="0">
                          <a:effectLst/>
                        </a:rPr>
                        <a:t>           </a:t>
                      </a:r>
                      <a:r>
                        <a:rPr lang="en-ZA" sz="1000" u="none" strike="noStrike" dirty="0">
                          <a:effectLst/>
                        </a:rPr>
                        <a:t>4 573.43 </a:t>
                      </a:r>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extLst>
                  <a:ext uri="{0D108BD9-81ED-4DB2-BD59-A6C34878D82A}">
                    <a16:rowId xmlns:a16="http://schemas.microsoft.com/office/drawing/2014/main" xmlns="" val="10027"/>
                  </a:ext>
                </a:extLst>
              </a:tr>
              <a:tr h="137840">
                <a:tc>
                  <a:txBody>
                    <a:bodyPr/>
                    <a:lstStyle/>
                    <a:p>
                      <a:pPr algn="l" fontAlgn="b"/>
                      <a:endParaRPr lang="en-ZA" sz="700" b="0" i="0" u="none" strike="noStrike">
                        <a:effectLst/>
                        <a:latin typeface="Arial"/>
                      </a:endParaRPr>
                    </a:p>
                  </a:txBody>
                  <a:tcPr marL="0" marR="0" marT="0" marB="0" anchor="b"/>
                </a:tc>
                <a:tc>
                  <a:txBody>
                    <a:bodyPr/>
                    <a:lstStyle/>
                    <a:p>
                      <a:pPr algn="ctr" fontAlgn="b"/>
                      <a:endParaRPr lang="en-ZA" sz="1000" b="1" i="0" u="none" strike="noStrike">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r"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tc>
                  <a:txBody>
                    <a:bodyPr/>
                    <a:lstStyle/>
                    <a:p>
                      <a:pPr algn="l" fontAlgn="b"/>
                      <a:endParaRPr lang="en-ZA" sz="1000" b="0" i="0" u="none" strike="noStrike" dirty="0">
                        <a:effectLst/>
                        <a:latin typeface="Arial"/>
                      </a:endParaRPr>
                    </a:p>
                  </a:txBody>
                  <a:tcPr marL="0" marR="0" marT="0" marB="0" anchor="b"/>
                </a:tc>
                <a:extLst>
                  <a:ext uri="{0D108BD9-81ED-4DB2-BD59-A6C34878D82A}">
                    <a16:rowId xmlns:a16="http://schemas.microsoft.com/office/drawing/2014/main" xmlns="" val="10028"/>
                  </a:ext>
                </a:extLst>
              </a:tr>
              <a:tr h="144105">
                <a:tc>
                  <a:txBody>
                    <a:bodyPr/>
                    <a:lstStyle/>
                    <a:p>
                      <a:pPr algn="l" fontAlgn="b"/>
                      <a:endParaRPr lang="en-ZA" sz="700" b="0" i="0" u="none" strike="noStrike">
                        <a:effectLst/>
                        <a:latin typeface="Arial"/>
                      </a:endParaRPr>
                    </a:p>
                  </a:txBody>
                  <a:tcPr marL="0" marR="0" marT="0" marB="0" anchor="b"/>
                </a:tc>
                <a:tc>
                  <a:txBody>
                    <a:bodyPr/>
                    <a:lstStyle/>
                    <a:p>
                      <a:pPr algn="l" fontAlgn="b"/>
                      <a:r>
                        <a:rPr lang="en-ZA" sz="1000" b="1" u="none" strike="noStrike" dirty="0">
                          <a:effectLst/>
                        </a:rPr>
                        <a:t>TOTAL EXPENDITURE</a:t>
                      </a:r>
                      <a:endParaRPr lang="en-ZA" sz="1000" b="1" i="0" u="none" strike="noStrike" dirty="0">
                        <a:effectLst/>
                        <a:latin typeface="Arial"/>
                      </a:endParaRPr>
                    </a:p>
                  </a:txBody>
                  <a:tcPr marL="0" marR="0" marT="0" marB="0" anchor="b"/>
                </a:tc>
                <a:tc>
                  <a:txBody>
                    <a:bodyPr/>
                    <a:lstStyle/>
                    <a:p>
                      <a:pPr algn="r" fontAlgn="b"/>
                      <a:endParaRPr lang="en-ZA" sz="1000" b="1" i="0" u="none" strike="noStrike" dirty="0">
                        <a:effectLst/>
                        <a:latin typeface="Arial"/>
                      </a:endParaRPr>
                    </a:p>
                  </a:txBody>
                  <a:tcPr marL="0" marR="0" marT="0" marB="0" anchor="b"/>
                </a:tc>
                <a:tc>
                  <a:txBody>
                    <a:bodyPr/>
                    <a:lstStyle/>
                    <a:p>
                      <a:pPr algn="r" fontAlgn="b"/>
                      <a:endParaRPr lang="en-ZA" sz="1000" b="1" i="0" u="none" strike="noStrike" dirty="0">
                        <a:effectLst/>
                        <a:latin typeface="Arial"/>
                      </a:endParaRPr>
                    </a:p>
                  </a:txBody>
                  <a:tcPr marL="0" marR="0" marT="0" marB="0" anchor="b"/>
                </a:tc>
                <a:tc>
                  <a:txBody>
                    <a:bodyPr/>
                    <a:lstStyle/>
                    <a:p>
                      <a:pPr algn="r" fontAlgn="b"/>
                      <a:r>
                        <a:rPr lang="en-ZA" sz="1000" b="1" u="none" strike="noStrike" dirty="0">
                          <a:effectLst/>
                        </a:rPr>
                        <a:t>      </a:t>
                      </a:r>
                      <a:r>
                        <a:rPr lang="en-ZA" sz="1000" b="1" u="none" strike="noStrike" dirty="0" smtClean="0">
                          <a:effectLst/>
                        </a:rPr>
                        <a:t>65 616 652.88 </a:t>
                      </a:r>
                      <a:endParaRPr lang="en-ZA" sz="1000" b="1" i="0" u="none" strike="noStrike" dirty="0">
                        <a:effectLst/>
                        <a:latin typeface="Arial"/>
                      </a:endParaRPr>
                    </a:p>
                  </a:txBody>
                  <a:tcPr marL="0" marR="0" marT="0" marB="0" anchor="b"/>
                </a:tc>
                <a:tc>
                  <a:txBody>
                    <a:bodyPr/>
                    <a:lstStyle/>
                    <a:p>
                      <a:pPr algn="r" fontAlgn="b"/>
                      <a:endParaRPr lang="en-ZA" sz="1000" b="1" i="0" u="none" strike="noStrike" dirty="0">
                        <a:effectLst/>
                        <a:latin typeface="Arial"/>
                      </a:endParaRPr>
                    </a:p>
                  </a:txBody>
                  <a:tcPr marL="0" marR="0" marT="0" marB="0" anchor="b"/>
                </a:tc>
                <a:tc>
                  <a:txBody>
                    <a:bodyPr/>
                    <a:lstStyle/>
                    <a:p>
                      <a:pPr algn="r" fontAlgn="b"/>
                      <a:endParaRPr lang="en-ZA" sz="1000" b="1" i="0" u="none" strike="noStrike" dirty="0">
                        <a:effectLst/>
                        <a:latin typeface="Arial"/>
                      </a:endParaRPr>
                    </a:p>
                  </a:txBody>
                  <a:tcPr marL="0" marR="0" marT="0" marB="0" anchor="b"/>
                </a:tc>
                <a:extLst>
                  <a:ext uri="{0D108BD9-81ED-4DB2-BD59-A6C34878D82A}">
                    <a16:rowId xmlns:a16="http://schemas.microsoft.com/office/drawing/2014/main" xmlns="" val="10029"/>
                  </a:ext>
                </a:extLst>
              </a:tr>
            </a:tbl>
          </a:graphicData>
        </a:graphic>
      </p:graphicFrame>
    </p:spTree>
    <p:extLst>
      <p:ext uri="{BB962C8B-B14F-4D97-AF65-F5344CB8AC3E}">
        <p14:creationId xmlns:p14="http://schemas.microsoft.com/office/powerpoint/2010/main" xmlns="" val="287465062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Expenditure analysis of the </a:t>
            </a:r>
            <a:r>
              <a:rPr lang="en-ZA" dirty="0" err="1" smtClean="0"/>
              <a:t>Ingonyama</a:t>
            </a:r>
            <a:r>
              <a:rPr lang="en-ZA" dirty="0" smtClean="0"/>
              <a:t> Trust Board   </a:t>
            </a:r>
            <a:endParaRPr lang="en-ZA" dirty="0"/>
          </a:p>
        </p:txBody>
      </p:sp>
      <p:sp>
        <p:nvSpPr>
          <p:cNvPr id="3" name="Content Placeholder 2"/>
          <p:cNvSpPr>
            <a:spLocks noGrp="1"/>
          </p:cNvSpPr>
          <p:nvPr>
            <p:ph idx="1"/>
          </p:nvPr>
        </p:nvSpPr>
        <p:spPr/>
        <p:txBody>
          <a:bodyPr>
            <a:normAutofit/>
          </a:bodyPr>
          <a:lstStyle/>
          <a:p>
            <a:r>
              <a:rPr lang="en-ZA" sz="2800" dirty="0" smtClean="0"/>
              <a:t>Fixed expenditure of the </a:t>
            </a:r>
            <a:r>
              <a:rPr lang="en-ZA" sz="2800" dirty="0" err="1" smtClean="0"/>
              <a:t>Ingonyama</a:t>
            </a:r>
            <a:r>
              <a:rPr lang="en-ZA" sz="2800" dirty="0" smtClean="0"/>
              <a:t> Trust Board will be spent more or less consistently throughout the year.</a:t>
            </a:r>
          </a:p>
          <a:p>
            <a:r>
              <a:rPr lang="en-ZA" sz="2800" dirty="0" smtClean="0"/>
              <a:t>Employees will be appointed in a phased in approach based on the needs of the entity in terms of the new organogram.</a:t>
            </a:r>
            <a:endParaRPr lang="en-ZA" sz="2800" dirty="0"/>
          </a:p>
        </p:txBody>
      </p:sp>
      <p:sp>
        <p:nvSpPr>
          <p:cNvPr id="4" name="Date Placeholder 3"/>
          <p:cNvSpPr>
            <a:spLocks noGrp="1"/>
          </p:cNvSpPr>
          <p:nvPr>
            <p:ph type="dt" sz="half" idx="10"/>
          </p:nvPr>
        </p:nvSpPr>
        <p:spPr/>
        <p:txBody>
          <a:bodyPr/>
          <a:lstStyle/>
          <a:p>
            <a:fld id="{583CBCA1-77DF-3344-8DA2-531ECAA633F7}" type="datetime1">
              <a:rPr lang="en-ZA" smtClean="0"/>
              <a:pPr/>
              <a:t>2019/07/08</a:t>
            </a:fld>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26</a:t>
            </a:fld>
            <a:endParaRPr lang="en-US"/>
          </a:p>
        </p:txBody>
      </p:sp>
    </p:spTree>
    <p:extLst>
      <p:ext uri="{BB962C8B-B14F-4D97-AF65-F5344CB8AC3E}">
        <p14:creationId xmlns:p14="http://schemas.microsoft.com/office/powerpoint/2010/main" xmlns="" val="255960512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87584" y="84983"/>
            <a:ext cx="8919775" cy="536576"/>
          </a:xfrm>
          <a:prstGeom prst="rect">
            <a:avLst/>
          </a:prstGeom>
          <a:solidFill>
            <a:schemeClr val="accent3">
              <a:lumMod val="75000"/>
            </a:schemeClr>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ZA" sz="2200" b="1" dirty="0" smtClean="0"/>
              <a:t>ECONOMIC CLASSIFICATION </a:t>
            </a:r>
            <a:r>
              <a:rPr lang="en-ZA" sz="2800" b="1" dirty="0" smtClean="0"/>
              <a:t>– INGONYAMA TRUST BOARD </a:t>
            </a:r>
            <a:endParaRPr lang="en-ZA"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xmlns="" id="{5B22C179-B3D4-49EA-8F4C-7139292F5F57}"/>
              </a:ext>
            </a:extLst>
          </p:cNvPr>
          <p:cNvGraphicFramePr>
            <a:graphicFrameLocks noGrp="1"/>
          </p:cNvGraphicFramePr>
          <p:nvPr>
            <p:extLst>
              <p:ext uri="{D42A27DB-BD31-4B8C-83A1-F6EECF244321}">
                <p14:modId xmlns:p14="http://schemas.microsoft.com/office/powerpoint/2010/main" xmlns="" val="3479669057"/>
              </p:ext>
            </p:extLst>
          </p:nvPr>
        </p:nvGraphicFramePr>
        <p:xfrm>
          <a:off x="119993" y="639488"/>
          <a:ext cx="8719207" cy="4389712"/>
        </p:xfrm>
        <a:graphic>
          <a:graphicData uri="http://schemas.openxmlformats.org/drawingml/2006/table">
            <a:tbl>
              <a:tblPr/>
              <a:tblGrid>
                <a:gridCol w="6247007">
                  <a:extLst>
                    <a:ext uri="{9D8B030D-6E8A-4147-A177-3AD203B41FA5}">
                      <a16:colId xmlns:a16="http://schemas.microsoft.com/office/drawing/2014/main" xmlns="" val="407472929"/>
                    </a:ext>
                  </a:extLst>
                </a:gridCol>
                <a:gridCol w="2472200">
                  <a:extLst>
                    <a:ext uri="{9D8B030D-6E8A-4147-A177-3AD203B41FA5}">
                      <a16:colId xmlns:a16="http://schemas.microsoft.com/office/drawing/2014/main" xmlns="" val="207190185"/>
                    </a:ext>
                  </a:extLst>
                </a:gridCol>
              </a:tblGrid>
              <a:tr h="1503563">
                <a:tc>
                  <a:txBody>
                    <a:bodyPr/>
                    <a:lstStyle/>
                    <a:p>
                      <a:pPr algn="l" rtl="0" fontAlgn="t"/>
                      <a:r>
                        <a:rPr lang="en-US"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rPr>
                        <a:t/>
                      </a:r>
                      <a:br>
                        <a:rPr lang="en-US"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rPr>
                        <a:t/>
                      </a:r>
                      <a:br>
                        <a:rPr lang="en-US"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12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ECONOMIC CLASSIFICATION</a:t>
                      </a:r>
                      <a:endParaRPr lang="en-US" sz="1200" b="1" i="0" u="none" strike="noStrike" dirty="0">
                        <a:solidFill>
                          <a:schemeClr val="bg1"/>
                        </a:solidFill>
                        <a:effectLst>
                          <a:outerShdw blurRad="38100" dist="38100" dir="2700000" algn="tl">
                            <a:srgbClr val="000000">
                              <a:alpha val="43137"/>
                            </a:srgbClr>
                          </a:outerShdw>
                        </a:effectLst>
                        <a:latin typeface="Arial Narrow" panose="020B0606020202030204" pitchFamily="34" charset="0"/>
                      </a:endParaRPr>
                    </a:p>
                  </a:txBody>
                  <a:tcPr marL="7374" marR="7374" marT="7374" marB="353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7933C"/>
                    </a:solidFill>
                  </a:tcPr>
                </a:tc>
                <a:tc>
                  <a:txBody>
                    <a:bodyPr/>
                    <a:lstStyle/>
                    <a:p>
                      <a:pPr algn="ctr" rtl="0" fontAlgn="ctr"/>
                      <a:endParaRPr lang="en-US" sz="1050" b="1" i="0" u="none" strike="noStrike" dirty="0" smtClean="0">
                        <a:solidFill>
                          <a:schemeClr val="bg1"/>
                        </a:solidFill>
                        <a:effectLst>
                          <a:outerShdw blurRad="50800" dist="38100" algn="tr" rotWithShape="0">
                            <a:prstClr val="black">
                              <a:alpha val="40000"/>
                            </a:prstClr>
                          </a:outerShdw>
                        </a:effectLst>
                        <a:latin typeface="Arial Narrow" panose="020B0606020202030204" pitchFamily="34" charset="0"/>
                      </a:endParaRPr>
                    </a:p>
                    <a:p>
                      <a:pPr algn="ctr" rtl="0" fontAlgn="ctr"/>
                      <a:endParaRPr lang="en-US" sz="1050" b="1" i="0" u="none" strike="noStrike" dirty="0" smtClean="0">
                        <a:solidFill>
                          <a:schemeClr val="bg1"/>
                        </a:solidFill>
                        <a:effectLst>
                          <a:outerShdw blurRad="50800" dist="38100" algn="tr" rotWithShape="0">
                            <a:prstClr val="black">
                              <a:alpha val="40000"/>
                            </a:prstClr>
                          </a:outerShdw>
                        </a:effectLst>
                        <a:latin typeface="Arial Narrow" panose="020B0606020202030204" pitchFamily="34" charset="0"/>
                      </a:endParaRPr>
                    </a:p>
                    <a:p>
                      <a:pPr algn="ctr" rtl="0" fontAlgn="ctr"/>
                      <a:r>
                        <a:rPr lang="en-US" sz="1050" b="1" i="0" u="none" strike="noStrike" dirty="0" smtClean="0">
                          <a:solidFill>
                            <a:schemeClr val="bg1"/>
                          </a:solidFill>
                          <a:effectLst>
                            <a:outerShdw blurRad="50800" dist="38100" algn="tr" rotWithShape="0">
                              <a:prstClr val="black">
                                <a:alpha val="40000"/>
                              </a:prstClr>
                            </a:outerShdw>
                          </a:effectLst>
                          <a:latin typeface="Arial Narrow" panose="020B0606020202030204" pitchFamily="34" charset="0"/>
                        </a:rPr>
                        <a:t>R  millions</a:t>
                      </a:r>
                      <a:endParaRPr lang="en-US" sz="1050" b="1" i="0" u="none" strike="noStrike" dirty="0">
                        <a:solidFill>
                          <a:schemeClr val="bg1"/>
                        </a:solidFill>
                        <a:effectLst>
                          <a:outerShdw blurRad="50800" dist="38100" algn="tr" rotWithShape="0">
                            <a:prstClr val="black">
                              <a:alpha val="40000"/>
                            </a:prstClr>
                          </a:outerShdw>
                        </a:effectLst>
                        <a:latin typeface="Arial Narrow" panose="020B0606020202030204" pitchFamily="34" charset="0"/>
                      </a:endParaRPr>
                    </a:p>
                  </a:txBody>
                  <a:tcPr marL="7046" marR="7046" marT="7046" marB="338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32523"/>
                    </a:solidFill>
                  </a:tcPr>
                </a:tc>
                <a:extLst>
                  <a:ext uri="{0D108BD9-81ED-4DB2-BD59-A6C34878D82A}">
                    <a16:rowId xmlns:a16="http://schemas.microsoft.com/office/drawing/2014/main" xmlns="" val="3180573324"/>
                  </a:ext>
                </a:extLst>
              </a:tr>
              <a:tr h="940418">
                <a:tc>
                  <a:txBody>
                    <a:bodyPr/>
                    <a:lstStyle/>
                    <a:p>
                      <a:pPr algn="l" rtl="0" fontAlgn="ctr"/>
                      <a:r>
                        <a:rPr lang="en-US" sz="1200" b="0" i="0" u="none" strike="noStrike" dirty="0" smtClean="0">
                          <a:solidFill>
                            <a:srgbClr val="000000"/>
                          </a:solidFill>
                          <a:effectLst>
                            <a:outerShdw blurRad="50800" dist="38100" algn="tr" rotWithShape="0">
                              <a:prstClr val="black">
                                <a:alpha val="40000"/>
                              </a:prstClr>
                            </a:outerShdw>
                          </a:effectLst>
                          <a:latin typeface="Arial Narrow" panose="020B0606020202030204" pitchFamily="34" charset="0"/>
                        </a:rPr>
                        <a:t>Compensation of employees ( includes cost of new organogram) employees to appointed on a phased in approach</a:t>
                      </a:r>
                      <a:endParaRPr lang="en-US" sz="1200" b="0" i="0" u="none" strike="noStrike" dirty="0">
                        <a:solidFill>
                          <a:srgbClr val="000000"/>
                        </a:solidFill>
                        <a:effectLst>
                          <a:outerShdw blurRad="50800" dist="38100" algn="tr" rotWithShape="0">
                            <a:prstClr val="black">
                              <a:alpha val="40000"/>
                            </a:prstClr>
                          </a:outerShdw>
                        </a:effectLst>
                        <a:latin typeface="Arial Narrow" panose="020B0606020202030204" pitchFamily="34" charset="0"/>
                      </a:endParaRPr>
                    </a:p>
                  </a:txBody>
                  <a:tcPr marL="7374" marR="7374" marT="7374" marB="353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3EA"/>
                    </a:solidFill>
                  </a:tcPr>
                </a:tc>
                <a:tc>
                  <a:txBody>
                    <a:bodyPr/>
                    <a:lstStyle/>
                    <a:p>
                      <a:pPr algn="ctr" rtl="0" fontAlgn="b"/>
                      <a:r>
                        <a:rPr lang="en-US" sz="1200" b="0" i="0" u="none" strike="noStrike" dirty="0" smtClean="0">
                          <a:solidFill>
                            <a:srgbClr val="000000"/>
                          </a:solidFill>
                          <a:effectLst>
                            <a:outerShdw blurRad="50800" dist="38100" algn="tr" rotWithShape="0">
                              <a:prstClr val="black">
                                <a:alpha val="40000"/>
                              </a:prstClr>
                            </a:outerShdw>
                          </a:effectLst>
                          <a:latin typeface="Arial Narrow" panose="020B0606020202030204" pitchFamily="34" charset="0"/>
                        </a:rPr>
                        <a:t>50,849</a:t>
                      </a:r>
                      <a:endParaRPr lang="en-US" sz="1200" b="0" i="0" u="none" strike="noStrike" dirty="0">
                        <a:solidFill>
                          <a:srgbClr val="000000"/>
                        </a:solidFill>
                        <a:effectLst>
                          <a:outerShdw blurRad="50800" dist="38100" algn="tr" rotWithShape="0">
                            <a:prstClr val="black">
                              <a:alpha val="40000"/>
                            </a:prstClr>
                          </a:outerShdw>
                        </a:effectLst>
                        <a:latin typeface="Arial Narrow" panose="020B0606020202030204" pitchFamily="34" charset="0"/>
                      </a:endParaRPr>
                    </a:p>
                  </a:txBody>
                  <a:tcPr marL="7374" marR="7374" marT="7374" marB="353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DCDB"/>
                    </a:solidFill>
                  </a:tcPr>
                </a:tc>
                <a:extLst>
                  <a:ext uri="{0D108BD9-81ED-4DB2-BD59-A6C34878D82A}">
                    <a16:rowId xmlns:a16="http://schemas.microsoft.com/office/drawing/2014/main" xmlns="" val="163641207"/>
                  </a:ext>
                </a:extLst>
              </a:tr>
              <a:tr h="940418">
                <a:tc>
                  <a:txBody>
                    <a:bodyPr/>
                    <a:lstStyle/>
                    <a:p>
                      <a:pPr algn="l" rtl="0" fontAlgn="ctr"/>
                      <a:r>
                        <a:rPr lang="en-US" sz="1200" b="0" i="0" u="none" strike="noStrike" dirty="0">
                          <a:solidFill>
                            <a:srgbClr val="000000"/>
                          </a:solidFill>
                          <a:effectLst>
                            <a:outerShdw blurRad="50800" dist="38100" algn="tr" rotWithShape="0">
                              <a:prstClr val="black">
                                <a:alpha val="40000"/>
                              </a:prstClr>
                            </a:outerShdw>
                          </a:effectLst>
                          <a:latin typeface="Arial Narrow" panose="020B0606020202030204" pitchFamily="34" charset="0"/>
                        </a:rPr>
                        <a:t>Goods and services</a:t>
                      </a:r>
                    </a:p>
                  </a:txBody>
                  <a:tcPr marL="7374" marR="7374" marT="7374" marB="353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E7D1"/>
                    </a:solidFill>
                  </a:tcPr>
                </a:tc>
                <a:tc>
                  <a:txBody>
                    <a:bodyPr/>
                    <a:lstStyle/>
                    <a:p>
                      <a:pPr algn="ctr" rtl="0" fontAlgn="b"/>
                      <a:r>
                        <a:rPr lang="en-US" sz="1200" b="0" i="0" u="none" strike="noStrike" dirty="0" smtClean="0">
                          <a:solidFill>
                            <a:srgbClr val="000000"/>
                          </a:solidFill>
                          <a:effectLst>
                            <a:outerShdw blurRad="50800" dist="38100" algn="tr" rotWithShape="0">
                              <a:prstClr val="black">
                                <a:alpha val="40000"/>
                              </a:prstClr>
                            </a:outerShdw>
                          </a:effectLst>
                          <a:latin typeface="Arial Narrow" panose="020B0606020202030204" pitchFamily="34" charset="0"/>
                        </a:rPr>
                        <a:t>14,768</a:t>
                      </a:r>
                      <a:endParaRPr lang="en-US" sz="1200" b="0" i="0" u="none" strike="noStrike" dirty="0">
                        <a:solidFill>
                          <a:srgbClr val="000000"/>
                        </a:solidFill>
                        <a:effectLst>
                          <a:outerShdw blurRad="50800" dist="38100" algn="tr" rotWithShape="0">
                            <a:prstClr val="black">
                              <a:alpha val="40000"/>
                            </a:prstClr>
                          </a:outerShdw>
                        </a:effectLst>
                        <a:latin typeface="Arial Narrow" panose="020B0606020202030204" pitchFamily="34" charset="0"/>
                      </a:endParaRPr>
                    </a:p>
                  </a:txBody>
                  <a:tcPr marL="7374" marR="7374" marT="7374" marB="353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B8B7"/>
                    </a:solidFill>
                  </a:tcPr>
                </a:tc>
                <a:extLst>
                  <a:ext uri="{0D108BD9-81ED-4DB2-BD59-A6C34878D82A}">
                    <a16:rowId xmlns:a16="http://schemas.microsoft.com/office/drawing/2014/main" xmlns="" val="3602598909"/>
                  </a:ext>
                </a:extLst>
              </a:tr>
              <a:tr h="1005313">
                <a:tc>
                  <a:txBody>
                    <a:bodyPr/>
                    <a:lstStyle/>
                    <a:p>
                      <a:pPr algn="l" rtl="0" fontAlgn="ctr"/>
                      <a:r>
                        <a:rPr lang="en-US" sz="1200" b="1" i="0" u="none" strike="noStrike" dirty="0">
                          <a:solidFill>
                            <a:srgbClr val="000000"/>
                          </a:solidFill>
                          <a:effectLst/>
                          <a:latin typeface="Arial Narrow" panose="020B0606020202030204" pitchFamily="34" charset="0"/>
                        </a:rPr>
                        <a:t>Total </a:t>
                      </a:r>
                    </a:p>
                  </a:txBody>
                  <a:tcPr marL="7374" marR="7374" marT="7374" marB="35396"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7933C"/>
                    </a:solidFill>
                  </a:tcPr>
                </a:tc>
                <a:tc>
                  <a:txBody>
                    <a:bodyPr/>
                    <a:lstStyle/>
                    <a:p>
                      <a:pPr algn="ctr" rtl="0" fontAlgn="b"/>
                      <a:r>
                        <a:rPr lang="en-US" sz="1200" b="1" i="0" u="none" strike="noStrike" dirty="0" smtClean="0">
                          <a:solidFill>
                            <a:srgbClr val="FFFFFF"/>
                          </a:solidFill>
                          <a:effectLst/>
                          <a:latin typeface="Arial Narrow" panose="020B0606020202030204" pitchFamily="34" charset="0"/>
                        </a:rPr>
                        <a:t>65 ,617</a:t>
                      </a:r>
                      <a:endParaRPr lang="en-US" sz="1200" b="1" i="0" u="none" strike="noStrike" dirty="0">
                        <a:solidFill>
                          <a:srgbClr val="FFFFFF"/>
                        </a:solidFill>
                        <a:effectLst/>
                        <a:latin typeface="Arial Narrow" panose="020B0606020202030204" pitchFamily="34" charset="0"/>
                      </a:endParaRPr>
                    </a:p>
                  </a:txBody>
                  <a:tcPr marL="7374" marR="7374" marT="7374" marB="35396"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32523"/>
                    </a:solidFill>
                  </a:tcPr>
                </a:tc>
                <a:extLst>
                  <a:ext uri="{0D108BD9-81ED-4DB2-BD59-A6C34878D82A}">
                    <a16:rowId xmlns:a16="http://schemas.microsoft.com/office/drawing/2014/main" xmlns="" val="1960815239"/>
                  </a:ext>
                </a:extLst>
              </a:tr>
            </a:tbl>
          </a:graphicData>
        </a:graphic>
      </p:graphicFrame>
    </p:spTree>
    <p:extLst>
      <p:ext uri="{BB962C8B-B14F-4D97-AF65-F5344CB8AC3E}">
        <p14:creationId xmlns:p14="http://schemas.microsoft.com/office/powerpoint/2010/main" xmlns="" val="224130218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ZA" sz="2400" b="1" dirty="0" smtClean="0">
                <a:latin typeface="Century Gothic" panose="020B0502020202020204" pitchFamily="34" charset="0"/>
              </a:rPr>
              <a:t>GRAPHICAL PRESENTATION OF BUDGETED EXPENDITURE TO BE FUNDED BY THE ITB AND IT </a:t>
            </a:r>
            <a:endParaRPr lang="en-ZA" sz="2400" b="1" dirty="0">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39313754"/>
              </p:ext>
            </p:extLst>
          </p:nvPr>
        </p:nvGraphicFramePr>
        <p:xfrm>
          <a:off x="457200" y="1752600"/>
          <a:ext cx="8229600" cy="670560"/>
        </p:xfrm>
        <a:graphic>
          <a:graphicData uri="http://schemas.openxmlformats.org/drawingml/2006/table">
            <a:tbl>
              <a:tblPr>
                <a:tableStyleId>{5C22544A-7EE6-4342-B048-85BDC9FD1C3A}</a:tableStyleId>
              </a:tblPr>
              <a:tblGrid>
                <a:gridCol w="3863112">
                  <a:extLst>
                    <a:ext uri="{9D8B030D-6E8A-4147-A177-3AD203B41FA5}">
                      <a16:colId xmlns:a16="http://schemas.microsoft.com/office/drawing/2014/main" xmlns="" val="20000"/>
                    </a:ext>
                  </a:extLst>
                </a:gridCol>
                <a:gridCol w="1158934">
                  <a:extLst>
                    <a:ext uri="{9D8B030D-6E8A-4147-A177-3AD203B41FA5}">
                      <a16:colId xmlns:a16="http://schemas.microsoft.com/office/drawing/2014/main" xmlns="" val="20001"/>
                    </a:ext>
                  </a:extLst>
                </a:gridCol>
                <a:gridCol w="1112108">
                  <a:extLst>
                    <a:ext uri="{9D8B030D-6E8A-4147-A177-3AD203B41FA5}">
                      <a16:colId xmlns:a16="http://schemas.microsoft.com/office/drawing/2014/main" xmlns="" val="20002"/>
                    </a:ext>
                  </a:extLst>
                </a:gridCol>
                <a:gridCol w="1135521">
                  <a:extLst>
                    <a:ext uri="{9D8B030D-6E8A-4147-A177-3AD203B41FA5}">
                      <a16:colId xmlns:a16="http://schemas.microsoft.com/office/drawing/2014/main" xmlns="" val="20003"/>
                    </a:ext>
                  </a:extLst>
                </a:gridCol>
                <a:gridCol w="959925">
                  <a:extLst>
                    <a:ext uri="{9D8B030D-6E8A-4147-A177-3AD203B41FA5}">
                      <a16:colId xmlns:a16="http://schemas.microsoft.com/office/drawing/2014/main" xmlns="" val="20004"/>
                    </a:ext>
                  </a:extLst>
                </a:gridCol>
              </a:tblGrid>
              <a:tr h="154524">
                <a:tc>
                  <a:txBody>
                    <a:bodyPr/>
                    <a:lstStyle/>
                    <a:p>
                      <a:pPr algn="l" fontAlgn="b"/>
                      <a:endParaRPr lang="en-ZA" sz="1100" b="0" i="0" u="none" strike="noStrike" dirty="0">
                        <a:effectLst/>
                        <a:latin typeface="Arial"/>
                      </a:endParaRPr>
                    </a:p>
                  </a:txBody>
                  <a:tcPr marL="0" marR="0" marT="0" marB="0" anchor="b"/>
                </a:tc>
                <a:tc>
                  <a:txBody>
                    <a:bodyPr/>
                    <a:lstStyle/>
                    <a:p>
                      <a:pPr algn="ctr" fontAlgn="b"/>
                      <a:endParaRPr lang="en-ZA" sz="1100" b="1" i="0" u="sng" strike="noStrike" dirty="0">
                        <a:effectLst/>
                        <a:latin typeface="Arial"/>
                      </a:endParaRPr>
                    </a:p>
                  </a:txBody>
                  <a:tcPr marL="0" marR="0" marT="0" marB="0" anchor="b"/>
                </a:tc>
                <a:tc>
                  <a:txBody>
                    <a:bodyPr/>
                    <a:lstStyle/>
                    <a:p>
                      <a:pPr algn="ctr" fontAlgn="b"/>
                      <a:r>
                        <a:rPr lang="en-ZA" sz="1100" b="1" u="sng" strike="noStrike" dirty="0" smtClean="0">
                          <a:effectLst/>
                        </a:rPr>
                        <a:t>2019/2020</a:t>
                      </a:r>
                      <a:endParaRPr lang="en-ZA" sz="1100" b="1" i="0" u="sng" strike="noStrike" dirty="0">
                        <a:effectLst/>
                        <a:latin typeface="Arial"/>
                      </a:endParaRPr>
                    </a:p>
                  </a:txBody>
                  <a:tcPr marL="0" marR="0" marT="0" marB="0" anchor="b"/>
                </a:tc>
                <a:tc>
                  <a:txBody>
                    <a:bodyPr/>
                    <a:lstStyle/>
                    <a:p>
                      <a:pPr algn="ctr" fontAlgn="b"/>
                      <a:endParaRPr lang="en-ZA" sz="1100" b="1" i="0" u="sng" strike="noStrike" dirty="0">
                        <a:effectLst/>
                        <a:latin typeface="Arial"/>
                      </a:endParaRPr>
                    </a:p>
                  </a:txBody>
                  <a:tcPr marL="0" marR="0" marT="0" marB="0" anchor="b"/>
                </a:tc>
                <a:tc>
                  <a:txBody>
                    <a:bodyPr/>
                    <a:lstStyle/>
                    <a:p>
                      <a:pPr algn="ctr" fontAlgn="b"/>
                      <a:endParaRPr lang="en-ZA" sz="1100" b="1" i="0" u="sng" strike="noStrike" dirty="0">
                        <a:effectLst/>
                        <a:latin typeface="Arial"/>
                      </a:endParaRPr>
                    </a:p>
                  </a:txBody>
                  <a:tcPr marL="0" marR="0" marT="0" marB="0" anchor="b"/>
                </a:tc>
                <a:extLst>
                  <a:ext uri="{0D108BD9-81ED-4DB2-BD59-A6C34878D82A}">
                    <a16:rowId xmlns:a16="http://schemas.microsoft.com/office/drawing/2014/main" xmlns="" val="10000"/>
                  </a:ext>
                </a:extLst>
              </a:tr>
              <a:tr h="154524">
                <a:tc>
                  <a:txBody>
                    <a:bodyPr/>
                    <a:lstStyle/>
                    <a:p>
                      <a:pPr algn="l" fontAlgn="b"/>
                      <a:r>
                        <a:rPr lang="en-ZA" sz="1100" u="none" strike="noStrike" dirty="0" err="1">
                          <a:effectLst/>
                        </a:rPr>
                        <a:t>Ingonyama</a:t>
                      </a:r>
                      <a:r>
                        <a:rPr lang="en-ZA" sz="1100" u="none" strike="noStrike" dirty="0">
                          <a:effectLst/>
                        </a:rPr>
                        <a:t> Trust Board </a:t>
                      </a:r>
                      <a:endParaRPr lang="en-ZA" sz="1100" b="0"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tc>
                  <a:txBody>
                    <a:bodyPr/>
                    <a:lstStyle/>
                    <a:p>
                      <a:pPr algn="r" fontAlgn="b"/>
                      <a:r>
                        <a:rPr lang="en-ZA" sz="1100" b="1" u="none" strike="noStrike" dirty="0" smtClean="0">
                          <a:effectLst/>
                        </a:rPr>
                        <a:t>28.37%</a:t>
                      </a:r>
                      <a:endParaRPr lang="en-ZA" sz="1100" b="1"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extLst>
                  <a:ext uri="{0D108BD9-81ED-4DB2-BD59-A6C34878D82A}">
                    <a16:rowId xmlns:a16="http://schemas.microsoft.com/office/drawing/2014/main" xmlns="" val="10001"/>
                  </a:ext>
                </a:extLst>
              </a:tr>
              <a:tr h="154524">
                <a:tc>
                  <a:txBody>
                    <a:bodyPr/>
                    <a:lstStyle/>
                    <a:p>
                      <a:pPr algn="l" fontAlgn="b"/>
                      <a:r>
                        <a:rPr lang="en-ZA" sz="1100" u="none" strike="noStrike" dirty="0" err="1">
                          <a:effectLst/>
                        </a:rPr>
                        <a:t>Ingonyama</a:t>
                      </a:r>
                      <a:r>
                        <a:rPr lang="en-ZA" sz="1100" u="none" strike="noStrike" dirty="0">
                          <a:effectLst/>
                        </a:rPr>
                        <a:t> Trust </a:t>
                      </a:r>
                      <a:endParaRPr lang="en-ZA" sz="1100" b="0"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tc>
                  <a:txBody>
                    <a:bodyPr/>
                    <a:lstStyle/>
                    <a:p>
                      <a:pPr algn="r" fontAlgn="b"/>
                      <a:r>
                        <a:rPr lang="en-ZA" sz="1100" b="1" u="none" strike="noStrike" dirty="0" smtClean="0">
                          <a:effectLst/>
                        </a:rPr>
                        <a:t>71.63%</a:t>
                      </a:r>
                      <a:endParaRPr lang="en-ZA" sz="1100" b="1"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extLst>
                  <a:ext uri="{0D108BD9-81ED-4DB2-BD59-A6C34878D82A}">
                    <a16:rowId xmlns:a16="http://schemas.microsoft.com/office/drawing/2014/main" xmlns="" val="10002"/>
                  </a:ext>
                </a:extLst>
              </a:tr>
              <a:tr h="161548">
                <a:tc>
                  <a:txBody>
                    <a:bodyPr/>
                    <a:lstStyle/>
                    <a:p>
                      <a:pPr algn="l" fontAlgn="b"/>
                      <a:r>
                        <a:rPr lang="en-ZA" sz="1100" b="1" i="0" u="none" strike="noStrike" dirty="0" smtClean="0">
                          <a:effectLst/>
                          <a:latin typeface="Arial"/>
                        </a:rPr>
                        <a:t>Total </a:t>
                      </a:r>
                      <a:endParaRPr lang="en-ZA" sz="1100" b="1"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tc>
                  <a:txBody>
                    <a:bodyPr/>
                    <a:lstStyle/>
                    <a:p>
                      <a:pPr algn="r" fontAlgn="b"/>
                      <a:r>
                        <a:rPr lang="en-ZA" sz="1100" b="1" u="none" strike="noStrike" dirty="0" smtClean="0">
                          <a:effectLst/>
                        </a:rPr>
                        <a:t>100.00%</a:t>
                      </a:r>
                      <a:endParaRPr lang="en-ZA" sz="1100" b="1"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tc>
                  <a:txBody>
                    <a:bodyPr/>
                    <a:lstStyle/>
                    <a:p>
                      <a:pPr algn="r" fontAlgn="b"/>
                      <a:endParaRPr lang="en-ZA" sz="1100" b="1" i="0" u="none" strike="noStrike" dirty="0">
                        <a:effectLst/>
                        <a:latin typeface="Arial"/>
                      </a:endParaRPr>
                    </a:p>
                  </a:txBody>
                  <a:tcPr marL="0" marR="0" marT="0" marB="0" anchor="b"/>
                </a:tc>
                <a:extLst>
                  <a:ext uri="{0D108BD9-81ED-4DB2-BD59-A6C34878D82A}">
                    <a16:rowId xmlns:a16="http://schemas.microsoft.com/office/drawing/2014/main" xmlns="" val="10003"/>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xmlns="" val="575685681"/>
              </p:ext>
            </p:extLst>
          </p:nvPr>
        </p:nvGraphicFramePr>
        <p:xfrm>
          <a:off x="533400" y="2895600"/>
          <a:ext cx="76962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7668256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ZA" sz="2800" dirty="0" smtClean="0"/>
              <a:t>TOTAL BUDGETED EXPENDITUREOF THE INGONYAMA TRUST BOARD AND THE INGONYAMA TRUST  </a:t>
            </a:r>
            <a:endParaRPr lang="en-ZA"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63892702"/>
              </p:ext>
            </p:extLst>
          </p:nvPr>
        </p:nvGraphicFramePr>
        <p:xfrm>
          <a:off x="381000" y="1981198"/>
          <a:ext cx="8788399" cy="2749379"/>
        </p:xfrm>
        <a:graphic>
          <a:graphicData uri="http://schemas.openxmlformats.org/drawingml/2006/table">
            <a:tbl>
              <a:tblPr>
                <a:tableStyleId>{5C22544A-7EE6-4342-B048-85BDC9FD1C3A}</a:tableStyleId>
              </a:tblPr>
              <a:tblGrid>
                <a:gridCol w="4041960">
                  <a:extLst>
                    <a:ext uri="{9D8B030D-6E8A-4147-A177-3AD203B41FA5}">
                      <a16:colId xmlns:a16="http://schemas.microsoft.com/office/drawing/2014/main" xmlns="" val="20000"/>
                    </a:ext>
                  </a:extLst>
                </a:gridCol>
                <a:gridCol w="1139640">
                  <a:extLst>
                    <a:ext uri="{9D8B030D-6E8A-4147-A177-3AD203B41FA5}">
                      <a16:colId xmlns:a16="http://schemas.microsoft.com/office/drawing/2014/main" xmlns="" val="20001"/>
                    </a:ext>
                  </a:extLst>
                </a:gridCol>
                <a:gridCol w="1778000">
                  <a:extLst>
                    <a:ext uri="{9D8B030D-6E8A-4147-A177-3AD203B41FA5}">
                      <a16:colId xmlns:a16="http://schemas.microsoft.com/office/drawing/2014/main" xmlns="" val="20002"/>
                    </a:ext>
                  </a:extLst>
                </a:gridCol>
                <a:gridCol w="824433">
                  <a:extLst>
                    <a:ext uri="{9D8B030D-6E8A-4147-A177-3AD203B41FA5}">
                      <a16:colId xmlns:a16="http://schemas.microsoft.com/office/drawing/2014/main" xmlns="" val="20003"/>
                    </a:ext>
                  </a:extLst>
                </a:gridCol>
                <a:gridCol w="1004366">
                  <a:extLst>
                    <a:ext uri="{9D8B030D-6E8A-4147-A177-3AD203B41FA5}">
                      <a16:colId xmlns:a16="http://schemas.microsoft.com/office/drawing/2014/main" xmlns="" val="20004"/>
                    </a:ext>
                  </a:extLst>
                </a:gridCol>
              </a:tblGrid>
              <a:tr h="679622">
                <a:tc>
                  <a:txBody>
                    <a:bodyPr/>
                    <a:lstStyle/>
                    <a:p>
                      <a:pPr algn="l" fontAlgn="b"/>
                      <a:endParaRPr lang="en-ZA" sz="1600" b="0" i="0" u="none" strike="noStrike" dirty="0">
                        <a:effectLst/>
                        <a:latin typeface="Arial"/>
                      </a:endParaRPr>
                    </a:p>
                  </a:txBody>
                  <a:tcPr marL="0" marR="0" marT="0" marB="0" anchor="b"/>
                </a:tc>
                <a:tc>
                  <a:txBody>
                    <a:bodyPr/>
                    <a:lstStyle/>
                    <a:p>
                      <a:pPr algn="ctr" fontAlgn="b"/>
                      <a:endParaRPr lang="en-ZA" sz="1600" b="1" i="0" u="sng" strike="noStrike" dirty="0">
                        <a:effectLst/>
                        <a:latin typeface="Arial"/>
                      </a:endParaRPr>
                    </a:p>
                  </a:txBody>
                  <a:tcPr marL="0" marR="0" marT="0" marB="0" anchor="b"/>
                </a:tc>
                <a:tc>
                  <a:txBody>
                    <a:bodyPr/>
                    <a:lstStyle/>
                    <a:p>
                      <a:pPr algn="ctr" fontAlgn="b"/>
                      <a:r>
                        <a:rPr lang="en-ZA" sz="1600" b="1" u="sng" strike="noStrike" dirty="0" smtClean="0">
                          <a:effectLst/>
                        </a:rPr>
                        <a:t> 2019/2020</a:t>
                      </a:r>
                      <a:endParaRPr lang="en-ZA" sz="1600" b="1" i="0" u="sng" strike="noStrike" dirty="0">
                        <a:effectLst/>
                        <a:latin typeface="Arial"/>
                      </a:endParaRPr>
                    </a:p>
                  </a:txBody>
                  <a:tcPr marL="0" marR="0" marT="0" marB="0" anchor="b"/>
                </a:tc>
                <a:tc>
                  <a:txBody>
                    <a:bodyPr/>
                    <a:lstStyle/>
                    <a:p>
                      <a:pPr algn="ctr" fontAlgn="b"/>
                      <a:endParaRPr lang="en-ZA" sz="900" b="1" i="0" u="sng" strike="noStrike" dirty="0">
                        <a:effectLst/>
                        <a:latin typeface="Arial"/>
                      </a:endParaRPr>
                    </a:p>
                  </a:txBody>
                  <a:tcPr marL="0" marR="0" marT="0" marB="0" anchor="b"/>
                </a:tc>
                <a:tc>
                  <a:txBody>
                    <a:bodyPr/>
                    <a:lstStyle/>
                    <a:p>
                      <a:pPr algn="ctr" fontAlgn="b"/>
                      <a:endParaRPr lang="en-ZA" sz="900" b="1" i="0" u="sng" strike="noStrike" dirty="0">
                        <a:effectLst/>
                        <a:latin typeface="Arial"/>
                      </a:endParaRPr>
                    </a:p>
                  </a:txBody>
                  <a:tcPr marL="0" marR="0" marT="0" marB="0" anchor="b"/>
                </a:tc>
                <a:extLst>
                  <a:ext uri="{0D108BD9-81ED-4DB2-BD59-A6C34878D82A}">
                    <a16:rowId xmlns:a16="http://schemas.microsoft.com/office/drawing/2014/main" xmlns="" val="10003"/>
                  </a:ext>
                </a:extLst>
              </a:tr>
              <a:tr h="679622">
                <a:tc>
                  <a:txBody>
                    <a:bodyPr/>
                    <a:lstStyle/>
                    <a:p>
                      <a:pPr algn="l" fontAlgn="b"/>
                      <a:r>
                        <a:rPr lang="en-ZA" sz="1600" u="none" strike="noStrike" dirty="0" err="1">
                          <a:effectLst/>
                        </a:rPr>
                        <a:t>Ingonyama</a:t>
                      </a:r>
                      <a:r>
                        <a:rPr lang="en-ZA" sz="1600" u="none" strike="noStrike" dirty="0">
                          <a:effectLst/>
                        </a:rPr>
                        <a:t> Trust Board </a:t>
                      </a:r>
                      <a:endParaRPr lang="en-ZA" sz="1600" b="0" i="0" u="none" strike="noStrike" dirty="0">
                        <a:effectLst/>
                        <a:latin typeface="Arial"/>
                      </a:endParaRPr>
                    </a:p>
                  </a:txBody>
                  <a:tcPr marL="0" marR="0" marT="0" marB="0" anchor="b"/>
                </a:tc>
                <a:tc>
                  <a:txBody>
                    <a:bodyPr/>
                    <a:lstStyle/>
                    <a:p>
                      <a:pPr algn="r" fontAlgn="b"/>
                      <a:endParaRPr lang="en-ZA" sz="1600" b="0" i="0" u="none" strike="noStrike" dirty="0">
                        <a:effectLst/>
                        <a:latin typeface="Arial"/>
                      </a:endParaRPr>
                    </a:p>
                  </a:txBody>
                  <a:tcPr marL="0" marR="0" marT="0" marB="0" anchor="b"/>
                </a:tc>
                <a:tc>
                  <a:txBody>
                    <a:bodyPr/>
                    <a:lstStyle/>
                    <a:p>
                      <a:pPr algn="r" fontAlgn="b"/>
                      <a:r>
                        <a:rPr lang="en-ZA" sz="1600" u="none" strike="noStrike" dirty="0" smtClean="0">
                          <a:effectLst/>
                        </a:rPr>
                        <a:t>  65 616 652 .88 </a:t>
                      </a:r>
                      <a:endParaRPr lang="en-ZA" sz="1600" b="0" i="0" u="none" strike="noStrike" dirty="0">
                        <a:effectLst/>
                        <a:latin typeface="Arial"/>
                      </a:endParaRPr>
                    </a:p>
                  </a:txBody>
                  <a:tcPr marL="0" marR="0" marT="0" marB="0" anchor="b"/>
                </a:tc>
                <a:tc>
                  <a:txBody>
                    <a:bodyPr/>
                    <a:lstStyle/>
                    <a:p>
                      <a:pPr algn="r" fontAlgn="b"/>
                      <a:endParaRPr lang="en-ZA" sz="900" b="0" i="0" u="none" strike="noStrike" dirty="0">
                        <a:effectLst/>
                        <a:latin typeface="Arial"/>
                      </a:endParaRPr>
                    </a:p>
                  </a:txBody>
                  <a:tcPr marL="0" marR="0" marT="0" marB="0" anchor="b"/>
                </a:tc>
                <a:tc>
                  <a:txBody>
                    <a:bodyPr/>
                    <a:lstStyle/>
                    <a:p>
                      <a:pPr algn="r" fontAlgn="b"/>
                      <a:endParaRPr lang="en-ZA" sz="900" b="0" i="0" u="none" strike="noStrike" dirty="0">
                        <a:effectLst/>
                        <a:latin typeface="Arial"/>
                      </a:endParaRPr>
                    </a:p>
                  </a:txBody>
                  <a:tcPr marL="0" marR="0" marT="0" marB="0" anchor="b"/>
                </a:tc>
                <a:extLst>
                  <a:ext uri="{0D108BD9-81ED-4DB2-BD59-A6C34878D82A}">
                    <a16:rowId xmlns:a16="http://schemas.microsoft.com/office/drawing/2014/main" xmlns="" val="10004"/>
                  </a:ext>
                </a:extLst>
              </a:tr>
              <a:tr h="679622">
                <a:tc>
                  <a:txBody>
                    <a:bodyPr/>
                    <a:lstStyle/>
                    <a:p>
                      <a:pPr algn="l" fontAlgn="b"/>
                      <a:r>
                        <a:rPr lang="en-ZA" sz="1600" u="none" strike="noStrike">
                          <a:effectLst/>
                        </a:rPr>
                        <a:t>Ingonyama Trust </a:t>
                      </a:r>
                      <a:endParaRPr lang="en-ZA" sz="1600" b="0" i="0" u="none" strike="noStrike">
                        <a:effectLst/>
                        <a:latin typeface="Arial"/>
                      </a:endParaRPr>
                    </a:p>
                  </a:txBody>
                  <a:tcPr marL="0" marR="0" marT="0" marB="0" anchor="b"/>
                </a:tc>
                <a:tc>
                  <a:txBody>
                    <a:bodyPr/>
                    <a:lstStyle/>
                    <a:p>
                      <a:pPr algn="l" fontAlgn="b"/>
                      <a:endParaRPr lang="en-ZA" sz="1600" b="0" i="0" u="none" strike="noStrike" dirty="0">
                        <a:effectLst/>
                        <a:latin typeface="Arial"/>
                      </a:endParaRPr>
                    </a:p>
                  </a:txBody>
                  <a:tcPr marL="0" marR="0" marT="0" marB="0" anchor="b"/>
                </a:tc>
                <a:tc>
                  <a:txBody>
                    <a:bodyPr/>
                    <a:lstStyle/>
                    <a:p>
                      <a:pPr algn="r" fontAlgn="b"/>
                      <a:r>
                        <a:rPr lang="en-ZA" sz="1600" u="none" strike="noStrike" dirty="0">
                          <a:effectLst/>
                        </a:rPr>
                        <a:t>     </a:t>
                      </a:r>
                      <a:r>
                        <a:rPr lang="en-ZA" sz="1600" u="none" strike="noStrike" dirty="0" smtClean="0">
                          <a:effectLst/>
                        </a:rPr>
                        <a:t>                      165  644  249.24 </a:t>
                      </a:r>
                      <a:endParaRPr lang="en-ZA" sz="1600" b="0" i="0" u="none" strike="noStrike" dirty="0">
                        <a:effectLst/>
                        <a:latin typeface="Arial"/>
                      </a:endParaRPr>
                    </a:p>
                  </a:txBody>
                  <a:tcPr marL="0" marR="0" marT="0" marB="0" anchor="b"/>
                </a:tc>
                <a:tc>
                  <a:txBody>
                    <a:bodyPr/>
                    <a:lstStyle/>
                    <a:p>
                      <a:pPr algn="l" fontAlgn="b"/>
                      <a:endParaRPr lang="en-ZA" sz="900" b="0" i="0" u="none" strike="noStrike" dirty="0">
                        <a:effectLst/>
                        <a:latin typeface="Arial"/>
                      </a:endParaRPr>
                    </a:p>
                  </a:txBody>
                  <a:tcPr marL="0" marR="0" marT="0" marB="0" anchor="b"/>
                </a:tc>
                <a:tc>
                  <a:txBody>
                    <a:bodyPr/>
                    <a:lstStyle/>
                    <a:p>
                      <a:pPr algn="l" fontAlgn="b"/>
                      <a:endParaRPr lang="en-ZA" sz="900" b="0" i="0" u="none" strike="noStrike" dirty="0">
                        <a:effectLst/>
                        <a:latin typeface="Arial"/>
                      </a:endParaRPr>
                    </a:p>
                  </a:txBody>
                  <a:tcPr marL="0" marR="0" marT="0" marB="0" anchor="b"/>
                </a:tc>
                <a:extLst>
                  <a:ext uri="{0D108BD9-81ED-4DB2-BD59-A6C34878D82A}">
                    <a16:rowId xmlns:a16="http://schemas.microsoft.com/office/drawing/2014/main" xmlns="" val="10005"/>
                  </a:ext>
                </a:extLst>
              </a:tr>
              <a:tr h="710513">
                <a:tc>
                  <a:txBody>
                    <a:bodyPr/>
                    <a:lstStyle/>
                    <a:p>
                      <a:pPr algn="l" fontAlgn="b"/>
                      <a:r>
                        <a:rPr lang="en-ZA" sz="1600" b="1" i="0" u="none" strike="noStrike" dirty="0" smtClean="0">
                          <a:effectLst/>
                          <a:latin typeface="Arial"/>
                        </a:rPr>
                        <a:t>Total </a:t>
                      </a:r>
                      <a:endParaRPr lang="en-ZA" sz="1600" b="1" i="0" u="none" strike="noStrike" dirty="0">
                        <a:effectLst/>
                        <a:latin typeface="Arial"/>
                      </a:endParaRPr>
                    </a:p>
                  </a:txBody>
                  <a:tcPr marL="0" marR="0" marT="0" marB="0" anchor="b"/>
                </a:tc>
                <a:tc>
                  <a:txBody>
                    <a:bodyPr/>
                    <a:lstStyle/>
                    <a:p>
                      <a:pPr algn="l" fontAlgn="b"/>
                      <a:endParaRPr lang="en-ZA" sz="1600" b="1" i="0" u="none" strike="noStrike" dirty="0">
                        <a:effectLst/>
                        <a:latin typeface="Arial"/>
                      </a:endParaRPr>
                    </a:p>
                  </a:txBody>
                  <a:tcPr marL="0" marR="0" marT="0" marB="0" anchor="b"/>
                </a:tc>
                <a:tc>
                  <a:txBody>
                    <a:bodyPr/>
                    <a:lstStyle/>
                    <a:p>
                      <a:pPr algn="r" fontAlgn="b"/>
                      <a:r>
                        <a:rPr lang="en-ZA" sz="1600" b="1" u="none" strike="noStrike" dirty="0">
                          <a:effectLst/>
                        </a:rPr>
                        <a:t>    </a:t>
                      </a:r>
                      <a:r>
                        <a:rPr lang="en-ZA" sz="1600" b="1" u="none" strike="noStrike" dirty="0" smtClean="0">
                          <a:effectLst/>
                        </a:rPr>
                        <a:t>                        231 260 902.12 </a:t>
                      </a:r>
                      <a:endParaRPr lang="en-ZA" sz="1600" b="1" i="0" u="none" strike="noStrike" dirty="0">
                        <a:effectLst/>
                        <a:latin typeface="Arial"/>
                      </a:endParaRPr>
                    </a:p>
                  </a:txBody>
                  <a:tcPr marL="0" marR="0" marT="0" marB="0" anchor="b"/>
                </a:tc>
                <a:tc>
                  <a:txBody>
                    <a:bodyPr/>
                    <a:lstStyle/>
                    <a:p>
                      <a:pPr algn="l" fontAlgn="b"/>
                      <a:endParaRPr lang="en-ZA" sz="900" b="1" i="0" u="none" strike="noStrike" dirty="0">
                        <a:effectLst/>
                        <a:latin typeface="Arial"/>
                      </a:endParaRPr>
                    </a:p>
                  </a:txBody>
                  <a:tcPr marL="0" marR="0" marT="0" marB="0" anchor="b"/>
                </a:tc>
                <a:tc>
                  <a:txBody>
                    <a:bodyPr/>
                    <a:lstStyle/>
                    <a:p>
                      <a:pPr algn="l" fontAlgn="b"/>
                      <a:endParaRPr lang="en-ZA" sz="900" b="1" i="0" u="none" strike="noStrike" dirty="0">
                        <a:effectLst/>
                        <a:latin typeface="Arial"/>
                      </a:endParaRPr>
                    </a:p>
                  </a:txBody>
                  <a:tcPr marL="0" marR="0" marT="0"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506693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1" y="2362200"/>
            <a:ext cx="914399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A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STRATEGIC OVERVIEW</a:t>
            </a:r>
            <a:endParaRPr lang="en-US" sz="4800" b="1" dirty="0">
              <a:solidFill>
                <a:schemeClr val="accent6">
                  <a:lumMod val="75000"/>
                </a:schemeClr>
              </a:solidFill>
              <a:latin typeface="+mj-lt"/>
              <a:cs typeface="Arial" pitchFamily="34" charset="0"/>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3</a:t>
            </a:fld>
            <a:endParaRPr lang="en-ZA" dirty="0"/>
          </a:p>
        </p:txBody>
      </p:sp>
    </p:spTree>
    <p:extLst>
      <p:ext uri="{BB962C8B-B14F-4D97-AF65-F5344CB8AC3E}">
        <p14:creationId xmlns:p14="http://schemas.microsoft.com/office/powerpoint/2010/main" xmlns="" val="192461502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552202947"/>
              </p:ext>
            </p:extLst>
          </p:nvPr>
        </p:nvGraphicFramePr>
        <p:xfrm>
          <a:off x="457200" y="1371604"/>
          <a:ext cx="8689974" cy="4485184"/>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xmlns="" val="20000"/>
                    </a:ext>
                  </a:extLst>
                </a:gridCol>
                <a:gridCol w="1341120">
                  <a:extLst>
                    <a:ext uri="{9D8B030D-6E8A-4147-A177-3AD203B41FA5}">
                      <a16:colId xmlns:a16="http://schemas.microsoft.com/office/drawing/2014/main" xmlns="" val="20001"/>
                    </a:ext>
                  </a:extLst>
                </a:gridCol>
                <a:gridCol w="2744787">
                  <a:extLst>
                    <a:ext uri="{9D8B030D-6E8A-4147-A177-3AD203B41FA5}">
                      <a16:colId xmlns:a16="http://schemas.microsoft.com/office/drawing/2014/main" xmlns="" val="20002"/>
                    </a:ext>
                  </a:extLst>
                </a:gridCol>
                <a:gridCol w="1225867">
                  <a:extLst>
                    <a:ext uri="{9D8B030D-6E8A-4147-A177-3AD203B41FA5}">
                      <a16:colId xmlns:a16="http://schemas.microsoft.com/office/drawing/2014/main" xmlns="" val="20003"/>
                    </a:ext>
                  </a:extLst>
                </a:gridCol>
                <a:gridCol w="25400">
                  <a:extLst>
                    <a:ext uri="{9D8B030D-6E8A-4147-A177-3AD203B41FA5}">
                      <a16:colId xmlns:a16="http://schemas.microsoft.com/office/drawing/2014/main" xmlns="" val="20004"/>
                    </a:ext>
                  </a:extLst>
                </a:gridCol>
              </a:tblGrid>
              <a:tr h="714736">
                <a:tc>
                  <a:txBody>
                    <a:bodyPr/>
                    <a:lstStyle/>
                    <a:p>
                      <a:pPr algn="l" fontAlgn="b"/>
                      <a:r>
                        <a:rPr lang="en-ZA" sz="1800" u="none" strike="noStrike" dirty="0">
                          <a:effectLst/>
                          <a:latin typeface="Century Gothic" panose="020B0502020202020204" pitchFamily="34" charset="0"/>
                        </a:rPr>
                        <a:t>Rental Income - non - mining </a:t>
                      </a:r>
                      <a:endParaRPr lang="en-ZA" sz="1800" b="0"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r" fontAlgn="b"/>
                      <a:r>
                        <a:rPr lang="en-ZA" sz="1800" b="1" u="none" strike="noStrike" dirty="0">
                          <a:effectLst/>
                          <a:latin typeface="Century Gothic" panose="020B0502020202020204" pitchFamily="34" charset="0"/>
                        </a:rPr>
                        <a:t>         </a:t>
                      </a:r>
                      <a:r>
                        <a:rPr lang="en-ZA" sz="1800" b="1" u="none" strike="noStrike" dirty="0" smtClean="0">
                          <a:effectLst/>
                          <a:latin typeface="Century Gothic" panose="020B0502020202020204" pitchFamily="34" charset="0"/>
                        </a:rPr>
                        <a:t>             </a:t>
                      </a:r>
                      <a:r>
                        <a:rPr lang="en-ZA" sz="1800" b="1" u="none" strike="noStrike" dirty="0">
                          <a:effectLst/>
                          <a:latin typeface="Century Gothic" panose="020B0502020202020204" pitchFamily="34" charset="0"/>
                        </a:rPr>
                        <a:t>38 682 </a:t>
                      </a:r>
                      <a:r>
                        <a:rPr lang="en-ZA" sz="1800" b="1" u="none" strike="noStrike" dirty="0" smtClean="0">
                          <a:effectLst/>
                          <a:latin typeface="Century Gothic" panose="020B0502020202020204" pitchFamily="34" charset="0"/>
                        </a:rPr>
                        <a:t>862 </a:t>
                      </a:r>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800" b="1" i="0" u="none" strike="noStrike" dirty="0">
                        <a:effectLst/>
                        <a:latin typeface="Century Gothic" panose="020B0502020202020204" pitchFamily="34" charset="0"/>
                      </a:endParaRPr>
                    </a:p>
                  </a:txBody>
                  <a:tcPr marL="0" marR="0" marT="0" marB="0" anchor="b"/>
                </a:tc>
                <a:extLst>
                  <a:ext uri="{0D108BD9-81ED-4DB2-BD59-A6C34878D82A}">
                    <a16:rowId xmlns:a16="http://schemas.microsoft.com/office/drawing/2014/main" xmlns="" val="10000"/>
                  </a:ext>
                </a:extLst>
              </a:tr>
              <a:tr h="714736">
                <a:tc>
                  <a:txBody>
                    <a:bodyPr/>
                    <a:lstStyle/>
                    <a:p>
                      <a:pPr algn="l" fontAlgn="b"/>
                      <a:r>
                        <a:rPr lang="en-ZA" sz="1800" u="none" strike="noStrike" dirty="0" smtClean="0">
                          <a:effectLst/>
                          <a:latin typeface="Century Gothic" panose="020B0502020202020204" pitchFamily="34" charset="0"/>
                        </a:rPr>
                        <a:t>Contractual  Royalties </a:t>
                      </a:r>
                      <a:endParaRPr lang="en-ZA" sz="1800" b="0"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r" fontAlgn="b"/>
                      <a:r>
                        <a:rPr lang="en-ZA" sz="1800" b="1" u="none" strike="noStrike" dirty="0">
                          <a:effectLst/>
                          <a:latin typeface="Century Gothic" panose="020B0502020202020204" pitchFamily="34" charset="0"/>
                        </a:rPr>
                        <a:t>           </a:t>
                      </a:r>
                      <a:r>
                        <a:rPr lang="en-ZA" sz="1800" b="1" u="none" strike="noStrike" dirty="0" smtClean="0">
                          <a:effectLst/>
                          <a:latin typeface="Century Gothic" panose="020B0502020202020204" pitchFamily="34" charset="0"/>
                        </a:rPr>
                        <a:t>             1 </a:t>
                      </a:r>
                      <a:r>
                        <a:rPr lang="en-ZA" sz="1800" b="1" u="none" strike="noStrike" dirty="0">
                          <a:effectLst/>
                          <a:latin typeface="Century Gothic" panose="020B0502020202020204" pitchFamily="34" charset="0"/>
                        </a:rPr>
                        <a:t>087 </a:t>
                      </a:r>
                      <a:r>
                        <a:rPr lang="en-ZA" sz="1800" b="1" u="none" strike="noStrike" dirty="0" smtClean="0">
                          <a:effectLst/>
                          <a:latin typeface="Century Gothic" panose="020B0502020202020204" pitchFamily="34" charset="0"/>
                        </a:rPr>
                        <a:t>246</a:t>
                      </a:r>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800" b="1" i="0" u="none" strike="noStrike" dirty="0">
                        <a:effectLst/>
                        <a:latin typeface="Century Gothic" panose="020B0502020202020204" pitchFamily="34" charset="0"/>
                      </a:endParaRPr>
                    </a:p>
                  </a:txBody>
                  <a:tcPr marL="0" marR="0" marT="0" marB="0" anchor="b"/>
                </a:tc>
                <a:extLst>
                  <a:ext uri="{0D108BD9-81ED-4DB2-BD59-A6C34878D82A}">
                    <a16:rowId xmlns:a16="http://schemas.microsoft.com/office/drawing/2014/main" xmlns="" val="10001"/>
                  </a:ext>
                </a:extLst>
              </a:tr>
              <a:tr h="856524">
                <a:tc>
                  <a:txBody>
                    <a:bodyPr/>
                    <a:lstStyle/>
                    <a:p>
                      <a:pPr algn="l" fontAlgn="b"/>
                      <a:r>
                        <a:rPr lang="en-ZA" sz="1800" u="none" strike="noStrike" dirty="0">
                          <a:effectLst/>
                          <a:latin typeface="Century Gothic" panose="020B0502020202020204" pitchFamily="34" charset="0"/>
                        </a:rPr>
                        <a:t>Interest </a:t>
                      </a:r>
                      <a:r>
                        <a:rPr lang="en-ZA" sz="1800" u="none" strike="noStrike" dirty="0" smtClean="0">
                          <a:effectLst/>
                          <a:latin typeface="Century Gothic" panose="020B0502020202020204" pitchFamily="34" charset="0"/>
                        </a:rPr>
                        <a:t>Income ( on  Trust</a:t>
                      </a:r>
                      <a:r>
                        <a:rPr lang="en-ZA" sz="1800" u="none" strike="noStrike" baseline="0" dirty="0" smtClean="0">
                          <a:effectLst/>
                          <a:latin typeface="Century Gothic" panose="020B0502020202020204" pitchFamily="34" charset="0"/>
                        </a:rPr>
                        <a:t> f</a:t>
                      </a:r>
                      <a:r>
                        <a:rPr lang="en-ZA" sz="1800" u="none" strike="noStrike" dirty="0" smtClean="0">
                          <a:effectLst/>
                          <a:latin typeface="Century Gothic" panose="020B0502020202020204" pitchFamily="34" charset="0"/>
                        </a:rPr>
                        <a:t>unds  invested) </a:t>
                      </a:r>
                      <a:endParaRPr lang="en-ZA" sz="1800" b="0"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r" fontAlgn="b"/>
                      <a:r>
                        <a:rPr lang="en-ZA" sz="1800" b="1" u="none" strike="noStrike" dirty="0">
                          <a:effectLst/>
                          <a:latin typeface="Century Gothic" panose="020B0502020202020204" pitchFamily="34" charset="0"/>
                        </a:rPr>
                        <a:t>             </a:t>
                      </a:r>
                      <a:r>
                        <a:rPr lang="en-ZA" sz="1800" b="1" u="none" strike="noStrike" dirty="0" smtClean="0">
                          <a:effectLst/>
                          <a:latin typeface="Century Gothic" panose="020B0502020202020204" pitchFamily="34" charset="0"/>
                        </a:rPr>
                        <a:t>         18 933 947</a:t>
                      </a:r>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800" b="1" i="0" u="none" strike="noStrike" dirty="0">
                        <a:effectLst/>
                        <a:latin typeface="Century Gothic" panose="020B0502020202020204" pitchFamily="34" charset="0"/>
                      </a:endParaRPr>
                    </a:p>
                  </a:txBody>
                  <a:tcPr marL="0" marR="0" marT="0" marB="0" anchor="b"/>
                </a:tc>
                <a:extLst>
                  <a:ext uri="{0D108BD9-81ED-4DB2-BD59-A6C34878D82A}">
                    <a16:rowId xmlns:a16="http://schemas.microsoft.com/office/drawing/2014/main" xmlns="" val="10002"/>
                  </a:ext>
                </a:extLst>
              </a:tr>
              <a:tr h="742226">
                <a:tc>
                  <a:txBody>
                    <a:bodyPr/>
                    <a:lstStyle/>
                    <a:p>
                      <a:pPr algn="l" fontAlgn="b"/>
                      <a:r>
                        <a:rPr lang="en-ZA" sz="1800" u="none" strike="noStrike" dirty="0">
                          <a:effectLst/>
                          <a:latin typeface="Century Gothic" panose="020B0502020202020204" pitchFamily="34" charset="0"/>
                        </a:rPr>
                        <a:t>Interest on overdue debtors account</a:t>
                      </a:r>
                      <a:endParaRPr lang="en-ZA" sz="1800" b="0"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r" fontAlgn="b"/>
                      <a:r>
                        <a:rPr lang="en-ZA" sz="1800" b="1" u="none" strike="noStrike" dirty="0">
                          <a:effectLst/>
                          <a:latin typeface="Century Gothic" panose="020B0502020202020204" pitchFamily="34" charset="0"/>
                        </a:rPr>
                        <a:t>                   </a:t>
                      </a:r>
                      <a:r>
                        <a:rPr lang="en-ZA" sz="1800" b="1" u="none" strike="noStrike" dirty="0" smtClean="0">
                          <a:effectLst/>
                          <a:latin typeface="Century Gothic" panose="020B0502020202020204" pitchFamily="34" charset="0"/>
                        </a:rPr>
                        <a:t>        </a:t>
                      </a:r>
                      <a:r>
                        <a:rPr lang="en-ZA" sz="1800" b="1" u="none" strike="noStrike" dirty="0">
                          <a:effectLst/>
                          <a:latin typeface="Century Gothic" panose="020B0502020202020204" pitchFamily="34" charset="0"/>
                        </a:rPr>
                        <a:t>912 </a:t>
                      </a:r>
                      <a:r>
                        <a:rPr lang="en-ZA" sz="1800" b="1" u="none" strike="noStrike" dirty="0" smtClean="0">
                          <a:effectLst/>
                          <a:latin typeface="Century Gothic" panose="020B0502020202020204" pitchFamily="34" charset="0"/>
                        </a:rPr>
                        <a:t>681 </a:t>
                      </a:r>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800" b="1" i="0" u="none" strike="noStrike" dirty="0">
                        <a:effectLst/>
                        <a:latin typeface="Century Gothic" panose="020B0502020202020204" pitchFamily="34" charset="0"/>
                      </a:endParaRPr>
                    </a:p>
                  </a:txBody>
                  <a:tcPr marL="0" marR="0" marT="0" marB="0" anchor="b"/>
                </a:tc>
                <a:extLst>
                  <a:ext uri="{0D108BD9-81ED-4DB2-BD59-A6C34878D82A}">
                    <a16:rowId xmlns:a16="http://schemas.microsoft.com/office/drawing/2014/main" xmlns="" val="10003"/>
                  </a:ext>
                </a:extLst>
              </a:tr>
              <a:tr h="714736">
                <a:tc>
                  <a:txBody>
                    <a:bodyPr/>
                    <a:lstStyle/>
                    <a:p>
                      <a:pPr algn="l" fontAlgn="b"/>
                      <a:r>
                        <a:rPr lang="en-ZA" sz="1800" u="none" strike="noStrike" dirty="0">
                          <a:effectLst/>
                          <a:latin typeface="Century Gothic" panose="020B0502020202020204" pitchFamily="34" charset="0"/>
                        </a:rPr>
                        <a:t>Special Projects </a:t>
                      </a:r>
                      <a:r>
                        <a:rPr lang="en-ZA" sz="1800" u="none" strike="noStrike" dirty="0" smtClean="0">
                          <a:effectLst/>
                          <a:latin typeface="Century Gothic" panose="020B0502020202020204" pitchFamily="34" charset="0"/>
                        </a:rPr>
                        <a:t>Income </a:t>
                      </a:r>
                      <a:endParaRPr lang="en-ZA" sz="1800" b="0"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r" fontAlgn="b"/>
                      <a:r>
                        <a:rPr lang="en-ZA" sz="1800" b="1" u="none" strike="noStrike" dirty="0">
                          <a:effectLst/>
                          <a:latin typeface="Century Gothic" panose="020B0502020202020204" pitchFamily="34" charset="0"/>
                        </a:rPr>
                        <a:t>        </a:t>
                      </a:r>
                      <a:r>
                        <a:rPr lang="en-ZA" sz="1800" b="1" u="none" strike="noStrike" dirty="0" smtClean="0">
                          <a:effectLst/>
                          <a:latin typeface="Century Gothic" panose="020B0502020202020204" pitchFamily="34" charset="0"/>
                        </a:rPr>
                        <a:t>             146 200 000</a:t>
                      </a:r>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800" b="1" i="0" u="none" strike="noStrike" dirty="0">
                        <a:effectLst/>
                        <a:latin typeface="Century Gothic" panose="020B0502020202020204" pitchFamily="34" charset="0"/>
                      </a:endParaRPr>
                    </a:p>
                  </a:txBody>
                  <a:tcPr marL="0" marR="0" marT="0" marB="0" anchor="b"/>
                </a:tc>
                <a:extLst>
                  <a:ext uri="{0D108BD9-81ED-4DB2-BD59-A6C34878D82A}">
                    <a16:rowId xmlns:a16="http://schemas.microsoft.com/office/drawing/2014/main" xmlns="" val="10004"/>
                  </a:ext>
                </a:extLst>
              </a:tr>
              <a:tr h="742226">
                <a:tc>
                  <a:txBody>
                    <a:bodyPr/>
                    <a:lstStyle/>
                    <a:p>
                      <a:pPr algn="l" fontAlgn="b"/>
                      <a:r>
                        <a:rPr lang="en-ZA" sz="1800" b="1" u="sng" strike="noStrike" dirty="0">
                          <a:effectLst/>
                          <a:latin typeface="Century Gothic" panose="020B0502020202020204" pitchFamily="34" charset="0"/>
                        </a:rPr>
                        <a:t>TOTAL TRUST INCOME</a:t>
                      </a:r>
                      <a:endParaRPr lang="en-ZA" sz="1800" b="1" i="0" u="sng"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r" fontAlgn="b"/>
                      <a:r>
                        <a:rPr lang="en-ZA" sz="1800" b="1" u="none" strike="noStrike" dirty="0">
                          <a:effectLst/>
                          <a:latin typeface="Century Gothic" panose="020B0502020202020204" pitchFamily="34" charset="0"/>
                        </a:rPr>
                        <a:t>          </a:t>
                      </a:r>
                      <a:r>
                        <a:rPr lang="en-ZA" sz="1800" b="1" u="none" strike="noStrike" dirty="0" smtClean="0">
                          <a:effectLst/>
                          <a:latin typeface="Century Gothic" panose="020B0502020202020204" pitchFamily="34" charset="0"/>
                        </a:rPr>
                        <a:t>           205 816 736 </a:t>
                      </a:r>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1800" b="1" i="0" u="none" strike="noStrike" dirty="0">
                        <a:effectLst/>
                        <a:latin typeface="Century Gothic" panose="020B0502020202020204" pitchFamily="34" charset="0"/>
                      </a:endParaRPr>
                    </a:p>
                  </a:txBody>
                  <a:tcPr marL="0" marR="0" marT="0" marB="0" anchor="b"/>
                </a:tc>
                <a:tc>
                  <a:txBody>
                    <a:bodyPr/>
                    <a:lstStyle/>
                    <a:p>
                      <a:pPr algn="l" fontAlgn="b"/>
                      <a:endParaRPr lang="en-ZA" sz="800" b="1" i="0" u="none" strike="noStrike" dirty="0">
                        <a:effectLst/>
                        <a:latin typeface="Century Gothic" panose="020B0502020202020204" pitchFamily="34" charset="0"/>
                      </a:endParaRPr>
                    </a:p>
                  </a:txBody>
                  <a:tcPr marL="0" marR="0" marT="0" marB="0" anchor="b"/>
                </a:tc>
                <a:extLst>
                  <a:ext uri="{0D108BD9-81ED-4DB2-BD59-A6C34878D82A}">
                    <a16:rowId xmlns:a16="http://schemas.microsoft.com/office/drawing/2014/main" xmlns=""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354659734"/>
              </p:ext>
            </p:extLst>
          </p:nvPr>
        </p:nvGraphicFramePr>
        <p:xfrm>
          <a:off x="3810001" y="609600"/>
          <a:ext cx="5029198" cy="685800"/>
        </p:xfrm>
        <a:graphic>
          <a:graphicData uri="http://schemas.openxmlformats.org/drawingml/2006/table">
            <a:tbl>
              <a:tblPr>
                <a:tableStyleId>{5C22544A-7EE6-4342-B048-85BDC9FD1C3A}</a:tableStyleId>
              </a:tblPr>
              <a:tblGrid>
                <a:gridCol w="1197428">
                  <a:extLst>
                    <a:ext uri="{9D8B030D-6E8A-4147-A177-3AD203B41FA5}">
                      <a16:colId xmlns:a16="http://schemas.microsoft.com/office/drawing/2014/main" xmlns="" val="20000"/>
                    </a:ext>
                  </a:extLst>
                </a:gridCol>
                <a:gridCol w="1277257">
                  <a:extLst>
                    <a:ext uri="{9D8B030D-6E8A-4147-A177-3AD203B41FA5}">
                      <a16:colId xmlns:a16="http://schemas.microsoft.com/office/drawing/2014/main" xmlns="" val="20001"/>
                    </a:ext>
                  </a:extLst>
                </a:gridCol>
                <a:gridCol w="1317826">
                  <a:extLst>
                    <a:ext uri="{9D8B030D-6E8A-4147-A177-3AD203B41FA5}">
                      <a16:colId xmlns:a16="http://schemas.microsoft.com/office/drawing/2014/main" xmlns="" val="20002"/>
                    </a:ext>
                  </a:extLst>
                </a:gridCol>
                <a:gridCol w="1236687">
                  <a:extLst>
                    <a:ext uri="{9D8B030D-6E8A-4147-A177-3AD203B41FA5}">
                      <a16:colId xmlns:a16="http://schemas.microsoft.com/office/drawing/2014/main" xmlns="" val="20003"/>
                    </a:ext>
                  </a:extLst>
                </a:gridCol>
              </a:tblGrid>
              <a:tr h="251460">
                <a:tc>
                  <a:txBody>
                    <a:bodyPr/>
                    <a:lstStyle/>
                    <a:p>
                      <a:pPr algn="l" fontAlgn="b"/>
                      <a:endParaRPr lang="en-ZA" sz="1000" b="1" i="0" u="sng" strike="noStrike" dirty="0">
                        <a:effectLst/>
                        <a:latin typeface="Arial"/>
                      </a:endParaRPr>
                    </a:p>
                  </a:txBody>
                  <a:tcPr marL="0" marR="0" marT="0" marB="0" anchor="b"/>
                </a:tc>
                <a:tc>
                  <a:txBody>
                    <a:bodyPr/>
                    <a:lstStyle/>
                    <a:p>
                      <a:pPr algn="ctr"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extLst>
                  <a:ext uri="{0D108BD9-81ED-4DB2-BD59-A6C34878D82A}">
                    <a16:rowId xmlns:a16="http://schemas.microsoft.com/office/drawing/2014/main" xmlns="" val="10000"/>
                  </a:ext>
                </a:extLst>
              </a:tr>
              <a:tr h="236220">
                <a:tc>
                  <a:txBody>
                    <a:bodyPr/>
                    <a:lstStyle/>
                    <a:p>
                      <a:pPr algn="l" fontAlgn="b"/>
                      <a:endParaRPr lang="en-ZA" sz="1000" b="1" i="0" u="sng" strike="noStrike" dirty="0">
                        <a:effectLst/>
                        <a:latin typeface="Arial"/>
                      </a:endParaRPr>
                    </a:p>
                  </a:txBody>
                  <a:tcPr marL="0" marR="0" marT="0" marB="0" anchor="b"/>
                </a:tc>
                <a:tc>
                  <a:txBody>
                    <a:bodyPr/>
                    <a:lstStyle/>
                    <a:p>
                      <a:pPr algn="ctr" fontAlgn="b"/>
                      <a:r>
                        <a:rPr lang="en-ZA" sz="1000" b="1" u="sng" strike="noStrike" dirty="0">
                          <a:effectLst/>
                        </a:rPr>
                        <a:t> Budget </a:t>
                      </a:r>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extLst>
                  <a:ext uri="{0D108BD9-81ED-4DB2-BD59-A6C34878D82A}">
                    <a16:rowId xmlns:a16="http://schemas.microsoft.com/office/drawing/2014/main" xmlns="" val="10001"/>
                  </a:ext>
                </a:extLst>
              </a:tr>
              <a:tr h="198120">
                <a:tc>
                  <a:txBody>
                    <a:bodyPr/>
                    <a:lstStyle/>
                    <a:p>
                      <a:pPr algn="l" fontAlgn="b"/>
                      <a:endParaRPr lang="en-ZA" sz="1000" b="1" i="0" u="sng" strike="noStrike" dirty="0">
                        <a:effectLst/>
                        <a:latin typeface="Arial"/>
                      </a:endParaRPr>
                    </a:p>
                  </a:txBody>
                  <a:tcPr marL="0" marR="0" marT="0" marB="0" anchor="b"/>
                </a:tc>
                <a:tc>
                  <a:txBody>
                    <a:bodyPr/>
                    <a:lstStyle/>
                    <a:p>
                      <a:pPr algn="ctr" fontAlgn="b"/>
                      <a:r>
                        <a:rPr lang="en-ZA" sz="1000" b="1" u="sng" strike="noStrike" dirty="0">
                          <a:effectLst/>
                        </a:rPr>
                        <a:t> 2019/2020 </a:t>
                      </a:r>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tc>
                  <a:txBody>
                    <a:bodyPr/>
                    <a:lstStyle/>
                    <a:p>
                      <a:pPr algn="l" fontAlgn="b"/>
                      <a:endParaRPr lang="en-ZA" sz="1000" b="1" i="0" u="sng" strike="noStrike" dirty="0">
                        <a:effectLst/>
                        <a:latin typeface="Arial"/>
                      </a:endParaRPr>
                    </a:p>
                  </a:txBody>
                  <a:tcPr marL="0" marR="0" marT="0" marB="0" anchor="b"/>
                </a:tc>
                <a:extLst>
                  <a:ext uri="{0D108BD9-81ED-4DB2-BD59-A6C34878D82A}">
                    <a16:rowId xmlns:a16="http://schemas.microsoft.com/office/drawing/2014/main" xmlns="" val="10002"/>
                  </a:ext>
                </a:extLst>
              </a:tr>
            </a:tbl>
          </a:graphicData>
        </a:graphic>
      </p:graphicFrame>
      <p:sp>
        <p:nvSpPr>
          <p:cNvPr id="6" name="TextBox 5"/>
          <p:cNvSpPr txBox="1"/>
          <p:nvPr/>
        </p:nvSpPr>
        <p:spPr>
          <a:xfrm>
            <a:off x="228600" y="152400"/>
            <a:ext cx="861059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ZA" b="1" dirty="0" smtClean="0"/>
              <a:t>INGONYAMA TRUST INCOME – PROJECTIONS </a:t>
            </a:r>
            <a:endParaRPr lang="en-ZA" b="1" dirty="0"/>
          </a:p>
        </p:txBody>
      </p:sp>
    </p:spTree>
    <p:extLst>
      <p:ext uri="{BB962C8B-B14F-4D97-AF65-F5344CB8AC3E}">
        <p14:creationId xmlns:p14="http://schemas.microsoft.com/office/powerpoint/2010/main" xmlns="" val="341508483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8800" y="1371600"/>
            <a:ext cx="1447800"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Rectangle 6"/>
          <p:cNvSpPr/>
          <p:nvPr/>
        </p:nvSpPr>
        <p:spPr>
          <a:xfrm>
            <a:off x="5638800" y="4648200"/>
            <a:ext cx="14478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48265925"/>
              </p:ext>
            </p:extLst>
          </p:nvPr>
        </p:nvGraphicFramePr>
        <p:xfrm>
          <a:off x="666886" y="152406"/>
          <a:ext cx="8172315" cy="6095993"/>
        </p:xfrm>
        <a:graphic>
          <a:graphicData uri="http://schemas.openxmlformats.org/drawingml/2006/table">
            <a:tbl>
              <a:tblPr>
                <a:tableStyleId>{5C22544A-7EE6-4342-B048-85BDC9FD1C3A}</a:tableStyleId>
              </a:tblPr>
              <a:tblGrid>
                <a:gridCol w="5319258">
                  <a:extLst>
                    <a:ext uri="{9D8B030D-6E8A-4147-A177-3AD203B41FA5}">
                      <a16:colId xmlns:a16="http://schemas.microsoft.com/office/drawing/2014/main" xmlns="" val="20000"/>
                    </a:ext>
                  </a:extLst>
                </a:gridCol>
                <a:gridCol w="1531302">
                  <a:extLst>
                    <a:ext uri="{9D8B030D-6E8A-4147-A177-3AD203B41FA5}">
                      <a16:colId xmlns:a16="http://schemas.microsoft.com/office/drawing/2014/main" xmlns="" val="20002"/>
                    </a:ext>
                  </a:extLst>
                </a:gridCol>
                <a:gridCol w="1321755">
                  <a:extLst>
                    <a:ext uri="{9D8B030D-6E8A-4147-A177-3AD203B41FA5}">
                      <a16:colId xmlns:a16="http://schemas.microsoft.com/office/drawing/2014/main" xmlns="" val="20004"/>
                    </a:ext>
                  </a:extLst>
                </a:gridCol>
              </a:tblGrid>
              <a:tr h="165052">
                <a:tc>
                  <a:txBody>
                    <a:bodyPr/>
                    <a:lstStyle/>
                    <a:p>
                      <a:pPr algn="l" fontAlgn="b"/>
                      <a:r>
                        <a:rPr lang="en-ZA" sz="800" u="sng" strike="noStrike" dirty="0" err="1">
                          <a:effectLst/>
                        </a:rPr>
                        <a:t>Ingonyama</a:t>
                      </a:r>
                      <a:r>
                        <a:rPr lang="en-ZA" sz="800" u="sng" strike="noStrike" dirty="0">
                          <a:effectLst/>
                        </a:rPr>
                        <a:t> Trust </a:t>
                      </a:r>
                      <a:endParaRPr lang="en-ZA" sz="800" b="1" i="0" u="sng" strike="noStrike" dirty="0">
                        <a:effectLst/>
                        <a:latin typeface="Arial"/>
                      </a:endParaRPr>
                    </a:p>
                  </a:txBody>
                  <a:tcPr marL="0" marR="0" marT="0" marB="0" anchor="b"/>
                </a:tc>
                <a:tc>
                  <a:txBody>
                    <a:bodyPr/>
                    <a:lstStyle/>
                    <a:p>
                      <a:pPr algn="l" fontAlgn="b"/>
                      <a:endParaRPr lang="en-ZA" sz="800" b="0" i="0" u="none" strike="noStrike" dirty="0">
                        <a:effectLst/>
                        <a:latin typeface="Arial"/>
                      </a:endParaRPr>
                    </a:p>
                  </a:txBody>
                  <a:tcPr marL="0" marR="0" marT="0" marB="0" anchor="b"/>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00"/>
                  </a:ext>
                </a:extLst>
              </a:tr>
              <a:tr h="165052">
                <a:tc>
                  <a:txBody>
                    <a:bodyPr/>
                    <a:lstStyle/>
                    <a:p>
                      <a:pPr algn="l" fontAlgn="b"/>
                      <a:endParaRPr lang="en-ZA" sz="800" b="0" i="0" u="none" strike="noStrike">
                        <a:effectLst/>
                        <a:latin typeface="Arial"/>
                      </a:endParaRPr>
                    </a:p>
                  </a:txBody>
                  <a:tcPr marL="0" marR="0" marT="0" marB="0" anchor="b"/>
                </a:tc>
                <a:tc>
                  <a:txBody>
                    <a:bodyPr/>
                    <a:lstStyle/>
                    <a:p>
                      <a:pPr algn="ctr" fontAlgn="b"/>
                      <a:r>
                        <a:rPr lang="en-ZA" sz="800" b="1" u="sng" strike="noStrike" dirty="0">
                          <a:effectLst/>
                        </a:rPr>
                        <a:t> </a:t>
                      </a:r>
                      <a:r>
                        <a:rPr lang="en-ZA" sz="800" b="1" u="sng" strike="noStrike" dirty="0" smtClean="0">
                          <a:effectLst/>
                        </a:rPr>
                        <a:t>Approved </a:t>
                      </a:r>
                      <a:endParaRPr lang="en-ZA" sz="800" b="1" i="0" u="sng" strike="noStrike" dirty="0">
                        <a:effectLst/>
                        <a:latin typeface="Arial"/>
                      </a:endParaRPr>
                    </a:p>
                  </a:txBody>
                  <a:tcPr marL="0" marR="0" marT="0" marB="0" anchor="b">
                    <a:solidFill>
                      <a:schemeClr val="accent6">
                        <a:lumMod val="60000"/>
                        <a:lumOff val="40000"/>
                      </a:schemeClr>
                    </a:solidFill>
                  </a:tcPr>
                </a:tc>
                <a:tc>
                  <a:txBody>
                    <a:bodyPr/>
                    <a:lstStyle/>
                    <a:p>
                      <a:pPr algn="ctr" fontAlgn="b"/>
                      <a:endParaRPr lang="en-ZA" sz="800" b="1" i="0" u="sng" strike="noStrike" dirty="0">
                        <a:effectLst/>
                        <a:latin typeface="Arial"/>
                      </a:endParaRPr>
                    </a:p>
                  </a:txBody>
                  <a:tcPr marL="0" marR="0" marT="0" marB="0" anchor="b"/>
                </a:tc>
                <a:extLst>
                  <a:ext uri="{0D108BD9-81ED-4DB2-BD59-A6C34878D82A}">
                    <a16:rowId xmlns:a16="http://schemas.microsoft.com/office/drawing/2014/main" xmlns="" val="10001"/>
                  </a:ext>
                </a:extLst>
              </a:tr>
              <a:tr h="165052">
                <a:tc>
                  <a:txBody>
                    <a:bodyPr/>
                    <a:lstStyle/>
                    <a:p>
                      <a:pPr algn="l" fontAlgn="b"/>
                      <a:endParaRPr lang="en-ZA" sz="800" b="0" i="0" u="none" strike="noStrike">
                        <a:effectLst/>
                        <a:latin typeface="Arial"/>
                      </a:endParaRPr>
                    </a:p>
                  </a:txBody>
                  <a:tcPr marL="0" marR="0" marT="0" marB="0" anchor="b"/>
                </a:tc>
                <a:tc>
                  <a:txBody>
                    <a:bodyPr/>
                    <a:lstStyle/>
                    <a:p>
                      <a:pPr algn="ctr" fontAlgn="b"/>
                      <a:r>
                        <a:rPr lang="en-ZA" sz="800" b="1" u="sng" strike="noStrike" dirty="0">
                          <a:effectLst/>
                        </a:rPr>
                        <a:t> Budget </a:t>
                      </a:r>
                      <a:endParaRPr lang="en-ZA" sz="800" b="1" i="0" u="sng" strike="noStrike" dirty="0">
                        <a:effectLst/>
                        <a:latin typeface="Arial"/>
                      </a:endParaRPr>
                    </a:p>
                  </a:txBody>
                  <a:tcPr marL="0" marR="0" marT="0" marB="0" anchor="b">
                    <a:solidFill>
                      <a:schemeClr val="accent6">
                        <a:lumMod val="60000"/>
                        <a:lumOff val="40000"/>
                      </a:schemeClr>
                    </a:solidFill>
                  </a:tcPr>
                </a:tc>
                <a:tc>
                  <a:txBody>
                    <a:bodyPr/>
                    <a:lstStyle/>
                    <a:p>
                      <a:pPr algn="ctr" fontAlgn="b"/>
                      <a:endParaRPr lang="en-ZA" sz="800" b="1" i="0" u="sng" strike="noStrike" dirty="0">
                        <a:effectLst/>
                        <a:latin typeface="Arial"/>
                      </a:endParaRPr>
                    </a:p>
                  </a:txBody>
                  <a:tcPr marL="0" marR="0" marT="0" marB="0" anchor="b"/>
                </a:tc>
                <a:extLst>
                  <a:ext uri="{0D108BD9-81ED-4DB2-BD59-A6C34878D82A}">
                    <a16:rowId xmlns:a16="http://schemas.microsoft.com/office/drawing/2014/main" xmlns="" val="10002"/>
                  </a:ext>
                </a:extLst>
              </a:tr>
              <a:tr h="165052">
                <a:tc>
                  <a:txBody>
                    <a:bodyPr/>
                    <a:lstStyle/>
                    <a:p>
                      <a:pPr algn="l" fontAlgn="b"/>
                      <a:r>
                        <a:rPr lang="en-ZA" sz="800" u="sng" strike="noStrike" dirty="0">
                          <a:effectLst/>
                        </a:rPr>
                        <a:t>EXPENSES</a:t>
                      </a:r>
                      <a:endParaRPr lang="en-ZA" sz="800" b="1" i="0" u="sng" strike="noStrike" dirty="0">
                        <a:effectLst/>
                        <a:latin typeface="Arial"/>
                      </a:endParaRPr>
                    </a:p>
                  </a:txBody>
                  <a:tcPr marL="0" marR="0" marT="0" marB="0" anchor="b"/>
                </a:tc>
                <a:tc>
                  <a:txBody>
                    <a:bodyPr/>
                    <a:lstStyle/>
                    <a:p>
                      <a:pPr algn="ctr" fontAlgn="b"/>
                      <a:r>
                        <a:rPr lang="en-ZA" sz="800" b="1" u="sng" strike="noStrike" dirty="0" smtClean="0">
                          <a:effectLst/>
                        </a:rPr>
                        <a:t>2019/2020</a:t>
                      </a:r>
                      <a:endParaRPr lang="en-ZA" sz="800" b="1" i="0" u="sng" strike="noStrike" dirty="0">
                        <a:effectLst/>
                        <a:latin typeface="Arial"/>
                      </a:endParaRPr>
                    </a:p>
                  </a:txBody>
                  <a:tcPr marL="0" marR="0" marT="0" marB="0" anchor="b">
                    <a:solidFill>
                      <a:schemeClr val="accent6">
                        <a:lumMod val="60000"/>
                        <a:lumOff val="40000"/>
                      </a:schemeClr>
                    </a:solidFill>
                  </a:tcPr>
                </a:tc>
                <a:tc>
                  <a:txBody>
                    <a:bodyPr/>
                    <a:lstStyle/>
                    <a:p>
                      <a:pPr algn="ctr" fontAlgn="b"/>
                      <a:endParaRPr lang="en-ZA" sz="800" b="1" i="0" u="sng" strike="noStrike" dirty="0">
                        <a:effectLst/>
                        <a:latin typeface="Arial"/>
                      </a:endParaRPr>
                    </a:p>
                  </a:txBody>
                  <a:tcPr marL="0" marR="0" marT="0" marB="0" anchor="b"/>
                </a:tc>
                <a:extLst>
                  <a:ext uri="{0D108BD9-81ED-4DB2-BD59-A6C34878D82A}">
                    <a16:rowId xmlns:a16="http://schemas.microsoft.com/office/drawing/2014/main" xmlns="" val="10003"/>
                  </a:ext>
                </a:extLst>
              </a:tr>
              <a:tr h="165052">
                <a:tc>
                  <a:txBody>
                    <a:bodyPr/>
                    <a:lstStyle/>
                    <a:p>
                      <a:pPr algn="l" fontAlgn="b"/>
                      <a:endParaRPr lang="en-ZA" sz="800" b="1" i="0" u="sng" strike="noStrike">
                        <a:effectLst/>
                        <a:latin typeface="Arial"/>
                      </a:endParaRPr>
                    </a:p>
                  </a:txBody>
                  <a:tcPr marL="0" marR="0" marT="0" marB="0" anchor="b"/>
                </a:tc>
                <a:tc>
                  <a:txBody>
                    <a:bodyPr/>
                    <a:lstStyle/>
                    <a:p>
                      <a:pPr algn="ctr" fontAlgn="b"/>
                      <a:endParaRPr lang="en-ZA" sz="800" b="1" i="0" u="sng"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a:effectLst/>
                        <a:latin typeface="Arial"/>
                      </a:endParaRPr>
                    </a:p>
                  </a:txBody>
                  <a:tcPr marL="0" marR="0" marT="0" marB="0" anchor="b"/>
                </a:tc>
                <a:extLst>
                  <a:ext uri="{0D108BD9-81ED-4DB2-BD59-A6C34878D82A}">
                    <a16:rowId xmlns:a16="http://schemas.microsoft.com/office/drawing/2014/main" xmlns="" val="10004"/>
                  </a:ext>
                </a:extLst>
              </a:tr>
              <a:tr h="165052">
                <a:tc>
                  <a:txBody>
                    <a:bodyPr/>
                    <a:lstStyle/>
                    <a:p>
                      <a:pPr algn="l" fontAlgn="b"/>
                      <a:endParaRPr lang="en-ZA" sz="900" b="1" i="0" u="sng" strike="noStrike" dirty="0">
                        <a:effectLst/>
                        <a:latin typeface="Arial"/>
                      </a:endParaRPr>
                    </a:p>
                  </a:txBody>
                  <a:tcPr marL="0" marR="0" marT="0" marB="0" anchor="b"/>
                </a:tc>
                <a:tc>
                  <a:txBody>
                    <a:bodyPr/>
                    <a:lstStyle/>
                    <a:p>
                      <a:pPr algn="l" fontAlgn="b"/>
                      <a:endParaRPr lang="en-ZA" sz="800" b="1" i="0" u="none" strike="noStrike">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05"/>
                  </a:ext>
                </a:extLst>
              </a:tr>
              <a:tr h="172349">
                <a:tc>
                  <a:txBody>
                    <a:bodyPr/>
                    <a:lstStyle/>
                    <a:p>
                      <a:pPr algn="l" fontAlgn="b"/>
                      <a:r>
                        <a:rPr lang="en-ZA" sz="900" b="1" u="sng" strike="noStrike" dirty="0">
                          <a:effectLst/>
                        </a:rPr>
                        <a:t>Corporate Services and Financial </a:t>
                      </a:r>
                      <a:r>
                        <a:rPr lang="en-ZA" sz="900" b="1" u="sng" strike="noStrike" dirty="0" smtClean="0">
                          <a:effectLst/>
                        </a:rPr>
                        <a:t>Administration ( programme 1 ) </a:t>
                      </a:r>
                      <a:endParaRPr lang="en-ZA" sz="900" b="1" i="0" u="sng" strike="noStrike" dirty="0">
                        <a:effectLst/>
                        <a:latin typeface="Arial"/>
                      </a:endParaRPr>
                    </a:p>
                  </a:txBody>
                  <a:tcPr marL="0" marR="0" marT="0" marB="0" anchor="b"/>
                </a:tc>
                <a:tc>
                  <a:txBody>
                    <a:bodyPr/>
                    <a:lstStyle/>
                    <a:p>
                      <a:pPr algn="r" fontAlgn="b"/>
                      <a:r>
                        <a:rPr lang="en-ZA" sz="800" b="1" u="none" strike="noStrike" dirty="0">
                          <a:effectLst/>
                        </a:rPr>
                        <a:t>        </a:t>
                      </a:r>
                      <a:r>
                        <a:rPr lang="en-ZA" sz="800" b="1" u="none" strike="noStrike" dirty="0" smtClean="0">
                          <a:effectLst/>
                        </a:rPr>
                        <a:t>52  046 793.57 </a:t>
                      </a:r>
                      <a:endParaRPr lang="en-ZA" sz="800" b="1"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1" i="0" u="none" strike="noStrike" dirty="0">
                        <a:effectLst/>
                        <a:latin typeface="Arial"/>
                      </a:endParaRPr>
                    </a:p>
                  </a:txBody>
                  <a:tcPr marL="0" marR="0" marT="0" marB="0" anchor="b"/>
                </a:tc>
                <a:extLst>
                  <a:ext uri="{0D108BD9-81ED-4DB2-BD59-A6C34878D82A}">
                    <a16:rowId xmlns:a16="http://schemas.microsoft.com/office/drawing/2014/main" xmlns="" val="10006"/>
                  </a:ext>
                </a:extLst>
              </a:tr>
              <a:tr h="172555">
                <a:tc>
                  <a:txBody>
                    <a:bodyPr/>
                    <a:lstStyle/>
                    <a:p>
                      <a:pPr algn="l" fontAlgn="b"/>
                      <a:endParaRPr lang="en-ZA" sz="900" b="1" i="0" u="sng" strike="noStrike" dirty="0">
                        <a:effectLst/>
                        <a:latin typeface="Arial"/>
                      </a:endParaRPr>
                    </a:p>
                  </a:txBody>
                  <a:tcPr marL="0" marR="0" marT="0" marB="0" anchor="b"/>
                </a:tc>
                <a:tc>
                  <a:txBody>
                    <a:bodyPr/>
                    <a:lstStyle/>
                    <a:p>
                      <a:pPr algn="r" fontAlgn="b"/>
                      <a:endParaRPr lang="en-ZA" sz="800" b="1"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1" i="0" u="none" strike="noStrike" dirty="0">
                        <a:effectLst/>
                        <a:latin typeface="Arial"/>
                      </a:endParaRPr>
                    </a:p>
                  </a:txBody>
                  <a:tcPr marL="0" marR="0" marT="0" marB="0" anchor="b"/>
                </a:tc>
                <a:extLst>
                  <a:ext uri="{0D108BD9-81ED-4DB2-BD59-A6C34878D82A}">
                    <a16:rowId xmlns:a16="http://schemas.microsoft.com/office/drawing/2014/main" xmlns="" val="10007"/>
                  </a:ext>
                </a:extLst>
              </a:tr>
              <a:tr h="165052">
                <a:tc>
                  <a:txBody>
                    <a:bodyPr/>
                    <a:lstStyle/>
                    <a:p>
                      <a:pPr algn="l" fontAlgn="b"/>
                      <a:r>
                        <a:rPr lang="en-ZA" sz="900" u="none" strike="noStrike" dirty="0">
                          <a:effectLst/>
                        </a:rPr>
                        <a:t>Advertisements </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447 510.62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08"/>
                  </a:ext>
                </a:extLst>
              </a:tr>
              <a:tr h="165052">
                <a:tc>
                  <a:txBody>
                    <a:bodyPr/>
                    <a:lstStyle/>
                    <a:p>
                      <a:pPr algn="l" fontAlgn="b"/>
                      <a:r>
                        <a:rPr lang="en-ZA" sz="900" u="none" strike="noStrike" dirty="0" smtClean="0">
                          <a:effectLst/>
                        </a:rPr>
                        <a:t>Insurance ( of assets ) </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708 960.00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09"/>
                  </a:ext>
                </a:extLst>
              </a:tr>
              <a:tr h="165052">
                <a:tc>
                  <a:txBody>
                    <a:bodyPr/>
                    <a:lstStyle/>
                    <a:p>
                      <a:pPr algn="l" fontAlgn="b"/>
                      <a:r>
                        <a:rPr lang="en-ZA" sz="900" u="none" strike="noStrike" dirty="0">
                          <a:effectLst/>
                        </a:rPr>
                        <a:t>Legal </a:t>
                      </a:r>
                      <a:r>
                        <a:rPr lang="en-ZA" sz="900" u="none" strike="noStrike" dirty="0" smtClean="0">
                          <a:effectLst/>
                        </a:rPr>
                        <a:t>fees ( illegal occupation of land/</a:t>
                      </a:r>
                      <a:r>
                        <a:rPr lang="en-ZA" sz="900" u="none" strike="noStrike" baseline="0" dirty="0" smtClean="0">
                          <a:effectLst/>
                        </a:rPr>
                        <a:t> legal opinions/safeguarding of IT land </a:t>
                      </a:r>
                      <a:r>
                        <a:rPr lang="en-ZA" sz="900" u="none" strike="noStrike" dirty="0" smtClean="0">
                          <a:effectLst/>
                        </a:rPr>
                        <a:t> ) </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18 </a:t>
                      </a:r>
                      <a:r>
                        <a:rPr lang="en-ZA" sz="800" u="none" strike="noStrike" dirty="0" smtClean="0">
                          <a:effectLst/>
                        </a:rPr>
                        <a:t>900 </a:t>
                      </a:r>
                      <a:r>
                        <a:rPr lang="en-ZA" sz="800" u="none" strike="noStrike" dirty="0">
                          <a:effectLst/>
                        </a:rPr>
                        <a:t>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0"/>
                  </a:ext>
                </a:extLst>
              </a:tr>
              <a:tr h="165052">
                <a:tc>
                  <a:txBody>
                    <a:bodyPr/>
                    <a:lstStyle/>
                    <a:p>
                      <a:pPr algn="l" fontAlgn="b"/>
                      <a:r>
                        <a:rPr lang="en-ZA" sz="900" u="none" strike="noStrike" dirty="0">
                          <a:effectLst/>
                        </a:rPr>
                        <a:t>Bank charges</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70 689.96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1"/>
                  </a:ext>
                </a:extLst>
              </a:tr>
              <a:tr h="165052">
                <a:tc>
                  <a:txBody>
                    <a:bodyPr/>
                    <a:lstStyle/>
                    <a:p>
                      <a:pPr algn="l" fontAlgn="b"/>
                      <a:r>
                        <a:rPr lang="en-ZA" sz="900" u="none" strike="noStrike" dirty="0">
                          <a:effectLst/>
                        </a:rPr>
                        <a:t>Provision for doubtful </a:t>
                      </a:r>
                      <a:r>
                        <a:rPr lang="en-ZA" sz="900" u="none" strike="noStrike" dirty="0" smtClean="0">
                          <a:effectLst/>
                        </a:rPr>
                        <a:t>debts ( debts owed</a:t>
                      </a:r>
                      <a:r>
                        <a:rPr lang="en-ZA" sz="900" u="none" strike="noStrike" baseline="0" dirty="0" smtClean="0">
                          <a:effectLst/>
                        </a:rPr>
                        <a:t> to the </a:t>
                      </a:r>
                      <a:r>
                        <a:rPr lang="en-ZA" sz="900" u="none" strike="noStrike" baseline="0" dirty="0" err="1" smtClean="0">
                          <a:effectLst/>
                        </a:rPr>
                        <a:t>Ingonyama</a:t>
                      </a:r>
                      <a:r>
                        <a:rPr lang="en-ZA" sz="900" u="none" strike="noStrike" baseline="0" dirty="0" smtClean="0">
                          <a:effectLst/>
                        </a:rPr>
                        <a:t> Trust ) </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a:t>
                      </a:r>
                      <a:r>
                        <a:rPr lang="en-ZA" sz="800" u="none" strike="noStrike" dirty="0" smtClean="0">
                          <a:effectLst/>
                        </a:rPr>
                        <a:t>  5  000 000.00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3"/>
                  </a:ext>
                </a:extLst>
              </a:tr>
              <a:tr h="165052">
                <a:tc>
                  <a:txBody>
                    <a:bodyPr/>
                    <a:lstStyle/>
                    <a:p>
                      <a:pPr algn="l" fontAlgn="b"/>
                      <a:r>
                        <a:rPr lang="en-ZA" sz="900" u="none" strike="noStrike" dirty="0">
                          <a:effectLst/>
                        </a:rPr>
                        <a:t>Capital expenditure - new </a:t>
                      </a:r>
                      <a:r>
                        <a:rPr lang="en-ZA" sz="900" u="none" strike="noStrike" dirty="0" smtClean="0">
                          <a:effectLst/>
                        </a:rPr>
                        <a:t>infrastructure </a:t>
                      </a:r>
                      <a:r>
                        <a:rPr lang="en-ZA" sz="900" u="none" strike="noStrike" dirty="0">
                          <a:effectLst/>
                        </a:rPr>
                        <a:t>development at 65 Trelawney road </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15 000 000.00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4"/>
                  </a:ext>
                </a:extLst>
              </a:tr>
              <a:tr h="165052">
                <a:tc>
                  <a:txBody>
                    <a:bodyPr/>
                    <a:lstStyle/>
                    <a:p>
                      <a:pPr algn="l" fontAlgn="b"/>
                      <a:r>
                        <a:rPr lang="en-ZA" sz="900" u="none" strike="noStrike" dirty="0">
                          <a:effectLst/>
                        </a:rPr>
                        <a:t>Capital expenditure - vehicles </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2 500 000.00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a:effectLst/>
                        <a:latin typeface="Arial"/>
                      </a:endParaRPr>
                    </a:p>
                  </a:txBody>
                  <a:tcPr marL="0" marR="0" marT="0" marB="0" anchor="b"/>
                </a:tc>
                <a:extLst>
                  <a:ext uri="{0D108BD9-81ED-4DB2-BD59-A6C34878D82A}">
                    <a16:rowId xmlns:a16="http://schemas.microsoft.com/office/drawing/2014/main" xmlns="" val="10015"/>
                  </a:ext>
                </a:extLst>
              </a:tr>
              <a:tr h="165052">
                <a:tc>
                  <a:txBody>
                    <a:bodyPr/>
                    <a:lstStyle/>
                    <a:p>
                      <a:pPr algn="l" fontAlgn="b"/>
                      <a:r>
                        <a:rPr lang="en-ZA" sz="900" u="none" strike="noStrike" dirty="0">
                          <a:effectLst/>
                        </a:rPr>
                        <a:t>Capital expenditure - Computer hardware</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a:t>
                      </a:r>
                      <a:r>
                        <a:rPr lang="en-ZA" sz="800" u="none" strike="noStrike" dirty="0" smtClean="0">
                          <a:effectLst/>
                        </a:rPr>
                        <a:t>615 000.00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6"/>
                  </a:ext>
                </a:extLst>
              </a:tr>
              <a:tr h="259355">
                <a:tc>
                  <a:txBody>
                    <a:bodyPr/>
                    <a:lstStyle/>
                    <a:p>
                      <a:pPr algn="l" fontAlgn="b"/>
                      <a:r>
                        <a:rPr lang="en-ZA" sz="900" u="none" strike="noStrike" dirty="0">
                          <a:effectLst/>
                        </a:rPr>
                        <a:t>Capital expenditure - Computer software</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a:t>
                      </a:r>
                      <a:r>
                        <a:rPr lang="en-ZA" sz="800" u="none" strike="noStrike" dirty="0" smtClean="0">
                          <a:effectLst/>
                        </a:rPr>
                        <a:t>1   200 000.00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7"/>
                  </a:ext>
                </a:extLst>
              </a:tr>
              <a:tr h="165052">
                <a:tc>
                  <a:txBody>
                    <a:bodyPr/>
                    <a:lstStyle/>
                    <a:p>
                      <a:pPr algn="l" fontAlgn="b"/>
                      <a:r>
                        <a:rPr lang="en-ZA" sz="900" u="none" strike="noStrike" dirty="0">
                          <a:effectLst/>
                        </a:rPr>
                        <a:t>Capital expenditure - furniture</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1 000 000.00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8"/>
                  </a:ext>
                </a:extLst>
              </a:tr>
              <a:tr h="165052">
                <a:tc>
                  <a:txBody>
                    <a:bodyPr/>
                    <a:lstStyle/>
                    <a:p>
                      <a:pPr algn="l" fontAlgn="b"/>
                      <a:r>
                        <a:rPr lang="en-ZA" sz="900" u="none" strike="noStrike" dirty="0">
                          <a:effectLst/>
                        </a:rPr>
                        <a:t>Depreciation ( assets )</a:t>
                      </a:r>
                      <a:endParaRPr lang="en-ZA" sz="900" b="0" i="0" u="none" strike="noStrike" dirty="0">
                        <a:effectLst/>
                        <a:latin typeface="Arial"/>
                      </a:endParaRPr>
                    </a:p>
                  </a:txBody>
                  <a:tcPr marL="0" marR="0" marT="0" marB="0" anchor="b"/>
                </a:tc>
                <a:tc>
                  <a:txBody>
                    <a:bodyPr/>
                    <a:lstStyle/>
                    <a:p>
                      <a:pPr algn="r" fontAlgn="b"/>
                      <a:r>
                        <a:rPr lang="en-ZA" sz="800" u="none" strike="noStrike" dirty="0">
                          <a:effectLst/>
                        </a:rPr>
                        <a:t>          4 311 637.36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19"/>
                  </a:ext>
                </a:extLst>
              </a:tr>
              <a:tr h="165052">
                <a:tc>
                  <a:txBody>
                    <a:bodyPr/>
                    <a:lstStyle/>
                    <a:p>
                      <a:pPr algn="l" fontAlgn="b"/>
                      <a:r>
                        <a:rPr lang="en-ZA" sz="900" u="none" strike="noStrike" dirty="0">
                          <a:effectLst/>
                          <a:latin typeface="+mj-lt"/>
                        </a:rPr>
                        <a:t>Communication Expenses</a:t>
                      </a:r>
                      <a:endParaRPr lang="en-ZA" sz="900" b="0" i="0" u="none" strike="noStrike" dirty="0">
                        <a:effectLst/>
                        <a:latin typeface="+mj-lt"/>
                      </a:endParaRPr>
                    </a:p>
                  </a:txBody>
                  <a:tcPr marL="0" marR="0" marT="0" marB="0" anchor="b"/>
                </a:tc>
                <a:tc>
                  <a:txBody>
                    <a:bodyPr/>
                    <a:lstStyle/>
                    <a:p>
                      <a:pPr algn="r" fontAlgn="b"/>
                      <a:r>
                        <a:rPr lang="en-ZA" sz="800" u="none" strike="noStrike" dirty="0">
                          <a:effectLst/>
                        </a:rPr>
                        <a:t>             367 298.25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20"/>
                  </a:ext>
                </a:extLst>
              </a:tr>
              <a:tr h="165052">
                <a:tc>
                  <a:txBody>
                    <a:bodyPr/>
                    <a:lstStyle/>
                    <a:p>
                      <a:pPr algn="l" fontAlgn="b"/>
                      <a:r>
                        <a:rPr lang="en-ZA" sz="900" u="none" strike="noStrike" dirty="0">
                          <a:effectLst/>
                          <a:latin typeface="+mj-lt"/>
                        </a:rPr>
                        <a:t>Asset tagging</a:t>
                      </a:r>
                      <a:endParaRPr lang="en-ZA" sz="900" b="0" i="0" u="none" strike="noStrike" dirty="0">
                        <a:effectLst/>
                        <a:latin typeface="+mj-lt"/>
                      </a:endParaRPr>
                    </a:p>
                  </a:txBody>
                  <a:tcPr marL="0" marR="0" marT="0" marB="0" anchor="b"/>
                </a:tc>
                <a:tc>
                  <a:txBody>
                    <a:bodyPr/>
                    <a:lstStyle/>
                    <a:p>
                      <a:pPr algn="r" fontAlgn="b"/>
                      <a:r>
                        <a:rPr lang="en-ZA" sz="800" u="none" strike="noStrike" dirty="0">
                          <a:effectLst/>
                        </a:rPr>
                        <a:t>                5 565.13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a:effectLst/>
                        <a:latin typeface="Arial"/>
                      </a:endParaRPr>
                    </a:p>
                  </a:txBody>
                  <a:tcPr marL="0" marR="0" marT="0" marB="0" anchor="b"/>
                </a:tc>
                <a:extLst>
                  <a:ext uri="{0D108BD9-81ED-4DB2-BD59-A6C34878D82A}">
                    <a16:rowId xmlns:a16="http://schemas.microsoft.com/office/drawing/2014/main" xmlns="" val="10021"/>
                  </a:ext>
                </a:extLst>
              </a:tr>
              <a:tr h="165052">
                <a:tc>
                  <a:txBody>
                    <a:bodyPr/>
                    <a:lstStyle/>
                    <a:p>
                      <a:pPr algn="l" fontAlgn="b"/>
                      <a:r>
                        <a:rPr lang="en-ZA" sz="900" u="none" strike="noStrike" dirty="0" err="1">
                          <a:effectLst/>
                          <a:latin typeface="+mj-lt"/>
                        </a:rPr>
                        <a:t>General,repairs</a:t>
                      </a:r>
                      <a:r>
                        <a:rPr lang="en-ZA" sz="900" u="none" strike="noStrike" dirty="0">
                          <a:effectLst/>
                          <a:latin typeface="+mj-lt"/>
                        </a:rPr>
                        <a:t>, grass cutting and maintenance</a:t>
                      </a:r>
                      <a:endParaRPr lang="en-ZA" sz="900" b="0" i="0" u="none" strike="noStrike" dirty="0">
                        <a:effectLst/>
                        <a:latin typeface="+mj-lt"/>
                      </a:endParaRPr>
                    </a:p>
                  </a:txBody>
                  <a:tcPr marL="0" marR="0" marT="0" marB="0" anchor="b"/>
                </a:tc>
                <a:tc>
                  <a:txBody>
                    <a:bodyPr/>
                    <a:lstStyle/>
                    <a:p>
                      <a:pPr algn="r" fontAlgn="b"/>
                      <a:r>
                        <a:rPr lang="en-ZA" sz="800" u="none" strike="noStrike" dirty="0">
                          <a:effectLst/>
                        </a:rPr>
                        <a:t>             350 000.00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22"/>
                  </a:ext>
                </a:extLst>
              </a:tr>
              <a:tr h="165052">
                <a:tc>
                  <a:txBody>
                    <a:bodyPr/>
                    <a:lstStyle/>
                    <a:p>
                      <a:pPr algn="l" fontAlgn="b"/>
                      <a:r>
                        <a:rPr lang="en-ZA" sz="900" u="none" strike="noStrike" dirty="0">
                          <a:effectLst/>
                          <a:latin typeface="+mj-lt"/>
                        </a:rPr>
                        <a:t>Computer software/Licencing</a:t>
                      </a:r>
                      <a:endParaRPr lang="en-ZA" sz="900" b="0" i="0" u="none" strike="noStrike" dirty="0">
                        <a:effectLst/>
                        <a:latin typeface="+mj-lt"/>
                      </a:endParaRPr>
                    </a:p>
                  </a:txBody>
                  <a:tcPr marL="0" marR="0" marT="0" marB="0" anchor="b"/>
                </a:tc>
                <a:tc>
                  <a:txBody>
                    <a:bodyPr/>
                    <a:lstStyle/>
                    <a:p>
                      <a:pPr algn="r" fontAlgn="b"/>
                      <a:r>
                        <a:rPr lang="en-ZA" sz="800" u="none" strike="noStrike" dirty="0">
                          <a:effectLst/>
                        </a:rPr>
                        <a:t>             545 382.25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a:effectLst/>
                        <a:latin typeface="Arial"/>
                      </a:endParaRPr>
                    </a:p>
                  </a:txBody>
                  <a:tcPr marL="0" marR="0" marT="0" marB="0" anchor="b"/>
                </a:tc>
                <a:extLst>
                  <a:ext uri="{0D108BD9-81ED-4DB2-BD59-A6C34878D82A}">
                    <a16:rowId xmlns:a16="http://schemas.microsoft.com/office/drawing/2014/main" xmlns="" val="10023"/>
                  </a:ext>
                </a:extLst>
              </a:tr>
              <a:tr h="172555">
                <a:tc>
                  <a:txBody>
                    <a:bodyPr/>
                    <a:lstStyle/>
                    <a:p>
                      <a:pPr algn="l" fontAlgn="b"/>
                      <a:r>
                        <a:rPr lang="en-ZA" sz="900" b="0" i="0" u="none" strike="noStrike" dirty="0" smtClean="0">
                          <a:effectLst/>
                          <a:latin typeface="+mj-lt"/>
                        </a:rPr>
                        <a:t>Development of IT strategy  </a:t>
                      </a:r>
                      <a:endParaRPr lang="en-ZA" sz="900" b="0" i="0" u="none" strike="noStrike" dirty="0">
                        <a:effectLst/>
                        <a:latin typeface="+mj-lt"/>
                      </a:endParaRPr>
                    </a:p>
                  </a:txBody>
                  <a:tcPr marL="0" marR="0" marT="0" marB="0" anchor="b"/>
                </a:tc>
                <a:tc>
                  <a:txBody>
                    <a:bodyPr/>
                    <a:lstStyle/>
                    <a:p>
                      <a:pPr algn="r" fontAlgn="b"/>
                      <a:r>
                        <a:rPr lang="en-ZA" sz="800" b="0" i="0" u="none" strike="noStrike" dirty="0" smtClean="0">
                          <a:effectLst/>
                          <a:latin typeface="Arial"/>
                        </a:rPr>
                        <a:t>             150 000.00</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32"/>
                  </a:ext>
                </a:extLst>
              </a:tr>
              <a:tr h="172555">
                <a:tc>
                  <a:txBody>
                    <a:bodyPr/>
                    <a:lstStyle/>
                    <a:p>
                      <a:pPr algn="l" fontAlgn="b"/>
                      <a:r>
                        <a:rPr lang="en-ZA" sz="900" b="0" i="0" u="none" strike="noStrike" dirty="0" smtClean="0">
                          <a:effectLst/>
                          <a:latin typeface="+mj-lt"/>
                        </a:rPr>
                        <a:t>Development of business continuity plan</a:t>
                      </a:r>
                      <a:endParaRPr lang="en-ZA" sz="900" b="0" i="0" u="none" strike="noStrike" dirty="0">
                        <a:effectLst/>
                        <a:latin typeface="+mj-lt"/>
                      </a:endParaRPr>
                    </a:p>
                  </a:txBody>
                  <a:tcPr marL="0" marR="0" marT="0" marB="0" anchor="b"/>
                </a:tc>
                <a:tc>
                  <a:txBody>
                    <a:bodyPr/>
                    <a:lstStyle/>
                    <a:p>
                      <a:pPr algn="r" fontAlgn="b"/>
                      <a:r>
                        <a:rPr lang="en-ZA" sz="800" b="0" i="0" u="none" strike="noStrike" dirty="0" smtClean="0">
                          <a:effectLst/>
                          <a:latin typeface="Arial"/>
                        </a:rPr>
                        <a:t>             400 000.00</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36"/>
                  </a:ext>
                </a:extLst>
              </a:tr>
              <a:tr h="172555">
                <a:tc>
                  <a:txBody>
                    <a:bodyPr/>
                    <a:lstStyle/>
                    <a:p>
                      <a:pPr algn="l" fontAlgn="b"/>
                      <a:r>
                        <a:rPr lang="en-ZA" sz="900" u="none" strike="noStrike" dirty="0">
                          <a:effectLst/>
                          <a:latin typeface="+mj-lt"/>
                        </a:rPr>
                        <a:t>Review  and maintenance of policies/ Strategies </a:t>
                      </a:r>
                      <a:endParaRPr lang="en-ZA" sz="900" b="0" i="0" u="none" strike="noStrike" dirty="0">
                        <a:effectLst/>
                        <a:latin typeface="+mj-lt"/>
                      </a:endParaRPr>
                    </a:p>
                  </a:txBody>
                  <a:tcPr marL="0" marR="0" marT="0" marB="0" anchor="b"/>
                </a:tc>
                <a:tc>
                  <a:txBody>
                    <a:bodyPr/>
                    <a:lstStyle/>
                    <a:p>
                      <a:pPr algn="r" fontAlgn="b"/>
                      <a:r>
                        <a:rPr lang="en-ZA" sz="800" u="none" strike="noStrike" dirty="0">
                          <a:effectLst/>
                        </a:rPr>
                        <a:t>             474 750.00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24"/>
                  </a:ext>
                </a:extLst>
              </a:tr>
              <a:tr h="165052">
                <a:tc>
                  <a:txBody>
                    <a:bodyPr/>
                    <a:lstStyle/>
                    <a:p>
                      <a:pPr algn="l" fontAlgn="b"/>
                      <a:endParaRPr lang="en-ZA" sz="900" b="0" i="0" u="none" strike="noStrike" dirty="0">
                        <a:effectLst/>
                        <a:latin typeface="Arial"/>
                      </a:endParaRPr>
                    </a:p>
                  </a:txBody>
                  <a:tcPr marL="0" marR="0" marT="0" marB="0" anchor="b"/>
                </a:tc>
                <a:tc>
                  <a:txBody>
                    <a:bodyPr/>
                    <a:lstStyle/>
                    <a:p>
                      <a:pPr algn="r" fontAlgn="b"/>
                      <a:r>
                        <a:rPr lang="en-ZA" sz="800" b="0" i="0" u="none" strike="noStrike" dirty="0" smtClean="0">
                          <a:effectLst/>
                          <a:latin typeface="Arial"/>
                        </a:rPr>
                        <a:t>            </a:t>
                      </a:r>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25"/>
                  </a:ext>
                </a:extLst>
              </a:tr>
              <a:tr h="165052">
                <a:tc>
                  <a:txBody>
                    <a:bodyPr/>
                    <a:lstStyle/>
                    <a:p>
                      <a:pPr algn="l" fontAlgn="b"/>
                      <a:r>
                        <a:rPr lang="en-ZA" sz="900" b="1" u="none" strike="noStrike" dirty="0">
                          <a:effectLst/>
                        </a:rPr>
                        <a:t>Land and Tenure Management Services </a:t>
                      </a:r>
                      <a:r>
                        <a:rPr lang="en-ZA" sz="900" b="1" u="none" strike="noStrike" dirty="0" smtClean="0">
                          <a:effectLst/>
                        </a:rPr>
                        <a:t> (Programme</a:t>
                      </a:r>
                      <a:r>
                        <a:rPr lang="en-ZA" sz="900" b="1" u="none" strike="noStrike" baseline="0" dirty="0" smtClean="0">
                          <a:effectLst/>
                        </a:rPr>
                        <a:t> 2 )</a:t>
                      </a:r>
                      <a:endParaRPr lang="en-ZA" sz="900" b="1" i="0" u="none" strike="noStrike" dirty="0">
                        <a:effectLst/>
                        <a:latin typeface="Arial"/>
                      </a:endParaRPr>
                    </a:p>
                  </a:txBody>
                  <a:tcPr marL="0" marR="0" marT="0" marB="0" anchor="b"/>
                </a:tc>
                <a:tc>
                  <a:txBody>
                    <a:bodyPr/>
                    <a:lstStyle/>
                    <a:p>
                      <a:pPr algn="r" fontAlgn="b"/>
                      <a:r>
                        <a:rPr lang="en-ZA" sz="800" b="1" u="none" strike="noStrike" dirty="0">
                          <a:effectLst/>
                        </a:rPr>
                        <a:t>     </a:t>
                      </a:r>
                      <a:r>
                        <a:rPr lang="en-ZA" sz="800" b="1" u="none" strike="noStrike" dirty="0" smtClean="0">
                          <a:effectLst/>
                        </a:rPr>
                        <a:t>113 597 455.67</a:t>
                      </a:r>
                      <a:endParaRPr lang="en-ZA" sz="800" b="1"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1" i="0" u="none" strike="noStrike" dirty="0">
                        <a:effectLst/>
                        <a:latin typeface="Arial"/>
                      </a:endParaRPr>
                    </a:p>
                  </a:txBody>
                  <a:tcPr marL="0" marR="0" marT="0" marB="0" anchor="b"/>
                </a:tc>
                <a:extLst>
                  <a:ext uri="{0D108BD9-81ED-4DB2-BD59-A6C34878D82A}">
                    <a16:rowId xmlns:a16="http://schemas.microsoft.com/office/drawing/2014/main" xmlns="" val="10026"/>
                  </a:ext>
                </a:extLst>
              </a:tr>
              <a:tr h="172555">
                <a:tc>
                  <a:txBody>
                    <a:bodyPr/>
                    <a:lstStyle/>
                    <a:p>
                      <a:pPr algn="l" fontAlgn="b"/>
                      <a:endParaRPr lang="en-ZA" sz="900" b="1" i="0" u="none" strike="noStrike" dirty="0">
                        <a:effectLst/>
                        <a:latin typeface="Arial"/>
                      </a:endParaRPr>
                    </a:p>
                  </a:txBody>
                  <a:tcPr marL="0" marR="0" marT="0" marB="0" anchor="b"/>
                </a:tc>
                <a:tc>
                  <a:txBody>
                    <a:bodyPr/>
                    <a:lstStyle/>
                    <a:p>
                      <a:pPr algn="r" fontAlgn="b"/>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27"/>
                  </a:ext>
                </a:extLst>
              </a:tr>
              <a:tr h="165052">
                <a:tc>
                  <a:txBody>
                    <a:bodyPr/>
                    <a:lstStyle/>
                    <a:p>
                      <a:pPr algn="l" fontAlgn="b"/>
                      <a:r>
                        <a:rPr lang="en-ZA" sz="900" u="none" strike="noStrike" dirty="0">
                          <a:effectLst/>
                        </a:rPr>
                        <a:t>Land tenure management and planning projects </a:t>
                      </a:r>
                      <a:endParaRPr lang="en-ZA" sz="900" b="0" i="0" u="none" strike="noStrike" dirty="0">
                        <a:effectLst/>
                        <a:latin typeface="Arial"/>
                      </a:endParaRPr>
                    </a:p>
                  </a:txBody>
                  <a:tcPr marL="0" marR="0" marT="0" marB="0" anchor="b"/>
                </a:tc>
                <a:tc>
                  <a:txBody>
                    <a:bodyPr/>
                    <a:lstStyle/>
                    <a:p>
                      <a:pPr algn="r" fontAlgn="b"/>
                      <a:r>
                        <a:rPr lang="en-ZA" sz="800" u="none" strike="noStrike" dirty="0">
                          <a:solidFill>
                            <a:schemeClr val="tx1"/>
                          </a:solidFill>
                          <a:effectLst/>
                        </a:rPr>
                        <a:t>          6 645 445.00 </a:t>
                      </a:r>
                      <a:endParaRPr lang="en-ZA" sz="800" b="1" i="0" u="none" strike="noStrike" dirty="0">
                        <a:solidFill>
                          <a:schemeClr val="tx1"/>
                        </a:solidFill>
                        <a:effectLst/>
                        <a:latin typeface="Arial"/>
                      </a:endParaRPr>
                    </a:p>
                  </a:txBody>
                  <a:tcPr marL="0" marR="0" marT="0" marB="0" anchor="b">
                    <a:solidFill>
                      <a:schemeClr val="accent6">
                        <a:lumMod val="60000"/>
                        <a:lumOff val="40000"/>
                      </a:schemeClr>
                    </a:solidFill>
                  </a:tcPr>
                </a:tc>
                <a:tc>
                  <a:txBody>
                    <a:bodyPr/>
                    <a:lstStyle/>
                    <a:p>
                      <a:pPr algn="l" fontAlgn="b"/>
                      <a:endParaRPr lang="en-ZA" sz="800" b="1" i="0" u="none" strike="noStrike" dirty="0">
                        <a:effectLst/>
                        <a:latin typeface="Arial"/>
                      </a:endParaRPr>
                    </a:p>
                  </a:txBody>
                  <a:tcPr marL="0" marR="0" marT="0" marB="0" anchor="b"/>
                </a:tc>
                <a:extLst>
                  <a:ext uri="{0D108BD9-81ED-4DB2-BD59-A6C34878D82A}">
                    <a16:rowId xmlns:a16="http://schemas.microsoft.com/office/drawing/2014/main" xmlns="" val="10028"/>
                  </a:ext>
                </a:extLst>
              </a:tr>
              <a:tr h="165052">
                <a:tc>
                  <a:txBody>
                    <a:bodyPr/>
                    <a:lstStyle/>
                    <a:p>
                      <a:pPr algn="l" fontAlgn="b"/>
                      <a:r>
                        <a:rPr lang="en-ZA" sz="900" u="none" strike="noStrike" dirty="0">
                          <a:effectLst/>
                        </a:rPr>
                        <a:t>Workshops </a:t>
                      </a:r>
                      <a:r>
                        <a:rPr lang="en-ZA" sz="900" u="none" strike="noStrike" dirty="0" smtClean="0">
                          <a:effectLst/>
                        </a:rPr>
                        <a:t>( with Traditional Councils and </a:t>
                      </a:r>
                      <a:r>
                        <a:rPr lang="en-ZA" sz="900" u="none" strike="noStrike" dirty="0" err="1" smtClean="0">
                          <a:effectLst/>
                        </a:rPr>
                        <a:t>Amakhosi</a:t>
                      </a:r>
                      <a:r>
                        <a:rPr lang="en-ZA" sz="900" u="none" strike="noStrike" dirty="0" smtClean="0">
                          <a:effectLst/>
                        </a:rPr>
                        <a:t> ) </a:t>
                      </a:r>
                      <a:endParaRPr lang="en-ZA" sz="900" b="0" i="0" u="none" strike="noStrike" dirty="0">
                        <a:effectLst/>
                        <a:latin typeface="Arial"/>
                      </a:endParaRPr>
                    </a:p>
                  </a:txBody>
                  <a:tcPr marL="0" marR="0" marT="0" marB="0" anchor="b"/>
                </a:tc>
                <a:tc>
                  <a:txBody>
                    <a:bodyPr/>
                    <a:lstStyle/>
                    <a:p>
                      <a:pPr algn="r" fontAlgn="b"/>
                      <a:r>
                        <a:rPr lang="en-ZA" sz="800" u="none" strike="noStrike" dirty="0">
                          <a:solidFill>
                            <a:schemeClr val="tx1"/>
                          </a:solidFill>
                          <a:effectLst/>
                        </a:rPr>
                        <a:t>          4 972 010.67 </a:t>
                      </a:r>
                      <a:endParaRPr lang="en-ZA" sz="800" b="0" i="0" u="none" strike="noStrike" dirty="0">
                        <a:solidFill>
                          <a:schemeClr val="tx1"/>
                        </a:solidFill>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29"/>
                  </a:ext>
                </a:extLst>
              </a:tr>
              <a:tr h="165052">
                <a:tc>
                  <a:txBody>
                    <a:bodyPr/>
                    <a:lstStyle/>
                    <a:p>
                      <a:pPr algn="l" fontAlgn="b"/>
                      <a:r>
                        <a:rPr lang="en-ZA" sz="900" u="none" strike="noStrike" dirty="0">
                          <a:effectLst/>
                        </a:rPr>
                        <a:t>Rates provision(new rates on </a:t>
                      </a:r>
                      <a:r>
                        <a:rPr lang="en-ZA" sz="900" u="none" strike="noStrike" dirty="0" smtClean="0">
                          <a:effectLst/>
                        </a:rPr>
                        <a:t>IT  </a:t>
                      </a:r>
                      <a:r>
                        <a:rPr lang="en-ZA" sz="900" u="none" strike="noStrike" dirty="0">
                          <a:effectLst/>
                        </a:rPr>
                        <a:t>land )</a:t>
                      </a:r>
                      <a:endParaRPr lang="en-ZA" sz="900" b="0" i="0" u="none" strike="noStrike" dirty="0">
                        <a:effectLst/>
                        <a:latin typeface="Arial"/>
                      </a:endParaRPr>
                    </a:p>
                  </a:txBody>
                  <a:tcPr marL="0" marR="0" marT="0" marB="0" anchor="b"/>
                </a:tc>
                <a:tc>
                  <a:txBody>
                    <a:bodyPr/>
                    <a:lstStyle/>
                    <a:p>
                      <a:pPr algn="r" fontAlgn="b"/>
                      <a:r>
                        <a:rPr lang="en-ZA" sz="800" u="none" strike="noStrike" dirty="0">
                          <a:solidFill>
                            <a:schemeClr val="tx1"/>
                          </a:solidFill>
                          <a:effectLst/>
                        </a:rPr>
                        <a:t>        95 000 000.00 </a:t>
                      </a:r>
                      <a:endParaRPr lang="en-ZA" sz="800" b="0" i="0" u="none" strike="noStrike" dirty="0">
                        <a:solidFill>
                          <a:schemeClr val="tx1"/>
                        </a:solidFill>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30"/>
                  </a:ext>
                </a:extLst>
              </a:tr>
              <a:tr h="165052">
                <a:tc>
                  <a:txBody>
                    <a:bodyPr/>
                    <a:lstStyle/>
                    <a:p>
                      <a:pPr algn="l" fontAlgn="b"/>
                      <a:r>
                        <a:rPr lang="en-ZA" sz="900" u="none" strike="noStrike" dirty="0">
                          <a:effectLst/>
                        </a:rPr>
                        <a:t>Bursaries - </a:t>
                      </a:r>
                      <a:r>
                        <a:rPr lang="en-ZA" sz="900" u="none" strike="noStrike" dirty="0" err="1">
                          <a:effectLst/>
                        </a:rPr>
                        <a:t>Funda</a:t>
                      </a:r>
                      <a:r>
                        <a:rPr lang="en-ZA" sz="900" u="none" strike="noStrike" dirty="0">
                          <a:effectLst/>
                        </a:rPr>
                        <a:t> Zulu</a:t>
                      </a:r>
                      <a:endParaRPr lang="en-ZA" sz="900" b="0" i="0" u="none" strike="noStrike" dirty="0">
                        <a:effectLst/>
                        <a:latin typeface="Arial"/>
                      </a:endParaRPr>
                    </a:p>
                  </a:txBody>
                  <a:tcPr marL="0" marR="0" marT="0" marB="0" anchor="b"/>
                </a:tc>
                <a:tc>
                  <a:txBody>
                    <a:bodyPr/>
                    <a:lstStyle/>
                    <a:p>
                      <a:pPr algn="r" fontAlgn="b"/>
                      <a:r>
                        <a:rPr lang="en-ZA" sz="800" u="none" strike="noStrike" dirty="0">
                          <a:solidFill>
                            <a:schemeClr val="tx1"/>
                          </a:solidFill>
                          <a:effectLst/>
                        </a:rPr>
                        <a:t>             650 000.00 </a:t>
                      </a:r>
                      <a:endParaRPr lang="en-ZA" sz="800" b="0" i="0" u="none" strike="noStrike" dirty="0">
                        <a:solidFill>
                          <a:schemeClr val="tx1"/>
                        </a:solidFill>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31"/>
                  </a:ext>
                </a:extLst>
              </a:tr>
              <a:tr h="172555">
                <a:tc>
                  <a:txBody>
                    <a:bodyPr/>
                    <a:lstStyle/>
                    <a:p>
                      <a:pPr algn="l" fontAlgn="b"/>
                      <a:r>
                        <a:rPr lang="en-ZA" sz="900" u="none" strike="noStrike" dirty="0">
                          <a:effectLst/>
                        </a:rPr>
                        <a:t>Business and Agricultural </a:t>
                      </a:r>
                      <a:r>
                        <a:rPr lang="en-ZA" sz="900" u="none" strike="noStrike" dirty="0" smtClean="0">
                          <a:effectLst/>
                        </a:rPr>
                        <a:t>Projects ( food security</a:t>
                      </a:r>
                      <a:r>
                        <a:rPr lang="en-ZA" sz="900" u="none" strike="noStrike" baseline="0" dirty="0" smtClean="0">
                          <a:effectLst/>
                        </a:rPr>
                        <a:t> ) </a:t>
                      </a:r>
                      <a:endParaRPr lang="en-ZA" sz="900" b="0" i="0" u="none" strike="noStrike" dirty="0">
                        <a:effectLst/>
                        <a:latin typeface="Arial"/>
                      </a:endParaRPr>
                    </a:p>
                  </a:txBody>
                  <a:tcPr marL="0" marR="0" marT="0" marB="0" anchor="b"/>
                </a:tc>
                <a:tc>
                  <a:txBody>
                    <a:bodyPr/>
                    <a:lstStyle/>
                    <a:p>
                      <a:pPr algn="r" fontAlgn="b"/>
                      <a:r>
                        <a:rPr lang="en-ZA" sz="800" u="none" strike="noStrike" dirty="0">
                          <a:solidFill>
                            <a:schemeClr val="tx1"/>
                          </a:solidFill>
                          <a:effectLst/>
                        </a:rPr>
                        <a:t>          6 330 000.00 </a:t>
                      </a:r>
                      <a:endParaRPr lang="en-ZA" sz="800" b="0" i="0" u="none" strike="noStrike" dirty="0">
                        <a:solidFill>
                          <a:schemeClr val="tx1"/>
                        </a:solidFill>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33"/>
                  </a:ext>
                </a:extLst>
              </a:tr>
              <a:tr h="165052">
                <a:tc>
                  <a:txBody>
                    <a:bodyPr/>
                    <a:lstStyle/>
                    <a:p>
                      <a:pPr algn="l" fontAlgn="b"/>
                      <a:endParaRPr lang="en-ZA" sz="900" b="1" i="0" u="none" strike="noStrike" dirty="0">
                        <a:effectLst/>
                        <a:latin typeface="Arial"/>
                      </a:endParaRPr>
                    </a:p>
                  </a:txBody>
                  <a:tcPr marL="0" marR="0" marT="0" marB="0" anchor="b"/>
                </a:tc>
                <a:tc>
                  <a:txBody>
                    <a:bodyPr/>
                    <a:lstStyle/>
                    <a:p>
                      <a:pPr algn="r" fontAlgn="b"/>
                      <a:endParaRPr lang="en-ZA" sz="800" b="0"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0" i="0" u="none" strike="noStrike" dirty="0">
                        <a:effectLst/>
                        <a:latin typeface="Arial"/>
                      </a:endParaRPr>
                    </a:p>
                  </a:txBody>
                  <a:tcPr marL="0" marR="0" marT="0" marB="0" anchor="b"/>
                </a:tc>
                <a:extLst>
                  <a:ext uri="{0D108BD9-81ED-4DB2-BD59-A6C34878D82A}">
                    <a16:rowId xmlns:a16="http://schemas.microsoft.com/office/drawing/2014/main" xmlns="" val="10034"/>
                  </a:ext>
                </a:extLst>
              </a:tr>
              <a:tr h="172555">
                <a:tc>
                  <a:txBody>
                    <a:bodyPr/>
                    <a:lstStyle/>
                    <a:p>
                      <a:pPr algn="l" fontAlgn="b"/>
                      <a:r>
                        <a:rPr lang="en-ZA" sz="900" u="none" strike="noStrike" dirty="0">
                          <a:effectLst/>
                        </a:rPr>
                        <a:t>Total Expenditure</a:t>
                      </a:r>
                      <a:endParaRPr lang="en-ZA" sz="900" b="1" i="0" u="none" strike="noStrike" dirty="0">
                        <a:effectLst/>
                        <a:latin typeface="Arial"/>
                      </a:endParaRPr>
                    </a:p>
                  </a:txBody>
                  <a:tcPr marL="0" marR="0" marT="0" marB="0" anchor="b"/>
                </a:tc>
                <a:tc>
                  <a:txBody>
                    <a:bodyPr/>
                    <a:lstStyle/>
                    <a:p>
                      <a:pPr algn="r" fontAlgn="b"/>
                      <a:r>
                        <a:rPr lang="en-ZA" sz="800" b="1" u="none" strike="noStrike" dirty="0">
                          <a:effectLst/>
                        </a:rPr>
                        <a:t>      </a:t>
                      </a:r>
                      <a:r>
                        <a:rPr lang="en-ZA" sz="800" b="1" u="none" strike="noStrike" dirty="0" smtClean="0">
                          <a:effectLst/>
                        </a:rPr>
                        <a:t>165 644 249 .24</a:t>
                      </a:r>
                      <a:endParaRPr lang="en-ZA" sz="800" b="1" i="0" u="none" strike="noStrike" dirty="0">
                        <a:effectLst/>
                        <a:latin typeface="Arial"/>
                      </a:endParaRPr>
                    </a:p>
                  </a:txBody>
                  <a:tcPr marL="0" marR="0" marT="0" marB="0" anchor="b">
                    <a:solidFill>
                      <a:schemeClr val="accent6">
                        <a:lumMod val="60000"/>
                        <a:lumOff val="40000"/>
                      </a:schemeClr>
                    </a:solidFill>
                  </a:tcPr>
                </a:tc>
                <a:tc>
                  <a:txBody>
                    <a:bodyPr/>
                    <a:lstStyle/>
                    <a:p>
                      <a:pPr algn="l" fontAlgn="b"/>
                      <a:endParaRPr lang="en-ZA" sz="800" b="1" i="0" u="none" strike="noStrike" dirty="0">
                        <a:effectLst/>
                        <a:latin typeface="Arial"/>
                      </a:endParaRPr>
                    </a:p>
                  </a:txBody>
                  <a:tcPr marL="0" marR="0" marT="0" marB="0" anchor="b"/>
                </a:tc>
                <a:extLst>
                  <a:ext uri="{0D108BD9-81ED-4DB2-BD59-A6C34878D82A}">
                    <a16:rowId xmlns:a16="http://schemas.microsoft.com/office/drawing/2014/main" xmlns="" val="10035"/>
                  </a:ext>
                </a:extLst>
              </a:tr>
            </a:tbl>
          </a:graphicData>
        </a:graphic>
      </p:graphicFrame>
    </p:spTree>
    <p:extLst>
      <p:ext uri="{BB962C8B-B14F-4D97-AF65-F5344CB8AC3E}">
        <p14:creationId xmlns:p14="http://schemas.microsoft.com/office/powerpoint/2010/main" xmlns="" val="80287601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Capital Expenditure </a:t>
            </a:r>
            <a:endParaRPr lang="en-ZA" dirty="0"/>
          </a:p>
        </p:txBody>
      </p:sp>
      <p:sp>
        <p:nvSpPr>
          <p:cNvPr id="3" name="Content Placeholder 2"/>
          <p:cNvSpPr>
            <a:spLocks noGrp="1"/>
          </p:cNvSpPr>
          <p:nvPr>
            <p:ph idx="1"/>
          </p:nvPr>
        </p:nvSpPr>
        <p:spPr/>
        <p:txBody>
          <a:bodyPr>
            <a:normAutofit/>
          </a:bodyPr>
          <a:lstStyle/>
          <a:p>
            <a:pPr fontAlgn="b"/>
            <a:r>
              <a:rPr lang="en-ZA" sz="1600" dirty="0" smtClean="0"/>
              <a:t>Total Capital </a:t>
            </a:r>
            <a:r>
              <a:rPr lang="en-ZA" sz="1600" dirty="0"/>
              <a:t>expenditure </a:t>
            </a:r>
            <a:r>
              <a:rPr lang="en-ZA" sz="1600" dirty="0" smtClean="0"/>
              <a:t>Cost – R 20 315 000.00</a:t>
            </a:r>
          </a:p>
          <a:p>
            <a:pPr fontAlgn="b"/>
            <a:endParaRPr lang="en-ZA" sz="1600" dirty="0" smtClean="0"/>
          </a:p>
          <a:p>
            <a:pPr marL="0" indent="0" fontAlgn="b">
              <a:buNone/>
            </a:pPr>
            <a:r>
              <a:rPr lang="en-ZA" sz="1600" dirty="0" smtClean="0"/>
              <a:t>Comprises of : </a:t>
            </a:r>
            <a:endParaRPr lang="en-ZA" sz="1600" dirty="0"/>
          </a:p>
          <a:p>
            <a:pPr fontAlgn="b"/>
            <a:endParaRPr lang="en-ZA" sz="1600" dirty="0" smtClean="0"/>
          </a:p>
          <a:p>
            <a:pPr fontAlgn="b"/>
            <a:r>
              <a:rPr lang="en-ZA" sz="1800" dirty="0" smtClean="0"/>
              <a:t> New infrastructure </a:t>
            </a:r>
            <a:r>
              <a:rPr lang="en-ZA" sz="1800" dirty="0"/>
              <a:t>development at 65 Trelawney road </a:t>
            </a:r>
            <a:r>
              <a:rPr lang="en-ZA" sz="1800" dirty="0" smtClean="0"/>
              <a:t>                              – R  </a:t>
            </a:r>
            <a:r>
              <a:rPr lang="en-ZA" sz="1800" dirty="0"/>
              <a:t>15 000 </a:t>
            </a:r>
            <a:r>
              <a:rPr lang="en-ZA" sz="1800" dirty="0" smtClean="0"/>
              <a:t>000.00 </a:t>
            </a:r>
          </a:p>
          <a:p>
            <a:pPr fontAlgn="b"/>
            <a:r>
              <a:rPr lang="en-ZA" sz="1800" dirty="0" smtClean="0"/>
              <a:t> Vehicles 		                	 - R   2 500 000.00 </a:t>
            </a:r>
          </a:p>
          <a:p>
            <a:pPr fontAlgn="b"/>
            <a:r>
              <a:rPr lang="en-ZA" sz="1800" dirty="0" smtClean="0"/>
              <a:t>Computer hardware                 - R      615 000.00 </a:t>
            </a:r>
          </a:p>
          <a:p>
            <a:pPr fontAlgn="b"/>
            <a:r>
              <a:rPr lang="en-ZA" sz="1800" dirty="0" smtClean="0"/>
              <a:t>Computer software                  -  R   1  200 000.00 </a:t>
            </a:r>
          </a:p>
          <a:p>
            <a:pPr fontAlgn="b"/>
            <a:r>
              <a:rPr lang="en-ZA" sz="1800" dirty="0" smtClean="0"/>
              <a:t>Furniture 			                      - R   1  000 000.00 </a:t>
            </a:r>
          </a:p>
          <a:p>
            <a:endParaRPr lang="en-ZA" sz="1600" dirty="0" smtClean="0"/>
          </a:p>
          <a:p>
            <a:endParaRPr lang="en-ZA" sz="1600" dirty="0"/>
          </a:p>
          <a:p>
            <a:r>
              <a:rPr lang="en-ZA" sz="1600" dirty="0" smtClean="0"/>
              <a:t>Note : Capital expenditure is funded by the </a:t>
            </a:r>
            <a:r>
              <a:rPr lang="en-ZA" sz="1600" dirty="0" err="1" smtClean="0"/>
              <a:t>Ingonyama</a:t>
            </a:r>
            <a:r>
              <a:rPr lang="en-ZA" sz="1600" dirty="0" smtClean="0"/>
              <a:t> Trust </a:t>
            </a:r>
            <a:endParaRPr lang="en-ZA" sz="1600"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32</a:t>
            </a:fld>
            <a:endParaRPr lang="en-US"/>
          </a:p>
        </p:txBody>
      </p:sp>
    </p:spTree>
    <p:extLst>
      <p:ext uri="{BB962C8B-B14F-4D97-AF65-F5344CB8AC3E}">
        <p14:creationId xmlns:p14="http://schemas.microsoft.com/office/powerpoint/2010/main" xmlns="" val="289618415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33</a:t>
            </a:fld>
            <a:endParaRPr lang="en-ZA" dirty="0"/>
          </a:p>
        </p:txBody>
      </p:sp>
      <p:sp>
        <p:nvSpPr>
          <p:cNvPr id="5" name="TextBox 2"/>
          <p:cNvSpPr txBox="1">
            <a:spLocks noChangeArrowheads="1"/>
          </p:cNvSpPr>
          <p:nvPr/>
        </p:nvSpPr>
        <p:spPr bwMode="auto">
          <a:xfrm>
            <a:off x="-1" y="2362200"/>
            <a:ext cx="914399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D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AMENDMENTS IN THE ANNUAL PERFORMANCE PLAN</a:t>
            </a:r>
            <a:endParaRPr lang="en-US" sz="4800" b="1" dirty="0">
              <a:solidFill>
                <a:schemeClr val="accent6">
                  <a:lumMod val="75000"/>
                </a:schemeClr>
              </a:solidFill>
              <a:latin typeface="+mj-lt"/>
              <a:cs typeface="Arial" pitchFamily="34" charset="0"/>
            </a:endParaRPr>
          </a:p>
        </p:txBody>
      </p:sp>
    </p:spTree>
    <p:extLst>
      <p:ext uri="{BB962C8B-B14F-4D97-AF65-F5344CB8AC3E}">
        <p14:creationId xmlns:p14="http://schemas.microsoft.com/office/powerpoint/2010/main" xmlns="" val="360847462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34</a:t>
            </a:fld>
            <a:endParaRPr lang="en-ZA" dirty="0"/>
          </a:p>
        </p:txBody>
      </p:sp>
      <p:graphicFrame>
        <p:nvGraphicFramePr>
          <p:cNvPr id="22" name="Table 21"/>
          <p:cNvGraphicFramePr>
            <a:graphicFrameLocks noGrp="1"/>
          </p:cNvGraphicFramePr>
          <p:nvPr>
            <p:extLst>
              <p:ext uri="{D42A27DB-BD31-4B8C-83A1-F6EECF244321}">
                <p14:modId xmlns:p14="http://schemas.microsoft.com/office/powerpoint/2010/main" xmlns="" val="3664196516"/>
              </p:ext>
            </p:extLst>
          </p:nvPr>
        </p:nvGraphicFramePr>
        <p:xfrm>
          <a:off x="457199" y="838200"/>
          <a:ext cx="8229600" cy="518160"/>
        </p:xfrm>
        <a:graphic>
          <a:graphicData uri="http://schemas.openxmlformats.org/drawingml/2006/table">
            <a:tbl>
              <a:tblPr firstRow="1" firstCol="1" bandRow="1">
                <a:tableStyleId>{69C7853C-536D-4A76-A0AE-DD22124D55A5}</a:tableStyleId>
              </a:tblPr>
              <a:tblGrid>
                <a:gridCol w="3048001">
                  <a:extLst>
                    <a:ext uri="{9D8B030D-6E8A-4147-A177-3AD203B41FA5}">
                      <a16:colId xmlns:a16="http://schemas.microsoft.com/office/drawing/2014/main" xmlns="" val="20000"/>
                    </a:ext>
                  </a:extLst>
                </a:gridCol>
                <a:gridCol w="5181599">
                  <a:extLst>
                    <a:ext uri="{9D8B030D-6E8A-4147-A177-3AD203B41FA5}">
                      <a16:colId xmlns:a16="http://schemas.microsoft.com/office/drawing/2014/main" xmlns="" val="20001"/>
                    </a:ext>
                  </a:extLst>
                </a:gridCol>
              </a:tblGrid>
              <a:tr h="0">
                <a:tc>
                  <a:txBody>
                    <a:bodyPr/>
                    <a:lstStyle/>
                    <a:p>
                      <a:pPr>
                        <a:spcAft>
                          <a:spcPts val="0"/>
                        </a:spcAft>
                      </a:pPr>
                      <a:r>
                        <a:rPr lang="en-ZA" sz="1200" dirty="0">
                          <a:solidFill>
                            <a:sysClr val="windowText" lastClr="000000"/>
                          </a:solidFill>
                          <a:effectLst/>
                        </a:rPr>
                        <a:t>Strategic Objective </a:t>
                      </a:r>
                      <a:r>
                        <a:rPr lang="en-ZA" sz="1200" dirty="0" smtClean="0">
                          <a:solidFill>
                            <a:sysClr val="windowText" lastClr="000000"/>
                          </a:solidFill>
                          <a:effectLst/>
                        </a:rPr>
                        <a:t>1.1</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smtClean="0">
                          <a:solidFill>
                            <a:sysClr val="windowText" lastClr="000000"/>
                          </a:solidFill>
                          <a:effectLst/>
                        </a:rPr>
                        <a:t>Corporate Governance</a:t>
                      </a:r>
                      <a:endParaRPr lang="en-ZA" sz="1200" dirty="0">
                        <a:solidFill>
                          <a:sysClr val="windowText" lastClr="000000"/>
                        </a:solidFill>
                        <a:effectLst/>
                        <a:latin typeface="Calibri"/>
                        <a:ea typeface="Calibri"/>
                      </a:endParaRPr>
                    </a:p>
                  </a:txBody>
                  <a:tcPr marL="38100" marR="38100" marT="38100" marB="38100"/>
                </a:tc>
                <a:extLst>
                  <a:ext uri="{0D108BD9-81ED-4DB2-BD59-A6C34878D82A}">
                    <a16:rowId xmlns:a16="http://schemas.microsoft.com/office/drawing/2014/main" xmlns="" val="10000"/>
                  </a:ext>
                </a:extLst>
              </a:tr>
              <a:tr h="0">
                <a:tc>
                  <a:txBody>
                    <a:bodyPr/>
                    <a:lstStyle/>
                    <a:p>
                      <a:pPr>
                        <a:spcAft>
                          <a:spcPts val="0"/>
                        </a:spcAft>
                      </a:pPr>
                      <a:r>
                        <a:rPr lang="en-ZA" sz="1200" dirty="0">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smtClean="0">
                          <a:effectLst/>
                        </a:rPr>
                        <a:t>Number of policies developed</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4084122732"/>
              </p:ext>
            </p:extLst>
          </p:nvPr>
        </p:nvGraphicFramePr>
        <p:xfrm>
          <a:off x="457199" y="1737360"/>
          <a:ext cx="8229600" cy="518160"/>
        </p:xfrm>
        <a:graphic>
          <a:graphicData uri="http://schemas.openxmlformats.org/drawingml/2006/table">
            <a:tbl>
              <a:tblPr firstRow="1" firstCol="1" bandRow="1">
                <a:tableStyleId>{69C7853C-536D-4A76-A0AE-DD22124D55A5}</a:tableStyleId>
              </a:tblPr>
              <a:tblGrid>
                <a:gridCol w="3048001">
                  <a:extLst>
                    <a:ext uri="{9D8B030D-6E8A-4147-A177-3AD203B41FA5}">
                      <a16:colId xmlns:a16="http://schemas.microsoft.com/office/drawing/2014/main" xmlns="" val="20000"/>
                    </a:ext>
                  </a:extLst>
                </a:gridCol>
                <a:gridCol w="5181599">
                  <a:extLst>
                    <a:ext uri="{9D8B030D-6E8A-4147-A177-3AD203B41FA5}">
                      <a16:colId xmlns:a16="http://schemas.microsoft.com/office/drawing/2014/main" xmlns="" val="20001"/>
                    </a:ext>
                  </a:extLst>
                </a:gridCol>
              </a:tblGrid>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rPr>
                        <a:t>Strategic Objective </a:t>
                      </a:r>
                      <a:r>
                        <a:rPr lang="en-ZA" sz="1200" dirty="0" smtClean="0">
                          <a:solidFill>
                            <a:sysClr val="windowText" lastClr="000000"/>
                          </a:solidFill>
                          <a:effectLst/>
                        </a:rPr>
                        <a:t>1.1</a:t>
                      </a:r>
                      <a:endParaRPr lang="en-ZA" sz="1200" dirty="0" smtClean="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smtClean="0">
                          <a:solidFill>
                            <a:schemeClr val="tx1"/>
                          </a:solidFill>
                          <a:effectLst/>
                        </a:rPr>
                        <a:t>Corporate Governance</a:t>
                      </a:r>
                      <a:endParaRPr lang="en-ZA" sz="120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0"/>
                  </a:ext>
                </a:extLst>
              </a:tr>
              <a:tr h="0">
                <a:tc>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smtClean="0">
                          <a:solidFill>
                            <a:schemeClr val="tx1"/>
                          </a:solidFill>
                          <a:effectLst/>
                        </a:rPr>
                        <a:t>Number</a:t>
                      </a:r>
                      <a:r>
                        <a:rPr lang="en-ZA" sz="1200" baseline="0" smtClean="0">
                          <a:solidFill>
                            <a:schemeClr val="tx1"/>
                          </a:solidFill>
                          <a:effectLst/>
                        </a:rPr>
                        <a:t> of policies reviewed</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xmlns="" val="511675188"/>
              </p:ext>
            </p:extLst>
          </p:nvPr>
        </p:nvGraphicFramePr>
        <p:xfrm>
          <a:off x="457199" y="2514600"/>
          <a:ext cx="8229600" cy="518160"/>
        </p:xfrm>
        <a:graphic>
          <a:graphicData uri="http://schemas.openxmlformats.org/drawingml/2006/table">
            <a:tbl>
              <a:tblPr firstRow="1" firstCol="1" bandRow="1">
                <a:tableStyleId>{69C7853C-536D-4A76-A0AE-DD22124D55A5}</a:tableStyleId>
              </a:tblPr>
              <a:tblGrid>
                <a:gridCol w="3048001">
                  <a:extLst>
                    <a:ext uri="{9D8B030D-6E8A-4147-A177-3AD203B41FA5}">
                      <a16:colId xmlns:a16="http://schemas.microsoft.com/office/drawing/2014/main" xmlns="" val="20000"/>
                    </a:ext>
                  </a:extLst>
                </a:gridCol>
                <a:gridCol w="5181599">
                  <a:extLst>
                    <a:ext uri="{9D8B030D-6E8A-4147-A177-3AD203B41FA5}">
                      <a16:colId xmlns:a16="http://schemas.microsoft.com/office/drawing/2014/main" xmlns="" val="20001"/>
                    </a:ext>
                  </a:extLst>
                </a:gridCol>
              </a:tblGrid>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rPr>
                        <a:t>Strategic Objective </a:t>
                      </a:r>
                      <a:r>
                        <a:rPr lang="en-ZA" sz="1200" dirty="0" smtClean="0">
                          <a:solidFill>
                            <a:schemeClr val="tx1"/>
                          </a:solidFill>
                          <a:effectLst/>
                        </a:rPr>
                        <a:t>1</a:t>
                      </a:r>
                      <a:r>
                        <a:rPr lang="en-ZA" sz="1200" dirty="0" smtClean="0">
                          <a:solidFill>
                            <a:sysClr val="windowText" lastClr="000000"/>
                          </a:solidFill>
                          <a:effectLst/>
                        </a:rPr>
                        <a:t>.1</a:t>
                      </a:r>
                      <a:endParaRPr lang="en-ZA" sz="1200" dirty="0" smtClean="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smtClean="0">
                          <a:solidFill>
                            <a:schemeClr val="tx1"/>
                          </a:solidFill>
                          <a:effectLst/>
                        </a:rPr>
                        <a:t>Corporate Governance</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0"/>
                  </a:ext>
                </a:extLst>
              </a:tr>
              <a:tr h="0">
                <a:tc>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smtClean="0">
                          <a:solidFill>
                            <a:schemeClr val="tx1"/>
                          </a:solidFill>
                          <a:effectLst/>
                        </a:rPr>
                        <a:t>% vacancies filled within 120 days</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xmlns="" val="2429903386"/>
              </p:ext>
            </p:extLst>
          </p:nvPr>
        </p:nvGraphicFramePr>
        <p:xfrm>
          <a:off x="457199" y="3489960"/>
          <a:ext cx="8229600" cy="518160"/>
        </p:xfrm>
        <a:graphic>
          <a:graphicData uri="http://schemas.openxmlformats.org/drawingml/2006/table">
            <a:tbl>
              <a:tblPr firstRow="1" firstCol="1" bandRow="1">
                <a:tableStyleId>{69C7853C-536D-4A76-A0AE-DD22124D55A5}</a:tableStyleId>
              </a:tblPr>
              <a:tblGrid>
                <a:gridCol w="3048001">
                  <a:extLst>
                    <a:ext uri="{9D8B030D-6E8A-4147-A177-3AD203B41FA5}">
                      <a16:colId xmlns:a16="http://schemas.microsoft.com/office/drawing/2014/main" xmlns="" val="20000"/>
                    </a:ext>
                  </a:extLst>
                </a:gridCol>
                <a:gridCol w="5181599">
                  <a:extLst>
                    <a:ext uri="{9D8B030D-6E8A-4147-A177-3AD203B41FA5}">
                      <a16:colId xmlns:a16="http://schemas.microsoft.com/office/drawing/2014/main" xmlns="" val="20001"/>
                    </a:ext>
                  </a:extLst>
                </a:gridCol>
              </a:tblGrid>
              <a:tr h="0">
                <a:tc>
                  <a:txBody>
                    <a:bodyPr/>
                    <a:lstStyle/>
                    <a:p>
                      <a:pPr>
                        <a:spcAft>
                          <a:spcPts val="0"/>
                        </a:spcAft>
                      </a:pPr>
                      <a:r>
                        <a:rPr lang="en-ZA" sz="1200" dirty="0">
                          <a:solidFill>
                            <a:schemeClr val="tx1"/>
                          </a:solidFill>
                          <a:effectLst/>
                        </a:rPr>
                        <a:t>Strategic Objective </a:t>
                      </a:r>
                      <a:r>
                        <a:rPr lang="en-ZA" sz="1200" dirty="0" smtClean="0">
                          <a:solidFill>
                            <a:schemeClr val="tx1"/>
                          </a:solidFill>
                          <a:effectLst/>
                        </a:rPr>
                        <a:t>1.1</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smtClean="0">
                          <a:solidFill>
                            <a:schemeClr val="tx1"/>
                          </a:solidFill>
                          <a:effectLst/>
                        </a:rPr>
                        <a:t>Corporate</a:t>
                      </a:r>
                      <a:r>
                        <a:rPr lang="en-ZA" sz="1200" baseline="0" dirty="0" smtClean="0">
                          <a:solidFill>
                            <a:schemeClr val="tx1"/>
                          </a:solidFill>
                          <a:effectLst/>
                        </a:rPr>
                        <a:t> Governance</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0"/>
                  </a:ext>
                </a:extLst>
              </a:tr>
              <a:tr h="0">
                <a:tc>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smtClean="0">
                          <a:solidFill>
                            <a:schemeClr val="tx1"/>
                          </a:solidFill>
                          <a:effectLst/>
                        </a:rPr>
                        <a:t>Audit outcome by AGSA</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xmlns="" val="4245938414"/>
              </p:ext>
            </p:extLst>
          </p:nvPr>
        </p:nvGraphicFramePr>
        <p:xfrm>
          <a:off x="457200" y="4495800"/>
          <a:ext cx="8229600" cy="701040"/>
        </p:xfrm>
        <a:graphic>
          <a:graphicData uri="http://schemas.openxmlformats.org/drawingml/2006/table">
            <a:tbl>
              <a:tblPr firstRow="1" firstCol="1" bandRow="1">
                <a:tableStyleId>{69C7853C-536D-4A76-A0AE-DD22124D55A5}</a:tableStyleId>
              </a:tblPr>
              <a:tblGrid>
                <a:gridCol w="3048001">
                  <a:extLst>
                    <a:ext uri="{9D8B030D-6E8A-4147-A177-3AD203B41FA5}">
                      <a16:colId xmlns:a16="http://schemas.microsoft.com/office/drawing/2014/main" xmlns="" val="20000"/>
                    </a:ext>
                  </a:extLst>
                </a:gridCol>
                <a:gridCol w="5181599">
                  <a:extLst>
                    <a:ext uri="{9D8B030D-6E8A-4147-A177-3AD203B41FA5}">
                      <a16:colId xmlns:a16="http://schemas.microsoft.com/office/drawing/2014/main" xmlns="" val="20001"/>
                    </a:ext>
                  </a:extLst>
                </a:gridCol>
              </a:tblGrid>
              <a:tr h="0">
                <a:tc>
                  <a:txBody>
                    <a:bodyPr/>
                    <a:lstStyle/>
                    <a:p>
                      <a:pPr>
                        <a:spcAft>
                          <a:spcPts val="0"/>
                        </a:spcAft>
                      </a:pPr>
                      <a:r>
                        <a:rPr lang="en-ZA" sz="1200" dirty="0">
                          <a:solidFill>
                            <a:schemeClr val="tx1"/>
                          </a:solidFill>
                          <a:effectLst/>
                        </a:rPr>
                        <a:t>Strategic Objective </a:t>
                      </a:r>
                      <a:r>
                        <a:rPr lang="en-ZA" sz="1200" dirty="0" smtClean="0">
                          <a:solidFill>
                            <a:schemeClr val="tx1"/>
                          </a:solidFill>
                          <a:effectLst/>
                        </a:rPr>
                        <a:t>3.1</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smtClean="0">
                          <a:solidFill>
                            <a:schemeClr val="tx1"/>
                          </a:solidFill>
                          <a:effectLst/>
                          <a:latin typeface="+mn-lt"/>
                          <a:ea typeface="+mn-ea"/>
                        </a:rPr>
                        <a:t>To</a:t>
                      </a:r>
                      <a:r>
                        <a:rPr lang="en-ZA" sz="1200" baseline="0" dirty="0" smtClean="0">
                          <a:solidFill>
                            <a:schemeClr val="tx1"/>
                          </a:solidFill>
                          <a:effectLst/>
                          <a:latin typeface="+mn-lt"/>
                          <a:ea typeface="+mn-ea"/>
                        </a:rPr>
                        <a:t> ensure sustainable land planning which attracts investment on IT Land</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0"/>
                  </a:ext>
                </a:extLst>
              </a:tr>
              <a:tr h="0">
                <a:tc>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smtClean="0">
                          <a:solidFill>
                            <a:schemeClr val="tx1"/>
                          </a:solidFill>
                          <a:effectLst/>
                        </a:rPr>
                        <a:t>Number of community development initiatives implemented</a:t>
                      </a:r>
                      <a:endParaRPr lang="en-ZA" sz="1200" dirty="0">
                        <a:solidFill>
                          <a:schemeClr val="tx1"/>
                        </a:solidFill>
                        <a:effectLst/>
                        <a:latin typeface="Calibri"/>
                        <a:ea typeface="Calibri"/>
                      </a:endParaRPr>
                    </a:p>
                  </a:txBody>
                  <a:tcPr marL="38100" marR="38100" marT="38100" marB="38100"/>
                </a:tc>
                <a:extLst>
                  <a:ext uri="{0D108BD9-81ED-4DB2-BD59-A6C34878D82A}">
                    <a16:rowId xmlns:a16="http://schemas.microsoft.com/office/drawing/2014/main" xmlns="" val="10001"/>
                  </a:ext>
                </a:extLst>
              </a:tr>
            </a:tbl>
          </a:graphicData>
        </a:graphic>
      </p:graphicFrame>
      <p:sp>
        <p:nvSpPr>
          <p:cNvPr id="28" name="Rectangle 2"/>
          <p:cNvSpPr>
            <a:spLocks noChangeArrowheads="1"/>
          </p:cNvSpPr>
          <p:nvPr/>
        </p:nvSpPr>
        <p:spPr bwMode="auto">
          <a:xfrm>
            <a:off x="0" y="164816"/>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effectLst/>
                <a:latin typeface="Century Gothic" pitchFamily="34" charset="0"/>
                <a:ea typeface="Calibri" pitchFamily="34" charset="0"/>
                <a:cs typeface="Times New Roman" pitchFamily="18" charset="0"/>
              </a:rPr>
              <a:t>Strategic Objectives applicable to Programme 1</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600" b="0" i="1" u="none" strike="noStrike" cap="none" normalizeH="0" baseline="0" dirty="0" smtClean="0">
                <a:ln>
                  <a:noFill/>
                </a:ln>
                <a:effectLst/>
                <a:latin typeface="Century Gothic" pitchFamily="34" charset="0"/>
                <a:ea typeface="Calibri" pitchFamily="34" charset="0"/>
                <a:cs typeface="Times New Roman" pitchFamily="18" charset="0"/>
              </a:rPr>
              <a:t>New Strategic objectives</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387049209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ctr">
              <a:buNone/>
            </a:pPr>
            <a:endParaRPr lang="en-ZA" dirty="0" smtClean="0"/>
          </a:p>
          <a:p>
            <a:pPr marL="0" indent="0" algn="ctr">
              <a:buNone/>
            </a:pPr>
            <a:endParaRPr lang="en-ZA" dirty="0"/>
          </a:p>
          <a:p>
            <a:pPr marL="0" indent="0" algn="ctr">
              <a:buNone/>
            </a:pPr>
            <a:endParaRPr lang="en-ZA" dirty="0" smtClean="0"/>
          </a:p>
          <a:p>
            <a:pPr marL="0" indent="0" algn="ctr">
              <a:buNone/>
            </a:pPr>
            <a:endParaRPr lang="en-ZA" dirty="0"/>
          </a:p>
          <a:p>
            <a:pPr marL="0" indent="0" algn="ctr">
              <a:buNone/>
            </a:pPr>
            <a:r>
              <a:rPr lang="en-ZA" sz="6600" dirty="0" smtClean="0"/>
              <a:t>Thank You!</a:t>
            </a:r>
            <a:endParaRPr lang="en-ZA" sz="6600" dirty="0"/>
          </a:p>
        </p:txBody>
      </p:sp>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35</a:t>
            </a:fld>
            <a:endParaRPr lang="en-ZA" dirty="0"/>
          </a:p>
        </p:txBody>
      </p:sp>
    </p:spTree>
    <p:extLst>
      <p:ext uri="{BB962C8B-B14F-4D97-AF65-F5344CB8AC3E}">
        <p14:creationId xmlns:p14="http://schemas.microsoft.com/office/powerpoint/2010/main" xmlns="" val="120622029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36550" y="609600"/>
            <a:ext cx="8426450" cy="458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r>
              <a:rPr lang="en-US" sz="2400" b="1" i="1" dirty="0">
                <a:solidFill>
                  <a:schemeClr val="accent6">
                    <a:lumMod val="75000"/>
                  </a:schemeClr>
                </a:solidFill>
                <a:latin typeface="+mj-lt"/>
              </a:rPr>
              <a:t>VISION</a:t>
            </a:r>
            <a:endParaRPr lang="en-ZA" sz="2400" dirty="0">
              <a:solidFill>
                <a:schemeClr val="accent6">
                  <a:lumMod val="75000"/>
                </a:schemeClr>
              </a:solidFill>
              <a:latin typeface="+mj-lt"/>
            </a:endParaRPr>
          </a:p>
          <a:p>
            <a:r>
              <a:rPr lang="en-US" sz="1600" dirty="0">
                <a:latin typeface="+mj-lt"/>
              </a:rPr>
              <a:t> </a:t>
            </a:r>
            <a:endParaRPr lang="en-ZA" sz="1600" dirty="0">
              <a:latin typeface="+mj-lt"/>
            </a:endParaRPr>
          </a:p>
          <a:p>
            <a:pPr marL="285750" indent="-285750">
              <a:buFont typeface="Arial" pitchFamily="34" charset="0"/>
              <a:buChar char="•"/>
            </a:pPr>
            <a:r>
              <a:rPr lang="en-US" dirty="0">
                <a:latin typeface="+mj-lt"/>
              </a:rPr>
              <a:t>To become a leader in sustainable communal land management. </a:t>
            </a:r>
            <a:endParaRPr lang="en-ZA" dirty="0">
              <a:latin typeface="+mj-lt"/>
            </a:endParaRPr>
          </a:p>
          <a:p>
            <a:r>
              <a:rPr lang="en-US" sz="1600" dirty="0">
                <a:latin typeface="+mj-lt"/>
              </a:rPr>
              <a:t> </a:t>
            </a:r>
            <a:endParaRPr lang="en-ZA" sz="1600" dirty="0">
              <a:latin typeface="+mj-lt"/>
            </a:endParaRPr>
          </a:p>
          <a:p>
            <a:pPr lvl="0"/>
            <a:r>
              <a:rPr lang="en-US" sz="2400" b="1" i="1" dirty="0">
                <a:solidFill>
                  <a:schemeClr val="accent6">
                    <a:lumMod val="75000"/>
                  </a:schemeClr>
                </a:solidFill>
                <a:latin typeface="+mj-lt"/>
              </a:rPr>
              <a:t>MISSION</a:t>
            </a:r>
            <a:endParaRPr lang="en-ZA" sz="2400" dirty="0">
              <a:solidFill>
                <a:schemeClr val="accent6">
                  <a:lumMod val="75000"/>
                </a:schemeClr>
              </a:solidFill>
              <a:latin typeface="+mj-lt"/>
            </a:endParaRPr>
          </a:p>
          <a:p>
            <a:r>
              <a:rPr lang="en-US" sz="1600" dirty="0">
                <a:latin typeface="+mj-lt"/>
              </a:rPr>
              <a:t> </a:t>
            </a:r>
            <a:endParaRPr lang="en-ZA" sz="1600" dirty="0">
              <a:latin typeface="+mj-lt"/>
            </a:endParaRPr>
          </a:p>
          <a:p>
            <a:pPr marL="285750" indent="-285750">
              <a:buFont typeface="Arial" pitchFamily="34" charset="0"/>
              <a:buChar char="•"/>
            </a:pPr>
            <a:r>
              <a:rPr lang="en-US" sz="1600" dirty="0">
                <a:latin typeface="+mj-lt"/>
              </a:rPr>
              <a:t>To contribute to the improvement of the quality of life of the members of the traditional communities living on Ingonyama Trust land by ensuring that land management is to their benefit and in accordance with the laws of the land.</a:t>
            </a:r>
            <a:endParaRPr lang="en-ZA" sz="1600" dirty="0">
              <a:latin typeface="+mj-lt"/>
            </a:endParaRPr>
          </a:p>
          <a:p>
            <a:r>
              <a:rPr lang="en-US" sz="1600" dirty="0">
                <a:latin typeface="+mj-lt"/>
              </a:rPr>
              <a:t> </a:t>
            </a:r>
            <a:endParaRPr lang="en-ZA" sz="1600" dirty="0">
              <a:latin typeface="+mj-lt"/>
            </a:endParaRPr>
          </a:p>
          <a:p>
            <a:pPr marL="285750" indent="-285750">
              <a:buFont typeface="Arial" pitchFamily="34" charset="0"/>
              <a:buChar char="•"/>
            </a:pPr>
            <a:r>
              <a:rPr lang="en-US" sz="1600" dirty="0">
                <a:latin typeface="+mj-lt"/>
              </a:rPr>
              <a:t>To develop progressive business models for the social and economic </a:t>
            </a:r>
            <a:r>
              <a:rPr lang="en-US" sz="1600" dirty="0" err="1">
                <a:latin typeface="+mj-lt"/>
              </a:rPr>
              <a:t>upliftment</a:t>
            </a:r>
            <a:r>
              <a:rPr lang="en-US" sz="1600" dirty="0">
                <a:latin typeface="+mj-lt"/>
              </a:rPr>
              <a:t> and the empowerment of the members of traditional communities on land administered by the Trust.</a:t>
            </a:r>
            <a:endParaRPr lang="en-ZA" sz="1600" dirty="0">
              <a:latin typeface="+mj-lt"/>
            </a:endParaRPr>
          </a:p>
          <a:p>
            <a:r>
              <a:rPr lang="en-US" sz="1600" i="1" dirty="0">
                <a:latin typeface="+mj-lt"/>
              </a:rPr>
              <a:t> </a:t>
            </a:r>
            <a:endParaRPr lang="en-ZA" sz="1600" dirty="0">
              <a:latin typeface="+mj-lt"/>
            </a:endParaRPr>
          </a:p>
          <a:p>
            <a:pPr algn="just"/>
            <a:endParaRPr lang="en-ZA" sz="1600" dirty="0">
              <a:latin typeface="+mj-lt"/>
            </a:endParaRPr>
          </a:p>
          <a:p>
            <a:pPr marL="342900" indent="-342900" eaLnBrk="1" hangingPunct="1">
              <a:buFont typeface="Arial" pitchFamily="34" charset="0"/>
              <a:buChar char="•"/>
            </a:pPr>
            <a:endParaRPr lang="en-US" sz="1600" dirty="0" smtClean="0">
              <a:latin typeface="+mj-lt"/>
            </a:endParaRPr>
          </a:p>
          <a:p>
            <a:pPr eaLnBrk="1" hangingPunct="1"/>
            <a:endParaRPr lang="en-US" dirty="0">
              <a:latin typeface="+mj-lt"/>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4</a:t>
            </a:fld>
            <a:endParaRPr lang="en-ZA" dirty="0"/>
          </a:p>
        </p:txBody>
      </p:sp>
    </p:spTree>
    <p:extLst>
      <p:ext uri="{BB962C8B-B14F-4D97-AF65-F5344CB8AC3E}">
        <p14:creationId xmlns:p14="http://schemas.microsoft.com/office/powerpoint/2010/main" xmlns="" val="416787053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228600" y="838200"/>
            <a:ext cx="8426450"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ZA" sz="900" dirty="0">
              <a:solidFill>
                <a:srgbClr val="000000"/>
              </a:solidFill>
              <a:latin typeface="Calibri"/>
            </a:endParaRPr>
          </a:p>
          <a:p>
            <a:endParaRPr lang="en-ZA" sz="2400" dirty="0">
              <a:latin typeface="+mj-lt"/>
            </a:endParaRPr>
          </a:p>
          <a:p>
            <a:pPr marL="342900" indent="-342900" eaLnBrk="1" hangingPunct="1">
              <a:buFont typeface="Arial" pitchFamily="34" charset="0"/>
              <a:buChar char="•"/>
            </a:pPr>
            <a:endParaRPr lang="en-US" sz="1600" dirty="0" smtClean="0">
              <a:latin typeface="Calibri" pitchFamily="34" charset="0"/>
            </a:endParaRPr>
          </a:p>
          <a:p>
            <a:pPr eaLnBrk="1" hangingPunct="1"/>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5</a:t>
            </a:fld>
            <a:endParaRPr lang="en-ZA" dirty="0"/>
          </a:p>
        </p:txBody>
      </p:sp>
      <p:sp>
        <p:nvSpPr>
          <p:cNvPr id="3" name="TextBox 2"/>
          <p:cNvSpPr txBox="1"/>
          <p:nvPr/>
        </p:nvSpPr>
        <p:spPr>
          <a:xfrm>
            <a:off x="914400" y="457200"/>
            <a:ext cx="1752600" cy="461665"/>
          </a:xfrm>
          <a:prstGeom prst="rect">
            <a:avLst/>
          </a:prstGeom>
          <a:noFill/>
        </p:spPr>
        <p:txBody>
          <a:bodyPr wrap="square" rtlCol="0">
            <a:spAutoFit/>
          </a:bodyPr>
          <a:lstStyle/>
          <a:p>
            <a:pPr lvl="0"/>
            <a:r>
              <a:rPr lang="en-US" sz="2400" b="1" i="1" dirty="0" smtClean="0">
                <a:solidFill>
                  <a:schemeClr val="accent6">
                    <a:lumMod val="75000"/>
                  </a:schemeClr>
                </a:solidFill>
                <a:latin typeface="+mj-lt"/>
              </a:rPr>
              <a:t>VALUES</a:t>
            </a:r>
            <a:endParaRPr lang="en-ZA" sz="2400" dirty="0">
              <a:solidFill>
                <a:schemeClr val="accent6">
                  <a:lumMod val="75000"/>
                </a:schemeClr>
              </a:solidFill>
              <a:latin typeface="+mj-lt"/>
            </a:endParaRPr>
          </a:p>
        </p:txBody>
      </p:sp>
      <p:pic>
        <p:nvPicPr>
          <p:cNvPr id="1026" name="Diagram 2"/>
          <p:cNvPicPr>
            <a:picLocks noChangeArrowheads="1"/>
          </p:cNvPicPr>
          <p:nvPr/>
        </p:nvPicPr>
        <p:blipFill>
          <a:blip r:embed="rId3" cstate="print">
            <a:extLst>
              <a:ext uri="{28A0092B-C50C-407E-A947-70E740481C1C}">
                <a14:useLocalDpi xmlns:a14="http://schemas.microsoft.com/office/drawing/2010/main" xmlns="" val="0"/>
              </a:ext>
            </a:extLst>
          </a:blip>
          <a:srcRect l="-13911" r="-17735"/>
          <a:stretch>
            <a:fillRect/>
          </a:stretch>
        </p:blipFill>
        <p:spPr bwMode="auto">
          <a:xfrm>
            <a:off x="762000" y="918865"/>
            <a:ext cx="7848600" cy="504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493195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6</a:t>
            </a:fld>
            <a:endParaRPr lang="en-ZA" dirty="0"/>
          </a:p>
        </p:txBody>
      </p:sp>
      <p:sp>
        <p:nvSpPr>
          <p:cNvPr id="4" name="TextBox 3"/>
          <p:cNvSpPr txBox="1"/>
          <p:nvPr/>
        </p:nvSpPr>
        <p:spPr>
          <a:xfrm>
            <a:off x="1447800" y="2667000"/>
            <a:ext cx="7207250" cy="1207532"/>
          </a:xfrm>
          <a:prstGeom prst="rect">
            <a:avLst/>
          </a:prstGeom>
          <a:noFill/>
        </p:spPr>
        <p:txBody>
          <a:bodyPr wrap="square" rtlCol="0">
            <a:spAutoFit/>
          </a:bodyPr>
          <a:lstStyle/>
          <a:p>
            <a:endParaRPr lang="en-ZA" dirty="0"/>
          </a:p>
        </p:txBody>
      </p:sp>
      <p:sp>
        <p:nvSpPr>
          <p:cNvPr id="5" name="TextBox 2"/>
          <p:cNvSpPr txBox="1">
            <a:spLocks noChangeArrowheads="1"/>
          </p:cNvSpPr>
          <p:nvPr/>
        </p:nvSpPr>
        <p:spPr bwMode="auto">
          <a:xfrm>
            <a:off x="-16934" y="1600200"/>
            <a:ext cx="914399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B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PROGRAMME AND SUB – PROGRAMME PLANS</a:t>
            </a:r>
            <a:endParaRPr lang="en-US" sz="4800" b="1" dirty="0">
              <a:solidFill>
                <a:schemeClr val="accent6">
                  <a:lumMod val="75000"/>
                </a:schemeClr>
              </a:solidFill>
              <a:latin typeface="+mj-lt"/>
              <a:cs typeface="Arial" pitchFamily="34" charset="0"/>
            </a:endParaRPr>
          </a:p>
        </p:txBody>
      </p:sp>
    </p:spTree>
    <p:extLst>
      <p:ext uri="{BB962C8B-B14F-4D97-AF65-F5344CB8AC3E}">
        <p14:creationId xmlns:p14="http://schemas.microsoft.com/office/powerpoint/2010/main" xmlns="" val="412599013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7</a:t>
            </a:fld>
            <a:endParaRPr lang="en-ZA" dirty="0"/>
          </a:p>
        </p:txBody>
      </p:sp>
      <p:sp>
        <p:nvSpPr>
          <p:cNvPr id="3" name="Rectangle 2"/>
          <p:cNvSpPr/>
          <p:nvPr/>
        </p:nvSpPr>
        <p:spPr>
          <a:xfrm>
            <a:off x="505097" y="880263"/>
            <a:ext cx="8001000" cy="2677656"/>
          </a:xfrm>
          <a:prstGeom prst="rect">
            <a:avLst/>
          </a:prstGeom>
        </p:spPr>
        <p:txBody>
          <a:bodyPr wrap="square">
            <a:spAutoFit/>
          </a:bodyPr>
          <a:lstStyle/>
          <a:p>
            <a:r>
              <a:rPr lang="en-US" sz="1600" b="1" dirty="0">
                <a:latin typeface="+mj-lt"/>
              </a:rPr>
              <a:t>Programme 1: </a:t>
            </a:r>
            <a:r>
              <a:rPr lang="en-US" sz="1600" b="1" dirty="0" smtClean="0">
                <a:latin typeface="+mj-lt"/>
              </a:rPr>
              <a:t>General Administration</a:t>
            </a:r>
            <a:endParaRPr lang="en-ZA" sz="2400" dirty="0">
              <a:latin typeface="+mj-lt"/>
            </a:endParaRPr>
          </a:p>
          <a:p>
            <a:r>
              <a:rPr lang="en-US" sz="1600" b="1" dirty="0">
                <a:latin typeface="+mj-lt"/>
              </a:rPr>
              <a:t> </a:t>
            </a:r>
            <a:endParaRPr lang="en-ZA" sz="2400" dirty="0">
              <a:latin typeface="+mj-lt"/>
            </a:endParaRPr>
          </a:p>
          <a:p>
            <a:r>
              <a:rPr lang="en-US" sz="1600" b="1" dirty="0">
                <a:latin typeface="+mj-lt"/>
              </a:rPr>
              <a:t>Purpose</a:t>
            </a:r>
            <a:endParaRPr lang="en-ZA" sz="2400" dirty="0">
              <a:latin typeface="+mj-lt"/>
            </a:endParaRPr>
          </a:p>
          <a:p>
            <a:r>
              <a:rPr lang="en-US" sz="1600" b="1" dirty="0">
                <a:latin typeface="+mj-lt"/>
              </a:rPr>
              <a:t> </a:t>
            </a:r>
            <a:endParaRPr lang="en-ZA" sz="2400" dirty="0">
              <a:latin typeface="+mj-lt"/>
            </a:endParaRPr>
          </a:p>
          <a:p>
            <a:pPr lvl="0" eaLnBrk="0" hangingPunct="0"/>
            <a:r>
              <a:rPr lang="en-US" sz="1600" dirty="0" smtClean="0">
                <a:solidFill>
                  <a:srgbClr val="000000"/>
                </a:solidFill>
                <a:latin typeface="+mj-lt"/>
                <a:ea typeface="MinionPro-Regular"/>
                <a:cs typeface="Arial" pitchFamily="34" charset="0"/>
              </a:rPr>
              <a:t>The </a:t>
            </a:r>
            <a:r>
              <a:rPr lang="en-US" sz="1600" dirty="0">
                <a:solidFill>
                  <a:srgbClr val="000000"/>
                </a:solidFill>
                <a:latin typeface="+mj-lt"/>
                <a:ea typeface="MinionPro-Regular"/>
                <a:cs typeface="Arial" pitchFamily="34" charset="0"/>
              </a:rPr>
              <a:t>General Administration component provides administrative support services to the Board, and the Secretariat as a whole</a:t>
            </a:r>
            <a:r>
              <a:rPr lang="en-US" sz="1600" dirty="0" smtClean="0">
                <a:solidFill>
                  <a:srgbClr val="000000"/>
                </a:solidFill>
                <a:latin typeface="+mj-lt"/>
                <a:ea typeface="MinionPro-Regular"/>
                <a:cs typeface="Arial" pitchFamily="34" charset="0"/>
              </a:rPr>
              <a:t>.</a:t>
            </a:r>
          </a:p>
          <a:p>
            <a:pPr lvl="0" eaLnBrk="0" hangingPunct="0"/>
            <a:endParaRPr lang="en-ZA" sz="800" dirty="0">
              <a:latin typeface="+mj-lt"/>
              <a:cs typeface="Arial" pitchFamily="34" charset="0"/>
            </a:endParaRPr>
          </a:p>
          <a:p>
            <a:pPr lvl="0" eaLnBrk="0" hangingPunct="0"/>
            <a:r>
              <a:rPr lang="en-US" sz="1600" dirty="0">
                <a:solidFill>
                  <a:srgbClr val="000000"/>
                </a:solidFill>
                <a:latin typeface="+mj-lt"/>
                <a:ea typeface="MinionPro-Regular"/>
                <a:cs typeface="Arial" pitchFamily="34" charset="0"/>
              </a:rPr>
              <a:t>The core functions of this component include:</a:t>
            </a:r>
            <a:endParaRPr lang="en-ZA" sz="800" dirty="0">
              <a:latin typeface="+mj-lt"/>
              <a:cs typeface="Arial" pitchFamily="34" charset="0"/>
            </a:endParaRPr>
          </a:p>
          <a:p>
            <a:endParaRPr lang="en-US" sz="1600" b="1" dirty="0" smtClean="0">
              <a:latin typeface="+mj-lt"/>
            </a:endParaRPr>
          </a:p>
          <a:p>
            <a:pPr marL="285750" lvl="0" indent="-285750">
              <a:buFont typeface="Wingdings" pitchFamily="2" charset="2"/>
              <a:buChar char="q"/>
            </a:pPr>
            <a:r>
              <a:rPr lang="en-US" sz="1600" dirty="0" smtClean="0">
                <a:latin typeface="+mj-lt"/>
              </a:rPr>
              <a:t>Fleet management, logistics, registry and reception</a:t>
            </a:r>
          </a:p>
          <a:p>
            <a:pPr marL="285750" lvl="0" indent="-285750">
              <a:buFont typeface="Wingdings" pitchFamily="2" charset="2"/>
              <a:buChar char="q"/>
            </a:pPr>
            <a:r>
              <a:rPr lang="en-US" sz="1600" dirty="0" smtClean="0">
                <a:latin typeface="+mj-lt"/>
              </a:rPr>
              <a:t>Human Resources</a:t>
            </a:r>
          </a:p>
        </p:txBody>
      </p:sp>
    </p:spTree>
    <p:extLst>
      <p:ext uri="{BB962C8B-B14F-4D97-AF65-F5344CB8AC3E}">
        <p14:creationId xmlns:p14="http://schemas.microsoft.com/office/powerpoint/2010/main" xmlns="" val="289786634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414111" y="1219200"/>
            <a:ext cx="842645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en-ZA" sz="2400" dirty="0" smtClean="0">
              <a:latin typeface="+mj-lt"/>
            </a:endParaRPr>
          </a:p>
          <a:p>
            <a:pPr algn="just"/>
            <a:endParaRPr lang="en-ZA" sz="1600" dirty="0">
              <a:latin typeface="+mj-lt"/>
            </a:endParaRPr>
          </a:p>
          <a:p>
            <a:pPr marL="342900" indent="-342900" eaLnBrk="1" hangingPunct="1">
              <a:buFont typeface="Arial" pitchFamily="34" charset="0"/>
              <a:buChar char="•"/>
            </a:pPr>
            <a:endParaRPr lang="en-US" sz="1600" dirty="0" smtClean="0">
              <a:latin typeface="Calibri" pitchFamily="34" charset="0"/>
            </a:endParaRPr>
          </a:p>
          <a:p>
            <a:pPr eaLnBrk="1" hangingPunct="1"/>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8</a:t>
            </a:fld>
            <a:endParaRPr lang="en-ZA" dirty="0"/>
          </a:p>
        </p:txBody>
      </p:sp>
      <p:sp>
        <p:nvSpPr>
          <p:cNvPr id="4" name="TextBox 3"/>
          <p:cNvSpPr txBox="1"/>
          <p:nvPr/>
        </p:nvSpPr>
        <p:spPr>
          <a:xfrm>
            <a:off x="1447800" y="2667000"/>
            <a:ext cx="7207250" cy="1207532"/>
          </a:xfrm>
          <a:prstGeom prst="rect">
            <a:avLst/>
          </a:prstGeom>
          <a:noFill/>
        </p:spPr>
        <p:txBody>
          <a:bodyPr wrap="square" rtlCol="0">
            <a:spAutoFit/>
          </a:bodyPr>
          <a:lstStyle/>
          <a:p>
            <a:endParaRPr lang="en-ZA" dirty="0"/>
          </a:p>
        </p:txBody>
      </p:sp>
      <p:sp>
        <p:nvSpPr>
          <p:cNvPr id="3" name="TextBox 2"/>
          <p:cNvSpPr txBox="1"/>
          <p:nvPr/>
        </p:nvSpPr>
        <p:spPr>
          <a:xfrm>
            <a:off x="414111" y="3124199"/>
            <a:ext cx="8577943" cy="400110"/>
          </a:xfrm>
          <a:prstGeom prst="rect">
            <a:avLst/>
          </a:prstGeom>
          <a:noFill/>
        </p:spPr>
        <p:txBody>
          <a:bodyPr wrap="square" rtlCol="0">
            <a:spAutoFit/>
          </a:bodyPr>
          <a:lstStyle/>
          <a:p>
            <a:r>
              <a:rPr lang="en-ZA" dirty="0" smtClean="0"/>
              <a:t>			</a:t>
            </a:r>
            <a:endParaRPr lang="en-ZA" sz="20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469106971"/>
              </p:ext>
            </p:extLst>
          </p:nvPr>
        </p:nvGraphicFramePr>
        <p:xfrm>
          <a:off x="117591" y="762000"/>
          <a:ext cx="8856000" cy="4768700"/>
        </p:xfrm>
        <a:graphic>
          <a:graphicData uri="http://schemas.openxmlformats.org/drawingml/2006/table">
            <a:tbl>
              <a:tblPr firstRow="1" firstCol="1" bandRow="1" bandCol="1">
                <a:tableStyleId>{69C7853C-536D-4A76-A0AE-DD22124D55A5}</a:tableStyleId>
              </a:tblPr>
              <a:tblGrid>
                <a:gridCol w="376976">
                  <a:extLst>
                    <a:ext uri="{9D8B030D-6E8A-4147-A177-3AD203B41FA5}">
                      <a16:colId xmlns:a16="http://schemas.microsoft.com/office/drawing/2014/main" xmlns="" val="20000"/>
                    </a:ext>
                  </a:extLst>
                </a:gridCol>
                <a:gridCol w="2111145">
                  <a:extLst>
                    <a:ext uri="{9D8B030D-6E8A-4147-A177-3AD203B41FA5}">
                      <a16:colId xmlns:a16="http://schemas.microsoft.com/office/drawing/2014/main" xmlns="" val="20001"/>
                    </a:ext>
                  </a:extLst>
                </a:gridCol>
                <a:gridCol w="1624779">
                  <a:extLst>
                    <a:ext uri="{9D8B030D-6E8A-4147-A177-3AD203B41FA5}">
                      <a16:colId xmlns:a16="http://schemas.microsoft.com/office/drawing/2014/main" xmlns="" val="20002"/>
                    </a:ext>
                  </a:extLst>
                </a:gridCol>
                <a:gridCol w="1186185">
                  <a:extLst>
                    <a:ext uri="{9D8B030D-6E8A-4147-A177-3AD203B41FA5}">
                      <a16:colId xmlns:a16="http://schemas.microsoft.com/office/drawing/2014/main" xmlns="" val="20003"/>
                    </a:ext>
                  </a:extLst>
                </a:gridCol>
                <a:gridCol w="1186185">
                  <a:extLst>
                    <a:ext uri="{9D8B030D-6E8A-4147-A177-3AD203B41FA5}">
                      <a16:colId xmlns:a16="http://schemas.microsoft.com/office/drawing/2014/main" xmlns="" val="20004"/>
                    </a:ext>
                  </a:extLst>
                </a:gridCol>
                <a:gridCol w="1184545">
                  <a:extLst>
                    <a:ext uri="{9D8B030D-6E8A-4147-A177-3AD203B41FA5}">
                      <a16:colId xmlns:a16="http://schemas.microsoft.com/office/drawing/2014/main" xmlns="" val="20005"/>
                    </a:ext>
                  </a:extLst>
                </a:gridCol>
                <a:gridCol w="1186185">
                  <a:extLst>
                    <a:ext uri="{9D8B030D-6E8A-4147-A177-3AD203B41FA5}">
                      <a16:colId xmlns:a16="http://schemas.microsoft.com/office/drawing/2014/main" xmlns="" val="20006"/>
                    </a:ext>
                  </a:extLst>
                </a:gridCol>
              </a:tblGrid>
              <a:tr h="274793">
                <a:tc rowSpan="2" gridSpan="2">
                  <a:txBody>
                    <a:bodyPr/>
                    <a:lstStyle/>
                    <a:p>
                      <a:pPr algn="ctr">
                        <a:spcAft>
                          <a:spcPts val="0"/>
                        </a:spcAft>
                      </a:pPr>
                      <a:r>
                        <a:rPr lang="en-US" sz="1200" dirty="0">
                          <a:effectLst/>
                        </a:rPr>
                        <a:t>Strategic Objectives</a:t>
                      </a:r>
                      <a:endParaRPr lang="en-ZA" sz="1200" dirty="0">
                        <a:effectLst/>
                        <a:latin typeface="Cambria"/>
                        <a:ea typeface="MS Mincho"/>
                        <a:cs typeface="Times New Roman"/>
                      </a:endParaRPr>
                    </a:p>
                  </a:txBody>
                  <a:tcPr marL="22147" marR="22147" marT="0" marB="0"/>
                </a:tc>
                <a:tc rowSpan="2" hMerge="1">
                  <a:txBody>
                    <a:bodyPr/>
                    <a:lstStyle/>
                    <a:p>
                      <a:endParaRPr lang="en-ZA"/>
                    </a:p>
                  </a:txBody>
                  <a:tcPr/>
                </a:tc>
                <a:tc rowSpan="2">
                  <a:txBody>
                    <a:bodyPr/>
                    <a:lstStyle/>
                    <a:p>
                      <a:pPr algn="ctr">
                        <a:spcAft>
                          <a:spcPts val="0"/>
                        </a:spcAft>
                      </a:pPr>
                      <a:r>
                        <a:rPr lang="en-US" sz="1200" dirty="0">
                          <a:effectLst/>
                        </a:rPr>
                        <a:t>Measurable Performance Indicator</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a:effectLst/>
                        </a:rPr>
                        <a:t>Estimated Performance</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ZA" sz="1200" dirty="0" smtClean="0">
                          <a:effectLst/>
                        </a:rPr>
                        <a:t>Planned</a:t>
                      </a:r>
                      <a:r>
                        <a:rPr lang="en-ZA" sz="1200" baseline="0" dirty="0" smtClean="0">
                          <a:effectLst/>
                        </a:rPr>
                        <a:t> Performance</a:t>
                      </a:r>
                      <a:endParaRPr lang="en-ZA" sz="1200" b="1" dirty="0">
                        <a:effectLst/>
                        <a:latin typeface="Arial" pitchFamily="34" charset="0"/>
                        <a:ea typeface="MS Mincho"/>
                        <a:cs typeface="Arial" pitchFamily="34" charset="0"/>
                      </a:endParaRPr>
                    </a:p>
                  </a:txBody>
                  <a:tcPr marL="22147" marR="22147" marT="0" marB="0"/>
                </a:tc>
                <a:tc gridSpan="2">
                  <a:txBody>
                    <a:bodyPr/>
                    <a:lstStyle/>
                    <a:p>
                      <a:pPr algn="ctr">
                        <a:spcAft>
                          <a:spcPts val="0"/>
                        </a:spcAft>
                      </a:pPr>
                      <a:r>
                        <a:rPr lang="en-US" sz="1200" dirty="0">
                          <a:effectLst/>
                        </a:rPr>
                        <a:t>Medium Term Targets</a:t>
                      </a:r>
                      <a:endParaRPr lang="en-ZA" sz="1200" dirty="0">
                        <a:effectLst/>
                        <a:latin typeface="Cambria"/>
                        <a:ea typeface="MS Mincho"/>
                        <a:cs typeface="Times New Roman"/>
                      </a:endParaRPr>
                    </a:p>
                  </a:txBody>
                  <a:tcPr marL="22147" marR="22147" marT="0" marB="0"/>
                </a:tc>
                <a:tc hMerge="1">
                  <a:txBody>
                    <a:bodyPr/>
                    <a:lstStyle/>
                    <a:p>
                      <a:endParaRPr lang="en-ZA"/>
                    </a:p>
                  </a:txBody>
                  <a:tcPr/>
                </a:tc>
                <a:extLst>
                  <a:ext uri="{0D108BD9-81ED-4DB2-BD59-A6C34878D82A}">
                    <a16:rowId xmlns:a16="http://schemas.microsoft.com/office/drawing/2014/main" xmlns="" val="10000"/>
                  </a:ext>
                </a:extLst>
              </a:tr>
              <a:tr h="137397">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a:spcAft>
                          <a:spcPts val="0"/>
                        </a:spcAft>
                      </a:pPr>
                      <a:r>
                        <a:rPr lang="en-US" sz="1200" dirty="0" smtClean="0">
                          <a:effectLst/>
                        </a:rPr>
                        <a:t>2017/18</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ZA" sz="1200" dirty="0" smtClean="0">
                          <a:effectLst/>
                        </a:rPr>
                        <a:t>2018/19</a:t>
                      </a:r>
                      <a:endParaRPr lang="en-ZA" sz="1200" b="1"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US" sz="1200" dirty="0" smtClean="0">
                          <a:effectLst/>
                        </a:rPr>
                        <a:t>2019/20</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smtClean="0">
                          <a:effectLst/>
                        </a:rPr>
                        <a:t>2020/21</a:t>
                      </a: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1"/>
                  </a:ext>
                </a:extLst>
              </a:tr>
              <a:tr h="686983">
                <a:tc rowSpan="2">
                  <a:txBody>
                    <a:bodyPr/>
                    <a:lstStyle/>
                    <a:p>
                      <a:pPr>
                        <a:spcAft>
                          <a:spcPts val="0"/>
                        </a:spcAft>
                      </a:pPr>
                      <a:r>
                        <a:rPr lang="en-US" sz="1200" dirty="0">
                          <a:effectLst/>
                        </a:rPr>
                        <a:t>1</a:t>
                      </a:r>
                      <a:r>
                        <a:rPr lang="en-US" sz="1200" dirty="0" smtClean="0">
                          <a:effectLst/>
                        </a:rPr>
                        <a:t>.</a:t>
                      </a:r>
                      <a:endParaRPr lang="en-ZA" sz="1200" dirty="0">
                        <a:effectLst/>
                        <a:latin typeface="Cambria"/>
                        <a:ea typeface="MS Mincho"/>
                        <a:cs typeface="Times New Roman"/>
                      </a:endParaRPr>
                    </a:p>
                  </a:txBody>
                  <a:tcPr marL="22147" marR="22147" marT="0" marB="0"/>
                </a:tc>
                <a:tc rowSpan="2">
                  <a:txBody>
                    <a:bodyPr/>
                    <a:lstStyle/>
                    <a:p>
                      <a:pPr>
                        <a:spcAft>
                          <a:spcPts val="0"/>
                        </a:spcAft>
                      </a:pPr>
                      <a:r>
                        <a:rPr lang="en-US" sz="1200" dirty="0" smtClean="0">
                          <a:effectLst/>
                        </a:rPr>
                        <a:t>Efficient resource management to ensure effective internal control systems in order to comply with legislative</a:t>
                      </a:r>
                      <a:r>
                        <a:rPr lang="en-US" sz="1200" baseline="0" dirty="0" smtClean="0">
                          <a:effectLst/>
                        </a:rPr>
                        <a:t> requirement</a:t>
                      </a:r>
                      <a:endParaRPr lang="en-ZA" sz="1200" dirty="0">
                        <a:effectLst/>
                        <a:latin typeface="Cambria"/>
                        <a:ea typeface="MS Mincho"/>
                        <a:cs typeface="Times New Roman"/>
                      </a:endParaRPr>
                    </a:p>
                  </a:txBody>
                  <a:tcPr marL="22147" marR="22147" marT="0" marB="0"/>
                </a:tc>
                <a:tc>
                  <a:txBody>
                    <a:bodyPr/>
                    <a:lstStyle/>
                    <a:p>
                      <a:pPr>
                        <a:spcAft>
                          <a:spcPts val="0"/>
                        </a:spcAft>
                      </a:pPr>
                      <a:r>
                        <a:rPr lang="en-US" sz="1200" dirty="0" smtClean="0">
                          <a:effectLst/>
                        </a:rPr>
                        <a:t>Number of Policies developed</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a:effectLst/>
                        </a:rPr>
                        <a:t>1</a:t>
                      </a:r>
                      <a:endParaRPr lang="en-ZA" sz="1200">
                        <a:effectLst/>
                        <a:latin typeface="Cambria"/>
                        <a:ea typeface="MS Mincho"/>
                        <a:cs typeface="Times New Roman"/>
                      </a:endParaRPr>
                    </a:p>
                  </a:txBody>
                  <a:tcPr marL="22147" marR="22147" marT="0" marB="0"/>
                </a:tc>
                <a:tc>
                  <a:txBody>
                    <a:bodyPr/>
                    <a:lstStyle/>
                    <a:p>
                      <a:pPr algn="ctr">
                        <a:spcAft>
                          <a:spcPts val="0"/>
                        </a:spcAft>
                      </a:pPr>
                      <a:r>
                        <a:rPr lang="en-ZA" sz="1200" dirty="0" smtClean="0">
                          <a:effectLst/>
                        </a:rPr>
                        <a:t>1</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US" sz="1200" dirty="0" smtClean="0">
                          <a:effectLst/>
                        </a:rPr>
                        <a:t>16</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smtClean="0">
                          <a:effectLst/>
                        </a:rPr>
                        <a:t>3 (HRM,</a:t>
                      </a:r>
                      <a:r>
                        <a:rPr lang="en-US" sz="1200" baseline="0" dirty="0" smtClean="0">
                          <a:effectLst/>
                        </a:rPr>
                        <a:t> BCP &amp; LTRP)</a:t>
                      </a: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2"/>
                  </a:ext>
                </a:extLst>
              </a:tr>
              <a:tr h="412190">
                <a:tc vMerge="1">
                  <a:txBody>
                    <a:bodyPr/>
                    <a:lstStyle/>
                    <a:p>
                      <a:pPr>
                        <a:spcAft>
                          <a:spcPts val="0"/>
                        </a:spcAft>
                      </a:pP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smtClean="0">
                          <a:effectLst/>
                        </a:rPr>
                        <a:t>Number of policies</a:t>
                      </a:r>
                      <a:r>
                        <a:rPr lang="en-ZA" sz="1200" baseline="0" dirty="0" smtClean="0">
                          <a:effectLst/>
                        </a:rPr>
                        <a:t> reviewed</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rPr>
                        <a:t>New indicator</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smtClean="0">
                          <a:effectLst/>
                        </a:rPr>
                        <a:t>New indicator</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rPr>
                        <a:t>-</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rPr>
                        <a:t>3 Disbursement</a:t>
                      </a:r>
                      <a:r>
                        <a:rPr lang="en-ZA" sz="1200" baseline="0" dirty="0" smtClean="0">
                          <a:effectLst/>
                        </a:rPr>
                        <a:t>. Fleet Management &amp; IT policy</a:t>
                      </a:r>
                      <a:endParaRPr lang="en-ZA" sz="1200" dirty="0">
                        <a:effectLst/>
                        <a:latin typeface="Arial" pitchFamily="34" charset="0"/>
                        <a:ea typeface="MS Mincho"/>
                        <a:cs typeface="Arial" pitchFamily="34" charset="0"/>
                      </a:endParaRPr>
                    </a:p>
                  </a:txBody>
                  <a:tcPr marL="22147" marR="22147" marT="0" marB="0"/>
                </a:tc>
                <a:extLst>
                  <a:ext uri="{0D108BD9-81ED-4DB2-BD59-A6C34878D82A}">
                    <a16:rowId xmlns:a16="http://schemas.microsoft.com/office/drawing/2014/main" xmlns="" val="10003"/>
                  </a:ext>
                </a:extLst>
              </a:tr>
              <a:tr h="412190">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spcAft>
                          <a:spcPts val="0"/>
                        </a:spcAft>
                      </a:pPr>
                      <a:r>
                        <a:rPr lang="en-ZA" sz="1200" dirty="0" smtClean="0">
                          <a:effectLst/>
                          <a:latin typeface="Arial" pitchFamily="34" charset="0"/>
                          <a:ea typeface="MS Mincho"/>
                          <a:cs typeface="Arial" pitchFamily="34" charset="0"/>
                        </a:rPr>
                        <a:t>% vacancies filled within 120 days</a:t>
                      </a:r>
                      <a:endParaRPr lang="en-ZA" sz="1200" dirty="0">
                        <a:effectLst/>
                        <a:latin typeface="Arial" pitchFamily="34" charset="0"/>
                        <a:ea typeface="MS Mincho"/>
                        <a:cs typeface="Arial" pitchFamily="34" charset="0"/>
                      </a:endParaRPr>
                    </a:p>
                  </a:txBody>
                  <a:tcPr marL="22147" marR="22147"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effectLst/>
                        </a:rPr>
                        <a:t>New indicator</a:t>
                      </a:r>
                      <a:endParaRPr lang="en-ZA" sz="1200" dirty="0" smtClean="0">
                        <a:effectLst/>
                        <a:latin typeface="Arial" pitchFamily="34" charset="0"/>
                        <a:ea typeface="MS Mincho"/>
                        <a:cs typeface="Arial" pitchFamily="34" charset="0"/>
                      </a:endParaRPr>
                    </a:p>
                    <a:p>
                      <a:pPr algn="ctr">
                        <a:spcAft>
                          <a:spcPts val="0"/>
                        </a:spcAft>
                      </a:pP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rPr>
                        <a:t>New indicator</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22147" marR="22147" marT="0" marB="0"/>
                </a:tc>
                <a:extLst>
                  <a:ext uri="{0D108BD9-81ED-4DB2-BD59-A6C34878D82A}">
                    <a16:rowId xmlns:a16="http://schemas.microsoft.com/office/drawing/2014/main" xmlns="" val="10004"/>
                  </a:ext>
                </a:extLst>
              </a:tr>
              <a:tr h="412190">
                <a:tc rowSpan="4">
                  <a:txBody>
                    <a:bodyPr/>
                    <a:lstStyle/>
                    <a:p>
                      <a:pPr>
                        <a:spcAft>
                          <a:spcPts val="0"/>
                        </a:spcAft>
                      </a:pPr>
                      <a:endParaRPr lang="en-ZA" sz="1200" dirty="0">
                        <a:effectLst/>
                        <a:latin typeface="Cambria"/>
                        <a:ea typeface="MS Mincho"/>
                        <a:cs typeface="Times New Roman"/>
                      </a:endParaRPr>
                    </a:p>
                  </a:txBody>
                  <a:tcPr marL="22147" marR="22147" marT="0" marB="0"/>
                </a:tc>
                <a:tc rowSpan="4">
                  <a:txBody>
                    <a:bodyPr/>
                    <a:lstStyle/>
                    <a:p>
                      <a:pPr>
                        <a:spcAft>
                          <a:spcPts val="0"/>
                        </a:spcAft>
                      </a:pPr>
                      <a:r>
                        <a:rPr lang="en-US" sz="1200" dirty="0" smtClean="0">
                          <a:effectLst/>
                        </a:rPr>
                        <a:t>Efficient resource management to ensure effective internal control systems in order to comply with legislative requirements</a:t>
                      </a:r>
                      <a:endParaRPr lang="en-ZA" sz="1200" dirty="0">
                        <a:effectLst/>
                        <a:latin typeface="Cambria"/>
                        <a:ea typeface="MS Mincho"/>
                        <a:cs typeface="Times New Roman"/>
                      </a:endParaRPr>
                    </a:p>
                  </a:txBody>
                  <a:tcPr marL="22147" marR="22147" marT="0" marB="0"/>
                </a:tc>
                <a:tc>
                  <a:txBody>
                    <a:bodyPr/>
                    <a:lstStyle/>
                    <a:p>
                      <a:pPr>
                        <a:spcAft>
                          <a:spcPts val="0"/>
                        </a:spcAft>
                      </a:pPr>
                      <a:r>
                        <a:rPr lang="en-US" sz="1200" dirty="0" smtClean="0">
                          <a:effectLst/>
                        </a:rPr>
                        <a:t>Audit outcome by</a:t>
                      </a:r>
                      <a:r>
                        <a:rPr lang="en-US" sz="1200" baseline="0" dirty="0" smtClean="0">
                          <a:effectLst/>
                        </a:rPr>
                        <a:t> AGSA</a:t>
                      </a:r>
                      <a:endParaRPr lang="en-ZA" sz="1200" dirty="0">
                        <a:effectLst/>
                        <a:latin typeface="Cambria"/>
                        <a:ea typeface="MS Mincho"/>
                        <a:cs typeface="Times New Roman"/>
                      </a:endParaRPr>
                    </a:p>
                  </a:txBody>
                  <a:tcPr marL="22147" marR="22147"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effectLst/>
                        </a:rPr>
                        <a:t>New indicator</a:t>
                      </a:r>
                      <a:endParaRPr lang="en-ZA" sz="1200" dirty="0" smtClean="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rPr>
                        <a:t>Unqualified audit</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rPr>
                        <a:t>Unqualified audit</a:t>
                      </a: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ZA" sz="1200" dirty="0" smtClean="0">
                          <a:effectLst/>
                        </a:rPr>
                        <a:t>Unqualified with no findings</a:t>
                      </a: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5"/>
                  </a:ext>
                </a:extLst>
              </a:tr>
              <a:tr h="509304">
                <a:tc vMerge="1">
                  <a:txBody>
                    <a:bodyPr/>
                    <a:lstStyle/>
                    <a:p>
                      <a:endParaRPr lang="en-ZA"/>
                    </a:p>
                  </a:txBody>
                  <a:tcPr/>
                </a:tc>
                <a:tc vMerge="1">
                  <a:txBody>
                    <a:bodyPr/>
                    <a:lstStyle/>
                    <a:p>
                      <a:endParaRPr lang="en-ZA"/>
                    </a:p>
                  </a:txBody>
                  <a:tcPr/>
                </a:tc>
                <a:tc>
                  <a:txBody>
                    <a:bodyPr/>
                    <a:lstStyle/>
                    <a:p>
                      <a:pPr>
                        <a:spcAft>
                          <a:spcPts val="0"/>
                        </a:spcAft>
                      </a:pPr>
                      <a:r>
                        <a:rPr lang="en-US" sz="1200" dirty="0" smtClean="0">
                          <a:effectLst/>
                        </a:rPr>
                        <a:t>% of</a:t>
                      </a:r>
                      <a:r>
                        <a:rPr lang="en-US" sz="1200" baseline="0" dirty="0" smtClean="0">
                          <a:effectLst/>
                        </a:rPr>
                        <a:t> undisputed invoices paid within 30 days of receipt by finance</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smtClean="0">
                          <a:effectLst/>
                        </a:rPr>
                        <a:t>100%</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smtClean="0">
                          <a:effectLst/>
                        </a:rPr>
                        <a:t>100%</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smtClean="0">
                          <a:effectLst/>
                        </a:rPr>
                        <a:t>100%</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smtClean="0">
                          <a:effectLst/>
                        </a:rPr>
                        <a:t>100%</a:t>
                      </a: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6"/>
                  </a:ext>
                </a:extLst>
              </a:tr>
              <a:tr h="533400">
                <a:tc vMerge="1">
                  <a:txBody>
                    <a:bodyPr/>
                    <a:lstStyle/>
                    <a:p>
                      <a:endParaRPr lang="en-ZA"/>
                    </a:p>
                  </a:txBody>
                  <a:tcPr/>
                </a:tc>
                <a:tc vMerge="1">
                  <a:txBody>
                    <a:bodyPr/>
                    <a:lstStyle/>
                    <a:p>
                      <a:endParaRPr lang="en-ZA"/>
                    </a:p>
                  </a:txBody>
                  <a:tcPr/>
                </a:tc>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lgn="ctr">
                        <a:spcAft>
                          <a:spcPts val="0"/>
                        </a:spcAft>
                      </a:pPr>
                      <a:endParaRPr lang="en-ZA" sz="1200" dirty="0">
                        <a:effectLst/>
                        <a:latin typeface="Cambria"/>
                        <a:ea typeface="MS Mincho"/>
                        <a:cs typeface="Times New Roman"/>
                      </a:endParaRPr>
                    </a:p>
                  </a:txBody>
                  <a:tcPr marL="22147" marR="22147" marT="0" marB="0"/>
                </a:tc>
                <a:tc>
                  <a:txBody>
                    <a:bodyPr/>
                    <a:lstStyle/>
                    <a:p>
                      <a:pPr algn="ctr">
                        <a:spcAft>
                          <a:spcPts val="0"/>
                        </a:spcAft>
                      </a:pP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endParaRPr lang="en-ZA" sz="1200" dirty="0">
                        <a:effectLst/>
                        <a:latin typeface="Cambria"/>
                        <a:ea typeface="MS Mincho"/>
                        <a:cs typeface="Times New Roman"/>
                      </a:endParaRPr>
                    </a:p>
                  </a:txBody>
                  <a:tcPr marL="22147" marR="22147" marT="0" marB="0"/>
                </a:tc>
                <a:tc>
                  <a:txBody>
                    <a:bodyPr/>
                    <a:lstStyle/>
                    <a:p>
                      <a:pPr algn="ctr">
                        <a:spcAft>
                          <a:spcPts val="0"/>
                        </a:spcAft>
                      </a:pP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7"/>
                  </a:ext>
                </a:extLst>
              </a:tr>
              <a:tr h="392927">
                <a:tc vMerge="1">
                  <a:txBody>
                    <a:bodyPr/>
                    <a:lstStyle/>
                    <a:p>
                      <a:pPr>
                        <a:spcAft>
                          <a:spcPts val="0"/>
                        </a:spcAft>
                      </a:pP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endParaRPr lang="en-ZA" sz="1200" dirty="0">
                        <a:effectLst/>
                        <a:latin typeface="Arial" pitchFamily="34" charset="0"/>
                        <a:ea typeface="MS Mincho"/>
                        <a:cs typeface="Arial" pitchFamily="34" charset="0"/>
                      </a:endParaRPr>
                    </a:p>
                  </a:txBody>
                  <a:tcPr marL="22147" marR="22147" marT="0" marB="0"/>
                </a:tc>
                <a:tc>
                  <a:txBody>
                    <a:bodyPr/>
                    <a:lstStyle/>
                    <a:p>
                      <a:pPr algn="ctr">
                        <a:spcAft>
                          <a:spcPts val="0"/>
                        </a:spcAft>
                      </a:pPr>
                      <a:endParaRPr lang="en-ZA" sz="1200" dirty="0">
                        <a:effectLst/>
                        <a:latin typeface="Arial" pitchFamily="34" charset="0"/>
                        <a:ea typeface="MS Mincho"/>
                        <a:cs typeface="Arial" pitchFamily="34" charset="0"/>
                      </a:endParaRPr>
                    </a:p>
                  </a:txBody>
                  <a:tcPr marL="22147" marR="22147" marT="0" marB="0"/>
                </a:tc>
                <a:extLst>
                  <a:ext uri="{0D108BD9-81ED-4DB2-BD59-A6C34878D82A}">
                    <a16:rowId xmlns:a16="http://schemas.microsoft.com/office/drawing/2014/main" xmlns="" val="10008"/>
                  </a:ext>
                </a:extLst>
              </a:tr>
            </a:tbl>
          </a:graphicData>
        </a:graphic>
      </p:graphicFrame>
      <p:sp>
        <p:nvSpPr>
          <p:cNvPr id="9" name="Title 1"/>
          <p:cNvSpPr>
            <a:spLocks noGrp="1"/>
          </p:cNvSpPr>
          <p:nvPr>
            <p:ph type="title"/>
          </p:nvPr>
        </p:nvSpPr>
        <p:spPr>
          <a:xfrm>
            <a:off x="0" y="152400"/>
            <a:ext cx="9144000" cy="381000"/>
          </a:xfrm>
        </p:spPr>
        <p:txBody>
          <a:bodyPr>
            <a:noAutofit/>
          </a:bodyPr>
          <a:lstStyle/>
          <a:p>
            <a:pPr>
              <a:lnSpc>
                <a:spcPct val="115000"/>
              </a:lnSpc>
              <a:spcAft>
                <a:spcPts val="0"/>
              </a:spcAft>
            </a:pPr>
            <a:r>
              <a:rPr lang="en-US" sz="2000" b="1" dirty="0" smtClean="0">
                <a:ea typeface="MS Mincho"/>
                <a:cs typeface="Arial" pitchFamily="34" charset="0"/>
              </a:rPr>
              <a:t>STRATEGIC OBJECTIVES AND ANNUAL TARGETS</a:t>
            </a:r>
            <a:endParaRPr lang="en-ZA" sz="2000" dirty="0">
              <a:cs typeface="Arial" pitchFamily="34" charset="0"/>
            </a:endParaRPr>
          </a:p>
        </p:txBody>
      </p:sp>
    </p:spTree>
    <p:extLst>
      <p:ext uri="{BB962C8B-B14F-4D97-AF65-F5344CB8AC3E}">
        <p14:creationId xmlns:p14="http://schemas.microsoft.com/office/powerpoint/2010/main" xmlns="" val="318328020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57200"/>
          </a:xfrm>
        </p:spPr>
        <p:txBody>
          <a:bodyPr>
            <a:normAutofit/>
          </a:bodyPr>
          <a:lstStyle/>
          <a:p>
            <a:r>
              <a:rPr lang="en-ZA" sz="2000" b="1" dirty="0" smtClean="0">
                <a:latin typeface="Arial" pitchFamily="34" charset="0"/>
                <a:cs typeface="Arial" pitchFamily="34" charset="0"/>
              </a:rPr>
              <a:t>QUARTERLY TARGETS 2019/20</a:t>
            </a:r>
            <a:endParaRPr lang="en-ZA" sz="20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9</a:t>
            </a:fld>
            <a:endParaRPr lang="en-ZA" dirty="0"/>
          </a:p>
        </p:txBody>
      </p:sp>
      <p:sp>
        <p:nvSpPr>
          <p:cNvPr id="6" name="Rectangle 1"/>
          <p:cNvSpPr>
            <a:spLocks noChangeArrowheads="1"/>
          </p:cNvSpPr>
          <p:nvPr/>
        </p:nvSpPr>
        <p:spPr bwMode="auto">
          <a:xfrm>
            <a:off x="3433763"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024247072"/>
              </p:ext>
            </p:extLst>
          </p:nvPr>
        </p:nvGraphicFramePr>
        <p:xfrm>
          <a:off x="143999" y="604087"/>
          <a:ext cx="8856002" cy="4101077"/>
        </p:xfrm>
        <a:graphic>
          <a:graphicData uri="http://schemas.openxmlformats.org/drawingml/2006/table">
            <a:tbl>
              <a:tblPr firstRow="1" firstCol="1" bandRow="1" bandCol="1">
                <a:tableStyleId>{69C7853C-536D-4A76-A0AE-DD22124D55A5}</a:tableStyleId>
              </a:tblPr>
              <a:tblGrid>
                <a:gridCol w="332448">
                  <a:extLst>
                    <a:ext uri="{9D8B030D-6E8A-4147-A177-3AD203B41FA5}">
                      <a16:colId xmlns:a16="http://schemas.microsoft.com/office/drawing/2014/main" xmlns="" val="20000"/>
                    </a:ext>
                  </a:extLst>
                </a:gridCol>
                <a:gridCol w="1861776">
                  <a:extLst>
                    <a:ext uri="{9D8B030D-6E8A-4147-A177-3AD203B41FA5}">
                      <a16:colId xmlns:a16="http://schemas.microsoft.com/office/drawing/2014/main" xmlns="" val="20001"/>
                    </a:ext>
                  </a:extLst>
                </a:gridCol>
                <a:gridCol w="1432860">
                  <a:extLst>
                    <a:ext uri="{9D8B030D-6E8A-4147-A177-3AD203B41FA5}">
                      <a16:colId xmlns:a16="http://schemas.microsoft.com/office/drawing/2014/main" xmlns="" val="20002"/>
                    </a:ext>
                  </a:extLst>
                </a:gridCol>
                <a:gridCol w="1046073">
                  <a:extLst>
                    <a:ext uri="{9D8B030D-6E8A-4147-A177-3AD203B41FA5}">
                      <a16:colId xmlns:a16="http://schemas.microsoft.com/office/drawing/2014/main" xmlns="" val="20003"/>
                    </a:ext>
                  </a:extLst>
                </a:gridCol>
                <a:gridCol w="1046073">
                  <a:extLst>
                    <a:ext uri="{9D8B030D-6E8A-4147-A177-3AD203B41FA5}">
                      <a16:colId xmlns:a16="http://schemas.microsoft.com/office/drawing/2014/main" xmlns="" val="20004"/>
                    </a:ext>
                  </a:extLst>
                </a:gridCol>
                <a:gridCol w="1046073">
                  <a:extLst>
                    <a:ext uri="{9D8B030D-6E8A-4147-A177-3AD203B41FA5}">
                      <a16:colId xmlns:a16="http://schemas.microsoft.com/office/drawing/2014/main" xmlns="" val="20005"/>
                    </a:ext>
                  </a:extLst>
                </a:gridCol>
                <a:gridCol w="1044626">
                  <a:extLst>
                    <a:ext uri="{9D8B030D-6E8A-4147-A177-3AD203B41FA5}">
                      <a16:colId xmlns:a16="http://schemas.microsoft.com/office/drawing/2014/main" xmlns="" val="20006"/>
                    </a:ext>
                  </a:extLst>
                </a:gridCol>
                <a:gridCol w="1046073">
                  <a:extLst>
                    <a:ext uri="{9D8B030D-6E8A-4147-A177-3AD203B41FA5}">
                      <a16:colId xmlns:a16="http://schemas.microsoft.com/office/drawing/2014/main" xmlns="" val="20007"/>
                    </a:ext>
                  </a:extLst>
                </a:gridCol>
              </a:tblGrid>
              <a:tr h="274793">
                <a:tc rowSpan="2" gridSpan="2">
                  <a:txBody>
                    <a:bodyPr/>
                    <a:lstStyle/>
                    <a:p>
                      <a:pPr algn="ctr">
                        <a:spcAft>
                          <a:spcPts val="0"/>
                        </a:spcAft>
                      </a:pPr>
                      <a:r>
                        <a:rPr lang="en-US" sz="1200" dirty="0">
                          <a:effectLst/>
                        </a:rPr>
                        <a:t>Strategic Objectives</a:t>
                      </a:r>
                      <a:endParaRPr lang="en-ZA" sz="1200" dirty="0">
                        <a:effectLst/>
                        <a:latin typeface="Cambria"/>
                        <a:ea typeface="MS Mincho"/>
                        <a:cs typeface="Times New Roman"/>
                      </a:endParaRPr>
                    </a:p>
                  </a:txBody>
                  <a:tcPr marL="22147" marR="22147" marT="0" marB="0"/>
                </a:tc>
                <a:tc rowSpan="2" hMerge="1">
                  <a:txBody>
                    <a:bodyPr/>
                    <a:lstStyle/>
                    <a:p>
                      <a:endParaRPr lang="en-ZA"/>
                    </a:p>
                  </a:txBody>
                  <a:tcPr/>
                </a:tc>
                <a:tc rowSpan="2">
                  <a:txBody>
                    <a:bodyPr/>
                    <a:lstStyle/>
                    <a:p>
                      <a:pPr algn="ctr">
                        <a:spcAft>
                          <a:spcPts val="0"/>
                        </a:spcAft>
                      </a:pPr>
                      <a:r>
                        <a:rPr lang="en-US" sz="1200" dirty="0">
                          <a:effectLst/>
                        </a:rPr>
                        <a:t>Measurable Performance Indicator</a:t>
                      </a:r>
                      <a:endParaRPr lang="en-ZA" sz="1200" dirty="0">
                        <a:effectLst/>
                        <a:latin typeface="Cambria"/>
                        <a:ea typeface="MS Mincho"/>
                        <a:cs typeface="Times New Roman"/>
                      </a:endParaRPr>
                    </a:p>
                  </a:txBody>
                  <a:tcPr marL="22147" marR="22147" marT="0" marB="0"/>
                </a:tc>
                <a:tc rowSpan="2">
                  <a:txBody>
                    <a:bodyPr/>
                    <a:lstStyle/>
                    <a:p>
                      <a:pPr algn="ctr">
                        <a:spcAft>
                          <a:spcPts val="0"/>
                        </a:spcAft>
                      </a:pPr>
                      <a:r>
                        <a:rPr lang="en-US" sz="1200" dirty="0">
                          <a:effectLst/>
                        </a:rPr>
                        <a:t>Estimated Performance</a:t>
                      </a:r>
                      <a:endParaRPr lang="en-ZA" sz="1200" dirty="0">
                        <a:effectLst/>
                      </a:endParaRPr>
                    </a:p>
                    <a:p>
                      <a:pPr algn="ctr">
                        <a:spcAft>
                          <a:spcPts val="0"/>
                        </a:spcAft>
                      </a:pPr>
                      <a:r>
                        <a:rPr lang="en-US" sz="1200" dirty="0" smtClean="0">
                          <a:effectLst/>
                        </a:rPr>
                        <a:t>2017/18</a:t>
                      </a:r>
                      <a:endParaRPr lang="en-ZA" sz="1200" dirty="0">
                        <a:effectLst/>
                        <a:latin typeface="Cambria"/>
                        <a:ea typeface="MS Mincho"/>
                        <a:cs typeface="Times New Roman"/>
                      </a:endParaRPr>
                    </a:p>
                  </a:txBody>
                  <a:tcPr marL="22147" marR="22147" marT="0" marB="0"/>
                </a:tc>
                <a:tc gridSpan="4">
                  <a:txBody>
                    <a:bodyPr/>
                    <a:lstStyle/>
                    <a:p>
                      <a:pPr algn="ctr">
                        <a:spcAft>
                          <a:spcPts val="0"/>
                        </a:spcAft>
                      </a:pPr>
                      <a:r>
                        <a:rPr lang="en-ZA" sz="1200" dirty="0" smtClean="0">
                          <a:effectLst/>
                        </a:rPr>
                        <a:t>Quarterly Target</a:t>
                      </a:r>
                      <a:endParaRPr lang="en-ZA" sz="1200" dirty="0">
                        <a:effectLst/>
                        <a:latin typeface="Cambria"/>
                        <a:ea typeface="MS Mincho"/>
                        <a:cs typeface="Times New Roman"/>
                      </a:endParaRPr>
                    </a:p>
                  </a:txBody>
                  <a:tcPr marL="22147" marR="22147" marT="0" marB="0"/>
                </a:tc>
                <a:tc hMerge="1">
                  <a:txBody>
                    <a:bodyPr/>
                    <a:lstStyle/>
                    <a:p>
                      <a:pPr algn="ctr">
                        <a:spcAft>
                          <a:spcPts val="0"/>
                        </a:spcAft>
                      </a:pPr>
                      <a:endParaRPr lang="en-ZA" sz="1200" b="1"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0"/>
                  </a:ext>
                </a:extLst>
              </a:tr>
              <a:tr h="137397">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pPr algn="ctr">
                        <a:spcAft>
                          <a:spcPts val="0"/>
                        </a:spcAft>
                      </a:pP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rPr>
                        <a:t>Quarter 1</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ZA" sz="1200" dirty="0" smtClean="0">
                          <a:effectLst/>
                        </a:rPr>
                        <a:t>Quarter 2</a:t>
                      </a:r>
                      <a:endParaRPr lang="en-ZA" sz="1200" b="1" dirty="0">
                        <a:effectLst/>
                        <a:latin typeface="Arial" pitchFamily="34" charset="0"/>
                        <a:ea typeface="MS Mincho"/>
                        <a:cs typeface="Arial" pitchFamily="34" charset="0"/>
                      </a:endParaRPr>
                    </a:p>
                  </a:txBody>
                  <a:tcPr marL="22147" marR="22147" marT="0" marB="0"/>
                </a:tc>
                <a:tc>
                  <a:txBody>
                    <a:bodyPr/>
                    <a:lstStyle/>
                    <a:p>
                      <a:pPr algn="ctr">
                        <a:spcAft>
                          <a:spcPts val="0"/>
                        </a:spcAft>
                      </a:pPr>
                      <a:r>
                        <a:rPr lang="en-US" sz="1200" dirty="0" smtClean="0">
                          <a:effectLst/>
                        </a:rPr>
                        <a:t>Quarter 3</a:t>
                      </a:r>
                      <a:endParaRPr lang="en-ZA" sz="1200" dirty="0">
                        <a:effectLst/>
                        <a:latin typeface="Cambria"/>
                        <a:ea typeface="MS Mincho"/>
                        <a:cs typeface="Times New Roman"/>
                      </a:endParaRPr>
                    </a:p>
                  </a:txBody>
                  <a:tcPr marL="22147" marR="22147" marT="0" marB="0"/>
                </a:tc>
                <a:tc>
                  <a:txBody>
                    <a:bodyPr/>
                    <a:lstStyle/>
                    <a:p>
                      <a:pPr algn="ctr">
                        <a:spcAft>
                          <a:spcPts val="0"/>
                        </a:spcAft>
                      </a:pPr>
                      <a:r>
                        <a:rPr lang="en-US" sz="1200" dirty="0" smtClean="0">
                          <a:effectLst/>
                        </a:rPr>
                        <a:t>Quarter 4</a:t>
                      </a:r>
                      <a:endParaRPr lang="en-ZA" sz="1200" dirty="0">
                        <a:effectLst/>
                        <a:latin typeface="Cambria"/>
                        <a:ea typeface="MS Mincho"/>
                        <a:cs typeface="Times New Roman"/>
                      </a:endParaRPr>
                    </a:p>
                  </a:txBody>
                  <a:tcPr marL="22147" marR="22147" marT="0" marB="0"/>
                </a:tc>
                <a:extLst>
                  <a:ext uri="{0D108BD9-81ED-4DB2-BD59-A6C34878D82A}">
                    <a16:rowId xmlns:a16="http://schemas.microsoft.com/office/drawing/2014/main" xmlns="" val="10001"/>
                  </a:ext>
                </a:extLst>
              </a:tr>
              <a:tr h="686983">
                <a:tc>
                  <a:txBody>
                    <a:bodyPr/>
                    <a:lstStyle/>
                    <a:p>
                      <a:pPr>
                        <a:spcAft>
                          <a:spcPts val="0"/>
                        </a:spcAft>
                      </a:pPr>
                      <a:r>
                        <a:rPr lang="en-US" sz="1200" dirty="0">
                          <a:effectLst/>
                        </a:rPr>
                        <a:t>1.1.</a:t>
                      </a:r>
                      <a:endParaRPr lang="en-ZA" sz="1200" dirty="0">
                        <a:effectLst/>
                        <a:latin typeface="Cambria"/>
                        <a:ea typeface="MS Mincho"/>
                        <a:cs typeface="Times New Roman"/>
                      </a:endParaRPr>
                    </a:p>
                  </a:txBody>
                  <a:tcPr marL="22147" marR="22147" marT="0" marB="0"/>
                </a:tc>
                <a:tc>
                  <a:txBody>
                    <a:bodyPr/>
                    <a:lstStyle/>
                    <a:p>
                      <a:pPr>
                        <a:spcAft>
                          <a:spcPts val="0"/>
                        </a:spcAft>
                      </a:pPr>
                      <a:r>
                        <a:rPr lang="en-US" sz="1200" dirty="0" smtClean="0">
                          <a:effectLst/>
                          <a:latin typeface="+mn-lt"/>
                          <a:ea typeface="+mn-ea"/>
                          <a:cs typeface="+mn-cs"/>
                        </a:rPr>
                        <a:t>Number</a:t>
                      </a:r>
                      <a:r>
                        <a:rPr lang="en-US" sz="1200" baseline="0" dirty="0" smtClean="0">
                          <a:effectLst/>
                          <a:latin typeface="+mn-lt"/>
                          <a:ea typeface="+mn-ea"/>
                          <a:cs typeface="+mn-cs"/>
                        </a:rPr>
                        <a:t> of policies developed</a:t>
                      </a:r>
                      <a:endParaRPr lang="en-ZA" sz="1200" dirty="0">
                        <a:effectLst/>
                        <a:latin typeface="Cambria"/>
                        <a:ea typeface="MS Mincho"/>
                        <a:cs typeface="Times New Roman"/>
                      </a:endParaRPr>
                    </a:p>
                  </a:txBody>
                  <a:tcPr marL="22147" marR="22147" marT="0" marB="0"/>
                </a:tc>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lgn="ctr">
                        <a:lnSpc>
                          <a:spcPct val="120000"/>
                        </a:lnSpc>
                        <a:spcAft>
                          <a:spcPts val="0"/>
                        </a:spcAft>
                      </a:pPr>
                      <a:r>
                        <a:rPr lang="en-US" sz="1200" kern="50" dirty="0" smtClean="0">
                          <a:effectLst/>
                        </a:rPr>
                        <a:t>16</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a:effectLst/>
                        </a:rPr>
                        <a:t>-</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4</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3</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US" sz="1200" kern="50" dirty="0" smtClean="0">
                          <a:effectLst/>
                        </a:rPr>
                        <a:t>9</a:t>
                      </a:r>
                      <a:endParaRPr lang="en-ZA" sz="1200" kern="50" dirty="0">
                        <a:solidFill>
                          <a:srgbClr val="000000"/>
                        </a:solidFill>
                        <a:effectLst/>
                        <a:latin typeface="MinionPro-Regular"/>
                        <a:ea typeface="MinionPro-Regular"/>
                        <a:cs typeface="MinionPro-Regular"/>
                      </a:endParaRPr>
                    </a:p>
                  </a:txBody>
                  <a:tcPr marL="50800" marR="50800" marT="50800" marB="50800"/>
                </a:tc>
                <a:extLst>
                  <a:ext uri="{0D108BD9-81ED-4DB2-BD59-A6C34878D82A}">
                    <a16:rowId xmlns:a16="http://schemas.microsoft.com/office/drawing/2014/main" xmlns="" val="10002"/>
                  </a:ext>
                </a:extLst>
              </a:tr>
              <a:tr h="686983">
                <a:tc>
                  <a:txBody>
                    <a:bodyPr/>
                    <a:lstStyle/>
                    <a:p>
                      <a:pPr>
                        <a:spcAft>
                          <a:spcPts val="0"/>
                        </a:spcAft>
                      </a:pPr>
                      <a:r>
                        <a:rPr lang="en-ZA" sz="1200" dirty="0" smtClean="0">
                          <a:effectLst/>
                          <a:latin typeface="Cambria"/>
                          <a:ea typeface="MS Mincho"/>
                          <a:cs typeface="Times New Roman"/>
                        </a:rPr>
                        <a:t>1.2</a:t>
                      </a:r>
                      <a:endParaRPr lang="en-ZA" sz="1200" dirty="0">
                        <a:effectLst/>
                        <a:latin typeface="Cambria"/>
                        <a:ea typeface="MS Mincho"/>
                        <a:cs typeface="Times New Roman"/>
                      </a:endParaRPr>
                    </a:p>
                  </a:txBody>
                  <a:tcPr marL="22147" marR="22147" marT="0" marB="0"/>
                </a:tc>
                <a:tc>
                  <a:txBody>
                    <a:bodyPr/>
                    <a:lstStyle/>
                    <a:p>
                      <a:pPr>
                        <a:spcAft>
                          <a:spcPts val="0"/>
                        </a:spcAft>
                      </a:pPr>
                      <a:r>
                        <a:rPr lang="en-ZA" sz="1200" dirty="0" smtClean="0">
                          <a:effectLst/>
                          <a:latin typeface="+mj-lt"/>
                          <a:ea typeface="MS Mincho"/>
                          <a:cs typeface="Calibri" pitchFamily="34" charset="0"/>
                        </a:rPr>
                        <a:t>Number of policies reviewed</a:t>
                      </a:r>
                      <a:endParaRPr lang="en-ZA" sz="1200" dirty="0">
                        <a:effectLst/>
                        <a:latin typeface="+mj-lt"/>
                        <a:ea typeface="MS Mincho"/>
                        <a:cs typeface="Calibri" pitchFamily="34" charset="0"/>
                      </a:endParaRPr>
                    </a:p>
                  </a:txBody>
                  <a:tcPr marL="22147" marR="22147" marT="0" marB="0"/>
                </a:tc>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3</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3</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a:t>
                      </a:r>
                      <a:endParaRPr lang="en-ZA" sz="1200" kern="50" dirty="0">
                        <a:solidFill>
                          <a:srgbClr val="000000"/>
                        </a:solidFill>
                        <a:effectLst/>
                        <a:latin typeface="MinionPro-Regular"/>
                        <a:ea typeface="MinionPro-Regular"/>
                        <a:cs typeface="MinionPro-Regular"/>
                      </a:endParaRPr>
                    </a:p>
                  </a:txBody>
                  <a:tcPr marL="50800" marR="50800" marT="50800" marB="50800"/>
                </a:tc>
                <a:extLst>
                  <a:ext uri="{0D108BD9-81ED-4DB2-BD59-A6C34878D82A}">
                    <a16:rowId xmlns:a16="http://schemas.microsoft.com/office/drawing/2014/main" xmlns="" val="10003"/>
                  </a:ext>
                </a:extLst>
              </a:tr>
              <a:tr h="686983">
                <a:tc>
                  <a:txBody>
                    <a:bodyPr/>
                    <a:lstStyle/>
                    <a:p>
                      <a:pPr>
                        <a:spcAft>
                          <a:spcPts val="0"/>
                        </a:spcAft>
                      </a:pPr>
                      <a:r>
                        <a:rPr lang="en-ZA" sz="1200" dirty="0" smtClean="0">
                          <a:effectLst/>
                          <a:latin typeface="Cambria"/>
                          <a:ea typeface="MS Mincho"/>
                          <a:cs typeface="Times New Roman"/>
                        </a:rPr>
                        <a:t>1.3</a:t>
                      </a:r>
                      <a:endParaRPr lang="en-ZA" sz="1200" dirty="0">
                        <a:effectLst/>
                        <a:latin typeface="Cambria"/>
                        <a:ea typeface="MS Mincho"/>
                        <a:cs typeface="Times New Roman"/>
                      </a:endParaRPr>
                    </a:p>
                  </a:txBody>
                  <a:tcPr marL="22147" marR="22147" marT="0" marB="0"/>
                </a:tc>
                <a:tc>
                  <a:txBody>
                    <a:bodyPr/>
                    <a:lstStyle/>
                    <a:p>
                      <a:pPr>
                        <a:spcAft>
                          <a:spcPts val="0"/>
                        </a:spcAft>
                      </a:pPr>
                      <a:r>
                        <a:rPr lang="en-ZA" sz="1200" dirty="0" smtClean="0">
                          <a:effectLst/>
                          <a:latin typeface="+mj-lt"/>
                          <a:ea typeface="MS Mincho"/>
                          <a:cs typeface="Calibri" pitchFamily="34" charset="0"/>
                        </a:rPr>
                        <a:t> Percentage vacancies filled within 120 days</a:t>
                      </a:r>
                      <a:endParaRPr lang="en-ZA" sz="1200" dirty="0">
                        <a:effectLst/>
                        <a:latin typeface="+mj-lt"/>
                        <a:ea typeface="MS Mincho"/>
                        <a:cs typeface="Calibri" pitchFamily="34" charset="0"/>
                      </a:endParaRPr>
                    </a:p>
                  </a:txBody>
                  <a:tcPr marL="22147" marR="22147" marT="0" marB="0"/>
                </a:tc>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100%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100%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100%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100%</a:t>
                      </a:r>
                      <a:endParaRPr lang="en-ZA" sz="1200" kern="50" dirty="0">
                        <a:solidFill>
                          <a:srgbClr val="000000"/>
                        </a:solidFill>
                        <a:effectLst/>
                        <a:latin typeface="MinionPro-Regular"/>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inionPro-Regular"/>
                          <a:ea typeface="MinionPro-Regular"/>
                          <a:cs typeface="MinionPro-Regular"/>
                        </a:rPr>
                        <a:t>100%</a:t>
                      </a:r>
                      <a:endParaRPr lang="en-ZA" sz="1200" kern="50" dirty="0">
                        <a:solidFill>
                          <a:srgbClr val="000000"/>
                        </a:solidFill>
                        <a:effectLst/>
                        <a:latin typeface="MinionPro-Regular"/>
                        <a:ea typeface="MinionPro-Regular"/>
                        <a:cs typeface="MinionPro-Regular"/>
                      </a:endParaRPr>
                    </a:p>
                  </a:txBody>
                  <a:tcPr marL="50800" marR="50800" marT="50800" marB="50800"/>
                </a:tc>
                <a:extLst>
                  <a:ext uri="{0D108BD9-81ED-4DB2-BD59-A6C34878D82A}">
                    <a16:rowId xmlns:a16="http://schemas.microsoft.com/office/drawing/2014/main" xmlns="" val="10004"/>
                  </a:ext>
                </a:extLst>
              </a:tr>
              <a:tr h="686983">
                <a:tc>
                  <a:txBody>
                    <a:bodyPr/>
                    <a:lstStyle/>
                    <a:p>
                      <a:pPr>
                        <a:spcAft>
                          <a:spcPts val="0"/>
                        </a:spcAft>
                      </a:pPr>
                      <a:r>
                        <a:rPr lang="en-ZA" sz="1200" dirty="0" smtClean="0">
                          <a:effectLst/>
                          <a:latin typeface="Cambria"/>
                          <a:ea typeface="MS Mincho"/>
                          <a:cs typeface="Times New Roman"/>
                        </a:rPr>
                        <a:t>1.4</a:t>
                      </a:r>
                      <a:endParaRPr lang="en-ZA" sz="1200" dirty="0">
                        <a:effectLst/>
                        <a:latin typeface="Cambria"/>
                        <a:ea typeface="MS Mincho"/>
                        <a:cs typeface="Times New Roman"/>
                      </a:endParaRPr>
                    </a:p>
                  </a:txBody>
                  <a:tcPr marL="22147" marR="22147" marT="0" marB="0"/>
                </a:tc>
                <a:tc>
                  <a:txBody>
                    <a:bodyPr/>
                    <a:lstStyle/>
                    <a:p>
                      <a:pPr>
                        <a:spcAft>
                          <a:spcPts val="0"/>
                        </a:spcAft>
                      </a:pPr>
                      <a:r>
                        <a:rPr lang="en-ZA" sz="1200" dirty="0" smtClean="0">
                          <a:effectLst/>
                          <a:latin typeface="+mj-lt"/>
                          <a:ea typeface="MS Mincho"/>
                          <a:cs typeface="Calibri" pitchFamily="34" charset="0"/>
                        </a:rPr>
                        <a:t> Audit outcome by AGSA</a:t>
                      </a:r>
                      <a:endParaRPr lang="en-ZA" sz="1200" dirty="0">
                        <a:effectLst/>
                        <a:latin typeface="+mj-lt"/>
                        <a:ea typeface="MS Mincho"/>
                        <a:cs typeface="Calibri" pitchFamily="34" charset="0"/>
                      </a:endParaRPr>
                    </a:p>
                  </a:txBody>
                  <a:tcPr marL="22147" marR="22147" marT="0" marB="0"/>
                </a:tc>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lgn="ctr">
                        <a:lnSpc>
                          <a:spcPct val="120000"/>
                        </a:lnSpc>
                        <a:spcAft>
                          <a:spcPts val="0"/>
                        </a:spcAft>
                      </a:pPr>
                      <a:r>
                        <a:rPr lang="en-ZA" sz="1200" kern="50" dirty="0" smtClean="0">
                          <a:solidFill>
                            <a:srgbClr val="000000"/>
                          </a:solidFill>
                          <a:effectLst/>
                          <a:latin typeface="+mj-lt"/>
                          <a:ea typeface="MinionPro-Regular"/>
                          <a:cs typeface="Calibri" pitchFamily="34" charset="0"/>
                        </a:rPr>
                        <a:t>Unqualified audit opinion</a:t>
                      </a:r>
                      <a:endParaRPr lang="en-ZA" sz="1200" kern="50" dirty="0">
                        <a:solidFill>
                          <a:srgbClr val="000000"/>
                        </a:solidFill>
                        <a:effectLst/>
                        <a:latin typeface="+mj-lt"/>
                        <a:ea typeface="MinionPro-Regular"/>
                        <a:cs typeface="Calibri" pitchFamily="34" charset="0"/>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j-lt"/>
                          <a:ea typeface="MinionPro-Regular"/>
                          <a:cs typeface="MinionPro-Regular"/>
                        </a:rPr>
                        <a:t>-</a:t>
                      </a:r>
                      <a:endParaRPr lang="en-ZA" sz="1200" kern="50" dirty="0">
                        <a:solidFill>
                          <a:srgbClr val="000000"/>
                        </a:solidFill>
                        <a:effectLst/>
                        <a:latin typeface="+mj-lt"/>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j-lt"/>
                          <a:ea typeface="MinionPro-Regular"/>
                          <a:cs typeface="MinionPro-Regular"/>
                        </a:rPr>
                        <a:t>Unqualified audit opinion</a:t>
                      </a:r>
                      <a:endParaRPr lang="en-ZA" sz="1200" kern="50" dirty="0">
                        <a:solidFill>
                          <a:srgbClr val="000000"/>
                        </a:solidFill>
                        <a:effectLst/>
                        <a:latin typeface="+mj-lt"/>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j-lt"/>
                          <a:ea typeface="MinionPro-Regular"/>
                          <a:cs typeface="MinionPro-Regular"/>
                        </a:rPr>
                        <a:t>-</a:t>
                      </a:r>
                      <a:endParaRPr lang="en-ZA" sz="1200" kern="50" dirty="0">
                        <a:solidFill>
                          <a:srgbClr val="000000"/>
                        </a:solidFill>
                        <a:effectLst/>
                        <a:latin typeface="+mj-lt"/>
                        <a:ea typeface="MinionPro-Regular"/>
                        <a:cs typeface="MinionPro-Regular"/>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j-lt"/>
                          <a:ea typeface="MinionPro-Regular"/>
                          <a:cs typeface="MinionPro-Regular"/>
                        </a:rPr>
                        <a:t>-</a:t>
                      </a:r>
                      <a:endParaRPr lang="en-ZA" sz="1200" kern="50" dirty="0">
                        <a:solidFill>
                          <a:srgbClr val="000000"/>
                        </a:solidFill>
                        <a:effectLst/>
                        <a:latin typeface="+mj-lt"/>
                        <a:ea typeface="MinionPro-Regular"/>
                        <a:cs typeface="MinionPro-Regular"/>
                      </a:endParaRPr>
                    </a:p>
                  </a:txBody>
                  <a:tcPr marL="50800" marR="50800" marT="50800" marB="50800"/>
                </a:tc>
                <a:extLst>
                  <a:ext uri="{0D108BD9-81ED-4DB2-BD59-A6C34878D82A}">
                    <a16:rowId xmlns:a16="http://schemas.microsoft.com/office/drawing/2014/main" xmlns="" val="10005"/>
                  </a:ext>
                </a:extLst>
              </a:tr>
              <a:tr h="686983">
                <a:tc>
                  <a:txBody>
                    <a:bodyPr/>
                    <a:lstStyle/>
                    <a:p>
                      <a:pPr>
                        <a:spcAft>
                          <a:spcPts val="0"/>
                        </a:spcAft>
                      </a:pPr>
                      <a:r>
                        <a:rPr lang="en-ZA" sz="1200" dirty="0" smtClean="0">
                          <a:effectLst/>
                          <a:latin typeface="Cambria"/>
                          <a:ea typeface="MS Mincho"/>
                          <a:cs typeface="Times New Roman"/>
                        </a:rPr>
                        <a:t>1.5</a:t>
                      </a:r>
                      <a:endParaRPr lang="en-ZA" sz="1200" dirty="0">
                        <a:effectLst/>
                        <a:latin typeface="Cambria"/>
                        <a:ea typeface="MS Mincho"/>
                        <a:cs typeface="Times New Roman"/>
                      </a:endParaRPr>
                    </a:p>
                  </a:txBody>
                  <a:tcPr marL="22147" marR="22147" marT="0" marB="0"/>
                </a:tc>
                <a:tc>
                  <a:txBody>
                    <a:bodyPr/>
                    <a:lstStyle/>
                    <a:p>
                      <a:pPr>
                        <a:spcAft>
                          <a:spcPts val="0"/>
                        </a:spcAft>
                      </a:pPr>
                      <a:r>
                        <a:rPr lang="en-ZA" sz="1200" dirty="0" smtClean="0">
                          <a:effectLst/>
                          <a:latin typeface="+mj-lt"/>
                          <a:ea typeface="MS Mincho"/>
                          <a:cs typeface="Calibri" pitchFamily="34" charset="0"/>
                        </a:rPr>
                        <a:t>Payment</a:t>
                      </a:r>
                      <a:r>
                        <a:rPr lang="en-ZA" sz="1200" baseline="0" dirty="0" smtClean="0">
                          <a:effectLst/>
                          <a:latin typeface="+mj-lt"/>
                          <a:ea typeface="MS Mincho"/>
                          <a:cs typeface="Calibri" pitchFamily="34" charset="0"/>
                        </a:rPr>
                        <a:t> of undisputed invoices paid within 30 days of receipt by finance</a:t>
                      </a:r>
                      <a:endParaRPr lang="en-ZA" sz="1200" dirty="0">
                        <a:effectLst/>
                        <a:latin typeface="+mj-lt"/>
                        <a:ea typeface="MS Mincho"/>
                        <a:cs typeface="Calibri" pitchFamily="34" charset="0"/>
                      </a:endParaRPr>
                    </a:p>
                  </a:txBody>
                  <a:tcPr marL="22147" marR="22147" marT="0" marB="0"/>
                </a:tc>
                <a:tc>
                  <a:txBody>
                    <a:bodyPr/>
                    <a:lstStyle/>
                    <a:p>
                      <a:pPr>
                        <a:spcAft>
                          <a:spcPts val="0"/>
                        </a:spcAft>
                      </a:pPr>
                      <a:endParaRPr lang="en-ZA" sz="1200" dirty="0">
                        <a:effectLst/>
                        <a:latin typeface="Cambria"/>
                        <a:ea typeface="MS Mincho"/>
                        <a:cs typeface="Times New Roman"/>
                      </a:endParaRPr>
                    </a:p>
                  </a:txBody>
                  <a:tcPr marL="22147" marR="22147" marT="0" marB="0"/>
                </a:tc>
                <a:tc>
                  <a:txBody>
                    <a:bodyPr/>
                    <a:lstStyle/>
                    <a:p>
                      <a:pPr algn="ctr">
                        <a:lnSpc>
                          <a:spcPct val="120000"/>
                        </a:lnSpc>
                        <a:spcAft>
                          <a:spcPts val="0"/>
                        </a:spcAft>
                      </a:pPr>
                      <a:r>
                        <a:rPr lang="en-ZA" sz="1200" kern="50" dirty="0" smtClean="0">
                          <a:solidFill>
                            <a:srgbClr val="000000"/>
                          </a:solidFill>
                          <a:effectLst/>
                          <a:latin typeface="+mj-lt"/>
                          <a:ea typeface="MinionPro-Regular"/>
                          <a:cs typeface="Calibri" pitchFamily="34" charset="0"/>
                        </a:rPr>
                        <a:t>100%</a:t>
                      </a:r>
                      <a:endParaRPr lang="en-ZA" sz="1200" kern="50" dirty="0">
                        <a:solidFill>
                          <a:srgbClr val="000000"/>
                        </a:solidFill>
                        <a:effectLst/>
                        <a:latin typeface="+mj-lt"/>
                        <a:ea typeface="MinionPro-Regular"/>
                        <a:cs typeface="Calibri" pitchFamily="34" charset="0"/>
                      </a:endParaRPr>
                    </a:p>
                  </a:txBody>
                  <a:tcPr marL="50800" marR="50800" marT="50800" marB="50800"/>
                </a:tc>
                <a:tc>
                  <a:txBody>
                    <a:bodyPr/>
                    <a:lstStyle/>
                    <a:p>
                      <a:pPr algn="ctr">
                        <a:lnSpc>
                          <a:spcPct val="120000"/>
                        </a:lnSpc>
                        <a:spcAft>
                          <a:spcPts val="0"/>
                        </a:spcAft>
                      </a:pPr>
                      <a:r>
                        <a:rPr lang="en-ZA" sz="1200" kern="50" smtClean="0">
                          <a:solidFill>
                            <a:srgbClr val="000000"/>
                          </a:solidFill>
                          <a:effectLst/>
                          <a:latin typeface="+mj-lt"/>
                          <a:ea typeface="MinionPro-Regular"/>
                          <a:cs typeface="Calibri" pitchFamily="34" charset="0"/>
                        </a:rPr>
                        <a:t>100%</a:t>
                      </a:r>
                      <a:endParaRPr lang="en-ZA" sz="1200" kern="50" dirty="0">
                        <a:solidFill>
                          <a:srgbClr val="000000"/>
                        </a:solidFill>
                        <a:effectLst/>
                        <a:latin typeface="+mj-lt"/>
                        <a:ea typeface="MinionPro-Regular"/>
                        <a:cs typeface="Calibri" pitchFamily="34" charset="0"/>
                      </a:endParaRPr>
                    </a:p>
                  </a:txBody>
                  <a:tcPr marL="50800" marR="50800" marT="50800" marB="50800"/>
                </a:tc>
                <a:tc>
                  <a:txBody>
                    <a:bodyPr/>
                    <a:lstStyle/>
                    <a:p>
                      <a:pPr algn="ctr">
                        <a:lnSpc>
                          <a:spcPct val="120000"/>
                        </a:lnSpc>
                        <a:spcAft>
                          <a:spcPts val="0"/>
                        </a:spcAft>
                      </a:pPr>
                      <a:r>
                        <a:rPr lang="en-ZA" sz="1200" kern="50" smtClean="0">
                          <a:solidFill>
                            <a:srgbClr val="000000"/>
                          </a:solidFill>
                          <a:effectLst/>
                          <a:latin typeface="+mj-lt"/>
                          <a:ea typeface="MinionPro-Regular"/>
                          <a:cs typeface="Calibri" pitchFamily="34" charset="0"/>
                        </a:rPr>
                        <a:t>100%</a:t>
                      </a:r>
                      <a:endParaRPr lang="en-ZA" sz="1200" kern="50" dirty="0">
                        <a:solidFill>
                          <a:srgbClr val="000000"/>
                        </a:solidFill>
                        <a:effectLst/>
                        <a:latin typeface="+mj-lt"/>
                        <a:ea typeface="MinionPro-Regular"/>
                        <a:cs typeface="Calibri" pitchFamily="34" charset="0"/>
                      </a:endParaRPr>
                    </a:p>
                  </a:txBody>
                  <a:tcPr marL="50800" marR="50800" marT="50800" marB="50800"/>
                </a:tc>
                <a:tc>
                  <a:txBody>
                    <a:bodyPr/>
                    <a:lstStyle/>
                    <a:p>
                      <a:pPr algn="ctr">
                        <a:lnSpc>
                          <a:spcPct val="120000"/>
                        </a:lnSpc>
                        <a:spcAft>
                          <a:spcPts val="0"/>
                        </a:spcAft>
                      </a:pPr>
                      <a:r>
                        <a:rPr lang="en-ZA" sz="1200" kern="50" smtClean="0">
                          <a:solidFill>
                            <a:srgbClr val="000000"/>
                          </a:solidFill>
                          <a:effectLst/>
                          <a:latin typeface="+mj-lt"/>
                          <a:ea typeface="MinionPro-Regular"/>
                          <a:cs typeface="Calibri" pitchFamily="34" charset="0"/>
                        </a:rPr>
                        <a:t>100%</a:t>
                      </a:r>
                      <a:endParaRPr lang="en-ZA" sz="1200" kern="50" dirty="0">
                        <a:solidFill>
                          <a:srgbClr val="000000"/>
                        </a:solidFill>
                        <a:effectLst/>
                        <a:latin typeface="+mj-lt"/>
                        <a:ea typeface="MinionPro-Regular"/>
                        <a:cs typeface="Calibri" pitchFamily="34" charset="0"/>
                      </a:endParaRPr>
                    </a:p>
                  </a:txBody>
                  <a:tcPr marL="50800" marR="50800" marT="50800" marB="50800"/>
                </a:tc>
                <a:tc>
                  <a:txBody>
                    <a:bodyPr/>
                    <a:lstStyle/>
                    <a:p>
                      <a:pPr algn="ctr">
                        <a:lnSpc>
                          <a:spcPct val="120000"/>
                        </a:lnSpc>
                        <a:spcAft>
                          <a:spcPts val="0"/>
                        </a:spcAft>
                      </a:pPr>
                      <a:r>
                        <a:rPr lang="en-ZA" sz="1200" kern="50" dirty="0" smtClean="0">
                          <a:solidFill>
                            <a:srgbClr val="000000"/>
                          </a:solidFill>
                          <a:effectLst/>
                          <a:latin typeface="+mj-lt"/>
                          <a:ea typeface="MinionPro-Regular"/>
                          <a:cs typeface="Calibri" pitchFamily="34" charset="0"/>
                        </a:rPr>
                        <a:t>100%</a:t>
                      </a:r>
                      <a:endParaRPr lang="en-ZA" sz="1200" kern="50" dirty="0">
                        <a:solidFill>
                          <a:srgbClr val="000000"/>
                        </a:solidFill>
                        <a:effectLst/>
                        <a:latin typeface="+mj-lt"/>
                        <a:ea typeface="MinionPro-Regular"/>
                        <a:cs typeface="Calibri" pitchFamily="34" charset="0"/>
                      </a:endParaRPr>
                    </a:p>
                  </a:txBody>
                  <a:tcPr marL="50800" marR="50800" marT="50800" marB="5080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78055807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eme1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heme1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Theme1q</Template>
  <TotalTime>11045</TotalTime>
  <Words>1940</Words>
  <Application>Microsoft Office PowerPoint</Application>
  <PresentationFormat>On-screen Show (4:3)</PresentationFormat>
  <Paragraphs>606</Paragraphs>
  <Slides>35</Slides>
  <Notes>8</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Theme1q</vt:lpstr>
      <vt:lpstr>Theme3</vt:lpstr>
      <vt:lpstr>1_Custom Design</vt:lpstr>
      <vt:lpstr>2_Custom Design</vt:lpstr>
      <vt:lpstr>1_Theme1q</vt:lpstr>
      <vt:lpstr>1_Theme3</vt:lpstr>
      <vt:lpstr>3_Custom Design</vt:lpstr>
      <vt:lpstr>4_Custom Design</vt:lpstr>
      <vt:lpstr>ANNUAL PERFORMANCE PLAN Presentation to the Portfolio Committee on Agriculture, Land Reform and Rural Development  03 July 2019  ____________________________________________________</vt:lpstr>
      <vt:lpstr>Slide 2</vt:lpstr>
      <vt:lpstr>Slide 3</vt:lpstr>
      <vt:lpstr>Slide 4</vt:lpstr>
      <vt:lpstr>Slide 5</vt:lpstr>
      <vt:lpstr>Slide 6</vt:lpstr>
      <vt:lpstr>Slide 7</vt:lpstr>
      <vt:lpstr>STRATEGIC OBJECTIVES AND ANNUAL TARGETS</vt:lpstr>
      <vt:lpstr>QUARTERLY TARGETS 2019/20</vt:lpstr>
      <vt:lpstr>Slide 10</vt:lpstr>
      <vt:lpstr>STRATEGIC OBJECTIVES AND ANNUAL TARGETS</vt:lpstr>
      <vt:lpstr>QUARTERLY TARGETS 2019/20</vt:lpstr>
      <vt:lpstr>SUB PROGRAMME: PROACTIVE LAND PLANNING </vt:lpstr>
      <vt:lpstr>QUARTERLY TARGETS</vt:lpstr>
      <vt:lpstr>Slide 15</vt:lpstr>
      <vt:lpstr>Slide 16</vt:lpstr>
      <vt:lpstr>Slide 17</vt:lpstr>
      <vt:lpstr> PART 2  INGONYAMA TRUST BOARD  BUDGET  2019/2020</vt:lpstr>
      <vt:lpstr>Slide 19</vt:lpstr>
      <vt:lpstr>BACKGROUND TO THE INGONYAMA TRUST BOARD </vt:lpstr>
      <vt:lpstr>BACKGROUND TO THE INGONYAMA TRUST BOARD CONT… </vt:lpstr>
      <vt:lpstr>FUNDING OF THE INGONYAMA TRUST BOARD - HISTORIC REVIEW </vt:lpstr>
      <vt:lpstr>PROGRAMMES OF THE INGONYAMA TRUST BOARD AND THE INGONYAMA TRUST </vt:lpstr>
      <vt:lpstr>Slide 24</vt:lpstr>
      <vt:lpstr>Slide 25</vt:lpstr>
      <vt:lpstr>Expenditure analysis of the Ingonyama Trust Board   </vt:lpstr>
      <vt:lpstr>Slide 27</vt:lpstr>
      <vt:lpstr>GRAPHICAL PRESENTATION OF BUDGETED EXPENDITURE TO BE FUNDED BY THE ITB AND IT </vt:lpstr>
      <vt:lpstr>TOTAL BUDGETED EXPENDITUREOF THE INGONYAMA TRUST BOARD AND THE INGONYAMA TRUST  </vt:lpstr>
      <vt:lpstr>Slide 30</vt:lpstr>
      <vt:lpstr>Slide 31</vt:lpstr>
      <vt:lpstr>Capital Expenditure </vt:lpstr>
      <vt:lpstr>Slide 33</vt:lpstr>
      <vt:lpstr>Slide 34</vt:lpstr>
      <vt:lpstr>Slide 35</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Acer Customer</dc:creator>
  <cp:lastModifiedBy>PUMZA</cp:lastModifiedBy>
  <cp:revision>471</cp:revision>
  <cp:lastPrinted>2019-06-29T11:29:44Z</cp:lastPrinted>
  <dcterms:created xsi:type="dcterms:W3CDTF">2011-04-15T11:36:47Z</dcterms:created>
  <dcterms:modified xsi:type="dcterms:W3CDTF">2019-07-08T09:05:10Z</dcterms:modified>
</cp:coreProperties>
</file>