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7" r:id="rId2"/>
    <p:sldId id="438" r:id="rId3"/>
    <p:sldId id="471" r:id="rId4"/>
    <p:sldId id="484" r:id="rId5"/>
    <p:sldId id="477" r:id="rId6"/>
    <p:sldId id="473" r:id="rId7"/>
    <p:sldId id="472" r:id="rId8"/>
    <p:sldId id="475" r:id="rId9"/>
    <p:sldId id="478" r:id="rId10"/>
    <p:sldId id="474" r:id="rId11"/>
    <p:sldId id="481" r:id="rId12"/>
    <p:sldId id="476" r:id="rId13"/>
    <p:sldId id="480" r:id="rId14"/>
    <p:sldId id="485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uerite Jacobs" initials="MJ" lastIdx="23" clrIdx="0"/>
  <p:cmAuthor id="1" name="Hattingh, Wendy : Barclays South Africa" initials="HW" lastIdx="2" clrIdx="1"/>
  <p:cmAuthor id="2" name="Yvette Singh" initials="YS" lastIdx="1" clrIdx="2"/>
  <p:cmAuthor id="3" name="Crous, Hannalie" initials="CH" lastIdx="3" clrIdx="3"/>
  <p:cmAuthor id="4" name="Le Kay, Louise" initials="LKL" lastIdx="9" clrIdx="4">
    <p:extLst/>
  </p:cmAuthor>
  <p:cmAuthor id="5" name="f3512304" initials="f" lastIdx="5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90B"/>
    <a:srgbClr val="F9350E"/>
    <a:srgbClr val="FFB515"/>
    <a:srgbClr val="00FF00"/>
    <a:srgbClr val="00CC00"/>
    <a:srgbClr val="6362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84C4B8-21BC-42F8-B889-E00D9266979B}" v="273" dt="2018-07-02T11:05:26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0" autoAdjust="0"/>
    <p:restoredTop sz="77901" autoAdjust="0"/>
  </p:normalViewPr>
  <p:slideViewPr>
    <p:cSldViewPr snapToGrid="0">
      <p:cViewPr varScale="1">
        <p:scale>
          <a:sx n="90" d="100"/>
          <a:sy n="90" d="100"/>
        </p:scale>
        <p:origin x="-24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516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18F51-095D-6C4D-BDFF-B06F618DEB59}" type="datetimeFigureOut">
              <a:rPr lang="en-US" smtClean="0"/>
              <a:pPr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1E48-044A-8442-A191-DE722BF773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1582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672D8C-8148-4182-8115-460386A59C36}" type="datetimeFigureOut">
              <a:rPr lang="en-US"/>
              <a:pPr>
                <a:defRPr/>
              </a:pPr>
              <a:t>9/5/2018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7F8F89-1A13-4962-A654-4D7F144C89E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84362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17558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06125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0049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34485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4105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9485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48519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14546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49620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84676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73117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7F8F89-1A13-4962-A654-4D7F144C89E5}" type="slidenum">
              <a:rPr lang="en-ZA" smtClean="0"/>
              <a:pPr>
                <a:defRPr/>
              </a:pPr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8246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Placeholder 1"/>
          <p:cNvSpPr>
            <a:spLocks noGrp="1"/>
          </p:cNvSpPr>
          <p:nvPr>
            <p:ph type="ctrTitle"/>
          </p:nvPr>
        </p:nvSpPr>
        <p:spPr>
          <a:xfrm>
            <a:off x="684213" y="2979738"/>
            <a:ext cx="7772400" cy="1470025"/>
          </a:xfrm>
        </p:spPr>
        <p:txBody>
          <a:bodyPr anchor="ctr"/>
          <a:lstStyle>
            <a:lvl1pPr algn="ctr">
              <a:defRPr smtClean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75" y="188913"/>
            <a:ext cx="8858250" cy="6454775"/>
          </a:xfrm>
          <a:prstGeom prst="rect">
            <a:avLst/>
          </a:prstGeom>
          <a:noFill/>
          <a:ln>
            <a:solidFill>
              <a:srgbClr val="FFB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18443" name="Picture 4" descr="BAContinuationLogo_8bitColour96dpi_w15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1017588"/>
            <a:ext cx="53911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688975" y="4657725"/>
            <a:ext cx="7753350" cy="981075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2400" smtClean="0">
                <a:solidFill>
                  <a:srgbClr val="F9350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74638"/>
            <a:ext cx="770413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7" name="Rectangle 13"/>
          <p:cNvSpPr>
            <a:spLocks noChangeAspect="1" noChangeArrowheads="1"/>
          </p:cNvSpPr>
          <p:nvPr/>
        </p:nvSpPr>
        <p:spPr bwMode="auto">
          <a:xfrm>
            <a:off x="8337550" y="620713"/>
            <a:ext cx="266700" cy="269875"/>
          </a:xfrm>
          <a:prstGeom prst="rect">
            <a:avLst/>
          </a:prstGeom>
          <a:solidFill>
            <a:srgbClr val="F9350E"/>
          </a:solidFill>
          <a:ln w="12700">
            <a:solidFill>
              <a:srgbClr val="63626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1052513"/>
            <a:ext cx="7704137" cy="540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42875" y="188913"/>
            <a:ext cx="8858250" cy="6454775"/>
          </a:xfrm>
          <a:prstGeom prst="rect">
            <a:avLst/>
          </a:prstGeom>
          <a:noFill/>
          <a:ln>
            <a:solidFill>
              <a:srgbClr val="FFB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pic>
        <p:nvPicPr>
          <p:cNvPr id="1032" name="Picture 3" descr="BALogog_Blocks_8bitColour96dpi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323850"/>
            <a:ext cx="4857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8" descr="BAContinuationLogo_8bitColour96dpi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15375" y="5214938"/>
            <a:ext cx="171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900113" y="908050"/>
            <a:ext cx="7704137" cy="0"/>
          </a:xfrm>
          <a:prstGeom prst="line">
            <a:avLst/>
          </a:prstGeom>
          <a:noFill/>
          <a:ln w="57150" cmpd="thinThick">
            <a:solidFill>
              <a:srgbClr val="63626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362950" y="671513"/>
            <a:ext cx="1952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ctr"/>
            <a:fld id="{4825D4BA-3011-4487-A86C-00F480D4F2EC}" type="slidenum">
              <a:rPr lang="en-US" sz="1200">
                <a:solidFill>
                  <a:schemeClr val="bg1"/>
                </a:solidFill>
                <a:latin typeface="Verdana" pitchFamily="34" charset="0"/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rgbClr val="FFB515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B515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B515"/>
        </a:buClr>
        <a:buFont typeface="Arial" charset="0"/>
        <a:buChar char="■"/>
        <a:defRPr sz="2000" kern="1200">
          <a:solidFill>
            <a:srgbClr val="636263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■"/>
        <a:defRPr kern="1200">
          <a:solidFill>
            <a:srgbClr val="636263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90B"/>
        </a:buClr>
        <a:buFont typeface="Arial" charset="0"/>
        <a:buChar char="■"/>
        <a:defRPr sz="1600" kern="1200">
          <a:solidFill>
            <a:srgbClr val="636263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B515"/>
        </a:buClr>
        <a:buFont typeface="Arial" charset="0"/>
        <a:buChar char="■"/>
        <a:defRPr sz="1600" kern="1200">
          <a:solidFill>
            <a:srgbClr val="636263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9350E"/>
        </a:buClr>
        <a:buFont typeface="Arial" charset="0"/>
        <a:buChar char="□"/>
        <a:defRPr sz="1600" kern="1200">
          <a:solidFill>
            <a:srgbClr val="636263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57" y="5848350"/>
            <a:ext cx="8665029" cy="835784"/>
          </a:xfrm>
        </p:spPr>
        <p:txBody>
          <a:bodyPr/>
          <a:lstStyle/>
          <a:p>
            <a:pPr lvl="0" algn="l"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Representation: Ms. Nobambo Mlandu, Mr. Mark Brits and Dr. Y Abba Omar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5398044"/>
              </p:ext>
            </p:extLst>
          </p:nvPr>
        </p:nvGraphicFramePr>
        <p:xfrm>
          <a:off x="431346" y="3028950"/>
          <a:ext cx="832484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48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09850">
                <a:tc>
                  <a:txBody>
                    <a:bodyPr/>
                    <a:lstStyle/>
                    <a:p>
                      <a:pPr algn="ctr"/>
                      <a:endParaRPr lang="en-ZA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B515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+mj-ea"/>
                          <a:cs typeface="+mj-cs"/>
                        </a:rPr>
                        <a:t>Standing Committee on Finance</a:t>
                      </a:r>
                    </a:p>
                    <a:p>
                      <a:pPr algn="ctr"/>
                      <a:endParaRPr lang="en-ZA" sz="2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ZA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Presentation </a:t>
                      </a:r>
                      <a:r>
                        <a:rPr lang="en-ZA" sz="3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 the draft </a:t>
                      </a:r>
                      <a:r>
                        <a:rPr lang="en-ZA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Banks Amendment Bill</a:t>
                      </a:r>
                    </a:p>
                    <a:p>
                      <a:pPr algn="ctr"/>
                      <a:r>
                        <a:rPr lang="en-ZA" sz="3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 September 2018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567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Consideration 3: state-owned companies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 smtClean="0"/>
              <a:t>Public record of governance, funding and administration challenges facing SOCs and demonstrated willingness of the banking sector in addressing these challenges.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Applicants for bank licences must have financial means to comply with Banks Act requirements. 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State-owned bank must comply with the same </a:t>
            </a:r>
            <a:r>
              <a:rPr lang="en-ZA" dirty="0"/>
              <a:t>regulatory and supervisory </a:t>
            </a:r>
            <a:r>
              <a:rPr lang="en-ZA" dirty="0" smtClean="0"/>
              <a:t>requirements in line with Banks Act licence requirements.</a:t>
            </a:r>
            <a:endParaRPr lang="en-ZA" dirty="0"/>
          </a:p>
          <a:p>
            <a:endParaRPr lang="en-ZA" dirty="0" smtClean="0"/>
          </a:p>
          <a:p>
            <a:r>
              <a:rPr lang="en-ZA" dirty="0" smtClean="0"/>
              <a:t>Collaborative </a:t>
            </a:r>
            <a:r>
              <a:rPr lang="en-ZA" dirty="0"/>
              <a:t>partnership including DFIs,  BASA and our members.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542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Recommendations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 smtClean="0"/>
              <a:t>Efficient utilisation of DFIs and/or enhancements to their mandates to achieve policy goals.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Consider comprehensive and coordinated programmes beyond access to finance – e.g. non-financial support (infrastructure), coaching/mentoring, ease of doing business; access to markets.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Guard against state’s </a:t>
            </a:r>
            <a:r>
              <a:rPr lang="en-ZA" dirty="0"/>
              <a:t>overreach – e.g. stipulating that government departments move funds into this new entity vs. current tender process (anti-competitive behaviour</a:t>
            </a:r>
            <a:r>
              <a:rPr lang="en-ZA" dirty="0" smtClean="0"/>
              <a:t>).</a:t>
            </a:r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9923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Concluding remarks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 smtClean="0"/>
              <a:t>BASA </a:t>
            </a:r>
            <a:r>
              <a:rPr lang="en-ZA" dirty="0"/>
              <a:t>supports </a:t>
            </a:r>
            <a:r>
              <a:rPr lang="en-ZA" dirty="0" smtClean="0"/>
              <a:t>and welcomes new banking participants </a:t>
            </a:r>
            <a:r>
              <a:rPr lang="en-ZA" dirty="0"/>
              <a:t>subject to </a:t>
            </a:r>
            <a:r>
              <a:rPr lang="en-ZA" dirty="0" smtClean="0"/>
              <a:t>same </a:t>
            </a:r>
            <a:r>
              <a:rPr lang="en-ZA" dirty="0"/>
              <a:t>regulatory and supervisory provisions.</a:t>
            </a:r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We are not convinced a state-owned bank would operate differently to existing business models, given the regulatory and supervisory framework.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Establishment of a state-owned bank should </a:t>
            </a:r>
            <a:r>
              <a:rPr lang="en-ZA" dirty="0"/>
              <a:t>be weighed against introducing risks to the market – cannot fix one set of problems by creating </a:t>
            </a:r>
            <a:r>
              <a:rPr lang="en-ZA" dirty="0" smtClean="0"/>
              <a:t>another. </a:t>
            </a:r>
            <a:endParaRPr lang="en-ZA" dirty="0"/>
          </a:p>
          <a:p>
            <a:pPr algn="just"/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396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Concluding remarks… [2]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/>
              <a:t>Guard against anti-competitive provisions for state-owned </a:t>
            </a:r>
            <a:r>
              <a:rPr lang="en-ZA" dirty="0" smtClean="0"/>
              <a:t>bank and conflicts of interest – state being both player and referee.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In </a:t>
            </a:r>
            <a:r>
              <a:rPr lang="en-ZA" dirty="0"/>
              <a:t>good times, SOEs may qualify for bank licence. What happens in bad times? </a:t>
            </a:r>
            <a:endParaRPr lang="en-ZA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How </a:t>
            </a:r>
            <a:r>
              <a:rPr lang="en-ZA" dirty="0"/>
              <a:t>will a state-owned company registered and conducting the business of a bank fit within the envisaged resolution framework, and in particular, insofar as contributing to the </a:t>
            </a:r>
            <a:r>
              <a:rPr lang="en-ZA" dirty="0" smtClean="0"/>
              <a:t>proposed privately </a:t>
            </a:r>
            <a:r>
              <a:rPr lang="en-ZA" dirty="0"/>
              <a:t>funded DIS, without placing additional burden on taxpayers?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609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Questions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endParaRPr lang="en-ZA" smtClean="0"/>
          </a:p>
          <a:p>
            <a:pPr algn="just"/>
            <a:r>
              <a:rPr lang="en-ZA" smtClean="0"/>
              <a:t>BASA </a:t>
            </a:r>
            <a:r>
              <a:rPr lang="en-ZA" dirty="0" smtClean="0"/>
              <a:t>requests the Committee to review our submission and consider our concerns and proposals. 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We would welcome further engagements with the Committee to respond to any questions and discuss our presentation in greater detail. </a:t>
            </a:r>
            <a:endParaRPr lang="en-ZA" dirty="0"/>
          </a:p>
          <a:p>
            <a:pPr algn="just"/>
            <a:endParaRPr lang="en-ZA" dirty="0" smtClean="0"/>
          </a:p>
          <a:p>
            <a:pPr marL="0" indent="0" algn="ctr">
              <a:buNone/>
            </a:pPr>
            <a:r>
              <a:rPr lang="en-ZA" sz="4000" b="1" dirty="0" smtClean="0"/>
              <a:t>THANK YOU!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988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200" b="1" dirty="0"/>
              <a:t/>
            </a:r>
            <a:br>
              <a:rPr lang="en-ZA" sz="2200" b="1" dirty="0"/>
            </a:br>
            <a:r>
              <a:rPr lang="en-ZA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of Contents</a:t>
            </a:r>
            <a:endParaRPr lang="en-ZA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98581" y="1135170"/>
            <a:ext cx="8360227" cy="5722829"/>
          </a:xfrm>
        </p:spPr>
        <p:txBody>
          <a:bodyPr/>
          <a:lstStyle/>
          <a:p>
            <a:pPr lvl="0"/>
            <a:r>
              <a:rPr lang="en-ZA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</a:t>
            </a:r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Background </a:t>
            </a:r>
          </a:p>
          <a:p>
            <a:pPr lvl="0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banking in an economy</a:t>
            </a:r>
          </a:p>
          <a:p>
            <a:r>
              <a:rPr lang="en-ZA" sz="3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Provisions of the Banks Act </a:t>
            </a:r>
          </a:p>
          <a:p>
            <a:pPr lvl="0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considerations</a:t>
            </a:r>
          </a:p>
          <a:p>
            <a:pPr lvl="1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Rationale and reasoning</a:t>
            </a:r>
          </a:p>
          <a:p>
            <a:pPr lvl="1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PFMA provisions</a:t>
            </a:r>
          </a:p>
          <a:p>
            <a:pPr lvl="1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of state-owned entities</a:t>
            </a:r>
            <a:endParaRPr lang="en-ZA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Recommendations</a:t>
            </a:r>
          </a:p>
          <a:p>
            <a:pPr lvl="0"/>
            <a:r>
              <a:rPr lang="en-ZA" sz="30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Concluding remarks</a:t>
            </a:r>
            <a:endParaRPr lang="en-ZA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ZA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endParaRPr lang="en-ZA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xmlns="" val="25098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56BB0-1546-476A-AC4A-C698EA1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Introduction and Background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643A0C-4E42-42AE-84C3-5357F4D0B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5275" y="926320"/>
            <a:ext cx="8448975" cy="5657041"/>
          </a:xfrm>
        </p:spPr>
        <p:txBody>
          <a:bodyPr/>
          <a:lstStyle/>
          <a:p>
            <a:pPr algn="just"/>
            <a:endParaRPr lang="en-ZA" dirty="0" smtClean="0"/>
          </a:p>
          <a:p>
            <a:pPr algn="just"/>
            <a:r>
              <a:rPr lang="en-ZA" dirty="0" smtClean="0"/>
              <a:t>BASA represents 35 </a:t>
            </a:r>
            <a:r>
              <a:rPr lang="en-ZA" dirty="0"/>
              <a:t>local and </a:t>
            </a:r>
            <a:r>
              <a:rPr lang="en-ZA" dirty="0" smtClean="0"/>
              <a:t>international commercial banks in SA.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BASA </a:t>
            </a:r>
            <a:r>
              <a:rPr lang="en-ZA" dirty="0"/>
              <a:t>recommends a collaborative approach and complementary initiatives to bring about desired changes and outcomes.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BASA </a:t>
            </a:r>
            <a:r>
              <a:rPr lang="en-ZA" dirty="0"/>
              <a:t>and its members support all new banks in South Africa insofar as they are subject to </a:t>
            </a:r>
            <a:r>
              <a:rPr lang="en-ZA" dirty="0" smtClean="0"/>
              <a:t>same </a:t>
            </a:r>
            <a:r>
              <a:rPr lang="en-ZA" dirty="0"/>
              <a:t>regulatory and supervisory provisions.</a:t>
            </a:r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  <a:p>
            <a:pPr algn="just"/>
            <a:endParaRPr lang="en-ZA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2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A56BB0-1546-476A-AC4A-C698EA14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Introduction and Background… [2]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643A0C-4E42-42AE-84C3-5357F4D0B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5275" y="926320"/>
            <a:ext cx="8448975" cy="5657041"/>
          </a:xfrm>
        </p:spPr>
        <p:txBody>
          <a:bodyPr/>
          <a:lstStyle/>
          <a:p>
            <a:pPr algn="just"/>
            <a:r>
              <a:rPr lang="en-ZA" dirty="0" smtClean="0"/>
              <a:t>Subjecting all banks to the same regulatory framework and oversight will provide </a:t>
            </a:r>
            <a:r>
              <a:rPr lang="en-ZA" dirty="0"/>
              <a:t>a level playing field </a:t>
            </a:r>
            <a:r>
              <a:rPr lang="en-ZA" dirty="0" smtClean="0"/>
              <a:t>for the </a:t>
            </a:r>
            <a:r>
              <a:rPr lang="en-ZA" dirty="0"/>
              <a:t>entirety of the financial sector </a:t>
            </a:r>
            <a:r>
              <a:rPr lang="en-ZA" dirty="0" smtClean="0"/>
              <a:t>and ensure that:</a:t>
            </a:r>
          </a:p>
          <a:p>
            <a:pPr lvl="1" algn="just"/>
            <a:r>
              <a:rPr lang="en-ZA" sz="2400" dirty="0" smtClean="0"/>
              <a:t>There is no introduction of systemic risk into the financial markets;</a:t>
            </a:r>
          </a:p>
          <a:p>
            <a:pPr lvl="1" algn="just"/>
            <a:endParaRPr lang="en-ZA" sz="2400" dirty="0" smtClean="0"/>
          </a:p>
          <a:p>
            <a:pPr lvl="1" algn="just"/>
            <a:r>
              <a:rPr lang="en-ZA" sz="2400" dirty="0" smtClean="0"/>
              <a:t>There is an effective resolution regime for the resolution </a:t>
            </a:r>
            <a:r>
              <a:rPr lang="en-ZA" sz="2400" dirty="0"/>
              <a:t>of financial institutions without severe systemic disruption and </a:t>
            </a:r>
            <a:r>
              <a:rPr lang="en-ZA" sz="2400" dirty="0" smtClean="0"/>
              <a:t>without </a:t>
            </a:r>
            <a:r>
              <a:rPr lang="en-ZA" sz="2400" dirty="0"/>
              <a:t>exposing taxpayers to </a:t>
            </a:r>
            <a:r>
              <a:rPr lang="en-ZA" sz="2400" dirty="0" smtClean="0"/>
              <a:t>loss;</a:t>
            </a:r>
          </a:p>
          <a:p>
            <a:pPr lvl="1" algn="just"/>
            <a:endParaRPr lang="en-ZA" sz="2400" dirty="0" smtClean="0"/>
          </a:p>
          <a:p>
            <a:pPr lvl="1" algn="just"/>
            <a:r>
              <a:rPr lang="en-ZA" sz="2400" dirty="0" smtClean="0"/>
              <a:t>All banks to contribute to an </a:t>
            </a:r>
            <a:r>
              <a:rPr lang="en-ZA" sz="2400" dirty="0"/>
              <a:t>explicit and privately funded deposit insurance </a:t>
            </a:r>
            <a:r>
              <a:rPr lang="en-ZA" sz="2400" dirty="0" smtClean="0"/>
              <a:t>scheme.</a:t>
            </a:r>
          </a:p>
        </p:txBody>
      </p:sp>
    </p:spTree>
    <p:extLst>
      <p:ext uri="{BB962C8B-B14F-4D97-AF65-F5344CB8AC3E}">
        <p14:creationId xmlns:p14="http://schemas.microsoft.com/office/powerpoint/2010/main" xmlns="" val="166972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Introduction and Background… [3]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endParaRPr lang="en-ZA" dirty="0" smtClean="0"/>
          </a:p>
          <a:p>
            <a:pPr algn="just"/>
            <a:r>
              <a:rPr lang="en-ZA" dirty="0" smtClean="0"/>
              <a:t>SA is a member of the global community and has </a:t>
            </a:r>
            <a:r>
              <a:rPr lang="en-ZA" dirty="0"/>
              <a:t>adopted global </a:t>
            </a:r>
            <a:r>
              <a:rPr lang="en-ZA" dirty="0" smtClean="0"/>
              <a:t>standards </a:t>
            </a:r>
            <a:r>
              <a:rPr lang="en-ZA" dirty="0"/>
              <a:t>and best </a:t>
            </a:r>
            <a:r>
              <a:rPr lang="en-ZA" dirty="0" smtClean="0"/>
              <a:t>practice appropriate for SA, e.g. compliance with the Basel Core Principles for Effective Banking Supervision. 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SA banking system has been rated as well-developed </a:t>
            </a:r>
            <a:r>
              <a:rPr lang="en-ZA" dirty="0"/>
              <a:t>and proactively </a:t>
            </a:r>
            <a:r>
              <a:rPr lang="en-ZA" dirty="0" smtClean="0"/>
              <a:t>regulated.</a:t>
            </a:r>
            <a:endParaRPr lang="en-ZA" dirty="0"/>
          </a:p>
          <a:p>
            <a:pPr lvl="1" algn="just"/>
            <a:r>
              <a:rPr lang="en-ZA" sz="2400" dirty="0" smtClean="0"/>
              <a:t>Conducive to attracting investment to drive economic growth.  </a:t>
            </a:r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0544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Role of banking in an economy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/>
              <a:t>Banks </a:t>
            </a:r>
            <a:r>
              <a:rPr lang="en-ZA" dirty="0" smtClean="0"/>
              <a:t>facilitate </a:t>
            </a:r>
            <a:r>
              <a:rPr lang="en-ZA" dirty="0"/>
              <a:t>the efficient flow of funds in our economy towards promoting economic development and </a:t>
            </a:r>
            <a:r>
              <a:rPr lang="en-ZA" dirty="0" smtClean="0"/>
              <a:t>growth.</a:t>
            </a:r>
            <a:endParaRPr lang="en-ZA" dirty="0"/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Financial </a:t>
            </a:r>
            <a:r>
              <a:rPr lang="en-ZA" dirty="0"/>
              <a:t>inclusion is </a:t>
            </a:r>
            <a:r>
              <a:rPr lang="en-ZA" dirty="0" smtClean="0"/>
              <a:t>the </a:t>
            </a:r>
            <a:r>
              <a:rPr lang="en-ZA" dirty="0"/>
              <a:t>central aim of the SA banking sector, seeking to improve the range, quality and availability of financial services and products on the basis of access, affordability, appropriateness, usage and simplicity.</a:t>
            </a:r>
            <a:endParaRPr lang="en-ZA" dirty="0" smtClean="0"/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Credit </a:t>
            </a:r>
            <a:r>
              <a:rPr lang="en-ZA" dirty="0"/>
              <a:t>creation is the main income generating activity for banks. However, this involves </a:t>
            </a:r>
            <a:r>
              <a:rPr lang="en-ZA" dirty="0" smtClean="0"/>
              <a:t>risks which need to be managed.</a:t>
            </a:r>
            <a:r>
              <a:rPr lang="en-ZA" dirty="0" smtClean="0">
                <a:solidFill>
                  <a:srgbClr val="FF0000"/>
                </a:solidFill>
              </a:rPr>
              <a:t> </a:t>
            </a:r>
            <a:endParaRPr lang="en-ZA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1731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Provisions of the Banks Act 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 smtClean="0"/>
              <a:t>To provide </a:t>
            </a:r>
            <a:r>
              <a:rPr lang="en-ZA" dirty="0"/>
              <a:t>for the regulation and supervision of the business of public companies taking deposits from the public; and to provide for matters connected therewith</a:t>
            </a:r>
            <a:r>
              <a:rPr lang="en-ZA" dirty="0" smtClean="0"/>
              <a:t>.</a:t>
            </a:r>
          </a:p>
          <a:p>
            <a:pPr algn="just"/>
            <a:r>
              <a:rPr lang="en-ZA" dirty="0" smtClean="0"/>
              <a:t>Section 2 </a:t>
            </a:r>
            <a:r>
              <a:rPr lang="en-ZA" dirty="0"/>
              <a:t>of the </a:t>
            </a:r>
            <a:r>
              <a:rPr lang="en-ZA" dirty="0" smtClean="0"/>
              <a:t>Banks </a:t>
            </a:r>
            <a:r>
              <a:rPr lang="en-ZA" dirty="0"/>
              <a:t>Act </a:t>
            </a:r>
            <a:r>
              <a:rPr lang="en-ZA" dirty="0" smtClean="0"/>
              <a:t>has </a:t>
            </a:r>
            <a:r>
              <a:rPr lang="en-ZA" dirty="0"/>
              <a:t>provisions for exclusions from application of Banks Act </a:t>
            </a:r>
            <a:r>
              <a:rPr lang="en-ZA" dirty="0" smtClean="0"/>
              <a:t>insofar </a:t>
            </a:r>
            <a:r>
              <a:rPr lang="en-ZA" dirty="0"/>
              <a:t>as they impose requirements with which any institution must </a:t>
            </a:r>
            <a:r>
              <a:rPr lang="en-ZA" dirty="0" smtClean="0"/>
              <a:t>comply.</a:t>
            </a:r>
          </a:p>
          <a:p>
            <a:pPr algn="just"/>
            <a:r>
              <a:rPr lang="en-ZA" dirty="0" smtClean="0"/>
              <a:t>These exclusions apply to the Reserve Bank; the Land Bank; DBSA; CPD; PIC; any mutual bank or any other institution </a:t>
            </a:r>
            <a:r>
              <a:rPr lang="en-ZA" dirty="0"/>
              <a:t>or</a:t>
            </a:r>
            <a:r>
              <a:rPr lang="en-ZA" i="1" dirty="0"/>
              <a:t> </a:t>
            </a:r>
            <a:r>
              <a:rPr lang="en-ZA" dirty="0"/>
              <a:t>body designated by the Minister by notice in the Gazette</a:t>
            </a:r>
            <a:r>
              <a:rPr lang="en-ZA" dirty="0" smtClean="0"/>
              <a:t>.</a:t>
            </a:r>
          </a:p>
          <a:p>
            <a:pPr algn="just"/>
            <a:r>
              <a:rPr lang="en-ZA" dirty="0"/>
              <a:t>Development banks are established with the aim of addressing market failures in the provision of finance. </a:t>
            </a:r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856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Consideration 1: rationale and reasoning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r>
              <a:rPr lang="en-ZA" dirty="0" smtClean="0"/>
              <a:t>The objective is unclear, given the provisions for DFIs.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Concern on the potential additional burden on the </a:t>
            </a:r>
            <a:r>
              <a:rPr lang="en-ZA" dirty="0" err="1" smtClean="0"/>
              <a:t>fiscus</a:t>
            </a:r>
            <a:r>
              <a:rPr lang="en-ZA" dirty="0" smtClean="0"/>
              <a:t> in relation to, </a:t>
            </a:r>
            <a:r>
              <a:rPr lang="en-ZA" i="1" dirty="0" smtClean="0"/>
              <a:t>inter alia</a:t>
            </a:r>
            <a:r>
              <a:rPr lang="en-ZA" dirty="0" smtClean="0"/>
              <a:t>, initial and ongoing funding and licence obligations of a state-owned bank. </a:t>
            </a:r>
            <a:endParaRPr lang="en-ZA" dirty="0"/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Possibility of political </a:t>
            </a:r>
            <a:r>
              <a:rPr lang="en-ZA" dirty="0"/>
              <a:t>influence and </a:t>
            </a:r>
            <a:r>
              <a:rPr lang="en-ZA" dirty="0" smtClean="0"/>
              <a:t>interference which could result in  </a:t>
            </a:r>
            <a:r>
              <a:rPr lang="en-ZA" dirty="0"/>
              <a:t>moral </a:t>
            </a:r>
            <a:r>
              <a:rPr lang="en-ZA" dirty="0" smtClean="0"/>
              <a:t>hazard.</a:t>
            </a:r>
          </a:p>
          <a:p>
            <a:pPr marL="0" indent="0" algn="just">
              <a:buNone/>
            </a:pPr>
            <a:endParaRPr lang="en-ZA" dirty="0"/>
          </a:p>
          <a:p>
            <a:pPr algn="just"/>
            <a:r>
              <a:rPr lang="en-ZA" dirty="0" smtClean="0"/>
              <a:t>Consideration to be given to unintended reckless lending in light of NCA provisions and debt intervention discussions. </a:t>
            </a:r>
          </a:p>
          <a:p>
            <a:pPr algn="just"/>
            <a:endParaRPr lang="en-ZA" dirty="0" smtClean="0"/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822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AEE10-4F3D-42C0-BD1D-0A0DB78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ZA" dirty="0" smtClean="0"/>
              <a:t>Consideration 2: PFMA provisions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13E853-2316-4995-9B6E-810507EB8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4287" y="908050"/>
            <a:ext cx="8379963" cy="5675312"/>
          </a:xfrm>
        </p:spPr>
        <p:txBody>
          <a:bodyPr/>
          <a:lstStyle/>
          <a:p>
            <a:pPr algn="just"/>
            <a:endParaRPr lang="en-ZA" dirty="0" smtClean="0"/>
          </a:p>
          <a:p>
            <a:pPr algn="just"/>
            <a:r>
              <a:rPr lang="en-ZA" dirty="0" smtClean="0"/>
              <a:t>The proposed state-owned bank must comply with the Banks Act prescripts in relation to, </a:t>
            </a:r>
            <a:r>
              <a:rPr lang="en-ZA" i="1" dirty="0" smtClean="0"/>
              <a:t>inter alia</a:t>
            </a:r>
            <a:r>
              <a:rPr lang="en-ZA" dirty="0" smtClean="0"/>
              <a:t>, capital requirements, financial reporting and external audits, disclosures, notwithstanding other PFMA obligations. </a:t>
            </a:r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A regulatory gap analysis needs to be undertaken to understand the implications </a:t>
            </a:r>
            <a:r>
              <a:rPr lang="en-ZA" dirty="0"/>
              <a:t>of state-owned banks being subject to the PFMA, Companies Act, Banks Act, Financial Sector Regulation Act, and any other in-scope </a:t>
            </a:r>
            <a:r>
              <a:rPr lang="en-ZA" dirty="0" smtClean="0"/>
              <a:t>legislation.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8044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king 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Banking Presentation2</Template>
  <TotalTime>15333</TotalTime>
  <Words>947</Words>
  <Application>Microsoft Office PowerPoint</Application>
  <PresentationFormat>On-screen Show (4:3)</PresentationFormat>
  <Paragraphs>117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Banking Presentation2</vt:lpstr>
      <vt:lpstr>Slide 0</vt:lpstr>
      <vt:lpstr> Table of Contents</vt:lpstr>
      <vt:lpstr>Introduction and Background</vt:lpstr>
      <vt:lpstr>Introduction and Background… [2]</vt:lpstr>
      <vt:lpstr>Introduction and Background… [3]</vt:lpstr>
      <vt:lpstr>Role of banking in an economy</vt:lpstr>
      <vt:lpstr>Provisions of the Banks Act </vt:lpstr>
      <vt:lpstr>Consideration 1: rationale and reasoning</vt:lpstr>
      <vt:lpstr>Consideration 2: PFMA provisions</vt:lpstr>
      <vt:lpstr>Consideration 3: state-owned companies</vt:lpstr>
      <vt:lpstr>Recommendations</vt:lpstr>
      <vt:lpstr>Concluding remarks</vt:lpstr>
      <vt:lpstr>Concluding remarks… [2]</vt:lpstr>
      <vt:lpstr>Questions</vt:lpstr>
    </vt:vector>
  </TitlesOfParts>
  <Company>The Banking Association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Coetzer</dc:creator>
  <cp:lastModifiedBy>PUMZA</cp:lastModifiedBy>
  <cp:revision>925</cp:revision>
  <cp:lastPrinted>2018-08-31T06:21:24Z</cp:lastPrinted>
  <dcterms:created xsi:type="dcterms:W3CDTF">2015-07-20T11:03:27Z</dcterms:created>
  <dcterms:modified xsi:type="dcterms:W3CDTF">2018-09-05T07:38:26Z</dcterms:modified>
</cp:coreProperties>
</file>