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6" r:id="rId2"/>
  </p:sldMasterIdLst>
  <p:notesMasterIdLst>
    <p:notesMasterId r:id="rId33"/>
  </p:notesMasterIdLst>
  <p:sldIdLst>
    <p:sldId id="256" r:id="rId3"/>
    <p:sldId id="345" r:id="rId4"/>
    <p:sldId id="371" r:id="rId5"/>
    <p:sldId id="391" r:id="rId6"/>
    <p:sldId id="392" r:id="rId7"/>
    <p:sldId id="389" r:id="rId8"/>
    <p:sldId id="417" r:id="rId9"/>
    <p:sldId id="352" r:id="rId10"/>
    <p:sldId id="271" r:id="rId11"/>
    <p:sldId id="333" r:id="rId12"/>
    <p:sldId id="416" r:id="rId13"/>
    <p:sldId id="338" r:id="rId14"/>
    <p:sldId id="334" r:id="rId15"/>
    <p:sldId id="340" r:id="rId16"/>
    <p:sldId id="341" r:id="rId17"/>
    <p:sldId id="335" r:id="rId18"/>
    <p:sldId id="342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8" r:id="rId28"/>
    <p:sldId id="429" r:id="rId29"/>
    <p:sldId id="430" r:id="rId30"/>
    <p:sldId id="431" r:id="rId31"/>
    <p:sldId id="387" r:id="rId3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12394D9B-67BF-4930-A18C-9C3DFEE3119B}">
          <p14:sldIdLst>
            <p14:sldId id="256"/>
            <p14:sldId id="345"/>
            <p14:sldId id="371"/>
            <p14:sldId id="391"/>
            <p14:sldId id="392"/>
            <p14:sldId id="389"/>
            <p14:sldId id="417"/>
            <p14:sldId id="352"/>
            <p14:sldId id="271"/>
            <p14:sldId id="333"/>
            <p14:sldId id="416"/>
            <p14:sldId id="338"/>
            <p14:sldId id="334"/>
            <p14:sldId id="340"/>
            <p14:sldId id="341"/>
            <p14:sldId id="335"/>
            <p14:sldId id="342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8"/>
            <p14:sldId id="429"/>
            <p14:sldId id="430"/>
            <p14:sldId id="431"/>
            <p14:sldId id="38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782">
          <p15:clr>
            <a:srgbClr val="A4A3A4"/>
          </p15:clr>
        </p15:guide>
        <p15:guide id="2" pos="29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ome R. Baloyi" initials="SRB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644" y="-90"/>
      </p:cViewPr>
      <p:guideLst>
        <p:guide orient="horz" pos="1782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2552475224983695E-2"/>
          <c:y val="7.9640451864548628E-2"/>
          <c:w val="0.69161181244499392"/>
          <c:h val="0.9178518888424007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3307974676491396"/>
                  <c:y val="-0.2654324070200063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E-44B9-8564-9E4F2432EB46}"/>
                </c:ext>
              </c:extLst>
            </c:dLbl>
            <c:dLbl>
              <c:idx val="1"/>
              <c:layout>
                <c:manualLayout>
                  <c:x val="-8.8602623776227171E-2"/>
                  <c:y val="-1.133935279536078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FE-44B9-8564-9E4F2432EB46}"/>
                </c:ext>
              </c:extLst>
            </c:dLbl>
            <c:dLbl>
              <c:idx val="2"/>
              <c:layout>
                <c:manualLayout>
                  <c:x val="-7.2538300099273839E-2"/>
                  <c:y val="-6.94222126246744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FE-44B9-8564-9E4F2432EB46}"/>
                </c:ext>
              </c:extLst>
            </c:dLbl>
            <c:dLbl>
              <c:idx val="3"/>
              <c:layout>
                <c:manualLayout>
                  <c:x val="6.989553183981273E-2"/>
                  <c:y val="-9.58473360056505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FE-44B9-8564-9E4F2432EB46}"/>
                </c:ext>
              </c:extLst>
            </c:dLbl>
            <c:dLbl>
              <c:idx val="4"/>
              <c:layout>
                <c:manualLayout>
                  <c:x val="0.13450073421878933"/>
                  <c:y val="-1.57392286270857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FE-44B9-8564-9E4F2432E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'NPA Overall'!$A$36:$A$40</c:f>
              <c:strCache>
                <c:ptCount val="5"/>
                <c:pt idx="0">
                  <c:v>Compensation of employees</c:v>
                </c:pt>
                <c:pt idx="1">
                  <c:v>Goods and services</c:v>
                </c:pt>
                <c:pt idx="2">
                  <c:v>Households</c:v>
                </c:pt>
                <c:pt idx="3">
                  <c:v>Machinery &amp; equipment</c:v>
                </c:pt>
                <c:pt idx="4">
                  <c:v>Departmental agencies and accounts</c:v>
                </c:pt>
              </c:strCache>
            </c:strRef>
          </c:cat>
          <c:val>
            <c:numRef>
              <c:f>'NPA Overall'!$B$36:$B$40</c:f>
              <c:numCache>
                <c:formatCode>0.00%</c:formatCode>
                <c:ptCount val="5"/>
                <c:pt idx="0">
                  <c:v>0.88798577304788462</c:v>
                </c:pt>
                <c:pt idx="1">
                  <c:v>9.8776627917461127E-2</c:v>
                </c:pt>
                <c:pt idx="2">
                  <c:v>2.3029179886588894E-3</c:v>
                </c:pt>
                <c:pt idx="3">
                  <c:v>8.3270094213271102E-3</c:v>
                </c:pt>
                <c:pt idx="4">
                  <c:v>2.6076716246684916E-3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7D-458C-B762-C98E54ED944D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70705694793846574"/>
          <c:y val="0.11783276872759012"/>
          <c:w val="0.2914212930039225"/>
          <c:h val="0.81575632425915179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48063D-C778-4288-BA21-9B25B2AAE295}" type="datetimeFigureOut">
              <a:rPr lang="en-ZA" smtClean="0"/>
              <a:pPr/>
              <a:t>2018/04/25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FC2A87-3477-43B1-82C5-A8D87E58B27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04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8773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94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28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4287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776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09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612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43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377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262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856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1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1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262CE4-ACFA-4291-B790-B95676F4F92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5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95C6-29F3-4507-8442-1BAB186C79C2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A link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367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BA35-391F-45C7-AF72-63A0C07F4F85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96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DBF8-F491-456F-B27C-7F1CA27F1560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A links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694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3CF4-8961-47D4-AD81-1BE1C6724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NPA link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90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861B-F7C2-4283-9EF1-9CE37318EE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NPA links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93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1302-5964-4BD8-AF04-2DA304AA83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NPA links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074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D32D-3CC6-4823-9D3A-1608A1B32569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44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8333-5D99-44EA-B97E-FF0BEB7D66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803A-3001-7B4B-A4AE-B92848C2B2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80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" y="119721"/>
            <a:ext cx="88353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ZA" altLang="en-US" sz="2400" b="1" kern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OF THE NPA ANNUAL PERFORMANCE PLAN 2018/19</a:t>
            </a:r>
            <a:endParaRPr lang="en-ZA" altLang="en-US" sz="2400" b="1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50000"/>
              </a:lnSpc>
              <a:tabLst>
                <a:tab pos="4286250" algn="l"/>
                <a:tab pos="4514850" algn="l"/>
              </a:tabLst>
              <a:defRPr/>
            </a:pPr>
            <a:endParaRPr lang="en-ZA" altLang="en-US" sz="1400" b="1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tabLst>
                <a:tab pos="4286250" algn="l"/>
                <a:tab pos="4514850" algn="l"/>
              </a:tabLst>
              <a:defRPr/>
            </a:pPr>
            <a:r>
              <a:rPr lang="en-ZA" altLang="en-US" sz="1600" b="1" kern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Briefing to the Portfolio Committee 	on Justice and Correctional Services</a:t>
            </a:r>
          </a:p>
          <a:p>
            <a:pPr>
              <a:lnSpc>
                <a:spcPct val="150000"/>
              </a:lnSpc>
              <a:tabLst>
                <a:tab pos="4286250" algn="l"/>
                <a:tab pos="4514850" algn="l"/>
              </a:tabLst>
              <a:defRPr/>
            </a:pPr>
            <a:r>
              <a:rPr lang="en-ZA" altLang="en-US" sz="16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ZA" altLang="en-US" sz="1600" b="1" kern="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tabLst>
                <a:tab pos="4286250" algn="l"/>
                <a:tab pos="4514850" algn="l"/>
              </a:tabLst>
              <a:defRPr/>
            </a:pPr>
            <a:r>
              <a:rPr lang="en-ZA" altLang="en-US" sz="16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ZA" altLang="en-US" sz="1600" b="1" kern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Date: 24 April 2018 </a:t>
            </a:r>
            <a:endParaRPr lang="en-ZA" altLang="en-US" sz="1600" b="1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50000"/>
              </a:lnSpc>
              <a:defRPr/>
            </a:pPr>
            <a:endParaRPr lang="en-ZA" altLang="en-US" sz="1400" b="1" kern="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23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07530" y="635635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10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062" y="-12141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2204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Programme Performance Indicators and Targets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6915624"/>
              </p:ext>
            </p:extLst>
          </p:nvPr>
        </p:nvGraphicFramePr>
        <p:xfrm>
          <a:off x="91439" y="387969"/>
          <a:ext cx="8949692" cy="551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4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7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97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73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18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53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4485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52111">
                <a:tc gridSpan="9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NPA Strategic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Objective 1: Ensure successful prosecution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Strategy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Prosecute and resolve criminal cases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8948">
                <a:tc rowSpan="2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 indicators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471"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2020/21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1691">
                <a:tc>
                  <a:txBody>
                    <a:bodyPr/>
                    <a:lstStyle/>
                    <a:p>
                      <a:pPr marL="0" marR="0" indent="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in complex commercial crimes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94%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(1 069)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94%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(951)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92%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(793)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10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(928)</a:t>
                      </a:r>
                      <a:endParaRPr lang="en-ZA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94,1%</a:t>
                      </a: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(912)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(801)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(803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(817)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0039">
                <a:tc>
                  <a:txBody>
                    <a:bodyPr/>
                    <a:lstStyle/>
                    <a:p>
                      <a:pPr marL="0" marR="0" indent="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in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organised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crime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92%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(474)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89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(359)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(383)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ZA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(269)</a:t>
                      </a:r>
                      <a:endParaRPr lang="en-ZA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93,7%</a:t>
                      </a: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(342)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(384)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(388)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(392)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74985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Number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persons convicted of corruption or offences related to corruption where the amount involved is more than R5 million 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23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25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(48)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29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77)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33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(110)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39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(149)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30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45720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(140)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3895" marR="0" indent="-226695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30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83895" marR="0" indent="-226695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(170)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3895" marR="0" indent="-226695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30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83895" marR="0" indent="-226695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(200)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7848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Number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government officials convicted for corruption or offences related to corruption </a:t>
                      </a: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130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206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(336)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224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(560)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210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(770)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207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(977)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230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(1 000)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230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(1 230)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230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(1 460)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55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16089" y="6309360"/>
            <a:ext cx="2133600" cy="38925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11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062" y="113589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2204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Programme Performance Indicators and Targets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6198859"/>
              </p:ext>
            </p:extLst>
          </p:nvPr>
        </p:nvGraphicFramePr>
        <p:xfrm>
          <a:off x="91439" y="513699"/>
          <a:ext cx="8858250" cy="530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3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7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18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1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9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21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71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41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14001">
                <a:tc gridSpan="9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NPA Strategic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Objective 1: Ensure successful prosecution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491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Strategy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Prosecute and resolve criminal cases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3955">
                <a:tc rowSpan="2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 indicators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253"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2020/21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4766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Number of persons convicted of  private sector corruption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 +5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 +5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5121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</a:t>
                      </a:r>
                      <a:r>
                        <a:rPr lang="en-US" sz="1100" b="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rate in money laundering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75%</a:t>
                      </a: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75%</a:t>
                      </a:r>
                    </a:p>
                    <a:p>
                      <a:pPr marL="0" marR="0" indent="-226695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75%</a:t>
                      </a:r>
                    </a:p>
                    <a:p>
                      <a:pPr marL="0" marR="0" indent="-226695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6294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in cybercrime prosecution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(232)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(244)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97%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(289)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74%</a:t>
                      </a:r>
                      <a:endParaRPr lang="en-ZA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9850" marR="0" indent="0" algn="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(256)</a:t>
                      </a:r>
                      <a:endParaRPr lang="en-ZA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98,5%</a:t>
                      </a:r>
                    </a:p>
                    <a:p>
                      <a:pPr marL="69850" marR="0" indent="0" algn="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(330)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95%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(268)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95%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(271)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95%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(274)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24630">
                <a:tc>
                  <a:txBody>
                    <a:bodyPr/>
                    <a:lstStyle/>
                    <a:p>
                      <a:pPr marL="0" marR="0" indent="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in sexual offences 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69%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(5 084)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(4 978)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72%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780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indent="0" algn="r" defTabSz="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69</a:t>
                      </a: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</a:t>
                      </a:r>
                      <a:endParaRPr lang="en-ZA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(4 723)</a:t>
                      </a:r>
                      <a:endParaRPr lang="en-ZA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100" b="1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72,8%</a:t>
                      </a: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(5 001)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70%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(4 602)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70%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(4 648)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70%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(4 694)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02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12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458" y="30639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2204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Programme Performance Indicators and Targets 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710015"/>
              </p:ext>
            </p:extLst>
          </p:nvPr>
        </p:nvGraphicFramePr>
        <p:xfrm>
          <a:off x="125729" y="400435"/>
          <a:ext cx="8938257" cy="539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6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3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1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22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22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142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48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142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49961">
                <a:tc gridSpan="9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NPA Strategic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Objective 1: Ensure successful prosecution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51"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Strategy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Prosecute and resolve criminal cases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7661">
                <a:tc rowSpan="2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 indicators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508"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/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2020/21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0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rate trio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crime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82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 453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82%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 391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84%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 553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85</a:t>
                      </a: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</a:t>
                      </a:r>
                      <a:endParaRPr lang="en-ZA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 </a:t>
                      </a: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552)</a:t>
                      </a:r>
                      <a:endParaRPr lang="en-ZA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82,9%</a:t>
                      </a:r>
                    </a:p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(1 723)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85%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(1 579)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85%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(1 595)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85%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(1 611)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rate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in murder prosecutions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77,7%</a:t>
                      </a:r>
                    </a:p>
                    <a:p>
                      <a:pPr marL="0" marR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(3 095)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(3 404)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(3 438)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(3 472)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in violent protests and industrial actions prosecuted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72%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(8)</a:t>
                      </a: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68%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(73)</a:t>
                      </a: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56%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(57)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74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</a:t>
                      </a:r>
                      <a:endParaRPr lang="en-ZA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(46)</a:t>
                      </a:r>
                      <a:endParaRPr lang="en-ZA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68,8%</a:t>
                      </a:r>
                    </a:p>
                    <a:p>
                      <a:pPr mar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(88)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74%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(75)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74%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(76)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74%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(77)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430">
                <a:tc>
                  <a:txBody>
                    <a:bodyPr/>
                    <a:lstStyle/>
                    <a:p>
                      <a:pPr marL="6985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Number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of victims assisted at TCC sites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29 800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29 860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29 920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98657">
                <a:tc>
                  <a:txBody>
                    <a:bodyPr/>
                    <a:lstStyle/>
                    <a:p>
                      <a:pPr marL="6985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at TCC reported cases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(2 285)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(2 340)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(2 334)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(1 511)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74,5%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(1 899)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(2 345)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(2 357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(2 365)</a:t>
                      </a:r>
                      <a:endParaRPr lang="en-US" sz="1100" b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06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16089" y="635635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13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793" y="315205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2204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Strategic Objective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2: Annual Targets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8980792"/>
              </p:ext>
            </p:extLst>
          </p:nvPr>
        </p:nvGraphicFramePr>
        <p:xfrm>
          <a:off x="125730" y="901338"/>
          <a:ext cx="8823959" cy="380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1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1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6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43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30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30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123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123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7123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62899">
                <a:tc gridSpan="10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j-ea"/>
                          <a:cs typeface="Arial" panose="020B0604020202020204" pitchFamily="34" charset="0"/>
                        </a:rPr>
                        <a:t>NPA Strategic Objective 2: Ensure profit is removed from crime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524">
                <a:tc gridSpan="10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Sub-programme 2: Asset Forfeiture Unit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846">
                <a:tc rowSpan="2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Objective  indicator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5 year Strategic Plan target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Term T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argets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910"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2020/21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2813">
                <a:tc>
                  <a:txBody>
                    <a:bodyPr/>
                    <a:lstStyle/>
                    <a:p>
                      <a:pPr marL="69850" marR="0" indent="0" algn="l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Number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of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completed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forfeiture cases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450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463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389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572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96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100" b="1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168%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(563)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500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510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520</a:t>
                      </a:r>
                      <a:endParaRPr lang="en-ZA" sz="11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2624">
                <a:tc>
                  <a:txBody>
                    <a:bodyPr/>
                    <a:lstStyle/>
                    <a:p>
                      <a:pPr marL="69850" marR="0" indent="0" algn="l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Value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completed forfeiture cases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R550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R1 939m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R349.5m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R423.6m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R245m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R366.9m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R6bn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ZA" sz="11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R10bn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R15bn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76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0380" y="635635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14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964" y="84372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spcBef>
                <a:spcPct val="0"/>
              </a:spcBef>
              <a:defRPr/>
            </a:pPr>
            <a:r>
              <a:rPr lang="en-GB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Programme Performance Indicators and Targets </a:t>
            </a:r>
            <a:endParaRPr lang="en-GB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0760763"/>
              </p:ext>
            </p:extLst>
          </p:nvPr>
        </p:nvGraphicFramePr>
        <p:xfrm>
          <a:off x="80011" y="484483"/>
          <a:ext cx="8903969" cy="553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7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73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24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24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03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80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683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93973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NPA Strategic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Objective 2 : Ensure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profit is removed from crime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366">
                <a:tc>
                  <a:txBody>
                    <a:bodyPr/>
                    <a:lstStyle/>
                    <a:p>
                      <a:pPr algn="ctr"/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Strategy</a:t>
                      </a:r>
                      <a:endParaRPr lang="en-ZA" sz="1200" b="1" kern="1200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Increase the impact of Asset Forfeiture</a:t>
                      </a:r>
                      <a:endParaRPr lang="en-ZA" sz="1200" b="1" kern="1200" dirty="0" smtClean="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b="1" dirty="0">
                        <a:latin typeface="Arial Narrow" panose="020B0606020202030204" pitchFamily="34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105">
                <a:tc rowSpan="2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 indicators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2020/21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1691"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Number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freezing orders obtained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342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326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377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122%</a:t>
                      </a:r>
                    </a:p>
                    <a:p>
                      <a:pPr marL="69850" marR="0" indent="0" algn="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(319)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264 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320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147"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Value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freezing orders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R2 756m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R778.9m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R1.1bn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R789m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R4.38bn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R10bn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R13bn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R15bn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17270"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Value of freezing orders obtained relating to corruption where the amount involved more than R5 million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R2.235bn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R238.6m</a:t>
                      </a: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(2.473.6bn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R627.3m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(3.100.9bn)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R195m</a:t>
                      </a: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R3.8bn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R8bn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R11bn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R13bn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3323"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Value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recoveries in terms of Prevention of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Organised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Crime Act (POCA)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R130m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R441.5m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R219m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R190m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R308.3m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R3bn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R5bn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R8bn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00664"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Success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litigated cases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95.1%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(442)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96%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(393/411)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99%</a:t>
                      </a: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(554/560)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93%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99.1%</a:t>
                      </a:r>
                    </a:p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(558/563)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93%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 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 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57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793230" y="635635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15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107" y="271571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spcBef>
                <a:spcPct val="0"/>
              </a:spcBef>
              <a:defRPr/>
            </a:pPr>
            <a:r>
              <a:rPr lang="en-GB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Programme Performance </a:t>
            </a:r>
            <a:r>
              <a:rPr lang="en-GB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ndicators and Targets </a:t>
            </a:r>
            <a:endParaRPr lang="en-GB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915013"/>
              </p:ext>
            </p:extLst>
          </p:nvPr>
        </p:nvGraphicFramePr>
        <p:xfrm>
          <a:off x="231710" y="720840"/>
          <a:ext cx="8588764" cy="5141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43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86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65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13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32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44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3971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NPA Strategic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Objective 2 : Ensure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profit is removed from crime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365">
                <a:tc>
                  <a:txBody>
                    <a:bodyPr/>
                    <a:lstStyle/>
                    <a:p>
                      <a:pPr algn="ctr"/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Strategy</a:t>
                      </a:r>
                      <a:endParaRPr lang="en-ZA" sz="1200" b="1" kern="1200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Increase the impact of Asset Forfeiture</a:t>
                      </a:r>
                      <a:endParaRPr lang="en-ZA" sz="1200" b="1" kern="1200" dirty="0" smtClean="0">
                        <a:solidFill>
                          <a:srgbClr val="000000"/>
                        </a:solidFill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b="1" dirty="0">
                        <a:latin typeface="Arial Narrow" panose="020B0606020202030204" pitchFamily="34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552">
                <a:tc rowSpan="2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 indicators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2020/21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4942">
                <a:tc>
                  <a:txBody>
                    <a:bodyPr/>
                    <a:lstStyle/>
                    <a:p>
                      <a:pPr marL="6985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Value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recoveries obtained relating to corruption where the amount involved is more than R5 million (proceeds of crime and government losses)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R1.553bn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R136.8m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(R1</a:t>
                      </a:r>
                      <a:r>
                        <a:rPr lang="en-ZA" sz="11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689.8m)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R122.7m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l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(R1812.5bn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R60m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R2.5m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R2.5bn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3895" marR="0" indent="-61214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R3.7bn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3895" marR="0" indent="-61214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R6.5bn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505">
                <a:tc>
                  <a:txBody>
                    <a:bodyPr/>
                    <a:lstStyle/>
                    <a:p>
                      <a:pPr marL="69850" marR="0" indent="0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Value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recoveries for government officials convicted of corruption and other related offences (proceeds of crime and government losses)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R11.1m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R13m</a:t>
                      </a: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(24.1m)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R1.16m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(R25.26m)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R400 000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R410 000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R2.4m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R3.5m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R5m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70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16090" y="634619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16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964" y="315205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2204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NPA Strategic Objective 3: Annual Targets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5358435"/>
              </p:ext>
            </p:extLst>
          </p:nvPr>
        </p:nvGraphicFramePr>
        <p:xfrm>
          <a:off x="140227" y="911124"/>
          <a:ext cx="8699899" cy="3452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8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2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99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44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54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05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794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99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999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75963">
                <a:tc gridSpan="10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j-ea"/>
                          <a:cs typeface="Arial" panose="020B0604020202020204" pitchFamily="34" charset="0"/>
                        </a:rPr>
                        <a:t>NPA Strategic Objective 3: Ensure that vulnerable and intimidated persons are successfully protected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 gridSpan="10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Sub-programme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3: Office for Witness Protection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143">
                <a:tc rowSpan="2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Objective  indicator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5 year Strategic Plan target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2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134"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2020/21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1522"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Number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witnesses and related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persons, threatened, harmed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or killed whilst on the Witness Protection Programme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340" algn="r"/>
                        </a:tabLs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278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>
              <a:solidFill>
                <a:prstClr val="black"/>
              </a:solidFill>
            </a:endParaRPr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751561" y="635635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397" y="315205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spcBef>
                <a:spcPct val="0"/>
              </a:spcBef>
              <a:defRPr/>
            </a:pPr>
            <a:r>
              <a:rPr lang="en-GB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Programme Performance Indicators and Targets </a:t>
            </a:r>
            <a:endParaRPr lang="en-GB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3643757"/>
              </p:ext>
            </p:extLst>
          </p:nvPr>
        </p:nvGraphicFramePr>
        <p:xfrm>
          <a:off x="296397" y="901336"/>
          <a:ext cx="8588764" cy="389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5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34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23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23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13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32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44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2612"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NPA Strategic Objective 3: Ensure that vulnerable and intimidated persons are successfully protected 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338"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Strategy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Enhance</a:t>
                      </a:r>
                      <a:r>
                        <a:rPr lang="en-ZA" sz="1200" b="1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the implementation of Witness Protection Services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321">
                <a:tc rowSpan="2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 indicators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202021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7818">
                <a:tc>
                  <a:txBody>
                    <a:bodyPr/>
                    <a:lstStyle/>
                    <a:p>
                      <a:pPr marL="0" marR="0" indent="0" algn="l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Percentage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of witnesses and related persons that walked off the Witness Protection Programme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434340" algn="r"/>
                        </a:tabLs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1.2%</a:t>
                      </a:r>
                    </a:p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434340" algn="r"/>
                        </a:tabLs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0.6%</a:t>
                      </a:r>
                    </a:p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(4/662)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434340" algn="r"/>
                        </a:tabLs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0.5%</a:t>
                      </a:r>
                    </a:p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434340" algn="r"/>
                        </a:tabLs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(4/770)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1.5%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1.2%</a:t>
                      </a:r>
                    </a:p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(9/722)</a:t>
                      </a:r>
                      <a:endParaRPr lang="en-US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1.5%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1.5%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1.5%</a:t>
                      </a: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882">
                <a:tc>
                  <a:txBody>
                    <a:bodyPr/>
                    <a:lstStyle/>
                    <a:p>
                      <a:pPr marL="0" marR="0" indent="0" algn="l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 of witnesses and related persons successfully discharged and resettled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340" algn="r"/>
                        </a:tabLst>
                      </a:pPr>
                      <a:endParaRPr lang="en-ZA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340" algn="r"/>
                        </a:tabLst>
                      </a:pPr>
                      <a:r>
                        <a:rPr lang="en-ZA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340" algn="r"/>
                        </a:tabLs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100%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0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58114" y="1089912"/>
            <a:ext cx="8680146" cy="3653538"/>
          </a:xfrm>
          <a:prstGeom prst="rect">
            <a:avLst/>
          </a:prstGeom>
          <a:solidFill>
            <a:srgbClr val="CC9B00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en-Z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Z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/>
              <a:cs typeface="+mj-cs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/>
                <a:cs typeface="+mj-cs"/>
              </a:rPr>
              <a:t>BUDGET PRESENTATION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660" y="6366491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18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4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9803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19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2400" dirty="0" smtClean="0">
                <a:latin typeface="Cambria" panose="02040503050406030204" pitchFamily="18" charset="0"/>
              </a:rPr>
              <a:t>NPA </a:t>
            </a:r>
            <a:r>
              <a:rPr lang="en-US" sz="2400" dirty="0">
                <a:latin typeface="Cambria" panose="02040503050406030204" pitchFamily="18" charset="0"/>
              </a:rPr>
              <a:t>Overall Budget vs Expenditure as at </a:t>
            </a:r>
            <a:br>
              <a:rPr lang="en-US" sz="2400" dirty="0">
                <a:latin typeface="Cambria" panose="02040503050406030204" pitchFamily="18" charset="0"/>
              </a:rPr>
            </a:br>
            <a:r>
              <a:rPr lang="en-US" sz="2400" dirty="0" smtClean="0">
                <a:latin typeface="Cambria" panose="02040503050406030204" pitchFamily="18" charset="0"/>
              </a:rPr>
              <a:t>31</a:t>
            </a:r>
            <a:r>
              <a:rPr lang="en-US" sz="2400" baseline="30000" dirty="0" smtClean="0">
                <a:latin typeface="Cambria" panose="02040503050406030204" pitchFamily="18" charset="0"/>
              </a:rPr>
              <a:t>st</a:t>
            </a:r>
            <a:r>
              <a:rPr lang="en-US" sz="2400" dirty="0" smtClean="0">
                <a:latin typeface="Cambria" panose="02040503050406030204" pitchFamily="18" charset="0"/>
              </a:rPr>
              <a:t> of March 2018 </a:t>
            </a:r>
            <a:r>
              <a:rPr lang="en-US" sz="2400" dirty="0">
                <a:latin typeface="Cambria" panose="02040503050406030204" pitchFamily="18" charset="0"/>
              </a:rPr>
              <a:t>per Economic </a:t>
            </a:r>
            <a:r>
              <a:rPr lang="en-US" sz="2400" dirty="0" smtClean="0">
                <a:latin typeface="Cambria" panose="02040503050406030204" pitchFamily="18" charset="0"/>
              </a:rPr>
              <a:t>Classification (Unaudited)</a:t>
            </a:r>
            <a:endParaRPr lang="en-US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5062" y="982980"/>
          <a:ext cx="8993875" cy="4385365"/>
        </p:xfrm>
        <a:graphic>
          <a:graphicData uri="http://schemas.openxmlformats.org/drawingml/2006/table">
            <a:tbl>
              <a:tblPr/>
              <a:tblGrid>
                <a:gridCol w="2442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16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6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41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0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600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1162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Economic classification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879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Adjusted Appropriation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Shifting / </a:t>
                      </a:r>
                      <a:r>
                        <a:rPr lang="en-ZA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Virement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Final </a:t>
                      </a: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Appropriation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Expenditure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Variance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Expenditure as % of final appropriation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542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0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3 168 219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34 534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3 202 753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3 202 753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100,00%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0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470 509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495 647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495 647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100,00%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74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and accounts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8 993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98,87%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0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7 942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94,95%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10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28 648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-1 024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27 624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27 624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98,02%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0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Payment for financial assets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100,00%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542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7793" marR="7793" marT="779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3 684 311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58 712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3 743 023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3 742 921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99,97%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48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630" y="102350"/>
            <a:ext cx="2029530" cy="46166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/>
                <a:cs typeface="Arial" panose="020B0604020202020204" pitchFamily="34" charset="0"/>
              </a:rPr>
              <a:t>CONTENTS</a:t>
            </a:r>
            <a:r>
              <a:rPr lang="en-ZA" sz="2400" b="1" dirty="0">
                <a:latin typeface="Cambria" panose="02040503050406030204" pitchFamily="18" charset="0"/>
                <a:ea typeface="ＭＳ Ｐゴシック"/>
              </a:rPr>
              <a:t> 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630" y="575445"/>
            <a:ext cx="809886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Introduction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Mandate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Vision,  mission and values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Changes in current plan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Strategic Objectives, Indicators and Targets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Budget</a:t>
            </a:r>
          </a:p>
          <a:p>
            <a:pPr>
              <a:lnSpc>
                <a:spcPct val="150000"/>
              </a:lnSpc>
            </a:pPr>
            <a:endParaRPr lang="en-ZA" sz="2000" b="1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endParaRPr lang="en-ZA" sz="2000" b="1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endParaRPr lang="en-ZA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ZA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8960" y="633476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8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3920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20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5" y="34862"/>
            <a:ext cx="91440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NPA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Overall Budget vs Expenditure as at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31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of March 2018 per Sub-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Programme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(Unaudited)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7330" y="1001746"/>
          <a:ext cx="8870190" cy="4379185"/>
        </p:xfrm>
        <a:graphic>
          <a:graphicData uri="http://schemas.openxmlformats.org/drawingml/2006/table">
            <a:tbl>
              <a:tblPr/>
              <a:tblGrid>
                <a:gridCol w="2564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9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9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0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27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1109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Economic classification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449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Adjusted Appropriation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Shifting / </a:t>
                      </a:r>
                      <a:r>
                        <a:rPr lang="en-ZA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Vireement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Final Appropriation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Expenditure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Variance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Expenditure as % of final appropriation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09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372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National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Prosecutions Service </a:t>
                      </a:r>
                      <a:endParaRPr lang="en-ZA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(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NPS)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2 913 510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32 747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2 946 257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2 946 257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967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Asset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Forfeiture Unit (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AFU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131 909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-5 389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126 520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126 520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589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Office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 Witness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Protection</a:t>
                      </a:r>
                    </a:p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(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OWP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181 683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189 995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189 995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687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Support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Services (SS)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457 209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23 042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480 251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480 149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3389">
                <a:tc>
                  <a:txBody>
                    <a:bodyPr/>
                    <a:lstStyle/>
                    <a:p>
                      <a:pPr marL="177800" indent="0" algn="l" rtl="0" fontAlgn="t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Grand Total</a:t>
                      </a:r>
                    </a:p>
                  </a:txBody>
                  <a:tcPr marL="7684" marR="7684" marT="83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3 684 311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58 712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3 743 023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3 742 921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64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58114" y="1089912"/>
            <a:ext cx="8680146" cy="3653538"/>
          </a:xfrm>
          <a:prstGeom prst="rect">
            <a:avLst/>
          </a:prstGeom>
          <a:solidFill>
            <a:srgbClr val="CC9B00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en-Z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en-Z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MTEF </a:t>
            </a:r>
            <a:r>
              <a:rPr lang="en-Z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</a:t>
            </a:r>
          </a:p>
          <a:p>
            <a:pPr algn="ctr">
              <a:buFontTx/>
              <a:buNone/>
              <a:defRPr/>
            </a:pPr>
            <a:r>
              <a:rPr lang="en-Z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2018/19 – 2020/21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21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2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508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22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72955" y="1395484"/>
          <a:ext cx="8413845" cy="4070562"/>
        </p:xfrm>
        <a:graphic>
          <a:graphicData uri="http://schemas.openxmlformats.org/drawingml/2006/table">
            <a:tbl>
              <a:tblPr/>
              <a:tblGrid>
                <a:gridCol w="3024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4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19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43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8299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ZA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R’thousand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6049" marR="7339" marT="73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2018/19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2019/20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2020/21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76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Adjusted Appropriation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 Term estimates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739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3 168 219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3 240 126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3 486 309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3 747 725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39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470 509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360 421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391 005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411 702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39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739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&amp; equipment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28 648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30 384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32 901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35 536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628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and accounts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829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3 684 311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3 648 849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3 929 137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4 214 926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1449" y="0"/>
            <a:ext cx="888111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Budget growth per Economic Classification: MTEF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89109" y="5466046"/>
          <a:ext cx="5397692" cy="409852"/>
        </p:xfrm>
        <a:graphic>
          <a:graphicData uri="http://schemas.openxmlformats.org/drawingml/2006/table">
            <a:tbl>
              <a:tblPr/>
              <a:tblGrid>
                <a:gridCol w="16372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52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8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71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985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3,65%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-0,96%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49" y="5987018"/>
            <a:ext cx="8515351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Average growth over MTEF is 4,41% against anticipated </a:t>
            </a:r>
            <a:r>
              <a:rPr lang="en-US" sz="1500" dirty="0"/>
              <a:t>Consumer Price Index (CPIX</a:t>
            </a:r>
            <a:r>
              <a:rPr lang="en-US" sz="1500" dirty="0" smtClean="0"/>
              <a:t>) of 5,7</a:t>
            </a:r>
            <a:r>
              <a:rPr lang="en-US" sz="1500" dirty="0"/>
              <a:t>% (2018/19</a:t>
            </a:r>
            <a:r>
              <a:rPr lang="en-US" sz="1500" dirty="0" smtClean="0"/>
              <a:t>)</a:t>
            </a:r>
            <a:endParaRPr lang="en-ZA" sz="1500" dirty="0"/>
          </a:p>
        </p:txBody>
      </p:sp>
    </p:spTree>
    <p:extLst>
      <p:ext uri="{BB962C8B-B14F-4D97-AF65-F5344CB8AC3E}">
        <p14:creationId xmlns:p14="http://schemas.microsoft.com/office/powerpoint/2010/main" xmlns="" val="3803543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2508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23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72"/>
            <a:ext cx="9372599" cy="89096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Overall Budget split per Economic Classification – 2018/19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41194" y="1195210"/>
          <a:ext cx="8345605" cy="444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25644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98859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24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8490" y="1006522"/>
          <a:ext cx="8146859" cy="4137071"/>
        </p:xfrm>
        <a:graphic>
          <a:graphicData uri="http://schemas.openxmlformats.org/drawingml/2006/table">
            <a:tbl>
              <a:tblPr/>
              <a:tblGrid>
                <a:gridCol w="2281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43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2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2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543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4099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ZA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R’thousand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076" marR="7564" marT="7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2018/19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2019/20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2020/21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Average % increase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5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Adjusted Appropriation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 Term estimates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7F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 Prosecutions Services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2 913 510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2 960 </a:t>
                      </a:r>
                      <a:r>
                        <a:rPr lang="en-Z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676</a:t>
                      </a:r>
                      <a:endParaRPr lang="en-ZA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3 186 608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3 422 669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Asset Forfeiture Unit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131 909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130 933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140 992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151 251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Office for Witness Protection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181 683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152 329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164 445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175 329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-0,65%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Support Services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457 209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404 911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437 092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465 677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Total</a:t>
                      </a: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3 684 311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3 648 849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3 929 137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4 214 926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9852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564" marR="7564" marT="7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3,65%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-0,96%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862965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Overall Budget growth per sub programme: MTEF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792" y="5285833"/>
            <a:ext cx="814685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Anticipated Consumer Price Index (CPIX) – 5,7% (2018/19</a:t>
            </a:r>
            <a:r>
              <a:rPr lang="en-US" dirty="0" smtClean="0"/>
              <a:t>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09103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460" y="206312"/>
            <a:ext cx="8756062" cy="67379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Budget vs Projected expenditure for 2018/19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44268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25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7524" y="1477199"/>
          <a:ext cx="8909998" cy="3732384"/>
        </p:xfrm>
        <a:graphic>
          <a:graphicData uri="http://schemas.openxmlformats.org/drawingml/2006/table">
            <a:tbl>
              <a:tblPr/>
              <a:tblGrid>
                <a:gridCol w="4030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5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50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9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210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PROGRAMMES 4:  NATIONAL PROSECUTING </a:t>
                      </a: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AUTHORITY</a:t>
                      </a:r>
                    </a:p>
                    <a:p>
                      <a:pPr algn="ctr" rtl="0" fontAlgn="ctr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R’000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2018/19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521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ENE BUDGET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PROJECTED EXPENDITURE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BUDGET SHORTFALL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995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3 240 126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3 408 911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-168 785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037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360 421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507 316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-146 895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0995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&amp; Subsidies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1037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30 384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30 384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0995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3 648 849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3 964 529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-315 680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80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23797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26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45661" y="1051775"/>
          <a:ext cx="8611736" cy="3108694"/>
        </p:xfrm>
        <a:graphic>
          <a:graphicData uri="http://schemas.openxmlformats.org/drawingml/2006/table">
            <a:tbl>
              <a:tblPr/>
              <a:tblGrid>
                <a:gridCol w="3610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4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46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60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60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97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2014/15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2015/16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2016/17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40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R'000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84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Adjusted Appropriation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2 635 915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2 821 407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3 007 463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3 168 219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84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Expenditure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2 623 064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2 835 971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3 039 993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3 202 753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84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Variance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-14 564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-32 530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-34 534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45661" y="206312"/>
            <a:ext cx="8521149" cy="5937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GB" sz="2800" dirty="0" smtClean="0">
                <a:latin typeface="Cambria" panose="02040503050406030204" pitchFamily="18" charset="0"/>
              </a:rPr>
              <a:t>Historical Compensation of Employees shortfall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61" y="4412144"/>
            <a:ext cx="86117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mbria" panose="02040503050406030204" pitchFamily="18" charset="0"/>
              </a:rPr>
              <a:t>Prior year’s shortfalls were funded through </a:t>
            </a:r>
            <a:r>
              <a:rPr lang="en-US" dirty="0" err="1" smtClean="0">
                <a:latin typeface="Cambria" panose="02040503050406030204" pitchFamily="18" charset="0"/>
              </a:rPr>
              <a:t>virements</a:t>
            </a:r>
            <a:r>
              <a:rPr lang="en-US" dirty="0" smtClean="0">
                <a:latin typeface="Cambria" panose="02040503050406030204" pitchFamily="18" charset="0"/>
              </a:rPr>
              <a:t> from NPA operational budget and  2017/18 shortfall through </a:t>
            </a:r>
            <a:r>
              <a:rPr lang="en-US" dirty="0" err="1" smtClean="0">
                <a:latin typeface="Cambria" panose="02040503050406030204" pitchFamily="18" charset="0"/>
              </a:rPr>
              <a:t>virement</a:t>
            </a:r>
            <a:r>
              <a:rPr lang="en-US" dirty="0" smtClean="0">
                <a:latin typeface="Cambria" panose="02040503050406030204" pitchFamily="18" charset="0"/>
              </a:rPr>
              <a:t> from </a:t>
            </a:r>
            <a:r>
              <a:rPr lang="en-US" dirty="0" err="1" smtClean="0">
                <a:latin typeface="Cambria" panose="02040503050406030204" pitchFamily="18" charset="0"/>
              </a:rPr>
              <a:t>DoJ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.  </a:t>
            </a:r>
            <a:r>
              <a:rPr lang="en-US" dirty="0" smtClean="0">
                <a:latin typeface="Cambria" panose="02040503050406030204" pitchFamily="18" charset="0"/>
              </a:rPr>
              <a:t>NPA baseline will not be able to accommodate any </a:t>
            </a:r>
            <a:r>
              <a:rPr lang="en-US" dirty="0" err="1" smtClean="0">
                <a:latin typeface="Cambria" panose="02040503050406030204" pitchFamily="18" charset="0"/>
              </a:rPr>
              <a:t>virements</a:t>
            </a:r>
            <a:r>
              <a:rPr lang="en-US" dirty="0" smtClean="0">
                <a:latin typeface="Cambria" panose="02040503050406030204" pitchFamily="18" charset="0"/>
              </a:rPr>
              <a:t> from operational budget during MTEF period </a:t>
            </a:r>
            <a:endParaRPr lang="en-ZA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969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7189" y="62107"/>
            <a:ext cx="8766810" cy="68522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Z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Challenges </a:t>
            </a:r>
            <a:r>
              <a:rPr lang="en-Z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on Compensation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7189" y="747567"/>
            <a:ext cx="8412481" cy="519253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Total moratorium on filling of posts since 2015/ 2016 has an   impact on staff morale. NPA has lost 157 officials during 2016/17 and 205 during 2017/18 financial year.</a:t>
            </a:r>
          </a:p>
          <a:p>
            <a:pPr algn="just"/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Suspension of the Aspirant Prosecutor Training Programme has a huge impact on the sustainability </a:t>
            </a:r>
            <a:r>
              <a:rPr lang="en-ZA" sz="2400" dirty="0">
                <a:latin typeface="Cambria" panose="02040503050406030204" pitchFamily="18" charset="0"/>
                <a:cs typeface="Arial" panose="020B0604020202020204" pitchFamily="34" charset="0"/>
              </a:rPr>
              <a:t>of the NPA prosecutorial </a:t>
            </a:r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services.</a:t>
            </a:r>
          </a:p>
          <a:p>
            <a:pPr algn="just"/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53 officials were transferred to </a:t>
            </a:r>
            <a:r>
              <a:rPr lang="en-ZA" sz="2400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DoJ&amp;CD</a:t>
            </a:r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 as part of the November 2015 aspirant magistrate intake and 25 during February 2018.</a:t>
            </a:r>
          </a:p>
          <a:p>
            <a:pPr algn="just"/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An estimated 444 NPA officials have applied for 297 aspirant magistrate posts advertised on 16 March 2018.</a:t>
            </a:r>
          </a:p>
          <a:p>
            <a:pPr algn="just"/>
            <a:r>
              <a:rPr lang="en-ZA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Absenteeism and increased cost on EWP services.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9843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27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89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5491" y="33135"/>
            <a:ext cx="9143999" cy="5955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ZA" sz="3600" dirty="0">
                <a:latin typeface="Cambria" panose="02040503050406030204" pitchFamily="18" charset="0"/>
              </a:rPr>
              <a:t>Unfunded </a:t>
            </a:r>
            <a:r>
              <a:rPr lang="en-ZA" sz="3600" dirty="0" smtClean="0">
                <a:latin typeface="Cambria" panose="02040503050406030204" pitchFamily="18" charset="0"/>
              </a:rPr>
              <a:t>Priorities (Cont.)  </a:t>
            </a:r>
            <a:endParaRPr lang="en-US" sz="3600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5491" y="734826"/>
          <a:ext cx="8788400" cy="4951428"/>
        </p:xfrm>
        <a:graphic>
          <a:graphicData uri="http://schemas.openxmlformats.org/drawingml/2006/table">
            <a:tbl>
              <a:tblPr/>
              <a:tblGrid>
                <a:gridCol w="35667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94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94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0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26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46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PROGRAMMES 4:  NATIONAL PROSECUTING AUTHORITY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2018/19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2019/20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2020/21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Shortfall on Warm bodies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168 785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145 450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121 414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435 649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Aspirants Prosecutor (156 for next 3 years)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29 227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30 981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32 839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93 047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Absorption of Aspirants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41 384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85 252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DPP Polokwane and Mpumalanga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37 964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120 862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235 976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258 057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240 777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734 809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Other Critical posts in NPA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153 082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162 267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172 003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487 352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Presidential Appointments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166 992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177 193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188 018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532 203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402 968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435 250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428 795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1 267 012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0291" y="6352843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28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4309" y="224365"/>
            <a:ext cx="8801101" cy="42472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Unfunded Priorities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50" y="809835"/>
            <a:ext cx="8229600" cy="43300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ambria" panose="02040503050406030204" pitchFamily="18" charset="0"/>
              </a:rPr>
              <a:t>Budget shortfall of R168m in 2018/19 (R435m over MTEF period)</a:t>
            </a:r>
          </a:p>
          <a:p>
            <a:endParaRPr lang="en-ZA" sz="1800" dirty="0" smtClean="0">
              <a:latin typeface="Cambria" panose="02040503050406030204" pitchFamily="18" charset="0"/>
            </a:endParaRPr>
          </a:p>
          <a:p>
            <a:r>
              <a:rPr lang="en-ZA" sz="1800" dirty="0" smtClean="0">
                <a:latin typeface="Cambria" panose="02040503050406030204" pitchFamily="18" charset="0"/>
              </a:rPr>
              <a:t>Critical vacancies R67,1 million</a:t>
            </a:r>
          </a:p>
          <a:p>
            <a:pPr lvl="1"/>
            <a:r>
              <a:rPr lang="en-ZA" sz="1800" dirty="0" smtClean="0">
                <a:latin typeface="Cambria" panose="02040503050406030204" pitchFamily="18" charset="0"/>
              </a:rPr>
              <a:t>R 29,2 million for 156 Aspirants for 12 months</a:t>
            </a:r>
          </a:p>
          <a:p>
            <a:pPr lvl="1"/>
            <a:r>
              <a:rPr lang="en-ZA" sz="1800" dirty="0" smtClean="0">
                <a:latin typeface="Cambria" panose="02040503050406030204" pitchFamily="18" charset="0"/>
              </a:rPr>
              <a:t>R 37,9 million for DPP Offices in Polokwane and Mpumalanga (53 posts)</a:t>
            </a:r>
          </a:p>
          <a:p>
            <a:pPr lvl="1"/>
            <a:endParaRPr lang="en-ZA" sz="1800" dirty="0" smtClean="0"/>
          </a:p>
          <a:p>
            <a:pPr>
              <a:spcBef>
                <a:spcPts val="0"/>
              </a:spcBef>
            </a:pPr>
            <a:r>
              <a:rPr lang="en-ZA" sz="1800" dirty="0">
                <a:solidFill>
                  <a:prstClr val="black"/>
                </a:solidFill>
                <a:latin typeface="Cambria" panose="02040503050406030204" pitchFamily="18" charset="0"/>
              </a:rPr>
              <a:t>NPA Critical posts identified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ZA" sz="1800" dirty="0">
                <a:solidFill>
                  <a:prstClr val="black"/>
                </a:solidFill>
                <a:latin typeface="Cambria" panose="02040503050406030204" pitchFamily="18" charset="0"/>
              </a:rPr>
              <a:t>244 (</a:t>
            </a:r>
            <a:r>
              <a:rPr lang="en-ZA" sz="1800" dirty="0" err="1">
                <a:solidFill>
                  <a:prstClr val="black"/>
                </a:solidFill>
                <a:latin typeface="Cambria" panose="02040503050406030204" pitchFamily="18" charset="0"/>
              </a:rPr>
              <a:t>Excl</a:t>
            </a:r>
            <a:r>
              <a:rPr lang="en-ZA" sz="1800" dirty="0">
                <a:solidFill>
                  <a:prstClr val="black"/>
                </a:solidFill>
                <a:latin typeface="Cambria" panose="02040503050406030204" pitchFamily="18" charset="0"/>
              </a:rPr>
              <a:t> Mpumalanga and Polokwane) </a:t>
            </a:r>
            <a:r>
              <a:rPr lang="en-GB" sz="1800" dirty="0">
                <a:solidFill>
                  <a:prstClr val="black"/>
                </a:solidFill>
                <a:latin typeface="Cambria" panose="02040503050406030204" pitchFamily="18" charset="0"/>
              </a:rPr>
              <a:t>posts with total cost of R 153 million (R487 million over MTEF)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18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  <a:latin typeface="Cambria" panose="02040503050406030204" pitchFamily="18" charset="0"/>
              </a:rPr>
              <a:t>Funding of Presidential Appointments vacancies (5 Special Directors and 3 DPP’s) of R 13,9 million (R44,8 million over MTEF)</a:t>
            </a:r>
          </a:p>
          <a:p>
            <a:pPr marL="0" indent="0">
              <a:buNone/>
            </a:pPr>
            <a:endParaRPr lang="en-ZA" dirty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marL="0" indent="0">
              <a:buFont typeface="Arial"/>
              <a:buNone/>
            </a:pPr>
            <a:endParaRPr lang="en-ZA" dirty="0" smtClean="0"/>
          </a:p>
          <a:p>
            <a:pPr marL="0" indent="0">
              <a:buFont typeface="Arial"/>
              <a:buNone/>
            </a:pPr>
            <a:endParaRPr lang="en-ZA" dirty="0" smtClean="0"/>
          </a:p>
          <a:p>
            <a:pPr marL="0" indent="0">
              <a:buFont typeface="Arial"/>
              <a:buNone/>
            </a:pPr>
            <a:endParaRPr lang="en-Z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7916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29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62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350" y="1268730"/>
            <a:ext cx="83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787" y="249674"/>
            <a:ext cx="2285754" cy="5232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/>
              </a:rPr>
              <a:t>Introduction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787" y="955238"/>
            <a:ext cx="8182841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just" eaLnBrk="0" fontAlgn="base" hangingPunct="0">
              <a:lnSpc>
                <a:spcPct val="150000"/>
              </a:lnSpc>
              <a:spcBef>
                <a:spcPts val="480"/>
              </a:spcBef>
            </a:pPr>
            <a:r>
              <a:rPr lang="en-ZA" dirty="0" smtClean="0">
                <a:latin typeface="Cambria" panose="02040503050406030204" pitchFamily="18" charset="0"/>
              </a:rPr>
              <a:t>The NPA held its strategic planning session to review the Annual Performance Plan 2018/19 during November 2017 where,</a:t>
            </a:r>
          </a:p>
          <a:p>
            <a:pPr marL="434340" indent="-342900" algn="just" eaLnBrk="0" fontAlgn="base" hangingPunct="0">
              <a:lnSpc>
                <a:spcPct val="15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Strategic objectives and  </a:t>
            </a:r>
            <a:r>
              <a:rPr lang="en-US" dirty="0">
                <a:latin typeface="Cambria" panose="02040503050406030204" pitchFamily="18" charset="0"/>
              </a:rPr>
              <a:t>key performance indicators </a:t>
            </a:r>
            <a:r>
              <a:rPr lang="en-US" dirty="0" smtClean="0">
                <a:latin typeface="Cambria" panose="02040503050406030204" pitchFamily="18" charset="0"/>
              </a:rPr>
              <a:t>were developed </a:t>
            </a:r>
            <a:r>
              <a:rPr lang="en-US" dirty="0">
                <a:latin typeface="Cambria" panose="02040503050406030204" pitchFamily="18" charset="0"/>
              </a:rPr>
              <a:t>in line with the guidance provided by the Executive and the leadership of the </a:t>
            </a:r>
            <a:r>
              <a:rPr lang="en-US" dirty="0" smtClean="0">
                <a:latin typeface="Cambria" panose="02040503050406030204" pitchFamily="18" charset="0"/>
              </a:rPr>
              <a:t>institution. </a:t>
            </a:r>
          </a:p>
          <a:p>
            <a:pPr marL="434340" indent="-342900" algn="just" eaLnBrk="0" fontAlgn="base" hangingPunct="0">
              <a:lnSpc>
                <a:spcPct val="15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In addition, some of the MTEF targets </a:t>
            </a:r>
            <a:r>
              <a:rPr lang="en-US" dirty="0" smtClean="0">
                <a:latin typeface="Cambria" panose="02040503050406030204" pitchFamily="18" charset="0"/>
              </a:rPr>
              <a:t>that appear in </a:t>
            </a:r>
            <a:r>
              <a:rPr lang="en-US" dirty="0">
                <a:latin typeface="Cambria" panose="02040503050406030204" pitchFamily="18" charset="0"/>
              </a:rPr>
              <a:t>2017/18 were adjusted in line with the resource challenges that the </a:t>
            </a:r>
            <a:r>
              <a:rPr lang="en-US" dirty="0" smtClean="0">
                <a:latin typeface="Cambria" panose="02040503050406030204" pitchFamily="18" charset="0"/>
              </a:rPr>
              <a:t>NPA </a:t>
            </a:r>
            <a:r>
              <a:rPr lang="en-US" dirty="0">
                <a:latin typeface="Cambria" panose="02040503050406030204" pitchFamily="18" charset="0"/>
              </a:rPr>
              <a:t>is facing.</a:t>
            </a:r>
          </a:p>
          <a:p>
            <a:pPr marL="434340" indent="-342900" algn="just" eaLnBrk="0" fontAlgn="base" hangingPunct="0">
              <a:lnSpc>
                <a:spcPct val="15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Inputs </a:t>
            </a:r>
            <a:r>
              <a:rPr lang="en-US" dirty="0">
                <a:latin typeface="Cambria" panose="02040503050406030204" pitchFamily="18" charset="0"/>
              </a:rPr>
              <a:t>from the DPME and NT were received and taken into account. </a:t>
            </a:r>
            <a:endParaRPr lang="en-US" dirty="0" smtClean="0">
              <a:latin typeface="Cambria" panose="02040503050406030204" pitchFamily="18" charset="0"/>
            </a:endParaRPr>
          </a:p>
          <a:p>
            <a:pPr marL="434340" indent="-342900" algn="just" eaLnBrk="0" fontAlgn="base" hangingPunct="0">
              <a:lnSpc>
                <a:spcPct val="15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en-ZA" dirty="0" smtClean="0"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8960" y="6364034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3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624" y="513647"/>
            <a:ext cx="53457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CE9B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30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57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350" y="1268730"/>
            <a:ext cx="83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787" y="0"/>
            <a:ext cx="1622432" cy="5232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/>
              </a:rPr>
              <a:t>Mandate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8896" y="421630"/>
            <a:ext cx="850824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</a:pPr>
            <a:r>
              <a:rPr lang="en-ZA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The  </a:t>
            </a:r>
            <a:r>
              <a:rPr lang="en-ZA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Constitution</a:t>
            </a:r>
            <a:endParaRPr lang="en-US" dirty="0">
              <a:latin typeface="Cambria" panose="02040503050406030204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A </a:t>
            </a:r>
            <a:r>
              <a:rPr lang="en-US" dirty="0">
                <a:latin typeface="Cambria" panose="02040503050406030204" pitchFamily="18" charset="0"/>
              </a:rPr>
              <a:t>key constitutional mandate of the Department is derived from Chapter 8 of the Constitution – “Courts and Administration of Justice”. </a:t>
            </a:r>
          </a:p>
          <a:p>
            <a:pPr marL="342900" indent="-342900" eaLnBrk="0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Cambria" panose="02040503050406030204" pitchFamily="18" charset="0"/>
              </a:rPr>
              <a:t>Section </a:t>
            </a:r>
            <a:r>
              <a:rPr lang="en-ZA" dirty="0">
                <a:latin typeface="Cambria" panose="02040503050406030204" pitchFamily="18" charset="0"/>
              </a:rPr>
              <a:t>179 (2) – empowers the NPA to institute criminal proceedings on behalf of the State, and to carry out the necessary functions incidental </a:t>
            </a:r>
            <a:r>
              <a:rPr lang="en-ZA" dirty="0" smtClean="0">
                <a:latin typeface="Cambria" panose="02040503050406030204" pitchFamily="18" charset="0"/>
              </a:rPr>
              <a:t>thereto</a:t>
            </a:r>
          </a:p>
          <a:p>
            <a:pPr eaLnBrk="0" fontAlgn="base" hangingPunct="0">
              <a:lnSpc>
                <a:spcPct val="150000"/>
              </a:lnSpc>
            </a:pPr>
            <a:endParaRPr lang="en-US" dirty="0">
              <a:latin typeface="Cambria" panose="02040503050406030204" pitchFamily="18" charset="0"/>
            </a:endParaRPr>
          </a:p>
          <a:p>
            <a:pPr eaLnBrk="0" fontAlgn="base" hangingPunct="0">
              <a:lnSpc>
                <a:spcPct val="150000"/>
              </a:lnSpc>
            </a:pPr>
            <a:r>
              <a:rPr lang="en-ZA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 NPA Act</a:t>
            </a:r>
            <a:endParaRPr lang="en-US" dirty="0">
              <a:latin typeface="Cambria" panose="02040503050406030204" pitchFamily="18" charset="0"/>
            </a:endParaRPr>
          </a:p>
          <a:p>
            <a:pPr marL="342900" indent="-342900" algn="just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latin typeface="Cambria" panose="02040503050406030204" pitchFamily="18" charset="0"/>
              </a:rPr>
              <a:t>In terms of section 20(1) of the NPA Act, the power vests in the prosecuting authority, to</a:t>
            </a:r>
            <a:r>
              <a:rPr lang="en-ZA" dirty="0" smtClean="0">
                <a:latin typeface="Cambria" panose="02040503050406030204" pitchFamily="18" charset="0"/>
              </a:rPr>
              <a:t>— </a:t>
            </a:r>
          </a:p>
          <a:p>
            <a:pPr marL="628650" indent="-285750" fontAlgn="ctr">
              <a:lnSpc>
                <a:spcPct val="150000"/>
              </a:lnSpc>
              <a:buFont typeface="+mj-lt"/>
              <a:buAutoNum type="alphaLcParenR"/>
            </a:pPr>
            <a:r>
              <a:rPr lang="en-ZA" dirty="0" smtClean="0">
                <a:latin typeface="Cambria" panose="02040503050406030204" pitchFamily="18" charset="0"/>
              </a:rPr>
              <a:t>institute </a:t>
            </a:r>
            <a:r>
              <a:rPr lang="en-ZA" dirty="0">
                <a:latin typeface="Cambria" panose="02040503050406030204" pitchFamily="18" charset="0"/>
              </a:rPr>
              <a:t>and conduct criminal proceedings on behalf of the State</a:t>
            </a:r>
            <a:endParaRPr lang="en-US" dirty="0">
              <a:latin typeface="Cambria" panose="02040503050406030204" pitchFamily="18" charset="0"/>
            </a:endParaRPr>
          </a:p>
          <a:p>
            <a:pPr marL="628650" indent="-285750" fontAlgn="ctr">
              <a:lnSpc>
                <a:spcPct val="150000"/>
              </a:lnSpc>
              <a:buFont typeface="+mj-lt"/>
              <a:buAutoNum type="alphaLcParenR"/>
            </a:pPr>
            <a:r>
              <a:rPr lang="en-ZA" dirty="0" smtClean="0">
                <a:latin typeface="Cambria" panose="02040503050406030204" pitchFamily="18" charset="0"/>
              </a:rPr>
              <a:t>carry </a:t>
            </a:r>
            <a:r>
              <a:rPr lang="en-ZA" dirty="0">
                <a:latin typeface="Cambria" panose="02040503050406030204" pitchFamily="18" charset="0"/>
              </a:rPr>
              <a:t>out any necessary functions incidental to instituting and      conducting such criminal proceedings</a:t>
            </a:r>
            <a:endParaRPr lang="en-US" dirty="0">
              <a:latin typeface="Cambria" panose="02040503050406030204" pitchFamily="18" charset="0"/>
            </a:endParaRPr>
          </a:p>
          <a:p>
            <a:pPr marL="628650" indent="-285750" fontAlgn="ctr">
              <a:lnSpc>
                <a:spcPct val="150000"/>
              </a:lnSpc>
              <a:buFont typeface="+mj-lt"/>
              <a:buAutoNum type="alphaLcParenR"/>
            </a:pPr>
            <a:r>
              <a:rPr lang="en-ZA" dirty="0" smtClean="0">
                <a:latin typeface="Cambria" panose="02040503050406030204" pitchFamily="18" charset="0"/>
              </a:rPr>
              <a:t>discontinue </a:t>
            </a:r>
            <a:r>
              <a:rPr lang="en-ZA" dirty="0">
                <a:latin typeface="Cambria" panose="02040503050406030204" pitchFamily="18" charset="0"/>
              </a:rPr>
              <a:t>criminal </a:t>
            </a:r>
            <a:r>
              <a:rPr lang="en-ZA" dirty="0" smtClean="0">
                <a:latin typeface="Cambria" panose="02040503050406030204" pitchFamily="18" charset="0"/>
              </a:rPr>
              <a:t>proceedings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8950" y="634619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4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0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350" y="1268730"/>
            <a:ext cx="83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787" y="23306"/>
            <a:ext cx="3903184" cy="5232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/>
              </a:rPr>
              <a:t>Vision, Mission, Values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1" y="546526"/>
            <a:ext cx="8766810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595313" algn="just" eaLnBrk="0" fontAlgn="base" hangingPunct="0">
              <a:lnSpc>
                <a:spcPct val="150000"/>
              </a:lnSpc>
              <a:spcBef>
                <a:spcPts val="480"/>
              </a:spcBef>
              <a:buNone/>
              <a:tabLst>
                <a:tab pos="685800" algn="l"/>
                <a:tab pos="914400" algn="l"/>
                <a:tab pos="1028700" algn="l"/>
                <a:tab pos="1085850" algn="l"/>
              </a:tabLst>
            </a:pPr>
            <a:r>
              <a:rPr lang="en-ZA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ＭＳ Ｐゴシック" panose="020B0600070205080204" pitchFamily="34" charset="-128"/>
              </a:rPr>
              <a:t>Vision:  		</a:t>
            </a: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Justice </a:t>
            </a:r>
            <a:r>
              <a:rPr lang="en-ZA" dirty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in our society so that people can live in freedom and </a:t>
            </a: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security </a:t>
            </a:r>
          </a:p>
          <a:p>
            <a:pPr marL="685800" indent="-595313" algn="just" eaLnBrk="0" fontAlgn="base" hangingPunct="0">
              <a:lnSpc>
                <a:spcPct val="150000"/>
              </a:lnSpc>
              <a:spcBef>
                <a:spcPts val="480"/>
              </a:spcBef>
              <a:buNone/>
              <a:tabLst>
                <a:tab pos="685800" algn="l"/>
                <a:tab pos="914400" algn="l"/>
                <a:tab pos="1028700" algn="l"/>
                <a:tab pos="1085850" algn="l"/>
              </a:tabLst>
            </a:pPr>
            <a:endParaRPr lang="en-ZA" dirty="0" smtClean="0">
              <a:solidFill>
                <a:srgbClr val="000000"/>
              </a:solidFill>
              <a:latin typeface="Cambria" panose="02040503050406030204" pitchFamily="18" charset="0"/>
              <a:cs typeface="ＭＳ Ｐゴシック" panose="020B0600070205080204" pitchFamily="34" charset="-128"/>
            </a:endParaRP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None/>
              <a:tabLst>
                <a:tab pos="857250" algn="l"/>
              </a:tabLst>
            </a:pPr>
            <a:r>
              <a:rPr lang="en-ZA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ＭＳ Ｐゴシック" panose="020B0600070205080204" pitchFamily="34" charset="-128"/>
              </a:rPr>
              <a:t>Mission: </a:t>
            </a: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To </a:t>
            </a:r>
            <a:r>
              <a:rPr lang="en-ZA" dirty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provide justice to the victims of crime by prosecuting </a:t>
            </a: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without fear, favour or prejudice, and by working with our partners and the </a:t>
            </a:r>
            <a:r>
              <a:rPr lang="en-ZA" dirty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public to solve and prevent </a:t>
            </a: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  <a:cs typeface="ＭＳ Ｐゴシック" panose="020B0600070205080204" pitchFamily="34" charset="-128"/>
              </a:rPr>
              <a:t>crime</a:t>
            </a: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None/>
              <a:tabLst>
                <a:tab pos="857250" algn="l"/>
              </a:tabLst>
            </a:pPr>
            <a:r>
              <a:rPr lang="en-ZA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  <a:cs typeface="ＭＳ Ｐゴシック" panose="020B0600070205080204" pitchFamily="34" charset="-128"/>
              </a:rPr>
              <a:t>Values:</a:t>
            </a:r>
            <a:endParaRPr lang="en-ZA" b="1" dirty="0" smtClean="0">
              <a:latin typeface="Cambria" panose="02040503050406030204" pitchFamily="18" charset="0"/>
              <a:cs typeface="ＭＳ Ｐゴシック" panose="020B0600070205080204" pitchFamily="34" charset="-128"/>
            </a:endParaRP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Font typeface="+mj-lt"/>
              <a:buAutoNum type="romanLcPeriod"/>
              <a:tabLst>
                <a:tab pos="857250" algn="l"/>
              </a:tabLst>
            </a:pP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</a:rPr>
              <a:t>Integrity</a:t>
            </a: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Font typeface="+mj-lt"/>
              <a:buAutoNum type="romanLcPeriod"/>
              <a:tabLst>
                <a:tab pos="857250" algn="l"/>
              </a:tabLst>
            </a:pP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</a:rPr>
              <a:t>Accountability</a:t>
            </a: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Font typeface="+mj-lt"/>
              <a:buAutoNum type="romanLcPeriod"/>
              <a:tabLst>
                <a:tab pos="857250" algn="l"/>
              </a:tabLst>
            </a:pP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Professionalism</a:t>
            </a: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Font typeface="+mj-lt"/>
              <a:buAutoNum type="romanLcPeriod"/>
              <a:tabLst>
                <a:tab pos="857250" algn="l"/>
              </a:tabLst>
            </a:pP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</a:rPr>
              <a:t>Service Excellence</a:t>
            </a:r>
          </a:p>
          <a:p>
            <a:pPr marL="1143000" indent="-1052513" algn="just" eaLnBrk="0" fontAlgn="base" hangingPunct="0">
              <a:lnSpc>
                <a:spcPct val="150000"/>
              </a:lnSpc>
              <a:spcBef>
                <a:spcPts val="480"/>
              </a:spcBef>
              <a:buFont typeface="+mj-lt"/>
              <a:buAutoNum type="romanLcPeriod"/>
              <a:tabLst>
                <a:tab pos="857250" algn="l"/>
              </a:tabLst>
            </a:pPr>
            <a:r>
              <a:rPr lang="en-ZA" dirty="0" smtClean="0">
                <a:solidFill>
                  <a:srgbClr val="000000"/>
                </a:solidFill>
                <a:latin typeface="Cambria" panose="02040503050406030204" pitchFamily="18" charset="0"/>
              </a:rPr>
              <a:t>Credibility</a:t>
            </a:r>
            <a:endParaRPr lang="en-ZA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3240" y="6396022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5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0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731" y="523220"/>
            <a:ext cx="875538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following are key changes made in the APP 2018/19: </a:t>
            </a:r>
          </a:p>
          <a:p>
            <a:endParaRPr lang="en-GB" sz="12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GB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National Prosecutions Service strategic </a:t>
            </a:r>
            <a:r>
              <a:rPr lang="en-GB" dirty="0">
                <a:solidFill>
                  <a:prstClr val="black"/>
                </a:solidFill>
                <a:latin typeface="Cambria" panose="02040503050406030204" pitchFamily="18" charset="0"/>
              </a:rPr>
              <a:t>objective </a:t>
            </a:r>
            <a:r>
              <a:rPr lang="en-GB" dirty="0" smtClean="0">
                <a:solidFill>
                  <a:prstClr val="black"/>
                </a:solidFill>
                <a:latin typeface="Cambria" panose="02040503050406030204" pitchFamily="18" charset="0"/>
              </a:rPr>
              <a:t>has been reformulated from </a:t>
            </a:r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“Increased </a:t>
            </a:r>
            <a:r>
              <a:rPr lang="en-GB" b="1" dirty="0">
                <a:solidFill>
                  <a:prstClr val="black"/>
                </a:solidFill>
                <a:latin typeface="Cambria" panose="02040503050406030204" pitchFamily="18" charset="0"/>
              </a:rPr>
              <a:t>successful prosecution” </a:t>
            </a:r>
            <a:r>
              <a:rPr lang="en-GB" dirty="0">
                <a:solidFill>
                  <a:prstClr val="black"/>
                </a:solidFill>
                <a:latin typeface="Cambria" panose="02040503050406030204" pitchFamily="18" charset="0"/>
              </a:rPr>
              <a:t>to “ </a:t>
            </a:r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Ensure </a:t>
            </a:r>
            <a:r>
              <a:rPr lang="en-GB" b="1" dirty="0">
                <a:solidFill>
                  <a:prstClr val="black"/>
                </a:solidFill>
                <a:latin typeface="Cambria" panose="02040503050406030204" pitchFamily="18" charset="0"/>
              </a:rPr>
              <a:t>successful prosecution</a:t>
            </a:r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”</a:t>
            </a:r>
          </a:p>
          <a:p>
            <a:pPr marL="514350" indent="-514350">
              <a:buFont typeface="+mj-lt"/>
              <a:buAutoNum type="romanLcPeriod"/>
            </a:pPr>
            <a:endParaRPr lang="en-GB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GB" b="1" dirty="0">
                <a:solidFill>
                  <a:prstClr val="black"/>
                </a:solidFill>
                <a:latin typeface="Cambria" panose="02040503050406030204" pitchFamily="18" charset="0"/>
              </a:rPr>
              <a:t>New key performance indicators were introduced to </a:t>
            </a:r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place more emphasis on other </a:t>
            </a:r>
            <a:r>
              <a:rPr lang="en-GB" b="1" dirty="0">
                <a:solidFill>
                  <a:prstClr val="black"/>
                </a:solidFill>
                <a:latin typeface="Cambria" panose="02040503050406030204" pitchFamily="18" charset="0"/>
              </a:rPr>
              <a:t>crime </a:t>
            </a:r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typologies that impact our society</a:t>
            </a:r>
            <a:endParaRPr lang="en-GB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7429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rate in murder cases” – elevated from the NPS operational level to NPA level</a:t>
            </a:r>
          </a:p>
          <a:p>
            <a:pPr marL="7429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“Conviction rate in money laundering” – elevated from the SCCU operational level to NPA level</a:t>
            </a:r>
          </a:p>
          <a:p>
            <a:pPr marL="742950" indent="-17145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“Number of victims assisted at TCC sites” – introduced to replace the Number of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perational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TCC’s indicator (which will be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monitored at an operational level)</a:t>
            </a:r>
            <a:endParaRPr lang="en-US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17145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“Number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persons convicted of private sector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corruption”</a:t>
            </a:r>
          </a:p>
          <a:p>
            <a:pPr marL="742950" indent="-17145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“Percentage of witnesses and related persons successfully discharged and resettled</a:t>
            </a:r>
            <a:r>
              <a:rPr lang="en-US" dirty="0" smtClean="0">
                <a:solidFill>
                  <a:prstClr val="black"/>
                </a:solidFill>
                <a:latin typeface="Cambria" panose="02040503050406030204" pitchFamily="18" charset="0"/>
              </a:rPr>
              <a:t>”</a:t>
            </a:r>
          </a:p>
          <a:p>
            <a:pPr marL="742950" indent="-17145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Targets for 2018/19 </a:t>
            </a:r>
            <a:r>
              <a:rPr lang="en-US" dirty="0" smtClean="0">
                <a:solidFill>
                  <a:prstClr val="black"/>
                </a:solidFill>
                <a:latin typeface="Cambria" panose="02040503050406030204" pitchFamily="18" charset="0"/>
              </a:rPr>
              <a:t>were adjusted based on previous performance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730" y="0"/>
            <a:ext cx="829817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150" algn="l"/>
                <a:tab pos="228600" algn="l"/>
              </a:tabLst>
            </a:pP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Changes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to the Annual Performance 2018/19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61810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6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730" y="803512"/>
            <a:ext cx="87668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following targets were revised taking into consideration previous performance, number of verdict cases finalised and court hours, </a:t>
            </a:r>
            <a:r>
              <a:rPr lang="en-GB" b="1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etc</a:t>
            </a:r>
            <a:r>
              <a:rPr lang="en-GB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:</a:t>
            </a:r>
          </a:p>
          <a:p>
            <a:pPr marL="285750" indent="-57150">
              <a:buFont typeface="Arial" panose="020B0604020202020204" pitchFamily="34" charset="0"/>
              <a:buChar char="•"/>
            </a:pPr>
            <a:endParaRPr lang="en-GB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62865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rate in high courts: 90%</a:t>
            </a:r>
          </a:p>
          <a:p>
            <a:pPr marL="62865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rate in regional courts: 78%</a:t>
            </a:r>
          </a:p>
          <a:p>
            <a:pPr marL="62865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rate in district courts: 93</a:t>
            </a:r>
            <a:r>
              <a:rPr lang="en-US" sz="16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 marL="62865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16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rate in cybercrime prosecution 95%</a:t>
            </a:r>
          </a:p>
          <a:p>
            <a:pPr marL="85725"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ZA" sz="1600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16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Asset Forfeiture values targets were significantly increased due to the opportunity presented by namely corruption private sector, “State of capture, Illicit Financial Flows, Health and Transport sector”.</a:t>
            </a:r>
          </a:p>
          <a:p>
            <a:pPr marL="628650" marR="0" lvl="0" indent="-2714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sz="1600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730" y="143051"/>
            <a:ext cx="829817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150" algn="l"/>
                <a:tab pos="228600" algn="l"/>
              </a:tabLst>
            </a:pP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Changes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to the Annual Performance 2018/19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941" y="635762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7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7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58114" y="1089912"/>
            <a:ext cx="8680146" cy="3653538"/>
          </a:xfrm>
          <a:prstGeom prst="rect">
            <a:avLst/>
          </a:prstGeom>
          <a:solidFill>
            <a:srgbClr val="CC9B00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en-Z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/>
                <a:cs typeface="+mj-cs"/>
              </a:rPr>
              <a:t>NPA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/>
                <a:cs typeface="+mj-cs"/>
              </a:rPr>
              <a:t>ANNUAL PERFORMANCE PLAN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/>
                <a:cs typeface="+mj-cs"/>
              </a:rPr>
              <a:t>2018/19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660" y="6310312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/>
              <a:t>8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6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62" y="901337"/>
            <a:ext cx="86280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/>
          </a:p>
          <a:p>
            <a:pPr marL="238125" lvl="2" algn="just">
              <a:lnSpc>
                <a:spcPct val="150000"/>
              </a:lnSpc>
              <a:buSzPct val="80000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sz="1100" dirty="0" smtClean="0"/>
          </a:p>
          <a:p>
            <a:pPr marL="581025" lvl="2" indent="-342900" algn="just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07532" y="6346190"/>
            <a:ext cx="2133600" cy="365125"/>
          </a:xfrm>
        </p:spPr>
        <p:txBody>
          <a:bodyPr/>
          <a:lstStyle/>
          <a:p>
            <a:pPr>
              <a:defRPr/>
            </a:pPr>
            <a:fld id="{3D65CA1E-F87F-4FEA-B4E4-339519A426CC}" type="slidenum">
              <a:rPr lang="en-US" b="1" smtClean="0">
                <a:solidFill>
                  <a:schemeClr val="bg1"/>
                </a:solidFill>
                <a:latin typeface="Cambria" panose="02040503050406030204" pitchFamily="18" charset="0"/>
              </a:rPr>
              <a:pPr>
                <a:defRPr/>
              </a:pPr>
              <a:t>9</a:t>
            </a:fld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964" y="103041"/>
            <a:ext cx="8339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2204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NPA Strategic Objective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1: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Annual Targets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0671393"/>
              </p:ext>
            </p:extLst>
          </p:nvPr>
        </p:nvGraphicFramePr>
        <p:xfrm>
          <a:off x="212062" y="503152"/>
          <a:ext cx="8829073" cy="521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7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45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9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544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1767">
                <a:tc gridSpan="10"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NPA Strategic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Objective 1: Ensure successful prosecution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347">
                <a:tc gridSpan="10"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Sub-programme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1: National Prosecutions Service (NPS)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804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Objective  indicator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5 year Strategic Plan target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Audited performance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Estimated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performance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Actual performance</a:t>
                      </a:r>
                    </a:p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(Unaudited)</a:t>
                      </a:r>
                      <a:endParaRPr lang="en-US" sz="12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Medium Term Targets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9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2014/15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2015/16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2016/17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2017/18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2018/19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2019/20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2020/21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0873">
                <a:tc rowSpan="3">
                  <a:txBody>
                    <a:bodyPr/>
                    <a:lstStyle/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Conviction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rate in  Courts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just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High Courts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90%</a:t>
                      </a:r>
                      <a:endParaRPr lang="en-ZA" sz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91%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(890)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90%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(910)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91%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(968)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87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%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(897)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91,7%</a:t>
                      </a:r>
                    </a:p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(890)</a:t>
                      </a:r>
                      <a:endParaRPr lang="en-ZA" sz="12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(958)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(967)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90%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 (977)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6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Regional Courts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75%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77%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(25 591)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78%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(24 958)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80%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(25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209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74%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(25 528)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81%</a:t>
                      </a:r>
                    </a:p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(24 971)</a:t>
                      </a:r>
                      <a:endParaRPr lang="en-ZA" sz="12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78%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(23 706)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78%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(23 943)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78%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(24 182)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08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District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Courts</a:t>
                      </a: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90% 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94%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(268 127)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95%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(263 377 )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96%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  <a:p>
                      <a:pPr marL="69850" marR="0" indent="0" algn="ctr" font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295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013)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17780" marR="17780" marT="71755" marB="71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88%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(248 301)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96,1%</a:t>
                      </a:r>
                    </a:p>
                    <a:p>
                      <a:pPr marL="69850" marR="0" indent="0" algn="ctr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2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(291 609)</a:t>
                      </a:r>
                      <a:endParaRPr lang="en-ZA" sz="12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(277 819)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(280 597)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93%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+mn-cs"/>
                        </a:rPr>
                        <a:t>(283 403)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43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</TotalTime>
  <Words>2894</Words>
  <Application>Microsoft Office PowerPoint</Application>
  <PresentationFormat>On-screen Show (4:3)</PresentationFormat>
  <Paragraphs>1069</Paragraphs>
  <Slides>30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DOJ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Hambury</dc:creator>
  <cp:lastModifiedBy>PUMZA</cp:lastModifiedBy>
  <cp:revision>277</cp:revision>
  <cp:lastPrinted>2018-04-23T07:56:10Z</cp:lastPrinted>
  <dcterms:created xsi:type="dcterms:W3CDTF">2015-10-23T07:29:27Z</dcterms:created>
  <dcterms:modified xsi:type="dcterms:W3CDTF">2018-04-25T07:00:21Z</dcterms:modified>
</cp:coreProperties>
</file>