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charts/chart1.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diagrams/colors2.xml" ContentType="application/vnd.openxmlformats-officedocument.drawingml.diagramColors+xml"/>
  <Override PartName="/ppt/diagrams/drawing3.xml" ContentType="application/vnd.ms-office.drawingml.diagramDrawing+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 id="2147483679" r:id="rId3"/>
  </p:sldMasterIdLst>
  <p:notesMasterIdLst>
    <p:notesMasterId r:id="rId25"/>
  </p:notesMasterIdLst>
  <p:handoutMasterIdLst>
    <p:handoutMasterId r:id="rId26"/>
  </p:handoutMasterIdLst>
  <p:sldIdLst>
    <p:sldId id="256" r:id="rId4"/>
    <p:sldId id="392" r:id="rId5"/>
    <p:sldId id="393" r:id="rId6"/>
    <p:sldId id="408" r:id="rId7"/>
    <p:sldId id="422" r:id="rId8"/>
    <p:sldId id="396" r:id="rId9"/>
    <p:sldId id="397" r:id="rId10"/>
    <p:sldId id="409" r:id="rId11"/>
    <p:sldId id="433" r:id="rId12"/>
    <p:sldId id="434" r:id="rId13"/>
    <p:sldId id="435" r:id="rId14"/>
    <p:sldId id="436" r:id="rId15"/>
    <p:sldId id="437" r:id="rId16"/>
    <p:sldId id="438" r:id="rId17"/>
    <p:sldId id="439" r:id="rId18"/>
    <p:sldId id="440" r:id="rId19"/>
    <p:sldId id="428" r:id="rId20"/>
    <p:sldId id="425" r:id="rId21"/>
    <p:sldId id="441" r:id="rId22"/>
    <p:sldId id="432" r:id="rId23"/>
    <p:sldId id="423" r:id="rId2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CFCFC"/>
    <a:srgbClr val="FAAA17"/>
    <a:srgbClr val="43682A"/>
    <a:srgbClr val="D5630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1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ZA"/>
  <c:chart>
    <c:autoTitleDeleted val="1"/>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0.30400240118509048"/>
          <c:y val="4.9114807438024731E-2"/>
          <c:w val="0.68869402165107074"/>
          <c:h val="0.92586342345844075"/>
        </c:manualLayout>
      </c:layout>
      <c:pie3DChart>
        <c:varyColors val="1"/>
        <c:ser>
          <c:idx val="0"/>
          <c:order val="0"/>
          <c:dPt>
            <c:idx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A57B-4852-8917-5EA7F71EAFAD}"/>
              </c:ext>
            </c:extLst>
          </c:dPt>
          <c:dPt>
            <c:idx val="1"/>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A57B-4852-8917-5EA7F71EAFAD}"/>
              </c:ext>
            </c:extLst>
          </c:dPt>
          <c:dPt>
            <c:idx val="2"/>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A57B-4852-8917-5EA7F71EAFAD}"/>
              </c:ext>
            </c:extLst>
          </c:dPt>
          <c:dPt>
            <c:idx val="3"/>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A57B-4852-8917-5EA7F71EAFAD}"/>
              </c:ext>
            </c:extLst>
          </c:dPt>
          <c:dPt>
            <c:idx val="4"/>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A57B-4852-8917-5EA7F71EAFAD}"/>
              </c:ext>
            </c:extLst>
          </c:dPt>
          <c:dPt>
            <c:idx val="5"/>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B-A57B-4852-8917-5EA7F71EAFAD}"/>
              </c:ext>
            </c:extLst>
          </c:dPt>
          <c:dPt>
            <c:idx val="6"/>
            <c:spPr>
              <a:solidFill>
                <a:schemeClr val="accent1">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D-A57B-4852-8917-5EA7F71EAFAD}"/>
              </c:ext>
            </c:extLst>
          </c:dPt>
          <c:dPt>
            <c:idx val="7"/>
            <c:spPr>
              <a:solidFill>
                <a:schemeClr val="accent2">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F-A57B-4852-8917-5EA7F71EAFAD}"/>
              </c:ext>
            </c:extLst>
          </c:dPt>
          <c:dPt>
            <c:idx val="8"/>
            <c:spPr>
              <a:solidFill>
                <a:schemeClr val="accent3">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1-A57B-4852-8917-5EA7F71EAFAD}"/>
              </c:ext>
            </c:extLst>
          </c:dPt>
          <c:dLbls>
            <c:dLbl>
              <c:idx val="3"/>
              <c:layout>
                <c:manualLayout>
                  <c:x val="-3.1755672820390622E-2"/>
                  <c:y val="-0.22048481601076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A57B-4852-8917-5EA7F71EAFAD}"/>
                </c:ext>
              </c:extLst>
            </c:dLbl>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Tw Cen MT" panose="020B0602020104020603" pitchFamily="34" charset="0"/>
                    <a:ea typeface="+mn-ea"/>
                    <a:cs typeface="+mn-cs"/>
                  </a:defRPr>
                </a:pPr>
                <a:endParaRPr lang="en-US"/>
              </a:p>
            </c:txPr>
            <c:showPercent val="1"/>
            <c:extLst xmlns:c16r2="http://schemas.microsoft.com/office/drawing/2015/06/chart">
              <c:ext xmlns:c15="http://schemas.microsoft.com/office/drawing/2012/chart" uri="{CE6537A1-D6FC-4f65-9D91-7224C49458BB}"/>
            </c:extLst>
          </c:dLbls>
          <c:cat>
            <c:strRef>
              <c:f>Sheet1!$A$17:$A$25</c:f>
              <c:strCache>
                <c:ptCount val="9"/>
                <c:pt idx="0">
                  <c:v>Administration</c:v>
                </c:pt>
                <c:pt idx="1">
                  <c:v>Policy Development, Research and Analysis</c:v>
                </c:pt>
                <c:pt idx="2">
                  <c:v>Public Service Employment and Condition of Service</c:v>
                </c:pt>
                <c:pt idx="3">
                  <c:v>Government Chief Information Officer</c:v>
                </c:pt>
                <c:pt idx="4">
                  <c:v>Service Delivery Support</c:v>
                </c:pt>
                <c:pt idx="5">
                  <c:v>Governance of Public Administration</c:v>
                </c:pt>
                <c:pt idx="6">
                  <c:v>Centre for Public Service Innovation</c:v>
                </c:pt>
                <c:pt idx="7">
                  <c:v>National School of Government</c:v>
                </c:pt>
                <c:pt idx="8">
                  <c:v>Public Service Commission</c:v>
                </c:pt>
              </c:strCache>
            </c:strRef>
          </c:cat>
          <c:val>
            <c:numRef>
              <c:f>Sheet1!$B$17:$B$25</c:f>
              <c:numCache>
                <c:formatCode>#,##0</c:formatCode>
                <c:ptCount val="9"/>
                <c:pt idx="0">
                  <c:v>248911</c:v>
                </c:pt>
                <c:pt idx="1">
                  <c:v>34106</c:v>
                </c:pt>
                <c:pt idx="2">
                  <c:v>82401</c:v>
                </c:pt>
                <c:pt idx="3">
                  <c:v>21722</c:v>
                </c:pt>
                <c:pt idx="4">
                  <c:v>52588</c:v>
                </c:pt>
                <c:pt idx="5">
                  <c:v>47540</c:v>
                </c:pt>
                <c:pt idx="6">
                  <c:v>36030</c:v>
                </c:pt>
                <c:pt idx="7">
                  <c:v>168959</c:v>
                </c:pt>
                <c:pt idx="8">
                  <c:v>264399</c:v>
                </c:pt>
              </c:numCache>
            </c:numRef>
          </c:val>
          <c:extLst xmlns:c16r2="http://schemas.microsoft.com/office/drawing/2015/06/chart">
            <c:ext xmlns:c16="http://schemas.microsoft.com/office/drawing/2014/chart" uri="{C3380CC4-5D6E-409C-BE32-E72D297353CC}">
              <c16:uniqueId val="{00000012-A57B-4852-8917-5EA7F71EAFAD}"/>
            </c:ext>
          </c:extLst>
        </c:ser>
        <c:dLbls/>
      </c:pie3DChart>
      <c:spPr>
        <a:noFill/>
        <a:ln>
          <a:noFill/>
        </a:ln>
        <a:effectLst/>
      </c:spPr>
    </c:plotArea>
    <c:legend>
      <c:legendPos val="l"/>
      <c:layout>
        <c:manualLayout>
          <c:xMode val="edge"/>
          <c:yMode val="edge"/>
          <c:x val="6.2833208752616533E-3"/>
          <c:y val="1.4333566113257303E-4"/>
          <c:w val="0.27365998081195841"/>
          <c:h val="0.98900510085244642"/>
        </c:manualLayout>
      </c:layout>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Tw Cen MT" panose="020B0602020104020603" pitchFamily="34" charset="0"/>
              <a:ea typeface="+mn-ea"/>
              <a:cs typeface="+mn-cs"/>
            </a:defRPr>
          </a:pPr>
          <a:endParaRPr lang="en-US"/>
        </a:p>
      </c:txPr>
    </c:legend>
    <c:plotVisOnly val="1"/>
    <c:dispBlanksAs val="zero"/>
  </c:chart>
  <c:spPr>
    <a:noFill/>
    <a:ln>
      <a:noFill/>
    </a:ln>
    <a:effectLst/>
  </c:spPr>
  <c:txPr>
    <a:bodyPr/>
    <a:lstStyle/>
    <a:p>
      <a:pPr>
        <a:defRPr sz="1000"/>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67C1EA-52F9-40D0-BAC4-C6F28668D827}" type="doc">
      <dgm:prSet loTypeId="urn:microsoft.com/office/officeart/2005/8/layout/hList6" loCatId="list" qsTypeId="urn:microsoft.com/office/officeart/2005/8/quickstyle/3d1" qsCatId="3D" csTypeId="urn:microsoft.com/office/officeart/2005/8/colors/accent3_2" csCatId="accent3" phldr="1"/>
      <dgm:spPr/>
      <dgm:t>
        <a:bodyPr/>
        <a:lstStyle/>
        <a:p>
          <a:endParaRPr lang="en-ZA"/>
        </a:p>
      </dgm:t>
    </dgm:pt>
    <dgm:pt modelId="{69AEDA1B-12CF-46E6-8DCB-69886F07E6E2}">
      <dgm:prSet phldrT="[Text]"/>
      <dgm:spPr/>
      <dgm:t>
        <a:bodyPr/>
        <a:lstStyle/>
        <a:p>
          <a:pPr algn="l"/>
          <a:r>
            <a:rPr lang="en-US" dirty="0">
              <a:latin typeface="Tw Cen MT" panose="020B0602020104020603" pitchFamily="34" charset="0"/>
            </a:rPr>
            <a:t>The 2015/2020 Strategic Plan has been informed by the NDP in particular Chapter 13 which identifies key actions to be implemented by the DPSA towards the </a:t>
          </a:r>
          <a:r>
            <a:rPr lang="en-US" dirty="0" err="1">
              <a:latin typeface="Tw Cen MT" panose="020B0602020104020603" pitchFamily="34" charset="0"/>
            </a:rPr>
            <a:t>realisation</a:t>
          </a:r>
          <a:r>
            <a:rPr lang="en-US" dirty="0">
              <a:latin typeface="Tw Cen MT" panose="020B0602020104020603" pitchFamily="34" charset="0"/>
            </a:rPr>
            <a:t> of:</a:t>
          </a:r>
        </a:p>
        <a:p>
          <a:pPr algn="l"/>
          <a:r>
            <a:rPr lang="en-US" b="1" dirty="0">
              <a:latin typeface="Tw Cen MT" panose="020B0602020104020603" pitchFamily="34" charset="0"/>
            </a:rPr>
            <a:t>“</a:t>
          </a:r>
          <a:r>
            <a:rPr lang="en-US" b="1" i="1" dirty="0">
              <a:latin typeface="Tw Cen MT" panose="020B0602020104020603" pitchFamily="34" charset="0"/>
            </a:rPr>
            <a:t>An efficient, effective and development oriented public service”</a:t>
          </a:r>
          <a:endParaRPr lang="en-ZA" dirty="0"/>
        </a:p>
      </dgm:t>
    </dgm:pt>
    <dgm:pt modelId="{50256509-E59C-497D-86B9-1505F10B9220}" type="parTrans" cxnId="{95D15B83-034C-4CA2-B32C-BE7C91F7C51C}">
      <dgm:prSet/>
      <dgm:spPr/>
      <dgm:t>
        <a:bodyPr/>
        <a:lstStyle/>
        <a:p>
          <a:endParaRPr lang="en-ZA"/>
        </a:p>
      </dgm:t>
    </dgm:pt>
    <dgm:pt modelId="{C5E0B483-1EB1-45F1-B67B-685E76751496}" type="sibTrans" cxnId="{95D15B83-034C-4CA2-B32C-BE7C91F7C51C}">
      <dgm:prSet/>
      <dgm:spPr/>
      <dgm:t>
        <a:bodyPr/>
        <a:lstStyle/>
        <a:p>
          <a:endParaRPr lang="en-ZA"/>
        </a:p>
      </dgm:t>
    </dgm:pt>
    <dgm:pt modelId="{1ECC23A0-1FB6-4DCC-85A5-DDBDDB438887}">
      <dgm:prSet phldrT="[Text]"/>
      <dgm:spPr/>
      <dgm:t>
        <a:bodyPr/>
        <a:lstStyle/>
        <a:p>
          <a:pPr algn="l"/>
          <a:r>
            <a:rPr lang="en-US" dirty="0">
              <a:latin typeface="Tw Cen MT" panose="020B0602020104020603" pitchFamily="34" charset="0"/>
            </a:rPr>
            <a:t>The NDP has been translated into the 2015/2019 MTSF which has identified key actions to be implemented and monitored during the 5 year period</a:t>
          </a:r>
          <a:endParaRPr lang="en-ZA" dirty="0"/>
        </a:p>
      </dgm:t>
    </dgm:pt>
    <dgm:pt modelId="{349C09ED-AD1F-41B6-AA12-07844C912872}" type="parTrans" cxnId="{6DE64CD5-8B90-4494-BD26-A854664532A8}">
      <dgm:prSet/>
      <dgm:spPr/>
      <dgm:t>
        <a:bodyPr/>
        <a:lstStyle/>
        <a:p>
          <a:endParaRPr lang="en-ZA"/>
        </a:p>
      </dgm:t>
    </dgm:pt>
    <dgm:pt modelId="{FF5ABEB8-445D-464A-AA4F-BE74F066B8B7}" type="sibTrans" cxnId="{6DE64CD5-8B90-4494-BD26-A854664532A8}">
      <dgm:prSet/>
      <dgm:spPr/>
      <dgm:t>
        <a:bodyPr/>
        <a:lstStyle/>
        <a:p>
          <a:endParaRPr lang="en-ZA"/>
        </a:p>
      </dgm:t>
    </dgm:pt>
    <dgm:pt modelId="{1A3DD051-6473-4B50-81AE-EFAAE1343E41}">
      <dgm:prSet phldrT="[Text]"/>
      <dgm:spPr/>
      <dgm:t>
        <a:bodyPr/>
        <a:lstStyle/>
        <a:p>
          <a:pPr algn="l"/>
          <a:r>
            <a:rPr lang="en-US" dirty="0">
              <a:latin typeface="Tw Cen MT" panose="020B0602020104020603" pitchFamily="34" charset="0"/>
            </a:rPr>
            <a:t>The DPSA’s 2015/2020 Strategic Plan is also informed by the work done by the Department as informed by the Constitutional and Legislative Mandates</a:t>
          </a:r>
          <a:endParaRPr lang="en-ZA" dirty="0"/>
        </a:p>
      </dgm:t>
    </dgm:pt>
    <dgm:pt modelId="{BF36D292-0813-4551-9BD7-FAB7BD0AC53C}" type="parTrans" cxnId="{AA545225-3563-4852-BC16-0E3528BCC856}">
      <dgm:prSet/>
      <dgm:spPr/>
      <dgm:t>
        <a:bodyPr/>
        <a:lstStyle/>
        <a:p>
          <a:endParaRPr lang="en-ZA"/>
        </a:p>
      </dgm:t>
    </dgm:pt>
    <dgm:pt modelId="{CD5B5ADF-9273-4010-A12E-C9E8E06B4267}" type="sibTrans" cxnId="{AA545225-3563-4852-BC16-0E3528BCC856}">
      <dgm:prSet/>
      <dgm:spPr/>
      <dgm:t>
        <a:bodyPr/>
        <a:lstStyle/>
        <a:p>
          <a:endParaRPr lang="en-ZA"/>
        </a:p>
      </dgm:t>
    </dgm:pt>
    <dgm:pt modelId="{AE918CFC-6C45-4329-9D62-6A878DE6DE32}">
      <dgm:prSet/>
      <dgm:spPr/>
      <dgm:t>
        <a:bodyPr/>
        <a:lstStyle/>
        <a:p>
          <a:pPr algn="l"/>
          <a:r>
            <a:rPr lang="en-US" dirty="0">
              <a:latin typeface="Tw Cen MT" panose="020B0602020104020603" pitchFamily="34" charset="0"/>
            </a:rPr>
            <a:t>The 2018/19 APP is aligned to the Medium Term Strategic Framework (MTSF) and also includes other projects and interventions linked to the DPSA’s Mandate and Policy Priorities</a:t>
          </a:r>
          <a:endParaRPr lang="en-US" dirty="0"/>
        </a:p>
      </dgm:t>
    </dgm:pt>
    <dgm:pt modelId="{55E66310-E90A-4720-A833-DBF74CEEE4C7}" type="parTrans" cxnId="{8B168DFA-34E0-4A50-9163-AD2377597A07}">
      <dgm:prSet/>
      <dgm:spPr/>
      <dgm:t>
        <a:bodyPr/>
        <a:lstStyle/>
        <a:p>
          <a:endParaRPr lang="en-ZA"/>
        </a:p>
      </dgm:t>
    </dgm:pt>
    <dgm:pt modelId="{001312CA-19FF-4368-9FBC-36860C3BD502}" type="sibTrans" cxnId="{8B168DFA-34E0-4A50-9163-AD2377597A07}">
      <dgm:prSet/>
      <dgm:spPr/>
      <dgm:t>
        <a:bodyPr/>
        <a:lstStyle/>
        <a:p>
          <a:endParaRPr lang="en-ZA"/>
        </a:p>
      </dgm:t>
    </dgm:pt>
    <dgm:pt modelId="{C452EBA7-F40B-4D57-95D8-F52B95A631F8}" type="pres">
      <dgm:prSet presAssocID="{1A67C1EA-52F9-40D0-BAC4-C6F28668D827}" presName="Name0" presStyleCnt="0">
        <dgm:presLayoutVars>
          <dgm:dir/>
          <dgm:resizeHandles val="exact"/>
        </dgm:presLayoutVars>
      </dgm:prSet>
      <dgm:spPr/>
      <dgm:t>
        <a:bodyPr/>
        <a:lstStyle/>
        <a:p>
          <a:endParaRPr lang="en-ZA"/>
        </a:p>
      </dgm:t>
    </dgm:pt>
    <dgm:pt modelId="{CC42713E-42EA-4EBE-AE5E-FBCE3174146F}" type="pres">
      <dgm:prSet presAssocID="{69AEDA1B-12CF-46E6-8DCB-69886F07E6E2}" presName="node" presStyleLbl="node1" presStyleIdx="0" presStyleCnt="4" custLinFactNeighborY="0">
        <dgm:presLayoutVars>
          <dgm:bulletEnabled val="1"/>
        </dgm:presLayoutVars>
      </dgm:prSet>
      <dgm:spPr/>
      <dgm:t>
        <a:bodyPr/>
        <a:lstStyle/>
        <a:p>
          <a:endParaRPr lang="en-ZA"/>
        </a:p>
      </dgm:t>
    </dgm:pt>
    <dgm:pt modelId="{BDFC8F42-285F-471C-A352-27B01638AC0A}" type="pres">
      <dgm:prSet presAssocID="{C5E0B483-1EB1-45F1-B67B-685E76751496}" presName="sibTrans" presStyleCnt="0"/>
      <dgm:spPr/>
    </dgm:pt>
    <dgm:pt modelId="{6189CDA4-8524-4084-BFDB-811B83CA0A89}" type="pres">
      <dgm:prSet presAssocID="{1ECC23A0-1FB6-4DCC-85A5-DDBDDB438887}" presName="node" presStyleLbl="node1" presStyleIdx="1" presStyleCnt="4">
        <dgm:presLayoutVars>
          <dgm:bulletEnabled val="1"/>
        </dgm:presLayoutVars>
      </dgm:prSet>
      <dgm:spPr/>
      <dgm:t>
        <a:bodyPr/>
        <a:lstStyle/>
        <a:p>
          <a:endParaRPr lang="en-ZA"/>
        </a:p>
      </dgm:t>
    </dgm:pt>
    <dgm:pt modelId="{51B24079-C20D-4B6E-B129-416A5396401D}" type="pres">
      <dgm:prSet presAssocID="{FF5ABEB8-445D-464A-AA4F-BE74F066B8B7}" presName="sibTrans" presStyleCnt="0"/>
      <dgm:spPr/>
    </dgm:pt>
    <dgm:pt modelId="{70638764-5064-4B51-A593-FA90142E7B5F}" type="pres">
      <dgm:prSet presAssocID="{1A3DD051-6473-4B50-81AE-EFAAE1343E41}" presName="node" presStyleLbl="node1" presStyleIdx="2" presStyleCnt="4">
        <dgm:presLayoutVars>
          <dgm:bulletEnabled val="1"/>
        </dgm:presLayoutVars>
      </dgm:prSet>
      <dgm:spPr/>
      <dgm:t>
        <a:bodyPr/>
        <a:lstStyle/>
        <a:p>
          <a:endParaRPr lang="en-ZA"/>
        </a:p>
      </dgm:t>
    </dgm:pt>
    <dgm:pt modelId="{66C92F73-3F32-4C6E-B08C-A4EB1FB20E30}" type="pres">
      <dgm:prSet presAssocID="{CD5B5ADF-9273-4010-A12E-C9E8E06B4267}" presName="sibTrans" presStyleCnt="0"/>
      <dgm:spPr/>
    </dgm:pt>
    <dgm:pt modelId="{78DDEEB3-8FFD-4DE9-BEB7-ECB40B95BBBA}" type="pres">
      <dgm:prSet presAssocID="{AE918CFC-6C45-4329-9D62-6A878DE6DE32}" presName="node" presStyleLbl="node1" presStyleIdx="3" presStyleCnt="4">
        <dgm:presLayoutVars>
          <dgm:bulletEnabled val="1"/>
        </dgm:presLayoutVars>
      </dgm:prSet>
      <dgm:spPr/>
      <dgm:t>
        <a:bodyPr/>
        <a:lstStyle/>
        <a:p>
          <a:endParaRPr lang="en-ZA"/>
        </a:p>
      </dgm:t>
    </dgm:pt>
  </dgm:ptLst>
  <dgm:cxnLst>
    <dgm:cxn modelId="{7C5D151F-2685-4EE5-9895-DD529770E06E}" type="presOf" srcId="{69AEDA1B-12CF-46E6-8DCB-69886F07E6E2}" destId="{CC42713E-42EA-4EBE-AE5E-FBCE3174146F}" srcOrd="0" destOrd="0" presId="urn:microsoft.com/office/officeart/2005/8/layout/hList6"/>
    <dgm:cxn modelId="{8B168DFA-34E0-4A50-9163-AD2377597A07}" srcId="{1A67C1EA-52F9-40D0-BAC4-C6F28668D827}" destId="{AE918CFC-6C45-4329-9D62-6A878DE6DE32}" srcOrd="3" destOrd="0" parTransId="{55E66310-E90A-4720-A833-DBF74CEEE4C7}" sibTransId="{001312CA-19FF-4368-9FBC-36860C3BD502}"/>
    <dgm:cxn modelId="{6DE64CD5-8B90-4494-BD26-A854664532A8}" srcId="{1A67C1EA-52F9-40D0-BAC4-C6F28668D827}" destId="{1ECC23A0-1FB6-4DCC-85A5-DDBDDB438887}" srcOrd="1" destOrd="0" parTransId="{349C09ED-AD1F-41B6-AA12-07844C912872}" sibTransId="{FF5ABEB8-445D-464A-AA4F-BE74F066B8B7}"/>
    <dgm:cxn modelId="{95D15B83-034C-4CA2-B32C-BE7C91F7C51C}" srcId="{1A67C1EA-52F9-40D0-BAC4-C6F28668D827}" destId="{69AEDA1B-12CF-46E6-8DCB-69886F07E6E2}" srcOrd="0" destOrd="0" parTransId="{50256509-E59C-497D-86B9-1505F10B9220}" sibTransId="{C5E0B483-1EB1-45F1-B67B-685E76751496}"/>
    <dgm:cxn modelId="{9D16E683-3B8C-4A63-9AE7-AEC86B1C5BD2}" type="presOf" srcId="{1A67C1EA-52F9-40D0-BAC4-C6F28668D827}" destId="{C452EBA7-F40B-4D57-95D8-F52B95A631F8}" srcOrd="0" destOrd="0" presId="urn:microsoft.com/office/officeart/2005/8/layout/hList6"/>
    <dgm:cxn modelId="{AA545225-3563-4852-BC16-0E3528BCC856}" srcId="{1A67C1EA-52F9-40D0-BAC4-C6F28668D827}" destId="{1A3DD051-6473-4B50-81AE-EFAAE1343E41}" srcOrd="2" destOrd="0" parTransId="{BF36D292-0813-4551-9BD7-FAB7BD0AC53C}" sibTransId="{CD5B5ADF-9273-4010-A12E-C9E8E06B4267}"/>
    <dgm:cxn modelId="{04504D58-6F3E-4684-9DDD-783E15CC9CB7}" type="presOf" srcId="{AE918CFC-6C45-4329-9D62-6A878DE6DE32}" destId="{78DDEEB3-8FFD-4DE9-BEB7-ECB40B95BBBA}" srcOrd="0" destOrd="0" presId="urn:microsoft.com/office/officeart/2005/8/layout/hList6"/>
    <dgm:cxn modelId="{B41563AC-3E7F-4543-B628-D89DEA9D7333}" type="presOf" srcId="{1A3DD051-6473-4B50-81AE-EFAAE1343E41}" destId="{70638764-5064-4B51-A593-FA90142E7B5F}" srcOrd="0" destOrd="0" presId="urn:microsoft.com/office/officeart/2005/8/layout/hList6"/>
    <dgm:cxn modelId="{1C0D2A96-871F-4D40-9541-96FDD955D17D}" type="presOf" srcId="{1ECC23A0-1FB6-4DCC-85A5-DDBDDB438887}" destId="{6189CDA4-8524-4084-BFDB-811B83CA0A89}" srcOrd="0" destOrd="0" presId="urn:microsoft.com/office/officeart/2005/8/layout/hList6"/>
    <dgm:cxn modelId="{03D1DF74-908D-4A6C-831E-BA4967C0A41E}" type="presParOf" srcId="{C452EBA7-F40B-4D57-95D8-F52B95A631F8}" destId="{CC42713E-42EA-4EBE-AE5E-FBCE3174146F}" srcOrd="0" destOrd="0" presId="urn:microsoft.com/office/officeart/2005/8/layout/hList6"/>
    <dgm:cxn modelId="{BE6AEE13-07C5-4DD9-B51D-4AF156F664E5}" type="presParOf" srcId="{C452EBA7-F40B-4D57-95D8-F52B95A631F8}" destId="{BDFC8F42-285F-471C-A352-27B01638AC0A}" srcOrd="1" destOrd="0" presId="urn:microsoft.com/office/officeart/2005/8/layout/hList6"/>
    <dgm:cxn modelId="{745FF022-929F-4A1D-8031-A2D175FB4944}" type="presParOf" srcId="{C452EBA7-F40B-4D57-95D8-F52B95A631F8}" destId="{6189CDA4-8524-4084-BFDB-811B83CA0A89}" srcOrd="2" destOrd="0" presId="urn:microsoft.com/office/officeart/2005/8/layout/hList6"/>
    <dgm:cxn modelId="{8048AEE1-7AC8-4888-A28B-03FBE771D88A}" type="presParOf" srcId="{C452EBA7-F40B-4D57-95D8-F52B95A631F8}" destId="{51B24079-C20D-4B6E-B129-416A5396401D}" srcOrd="3" destOrd="0" presId="urn:microsoft.com/office/officeart/2005/8/layout/hList6"/>
    <dgm:cxn modelId="{9C23D5B4-F55F-4F49-A302-E7502FECFE92}" type="presParOf" srcId="{C452EBA7-F40B-4D57-95D8-F52B95A631F8}" destId="{70638764-5064-4B51-A593-FA90142E7B5F}" srcOrd="4" destOrd="0" presId="urn:microsoft.com/office/officeart/2005/8/layout/hList6"/>
    <dgm:cxn modelId="{1A2AF0E2-AD8F-476F-8E1E-10FF8F092016}" type="presParOf" srcId="{C452EBA7-F40B-4D57-95D8-F52B95A631F8}" destId="{66C92F73-3F32-4C6E-B08C-A4EB1FB20E30}" srcOrd="5" destOrd="0" presId="urn:microsoft.com/office/officeart/2005/8/layout/hList6"/>
    <dgm:cxn modelId="{63098178-2A7C-4802-BC97-294BF78B8EF3}" type="presParOf" srcId="{C452EBA7-F40B-4D57-95D8-F52B95A631F8}" destId="{78DDEEB3-8FFD-4DE9-BEB7-ECB40B95BBBA}" srcOrd="6"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833B33-285D-4F3E-8E2F-7E1EF0D3C607}" type="doc">
      <dgm:prSet loTypeId="urn:microsoft.com/office/officeart/2008/layout/PictureStrips" loCatId="list" qsTypeId="urn:microsoft.com/office/officeart/2005/8/quickstyle/3d3" qsCatId="3D" csTypeId="urn:microsoft.com/office/officeart/2005/8/colors/accent3_1" csCatId="accent3" phldr="1"/>
      <dgm:spPr/>
      <dgm:t>
        <a:bodyPr/>
        <a:lstStyle/>
        <a:p>
          <a:endParaRPr lang="en-ZA"/>
        </a:p>
      </dgm:t>
    </dgm:pt>
    <dgm:pt modelId="{9AEFF339-01C7-4C15-A75D-3CB7BAEB1F3B}">
      <dgm:prSet custT="1"/>
      <dgm:spPr>
        <a:solidFill>
          <a:srgbClr val="FFFF00">
            <a:alpha val="40000"/>
          </a:srgbClr>
        </a:solidFill>
      </dgm:spPr>
      <dgm:t>
        <a:bodyPr/>
        <a:lstStyle/>
        <a:p>
          <a:r>
            <a:rPr lang="en-ZA" sz="1600" dirty="0">
              <a:solidFill>
                <a:schemeClr val="bg1"/>
              </a:solidFill>
              <a:latin typeface="Tw Cen MT" panose="020B0602020104020603" pitchFamily="34" charset="0"/>
            </a:rPr>
            <a:t>A high standard of professional ethics must be promoted and maintained</a:t>
          </a:r>
        </a:p>
      </dgm:t>
    </dgm:pt>
    <dgm:pt modelId="{C7A1005C-D73D-49BA-9401-05AC76ECBB25}" type="parTrans" cxnId="{6CD0606F-8141-4558-9278-25C8D50D6BF2}">
      <dgm:prSet/>
      <dgm:spPr/>
      <dgm:t>
        <a:bodyPr/>
        <a:lstStyle/>
        <a:p>
          <a:endParaRPr lang="en-ZA" sz="1600"/>
        </a:p>
      </dgm:t>
    </dgm:pt>
    <dgm:pt modelId="{9B15088E-947C-46A9-99B8-A94503CBC1BC}" type="sibTrans" cxnId="{6CD0606F-8141-4558-9278-25C8D50D6BF2}">
      <dgm:prSet/>
      <dgm:spPr/>
      <dgm:t>
        <a:bodyPr/>
        <a:lstStyle/>
        <a:p>
          <a:endParaRPr lang="en-ZA" sz="1600"/>
        </a:p>
      </dgm:t>
    </dgm:pt>
    <dgm:pt modelId="{26DE83A4-E1FC-400F-89A5-780998891D0A}">
      <dgm:prSet custT="1"/>
      <dgm:spPr>
        <a:solidFill>
          <a:srgbClr val="FFFF00">
            <a:alpha val="40000"/>
          </a:srgbClr>
        </a:solidFill>
      </dgm:spPr>
      <dgm:t>
        <a:bodyPr/>
        <a:lstStyle/>
        <a:p>
          <a:r>
            <a:rPr lang="en-ZA" sz="1600" dirty="0">
              <a:solidFill>
                <a:schemeClr val="bg1"/>
              </a:solidFill>
              <a:latin typeface="Tw Cen MT" panose="020B0602020104020603" pitchFamily="34" charset="0"/>
            </a:rPr>
            <a:t>Efficient, economic and effective use of resources must be promoted</a:t>
          </a:r>
        </a:p>
      </dgm:t>
    </dgm:pt>
    <dgm:pt modelId="{AB8811C7-6095-4398-9204-0BE09003E1D7}" type="parTrans" cxnId="{945F2FBB-9C21-4308-8652-8074945D8F5D}">
      <dgm:prSet/>
      <dgm:spPr/>
      <dgm:t>
        <a:bodyPr/>
        <a:lstStyle/>
        <a:p>
          <a:endParaRPr lang="en-ZA" sz="1600"/>
        </a:p>
      </dgm:t>
    </dgm:pt>
    <dgm:pt modelId="{4E7F8E48-D306-4980-9C51-303415021EF3}" type="sibTrans" cxnId="{945F2FBB-9C21-4308-8652-8074945D8F5D}">
      <dgm:prSet/>
      <dgm:spPr/>
      <dgm:t>
        <a:bodyPr/>
        <a:lstStyle/>
        <a:p>
          <a:endParaRPr lang="en-ZA" sz="1600"/>
        </a:p>
      </dgm:t>
    </dgm:pt>
    <dgm:pt modelId="{328B7473-B1E8-4372-9C06-E59C6ACC3870}">
      <dgm:prSet custT="1"/>
      <dgm:spPr>
        <a:solidFill>
          <a:srgbClr val="FFFF00">
            <a:alpha val="40000"/>
          </a:srgbClr>
        </a:solidFill>
      </dgm:spPr>
      <dgm:t>
        <a:bodyPr/>
        <a:lstStyle/>
        <a:p>
          <a:r>
            <a:rPr lang="en-ZA" sz="1600" dirty="0">
              <a:solidFill>
                <a:schemeClr val="bg1"/>
              </a:solidFill>
              <a:latin typeface="Tw Cen MT" panose="020B0602020104020603" pitchFamily="34" charset="0"/>
            </a:rPr>
            <a:t>Public administration must be development–oriented</a:t>
          </a:r>
        </a:p>
      </dgm:t>
    </dgm:pt>
    <dgm:pt modelId="{BF57CBD0-1BFA-4FBD-92E0-F0C68CD9B176}" type="parTrans" cxnId="{6731BCA6-A409-45C7-9081-D290478095A7}">
      <dgm:prSet/>
      <dgm:spPr/>
      <dgm:t>
        <a:bodyPr/>
        <a:lstStyle/>
        <a:p>
          <a:endParaRPr lang="en-ZA" sz="1600"/>
        </a:p>
      </dgm:t>
    </dgm:pt>
    <dgm:pt modelId="{730D7FAC-686A-43DF-8AFA-D7490BDACCBA}" type="sibTrans" cxnId="{6731BCA6-A409-45C7-9081-D290478095A7}">
      <dgm:prSet/>
      <dgm:spPr/>
      <dgm:t>
        <a:bodyPr/>
        <a:lstStyle/>
        <a:p>
          <a:endParaRPr lang="en-ZA" sz="1600"/>
        </a:p>
      </dgm:t>
    </dgm:pt>
    <dgm:pt modelId="{85DC70DD-28AC-46E9-A844-9BABAD4AC330}">
      <dgm:prSet custT="1"/>
      <dgm:spPr>
        <a:solidFill>
          <a:srgbClr val="FFFF00">
            <a:alpha val="40000"/>
          </a:srgbClr>
        </a:solidFill>
      </dgm:spPr>
      <dgm:t>
        <a:bodyPr/>
        <a:lstStyle/>
        <a:p>
          <a:r>
            <a:rPr lang="en-ZA" sz="1600" dirty="0">
              <a:solidFill>
                <a:schemeClr val="bg1"/>
              </a:solidFill>
              <a:latin typeface="Tw Cen MT" panose="020B0602020104020603" pitchFamily="34" charset="0"/>
            </a:rPr>
            <a:t>Services must be provided impartially, fairly, equitably and without bias</a:t>
          </a:r>
        </a:p>
      </dgm:t>
    </dgm:pt>
    <dgm:pt modelId="{9ABF7A2B-5077-4C14-B861-6B03924F4D4C}" type="parTrans" cxnId="{8E19A9C1-2748-40D5-9C87-6B27CA259527}">
      <dgm:prSet/>
      <dgm:spPr/>
      <dgm:t>
        <a:bodyPr/>
        <a:lstStyle/>
        <a:p>
          <a:endParaRPr lang="en-ZA" sz="1600"/>
        </a:p>
      </dgm:t>
    </dgm:pt>
    <dgm:pt modelId="{364BA410-22B5-4EB1-93CD-FB710B53DA0D}" type="sibTrans" cxnId="{8E19A9C1-2748-40D5-9C87-6B27CA259527}">
      <dgm:prSet/>
      <dgm:spPr/>
      <dgm:t>
        <a:bodyPr/>
        <a:lstStyle/>
        <a:p>
          <a:endParaRPr lang="en-ZA" sz="1600"/>
        </a:p>
      </dgm:t>
    </dgm:pt>
    <dgm:pt modelId="{90ED2DF0-0C56-4C6E-AAFB-773050080E2F}">
      <dgm:prSet custT="1"/>
      <dgm:spPr>
        <a:solidFill>
          <a:srgbClr val="FFFF00">
            <a:alpha val="40000"/>
          </a:srgbClr>
        </a:solidFill>
      </dgm:spPr>
      <dgm:t>
        <a:bodyPr/>
        <a:lstStyle/>
        <a:p>
          <a:r>
            <a:rPr lang="en-ZA" sz="1600" dirty="0">
              <a:solidFill>
                <a:schemeClr val="bg1"/>
              </a:solidFill>
              <a:latin typeface="Tw Cen MT" panose="020B0602020104020603" pitchFamily="34" charset="0"/>
            </a:rPr>
            <a:t>People’s needs must be responded to, and the public must be encouraged to participate in policy making</a:t>
          </a:r>
        </a:p>
      </dgm:t>
    </dgm:pt>
    <dgm:pt modelId="{109A3E02-E86E-4D86-B82B-6246B915608C}" type="parTrans" cxnId="{5615D071-0363-4820-8864-46EE48E59443}">
      <dgm:prSet/>
      <dgm:spPr/>
      <dgm:t>
        <a:bodyPr/>
        <a:lstStyle/>
        <a:p>
          <a:endParaRPr lang="en-ZA" sz="1600"/>
        </a:p>
      </dgm:t>
    </dgm:pt>
    <dgm:pt modelId="{C6C5ED12-B880-4B98-85D6-B06C72856075}" type="sibTrans" cxnId="{5615D071-0363-4820-8864-46EE48E59443}">
      <dgm:prSet/>
      <dgm:spPr/>
      <dgm:t>
        <a:bodyPr/>
        <a:lstStyle/>
        <a:p>
          <a:endParaRPr lang="en-ZA" sz="1600"/>
        </a:p>
      </dgm:t>
    </dgm:pt>
    <dgm:pt modelId="{04F76D01-0FE7-4DA0-9DF7-B49FF3D1ADDD}">
      <dgm:prSet custT="1"/>
      <dgm:spPr>
        <a:solidFill>
          <a:srgbClr val="FFFF00">
            <a:alpha val="40000"/>
          </a:srgbClr>
        </a:solidFill>
      </dgm:spPr>
      <dgm:t>
        <a:bodyPr/>
        <a:lstStyle/>
        <a:p>
          <a:r>
            <a:rPr lang="en-ZA" sz="1600" dirty="0">
              <a:solidFill>
                <a:schemeClr val="bg1"/>
              </a:solidFill>
              <a:latin typeface="Tw Cen MT" panose="020B0602020104020603" pitchFamily="34" charset="0"/>
            </a:rPr>
            <a:t>Public administration must be accountable</a:t>
          </a:r>
        </a:p>
      </dgm:t>
    </dgm:pt>
    <dgm:pt modelId="{B15F1DDD-B27A-49B3-BBD1-D1D1880C9712}" type="parTrans" cxnId="{3CF1C466-ABB2-46DA-BC19-0746662F2564}">
      <dgm:prSet/>
      <dgm:spPr/>
      <dgm:t>
        <a:bodyPr/>
        <a:lstStyle/>
        <a:p>
          <a:endParaRPr lang="en-ZA" sz="1600"/>
        </a:p>
      </dgm:t>
    </dgm:pt>
    <dgm:pt modelId="{D04D0371-58BB-4913-8163-B2E073D803FE}" type="sibTrans" cxnId="{3CF1C466-ABB2-46DA-BC19-0746662F2564}">
      <dgm:prSet/>
      <dgm:spPr/>
      <dgm:t>
        <a:bodyPr/>
        <a:lstStyle/>
        <a:p>
          <a:endParaRPr lang="en-ZA" sz="1600"/>
        </a:p>
      </dgm:t>
    </dgm:pt>
    <dgm:pt modelId="{FB87B01C-FDF6-427F-8814-12E6A000762E}">
      <dgm:prSet custT="1"/>
      <dgm:spPr>
        <a:solidFill>
          <a:srgbClr val="FFFF00">
            <a:alpha val="40000"/>
          </a:srgbClr>
        </a:solidFill>
      </dgm:spPr>
      <dgm:t>
        <a:bodyPr/>
        <a:lstStyle/>
        <a:p>
          <a:r>
            <a:rPr lang="en-ZA" sz="1600" dirty="0">
              <a:solidFill>
                <a:schemeClr val="bg1"/>
              </a:solidFill>
              <a:latin typeface="Tw Cen MT" panose="020B0602020104020603" pitchFamily="34" charset="0"/>
            </a:rPr>
            <a:t>Transparency must be fostered by providing the public with timely, accessible and accurate information</a:t>
          </a:r>
        </a:p>
      </dgm:t>
    </dgm:pt>
    <dgm:pt modelId="{E0FFAC1E-78E5-4D0D-BE98-4B834D97703A}" type="parTrans" cxnId="{8FC9F1E2-07B6-482A-A913-8281383A2E89}">
      <dgm:prSet/>
      <dgm:spPr/>
      <dgm:t>
        <a:bodyPr/>
        <a:lstStyle/>
        <a:p>
          <a:endParaRPr lang="en-ZA" sz="1600"/>
        </a:p>
      </dgm:t>
    </dgm:pt>
    <dgm:pt modelId="{33E288FA-E23D-4F9A-8465-D8C9348C1B04}" type="sibTrans" cxnId="{8FC9F1E2-07B6-482A-A913-8281383A2E89}">
      <dgm:prSet/>
      <dgm:spPr/>
      <dgm:t>
        <a:bodyPr/>
        <a:lstStyle/>
        <a:p>
          <a:endParaRPr lang="en-ZA" sz="1600"/>
        </a:p>
      </dgm:t>
    </dgm:pt>
    <dgm:pt modelId="{2C816D8F-B8A6-4183-8FE9-C5B4C8D2E3A3}">
      <dgm:prSet custT="1"/>
      <dgm:spPr>
        <a:solidFill>
          <a:srgbClr val="FFFF00">
            <a:alpha val="40000"/>
          </a:srgbClr>
        </a:solidFill>
      </dgm:spPr>
      <dgm:t>
        <a:bodyPr/>
        <a:lstStyle/>
        <a:p>
          <a:r>
            <a:rPr lang="en-ZA" sz="1600" dirty="0">
              <a:solidFill>
                <a:schemeClr val="bg1"/>
              </a:solidFill>
              <a:latin typeface="Tw Cen MT" panose="020B0602020104020603" pitchFamily="34" charset="0"/>
            </a:rPr>
            <a:t>Good human-resources management and career-development practices, to examine human potential, must be cultivated </a:t>
          </a:r>
        </a:p>
      </dgm:t>
    </dgm:pt>
    <dgm:pt modelId="{3F938720-F3C5-446D-95D2-ED98E362FAC9}" type="parTrans" cxnId="{14F9B818-9D08-4446-9BBD-5DEFDBD9ECF2}">
      <dgm:prSet/>
      <dgm:spPr/>
      <dgm:t>
        <a:bodyPr/>
        <a:lstStyle/>
        <a:p>
          <a:endParaRPr lang="en-ZA" sz="1600"/>
        </a:p>
      </dgm:t>
    </dgm:pt>
    <dgm:pt modelId="{723B5417-C9FF-4748-AC32-BF772B8DD917}" type="sibTrans" cxnId="{14F9B818-9D08-4446-9BBD-5DEFDBD9ECF2}">
      <dgm:prSet/>
      <dgm:spPr/>
      <dgm:t>
        <a:bodyPr/>
        <a:lstStyle/>
        <a:p>
          <a:endParaRPr lang="en-ZA" sz="1600"/>
        </a:p>
      </dgm:t>
    </dgm:pt>
    <dgm:pt modelId="{371C4094-1B55-45F6-8356-F74DA735CEE1}">
      <dgm:prSet custT="1"/>
      <dgm:spPr>
        <a:solidFill>
          <a:srgbClr val="FFFF00">
            <a:alpha val="40000"/>
          </a:srgbClr>
        </a:solidFill>
      </dgm:spPr>
      <dgm:t>
        <a:bodyPr/>
        <a:lstStyle/>
        <a:p>
          <a:r>
            <a:rPr lang="en-ZA" sz="1600" dirty="0">
              <a:solidFill>
                <a:schemeClr val="bg1"/>
              </a:solidFill>
              <a:latin typeface="Tw Cen MT" panose="020B0602020104020603" pitchFamily="34" charset="0"/>
            </a:rPr>
            <a:t>Public administration must be broadly representative of the South African people </a:t>
          </a:r>
        </a:p>
      </dgm:t>
    </dgm:pt>
    <dgm:pt modelId="{1D783F5F-AC6B-4CF8-AACB-933C55A1466E}" type="parTrans" cxnId="{6B9AFBDA-F77A-47DF-9676-075F6147C892}">
      <dgm:prSet/>
      <dgm:spPr/>
      <dgm:t>
        <a:bodyPr/>
        <a:lstStyle/>
        <a:p>
          <a:endParaRPr lang="en-ZA" sz="1600"/>
        </a:p>
      </dgm:t>
    </dgm:pt>
    <dgm:pt modelId="{5F3D2A0A-9DA6-49F2-AB67-C66DC55570D9}" type="sibTrans" cxnId="{6B9AFBDA-F77A-47DF-9676-075F6147C892}">
      <dgm:prSet/>
      <dgm:spPr/>
      <dgm:t>
        <a:bodyPr/>
        <a:lstStyle/>
        <a:p>
          <a:endParaRPr lang="en-ZA" sz="1600"/>
        </a:p>
      </dgm:t>
    </dgm:pt>
    <dgm:pt modelId="{97C2E67E-D1E6-4D8E-AB09-D4FAB53C4C58}" type="pres">
      <dgm:prSet presAssocID="{35833B33-285D-4F3E-8E2F-7E1EF0D3C607}" presName="Name0" presStyleCnt="0">
        <dgm:presLayoutVars>
          <dgm:dir/>
          <dgm:resizeHandles val="exact"/>
        </dgm:presLayoutVars>
      </dgm:prSet>
      <dgm:spPr/>
      <dgm:t>
        <a:bodyPr/>
        <a:lstStyle/>
        <a:p>
          <a:endParaRPr lang="en-ZA"/>
        </a:p>
      </dgm:t>
    </dgm:pt>
    <dgm:pt modelId="{D0ACCF99-E715-4B05-8615-108F6DE4A4A9}" type="pres">
      <dgm:prSet presAssocID="{9AEFF339-01C7-4C15-A75D-3CB7BAEB1F3B}" presName="composite" presStyleCnt="0"/>
      <dgm:spPr/>
    </dgm:pt>
    <dgm:pt modelId="{DD1D1226-86B4-428C-B35B-130AB89EEF31}" type="pres">
      <dgm:prSet presAssocID="{9AEFF339-01C7-4C15-A75D-3CB7BAEB1F3B}" presName="rect1" presStyleLbl="trAlignAcc1" presStyleIdx="0" presStyleCnt="9" custScaleX="107294" custLinFactNeighborX="3656">
        <dgm:presLayoutVars>
          <dgm:bulletEnabled val="1"/>
        </dgm:presLayoutVars>
      </dgm:prSet>
      <dgm:spPr/>
      <dgm:t>
        <a:bodyPr/>
        <a:lstStyle/>
        <a:p>
          <a:endParaRPr lang="en-ZA"/>
        </a:p>
      </dgm:t>
    </dgm:pt>
    <dgm:pt modelId="{8B23D205-33F4-425A-A452-6FEB519815D9}" type="pres">
      <dgm:prSet presAssocID="{9AEFF339-01C7-4C15-A75D-3CB7BAEB1F3B}" presName="rect2" presStyleLbl="fgImgPlace1" presStyleIdx="0" presStyleCnt="9"/>
      <dgm:spPr>
        <a:solidFill>
          <a:srgbClr val="00B0F0"/>
        </a:solidFill>
      </dgm:spPr>
    </dgm:pt>
    <dgm:pt modelId="{3C663AC9-FED4-46A3-9945-F556CBFF0DC0}" type="pres">
      <dgm:prSet presAssocID="{9B15088E-947C-46A9-99B8-A94503CBC1BC}" presName="sibTrans" presStyleCnt="0"/>
      <dgm:spPr/>
    </dgm:pt>
    <dgm:pt modelId="{39ADB8C6-7C41-4373-AF59-4C8B3AA2AE47}" type="pres">
      <dgm:prSet presAssocID="{26DE83A4-E1FC-400F-89A5-780998891D0A}" presName="composite" presStyleCnt="0"/>
      <dgm:spPr/>
    </dgm:pt>
    <dgm:pt modelId="{100AEEDB-98F4-4B64-B783-1D24101743BB}" type="pres">
      <dgm:prSet presAssocID="{26DE83A4-E1FC-400F-89A5-780998891D0A}" presName="rect1" presStyleLbl="trAlignAcc1" presStyleIdx="1" presStyleCnt="9" custLinFactNeighborX="4198" custLinFactNeighborY="4478">
        <dgm:presLayoutVars>
          <dgm:bulletEnabled val="1"/>
        </dgm:presLayoutVars>
      </dgm:prSet>
      <dgm:spPr/>
      <dgm:t>
        <a:bodyPr/>
        <a:lstStyle/>
        <a:p>
          <a:endParaRPr lang="en-ZA"/>
        </a:p>
      </dgm:t>
    </dgm:pt>
    <dgm:pt modelId="{690A6909-9E0D-4283-B410-E48D23EA021A}" type="pres">
      <dgm:prSet presAssocID="{26DE83A4-E1FC-400F-89A5-780998891D0A}" presName="rect2" presStyleLbl="fgImgPlace1" presStyleIdx="1" presStyleCnt="9"/>
      <dgm:spPr>
        <a:solidFill>
          <a:srgbClr val="00B0F0"/>
        </a:solidFill>
      </dgm:spPr>
    </dgm:pt>
    <dgm:pt modelId="{4CFABCF9-27A0-4628-984F-32E44483D5D4}" type="pres">
      <dgm:prSet presAssocID="{4E7F8E48-D306-4980-9C51-303415021EF3}" presName="sibTrans" presStyleCnt="0"/>
      <dgm:spPr/>
    </dgm:pt>
    <dgm:pt modelId="{0F7254CC-9135-41D1-96EF-DEC57175AA7F}" type="pres">
      <dgm:prSet presAssocID="{328B7473-B1E8-4372-9C06-E59C6ACC3870}" presName="composite" presStyleCnt="0"/>
      <dgm:spPr/>
    </dgm:pt>
    <dgm:pt modelId="{DCDFF393-4702-4B3F-BD7D-E95A9867B3A2}" type="pres">
      <dgm:prSet presAssocID="{328B7473-B1E8-4372-9C06-E59C6ACC3870}" presName="rect1" presStyleLbl="trAlignAcc1" presStyleIdx="2" presStyleCnt="9">
        <dgm:presLayoutVars>
          <dgm:bulletEnabled val="1"/>
        </dgm:presLayoutVars>
      </dgm:prSet>
      <dgm:spPr/>
      <dgm:t>
        <a:bodyPr/>
        <a:lstStyle/>
        <a:p>
          <a:endParaRPr lang="en-ZA"/>
        </a:p>
      </dgm:t>
    </dgm:pt>
    <dgm:pt modelId="{9AD6F5A8-C5CB-418D-A7AA-DE4461E04917}" type="pres">
      <dgm:prSet presAssocID="{328B7473-B1E8-4372-9C06-E59C6ACC3870}" presName="rect2" presStyleLbl="fgImgPlace1" presStyleIdx="2" presStyleCnt="9"/>
      <dgm:spPr>
        <a:solidFill>
          <a:srgbClr val="00B0F0"/>
        </a:solidFill>
      </dgm:spPr>
    </dgm:pt>
    <dgm:pt modelId="{BA358AC2-5FC7-416B-AF2C-485DD5B32C2C}" type="pres">
      <dgm:prSet presAssocID="{730D7FAC-686A-43DF-8AFA-D7490BDACCBA}" presName="sibTrans" presStyleCnt="0"/>
      <dgm:spPr/>
    </dgm:pt>
    <dgm:pt modelId="{F87763EF-7516-4E8D-A2AD-804DBDBA7B19}" type="pres">
      <dgm:prSet presAssocID="{85DC70DD-28AC-46E9-A844-9BABAD4AC330}" presName="composite" presStyleCnt="0"/>
      <dgm:spPr/>
    </dgm:pt>
    <dgm:pt modelId="{394C7E89-3DC9-4DF1-98D8-17B99479F187}" type="pres">
      <dgm:prSet presAssocID="{85DC70DD-28AC-46E9-A844-9BABAD4AC330}" presName="rect1" presStyleLbl="trAlignAcc1" presStyleIdx="3" presStyleCnt="9">
        <dgm:presLayoutVars>
          <dgm:bulletEnabled val="1"/>
        </dgm:presLayoutVars>
      </dgm:prSet>
      <dgm:spPr/>
      <dgm:t>
        <a:bodyPr/>
        <a:lstStyle/>
        <a:p>
          <a:endParaRPr lang="en-ZA"/>
        </a:p>
      </dgm:t>
    </dgm:pt>
    <dgm:pt modelId="{6D2551C5-5E85-4FCA-9276-B477E1D51597}" type="pres">
      <dgm:prSet presAssocID="{85DC70DD-28AC-46E9-A844-9BABAD4AC330}" presName="rect2" presStyleLbl="fgImgPlace1" presStyleIdx="3" presStyleCnt="9"/>
      <dgm:spPr>
        <a:solidFill>
          <a:srgbClr val="00B0F0"/>
        </a:solidFill>
      </dgm:spPr>
    </dgm:pt>
    <dgm:pt modelId="{87AFFA2A-1CE8-4BB6-8DFC-68376FA4931F}" type="pres">
      <dgm:prSet presAssocID="{364BA410-22B5-4EB1-93CD-FB710B53DA0D}" presName="sibTrans" presStyleCnt="0"/>
      <dgm:spPr/>
    </dgm:pt>
    <dgm:pt modelId="{74F086C9-20FC-41CB-AFAC-2AF4BB0ADA6A}" type="pres">
      <dgm:prSet presAssocID="{90ED2DF0-0C56-4C6E-AAFB-773050080E2F}" presName="composite" presStyleCnt="0"/>
      <dgm:spPr/>
    </dgm:pt>
    <dgm:pt modelId="{11D823D8-D71E-4BA3-A56B-52BD88FF8D07}" type="pres">
      <dgm:prSet presAssocID="{90ED2DF0-0C56-4C6E-AAFB-773050080E2F}" presName="rect1" presStyleLbl="trAlignAcc1" presStyleIdx="4" presStyleCnt="9" custScaleX="101881">
        <dgm:presLayoutVars>
          <dgm:bulletEnabled val="1"/>
        </dgm:presLayoutVars>
      </dgm:prSet>
      <dgm:spPr/>
      <dgm:t>
        <a:bodyPr/>
        <a:lstStyle/>
        <a:p>
          <a:endParaRPr lang="en-ZA"/>
        </a:p>
      </dgm:t>
    </dgm:pt>
    <dgm:pt modelId="{FA34D20D-6164-4ABD-B956-5AD674DE9C50}" type="pres">
      <dgm:prSet presAssocID="{90ED2DF0-0C56-4C6E-AAFB-773050080E2F}" presName="rect2" presStyleLbl="fgImgPlace1" presStyleIdx="4" presStyleCnt="9"/>
      <dgm:spPr>
        <a:solidFill>
          <a:srgbClr val="00B0F0"/>
        </a:solidFill>
      </dgm:spPr>
    </dgm:pt>
    <dgm:pt modelId="{A3E8B165-FE2F-40A4-ABC0-4DC8AF5673E7}" type="pres">
      <dgm:prSet presAssocID="{C6C5ED12-B880-4B98-85D6-B06C72856075}" presName="sibTrans" presStyleCnt="0"/>
      <dgm:spPr/>
    </dgm:pt>
    <dgm:pt modelId="{6EBC45F4-75A6-433C-AD14-B7F32739164B}" type="pres">
      <dgm:prSet presAssocID="{04F76D01-0FE7-4DA0-9DF7-B49FF3D1ADDD}" presName="composite" presStyleCnt="0"/>
      <dgm:spPr/>
    </dgm:pt>
    <dgm:pt modelId="{77C575E3-17A6-45E0-BF93-F43255C81687}" type="pres">
      <dgm:prSet presAssocID="{04F76D01-0FE7-4DA0-9DF7-B49FF3D1ADDD}" presName="rect1" presStyleLbl="trAlignAcc1" presStyleIdx="5" presStyleCnt="9">
        <dgm:presLayoutVars>
          <dgm:bulletEnabled val="1"/>
        </dgm:presLayoutVars>
      </dgm:prSet>
      <dgm:spPr/>
      <dgm:t>
        <a:bodyPr/>
        <a:lstStyle/>
        <a:p>
          <a:endParaRPr lang="en-ZA"/>
        </a:p>
      </dgm:t>
    </dgm:pt>
    <dgm:pt modelId="{1A39784C-4518-4F50-90DA-7C694C2B804D}" type="pres">
      <dgm:prSet presAssocID="{04F76D01-0FE7-4DA0-9DF7-B49FF3D1ADDD}" presName="rect2" presStyleLbl="fgImgPlace1" presStyleIdx="5" presStyleCnt="9"/>
      <dgm:spPr>
        <a:solidFill>
          <a:srgbClr val="00B0F0"/>
        </a:solidFill>
      </dgm:spPr>
    </dgm:pt>
    <dgm:pt modelId="{8082AAC1-D7C6-42F7-95BE-9B382C99606E}" type="pres">
      <dgm:prSet presAssocID="{D04D0371-58BB-4913-8163-B2E073D803FE}" presName="sibTrans" presStyleCnt="0"/>
      <dgm:spPr/>
    </dgm:pt>
    <dgm:pt modelId="{A354F25E-6F87-4AB5-858B-FB0D489C8500}" type="pres">
      <dgm:prSet presAssocID="{FB87B01C-FDF6-427F-8814-12E6A000762E}" presName="composite" presStyleCnt="0"/>
      <dgm:spPr/>
    </dgm:pt>
    <dgm:pt modelId="{8157CB21-1C61-4013-B24A-651F684FD095}" type="pres">
      <dgm:prSet presAssocID="{FB87B01C-FDF6-427F-8814-12E6A000762E}" presName="rect1" presStyleLbl="trAlignAcc1" presStyleIdx="6" presStyleCnt="9">
        <dgm:presLayoutVars>
          <dgm:bulletEnabled val="1"/>
        </dgm:presLayoutVars>
      </dgm:prSet>
      <dgm:spPr/>
      <dgm:t>
        <a:bodyPr/>
        <a:lstStyle/>
        <a:p>
          <a:endParaRPr lang="en-ZA"/>
        </a:p>
      </dgm:t>
    </dgm:pt>
    <dgm:pt modelId="{86BAF67E-A6C6-47DE-92D8-9D330F282F00}" type="pres">
      <dgm:prSet presAssocID="{FB87B01C-FDF6-427F-8814-12E6A000762E}" presName="rect2" presStyleLbl="fgImgPlace1" presStyleIdx="6" presStyleCnt="9"/>
      <dgm:spPr>
        <a:solidFill>
          <a:srgbClr val="00B0F0"/>
        </a:solidFill>
      </dgm:spPr>
    </dgm:pt>
    <dgm:pt modelId="{07AA7656-A0A2-4B89-93ED-CE273F8A5791}" type="pres">
      <dgm:prSet presAssocID="{33E288FA-E23D-4F9A-8465-D8C9348C1B04}" presName="sibTrans" presStyleCnt="0"/>
      <dgm:spPr/>
    </dgm:pt>
    <dgm:pt modelId="{24CA3366-54B2-4E0C-9E79-9715028B693D}" type="pres">
      <dgm:prSet presAssocID="{2C816D8F-B8A6-4183-8FE9-C5B4C8D2E3A3}" presName="composite" presStyleCnt="0"/>
      <dgm:spPr/>
    </dgm:pt>
    <dgm:pt modelId="{7109829B-8E48-4CAC-9956-E276E0399E7F}" type="pres">
      <dgm:prSet presAssocID="{2C816D8F-B8A6-4183-8FE9-C5B4C8D2E3A3}" presName="rect1" presStyleLbl="trAlignAcc1" presStyleIdx="7" presStyleCnt="9" custScaleY="134197">
        <dgm:presLayoutVars>
          <dgm:bulletEnabled val="1"/>
        </dgm:presLayoutVars>
      </dgm:prSet>
      <dgm:spPr/>
      <dgm:t>
        <a:bodyPr/>
        <a:lstStyle/>
        <a:p>
          <a:endParaRPr lang="en-ZA"/>
        </a:p>
      </dgm:t>
    </dgm:pt>
    <dgm:pt modelId="{EFCAA01F-61F3-4091-93D4-70363EA612B2}" type="pres">
      <dgm:prSet presAssocID="{2C816D8F-B8A6-4183-8FE9-C5B4C8D2E3A3}" presName="rect2" presStyleLbl="fgImgPlace1" presStyleIdx="7" presStyleCnt="9"/>
      <dgm:spPr>
        <a:solidFill>
          <a:srgbClr val="00B0F0"/>
        </a:solidFill>
      </dgm:spPr>
    </dgm:pt>
    <dgm:pt modelId="{4E0A10F5-DE6B-4378-96A1-FD2659F199BD}" type="pres">
      <dgm:prSet presAssocID="{723B5417-C9FF-4748-AC32-BF772B8DD917}" presName="sibTrans" presStyleCnt="0"/>
      <dgm:spPr/>
    </dgm:pt>
    <dgm:pt modelId="{1C1215A4-4598-470C-9D97-CD7CB1251F96}" type="pres">
      <dgm:prSet presAssocID="{371C4094-1B55-45F6-8356-F74DA735CEE1}" presName="composite" presStyleCnt="0"/>
      <dgm:spPr/>
    </dgm:pt>
    <dgm:pt modelId="{817479A2-87A3-4268-AA2A-6F07EF666195}" type="pres">
      <dgm:prSet presAssocID="{371C4094-1B55-45F6-8356-F74DA735CEE1}" presName="rect1" presStyleLbl="trAlignAcc1" presStyleIdx="8" presStyleCnt="9">
        <dgm:presLayoutVars>
          <dgm:bulletEnabled val="1"/>
        </dgm:presLayoutVars>
      </dgm:prSet>
      <dgm:spPr/>
      <dgm:t>
        <a:bodyPr/>
        <a:lstStyle/>
        <a:p>
          <a:endParaRPr lang="en-ZA"/>
        </a:p>
      </dgm:t>
    </dgm:pt>
    <dgm:pt modelId="{6647B09D-ACDF-4CF9-9973-B123966AA903}" type="pres">
      <dgm:prSet presAssocID="{371C4094-1B55-45F6-8356-F74DA735CEE1}" presName="rect2" presStyleLbl="fgImgPlace1" presStyleIdx="8" presStyleCnt="9"/>
      <dgm:spPr>
        <a:solidFill>
          <a:srgbClr val="00B0F0"/>
        </a:solidFill>
      </dgm:spPr>
    </dgm:pt>
  </dgm:ptLst>
  <dgm:cxnLst>
    <dgm:cxn modelId="{8FC9F1E2-07B6-482A-A913-8281383A2E89}" srcId="{35833B33-285D-4F3E-8E2F-7E1EF0D3C607}" destId="{FB87B01C-FDF6-427F-8814-12E6A000762E}" srcOrd="6" destOrd="0" parTransId="{E0FFAC1E-78E5-4D0D-BE98-4B834D97703A}" sibTransId="{33E288FA-E23D-4F9A-8465-D8C9348C1B04}"/>
    <dgm:cxn modelId="{6B58AAC9-B122-43BF-817D-09E8FE5264E4}" type="presOf" srcId="{FB87B01C-FDF6-427F-8814-12E6A000762E}" destId="{8157CB21-1C61-4013-B24A-651F684FD095}" srcOrd="0" destOrd="0" presId="urn:microsoft.com/office/officeart/2008/layout/PictureStrips"/>
    <dgm:cxn modelId="{5CF32A6F-8F09-4558-9B24-AF979D9B4540}" type="presOf" srcId="{9AEFF339-01C7-4C15-A75D-3CB7BAEB1F3B}" destId="{DD1D1226-86B4-428C-B35B-130AB89EEF31}" srcOrd="0" destOrd="0" presId="urn:microsoft.com/office/officeart/2008/layout/PictureStrips"/>
    <dgm:cxn modelId="{78AD1874-731E-44D3-A571-879F1AD269A6}" type="presOf" srcId="{90ED2DF0-0C56-4C6E-AAFB-773050080E2F}" destId="{11D823D8-D71E-4BA3-A56B-52BD88FF8D07}" srcOrd="0" destOrd="0" presId="urn:microsoft.com/office/officeart/2008/layout/PictureStrips"/>
    <dgm:cxn modelId="{52400962-9E9A-4753-ADF8-2CB1C816F650}" type="presOf" srcId="{85DC70DD-28AC-46E9-A844-9BABAD4AC330}" destId="{394C7E89-3DC9-4DF1-98D8-17B99479F187}" srcOrd="0" destOrd="0" presId="urn:microsoft.com/office/officeart/2008/layout/PictureStrips"/>
    <dgm:cxn modelId="{8E19A9C1-2748-40D5-9C87-6B27CA259527}" srcId="{35833B33-285D-4F3E-8E2F-7E1EF0D3C607}" destId="{85DC70DD-28AC-46E9-A844-9BABAD4AC330}" srcOrd="3" destOrd="0" parTransId="{9ABF7A2B-5077-4C14-B861-6B03924F4D4C}" sibTransId="{364BA410-22B5-4EB1-93CD-FB710B53DA0D}"/>
    <dgm:cxn modelId="{6B9AFBDA-F77A-47DF-9676-075F6147C892}" srcId="{35833B33-285D-4F3E-8E2F-7E1EF0D3C607}" destId="{371C4094-1B55-45F6-8356-F74DA735CEE1}" srcOrd="8" destOrd="0" parTransId="{1D783F5F-AC6B-4CF8-AACB-933C55A1466E}" sibTransId="{5F3D2A0A-9DA6-49F2-AB67-C66DC55570D9}"/>
    <dgm:cxn modelId="{BDB33DB7-A36E-47B7-8063-CF582AD3BF7D}" type="presOf" srcId="{04F76D01-0FE7-4DA0-9DF7-B49FF3D1ADDD}" destId="{77C575E3-17A6-45E0-BF93-F43255C81687}" srcOrd="0" destOrd="0" presId="urn:microsoft.com/office/officeart/2008/layout/PictureStrips"/>
    <dgm:cxn modelId="{F6845487-B2EC-4B06-A4E5-B431B32F0FB8}" type="presOf" srcId="{371C4094-1B55-45F6-8356-F74DA735CEE1}" destId="{817479A2-87A3-4268-AA2A-6F07EF666195}" srcOrd="0" destOrd="0" presId="urn:microsoft.com/office/officeart/2008/layout/PictureStrips"/>
    <dgm:cxn modelId="{74F16D74-EF74-4319-8954-7F4BEC4366A8}" type="presOf" srcId="{26DE83A4-E1FC-400F-89A5-780998891D0A}" destId="{100AEEDB-98F4-4B64-B783-1D24101743BB}" srcOrd="0" destOrd="0" presId="urn:microsoft.com/office/officeart/2008/layout/PictureStrips"/>
    <dgm:cxn modelId="{3CF1C466-ABB2-46DA-BC19-0746662F2564}" srcId="{35833B33-285D-4F3E-8E2F-7E1EF0D3C607}" destId="{04F76D01-0FE7-4DA0-9DF7-B49FF3D1ADDD}" srcOrd="5" destOrd="0" parTransId="{B15F1DDD-B27A-49B3-BBD1-D1D1880C9712}" sibTransId="{D04D0371-58BB-4913-8163-B2E073D803FE}"/>
    <dgm:cxn modelId="{6CD0606F-8141-4558-9278-25C8D50D6BF2}" srcId="{35833B33-285D-4F3E-8E2F-7E1EF0D3C607}" destId="{9AEFF339-01C7-4C15-A75D-3CB7BAEB1F3B}" srcOrd="0" destOrd="0" parTransId="{C7A1005C-D73D-49BA-9401-05AC76ECBB25}" sibTransId="{9B15088E-947C-46A9-99B8-A94503CBC1BC}"/>
    <dgm:cxn modelId="{14F9B818-9D08-4446-9BBD-5DEFDBD9ECF2}" srcId="{35833B33-285D-4F3E-8E2F-7E1EF0D3C607}" destId="{2C816D8F-B8A6-4183-8FE9-C5B4C8D2E3A3}" srcOrd="7" destOrd="0" parTransId="{3F938720-F3C5-446D-95D2-ED98E362FAC9}" sibTransId="{723B5417-C9FF-4748-AC32-BF772B8DD917}"/>
    <dgm:cxn modelId="{5615D071-0363-4820-8864-46EE48E59443}" srcId="{35833B33-285D-4F3E-8E2F-7E1EF0D3C607}" destId="{90ED2DF0-0C56-4C6E-AAFB-773050080E2F}" srcOrd="4" destOrd="0" parTransId="{109A3E02-E86E-4D86-B82B-6246B915608C}" sibTransId="{C6C5ED12-B880-4B98-85D6-B06C72856075}"/>
    <dgm:cxn modelId="{2B83097D-C34C-4F08-A2C6-533BC14DCCF6}" type="presOf" srcId="{2C816D8F-B8A6-4183-8FE9-C5B4C8D2E3A3}" destId="{7109829B-8E48-4CAC-9956-E276E0399E7F}" srcOrd="0" destOrd="0" presId="urn:microsoft.com/office/officeart/2008/layout/PictureStrips"/>
    <dgm:cxn modelId="{1B7B9CEF-C0D3-4140-A1A6-A658359197FB}" type="presOf" srcId="{35833B33-285D-4F3E-8E2F-7E1EF0D3C607}" destId="{97C2E67E-D1E6-4D8E-AB09-D4FAB53C4C58}" srcOrd="0" destOrd="0" presId="urn:microsoft.com/office/officeart/2008/layout/PictureStrips"/>
    <dgm:cxn modelId="{6731BCA6-A409-45C7-9081-D290478095A7}" srcId="{35833B33-285D-4F3E-8E2F-7E1EF0D3C607}" destId="{328B7473-B1E8-4372-9C06-E59C6ACC3870}" srcOrd="2" destOrd="0" parTransId="{BF57CBD0-1BFA-4FBD-92E0-F0C68CD9B176}" sibTransId="{730D7FAC-686A-43DF-8AFA-D7490BDACCBA}"/>
    <dgm:cxn modelId="{64198539-9334-42FC-9AAF-0A973F934516}" type="presOf" srcId="{328B7473-B1E8-4372-9C06-E59C6ACC3870}" destId="{DCDFF393-4702-4B3F-BD7D-E95A9867B3A2}" srcOrd="0" destOrd="0" presId="urn:microsoft.com/office/officeart/2008/layout/PictureStrips"/>
    <dgm:cxn modelId="{945F2FBB-9C21-4308-8652-8074945D8F5D}" srcId="{35833B33-285D-4F3E-8E2F-7E1EF0D3C607}" destId="{26DE83A4-E1FC-400F-89A5-780998891D0A}" srcOrd="1" destOrd="0" parTransId="{AB8811C7-6095-4398-9204-0BE09003E1D7}" sibTransId="{4E7F8E48-D306-4980-9C51-303415021EF3}"/>
    <dgm:cxn modelId="{3A9092D6-100F-4ADF-BFA5-B70103FAEB91}" type="presParOf" srcId="{97C2E67E-D1E6-4D8E-AB09-D4FAB53C4C58}" destId="{D0ACCF99-E715-4B05-8615-108F6DE4A4A9}" srcOrd="0" destOrd="0" presId="urn:microsoft.com/office/officeart/2008/layout/PictureStrips"/>
    <dgm:cxn modelId="{D16BDF4C-8A24-4E23-AC41-F8D8DEE78B8A}" type="presParOf" srcId="{D0ACCF99-E715-4B05-8615-108F6DE4A4A9}" destId="{DD1D1226-86B4-428C-B35B-130AB89EEF31}" srcOrd="0" destOrd="0" presId="urn:microsoft.com/office/officeart/2008/layout/PictureStrips"/>
    <dgm:cxn modelId="{D83ABEBC-71C7-43C0-A425-3D1149B4A16C}" type="presParOf" srcId="{D0ACCF99-E715-4B05-8615-108F6DE4A4A9}" destId="{8B23D205-33F4-425A-A452-6FEB519815D9}" srcOrd="1" destOrd="0" presId="urn:microsoft.com/office/officeart/2008/layout/PictureStrips"/>
    <dgm:cxn modelId="{3550A76B-D620-4980-8594-7CA37C6AFE2E}" type="presParOf" srcId="{97C2E67E-D1E6-4D8E-AB09-D4FAB53C4C58}" destId="{3C663AC9-FED4-46A3-9945-F556CBFF0DC0}" srcOrd="1" destOrd="0" presId="urn:microsoft.com/office/officeart/2008/layout/PictureStrips"/>
    <dgm:cxn modelId="{4936EBF0-5F1E-470A-A3FE-2956FC55285F}" type="presParOf" srcId="{97C2E67E-D1E6-4D8E-AB09-D4FAB53C4C58}" destId="{39ADB8C6-7C41-4373-AF59-4C8B3AA2AE47}" srcOrd="2" destOrd="0" presId="urn:microsoft.com/office/officeart/2008/layout/PictureStrips"/>
    <dgm:cxn modelId="{9C404A93-7E8E-463F-92D7-5FD10E3462BB}" type="presParOf" srcId="{39ADB8C6-7C41-4373-AF59-4C8B3AA2AE47}" destId="{100AEEDB-98F4-4B64-B783-1D24101743BB}" srcOrd="0" destOrd="0" presId="urn:microsoft.com/office/officeart/2008/layout/PictureStrips"/>
    <dgm:cxn modelId="{C74C4160-A3C6-46AF-9097-9DDE8E93FE9D}" type="presParOf" srcId="{39ADB8C6-7C41-4373-AF59-4C8B3AA2AE47}" destId="{690A6909-9E0D-4283-B410-E48D23EA021A}" srcOrd="1" destOrd="0" presId="urn:microsoft.com/office/officeart/2008/layout/PictureStrips"/>
    <dgm:cxn modelId="{156A294D-FE81-4254-9DFC-82AF9231A005}" type="presParOf" srcId="{97C2E67E-D1E6-4D8E-AB09-D4FAB53C4C58}" destId="{4CFABCF9-27A0-4628-984F-32E44483D5D4}" srcOrd="3" destOrd="0" presId="urn:microsoft.com/office/officeart/2008/layout/PictureStrips"/>
    <dgm:cxn modelId="{1DEAF00F-8766-4F46-A75C-08E936938484}" type="presParOf" srcId="{97C2E67E-D1E6-4D8E-AB09-D4FAB53C4C58}" destId="{0F7254CC-9135-41D1-96EF-DEC57175AA7F}" srcOrd="4" destOrd="0" presId="urn:microsoft.com/office/officeart/2008/layout/PictureStrips"/>
    <dgm:cxn modelId="{A8238F4A-3EDE-4880-BF7B-BAFAB46BB360}" type="presParOf" srcId="{0F7254CC-9135-41D1-96EF-DEC57175AA7F}" destId="{DCDFF393-4702-4B3F-BD7D-E95A9867B3A2}" srcOrd="0" destOrd="0" presId="urn:microsoft.com/office/officeart/2008/layout/PictureStrips"/>
    <dgm:cxn modelId="{C45ED78D-2D85-4C62-B0F2-D91DED7C553C}" type="presParOf" srcId="{0F7254CC-9135-41D1-96EF-DEC57175AA7F}" destId="{9AD6F5A8-C5CB-418D-A7AA-DE4461E04917}" srcOrd="1" destOrd="0" presId="urn:microsoft.com/office/officeart/2008/layout/PictureStrips"/>
    <dgm:cxn modelId="{2ADE6AD4-43AA-4FDC-9890-0B71304986AA}" type="presParOf" srcId="{97C2E67E-D1E6-4D8E-AB09-D4FAB53C4C58}" destId="{BA358AC2-5FC7-416B-AF2C-485DD5B32C2C}" srcOrd="5" destOrd="0" presId="urn:microsoft.com/office/officeart/2008/layout/PictureStrips"/>
    <dgm:cxn modelId="{202F23DA-FDCD-4685-94E9-0E38BE02F8AE}" type="presParOf" srcId="{97C2E67E-D1E6-4D8E-AB09-D4FAB53C4C58}" destId="{F87763EF-7516-4E8D-A2AD-804DBDBA7B19}" srcOrd="6" destOrd="0" presId="urn:microsoft.com/office/officeart/2008/layout/PictureStrips"/>
    <dgm:cxn modelId="{92D9596D-5906-4191-A5C4-4E1A8B89A299}" type="presParOf" srcId="{F87763EF-7516-4E8D-A2AD-804DBDBA7B19}" destId="{394C7E89-3DC9-4DF1-98D8-17B99479F187}" srcOrd="0" destOrd="0" presId="urn:microsoft.com/office/officeart/2008/layout/PictureStrips"/>
    <dgm:cxn modelId="{8DBBD8C3-5FE5-4D41-91C2-091D37671502}" type="presParOf" srcId="{F87763EF-7516-4E8D-A2AD-804DBDBA7B19}" destId="{6D2551C5-5E85-4FCA-9276-B477E1D51597}" srcOrd="1" destOrd="0" presId="urn:microsoft.com/office/officeart/2008/layout/PictureStrips"/>
    <dgm:cxn modelId="{75F4C83A-AE04-4264-91BA-988E8E35953C}" type="presParOf" srcId="{97C2E67E-D1E6-4D8E-AB09-D4FAB53C4C58}" destId="{87AFFA2A-1CE8-4BB6-8DFC-68376FA4931F}" srcOrd="7" destOrd="0" presId="urn:microsoft.com/office/officeart/2008/layout/PictureStrips"/>
    <dgm:cxn modelId="{A6544224-29F9-40E7-9A32-5AB4DCE4086F}" type="presParOf" srcId="{97C2E67E-D1E6-4D8E-AB09-D4FAB53C4C58}" destId="{74F086C9-20FC-41CB-AFAC-2AF4BB0ADA6A}" srcOrd="8" destOrd="0" presId="urn:microsoft.com/office/officeart/2008/layout/PictureStrips"/>
    <dgm:cxn modelId="{67719145-0B78-4CC3-B426-C85189570957}" type="presParOf" srcId="{74F086C9-20FC-41CB-AFAC-2AF4BB0ADA6A}" destId="{11D823D8-D71E-4BA3-A56B-52BD88FF8D07}" srcOrd="0" destOrd="0" presId="urn:microsoft.com/office/officeart/2008/layout/PictureStrips"/>
    <dgm:cxn modelId="{B192AF9F-5737-4BF1-ACC5-4D72AF48B76B}" type="presParOf" srcId="{74F086C9-20FC-41CB-AFAC-2AF4BB0ADA6A}" destId="{FA34D20D-6164-4ABD-B956-5AD674DE9C50}" srcOrd="1" destOrd="0" presId="urn:microsoft.com/office/officeart/2008/layout/PictureStrips"/>
    <dgm:cxn modelId="{57CDEDCA-F8B3-4122-8B8C-C26D2E71F7ED}" type="presParOf" srcId="{97C2E67E-D1E6-4D8E-AB09-D4FAB53C4C58}" destId="{A3E8B165-FE2F-40A4-ABC0-4DC8AF5673E7}" srcOrd="9" destOrd="0" presId="urn:microsoft.com/office/officeart/2008/layout/PictureStrips"/>
    <dgm:cxn modelId="{B46F3D79-B2B3-4C56-93F4-56A1145847DC}" type="presParOf" srcId="{97C2E67E-D1E6-4D8E-AB09-D4FAB53C4C58}" destId="{6EBC45F4-75A6-433C-AD14-B7F32739164B}" srcOrd="10" destOrd="0" presId="urn:microsoft.com/office/officeart/2008/layout/PictureStrips"/>
    <dgm:cxn modelId="{FA8E1267-9D8E-4248-BDF4-18660DCC9133}" type="presParOf" srcId="{6EBC45F4-75A6-433C-AD14-B7F32739164B}" destId="{77C575E3-17A6-45E0-BF93-F43255C81687}" srcOrd="0" destOrd="0" presId="urn:microsoft.com/office/officeart/2008/layout/PictureStrips"/>
    <dgm:cxn modelId="{ECED187B-BA28-4634-97DD-228921B9C87D}" type="presParOf" srcId="{6EBC45F4-75A6-433C-AD14-B7F32739164B}" destId="{1A39784C-4518-4F50-90DA-7C694C2B804D}" srcOrd="1" destOrd="0" presId="urn:microsoft.com/office/officeart/2008/layout/PictureStrips"/>
    <dgm:cxn modelId="{7C1D88DB-80FC-4BAF-8164-F172A96F3457}" type="presParOf" srcId="{97C2E67E-D1E6-4D8E-AB09-D4FAB53C4C58}" destId="{8082AAC1-D7C6-42F7-95BE-9B382C99606E}" srcOrd="11" destOrd="0" presId="urn:microsoft.com/office/officeart/2008/layout/PictureStrips"/>
    <dgm:cxn modelId="{F95029C2-4295-4F8C-BF00-44F5E79F3D3E}" type="presParOf" srcId="{97C2E67E-D1E6-4D8E-AB09-D4FAB53C4C58}" destId="{A354F25E-6F87-4AB5-858B-FB0D489C8500}" srcOrd="12" destOrd="0" presId="urn:microsoft.com/office/officeart/2008/layout/PictureStrips"/>
    <dgm:cxn modelId="{BC7F7288-988E-48C2-B4A9-7826A643ABF3}" type="presParOf" srcId="{A354F25E-6F87-4AB5-858B-FB0D489C8500}" destId="{8157CB21-1C61-4013-B24A-651F684FD095}" srcOrd="0" destOrd="0" presId="urn:microsoft.com/office/officeart/2008/layout/PictureStrips"/>
    <dgm:cxn modelId="{C156E725-951D-4C14-92FC-A402B21EAAB4}" type="presParOf" srcId="{A354F25E-6F87-4AB5-858B-FB0D489C8500}" destId="{86BAF67E-A6C6-47DE-92D8-9D330F282F00}" srcOrd="1" destOrd="0" presId="urn:microsoft.com/office/officeart/2008/layout/PictureStrips"/>
    <dgm:cxn modelId="{95EA9BD9-4100-45DA-8E5D-F809AE672BB0}" type="presParOf" srcId="{97C2E67E-D1E6-4D8E-AB09-D4FAB53C4C58}" destId="{07AA7656-A0A2-4B89-93ED-CE273F8A5791}" srcOrd="13" destOrd="0" presId="urn:microsoft.com/office/officeart/2008/layout/PictureStrips"/>
    <dgm:cxn modelId="{7C9CF484-116B-493E-9967-849D566FCDAC}" type="presParOf" srcId="{97C2E67E-D1E6-4D8E-AB09-D4FAB53C4C58}" destId="{24CA3366-54B2-4E0C-9E79-9715028B693D}" srcOrd="14" destOrd="0" presId="urn:microsoft.com/office/officeart/2008/layout/PictureStrips"/>
    <dgm:cxn modelId="{8E08FE3B-B06A-4BEA-8159-865D1DE8A39B}" type="presParOf" srcId="{24CA3366-54B2-4E0C-9E79-9715028B693D}" destId="{7109829B-8E48-4CAC-9956-E276E0399E7F}" srcOrd="0" destOrd="0" presId="urn:microsoft.com/office/officeart/2008/layout/PictureStrips"/>
    <dgm:cxn modelId="{AD451B60-EAAB-4B09-82CD-9761853B28DB}" type="presParOf" srcId="{24CA3366-54B2-4E0C-9E79-9715028B693D}" destId="{EFCAA01F-61F3-4091-93D4-70363EA612B2}" srcOrd="1" destOrd="0" presId="urn:microsoft.com/office/officeart/2008/layout/PictureStrips"/>
    <dgm:cxn modelId="{6B7FEB0A-1166-4A3A-9871-0C41EAC574A9}" type="presParOf" srcId="{97C2E67E-D1E6-4D8E-AB09-D4FAB53C4C58}" destId="{4E0A10F5-DE6B-4378-96A1-FD2659F199BD}" srcOrd="15" destOrd="0" presId="urn:microsoft.com/office/officeart/2008/layout/PictureStrips"/>
    <dgm:cxn modelId="{BFF050C5-FFDB-4056-9EA0-DA5D670B15A2}" type="presParOf" srcId="{97C2E67E-D1E6-4D8E-AB09-D4FAB53C4C58}" destId="{1C1215A4-4598-470C-9D97-CD7CB1251F96}" srcOrd="16" destOrd="0" presId="urn:microsoft.com/office/officeart/2008/layout/PictureStrips"/>
    <dgm:cxn modelId="{3AC4D6CB-F030-4501-BE1D-C6226930D88B}" type="presParOf" srcId="{1C1215A4-4598-470C-9D97-CD7CB1251F96}" destId="{817479A2-87A3-4268-AA2A-6F07EF666195}" srcOrd="0" destOrd="0" presId="urn:microsoft.com/office/officeart/2008/layout/PictureStrips"/>
    <dgm:cxn modelId="{0B317D68-00A4-4FCE-95A6-559EC6BCA29E}" type="presParOf" srcId="{1C1215A4-4598-470C-9D97-CD7CB1251F96}" destId="{6647B09D-ACDF-4CF9-9973-B123966AA903}" srcOrd="1" destOrd="0" presId="urn:microsoft.com/office/officeart/2008/layout/PictureStrips"/>
  </dgm:cxnLst>
  <dgm:bg>
    <a:solidFill>
      <a:schemeClr val="accent6">
        <a:lumMod val="75000"/>
      </a:schemeClr>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ECCEC1-BEEB-401B-80B0-DFDA2964B200}" type="doc">
      <dgm:prSet loTypeId="urn:microsoft.com/office/officeart/2005/8/layout/lProcess2" loCatId="list" qsTypeId="urn:microsoft.com/office/officeart/2005/8/quickstyle/3d3" qsCatId="3D" csTypeId="urn:microsoft.com/office/officeart/2005/8/colors/colorful3" csCatId="colorful" phldr="1"/>
      <dgm:spPr/>
      <dgm:t>
        <a:bodyPr/>
        <a:lstStyle/>
        <a:p>
          <a:endParaRPr lang="en-ZA"/>
        </a:p>
      </dgm:t>
    </dgm:pt>
    <dgm:pt modelId="{8CCB5729-BB01-41FC-9D33-E9BBB2F62AE7}">
      <dgm:prSet custT="1"/>
      <dgm:spPr/>
      <dgm:t>
        <a:bodyPr/>
        <a:lstStyle/>
        <a:p>
          <a:pPr algn="ctr"/>
          <a:endParaRPr lang="en-ZA" sz="1600" b="1" dirty="0">
            <a:latin typeface="Tw Cen MT" panose="020B0602020104020603" pitchFamily="34" charset="0"/>
          </a:endParaRPr>
        </a:p>
        <a:p>
          <a:pPr algn="ctr"/>
          <a:endParaRPr lang="en-ZA" sz="1600" b="1" dirty="0">
            <a:solidFill>
              <a:schemeClr val="accent6"/>
            </a:solidFill>
            <a:latin typeface="Tw Cen MT" panose="020B0602020104020603" pitchFamily="34" charset="0"/>
          </a:endParaRPr>
        </a:p>
        <a:p>
          <a:pPr algn="ctr"/>
          <a:endParaRPr lang="en-ZA" sz="1600" b="1" dirty="0">
            <a:solidFill>
              <a:schemeClr val="accent6"/>
            </a:solidFill>
            <a:latin typeface="Tw Cen MT" panose="020B0602020104020603" pitchFamily="34" charset="0"/>
          </a:endParaRPr>
        </a:p>
        <a:p>
          <a:pPr algn="ctr"/>
          <a:endParaRPr lang="en-ZA" sz="1600" b="1" dirty="0">
            <a:solidFill>
              <a:schemeClr val="accent6"/>
            </a:solidFill>
            <a:latin typeface="Tw Cen MT" panose="020B0602020104020603" pitchFamily="34" charset="0"/>
          </a:endParaRPr>
        </a:p>
        <a:p>
          <a:pPr algn="ctr"/>
          <a:r>
            <a:rPr lang="en-ZA" sz="1600" b="1" dirty="0">
              <a:solidFill>
                <a:schemeClr val="accent6"/>
              </a:solidFill>
              <a:latin typeface="Tw Cen MT" panose="020B0602020104020603" pitchFamily="34" charset="0"/>
            </a:rPr>
            <a:t>STRATEGIC GOAL 3: </a:t>
          </a:r>
        </a:p>
        <a:p>
          <a:pPr algn="ctr"/>
          <a:endParaRPr lang="en-ZA" sz="1600" b="1" dirty="0">
            <a:latin typeface="Tw Cen MT" panose="020B0602020104020603" pitchFamily="34" charset="0"/>
          </a:endParaRPr>
        </a:p>
        <a:p>
          <a:pPr algn="ctr"/>
          <a:r>
            <a:rPr lang="en-ZA" sz="1600" b="1" dirty="0">
              <a:latin typeface="Tw Cen MT" panose="020B0602020104020603" pitchFamily="34" charset="0"/>
            </a:rPr>
            <a:t>Efficient and Effective Management and Operations Systems </a:t>
          </a:r>
          <a:endParaRPr lang="en-ZA" sz="1600" dirty="0">
            <a:latin typeface="Tw Cen MT" panose="020B0602020104020603" pitchFamily="34" charset="0"/>
          </a:endParaRPr>
        </a:p>
      </dgm:t>
    </dgm:pt>
    <dgm:pt modelId="{4521C74E-1A63-4649-9B7C-9AED184FF46E}" type="parTrans" cxnId="{AACF8C0B-28D1-432E-9323-201677F58834}">
      <dgm:prSet/>
      <dgm:spPr/>
      <dgm:t>
        <a:bodyPr/>
        <a:lstStyle/>
        <a:p>
          <a:endParaRPr lang="en-ZA" sz="1600"/>
        </a:p>
      </dgm:t>
    </dgm:pt>
    <dgm:pt modelId="{FBE29524-36B0-4725-B677-897824B33354}" type="sibTrans" cxnId="{AACF8C0B-28D1-432E-9323-201677F58834}">
      <dgm:prSet/>
      <dgm:spPr/>
      <dgm:t>
        <a:bodyPr/>
        <a:lstStyle/>
        <a:p>
          <a:endParaRPr lang="en-ZA" sz="1600"/>
        </a:p>
      </dgm:t>
    </dgm:pt>
    <dgm:pt modelId="{CEC1E560-08C5-4392-BAE5-97B78A274BCD}">
      <dgm:prSet custT="1"/>
      <dgm:spPr/>
      <dgm:t>
        <a:bodyPr/>
        <a:lstStyle/>
        <a:p>
          <a:pPr algn="ctr"/>
          <a:r>
            <a:rPr lang="en-ZA" sz="1600" b="1" dirty="0">
              <a:latin typeface="Tw Cen MT" panose="020B0602020104020603" pitchFamily="34" charset="0"/>
            </a:rPr>
            <a:t> </a:t>
          </a:r>
        </a:p>
        <a:p>
          <a:pPr algn="ctr"/>
          <a:endParaRPr lang="en-ZA" sz="1600" b="1" dirty="0">
            <a:latin typeface="Tw Cen MT" panose="020B0602020104020603" pitchFamily="34" charset="0"/>
          </a:endParaRPr>
        </a:p>
        <a:p>
          <a:pPr algn="ctr"/>
          <a:endParaRPr lang="en-ZA" sz="1600" b="1" dirty="0">
            <a:latin typeface="Tw Cen MT" panose="020B0602020104020603" pitchFamily="34" charset="0"/>
          </a:endParaRPr>
        </a:p>
        <a:p>
          <a:pPr algn="ctr"/>
          <a:endParaRPr lang="en-ZA" sz="1600" b="1" dirty="0">
            <a:solidFill>
              <a:schemeClr val="accent6"/>
            </a:solidFill>
            <a:latin typeface="Tw Cen MT" panose="020B0602020104020603" pitchFamily="34" charset="0"/>
          </a:endParaRPr>
        </a:p>
        <a:p>
          <a:pPr algn="ctr"/>
          <a:r>
            <a:rPr lang="en-ZA" sz="1600" b="1" dirty="0">
              <a:solidFill>
                <a:schemeClr val="accent6"/>
              </a:solidFill>
              <a:latin typeface="Tw Cen MT" panose="020B0602020104020603" pitchFamily="34" charset="0"/>
            </a:rPr>
            <a:t>STRATEGIC GOAL 4: </a:t>
          </a:r>
        </a:p>
        <a:p>
          <a:pPr algn="ctr"/>
          <a:endParaRPr lang="en-ZA" sz="1600" b="1" dirty="0">
            <a:latin typeface="Tw Cen MT" panose="020B0602020104020603" pitchFamily="34" charset="0"/>
          </a:endParaRPr>
        </a:p>
        <a:p>
          <a:pPr algn="ctr"/>
          <a:r>
            <a:rPr lang="en-ZA" sz="1600" b="1" dirty="0">
              <a:latin typeface="Tw Cen MT" panose="020B0602020104020603" pitchFamily="34" charset="0"/>
            </a:rPr>
            <a:t>Procurement Systems that deliver Value for Money</a:t>
          </a:r>
          <a:endParaRPr lang="en-ZA" sz="1600" dirty="0">
            <a:latin typeface="Tw Cen MT" panose="020B0602020104020603" pitchFamily="34" charset="0"/>
          </a:endParaRPr>
        </a:p>
      </dgm:t>
    </dgm:pt>
    <dgm:pt modelId="{91966597-19DC-465C-A2C5-1C999083F951}" type="parTrans" cxnId="{E687FF1F-5E18-45C8-9A2E-1AC0804E035A}">
      <dgm:prSet/>
      <dgm:spPr/>
      <dgm:t>
        <a:bodyPr/>
        <a:lstStyle/>
        <a:p>
          <a:endParaRPr lang="en-ZA" sz="1600"/>
        </a:p>
      </dgm:t>
    </dgm:pt>
    <dgm:pt modelId="{290DB0DE-2FFF-4DE1-9855-A0A31C436A5D}" type="sibTrans" cxnId="{E687FF1F-5E18-45C8-9A2E-1AC0804E035A}">
      <dgm:prSet/>
      <dgm:spPr/>
      <dgm:t>
        <a:bodyPr/>
        <a:lstStyle/>
        <a:p>
          <a:endParaRPr lang="en-ZA" sz="1600"/>
        </a:p>
      </dgm:t>
    </dgm:pt>
    <dgm:pt modelId="{94D5D43B-8DA4-4CA2-896E-8D8A05D94A76}">
      <dgm:prSet custT="1"/>
      <dgm:spPr/>
      <dgm:t>
        <a:bodyPr/>
        <a:lstStyle/>
        <a:p>
          <a:pPr algn="ctr"/>
          <a:endParaRPr lang="en-ZA" sz="1600" b="1" dirty="0">
            <a:latin typeface="Tw Cen MT" panose="020B0602020104020603" pitchFamily="34" charset="0"/>
          </a:endParaRPr>
        </a:p>
        <a:p>
          <a:pPr algn="ctr"/>
          <a:endParaRPr lang="en-ZA" sz="1600" b="1" dirty="0">
            <a:latin typeface="Tw Cen MT" panose="020B0602020104020603" pitchFamily="34" charset="0"/>
          </a:endParaRPr>
        </a:p>
        <a:p>
          <a:pPr algn="ctr"/>
          <a:endParaRPr lang="en-ZA" sz="1600" b="1" dirty="0">
            <a:solidFill>
              <a:schemeClr val="accent6"/>
            </a:solidFill>
            <a:latin typeface="Tw Cen MT" panose="020B0602020104020603" pitchFamily="34" charset="0"/>
          </a:endParaRPr>
        </a:p>
        <a:p>
          <a:pPr algn="ctr"/>
          <a:endParaRPr lang="en-ZA" sz="1600" b="1" dirty="0">
            <a:solidFill>
              <a:schemeClr val="accent6"/>
            </a:solidFill>
            <a:latin typeface="Tw Cen MT" panose="020B0602020104020603" pitchFamily="34" charset="0"/>
          </a:endParaRPr>
        </a:p>
        <a:p>
          <a:pPr algn="ctr"/>
          <a:endParaRPr lang="en-ZA" sz="1600" b="1" dirty="0">
            <a:solidFill>
              <a:schemeClr val="accent6"/>
            </a:solidFill>
            <a:latin typeface="Tw Cen MT" panose="020B0602020104020603" pitchFamily="34" charset="0"/>
          </a:endParaRPr>
        </a:p>
        <a:p>
          <a:pPr algn="ctr"/>
          <a:r>
            <a:rPr lang="en-ZA" sz="1600" b="1" dirty="0">
              <a:solidFill>
                <a:schemeClr val="accent6"/>
              </a:solidFill>
              <a:latin typeface="Tw Cen MT" panose="020B0602020104020603" pitchFamily="34" charset="0"/>
            </a:rPr>
            <a:t>STRATEGIC GOAL 5: </a:t>
          </a:r>
        </a:p>
        <a:p>
          <a:pPr algn="l"/>
          <a:endParaRPr lang="en-ZA" sz="1600" b="1" dirty="0">
            <a:latin typeface="Tw Cen MT" panose="020B0602020104020603" pitchFamily="34" charset="0"/>
          </a:endParaRPr>
        </a:p>
        <a:p>
          <a:pPr algn="l"/>
          <a:r>
            <a:rPr lang="en-ZA" sz="1600" b="1" dirty="0">
              <a:latin typeface="Tw Cen MT" panose="020B0602020104020603" pitchFamily="34" charset="0"/>
            </a:rPr>
            <a:t>Increased Responsiveness of Public Servants and Accountability to Citizens  </a:t>
          </a:r>
          <a:endParaRPr lang="en-ZA" sz="1600" b="0" dirty="0">
            <a:latin typeface="Tw Cen MT" panose="020B0602020104020603" pitchFamily="34" charset="0"/>
          </a:endParaRPr>
        </a:p>
      </dgm:t>
    </dgm:pt>
    <dgm:pt modelId="{54C4FC29-6977-4B67-A507-607C86BBFD1B}" type="parTrans" cxnId="{A8AD1B76-2C8C-4916-804F-807779D732CE}">
      <dgm:prSet/>
      <dgm:spPr/>
      <dgm:t>
        <a:bodyPr/>
        <a:lstStyle/>
        <a:p>
          <a:endParaRPr lang="en-ZA" sz="1600"/>
        </a:p>
      </dgm:t>
    </dgm:pt>
    <dgm:pt modelId="{FA2556C4-7B22-4EB8-B77C-B49CB8108948}" type="sibTrans" cxnId="{A8AD1B76-2C8C-4916-804F-807779D732CE}">
      <dgm:prSet/>
      <dgm:spPr/>
      <dgm:t>
        <a:bodyPr/>
        <a:lstStyle/>
        <a:p>
          <a:endParaRPr lang="en-ZA" sz="1600"/>
        </a:p>
      </dgm:t>
    </dgm:pt>
    <dgm:pt modelId="{6510678D-F4C6-457D-99B6-BD01AD4354B1}">
      <dgm:prSet custT="1"/>
      <dgm:spPr/>
      <dgm:t>
        <a:bodyPr/>
        <a:lstStyle/>
        <a:p>
          <a:pPr algn="ctr"/>
          <a:r>
            <a:rPr lang="en-ZA" sz="1600" b="1" dirty="0">
              <a:latin typeface="Tw Cen MT" panose="020B0602020104020603" pitchFamily="34" charset="0"/>
            </a:rPr>
            <a:t> </a:t>
          </a:r>
        </a:p>
        <a:p>
          <a:pPr algn="ctr"/>
          <a:endParaRPr lang="en-ZA" sz="1600" b="1" dirty="0">
            <a:latin typeface="Tw Cen MT" panose="020B0602020104020603" pitchFamily="34" charset="0"/>
          </a:endParaRPr>
        </a:p>
        <a:p>
          <a:pPr algn="ctr"/>
          <a:endParaRPr lang="en-ZA" sz="1600" b="1" dirty="0">
            <a:latin typeface="Tw Cen MT" panose="020B0602020104020603" pitchFamily="34" charset="0"/>
          </a:endParaRPr>
        </a:p>
        <a:p>
          <a:pPr algn="ctr"/>
          <a:endParaRPr lang="en-ZA" sz="1600" b="1" dirty="0">
            <a:latin typeface="Tw Cen MT" panose="020B0602020104020603" pitchFamily="34" charset="0"/>
          </a:endParaRPr>
        </a:p>
        <a:p>
          <a:pPr algn="ctr"/>
          <a:endParaRPr lang="en-ZA" sz="1600" b="1" dirty="0">
            <a:solidFill>
              <a:schemeClr val="accent6"/>
            </a:solidFill>
            <a:latin typeface="Tw Cen MT" panose="020B0602020104020603" pitchFamily="34" charset="0"/>
          </a:endParaRPr>
        </a:p>
        <a:p>
          <a:pPr algn="ctr"/>
          <a:endParaRPr lang="en-ZA" sz="1600" b="1" dirty="0">
            <a:solidFill>
              <a:schemeClr val="accent6"/>
            </a:solidFill>
            <a:latin typeface="Tw Cen MT" panose="020B0602020104020603" pitchFamily="34" charset="0"/>
          </a:endParaRPr>
        </a:p>
        <a:p>
          <a:pPr algn="ctr"/>
          <a:r>
            <a:rPr lang="en-ZA" sz="1600" b="1" dirty="0">
              <a:solidFill>
                <a:schemeClr val="accent6"/>
              </a:solidFill>
              <a:latin typeface="Tw Cen MT" panose="020B0602020104020603" pitchFamily="34" charset="0"/>
            </a:rPr>
            <a:t>STRATEGIC GOAL  6: </a:t>
          </a:r>
        </a:p>
        <a:p>
          <a:pPr algn="l"/>
          <a:endParaRPr lang="en-ZA" sz="1600" b="1" dirty="0">
            <a:latin typeface="Tw Cen MT" panose="020B0602020104020603" pitchFamily="34" charset="0"/>
          </a:endParaRPr>
        </a:p>
        <a:p>
          <a:pPr algn="l"/>
          <a:r>
            <a:rPr lang="en-ZA" sz="1600" b="1" dirty="0">
              <a:latin typeface="Tw Cen MT" panose="020B0602020104020603" pitchFamily="34" charset="0"/>
            </a:rPr>
            <a:t>Improved Inter-Departmental Coordination and </a:t>
          </a:r>
          <a:r>
            <a:rPr lang="en-ZA" sz="1600" b="1" dirty="0" err="1">
              <a:latin typeface="Tw Cen MT" panose="020B0602020104020603" pitchFamily="34" charset="0"/>
            </a:rPr>
            <a:t>Institutionalisa-tion</a:t>
          </a:r>
          <a:r>
            <a:rPr lang="en-ZA" sz="1600" b="1" dirty="0">
              <a:latin typeface="Tw Cen MT" panose="020B0602020104020603" pitchFamily="34" charset="0"/>
            </a:rPr>
            <a:t> of Long-Term Planning</a:t>
          </a:r>
          <a:endParaRPr lang="en-ZA" sz="1600" dirty="0"/>
        </a:p>
      </dgm:t>
    </dgm:pt>
    <dgm:pt modelId="{F8E859F8-AA06-41E7-A66D-FBA4FD9D8CEC}" type="parTrans" cxnId="{1BE84D21-6C45-4A24-BFBC-2EDAFE6511E2}">
      <dgm:prSet/>
      <dgm:spPr/>
      <dgm:t>
        <a:bodyPr/>
        <a:lstStyle/>
        <a:p>
          <a:endParaRPr lang="en-ZA" sz="1600"/>
        </a:p>
      </dgm:t>
    </dgm:pt>
    <dgm:pt modelId="{AAF0EF60-3916-45D7-BBCE-12561EFDEE6E}" type="sibTrans" cxnId="{1BE84D21-6C45-4A24-BFBC-2EDAFE6511E2}">
      <dgm:prSet/>
      <dgm:spPr/>
      <dgm:t>
        <a:bodyPr/>
        <a:lstStyle/>
        <a:p>
          <a:endParaRPr lang="en-ZA" sz="1600"/>
        </a:p>
      </dgm:t>
    </dgm:pt>
    <dgm:pt modelId="{6FDA3645-4478-47FF-9EE9-7B6F18FE5F01}">
      <dgm:prSet custT="1"/>
      <dgm:spPr/>
      <dgm:t>
        <a:bodyPr/>
        <a:lstStyle/>
        <a:p>
          <a:pPr algn="ctr"/>
          <a:endParaRPr lang="en-ZA" sz="1600" b="1" dirty="0">
            <a:latin typeface="Tw Cen MT" panose="020B0602020104020603" pitchFamily="34" charset="0"/>
          </a:endParaRPr>
        </a:p>
        <a:p>
          <a:pPr algn="ctr"/>
          <a:endParaRPr lang="en-ZA" sz="1600" b="1" dirty="0">
            <a:latin typeface="Tw Cen MT" panose="020B0602020104020603" pitchFamily="34" charset="0"/>
          </a:endParaRPr>
        </a:p>
        <a:p>
          <a:pPr algn="ctr"/>
          <a:endParaRPr lang="en-ZA" sz="1600" b="1" dirty="0">
            <a:solidFill>
              <a:schemeClr val="accent6"/>
            </a:solidFill>
            <a:latin typeface="Tw Cen MT" panose="020B0602020104020603" pitchFamily="34" charset="0"/>
          </a:endParaRPr>
        </a:p>
        <a:p>
          <a:pPr algn="ctr"/>
          <a:endParaRPr lang="en-ZA" sz="1600" b="1" dirty="0">
            <a:solidFill>
              <a:schemeClr val="accent6"/>
            </a:solidFill>
            <a:latin typeface="Tw Cen MT" panose="020B0602020104020603" pitchFamily="34" charset="0"/>
          </a:endParaRPr>
        </a:p>
        <a:p>
          <a:pPr algn="ctr"/>
          <a:r>
            <a:rPr lang="en-ZA" sz="1600" b="1" dirty="0">
              <a:solidFill>
                <a:schemeClr val="accent6"/>
              </a:solidFill>
              <a:latin typeface="Tw Cen MT" panose="020B0602020104020603" pitchFamily="34" charset="0"/>
            </a:rPr>
            <a:t>STRATEGIC GOAL 7: </a:t>
          </a:r>
        </a:p>
        <a:p>
          <a:pPr algn="l"/>
          <a:endParaRPr lang="en-ZA" sz="1600" b="1" dirty="0">
            <a:latin typeface="Tw Cen MT" panose="020B0602020104020603" pitchFamily="34" charset="0"/>
          </a:endParaRPr>
        </a:p>
        <a:p>
          <a:pPr algn="l"/>
          <a:r>
            <a:rPr lang="en-ZA" sz="1600" b="1" dirty="0">
              <a:latin typeface="Tw Cen MT" panose="020B0602020104020603" pitchFamily="34" charset="0"/>
            </a:rPr>
            <a:t>Improved Mechanisms to Promote Ethical Behaviour in the Public Service</a:t>
          </a:r>
          <a:endParaRPr lang="en-ZA" sz="1600" dirty="0"/>
        </a:p>
      </dgm:t>
    </dgm:pt>
    <dgm:pt modelId="{FB0E96CF-BF3A-4873-9763-B1BEE6D34F6B}" type="parTrans" cxnId="{92ABE5DC-79BE-4E75-9897-473768BD4942}">
      <dgm:prSet/>
      <dgm:spPr/>
      <dgm:t>
        <a:bodyPr/>
        <a:lstStyle/>
        <a:p>
          <a:endParaRPr lang="en-ZA" sz="1600"/>
        </a:p>
      </dgm:t>
    </dgm:pt>
    <dgm:pt modelId="{86EF4B69-4E44-4124-A949-DECEA1130726}" type="sibTrans" cxnId="{92ABE5DC-79BE-4E75-9897-473768BD4942}">
      <dgm:prSet/>
      <dgm:spPr/>
      <dgm:t>
        <a:bodyPr/>
        <a:lstStyle/>
        <a:p>
          <a:endParaRPr lang="en-ZA" sz="1600"/>
        </a:p>
      </dgm:t>
    </dgm:pt>
    <dgm:pt modelId="{45E338F6-79C7-4C8B-8B0C-1B885542109C}">
      <dgm:prSet custT="1"/>
      <dgm:spPr/>
      <dgm:t>
        <a:bodyPr/>
        <a:lstStyle/>
        <a:p>
          <a:pPr algn="ctr"/>
          <a:endParaRPr lang="en-ZA" sz="1600" b="1" dirty="0">
            <a:latin typeface="Tw Cen MT" panose="020B0602020104020603" pitchFamily="34" charset="0"/>
          </a:endParaRPr>
        </a:p>
        <a:p>
          <a:pPr algn="ctr"/>
          <a:endParaRPr lang="en-ZA" sz="1600" b="1" dirty="0">
            <a:solidFill>
              <a:schemeClr val="accent6"/>
            </a:solidFill>
            <a:latin typeface="Tw Cen MT" panose="020B0602020104020603" pitchFamily="34" charset="0"/>
          </a:endParaRPr>
        </a:p>
        <a:p>
          <a:pPr algn="ctr"/>
          <a:endParaRPr lang="en-ZA" sz="1600" b="1" dirty="0">
            <a:solidFill>
              <a:schemeClr val="accent6"/>
            </a:solidFill>
            <a:latin typeface="Tw Cen MT" panose="020B0602020104020603" pitchFamily="34" charset="0"/>
          </a:endParaRPr>
        </a:p>
        <a:p>
          <a:pPr algn="ctr"/>
          <a:endParaRPr lang="en-ZA" sz="1600" b="1" dirty="0">
            <a:solidFill>
              <a:schemeClr val="accent6"/>
            </a:solidFill>
            <a:latin typeface="Tw Cen MT" panose="020B0602020104020603" pitchFamily="34" charset="0"/>
          </a:endParaRPr>
        </a:p>
        <a:p>
          <a:pPr algn="ctr"/>
          <a:r>
            <a:rPr lang="en-ZA" sz="1600" b="1" dirty="0">
              <a:solidFill>
                <a:schemeClr val="accent6"/>
              </a:solidFill>
              <a:latin typeface="Tw Cen MT" panose="020B0602020104020603" pitchFamily="34" charset="0"/>
            </a:rPr>
            <a:t>STRATEGIC GOAL 1: </a:t>
          </a:r>
        </a:p>
        <a:p>
          <a:pPr algn="l"/>
          <a:endParaRPr lang="en-ZA" sz="1600" b="1" dirty="0">
            <a:latin typeface="Tw Cen MT" panose="020B0602020104020603" pitchFamily="34" charset="0"/>
          </a:endParaRPr>
        </a:p>
        <a:p>
          <a:pPr algn="l"/>
          <a:r>
            <a:rPr lang="en-ZA" sz="1600" b="1" dirty="0">
              <a:latin typeface="Tw Cen MT" panose="020B0602020104020603" pitchFamily="34" charset="0"/>
            </a:rPr>
            <a:t>A Stable – Political Administrative Interface</a:t>
          </a:r>
          <a:endParaRPr lang="en-ZA" sz="1600" dirty="0"/>
        </a:p>
      </dgm:t>
    </dgm:pt>
    <dgm:pt modelId="{AFD1CE51-591C-412B-9C64-A00603F98E5F}" type="parTrans" cxnId="{5C266CCA-AE28-4ABF-9F58-4849C5E322BB}">
      <dgm:prSet/>
      <dgm:spPr/>
      <dgm:t>
        <a:bodyPr/>
        <a:lstStyle/>
        <a:p>
          <a:endParaRPr lang="en-ZA" sz="1600"/>
        </a:p>
      </dgm:t>
    </dgm:pt>
    <dgm:pt modelId="{F18BEC83-6CD3-4FD6-8AFF-AE86371B8EE8}" type="sibTrans" cxnId="{5C266CCA-AE28-4ABF-9F58-4849C5E322BB}">
      <dgm:prSet/>
      <dgm:spPr/>
      <dgm:t>
        <a:bodyPr/>
        <a:lstStyle/>
        <a:p>
          <a:endParaRPr lang="en-ZA" sz="1600"/>
        </a:p>
      </dgm:t>
    </dgm:pt>
    <dgm:pt modelId="{3F1BACE9-A4CD-4886-A6C0-C5DC3B434DE8}">
      <dgm:prSet custT="1"/>
      <dgm:spPr/>
      <dgm:t>
        <a:bodyPr/>
        <a:lstStyle/>
        <a:p>
          <a:pPr algn="ctr"/>
          <a:endParaRPr lang="en-ZA" sz="1600" b="1" dirty="0">
            <a:solidFill>
              <a:schemeClr val="accent6"/>
            </a:solidFill>
            <a:latin typeface="Tw Cen MT" panose="020B0602020104020603" pitchFamily="34" charset="0"/>
          </a:endParaRPr>
        </a:p>
        <a:p>
          <a:pPr algn="ctr"/>
          <a:endParaRPr lang="en-ZA" sz="1600" b="1" dirty="0">
            <a:solidFill>
              <a:schemeClr val="accent6"/>
            </a:solidFill>
            <a:latin typeface="Tw Cen MT" panose="020B0602020104020603" pitchFamily="34" charset="0"/>
          </a:endParaRPr>
        </a:p>
        <a:p>
          <a:pPr algn="ctr"/>
          <a:endParaRPr lang="en-ZA" sz="1600" b="1" dirty="0">
            <a:solidFill>
              <a:schemeClr val="accent6"/>
            </a:solidFill>
            <a:latin typeface="Tw Cen MT" panose="020B0602020104020603" pitchFamily="34" charset="0"/>
          </a:endParaRPr>
        </a:p>
        <a:p>
          <a:pPr algn="ctr"/>
          <a:r>
            <a:rPr lang="en-ZA" sz="1600" b="1" dirty="0">
              <a:solidFill>
                <a:schemeClr val="accent6"/>
              </a:solidFill>
              <a:latin typeface="Tw Cen MT" panose="020B0602020104020603" pitchFamily="34" charset="0"/>
            </a:rPr>
            <a:t>STRATEGIC GOAL 2: </a:t>
          </a:r>
        </a:p>
        <a:p>
          <a:pPr algn="l"/>
          <a:endParaRPr lang="en-ZA" sz="1600" b="1" dirty="0">
            <a:latin typeface="Tw Cen MT" panose="020B0602020104020603" pitchFamily="34" charset="0"/>
          </a:endParaRPr>
        </a:p>
        <a:p>
          <a:pPr algn="l"/>
          <a:r>
            <a:rPr lang="en-ZA" sz="1600" b="1" dirty="0">
              <a:latin typeface="Tw Cen MT" panose="020B0602020104020603" pitchFamily="34" charset="0"/>
            </a:rPr>
            <a:t>A Public Service that is a Career of Choice</a:t>
          </a:r>
          <a:endParaRPr lang="en-ZA" sz="1600" dirty="0"/>
        </a:p>
      </dgm:t>
    </dgm:pt>
    <dgm:pt modelId="{B21519C3-7FCD-4A79-9C42-CD2D26861D56}" type="parTrans" cxnId="{F252CBB6-8A42-4848-ABB3-141C6DF67222}">
      <dgm:prSet/>
      <dgm:spPr/>
      <dgm:t>
        <a:bodyPr/>
        <a:lstStyle/>
        <a:p>
          <a:endParaRPr lang="en-ZA" sz="1600"/>
        </a:p>
      </dgm:t>
    </dgm:pt>
    <dgm:pt modelId="{C075E337-3DEF-46B9-BEA4-EC844646E816}" type="sibTrans" cxnId="{F252CBB6-8A42-4848-ABB3-141C6DF67222}">
      <dgm:prSet/>
      <dgm:spPr/>
      <dgm:t>
        <a:bodyPr/>
        <a:lstStyle/>
        <a:p>
          <a:endParaRPr lang="en-ZA" sz="1600"/>
        </a:p>
      </dgm:t>
    </dgm:pt>
    <dgm:pt modelId="{8D6313C2-E819-4062-8590-1B83A5C83705}" type="pres">
      <dgm:prSet presAssocID="{E0ECCEC1-BEEB-401B-80B0-DFDA2964B200}" presName="theList" presStyleCnt="0">
        <dgm:presLayoutVars>
          <dgm:dir/>
          <dgm:animLvl val="lvl"/>
          <dgm:resizeHandles val="exact"/>
        </dgm:presLayoutVars>
      </dgm:prSet>
      <dgm:spPr/>
      <dgm:t>
        <a:bodyPr/>
        <a:lstStyle/>
        <a:p>
          <a:endParaRPr lang="en-ZA"/>
        </a:p>
      </dgm:t>
    </dgm:pt>
    <dgm:pt modelId="{CE30DBF4-F80C-4B70-85BA-EF6DBF6F08CB}" type="pres">
      <dgm:prSet presAssocID="{45E338F6-79C7-4C8B-8B0C-1B885542109C}" presName="compNode" presStyleCnt="0"/>
      <dgm:spPr/>
    </dgm:pt>
    <dgm:pt modelId="{F6E649E3-4E1F-46DF-85AC-5850C1CAC78F}" type="pres">
      <dgm:prSet presAssocID="{45E338F6-79C7-4C8B-8B0C-1B885542109C}" presName="aNode" presStyleLbl="bgShp" presStyleIdx="0" presStyleCnt="7" custLinFactNeighborX="2916"/>
      <dgm:spPr/>
      <dgm:t>
        <a:bodyPr/>
        <a:lstStyle/>
        <a:p>
          <a:endParaRPr lang="en-ZA"/>
        </a:p>
      </dgm:t>
    </dgm:pt>
    <dgm:pt modelId="{CFB911D0-A70A-41E1-8602-8B9CE9A1EBAD}" type="pres">
      <dgm:prSet presAssocID="{45E338F6-79C7-4C8B-8B0C-1B885542109C}" presName="textNode" presStyleLbl="bgShp" presStyleIdx="0" presStyleCnt="7"/>
      <dgm:spPr/>
      <dgm:t>
        <a:bodyPr/>
        <a:lstStyle/>
        <a:p>
          <a:endParaRPr lang="en-ZA"/>
        </a:p>
      </dgm:t>
    </dgm:pt>
    <dgm:pt modelId="{18B1BBE0-A8E5-42AE-A8A1-670101DF829B}" type="pres">
      <dgm:prSet presAssocID="{45E338F6-79C7-4C8B-8B0C-1B885542109C}" presName="compChildNode" presStyleCnt="0"/>
      <dgm:spPr/>
    </dgm:pt>
    <dgm:pt modelId="{CE28B7A7-C9EA-40C8-A23F-291457D4B1AB}" type="pres">
      <dgm:prSet presAssocID="{45E338F6-79C7-4C8B-8B0C-1B885542109C}" presName="theInnerList" presStyleCnt="0"/>
      <dgm:spPr/>
    </dgm:pt>
    <dgm:pt modelId="{BB5F05F1-1403-4969-A898-D7CA16FF1A86}" type="pres">
      <dgm:prSet presAssocID="{45E338F6-79C7-4C8B-8B0C-1B885542109C}" presName="aSpace" presStyleCnt="0"/>
      <dgm:spPr/>
    </dgm:pt>
    <dgm:pt modelId="{F9A0B087-E062-47E6-9B13-2880FD8550B3}" type="pres">
      <dgm:prSet presAssocID="{3F1BACE9-A4CD-4886-A6C0-C5DC3B434DE8}" presName="compNode" presStyleCnt="0"/>
      <dgm:spPr/>
    </dgm:pt>
    <dgm:pt modelId="{E9B5F87F-9E88-4C47-8448-9C6E4220B5E5}" type="pres">
      <dgm:prSet presAssocID="{3F1BACE9-A4CD-4886-A6C0-C5DC3B434DE8}" presName="aNode" presStyleLbl="bgShp" presStyleIdx="1" presStyleCnt="7"/>
      <dgm:spPr/>
      <dgm:t>
        <a:bodyPr/>
        <a:lstStyle/>
        <a:p>
          <a:endParaRPr lang="en-ZA"/>
        </a:p>
      </dgm:t>
    </dgm:pt>
    <dgm:pt modelId="{30232348-1E83-491C-85A7-53E222F45BBD}" type="pres">
      <dgm:prSet presAssocID="{3F1BACE9-A4CD-4886-A6C0-C5DC3B434DE8}" presName="textNode" presStyleLbl="bgShp" presStyleIdx="1" presStyleCnt="7"/>
      <dgm:spPr/>
      <dgm:t>
        <a:bodyPr/>
        <a:lstStyle/>
        <a:p>
          <a:endParaRPr lang="en-ZA"/>
        </a:p>
      </dgm:t>
    </dgm:pt>
    <dgm:pt modelId="{9ECBC2C2-DB8C-4A6E-9B4D-EF4D91D9ED0B}" type="pres">
      <dgm:prSet presAssocID="{3F1BACE9-A4CD-4886-A6C0-C5DC3B434DE8}" presName="compChildNode" presStyleCnt="0"/>
      <dgm:spPr/>
    </dgm:pt>
    <dgm:pt modelId="{46FA36D5-22D2-4351-BA6D-5DAEED6A47BA}" type="pres">
      <dgm:prSet presAssocID="{3F1BACE9-A4CD-4886-A6C0-C5DC3B434DE8}" presName="theInnerList" presStyleCnt="0"/>
      <dgm:spPr/>
    </dgm:pt>
    <dgm:pt modelId="{C7EBB7C0-84F8-4769-B31D-60C79DC22A27}" type="pres">
      <dgm:prSet presAssocID="{3F1BACE9-A4CD-4886-A6C0-C5DC3B434DE8}" presName="aSpace" presStyleCnt="0"/>
      <dgm:spPr/>
    </dgm:pt>
    <dgm:pt modelId="{29CC66C0-804F-4382-B2B1-E0892E8F06E8}" type="pres">
      <dgm:prSet presAssocID="{8CCB5729-BB01-41FC-9D33-E9BBB2F62AE7}" presName="compNode" presStyleCnt="0"/>
      <dgm:spPr/>
    </dgm:pt>
    <dgm:pt modelId="{6A7C1A84-62B0-4F20-9CB3-189A8A58C68C}" type="pres">
      <dgm:prSet presAssocID="{8CCB5729-BB01-41FC-9D33-E9BBB2F62AE7}" presName="aNode" presStyleLbl="bgShp" presStyleIdx="2" presStyleCnt="7"/>
      <dgm:spPr/>
      <dgm:t>
        <a:bodyPr/>
        <a:lstStyle/>
        <a:p>
          <a:endParaRPr lang="en-ZA"/>
        </a:p>
      </dgm:t>
    </dgm:pt>
    <dgm:pt modelId="{DDC333E4-81C6-40B8-BC35-EE58CF3354F8}" type="pres">
      <dgm:prSet presAssocID="{8CCB5729-BB01-41FC-9D33-E9BBB2F62AE7}" presName="textNode" presStyleLbl="bgShp" presStyleIdx="2" presStyleCnt="7"/>
      <dgm:spPr/>
      <dgm:t>
        <a:bodyPr/>
        <a:lstStyle/>
        <a:p>
          <a:endParaRPr lang="en-ZA"/>
        </a:p>
      </dgm:t>
    </dgm:pt>
    <dgm:pt modelId="{05969B3A-C6BE-40C6-AB55-F3A4770EB021}" type="pres">
      <dgm:prSet presAssocID="{8CCB5729-BB01-41FC-9D33-E9BBB2F62AE7}" presName="compChildNode" presStyleCnt="0"/>
      <dgm:spPr/>
    </dgm:pt>
    <dgm:pt modelId="{2CA95634-FDF4-4029-BB48-A6EFF1197ACC}" type="pres">
      <dgm:prSet presAssocID="{8CCB5729-BB01-41FC-9D33-E9BBB2F62AE7}" presName="theInnerList" presStyleCnt="0"/>
      <dgm:spPr/>
    </dgm:pt>
    <dgm:pt modelId="{F273799E-250A-4AF0-BCB3-DC50C4F18F58}" type="pres">
      <dgm:prSet presAssocID="{8CCB5729-BB01-41FC-9D33-E9BBB2F62AE7}" presName="aSpace" presStyleCnt="0"/>
      <dgm:spPr/>
    </dgm:pt>
    <dgm:pt modelId="{795915D5-5681-4E9A-929F-C913BB985951}" type="pres">
      <dgm:prSet presAssocID="{CEC1E560-08C5-4392-BAE5-97B78A274BCD}" presName="compNode" presStyleCnt="0"/>
      <dgm:spPr/>
    </dgm:pt>
    <dgm:pt modelId="{EE91C29C-1B5F-41F1-83A5-FB5708191269}" type="pres">
      <dgm:prSet presAssocID="{CEC1E560-08C5-4392-BAE5-97B78A274BCD}" presName="aNode" presStyleLbl="bgShp" presStyleIdx="3" presStyleCnt="7"/>
      <dgm:spPr/>
      <dgm:t>
        <a:bodyPr/>
        <a:lstStyle/>
        <a:p>
          <a:endParaRPr lang="en-ZA"/>
        </a:p>
      </dgm:t>
    </dgm:pt>
    <dgm:pt modelId="{5815E178-3263-4D32-BBB1-E88CE715F270}" type="pres">
      <dgm:prSet presAssocID="{CEC1E560-08C5-4392-BAE5-97B78A274BCD}" presName="textNode" presStyleLbl="bgShp" presStyleIdx="3" presStyleCnt="7"/>
      <dgm:spPr/>
      <dgm:t>
        <a:bodyPr/>
        <a:lstStyle/>
        <a:p>
          <a:endParaRPr lang="en-ZA"/>
        </a:p>
      </dgm:t>
    </dgm:pt>
    <dgm:pt modelId="{55FD1EAD-6364-4B1A-A981-8EA7CA750FF8}" type="pres">
      <dgm:prSet presAssocID="{CEC1E560-08C5-4392-BAE5-97B78A274BCD}" presName="compChildNode" presStyleCnt="0"/>
      <dgm:spPr/>
    </dgm:pt>
    <dgm:pt modelId="{0426E45C-3A08-483C-AC7E-16104327E124}" type="pres">
      <dgm:prSet presAssocID="{CEC1E560-08C5-4392-BAE5-97B78A274BCD}" presName="theInnerList" presStyleCnt="0"/>
      <dgm:spPr/>
    </dgm:pt>
    <dgm:pt modelId="{F43AF9A7-C798-435B-A0AF-2D04ED2342AB}" type="pres">
      <dgm:prSet presAssocID="{CEC1E560-08C5-4392-BAE5-97B78A274BCD}" presName="aSpace" presStyleCnt="0"/>
      <dgm:spPr/>
    </dgm:pt>
    <dgm:pt modelId="{466CA7E7-3410-4062-8A4B-DA5D83E93685}" type="pres">
      <dgm:prSet presAssocID="{94D5D43B-8DA4-4CA2-896E-8D8A05D94A76}" presName="compNode" presStyleCnt="0"/>
      <dgm:spPr/>
    </dgm:pt>
    <dgm:pt modelId="{105FEFC9-9072-440E-A935-81FDBA4FF40D}" type="pres">
      <dgm:prSet presAssocID="{94D5D43B-8DA4-4CA2-896E-8D8A05D94A76}" presName="aNode" presStyleLbl="bgShp" presStyleIdx="4" presStyleCnt="7"/>
      <dgm:spPr/>
      <dgm:t>
        <a:bodyPr/>
        <a:lstStyle/>
        <a:p>
          <a:endParaRPr lang="en-ZA"/>
        </a:p>
      </dgm:t>
    </dgm:pt>
    <dgm:pt modelId="{4FA36988-7281-4F34-9243-C40F96010926}" type="pres">
      <dgm:prSet presAssocID="{94D5D43B-8DA4-4CA2-896E-8D8A05D94A76}" presName="textNode" presStyleLbl="bgShp" presStyleIdx="4" presStyleCnt="7"/>
      <dgm:spPr/>
      <dgm:t>
        <a:bodyPr/>
        <a:lstStyle/>
        <a:p>
          <a:endParaRPr lang="en-ZA"/>
        </a:p>
      </dgm:t>
    </dgm:pt>
    <dgm:pt modelId="{B8580A7A-5912-409F-8F39-BCE4FE70075B}" type="pres">
      <dgm:prSet presAssocID="{94D5D43B-8DA4-4CA2-896E-8D8A05D94A76}" presName="compChildNode" presStyleCnt="0"/>
      <dgm:spPr/>
    </dgm:pt>
    <dgm:pt modelId="{898FBC28-9C67-4D93-9171-73BAA36F29FD}" type="pres">
      <dgm:prSet presAssocID="{94D5D43B-8DA4-4CA2-896E-8D8A05D94A76}" presName="theInnerList" presStyleCnt="0"/>
      <dgm:spPr/>
    </dgm:pt>
    <dgm:pt modelId="{82A73BE7-3163-4F00-B9B4-5B808C08BE01}" type="pres">
      <dgm:prSet presAssocID="{94D5D43B-8DA4-4CA2-896E-8D8A05D94A76}" presName="aSpace" presStyleCnt="0"/>
      <dgm:spPr/>
    </dgm:pt>
    <dgm:pt modelId="{670C0A9C-BD43-4CE4-8295-DC39D6F72B72}" type="pres">
      <dgm:prSet presAssocID="{6510678D-F4C6-457D-99B6-BD01AD4354B1}" presName="compNode" presStyleCnt="0"/>
      <dgm:spPr/>
    </dgm:pt>
    <dgm:pt modelId="{1A64C105-F392-465E-A5E1-E4DFA268CFED}" type="pres">
      <dgm:prSet presAssocID="{6510678D-F4C6-457D-99B6-BD01AD4354B1}" presName="aNode" presStyleLbl="bgShp" presStyleIdx="5" presStyleCnt="7"/>
      <dgm:spPr/>
      <dgm:t>
        <a:bodyPr/>
        <a:lstStyle/>
        <a:p>
          <a:endParaRPr lang="en-ZA"/>
        </a:p>
      </dgm:t>
    </dgm:pt>
    <dgm:pt modelId="{A6B956CD-22B7-4804-AC28-109C716E4A93}" type="pres">
      <dgm:prSet presAssocID="{6510678D-F4C6-457D-99B6-BD01AD4354B1}" presName="textNode" presStyleLbl="bgShp" presStyleIdx="5" presStyleCnt="7"/>
      <dgm:spPr/>
      <dgm:t>
        <a:bodyPr/>
        <a:lstStyle/>
        <a:p>
          <a:endParaRPr lang="en-ZA"/>
        </a:p>
      </dgm:t>
    </dgm:pt>
    <dgm:pt modelId="{2E86A49A-0FC2-4D15-9BC8-05CFAA6490F0}" type="pres">
      <dgm:prSet presAssocID="{6510678D-F4C6-457D-99B6-BD01AD4354B1}" presName="compChildNode" presStyleCnt="0"/>
      <dgm:spPr/>
    </dgm:pt>
    <dgm:pt modelId="{45000D32-AD48-4065-AA7D-CC97E64A20ED}" type="pres">
      <dgm:prSet presAssocID="{6510678D-F4C6-457D-99B6-BD01AD4354B1}" presName="theInnerList" presStyleCnt="0"/>
      <dgm:spPr/>
    </dgm:pt>
    <dgm:pt modelId="{0A113A3B-3864-4A11-A164-74790B5D389E}" type="pres">
      <dgm:prSet presAssocID="{6510678D-F4C6-457D-99B6-BD01AD4354B1}" presName="aSpace" presStyleCnt="0"/>
      <dgm:spPr/>
    </dgm:pt>
    <dgm:pt modelId="{12529D94-5F2D-4B44-A21D-9BB586BBC2C5}" type="pres">
      <dgm:prSet presAssocID="{6FDA3645-4478-47FF-9EE9-7B6F18FE5F01}" presName="compNode" presStyleCnt="0"/>
      <dgm:spPr/>
    </dgm:pt>
    <dgm:pt modelId="{C27537DC-AD47-4503-8674-48E909297FBB}" type="pres">
      <dgm:prSet presAssocID="{6FDA3645-4478-47FF-9EE9-7B6F18FE5F01}" presName="aNode" presStyleLbl="bgShp" presStyleIdx="6" presStyleCnt="7"/>
      <dgm:spPr/>
      <dgm:t>
        <a:bodyPr/>
        <a:lstStyle/>
        <a:p>
          <a:endParaRPr lang="en-ZA"/>
        </a:p>
      </dgm:t>
    </dgm:pt>
    <dgm:pt modelId="{42891BDE-52C7-4D67-A47E-121FC5897C53}" type="pres">
      <dgm:prSet presAssocID="{6FDA3645-4478-47FF-9EE9-7B6F18FE5F01}" presName="textNode" presStyleLbl="bgShp" presStyleIdx="6" presStyleCnt="7"/>
      <dgm:spPr/>
      <dgm:t>
        <a:bodyPr/>
        <a:lstStyle/>
        <a:p>
          <a:endParaRPr lang="en-ZA"/>
        </a:p>
      </dgm:t>
    </dgm:pt>
    <dgm:pt modelId="{61C3E6BE-4212-4DDB-928E-E8ADEBBAC2FC}" type="pres">
      <dgm:prSet presAssocID="{6FDA3645-4478-47FF-9EE9-7B6F18FE5F01}" presName="compChildNode" presStyleCnt="0"/>
      <dgm:spPr/>
    </dgm:pt>
    <dgm:pt modelId="{F58EADF6-4BED-406F-B37E-85C19CD5CBD4}" type="pres">
      <dgm:prSet presAssocID="{6FDA3645-4478-47FF-9EE9-7B6F18FE5F01}" presName="theInnerList" presStyleCnt="0"/>
      <dgm:spPr/>
    </dgm:pt>
  </dgm:ptLst>
  <dgm:cxnLst>
    <dgm:cxn modelId="{29099B8B-EB8F-4C05-9252-269B672EEC96}" type="presOf" srcId="{6510678D-F4C6-457D-99B6-BD01AD4354B1}" destId="{1A64C105-F392-465E-A5E1-E4DFA268CFED}" srcOrd="0" destOrd="0" presId="urn:microsoft.com/office/officeart/2005/8/layout/lProcess2"/>
    <dgm:cxn modelId="{5C266CCA-AE28-4ABF-9F58-4849C5E322BB}" srcId="{E0ECCEC1-BEEB-401B-80B0-DFDA2964B200}" destId="{45E338F6-79C7-4C8B-8B0C-1B885542109C}" srcOrd="0" destOrd="0" parTransId="{AFD1CE51-591C-412B-9C64-A00603F98E5F}" sibTransId="{F18BEC83-6CD3-4FD6-8AFF-AE86371B8EE8}"/>
    <dgm:cxn modelId="{60503AC0-D34A-47D7-B402-AAC86C3AE38C}" type="presOf" srcId="{8CCB5729-BB01-41FC-9D33-E9BBB2F62AE7}" destId="{6A7C1A84-62B0-4F20-9CB3-189A8A58C68C}" srcOrd="0" destOrd="0" presId="urn:microsoft.com/office/officeart/2005/8/layout/lProcess2"/>
    <dgm:cxn modelId="{92ABE5DC-79BE-4E75-9897-473768BD4942}" srcId="{E0ECCEC1-BEEB-401B-80B0-DFDA2964B200}" destId="{6FDA3645-4478-47FF-9EE9-7B6F18FE5F01}" srcOrd="6" destOrd="0" parTransId="{FB0E96CF-BF3A-4873-9763-B1BEE6D34F6B}" sibTransId="{86EF4B69-4E44-4124-A949-DECEA1130726}"/>
    <dgm:cxn modelId="{29E0F937-EC36-420B-A591-E3236033D4C1}" type="presOf" srcId="{94D5D43B-8DA4-4CA2-896E-8D8A05D94A76}" destId="{105FEFC9-9072-440E-A935-81FDBA4FF40D}" srcOrd="0" destOrd="0" presId="urn:microsoft.com/office/officeart/2005/8/layout/lProcess2"/>
    <dgm:cxn modelId="{7A46A42E-5209-4056-B190-BD96CA5A9B61}" type="presOf" srcId="{CEC1E560-08C5-4392-BAE5-97B78A274BCD}" destId="{EE91C29C-1B5F-41F1-83A5-FB5708191269}" srcOrd="0" destOrd="0" presId="urn:microsoft.com/office/officeart/2005/8/layout/lProcess2"/>
    <dgm:cxn modelId="{ADA34EBB-0139-4DE4-A110-DCBF195ADAC0}" type="presOf" srcId="{6510678D-F4C6-457D-99B6-BD01AD4354B1}" destId="{A6B956CD-22B7-4804-AC28-109C716E4A93}" srcOrd="1" destOrd="0" presId="urn:microsoft.com/office/officeart/2005/8/layout/lProcess2"/>
    <dgm:cxn modelId="{17EA648A-1324-4D8B-B99A-628460520FD6}" type="presOf" srcId="{E0ECCEC1-BEEB-401B-80B0-DFDA2964B200}" destId="{8D6313C2-E819-4062-8590-1B83A5C83705}" srcOrd="0" destOrd="0" presId="urn:microsoft.com/office/officeart/2005/8/layout/lProcess2"/>
    <dgm:cxn modelId="{F252CBB6-8A42-4848-ABB3-141C6DF67222}" srcId="{E0ECCEC1-BEEB-401B-80B0-DFDA2964B200}" destId="{3F1BACE9-A4CD-4886-A6C0-C5DC3B434DE8}" srcOrd="1" destOrd="0" parTransId="{B21519C3-7FCD-4A79-9C42-CD2D26861D56}" sibTransId="{C075E337-3DEF-46B9-BEA4-EC844646E816}"/>
    <dgm:cxn modelId="{41660177-F25B-4BAB-86C7-A4EBD06D5E79}" type="presOf" srcId="{45E338F6-79C7-4C8B-8B0C-1B885542109C}" destId="{CFB911D0-A70A-41E1-8602-8B9CE9A1EBAD}" srcOrd="1" destOrd="0" presId="urn:microsoft.com/office/officeart/2005/8/layout/lProcess2"/>
    <dgm:cxn modelId="{1BE84D21-6C45-4A24-BFBC-2EDAFE6511E2}" srcId="{E0ECCEC1-BEEB-401B-80B0-DFDA2964B200}" destId="{6510678D-F4C6-457D-99B6-BD01AD4354B1}" srcOrd="5" destOrd="0" parTransId="{F8E859F8-AA06-41E7-A66D-FBA4FD9D8CEC}" sibTransId="{AAF0EF60-3916-45D7-BBCE-12561EFDEE6E}"/>
    <dgm:cxn modelId="{DF2D8B08-6430-4266-85BD-4705E4DF4258}" type="presOf" srcId="{8CCB5729-BB01-41FC-9D33-E9BBB2F62AE7}" destId="{DDC333E4-81C6-40B8-BC35-EE58CF3354F8}" srcOrd="1" destOrd="0" presId="urn:microsoft.com/office/officeart/2005/8/layout/lProcess2"/>
    <dgm:cxn modelId="{D7D0EBC2-8563-4461-BECF-1532A0E10560}" type="presOf" srcId="{94D5D43B-8DA4-4CA2-896E-8D8A05D94A76}" destId="{4FA36988-7281-4F34-9243-C40F96010926}" srcOrd="1" destOrd="0" presId="urn:microsoft.com/office/officeart/2005/8/layout/lProcess2"/>
    <dgm:cxn modelId="{E687FF1F-5E18-45C8-9A2E-1AC0804E035A}" srcId="{E0ECCEC1-BEEB-401B-80B0-DFDA2964B200}" destId="{CEC1E560-08C5-4392-BAE5-97B78A274BCD}" srcOrd="3" destOrd="0" parTransId="{91966597-19DC-465C-A2C5-1C999083F951}" sibTransId="{290DB0DE-2FFF-4DE1-9855-A0A31C436A5D}"/>
    <dgm:cxn modelId="{E33EE751-55D4-46FA-908F-4DB21707AACB}" type="presOf" srcId="{45E338F6-79C7-4C8B-8B0C-1B885542109C}" destId="{F6E649E3-4E1F-46DF-85AC-5850C1CAC78F}" srcOrd="0" destOrd="0" presId="urn:microsoft.com/office/officeart/2005/8/layout/lProcess2"/>
    <dgm:cxn modelId="{A8AD1B76-2C8C-4916-804F-807779D732CE}" srcId="{E0ECCEC1-BEEB-401B-80B0-DFDA2964B200}" destId="{94D5D43B-8DA4-4CA2-896E-8D8A05D94A76}" srcOrd="4" destOrd="0" parTransId="{54C4FC29-6977-4B67-A507-607C86BBFD1B}" sibTransId="{FA2556C4-7B22-4EB8-B77C-B49CB8108948}"/>
    <dgm:cxn modelId="{60A44295-A207-4E24-991D-F414FAA0121E}" type="presOf" srcId="{6FDA3645-4478-47FF-9EE9-7B6F18FE5F01}" destId="{42891BDE-52C7-4D67-A47E-121FC5897C53}" srcOrd="1" destOrd="0" presId="urn:microsoft.com/office/officeart/2005/8/layout/lProcess2"/>
    <dgm:cxn modelId="{3ADB6BC5-806D-4B1B-8CC4-468F365105E0}" type="presOf" srcId="{3F1BACE9-A4CD-4886-A6C0-C5DC3B434DE8}" destId="{E9B5F87F-9E88-4C47-8448-9C6E4220B5E5}" srcOrd="0" destOrd="0" presId="urn:microsoft.com/office/officeart/2005/8/layout/lProcess2"/>
    <dgm:cxn modelId="{F23DD292-41CE-431B-B200-BC6F1FF2DD2F}" type="presOf" srcId="{3F1BACE9-A4CD-4886-A6C0-C5DC3B434DE8}" destId="{30232348-1E83-491C-85A7-53E222F45BBD}" srcOrd="1" destOrd="0" presId="urn:microsoft.com/office/officeart/2005/8/layout/lProcess2"/>
    <dgm:cxn modelId="{AACF8C0B-28D1-432E-9323-201677F58834}" srcId="{E0ECCEC1-BEEB-401B-80B0-DFDA2964B200}" destId="{8CCB5729-BB01-41FC-9D33-E9BBB2F62AE7}" srcOrd="2" destOrd="0" parTransId="{4521C74E-1A63-4649-9B7C-9AED184FF46E}" sibTransId="{FBE29524-36B0-4725-B677-897824B33354}"/>
    <dgm:cxn modelId="{8D6F3C8B-35BB-4E14-9620-274E66EF60A8}" type="presOf" srcId="{6FDA3645-4478-47FF-9EE9-7B6F18FE5F01}" destId="{C27537DC-AD47-4503-8674-48E909297FBB}" srcOrd="0" destOrd="0" presId="urn:microsoft.com/office/officeart/2005/8/layout/lProcess2"/>
    <dgm:cxn modelId="{15211776-5606-441F-8BFE-EABE371D9A7B}" type="presOf" srcId="{CEC1E560-08C5-4392-BAE5-97B78A274BCD}" destId="{5815E178-3263-4D32-BBB1-E88CE715F270}" srcOrd="1" destOrd="0" presId="urn:microsoft.com/office/officeart/2005/8/layout/lProcess2"/>
    <dgm:cxn modelId="{4F47FA9E-3E1F-47AB-B2AE-27C0645BFA2D}" type="presParOf" srcId="{8D6313C2-E819-4062-8590-1B83A5C83705}" destId="{CE30DBF4-F80C-4B70-85BA-EF6DBF6F08CB}" srcOrd="0" destOrd="0" presId="urn:microsoft.com/office/officeart/2005/8/layout/lProcess2"/>
    <dgm:cxn modelId="{97C9ABB3-DC46-47AA-A5B0-95BA56DD916E}" type="presParOf" srcId="{CE30DBF4-F80C-4B70-85BA-EF6DBF6F08CB}" destId="{F6E649E3-4E1F-46DF-85AC-5850C1CAC78F}" srcOrd="0" destOrd="0" presId="urn:microsoft.com/office/officeart/2005/8/layout/lProcess2"/>
    <dgm:cxn modelId="{67BB502F-DD9B-4286-A9E6-55EFEE0D1088}" type="presParOf" srcId="{CE30DBF4-F80C-4B70-85BA-EF6DBF6F08CB}" destId="{CFB911D0-A70A-41E1-8602-8B9CE9A1EBAD}" srcOrd="1" destOrd="0" presId="urn:microsoft.com/office/officeart/2005/8/layout/lProcess2"/>
    <dgm:cxn modelId="{3955203E-92A3-49CD-A2F6-018EA1720052}" type="presParOf" srcId="{CE30DBF4-F80C-4B70-85BA-EF6DBF6F08CB}" destId="{18B1BBE0-A8E5-42AE-A8A1-670101DF829B}" srcOrd="2" destOrd="0" presId="urn:microsoft.com/office/officeart/2005/8/layout/lProcess2"/>
    <dgm:cxn modelId="{B44C7592-7E5B-4831-810E-7B4A9FF238FC}" type="presParOf" srcId="{18B1BBE0-A8E5-42AE-A8A1-670101DF829B}" destId="{CE28B7A7-C9EA-40C8-A23F-291457D4B1AB}" srcOrd="0" destOrd="0" presId="urn:microsoft.com/office/officeart/2005/8/layout/lProcess2"/>
    <dgm:cxn modelId="{44990CB4-DFA7-4945-AC21-848EF481EE61}" type="presParOf" srcId="{8D6313C2-E819-4062-8590-1B83A5C83705}" destId="{BB5F05F1-1403-4969-A898-D7CA16FF1A86}" srcOrd="1" destOrd="0" presId="urn:microsoft.com/office/officeart/2005/8/layout/lProcess2"/>
    <dgm:cxn modelId="{999B1115-2C54-491C-AE69-A87F99801AAC}" type="presParOf" srcId="{8D6313C2-E819-4062-8590-1B83A5C83705}" destId="{F9A0B087-E062-47E6-9B13-2880FD8550B3}" srcOrd="2" destOrd="0" presId="urn:microsoft.com/office/officeart/2005/8/layout/lProcess2"/>
    <dgm:cxn modelId="{A80D0431-2582-4E56-B758-FE30F60457B2}" type="presParOf" srcId="{F9A0B087-E062-47E6-9B13-2880FD8550B3}" destId="{E9B5F87F-9E88-4C47-8448-9C6E4220B5E5}" srcOrd="0" destOrd="0" presId="urn:microsoft.com/office/officeart/2005/8/layout/lProcess2"/>
    <dgm:cxn modelId="{AE751CB0-D68F-452E-9AF4-84927F5460B6}" type="presParOf" srcId="{F9A0B087-E062-47E6-9B13-2880FD8550B3}" destId="{30232348-1E83-491C-85A7-53E222F45BBD}" srcOrd="1" destOrd="0" presId="urn:microsoft.com/office/officeart/2005/8/layout/lProcess2"/>
    <dgm:cxn modelId="{7118D25D-B382-4CB7-AF98-1ADF09A09CDF}" type="presParOf" srcId="{F9A0B087-E062-47E6-9B13-2880FD8550B3}" destId="{9ECBC2C2-DB8C-4A6E-9B4D-EF4D91D9ED0B}" srcOrd="2" destOrd="0" presId="urn:microsoft.com/office/officeart/2005/8/layout/lProcess2"/>
    <dgm:cxn modelId="{5A8BE68D-4F03-4B4F-A17D-A56DB54B0684}" type="presParOf" srcId="{9ECBC2C2-DB8C-4A6E-9B4D-EF4D91D9ED0B}" destId="{46FA36D5-22D2-4351-BA6D-5DAEED6A47BA}" srcOrd="0" destOrd="0" presId="urn:microsoft.com/office/officeart/2005/8/layout/lProcess2"/>
    <dgm:cxn modelId="{B575EB71-F08E-4ECA-8A5E-576D0C994AD2}" type="presParOf" srcId="{8D6313C2-E819-4062-8590-1B83A5C83705}" destId="{C7EBB7C0-84F8-4769-B31D-60C79DC22A27}" srcOrd="3" destOrd="0" presId="urn:microsoft.com/office/officeart/2005/8/layout/lProcess2"/>
    <dgm:cxn modelId="{0CC8FE33-FE03-4E86-8C08-768FAA632AAB}" type="presParOf" srcId="{8D6313C2-E819-4062-8590-1B83A5C83705}" destId="{29CC66C0-804F-4382-B2B1-E0892E8F06E8}" srcOrd="4" destOrd="0" presId="urn:microsoft.com/office/officeart/2005/8/layout/lProcess2"/>
    <dgm:cxn modelId="{CED118B5-5CF3-4866-A60E-2D5617E53725}" type="presParOf" srcId="{29CC66C0-804F-4382-B2B1-E0892E8F06E8}" destId="{6A7C1A84-62B0-4F20-9CB3-189A8A58C68C}" srcOrd="0" destOrd="0" presId="urn:microsoft.com/office/officeart/2005/8/layout/lProcess2"/>
    <dgm:cxn modelId="{D44065F0-41BB-469B-8592-7FF8A483E355}" type="presParOf" srcId="{29CC66C0-804F-4382-B2B1-E0892E8F06E8}" destId="{DDC333E4-81C6-40B8-BC35-EE58CF3354F8}" srcOrd="1" destOrd="0" presId="urn:microsoft.com/office/officeart/2005/8/layout/lProcess2"/>
    <dgm:cxn modelId="{316644D0-41F5-42D6-9838-3009C7CFE6E1}" type="presParOf" srcId="{29CC66C0-804F-4382-B2B1-E0892E8F06E8}" destId="{05969B3A-C6BE-40C6-AB55-F3A4770EB021}" srcOrd="2" destOrd="0" presId="urn:microsoft.com/office/officeart/2005/8/layout/lProcess2"/>
    <dgm:cxn modelId="{68DDA049-B30F-4B1C-A6F6-4ABC5E60D6BD}" type="presParOf" srcId="{05969B3A-C6BE-40C6-AB55-F3A4770EB021}" destId="{2CA95634-FDF4-4029-BB48-A6EFF1197ACC}" srcOrd="0" destOrd="0" presId="urn:microsoft.com/office/officeart/2005/8/layout/lProcess2"/>
    <dgm:cxn modelId="{DB75F82F-C78A-4A07-BE80-284B4629C27E}" type="presParOf" srcId="{8D6313C2-E819-4062-8590-1B83A5C83705}" destId="{F273799E-250A-4AF0-BCB3-DC50C4F18F58}" srcOrd="5" destOrd="0" presId="urn:microsoft.com/office/officeart/2005/8/layout/lProcess2"/>
    <dgm:cxn modelId="{D3A57BE6-4BAA-411C-8D74-74B5C987A531}" type="presParOf" srcId="{8D6313C2-E819-4062-8590-1B83A5C83705}" destId="{795915D5-5681-4E9A-929F-C913BB985951}" srcOrd="6" destOrd="0" presId="urn:microsoft.com/office/officeart/2005/8/layout/lProcess2"/>
    <dgm:cxn modelId="{7A8D1CFE-9356-41EE-919A-CAC871EAD6BF}" type="presParOf" srcId="{795915D5-5681-4E9A-929F-C913BB985951}" destId="{EE91C29C-1B5F-41F1-83A5-FB5708191269}" srcOrd="0" destOrd="0" presId="urn:microsoft.com/office/officeart/2005/8/layout/lProcess2"/>
    <dgm:cxn modelId="{51228D20-140B-4E3F-8C56-9AB5726DDC76}" type="presParOf" srcId="{795915D5-5681-4E9A-929F-C913BB985951}" destId="{5815E178-3263-4D32-BBB1-E88CE715F270}" srcOrd="1" destOrd="0" presId="urn:microsoft.com/office/officeart/2005/8/layout/lProcess2"/>
    <dgm:cxn modelId="{156DAB25-A3DB-4763-AFEA-3EE343B66215}" type="presParOf" srcId="{795915D5-5681-4E9A-929F-C913BB985951}" destId="{55FD1EAD-6364-4B1A-A981-8EA7CA750FF8}" srcOrd="2" destOrd="0" presId="urn:microsoft.com/office/officeart/2005/8/layout/lProcess2"/>
    <dgm:cxn modelId="{3583B392-D15D-4517-A89D-26D0200E2717}" type="presParOf" srcId="{55FD1EAD-6364-4B1A-A981-8EA7CA750FF8}" destId="{0426E45C-3A08-483C-AC7E-16104327E124}" srcOrd="0" destOrd="0" presId="urn:microsoft.com/office/officeart/2005/8/layout/lProcess2"/>
    <dgm:cxn modelId="{F0379C05-0964-4C7B-A8B8-1CEB8FF15A2D}" type="presParOf" srcId="{8D6313C2-E819-4062-8590-1B83A5C83705}" destId="{F43AF9A7-C798-435B-A0AF-2D04ED2342AB}" srcOrd="7" destOrd="0" presId="urn:microsoft.com/office/officeart/2005/8/layout/lProcess2"/>
    <dgm:cxn modelId="{F459892B-F200-4902-9470-8A001854ED60}" type="presParOf" srcId="{8D6313C2-E819-4062-8590-1B83A5C83705}" destId="{466CA7E7-3410-4062-8A4B-DA5D83E93685}" srcOrd="8" destOrd="0" presId="urn:microsoft.com/office/officeart/2005/8/layout/lProcess2"/>
    <dgm:cxn modelId="{E07BD0A4-E922-471D-9186-C8586C00D93E}" type="presParOf" srcId="{466CA7E7-3410-4062-8A4B-DA5D83E93685}" destId="{105FEFC9-9072-440E-A935-81FDBA4FF40D}" srcOrd="0" destOrd="0" presId="urn:microsoft.com/office/officeart/2005/8/layout/lProcess2"/>
    <dgm:cxn modelId="{D71C76CF-1CD7-4B71-9A96-645949DD0CED}" type="presParOf" srcId="{466CA7E7-3410-4062-8A4B-DA5D83E93685}" destId="{4FA36988-7281-4F34-9243-C40F96010926}" srcOrd="1" destOrd="0" presId="urn:microsoft.com/office/officeart/2005/8/layout/lProcess2"/>
    <dgm:cxn modelId="{AA90571C-86E6-42C0-ACC9-364A0768CA5B}" type="presParOf" srcId="{466CA7E7-3410-4062-8A4B-DA5D83E93685}" destId="{B8580A7A-5912-409F-8F39-BCE4FE70075B}" srcOrd="2" destOrd="0" presId="urn:microsoft.com/office/officeart/2005/8/layout/lProcess2"/>
    <dgm:cxn modelId="{4A29E988-2DAC-44AB-9976-9BFD52BD4E19}" type="presParOf" srcId="{B8580A7A-5912-409F-8F39-BCE4FE70075B}" destId="{898FBC28-9C67-4D93-9171-73BAA36F29FD}" srcOrd="0" destOrd="0" presId="urn:microsoft.com/office/officeart/2005/8/layout/lProcess2"/>
    <dgm:cxn modelId="{8AA1A356-956A-4AF5-8FA4-E731FEC9327A}" type="presParOf" srcId="{8D6313C2-E819-4062-8590-1B83A5C83705}" destId="{82A73BE7-3163-4F00-B9B4-5B808C08BE01}" srcOrd="9" destOrd="0" presId="urn:microsoft.com/office/officeart/2005/8/layout/lProcess2"/>
    <dgm:cxn modelId="{62EFB044-841C-4192-A98F-1ADE226B701A}" type="presParOf" srcId="{8D6313C2-E819-4062-8590-1B83A5C83705}" destId="{670C0A9C-BD43-4CE4-8295-DC39D6F72B72}" srcOrd="10" destOrd="0" presId="urn:microsoft.com/office/officeart/2005/8/layout/lProcess2"/>
    <dgm:cxn modelId="{7EDCB9B8-5C53-4B65-AB60-DD93E3C105A1}" type="presParOf" srcId="{670C0A9C-BD43-4CE4-8295-DC39D6F72B72}" destId="{1A64C105-F392-465E-A5E1-E4DFA268CFED}" srcOrd="0" destOrd="0" presId="urn:microsoft.com/office/officeart/2005/8/layout/lProcess2"/>
    <dgm:cxn modelId="{017432A6-0B93-417A-875A-793AE9D044D7}" type="presParOf" srcId="{670C0A9C-BD43-4CE4-8295-DC39D6F72B72}" destId="{A6B956CD-22B7-4804-AC28-109C716E4A93}" srcOrd="1" destOrd="0" presId="urn:microsoft.com/office/officeart/2005/8/layout/lProcess2"/>
    <dgm:cxn modelId="{A8DFB3D2-8777-4CED-BE83-B9DA11123AD1}" type="presParOf" srcId="{670C0A9C-BD43-4CE4-8295-DC39D6F72B72}" destId="{2E86A49A-0FC2-4D15-9BC8-05CFAA6490F0}" srcOrd="2" destOrd="0" presId="urn:microsoft.com/office/officeart/2005/8/layout/lProcess2"/>
    <dgm:cxn modelId="{08A8D5B3-94EA-4549-A0E1-2FFA8E70DBAA}" type="presParOf" srcId="{2E86A49A-0FC2-4D15-9BC8-05CFAA6490F0}" destId="{45000D32-AD48-4065-AA7D-CC97E64A20ED}" srcOrd="0" destOrd="0" presId="urn:microsoft.com/office/officeart/2005/8/layout/lProcess2"/>
    <dgm:cxn modelId="{DDDE20F4-3062-49A3-B6CB-9439CDF97CCA}" type="presParOf" srcId="{8D6313C2-E819-4062-8590-1B83A5C83705}" destId="{0A113A3B-3864-4A11-A164-74790B5D389E}" srcOrd="11" destOrd="0" presId="urn:microsoft.com/office/officeart/2005/8/layout/lProcess2"/>
    <dgm:cxn modelId="{C5A05D91-2A5F-44A4-B5D9-AF1B4FEF2389}" type="presParOf" srcId="{8D6313C2-E819-4062-8590-1B83A5C83705}" destId="{12529D94-5F2D-4B44-A21D-9BB586BBC2C5}" srcOrd="12" destOrd="0" presId="urn:microsoft.com/office/officeart/2005/8/layout/lProcess2"/>
    <dgm:cxn modelId="{208A0A8B-51F3-4F1D-9CCE-39BB70B3C8F0}" type="presParOf" srcId="{12529D94-5F2D-4B44-A21D-9BB586BBC2C5}" destId="{C27537DC-AD47-4503-8674-48E909297FBB}" srcOrd="0" destOrd="0" presId="urn:microsoft.com/office/officeart/2005/8/layout/lProcess2"/>
    <dgm:cxn modelId="{1A533362-2F80-4CAD-A985-673ADBA814A5}" type="presParOf" srcId="{12529D94-5F2D-4B44-A21D-9BB586BBC2C5}" destId="{42891BDE-52C7-4D67-A47E-121FC5897C53}" srcOrd="1" destOrd="0" presId="urn:microsoft.com/office/officeart/2005/8/layout/lProcess2"/>
    <dgm:cxn modelId="{A67DA6E2-4545-4FD0-91C1-A33742ED2544}" type="presParOf" srcId="{12529D94-5F2D-4B44-A21D-9BB586BBC2C5}" destId="{61C3E6BE-4212-4DDB-928E-E8ADEBBAC2FC}" srcOrd="2" destOrd="0" presId="urn:microsoft.com/office/officeart/2005/8/layout/lProcess2"/>
    <dgm:cxn modelId="{23C757B5-A715-4E29-8A50-E56E9AF47D82}" type="presParOf" srcId="{61C3E6BE-4212-4DDB-928E-E8ADEBBAC2FC}" destId="{F58EADF6-4BED-406F-B37E-85C19CD5CBD4}" srcOrd="0"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C42713E-42EA-4EBE-AE5E-FBCE3174146F}">
      <dsp:nvSpPr>
        <dsp:cNvPr id="0" name=""/>
        <dsp:cNvSpPr/>
      </dsp:nvSpPr>
      <dsp:spPr>
        <a:xfrm rot="16200000">
          <a:off x="-873563" y="876410"/>
          <a:ext cx="4546600" cy="2793779"/>
        </a:xfrm>
        <a:prstGeom prst="flowChartManualOperation">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0650" tIns="0" rIns="122907" bIns="0" numCol="1" spcCol="1270" anchor="ctr" anchorCtr="0">
          <a:noAutofit/>
        </a:bodyPr>
        <a:lstStyle/>
        <a:p>
          <a:pPr lvl="0" algn="l" defTabSz="844550">
            <a:lnSpc>
              <a:spcPct val="90000"/>
            </a:lnSpc>
            <a:spcBef>
              <a:spcPct val="0"/>
            </a:spcBef>
            <a:spcAft>
              <a:spcPct val="35000"/>
            </a:spcAft>
          </a:pPr>
          <a:r>
            <a:rPr lang="en-US" sz="1900" kern="1200" dirty="0">
              <a:latin typeface="Tw Cen MT" panose="020B0602020104020603" pitchFamily="34" charset="0"/>
            </a:rPr>
            <a:t>The 2015/2020 Strategic Plan has been informed by the NDP in particular Chapter 13 which identifies key actions to be implemented by the DPSA towards the </a:t>
          </a:r>
          <a:r>
            <a:rPr lang="en-US" sz="1900" kern="1200" dirty="0" err="1">
              <a:latin typeface="Tw Cen MT" panose="020B0602020104020603" pitchFamily="34" charset="0"/>
            </a:rPr>
            <a:t>realisation</a:t>
          </a:r>
          <a:r>
            <a:rPr lang="en-US" sz="1900" kern="1200" dirty="0">
              <a:latin typeface="Tw Cen MT" panose="020B0602020104020603" pitchFamily="34" charset="0"/>
            </a:rPr>
            <a:t> of:</a:t>
          </a:r>
        </a:p>
        <a:p>
          <a:pPr lvl="0" algn="l" defTabSz="844550">
            <a:lnSpc>
              <a:spcPct val="90000"/>
            </a:lnSpc>
            <a:spcBef>
              <a:spcPct val="0"/>
            </a:spcBef>
            <a:spcAft>
              <a:spcPct val="35000"/>
            </a:spcAft>
          </a:pPr>
          <a:r>
            <a:rPr lang="en-US" sz="1900" b="1" kern="1200" dirty="0">
              <a:latin typeface="Tw Cen MT" panose="020B0602020104020603" pitchFamily="34" charset="0"/>
            </a:rPr>
            <a:t>“</a:t>
          </a:r>
          <a:r>
            <a:rPr lang="en-US" sz="1900" b="1" i="1" kern="1200" dirty="0">
              <a:latin typeface="Tw Cen MT" panose="020B0602020104020603" pitchFamily="34" charset="0"/>
            </a:rPr>
            <a:t>An efficient, effective and development oriented public service”</a:t>
          </a:r>
          <a:endParaRPr lang="en-ZA" sz="1900" kern="1200" dirty="0"/>
        </a:p>
      </dsp:txBody>
      <dsp:txXfrm rot="16200000">
        <a:off x="-873563" y="876410"/>
        <a:ext cx="4546600" cy="2793779"/>
      </dsp:txXfrm>
    </dsp:sp>
    <dsp:sp modelId="{6189CDA4-8524-4084-BFDB-811B83CA0A89}">
      <dsp:nvSpPr>
        <dsp:cNvPr id="0" name=""/>
        <dsp:cNvSpPr/>
      </dsp:nvSpPr>
      <dsp:spPr>
        <a:xfrm rot="16200000">
          <a:off x="2129749" y="876410"/>
          <a:ext cx="4546600" cy="2793779"/>
        </a:xfrm>
        <a:prstGeom prst="flowChartManualOperation">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0650" tIns="0" rIns="122907" bIns="0" numCol="1" spcCol="1270" anchor="ctr" anchorCtr="0">
          <a:noAutofit/>
        </a:bodyPr>
        <a:lstStyle/>
        <a:p>
          <a:pPr lvl="0" algn="l" defTabSz="844550">
            <a:lnSpc>
              <a:spcPct val="90000"/>
            </a:lnSpc>
            <a:spcBef>
              <a:spcPct val="0"/>
            </a:spcBef>
            <a:spcAft>
              <a:spcPct val="35000"/>
            </a:spcAft>
          </a:pPr>
          <a:r>
            <a:rPr lang="en-US" sz="1900" kern="1200" dirty="0">
              <a:latin typeface="Tw Cen MT" panose="020B0602020104020603" pitchFamily="34" charset="0"/>
            </a:rPr>
            <a:t>The NDP has been translated into the 2015/2019 MTSF which has identified key actions to be implemented and monitored during the 5 year period</a:t>
          </a:r>
          <a:endParaRPr lang="en-ZA" sz="1900" kern="1200" dirty="0"/>
        </a:p>
      </dsp:txBody>
      <dsp:txXfrm rot="16200000">
        <a:off x="2129749" y="876410"/>
        <a:ext cx="4546600" cy="2793779"/>
      </dsp:txXfrm>
    </dsp:sp>
    <dsp:sp modelId="{70638764-5064-4B51-A593-FA90142E7B5F}">
      <dsp:nvSpPr>
        <dsp:cNvPr id="0" name=""/>
        <dsp:cNvSpPr/>
      </dsp:nvSpPr>
      <dsp:spPr>
        <a:xfrm rot="16200000">
          <a:off x="5133063" y="876410"/>
          <a:ext cx="4546600" cy="2793779"/>
        </a:xfrm>
        <a:prstGeom prst="flowChartManualOperation">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0650" tIns="0" rIns="122907" bIns="0" numCol="1" spcCol="1270" anchor="ctr" anchorCtr="0">
          <a:noAutofit/>
        </a:bodyPr>
        <a:lstStyle/>
        <a:p>
          <a:pPr lvl="0" algn="l" defTabSz="844550">
            <a:lnSpc>
              <a:spcPct val="90000"/>
            </a:lnSpc>
            <a:spcBef>
              <a:spcPct val="0"/>
            </a:spcBef>
            <a:spcAft>
              <a:spcPct val="35000"/>
            </a:spcAft>
          </a:pPr>
          <a:r>
            <a:rPr lang="en-US" sz="1900" kern="1200" dirty="0">
              <a:latin typeface="Tw Cen MT" panose="020B0602020104020603" pitchFamily="34" charset="0"/>
            </a:rPr>
            <a:t>The DPSA’s 2015/2020 Strategic Plan is also informed by the work done by the Department as informed by the Constitutional and Legislative Mandates</a:t>
          </a:r>
          <a:endParaRPr lang="en-ZA" sz="1900" kern="1200" dirty="0"/>
        </a:p>
      </dsp:txBody>
      <dsp:txXfrm rot="16200000">
        <a:off x="5133063" y="876410"/>
        <a:ext cx="4546600" cy="2793779"/>
      </dsp:txXfrm>
    </dsp:sp>
    <dsp:sp modelId="{78DDEEB3-8FFD-4DE9-BEB7-ECB40B95BBBA}">
      <dsp:nvSpPr>
        <dsp:cNvPr id="0" name=""/>
        <dsp:cNvSpPr/>
      </dsp:nvSpPr>
      <dsp:spPr>
        <a:xfrm rot="16200000">
          <a:off x="8136376" y="876410"/>
          <a:ext cx="4546600" cy="2793779"/>
        </a:xfrm>
        <a:prstGeom prst="flowChartManualOperation">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0650" tIns="0" rIns="122907" bIns="0" numCol="1" spcCol="1270" anchor="ctr" anchorCtr="0">
          <a:noAutofit/>
        </a:bodyPr>
        <a:lstStyle/>
        <a:p>
          <a:pPr lvl="0" algn="l" defTabSz="844550">
            <a:lnSpc>
              <a:spcPct val="90000"/>
            </a:lnSpc>
            <a:spcBef>
              <a:spcPct val="0"/>
            </a:spcBef>
            <a:spcAft>
              <a:spcPct val="35000"/>
            </a:spcAft>
          </a:pPr>
          <a:r>
            <a:rPr lang="en-US" sz="1900" kern="1200" dirty="0">
              <a:latin typeface="Tw Cen MT" panose="020B0602020104020603" pitchFamily="34" charset="0"/>
            </a:rPr>
            <a:t>The 2018/19 APP is aligned to the Medium Term Strategic Framework (MTSF) and also includes other projects and interventions linked to the DPSA’s Mandate and Policy Priorities</a:t>
          </a:r>
          <a:endParaRPr lang="en-US" sz="1900" kern="1200" dirty="0"/>
        </a:p>
      </dsp:txBody>
      <dsp:txXfrm rot="16200000">
        <a:off x="8136376" y="876410"/>
        <a:ext cx="4546600" cy="279377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D1D1226-86B4-428C-B35B-130AB89EEF31}">
      <dsp:nvSpPr>
        <dsp:cNvPr id="0" name=""/>
        <dsp:cNvSpPr/>
      </dsp:nvSpPr>
      <dsp:spPr>
        <a:xfrm>
          <a:off x="146521" y="515642"/>
          <a:ext cx="3577788" cy="1042051"/>
        </a:xfrm>
        <a:prstGeom prst="rect">
          <a:avLst/>
        </a:prstGeom>
        <a:solidFill>
          <a:srgbClr val="FFFF00">
            <a:alpha val="4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dsp:style>
      <dsp:txBody>
        <a:bodyPr spcFirstLastPara="0" vert="horz" wrap="square" lIns="705816" tIns="60960" rIns="60960" bIns="60960" numCol="1" spcCol="1270" anchor="ctr" anchorCtr="0">
          <a:noAutofit/>
        </a:bodyPr>
        <a:lstStyle/>
        <a:p>
          <a:pPr lvl="0" algn="l" defTabSz="711200">
            <a:lnSpc>
              <a:spcPct val="90000"/>
            </a:lnSpc>
            <a:spcBef>
              <a:spcPct val="0"/>
            </a:spcBef>
            <a:spcAft>
              <a:spcPct val="35000"/>
            </a:spcAft>
          </a:pPr>
          <a:r>
            <a:rPr lang="en-ZA" sz="1600" kern="1200" dirty="0">
              <a:solidFill>
                <a:schemeClr val="bg1"/>
              </a:solidFill>
              <a:latin typeface="Tw Cen MT" panose="020B0602020104020603" pitchFamily="34" charset="0"/>
            </a:rPr>
            <a:t>A high standard of professional ethics must be promoted and maintained</a:t>
          </a:r>
        </a:p>
      </dsp:txBody>
      <dsp:txXfrm>
        <a:off x="146521" y="515642"/>
        <a:ext cx="3577788" cy="1042051"/>
      </dsp:txXfrm>
    </dsp:sp>
    <dsp:sp modelId="{8B23D205-33F4-425A-A452-6FEB519815D9}">
      <dsp:nvSpPr>
        <dsp:cNvPr id="0" name=""/>
        <dsp:cNvSpPr/>
      </dsp:nvSpPr>
      <dsp:spPr>
        <a:xfrm>
          <a:off x="7281" y="365123"/>
          <a:ext cx="729436" cy="1094154"/>
        </a:xfrm>
        <a:prstGeom prst="rect">
          <a:avLst/>
        </a:prstGeom>
        <a:solidFill>
          <a:srgbClr val="00B0F0"/>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100AEEDB-98F4-4B64-B783-1D24101743BB}">
      <dsp:nvSpPr>
        <dsp:cNvPr id="0" name=""/>
        <dsp:cNvSpPr/>
      </dsp:nvSpPr>
      <dsp:spPr>
        <a:xfrm>
          <a:off x="4033313" y="562305"/>
          <a:ext cx="3334565" cy="1042051"/>
        </a:xfrm>
        <a:prstGeom prst="rect">
          <a:avLst/>
        </a:prstGeom>
        <a:solidFill>
          <a:srgbClr val="FFFF00">
            <a:alpha val="4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dsp:style>
      <dsp:txBody>
        <a:bodyPr spcFirstLastPara="0" vert="horz" wrap="square" lIns="705816" tIns="60960" rIns="60960" bIns="60960" numCol="1" spcCol="1270" anchor="ctr" anchorCtr="0">
          <a:noAutofit/>
        </a:bodyPr>
        <a:lstStyle/>
        <a:p>
          <a:pPr lvl="0" algn="l" defTabSz="711200">
            <a:lnSpc>
              <a:spcPct val="90000"/>
            </a:lnSpc>
            <a:spcBef>
              <a:spcPct val="0"/>
            </a:spcBef>
            <a:spcAft>
              <a:spcPct val="35000"/>
            </a:spcAft>
          </a:pPr>
          <a:r>
            <a:rPr lang="en-ZA" sz="1600" kern="1200" dirty="0">
              <a:solidFill>
                <a:schemeClr val="bg1"/>
              </a:solidFill>
              <a:latin typeface="Tw Cen MT" panose="020B0602020104020603" pitchFamily="34" charset="0"/>
            </a:rPr>
            <a:t>Efficient, economic and effective use of resources must be promoted</a:t>
          </a:r>
        </a:p>
      </dsp:txBody>
      <dsp:txXfrm>
        <a:off x="4033313" y="562305"/>
        <a:ext cx="3334565" cy="1042051"/>
      </dsp:txXfrm>
    </dsp:sp>
    <dsp:sp modelId="{690A6909-9E0D-4283-B410-E48D23EA021A}">
      <dsp:nvSpPr>
        <dsp:cNvPr id="0" name=""/>
        <dsp:cNvSpPr/>
      </dsp:nvSpPr>
      <dsp:spPr>
        <a:xfrm>
          <a:off x="3754388" y="365123"/>
          <a:ext cx="729436" cy="1094154"/>
        </a:xfrm>
        <a:prstGeom prst="rect">
          <a:avLst/>
        </a:prstGeom>
        <a:solidFill>
          <a:srgbClr val="00B0F0"/>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DCDFF393-4702-4B3F-BD7D-E95A9867B3A2}">
      <dsp:nvSpPr>
        <dsp:cNvPr id="0" name=""/>
        <dsp:cNvSpPr/>
      </dsp:nvSpPr>
      <dsp:spPr>
        <a:xfrm>
          <a:off x="7518823" y="515642"/>
          <a:ext cx="3334565" cy="1042051"/>
        </a:xfrm>
        <a:prstGeom prst="rect">
          <a:avLst/>
        </a:prstGeom>
        <a:solidFill>
          <a:srgbClr val="FFFF00">
            <a:alpha val="4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dsp:style>
      <dsp:txBody>
        <a:bodyPr spcFirstLastPara="0" vert="horz" wrap="square" lIns="705816" tIns="60960" rIns="60960" bIns="60960" numCol="1" spcCol="1270" anchor="ctr" anchorCtr="0">
          <a:noAutofit/>
        </a:bodyPr>
        <a:lstStyle/>
        <a:p>
          <a:pPr lvl="0" algn="l" defTabSz="711200">
            <a:lnSpc>
              <a:spcPct val="90000"/>
            </a:lnSpc>
            <a:spcBef>
              <a:spcPct val="0"/>
            </a:spcBef>
            <a:spcAft>
              <a:spcPct val="35000"/>
            </a:spcAft>
          </a:pPr>
          <a:r>
            <a:rPr lang="en-ZA" sz="1600" kern="1200" dirty="0">
              <a:solidFill>
                <a:schemeClr val="bg1"/>
              </a:solidFill>
              <a:latin typeface="Tw Cen MT" panose="020B0602020104020603" pitchFamily="34" charset="0"/>
            </a:rPr>
            <a:t>Public administration must be development–oriented</a:t>
          </a:r>
        </a:p>
      </dsp:txBody>
      <dsp:txXfrm>
        <a:off x="7518823" y="515642"/>
        <a:ext cx="3334565" cy="1042051"/>
      </dsp:txXfrm>
    </dsp:sp>
    <dsp:sp modelId="{9AD6F5A8-C5CB-418D-A7AA-DE4461E04917}">
      <dsp:nvSpPr>
        <dsp:cNvPr id="0" name=""/>
        <dsp:cNvSpPr/>
      </dsp:nvSpPr>
      <dsp:spPr>
        <a:xfrm>
          <a:off x="7379883" y="365123"/>
          <a:ext cx="729436" cy="1094154"/>
        </a:xfrm>
        <a:prstGeom prst="rect">
          <a:avLst/>
        </a:prstGeom>
        <a:solidFill>
          <a:srgbClr val="00B0F0"/>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394C7E89-3DC9-4DF1-98D8-17B99479F187}">
      <dsp:nvSpPr>
        <dsp:cNvPr id="0" name=""/>
        <dsp:cNvSpPr/>
      </dsp:nvSpPr>
      <dsp:spPr>
        <a:xfrm>
          <a:off x="191346" y="1827469"/>
          <a:ext cx="3334565" cy="1042051"/>
        </a:xfrm>
        <a:prstGeom prst="rect">
          <a:avLst/>
        </a:prstGeom>
        <a:solidFill>
          <a:srgbClr val="FFFF00">
            <a:alpha val="4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dsp:style>
      <dsp:txBody>
        <a:bodyPr spcFirstLastPara="0" vert="horz" wrap="square" lIns="705816" tIns="60960" rIns="60960" bIns="60960" numCol="1" spcCol="1270" anchor="ctr" anchorCtr="0">
          <a:noAutofit/>
        </a:bodyPr>
        <a:lstStyle/>
        <a:p>
          <a:pPr lvl="0" algn="l" defTabSz="711200">
            <a:lnSpc>
              <a:spcPct val="90000"/>
            </a:lnSpc>
            <a:spcBef>
              <a:spcPct val="0"/>
            </a:spcBef>
            <a:spcAft>
              <a:spcPct val="35000"/>
            </a:spcAft>
          </a:pPr>
          <a:r>
            <a:rPr lang="en-ZA" sz="1600" kern="1200" dirty="0">
              <a:solidFill>
                <a:schemeClr val="bg1"/>
              </a:solidFill>
              <a:latin typeface="Tw Cen MT" panose="020B0602020104020603" pitchFamily="34" charset="0"/>
            </a:rPr>
            <a:t>Services must be provided impartially, fairly, equitably and without bias</a:t>
          </a:r>
        </a:p>
      </dsp:txBody>
      <dsp:txXfrm>
        <a:off x="191346" y="1827469"/>
        <a:ext cx="3334565" cy="1042051"/>
      </dsp:txXfrm>
    </dsp:sp>
    <dsp:sp modelId="{6D2551C5-5E85-4FCA-9276-B477E1D51597}">
      <dsp:nvSpPr>
        <dsp:cNvPr id="0" name=""/>
        <dsp:cNvSpPr/>
      </dsp:nvSpPr>
      <dsp:spPr>
        <a:xfrm>
          <a:off x="52406" y="1676951"/>
          <a:ext cx="729436" cy="1094154"/>
        </a:xfrm>
        <a:prstGeom prst="rect">
          <a:avLst/>
        </a:prstGeom>
        <a:solidFill>
          <a:srgbClr val="00B0F0"/>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11D823D8-D71E-4BA3-A56B-52BD88FF8D07}">
      <dsp:nvSpPr>
        <dsp:cNvPr id="0" name=""/>
        <dsp:cNvSpPr/>
      </dsp:nvSpPr>
      <dsp:spPr>
        <a:xfrm>
          <a:off x="3785480" y="1827469"/>
          <a:ext cx="3397288" cy="1042051"/>
        </a:xfrm>
        <a:prstGeom prst="rect">
          <a:avLst/>
        </a:prstGeom>
        <a:solidFill>
          <a:srgbClr val="FFFF00">
            <a:alpha val="4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dsp:style>
      <dsp:txBody>
        <a:bodyPr spcFirstLastPara="0" vert="horz" wrap="square" lIns="705816" tIns="60960" rIns="60960" bIns="60960" numCol="1" spcCol="1270" anchor="ctr" anchorCtr="0">
          <a:noAutofit/>
        </a:bodyPr>
        <a:lstStyle/>
        <a:p>
          <a:pPr lvl="0" algn="l" defTabSz="711200">
            <a:lnSpc>
              <a:spcPct val="90000"/>
            </a:lnSpc>
            <a:spcBef>
              <a:spcPct val="0"/>
            </a:spcBef>
            <a:spcAft>
              <a:spcPct val="35000"/>
            </a:spcAft>
          </a:pPr>
          <a:r>
            <a:rPr lang="en-ZA" sz="1600" kern="1200" dirty="0">
              <a:solidFill>
                <a:schemeClr val="bg1"/>
              </a:solidFill>
              <a:latin typeface="Tw Cen MT" panose="020B0602020104020603" pitchFamily="34" charset="0"/>
            </a:rPr>
            <a:t>People’s needs must be responded to, and the public must be encouraged to participate in policy making</a:t>
          </a:r>
        </a:p>
      </dsp:txBody>
      <dsp:txXfrm>
        <a:off x="3785480" y="1827469"/>
        <a:ext cx="3397288" cy="1042051"/>
      </dsp:txXfrm>
    </dsp:sp>
    <dsp:sp modelId="{FA34D20D-6164-4ABD-B956-5AD674DE9C50}">
      <dsp:nvSpPr>
        <dsp:cNvPr id="0" name=""/>
        <dsp:cNvSpPr/>
      </dsp:nvSpPr>
      <dsp:spPr>
        <a:xfrm>
          <a:off x="3677901" y="1676951"/>
          <a:ext cx="729436" cy="1094154"/>
        </a:xfrm>
        <a:prstGeom prst="rect">
          <a:avLst/>
        </a:prstGeom>
        <a:solidFill>
          <a:srgbClr val="00B0F0"/>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77C575E3-17A6-45E0-BF93-F43255C81687}">
      <dsp:nvSpPr>
        <dsp:cNvPr id="0" name=""/>
        <dsp:cNvSpPr/>
      </dsp:nvSpPr>
      <dsp:spPr>
        <a:xfrm>
          <a:off x="7473698" y="1827469"/>
          <a:ext cx="3334565" cy="1042051"/>
        </a:xfrm>
        <a:prstGeom prst="rect">
          <a:avLst/>
        </a:prstGeom>
        <a:solidFill>
          <a:srgbClr val="FFFF00">
            <a:alpha val="4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dsp:style>
      <dsp:txBody>
        <a:bodyPr spcFirstLastPara="0" vert="horz" wrap="square" lIns="705816" tIns="60960" rIns="60960" bIns="60960" numCol="1" spcCol="1270" anchor="ctr" anchorCtr="0">
          <a:noAutofit/>
        </a:bodyPr>
        <a:lstStyle/>
        <a:p>
          <a:pPr lvl="0" algn="l" defTabSz="711200">
            <a:lnSpc>
              <a:spcPct val="90000"/>
            </a:lnSpc>
            <a:spcBef>
              <a:spcPct val="0"/>
            </a:spcBef>
            <a:spcAft>
              <a:spcPct val="35000"/>
            </a:spcAft>
          </a:pPr>
          <a:r>
            <a:rPr lang="en-ZA" sz="1600" kern="1200" dirty="0">
              <a:solidFill>
                <a:schemeClr val="bg1"/>
              </a:solidFill>
              <a:latin typeface="Tw Cen MT" panose="020B0602020104020603" pitchFamily="34" charset="0"/>
            </a:rPr>
            <a:t>Public administration must be accountable</a:t>
          </a:r>
        </a:p>
      </dsp:txBody>
      <dsp:txXfrm>
        <a:off x="7473698" y="1827469"/>
        <a:ext cx="3334565" cy="1042051"/>
      </dsp:txXfrm>
    </dsp:sp>
    <dsp:sp modelId="{1A39784C-4518-4F50-90DA-7C694C2B804D}">
      <dsp:nvSpPr>
        <dsp:cNvPr id="0" name=""/>
        <dsp:cNvSpPr/>
      </dsp:nvSpPr>
      <dsp:spPr>
        <a:xfrm>
          <a:off x="7334758" y="1676951"/>
          <a:ext cx="729436" cy="1094154"/>
        </a:xfrm>
        <a:prstGeom prst="rect">
          <a:avLst/>
        </a:prstGeom>
        <a:solidFill>
          <a:srgbClr val="00B0F0"/>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8157CB21-1C61-4013-B24A-651F684FD095}">
      <dsp:nvSpPr>
        <dsp:cNvPr id="0" name=""/>
        <dsp:cNvSpPr/>
      </dsp:nvSpPr>
      <dsp:spPr>
        <a:xfrm>
          <a:off x="207027" y="3242212"/>
          <a:ext cx="3334565" cy="1042051"/>
        </a:xfrm>
        <a:prstGeom prst="rect">
          <a:avLst/>
        </a:prstGeom>
        <a:solidFill>
          <a:srgbClr val="FFFF00">
            <a:alpha val="4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dsp:style>
      <dsp:txBody>
        <a:bodyPr spcFirstLastPara="0" vert="horz" wrap="square" lIns="705816" tIns="60960" rIns="60960" bIns="60960" numCol="1" spcCol="1270" anchor="ctr" anchorCtr="0">
          <a:noAutofit/>
        </a:bodyPr>
        <a:lstStyle/>
        <a:p>
          <a:pPr lvl="0" algn="l" defTabSz="711200">
            <a:lnSpc>
              <a:spcPct val="90000"/>
            </a:lnSpc>
            <a:spcBef>
              <a:spcPct val="0"/>
            </a:spcBef>
            <a:spcAft>
              <a:spcPct val="35000"/>
            </a:spcAft>
          </a:pPr>
          <a:r>
            <a:rPr lang="en-ZA" sz="1600" kern="1200" dirty="0">
              <a:solidFill>
                <a:schemeClr val="bg1"/>
              </a:solidFill>
              <a:latin typeface="Tw Cen MT" panose="020B0602020104020603" pitchFamily="34" charset="0"/>
            </a:rPr>
            <a:t>Transparency must be fostered by providing the public with timely, accessible and accurate information</a:t>
          </a:r>
        </a:p>
      </dsp:txBody>
      <dsp:txXfrm>
        <a:off x="207027" y="3242212"/>
        <a:ext cx="3334565" cy="1042051"/>
      </dsp:txXfrm>
    </dsp:sp>
    <dsp:sp modelId="{86BAF67E-A6C6-47DE-92D8-9D330F282F00}">
      <dsp:nvSpPr>
        <dsp:cNvPr id="0" name=""/>
        <dsp:cNvSpPr/>
      </dsp:nvSpPr>
      <dsp:spPr>
        <a:xfrm>
          <a:off x="68086" y="3091694"/>
          <a:ext cx="729436" cy="1094154"/>
        </a:xfrm>
        <a:prstGeom prst="rect">
          <a:avLst/>
        </a:prstGeom>
        <a:solidFill>
          <a:srgbClr val="00B0F0"/>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7109829B-8E48-4CAC-9956-E276E0399E7F}">
      <dsp:nvSpPr>
        <dsp:cNvPr id="0" name=""/>
        <dsp:cNvSpPr/>
      </dsp:nvSpPr>
      <dsp:spPr>
        <a:xfrm>
          <a:off x="3832522" y="2988778"/>
          <a:ext cx="3334565" cy="1398401"/>
        </a:xfrm>
        <a:prstGeom prst="rect">
          <a:avLst/>
        </a:prstGeom>
        <a:solidFill>
          <a:srgbClr val="FFFF00">
            <a:alpha val="4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dsp:style>
      <dsp:txBody>
        <a:bodyPr spcFirstLastPara="0" vert="horz" wrap="square" lIns="705816" tIns="60960" rIns="60960" bIns="60960" numCol="1" spcCol="1270" anchor="ctr" anchorCtr="0">
          <a:noAutofit/>
        </a:bodyPr>
        <a:lstStyle/>
        <a:p>
          <a:pPr lvl="0" algn="l" defTabSz="711200">
            <a:lnSpc>
              <a:spcPct val="90000"/>
            </a:lnSpc>
            <a:spcBef>
              <a:spcPct val="0"/>
            </a:spcBef>
            <a:spcAft>
              <a:spcPct val="35000"/>
            </a:spcAft>
          </a:pPr>
          <a:r>
            <a:rPr lang="en-ZA" sz="1600" kern="1200" dirty="0">
              <a:solidFill>
                <a:schemeClr val="bg1"/>
              </a:solidFill>
              <a:latin typeface="Tw Cen MT" panose="020B0602020104020603" pitchFamily="34" charset="0"/>
            </a:rPr>
            <a:t>Good human-resources management and career-development practices, to examine human potential, must be cultivated </a:t>
          </a:r>
        </a:p>
      </dsp:txBody>
      <dsp:txXfrm>
        <a:off x="3832522" y="2988778"/>
        <a:ext cx="3334565" cy="1398401"/>
      </dsp:txXfrm>
    </dsp:sp>
    <dsp:sp modelId="{EFCAA01F-61F3-4091-93D4-70363EA612B2}">
      <dsp:nvSpPr>
        <dsp:cNvPr id="0" name=""/>
        <dsp:cNvSpPr/>
      </dsp:nvSpPr>
      <dsp:spPr>
        <a:xfrm>
          <a:off x="3693582" y="3016434"/>
          <a:ext cx="729436" cy="1094154"/>
        </a:xfrm>
        <a:prstGeom prst="rect">
          <a:avLst/>
        </a:prstGeom>
        <a:solidFill>
          <a:srgbClr val="00B0F0"/>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817479A2-87A3-4268-AA2A-6F07EF666195}">
      <dsp:nvSpPr>
        <dsp:cNvPr id="0" name=""/>
        <dsp:cNvSpPr/>
      </dsp:nvSpPr>
      <dsp:spPr>
        <a:xfrm>
          <a:off x="7458018" y="3242212"/>
          <a:ext cx="3334565" cy="1042051"/>
        </a:xfrm>
        <a:prstGeom prst="rect">
          <a:avLst/>
        </a:prstGeom>
        <a:solidFill>
          <a:srgbClr val="FFFF00">
            <a:alpha val="4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dsp:style>
      <dsp:txBody>
        <a:bodyPr spcFirstLastPara="0" vert="horz" wrap="square" lIns="705816" tIns="60960" rIns="60960" bIns="60960" numCol="1" spcCol="1270" anchor="ctr" anchorCtr="0">
          <a:noAutofit/>
        </a:bodyPr>
        <a:lstStyle/>
        <a:p>
          <a:pPr lvl="0" algn="l" defTabSz="711200">
            <a:lnSpc>
              <a:spcPct val="90000"/>
            </a:lnSpc>
            <a:spcBef>
              <a:spcPct val="0"/>
            </a:spcBef>
            <a:spcAft>
              <a:spcPct val="35000"/>
            </a:spcAft>
          </a:pPr>
          <a:r>
            <a:rPr lang="en-ZA" sz="1600" kern="1200" dirty="0">
              <a:solidFill>
                <a:schemeClr val="bg1"/>
              </a:solidFill>
              <a:latin typeface="Tw Cen MT" panose="020B0602020104020603" pitchFamily="34" charset="0"/>
            </a:rPr>
            <a:t>Public administration must be broadly representative of the South African people </a:t>
          </a:r>
        </a:p>
      </dsp:txBody>
      <dsp:txXfrm>
        <a:off x="7458018" y="3242212"/>
        <a:ext cx="3334565" cy="1042051"/>
      </dsp:txXfrm>
    </dsp:sp>
    <dsp:sp modelId="{6647B09D-ACDF-4CF9-9973-B123966AA903}">
      <dsp:nvSpPr>
        <dsp:cNvPr id="0" name=""/>
        <dsp:cNvSpPr/>
      </dsp:nvSpPr>
      <dsp:spPr>
        <a:xfrm>
          <a:off x="7319077" y="3091694"/>
          <a:ext cx="729436" cy="1094154"/>
        </a:xfrm>
        <a:prstGeom prst="rect">
          <a:avLst/>
        </a:prstGeom>
        <a:solidFill>
          <a:srgbClr val="00B0F0"/>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6E649E3-4E1F-46DF-85AC-5850C1CAC78F}">
      <dsp:nvSpPr>
        <dsp:cNvPr id="0" name=""/>
        <dsp:cNvSpPr/>
      </dsp:nvSpPr>
      <dsp:spPr>
        <a:xfrm>
          <a:off x="54359" y="0"/>
          <a:ext cx="1572036" cy="3425780"/>
        </a:xfrm>
        <a:prstGeom prst="roundRect">
          <a:avLst>
            <a:gd name="adj" fmla="val 10000"/>
          </a:avLst>
        </a:prstGeom>
        <a:solidFill>
          <a:schemeClr val="accent3">
            <a:tint val="40000"/>
            <a:hueOff val="0"/>
            <a:satOff val="0"/>
            <a:lumOff val="0"/>
            <a:alphaOff val="0"/>
          </a:schemeClr>
        </a:solidFill>
        <a:ln w="6350" cap="flat" cmpd="sng" algn="ctr">
          <a:solidFill>
            <a:schemeClr val="dk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ZA" sz="1600" b="1" kern="1200" dirty="0">
            <a:latin typeface="Tw Cen MT" panose="020B0602020104020603" pitchFamily="34" charset="0"/>
          </a:endParaRPr>
        </a:p>
        <a:p>
          <a:pPr lvl="0" algn="ctr" defTabSz="711200">
            <a:lnSpc>
              <a:spcPct val="90000"/>
            </a:lnSpc>
            <a:spcBef>
              <a:spcPct val="0"/>
            </a:spcBef>
            <a:spcAft>
              <a:spcPct val="35000"/>
            </a:spcAft>
          </a:pPr>
          <a:endParaRPr lang="en-ZA" sz="1600" b="1" kern="1200" dirty="0">
            <a:solidFill>
              <a:schemeClr val="accent6"/>
            </a:solidFill>
            <a:latin typeface="Tw Cen MT" panose="020B0602020104020603" pitchFamily="34" charset="0"/>
          </a:endParaRPr>
        </a:p>
        <a:p>
          <a:pPr lvl="0" algn="ctr" defTabSz="711200">
            <a:lnSpc>
              <a:spcPct val="90000"/>
            </a:lnSpc>
            <a:spcBef>
              <a:spcPct val="0"/>
            </a:spcBef>
            <a:spcAft>
              <a:spcPct val="35000"/>
            </a:spcAft>
          </a:pPr>
          <a:endParaRPr lang="en-ZA" sz="1600" b="1" kern="1200" dirty="0">
            <a:solidFill>
              <a:schemeClr val="accent6"/>
            </a:solidFill>
            <a:latin typeface="Tw Cen MT" panose="020B0602020104020603" pitchFamily="34" charset="0"/>
          </a:endParaRPr>
        </a:p>
        <a:p>
          <a:pPr lvl="0" algn="ctr" defTabSz="711200">
            <a:lnSpc>
              <a:spcPct val="90000"/>
            </a:lnSpc>
            <a:spcBef>
              <a:spcPct val="0"/>
            </a:spcBef>
            <a:spcAft>
              <a:spcPct val="35000"/>
            </a:spcAft>
          </a:pPr>
          <a:endParaRPr lang="en-ZA" sz="1600" b="1" kern="1200" dirty="0">
            <a:solidFill>
              <a:schemeClr val="accent6"/>
            </a:solidFill>
            <a:latin typeface="Tw Cen MT" panose="020B0602020104020603" pitchFamily="34" charset="0"/>
          </a:endParaRPr>
        </a:p>
        <a:p>
          <a:pPr lvl="0" algn="ctr" defTabSz="711200">
            <a:lnSpc>
              <a:spcPct val="90000"/>
            </a:lnSpc>
            <a:spcBef>
              <a:spcPct val="0"/>
            </a:spcBef>
            <a:spcAft>
              <a:spcPct val="35000"/>
            </a:spcAft>
          </a:pPr>
          <a:r>
            <a:rPr lang="en-ZA" sz="1600" b="1" kern="1200" dirty="0">
              <a:solidFill>
                <a:schemeClr val="accent6"/>
              </a:solidFill>
              <a:latin typeface="Tw Cen MT" panose="020B0602020104020603" pitchFamily="34" charset="0"/>
            </a:rPr>
            <a:t>STRATEGIC GOAL 1: </a:t>
          </a:r>
        </a:p>
        <a:p>
          <a:pPr lvl="0" algn="l" defTabSz="711200">
            <a:lnSpc>
              <a:spcPct val="90000"/>
            </a:lnSpc>
            <a:spcBef>
              <a:spcPct val="0"/>
            </a:spcBef>
            <a:spcAft>
              <a:spcPct val="35000"/>
            </a:spcAft>
          </a:pPr>
          <a:endParaRPr lang="en-ZA" sz="1600" b="1" kern="1200" dirty="0">
            <a:latin typeface="Tw Cen MT" panose="020B0602020104020603" pitchFamily="34" charset="0"/>
          </a:endParaRPr>
        </a:p>
        <a:p>
          <a:pPr lvl="0" algn="l" defTabSz="711200">
            <a:lnSpc>
              <a:spcPct val="90000"/>
            </a:lnSpc>
            <a:spcBef>
              <a:spcPct val="0"/>
            </a:spcBef>
            <a:spcAft>
              <a:spcPct val="35000"/>
            </a:spcAft>
          </a:pPr>
          <a:r>
            <a:rPr lang="en-ZA" sz="1600" b="1" kern="1200" dirty="0">
              <a:latin typeface="Tw Cen MT" panose="020B0602020104020603" pitchFamily="34" charset="0"/>
            </a:rPr>
            <a:t>A Stable – Political Administrative Interface</a:t>
          </a:r>
          <a:endParaRPr lang="en-ZA" sz="1600" kern="1200" dirty="0"/>
        </a:p>
      </dsp:txBody>
      <dsp:txXfrm>
        <a:off x="54359" y="0"/>
        <a:ext cx="1572036" cy="1027734"/>
      </dsp:txXfrm>
    </dsp:sp>
    <dsp:sp modelId="{E9B5F87F-9E88-4C47-8448-9C6E4220B5E5}">
      <dsp:nvSpPr>
        <dsp:cNvPr id="0" name=""/>
        <dsp:cNvSpPr/>
      </dsp:nvSpPr>
      <dsp:spPr>
        <a:xfrm>
          <a:off x="1698458" y="0"/>
          <a:ext cx="1572036" cy="3425780"/>
        </a:xfrm>
        <a:prstGeom prst="roundRect">
          <a:avLst>
            <a:gd name="adj" fmla="val 10000"/>
          </a:avLst>
        </a:prstGeom>
        <a:solidFill>
          <a:schemeClr val="accent3">
            <a:tint val="40000"/>
            <a:hueOff val="0"/>
            <a:satOff val="0"/>
            <a:lumOff val="0"/>
            <a:alphaOff val="0"/>
          </a:schemeClr>
        </a:solidFill>
        <a:ln w="6350" cap="flat" cmpd="sng" algn="ctr">
          <a:solidFill>
            <a:schemeClr val="dk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ZA" sz="1600" b="1" kern="1200" dirty="0">
            <a:solidFill>
              <a:schemeClr val="accent6"/>
            </a:solidFill>
            <a:latin typeface="Tw Cen MT" panose="020B0602020104020603" pitchFamily="34" charset="0"/>
          </a:endParaRPr>
        </a:p>
        <a:p>
          <a:pPr lvl="0" algn="ctr" defTabSz="711200">
            <a:lnSpc>
              <a:spcPct val="90000"/>
            </a:lnSpc>
            <a:spcBef>
              <a:spcPct val="0"/>
            </a:spcBef>
            <a:spcAft>
              <a:spcPct val="35000"/>
            </a:spcAft>
          </a:pPr>
          <a:endParaRPr lang="en-ZA" sz="1600" b="1" kern="1200" dirty="0">
            <a:solidFill>
              <a:schemeClr val="accent6"/>
            </a:solidFill>
            <a:latin typeface="Tw Cen MT" panose="020B0602020104020603" pitchFamily="34" charset="0"/>
          </a:endParaRPr>
        </a:p>
        <a:p>
          <a:pPr lvl="0" algn="ctr" defTabSz="711200">
            <a:lnSpc>
              <a:spcPct val="90000"/>
            </a:lnSpc>
            <a:spcBef>
              <a:spcPct val="0"/>
            </a:spcBef>
            <a:spcAft>
              <a:spcPct val="35000"/>
            </a:spcAft>
          </a:pPr>
          <a:endParaRPr lang="en-ZA" sz="1600" b="1" kern="1200" dirty="0">
            <a:solidFill>
              <a:schemeClr val="accent6"/>
            </a:solidFill>
            <a:latin typeface="Tw Cen MT" panose="020B0602020104020603" pitchFamily="34" charset="0"/>
          </a:endParaRPr>
        </a:p>
        <a:p>
          <a:pPr lvl="0" algn="ctr" defTabSz="711200">
            <a:lnSpc>
              <a:spcPct val="90000"/>
            </a:lnSpc>
            <a:spcBef>
              <a:spcPct val="0"/>
            </a:spcBef>
            <a:spcAft>
              <a:spcPct val="35000"/>
            </a:spcAft>
          </a:pPr>
          <a:r>
            <a:rPr lang="en-ZA" sz="1600" b="1" kern="1200" dirty="0">
              <a:solidFill>
                <a:schemeClr val="accent6"/>
              </a:solidFill>
              <a:latin typeface="Tw Cen MT" panose="020B0602020104020603" pitchFamily="34" charset="0"/>
            </a:rPr>
            <a:t>STRATEGIC GOAL 2: </a:t>
          </a:r>
        </a:p>
        <a:p>
          <a:pPr lvl="0" algn="l" defTabSz="711200">
            <a:lnSpc>
              <a:spcPct val="90000"/>
            </a:lnSpc>
            <a:spcBef>
              <a:spcPct val="0"/>
            </a:spcBef>
            <a:spcAft>
              <a:spcPct val="35000"/>
            </a:spcAft>
          </a:pPr>
          <a:endParaRPr lang="en-ZA" sz="1600" b="1" kern="1200" dirty="0">
            <a:latin typeface="Tw Cen MT" panose="020B0602020104020603" pitchFamily="34" charset="0"/>
          </a:endParaRPr>
        </a:p>
        <a:p>
          <a:pPr lvl="0" algn="l" defTabSz="711200">
            <a:lnSpc>
              <a:spcPct val="90000"/>
            </a:lnSpc>
            <a:spcBef>
              <a:spcPct val="0"/>
            </a:spcBef>
            <a:spcAft>
              <a:spcPct val="35000"/>
            </a:spcAft>
          </a:pPr>
          <a:r>
            <a:rPr lang="en-ZA" sz="1600" b="1" kern="1200" dirty="0">
              <a:latin typeface="Tw Cen MT" panose="020B0602020104020603" pitchFamily="34" charset="0"/>
            </a:rPr>
            <a:t>A Public Service that is a Career of Choice</a:t>
          </a:r>
          <a:endParaRPr lang="en-ZA" sz="1600" kern="1200" dirty="0"/>
        </a:p>
      </dsp:txBody>
      <dsp:txXfrm>
        <a:off x="1698458" y="0"/>
        <a:ext cx="1572036" cy="1027734"/>
      </dsp:txXfrm>
    </dsp:sp>
    <dsp:sp modelId="{6A7C1A84-62B0-4F20-9CB3-189A8A58C68C}">
      <dsp:nvSpPr>
        <dsp:cNvPr id="0" name=""/>
        <dsp:cNvSpPr/>
      </dsp:nvSpPr>
      <dsp:spPr>
        <a:xfrm>
          <a:off x="3388397" y="0"/>
          <a:ext cx="1572036" cy="3425780"/>
        </a:xfrm>
        <a:prstGeom prst="roundRect">
          <a:avLst>
            <a:gd name="adj" fmla="val 10000"/>
          </a:avLst>
        </a:prstGeom>
        <a:solidFill>
          <a:schemeClr val="accent3">
            <a:tint val="40000"/>
            <a:hueOff val="0"/>
            <a:satOff val="0"/>
            <a:lumOff val="0"/>
            <a:alphaOff val="0"/>
          </a:schemeClr>
        </a:solidFill>
        <a:ln w="6350" cap="flat" cmpd="sng" algn="ctr">
          <a:solidFill>
            <a:schemeClr val="dk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ZA" sz="1600" b="1" kern="1200" dirty="0">
            <a:latin typeface="Tw Cen MT" panose="020B0602020104020603" pitchFamily="34" charset="0"/>
          </a:endParaRPr>
        </a:p>
        <a:p>
          <a:pPr lvl="0" algn="ctr" defTabSz="711200">
            <a:lnSpc>
              <a:spcPct val="90000"/>
            </a:lnSpc>
            <a:spcBef>
              <a:spcPct val="0"/>
            </a:spcBef>
            <a:spcAft>
              <a:spcPct val="35000"/>
            </a:spcAft>
          </a:pPr>
          <a:endParaRPr lang="en-ZA" sz="1600" b="1" kern="1200" dirty="0">
            <a:solidFill>
              <a:schemeClr val="accent6"/>
            </a:solidFill>
            <a:latin typeface="Tw Cen MT" panose="020B0602020104020603" pitchFamily="34" charset="0"/>
          </a:endParaRPr>
        </a:p>
        <a:p>
          <a:pPr lvl="0" algn="ctr" defTabSz="711200">
            <a:lnSpc>
              <a:spcPct val="90000"/>
            </a:lnSpc>
            <a:spcBef>
              <a:spcPct val="0"/>
            </a:spcBef>
            <a:spcAft>
              <a:spcPct val="35000"/>
            </a:spcAft>
          </a:pPr>
          <a:endParaRPr lang="en-ZA" sz="1600" b="1" kern="1200" dirty="0">
            <a:solidFill>
              <a:schemeClr val="accent6"/>
            </a:solidFill>
            <a:latin typeface="Tw Cen MT" panose="020B0602020104020603" pitchFamily="34" charset="0"/>
          </a:endParaRPr>
        </a:p>
        <a:p>
          <a:pPr lvl="0" algn="ctr" defTabSz="711200">
            <a:lnSpc>
              <a:spcPct val="90000"/>
            </a:lnSpc>
            <a:spcBef>
              <a:spcPct val="0"/>
            </a:spcBef>
            <a:spcAft>
              <a:spcPct val="35000"/>
            </a:spcAft>
          </a:pPr>
          <a:endParaRPr lang="en-ZA" sz="1600" b="1" kern="1200" dirty="0">
            <a:solidFill>
              <a:schemeClr val="accent6"/>
            </a:solidFill>
            <a:latin typeface="Tw Cen MT" panose="020B0602020104020603" pitchFamily="34" charset="0"/>
          </a:endParaRPr>
        </a:p>
        <a:p>
          <a:pPr lvl="0" algn="ctr" defTabSz="711200">
            <a:lnSpc>
              <a:spcPct val="90000"/>
            </a:lnSpc>
            <a:spcBef>
              <a:spcPct val="0"/>
            </a:spcBef>
            <a:spcAft>
              <a:spcPct val="35000"/>
            </a:spcAft>
          </a:pPr>
          <a:r>
            <a:rPr lang="en-ZA" sz="1600" b="1" kern="1200" dirty="0">
              <a:solidFill>
                <a:schemeClr val="accent6"/>
              </a:solidFill>
              <a:latin typeface="Tw Cen MT" panose="020B0602020104020603" pitchFamily="34" charset="0"/>
            </a:rPr>
            <a:t>STRATEGIC GOAL 3: </a:t>
          </a:r>
        </a:p>
        <a:p>
          <a:pPr lvl="0" algn="ctr" defTabSz="711200">
            <a:lnSpc>
              <a:spcPct val="90000"/>
            </a:lnSpc>
            <a:spcBef>
              <a:spcPct val="0"/>
            </a:spcBef>
            <a:spcAft>
              <a:spcPct val="35000"/>
            </a:spcAft>
          </a:pPr>
          <a:endParaRPr lang="en-ZA" sz="1600" b="1" kern="1200" dirty="0">
            <a:latin typeface="Tw Cen MT" panose="020B0602020104020603" pitchFamily="34" charset="0"/>
          </a:endParaRPr>
        </a:p>
        <a:p>
          <a:pPr lvl="0" algn="ctr" defTabSz="711200">
            <a:lnSpc>
              <a:spcPct val="90000"/>
            </a:lnSpc>
            <a:spcBef>
              <a:spcPct val="0"/>
            </a:spcBef>
            <a:spcAft>
              <a:spcPct val="35000"/>
            </a:spcAft>
          </a:pPr>
          <a:r>
            <a:rPr lang="en-ZA" sz="1600" b="1" kern="1200" dirty="0">
              <a:latin typeface="Tw Cen MT" panose="020B0602020104020603" pitchFamily="34" charset="0"/>
            </a:rPr>
            <a:t>Efficient and Effective Management and Operations Systems </a:t>
          </a:r>
          <a:endParaRPr lang="en-ZA" sz="1600" kern="1200" dirty="0">
            <a:latin typeface="Tw Cen MT" panose="020B0602020104020603" pitchFamily="34" charset="0"/>
          </a:endParaRPr>
        </a:p>
      </dsp:txBody>
      <dsp:txXfrm>
        <a:off x="3388397" y="0"/>
        <a:ext cx="1572036" cy="1027734"/>
      </dsp:txXfrm>
    </dsp:sp>
    <dsp:sp modelId="{EE91C29C-1B5F-41F1-83A5-FB5708191269}">
      <dsp:nvSpPr>
        <dsp:cNvPr id="0" name=""/>
        <dsp:cNvSpPr/>
      </dsp:nvSpPr>
      <dsp:spPr>
        <a:xfrm>
          <a:off x="5078336" y="0"/>
          <a:ext cx="1572036" cy="3425780"/>
        </a:xfrm>
        <a:prstGeom prst="roundRect">
          <a:avLst>
            <a:gd name="adj" fmla="val 10000"/>
          </a:avLst>
        </a:prstGeom>
        <a:solidFill>
          <a:schemeClr val="accent3">
            <a:tint val="40000"/>
            <a:hueOff val="0"/>
            <a:satOff val="0"/>
            <a:lumOff val="0"/>
            <a:alphaOff val="0"/>
          </a:schemeClr>
        </a:solidFill>
        <a:ln w="6350" cap="flat" cmpd="sng" algn="ctr">
          <a:solidFill>
            <a:schemeClr val="dk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b="1" kern="1200" dirty="0">
              <a:latin typeface="Tw Cen MT" panose="020B0602020104020603" pitchFamily="34" charset="0"/>
            </a:rPr>
            <a:t> </a:t>
          </a:r>
        </a:p>
        <a:p>
          <a:pPr lvl="0" algn="ctr" defTabSz="711200">
            <a:lnSpc>
              <a:spcPct val="90000"/>
            </a:lnSpc>
            <a:spcBef>
              <a:spcPct val="0"/>
            </a:spcBef>
            <a:spcAft>
              <a:spcPct val="35000"/>
            </a:spcAft>
          </a:pPr>
          <a:endParaRPr lang="en-ZA" sz="1600" b="1" kern="1200" dirty="0">
            <a:latin typeface="Tw Cen MT" panose="020B0602020104020603" pitchFamily="34" charset="0"/>
          </a:endParaRPr>
        </a:p>
        <a:p>
          <a:pPr lvl="0" algn="ctr" defTabSz="711200">
            <a:lnSpc>
              <a:spcPct val="90000"/>
            </a:lnSpc>
            <a:spcBef>
              <a:spcPct val="0"/>
            </a:spcBef>
            <a:spcAft>
              <a:spcPct val="35000"/>
            </a:spcAft>
          </a:pPr>
          <a:endParaRPr lang="en-ZA" sz="1600" b="1" kern="1200" dirty="0">
            <a:latin typeface="Tw Cen MT" panose="020B0602020104020603" pitchFamily="34" charset="0"/>
          </a:endParaRPr>
        </a:p>
        <a:p>
          <a:pPr lvl="0" algn="ctr" defTabSz="711200">
            <a:lnSpc>
              <a:spcPct val="90000"/>
            </a:lnSpc>
            <a:spcBef>
              <a:spcPct val="0"/>
            </a:spcBef>
            <a:spcAft>
              <a:spcPct val="35000"/>
            </a:spcAft>
          </a:pPr>
          <a:endParaRPr lang="en-ZA" sz="1600" b="1" kern="1200" dirty="0">
            <a:solidFill>
              <a:schemeClr val="accent6"/>
            </a:solidFill>
            <a:latin typeface="Tw Cen MT" panose="020B0602020104020603" pitchFamily="34" charset="0"/>
          </a:endParaRPr>
        </a:p>
        <a:p>
          <a:pPr lvl="0" algn="ctr" defTabSz="711200">
            <a:lnSpc>
              <a:spcPct val="90000"/>
            </a:lnSpc>
            <a:spcBef>
              <a:spcPct val="0"/>
            </a:spcBef>
            <a:spcAft>
              <a:spcPct val="35000"/>
            </a:spcAft>
          </a:pPr>
          <a:r>
            <a:rPr lang="en-ZA" sz="1600" b="1" kern="1200" dirty="0">
              <a:solidFill>
                <a:schemeClr val="accent6"/>
              </a:solidFill>
              <a:latin typeface="Tw Cen MT" panose="020B0602020104020603" pitchFamily="34" charset="0"/>
            </a:rPr>
            <a:t>STRATEGIC GOAL 4: </a:t>
          </a:r>
        </a:p>
        <a:p>
          <a:pPr lvl="0" algn="ctr" defTabSz="711200">
            <a:lnSpc>
              <a:spcPct val="90000"/>
            </a:lnSpc>
            <a:spcBef>
              <a:spcPct val="0"/>
            </a:spcBef>
            <a:spcAft>
              <a:spcPct val="35000"/>
            </a:spcAft>
          </a:pPr>
          <a:endParaRPr lang="en-ZA" sz="1600" b="1" kern="1200" dirty="0">
            <a:latin typeface="Tw Cen MT" panose="020B0602020104020603" pitchFamily="34" charset="0"/>
          </a:endParaRPr>
        </a:p>
        <a:p>
          <a:pPr lvl="0" algn="ctr" defTabSz="711200">
            <a:lnSpc>
              <a:spcPct val="90000"/>
            </a:lnSpc>
            <a:spcBef>
              <a:spcPct val="0"/>
            </a:spcBef>
            <a:spcAft>
              <a:spcPct val="35000"/>
            </a:spcAft>
          </a:pPr>
          <a:r>
            <a:rPr lang="en-ZA" sz="1600" b="1" kern="1200" dirty="0">
              <a:latin typeface="Tw Cen MT" panose="020B0602020104020603" pitchFamily="34" charset="0"/>
            </a:rPr>
            <a:t>Procurement Systems that deliver Value for Money</a:t>
          </a:r>
          <a:endParaRPr lang="en-ZA" sz="1600" kern="1200" dirty="0">
            <a:latin typeface="Tw Cen MT" panose="020B0602020104020603" pitchFamily="34" charset="0"/>
          </a:endParaRPr>
        </a:p>
      </dsp:txBody>
      <dsp:txXfrm>
        <a:off x="5078336" y="0"/>
        <a:ext cx="1572036" cy="1027734"/>
      </dsp:txXfrm>
    </dsp:sp>
    <dsp:sp modelId="{105FEFC9-9072-440E-A935-81FDBA4FF40D}">
      <dsp:nvSpPr>
        <dsp:cNvPr id="0" name=""/>
        <dsp:cNvSpPr/>
      </dsp:nvSpPr>
      <dsp:spPr>
        <a:xfrm>
          <a:off x="6768276" y="0"/>
          <a:ext cx="1572036" cy="3425780"/>
        </a:xfrm>
        <a:prstGeom prst="roundRect">
          <a:avLst>
            <a:gd name="adj" fmla="val 10000"/>
          </a:avLst>
        </a:prstGeom>
        <a:solidFill>
          <a:schemeClr val="accent3">
            <a:tint val="40000"/>
            <a:hueOff val="0"/>
            <a:satOff val="0"/>
            <a:lumOff val="0"/>
            <a:alphaOff val="0"/>
          </a:schemeClr>
        </a:solidFill>
        <a:ln w="6350" cap="flat" cmpd="sng" algn="ctr">
          <a:solidFill>
            <a:schemeClr val="dk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ZA" sz="1600" b="1" kern="1200" dirty="0">
            <a:latin typeface="Tw Cen MT" panose="020B0602020104020603" pitchFamily="34" charset="0"/>
          </a:endParaRPr>
        </a:p>
        <a:p>
          <a:pPr lvl="0" algn="ctr" defTabSz="711200">
            <a:lnSpc>
              <a:spcPct val="90000"/>
            </a:lnSpc>
            <a:spcBef>
              <a:spcPct val="0"/>
            </a:spcBef>
            <a:spcAft>
              <a:spcPct val="35000"/>
            </a:spcAft>
          </a:pPr>
          <a:endParaRPr lang="en-ZA" sz="1600" b="1" kern="1200" dirty="0">
            <a:latin typeface="Tw Cen MT" panose="020B0602020104020603" pitchFamily="34" charset="0"/>
          </a:endParaRPr>
        </a:p>
        <a:p>
          <a:pPr lvl="0" algn="ctr" defTabSz="711200">
            <a:lnSpc>
              <a:spcPct val="90000"/>
            </a:lnSpc>
            <a:spcBef>
              <a:spcPct val="0"/>
            </a:spcBef>
            <a:spcAft>
              <a:spcPct val="35000"/>
            </a:spcAft>
          </a:pPr>
          <a:endParaRPr lang="en-ZA" sz="1600" b="1" kern="1200" dirty="0">
            <a:solidFill>
              <a:schemeClr val="accent6"/>
            </a:solidFill>
            <a:latin typeface="Tw Cen MT" panose="020B0602020104020603" pitchFamily="34" charset="0"/>
          </a:endParaRPr>
        </a:p>
        <a:p>
          <a:pPr lvl="0" algn="ctr" defTabSz="711200">
            <a:lnSpc>
              <a:spcPct val="90000"/>
            </a:lnSpc>
            <a:spcBef>
              <a:spcPct val="0"/>
            </a:spcBef>
            <a:spcAft>
              <a:spcPct val="35000"/>
            </a:spcAft>
          </a:pPr>
          <a:endParaRPr lang="en-ZA" sz="1600" b="1" kern="1200" dirty="0">
            <a:solidFill>
              <a:schemeClr val="accent6"/>
            </a:solidFill>
            <a:latin typeface="Tw Cen MT" panose="020B0602020104020603" pitchFamily="34" charset="0"/>
          </a:endParaRPr>
        </a:p>
        <a:p>
          <a:pPr lvl="0" algn="ctr" defTabSz="711200">
            <a:lnSpc>
              <a:spcPct val="90000"/>
            </a:lnSpc>
            <a:spcBef>
              <a:spcPct val="0"/>
            </a:spcBef>
            <a:spcAft>
              <a:spcPct val="35000"/>
            </a:spcAft>
          </a:pPr>
          <a:endParaRPr lang="en-ZA" sz="1600" b="1" kern="1200" dirty="0">
            <a:solidFill>
              <a:schemeClr val="accent6"/>
            </a:solidFill>
            <a:latin typeface="Tw Cen MT" panose="020B0602020104020603" pitchFamily="34" charset="0"/>
          </a:endParaRPr>
        </a:p>
        <a:p>
          <a:pPr lvl="0" algn="ctr" defTabSz="711200">
            <a:lnSpc>
              <a:spcPct val="90000"/>
            </a:lnSpc>
            <a:spcBef>
              <a:spcPct val="0"/>
            </a:spcBef>
            <a:spcAft>
              <a:spcPct val="35000"/>
            </a:spcAft>
          </a:pPr>
          <a:r>
            <a:rPr lang="en-ZA" sz="1600" b="1" kern="1200" dirty="0">
              <a:solidFill>
                <a:schemeClr val="accent6"/>
              </a:solidFill>
              <a:latin typeface="Tw Cen MT" panose="020B0602020104020603" pitchFamily="34" charset="0"/>
            </a:rPr>
            <a:t>STRATEGIC GOAL 5: </a:t>
          </a:r>
        </a:p>
        <a:p>
          <a:pPr lvl="0" algn="l" defTabSz="711200">
            <a:lnSpc>
              <a:spcPct val="90000"/>
            </a:lnSpc>
            <a:spcBef>
              <a:spcPct val="0"/>
            </a:spcBef>
            <a:spcAft>
              <a:spcPct val="35000"/>
            </a:spcAft>
          </a:pPr>
          <a:endParaRPr lang="en-ZA" sz="1600" b="1" kern="1200" dirty="0">
            <a:latin typeface="Tw Cen MT" panose="020B0602020104020603" pitchFamily="34" charset="0"/>
          </a:endParaRPr>
        </a:p>
        <a:p>
          <a:pPr lvl="0" algn="l" defTabSz="711200">
            <a:lnSpc>
              <a:spcPct val="90000"/>
            </a:lnSpc>
            <a:spcBef>
              <a:spcPct val="0"/>
            </a:spcBef>
            <a:spcAft>
              <a:spcPct val="35000"/>
            </a:spcAft>
          </a:pPr>
          <a:r>
            <a:rPr lang="en-ZA" sz="1600" b="1" kern="1200" dirty="0">
              <a:latin typeface="Tw Cen MT" panose="020B0602020104020603" pitchFamily="34" charset="0"/>
            </a:rPr>
            <a:t>Increased Responsiveness of Public Servants and Accountability to Citizens  </a:t>
          </a:r>
          <a:endParaRPr lang="en-ZA" sz="1600" b="0" kern="1200" dirty="0">
            <a:latin typeface="Tw Cen MT" panose="020B0602020104020603" pitchFamily="34" charset="0"/>
          </a:endParaRPr>
        </a:p>
      </dsp:txBody>
      <dsp:txXfrm>
        <a:off x="6768276" y="0"/>
        <a:ext cx="1572036" cy="1027734"/>
      </dsp:txXfrm>
    </dsp:sp>
    <dsp:sp modelId="{1A64C105-F392-465E-A5E1-E4DFA268CFED}">
      <dsp:nvSpPr>
        <dsp:cNvPr id="0" name=""/>
        <dsp:cNvSpPr/>
      </dsp:nvSpPr>
      <dsp:spPr>
        <a:xfrm>
          <a:off x="8458215" y="0"/>
          <a:ext cx="1572036" cy="3425780"/>
        </a:xfrm>
        <a:prstGeom prst="roundRect">
          <a:avLst>
            <a:gd name="adj" fmla="val 10000"/>
          </a:avLst>
        </a:prstGeom>
        <a:solidFill>
          <a:schemeClr val="accent3">
            <a:tint val="40000"/>
            <a:hueOff val="0"/>
            <a:satOff val="0"/>
            <a:lumOff val="0"/>
            <a:alphaOff val="0"/>
          </a:schemeClr>
        </a:solidFill>
        <a:ln w="6350" cap="flat" cmpd="sng" algn="ctr">
          <a:solidFill>
            <a:schemeClr val="dk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b="1" kern="1200" dirty="0">
              <a:latin typeface="Tw Cen MT" panose="020B0602020104020603" pitchFamily="34" charset="0"/>
            </a:rPr>
            <a:t> </a:t>
          </a:r>
        </a:p>
        <a:p>
          <a:pPr lvl="0" algn="ctr" defTabSz="711200">
            <a:lnSpc>
              <a:spcPct val="90000"/>
            </a:lnSpc>
            <a:spcBef>
              <a:spcPct val="0"/>
            </a:spcBef>
            <a:spcAft>
              <a:spcPct val="35000"/>
            </a:spcAft>
          </a:pPr>
          <a:endParaRPr lang="en-ZA" sz="1600" b="1" kern="1200" dirty="0">
            <a:latin typeface="Tw Cen MT" panose="020B0602020104020603" pitchFamily="34" charset="0"/>
          </a:endParaRPr>
        </a:p>
        <a:p>
          <a:pPr lvl="0" algn="ctr" defTabSz="711200">
            <a:lnSpc>
              <a:spcPct val="90000"/>
            </a:lnSpc>
            <a:spcBef>
              <a:spcPct val="0"/>
            </a:spcBef>
            <a:spcAft>
              <a:spcPct val="35000"/>
            </a:spcAft>
          </a:pPr>
          <a:endParaRPr lang="en-ZA" sz="1600" b="1" kern="1200" dirty="0">
            <a:latin typeface="Tw Cen MT" panose="020B0602020104020603" pitchFamily="34" charset="0"/>
          </a:endParaRPr>
        </a:p>
        <a:p>
          <a:pPr lvl="0" algn="ctr" defTabSz="711200">
            <a:lnSpc>
              <a:spcPct val="90000"/>
            </a:lnSpc>
            <a:spcBef>
              <a:spcPct val="0"/>
            </a:spcBef>
            <a:spcAft>
              <a:spcPct val="35000"/>
            </a:spcAft>
          </a:pPr>
          <a:endParaRPr lang="en-ZA" sz="1600" b="1" kern="1200" dirty="0">
            <a:latin typeface="Tw Cen MT" panose="020B0602020104020603" pitchFamily="34" charset="0"/>
          </a:endParaRPr>
        </a:p>
        <a:p>
          <a:pPr lvl="0" algn="ctr" defTabSz="711200">
            <a:lnSpc>
              <a:spcPct val="90000"/>
            </a:lnSpc>
            <a:spcBef>
              <a:spcPct val="0"/>
            </a:spcBef>
            <a:spcAft>
              <a:spcPct val="35000"/>
            </a:spcAft>
          </a:pPr>
          <a:endParaRPr lang="en-ZA" sz="1600" b="1" kern="1200" dirty="0">
            <a:solidFill>
              <a:schemeClr val="accent6"/>
            </a:solidFill>
            <a:latin typeface="Tw Cen MT" panose="020B0602020104020603" pitchFamily="34" charset="0"/>
          </a:endParaRPr>
        </a:p>
        <a:p>
          <a:pPr lvl="0" algn="ctr" defTabSz="711200">
            <a:lnSpc>
              <a:spcPct val="90000"/>
            </a:lnSpc>
            <a:spcBef>
              <a:spcPct val="0"/>
            </a:spcBef>
            <a:spcAft>
              <a:spcPct val="35000"/>
            </a:spcAft>
          </a:pPr>
          <a:endParaRPr lang="en-ZA" sz="1600" b="1" kern="1200" dirty="0">
            <a:solidFill>
              <a:schemeClr val="accent6"/>
            </a:solidFill>
            <a:latin typeface="Tw Cen MT" panose="020B0602020104020603" pitchFamily="34" charset="0"/>
          </a:endParaRPr>
        </a:p>
        <a:p>
          <a:pPr lvl="0" algn="ctr" defTabSz="711200">
            <a:lnSpc>
              <a:spcPct val="90000"/>
            </a:lnSpc>
            <a:spcBef>
              <a:spcPct val="0"/>
            </a:spcBef>
            <a:spcAft>
              <a:spcPct val="35000"/>
            </a:spcAft>
          </a:pPr>
          <a:r>
            <a:rPr lang="en-ZA" sz="1600" b="1" kern="1200" dirty="0">
              <a:solidFill>
                <a:schemeClr val="accent6"/>
              </a:solidFill>
              <a:latin typeface="Tw Cen MT" panose="020B0602020104020603" pitchFamily="34" charset="0"/>
            </a:rPr>
            <a:t>STRATEGIC GOAL  6: </a:t>
          </a:r>
        </a:p>
        <a:p>
          <a:pPr lvl="0" algn="l" defTabSz="711200">
            <a:lnSpc>
              <a:spcPct val="90000"/>
            </a:lnSpc>
            <a:spcBef>
              <a:spcPct val="0"/>
            </a:spcBef>
            <a:spcAft>
              <a:spcPct val="35000"/>
            </a:spcAft>
          </a:pPr>
          <a:endParaRPr lang="en-ZA" sz="1600" b="1" kern="1200" dirty="0">
            <a:latin typeface="Tw Cen MT" panose="020B0602020104020603" pitchFamily="34" charset="0"/>
          </a:endParaRPr>
        </a:p>
        <a:p>
          <a:pPr lvl="0" algn="l" defTabSz="711200">
            <a:lnSpc>
              <a:spcPct val="90000"/>
            </a:lnSpc>
            <a:spcBef>
              <a:spcPct val="0"/>
            </a:spcBef>
            <a:spcAft>
              <a:spcPct val="35000"/>
            </a:spcAft>
          </a:pPr>
          <a:r>
            <a:rPr lang="en-ZA" sz="1600" b="1" kern="1200" dirty="0">
              <a:latin typeface="Tw Cen MT" panose="020B0602020104020603" pitchFamily="34" charset="0"/>
            </a:rPr>
            <a:t>Improved Inter-Departmental Coordination and </a:t>
          </a:r>
          <a:r>
            <a:rPr lang="en-ZA" sz="1600" b="1" kern="1200" dirty="0" err="1">
              <a:latin typeface="Tw Cen MT" panose="020B0602020104020603" pitchFamily="34" charset="0"/>
            </a:rPr>
            <a:t>Institutionalisa-tion</a:t>
          </a:r>
          <a:r>
            <a:rPr lang="en-ZA" sz="1600" b="1" kern="1200" dirty="0">
              <a:latin typeface="Tw Cen MT" panose="020B0602020104020603" pitchFamily="34" charset="0"/>
            </a:rPr>
            <a:t> of Long-Term Planning</a:t>
          </a:r>
          <a:endParaRPr lang="en-ZA" sz="1600" kern="1200" dirty="0"/>
        </a:p>
      </dsp:txBody>
      <dsp:txXfrm>
        <a:off x="8458215" y="0"/>
        <a:ext cx="1572036" cy="1027734"/>
      </dsp:txXfrm>
    </dsp:sp>
    <dsp:sp modelId="{C27537DC-AD47-4503-8674-48E909297FBB}">
      <dsp:nvSpPr>
        <dsp:cNvPr id="0" name=""/>
        <dsp:cNvSpPr/>
      </dsp:nvSpPr>
      <dsp:spPr>
        <a:xfrm>
          <a:off x="10148154" y="0"/>
          <a:ext cx="1572036" cy="3425780"/>
        </a:xfrm>
        <a:prstGeom prst="roundRect">
          <a:avLst>
            <a:gd name="adj" fmla="val 10000"/>
          </a:avLst>
        </a:prstGeom>
        <a:solidFill>
          <a:schemeClr val="accent3">
            <a:tint val="40000"/>
            <a:hueOff val="0"/>
            <a:satOff val="0"/>
            <a:lumOff val="0"/>
            <a:alphaOff val="0"/>
          </a:schemeClr>
        </a:solidFill>
        <a:ln w="6350" cap="flat" cmpd="sng" algn="ctr">
          <a:solidFill>
            <a:schemeClr val="dk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ZA" sz="1600" b="1" kern="1200" dirty="0">
            <a:latin typeface="Tw Cen MT" panose="020B0602020104020603" pitchFamily="34" charset="0"/>
          </a:endParaRPr>
        </a:p>
        <a:p>
          <a:pPr lvl="0" algn="ctr" defTabSz="711200">
            <a:lnSpc>
              <a:spcPct val="90000"/>
            </a:lnSpc>
            <a:spcBef>
              <a:spcPct val="0"/>
            </a:spcBef>
            <a:spcAft>
              <a:spcPct val="35000"/>
            </a:spcAft>
          </a:pPr>
          <a:endParaRPr lang="en-ZA" sz="1600" b="1" kern="1200" dirty="0">
            <a:latin typeface="Tw Cen MT" panose="020B0602020104020603" pitchFamily="34" charset="0"/>
          </a:endParaRPr>
        </a:p>
        <a:p>
          <a:pPr lvl="0" algn="ctr" defTabSz="711200">
            <a:lnSpc>
              <a:spcPct val="90000"/>
            </a:lnSpc>
            <a:spcBef>
              <a:spcPct val="0"/>
            </a:spcBef>
            <a:spcAft>
              <a:spcPct val="35000"/>
            </a:spcAft>
          </a:pPr>
          <a:endParaRPr lang="en-ZA" sz="1600" b="1" kern="1200" dirty="0">
            <a:solidFill>
              <a:schemeClr val="accent6"/>
            </a:solidFill>
            <a:latin typeface="Tw Cen MT" panose="020B0602020104020603" pitchFamily="34" charset="0"/>
          </a:endParaRPr>
        </a:p>
        <a:p>
          <a:pPr lvl="0" algn="ctr" defTabSz="711200">
            <a:lnSpc>
              <a:spcPct val="90000"/>
            </a:lnSpc>
            <a:spcBef>
              <a:spcPct val="0"/>
            </a:spcBef>
            <a:spcAft>
              <a:spcPct val="35000"/>
            </a:spcAft>
          </a:pPr>
          <a:endParaRPr lang="en-ZA" sz="1600" b="1" kern="1200" dirty="0">
            <a:solidFill>
              <a:schemeClr val="accent6"/>
            </a:solidFill>
            <a:latin typeface="Tw Cen MT" panose="020B0602020104020603" pitchFamily="34" charset="0"/>
          </a:endParaRPr>
        </a:p>
        <a:p>
          <a:pPr lvl="0" algn="ctr" defTabSz="711200">
            <a:lnSpc>
              <a:spcPct val="90000"/>
            </a:lnSpc>
            <a:spcBef>
              <a:spcPct val="0"/>
            </a:spcBef>
            <a:spcAft>
              <a:spcPct val="35000"/>
            </a:spcAft>
          </a:pPr>
          <a:r>
            <a:rPr lang="en-ZA" sz="1600" b="1" kern="1200" dirty="0">
              <a:solidFill>
                <a:schemeClr val="accent6"/>
              </a:solidFill>
              <a:latin typeface="Tw Cen MT" panose="020B0602020104020603" pitchFamily="34" charset="0"/>
            </a:rPr>
            <a:t>STRATEGIC GOAL 7: </a:t>
          </a:r>
        </a:p>
        <a:p>
          <a:pPr lvl="0" algn="l" defTabSz="711200">
            <a:lnSpc>
              <a:spcPct val="90000"/>
            </a:lnSpc>
            <a:spcBef>
              <a:spcPct val="0"/>
            </a:spcBef>
            <a:spcAft>
              <a:spcPct val="35000"/>
            </a:spcAft>
          </a:pPr>
          <a:endParaRPr lang="en-ZA" sz="1600" b="1" kern="1200" dirty="0">
            <a:latin typeface="Tw Cen MT" panose="020B0602020104020603" pitchFamily="34" charset="0"/>
          </a:endParaRPr>
        </a:p>
        <a:p>
          <a:pPr lvl="0" algn="l" defTabSz="711200">
            <a:lnSpc>
              <a:spcPct val="90000"/>
            </a:lnSpc>
            <a:spcBef>
              <a:spcPct val="0"/>
            </a:spcBef>
            <a:spcAft>
              <a:spcPct val="35000"/>
            </a:spcAft>
          </a:pPr>
          <a:r>
            <a:rPr lang="en-ZA" sz="1600" b="1" kern="1200" dirty="0">
              <a:latin typeface="Tw Cen MT" panose="020B0602020104020603" pitchFamily="34" charset="0"/>
            </a:rPr>
            <a:t>Improved Mechanisms to Promote Ethical Behaviour in the Public Service</a:t>
          </a:r>
          <a:endParaRPr lang="en-ZA" sz="1600" kern="1200" dirty="0"/>
        </a:p>
      </dsp:txBody>
      <dsp:txXfrm>
        <a:off x="10148154" y="0"/>
        <a:ext cx="1572036" cy="1027734"/>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50443" y="2"/>
            <a:ext cx="2945659" cy="498056"/>
          </a:xfrm>
          <a:prstGeom prst="rect">
            <a:avLst/>
          </a:prstGeom>
        </p:spPr>
        <p:txBody>
          <a:bodyPr vert="horz" lIns="91440" tIns="45720" rIns="91440" bIns="45720" rtlCol="0"/>
          <a:lstStyle>
            <a:lvl1pPr algn="r">
              <a:defRPr sz="1200"/>
            </a:lvl1pPr>
          </a:lstStyle>
          <a:p>
            <a:fld id="{2BDECFAD-4825-4632-8B3F-319E63199567}" type="datetimeFigureOut">
              <a:rPr lang="en-ZA" smtClean="0"/>
              <a:pPr/>
              <a:t>2018/04/20</a:t>
            </a:fld>
            <a:endParaRPr lang="en-ZA" dirty="0"/>
          </a:p>
        </p:txBody>
      </p:sp>
      <p:sp>
        <p:nvSpPr>
          <p:cNvPr id="4" name="Footer Placeholder 3"/>
          <p:cNvSpPr>
            <a:spLocks noGrp="1"/>
          </p:cNvSpPr>
          <p:nvPr>
            <p:ph type="ftr" sz="quarter" idx="2"/>
          </p:nvPr>
        </p:nvSpPr>
        <p:spPr>
          <a:xfrm>
            <a:off x="0" y="9428585"/>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3" y="9428585"/>
            <a:ext cx="2945659" cy="498055"/>
          </a:xfrm>
          <a:prstGeom prst="rect">
            <a:avLst/>
          </a:prstGeom>
        </p:spPr>
        <p:txBody>
          <a:bodyPr vert="horz" lIns="91440" tIns="45720" rIns="91440" bIns="45720" rtlCol="0" anchor="b"/>
          <a:lstStyle>
            <a:lvl1pPr algn="r">
              <a:defRPr sz="1200"/>
            </a:lvl1pPr>
          </a:lstStyle>
          <a:p>
            <a:fld id="{E308541E-4557-4CD6-B20A-EAB5ADB5BB7E}" type="slidenum">
              <a:rPr lang="en-ZA" smtClean="0"/>
              <a:pPr/>
              <a:t>‹#›</a:t>
            </a:fld>
            <a:endParaRPr lang="en-ZA" dirty="0"/>
          </a:p>
        </p:txBody>
      </p:sp>
    </p:spTree>
    <p:extLst>
      <p:ext uri="{BB962C8B-B14F-4D97-AF65-F5344CB8AC3E}">
        <p14:creationId xmlns:p14="http://schemas.microsoft.com/office/powerpoint/2010/main" xmlns="" val="35099598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2"/>
            <a:ext cx="2945659" cy="498056"/>
          </a:xfrm>
          <a:prstGeom prst="rect">
            <a:avLst/>
          </a:prstGeom>
        </p:spPr>
        <p:txBody>
          <a:bodyPr vert="horz" lIns="91440" tIns="45720" rIns="91440" bIns="45720" rtlCol="0"/>
          <a:lstStyle>
            <a:lvl1pPr algn="r">
              <a:defRPr sz="1200"/>
            </a:lvl1pPr>
          </a:lstStyle>
          <a:p>
            <a:fld id="{271A2ECD-1087-4D39-B39E-A0A68A31D23E}" type="datetimeFigureOut">
              <a:rPr lang="en-ZA" smtClean="0"/>
              <a:pPr/>
              <a:t>2018/04/20</a:t>
            </a:fld>
            <a:endParaRPr lang="en-ZA"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5"/>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5"/>
            <a:ext cx="2945659" cy="498055"/>
          </a:xfrm>
          <a:prstGeom prst="rect">
            <a:avLst/>
          </a:prstGeom>
        </p:spPr>
        <p:txBody>
          <a:bodyPr vert="horz" lIns="91440" tIns="45720" rIns="91440" bIns="45720" rtlCol="0" anchor="b"/>
          <a:lstStyle>
            <a:lvl1pPr algn="r">
              <a:defRPr sz="1200"/>
            </a:lvl1pPr>
          </a:lstStyle>
          <a:p>
            <a:fld id="{69A5A6A7-CE50-40F4-923B-4462BCF8675B}" type="slidenum">
              <a:rPr lang="en-ZA" smtClean="0"/>
              <a:pPr/>
              <a:t>‹#›</a:t>
            </a:fld>
            <a:endParaRPr lang="en-ZA" dirty="0"/>
          </a:p>
        </p:txBody>
      </p:sp>
    </p:spTree>
    <p:extLst>
      <p:ext uri="{BB962C8B-B14F-4D97-AF65-F5344CB8AC3E}">
        <p14:creationId xmlns:p14="http://schemas.microsoft.com/office/powerpoint/2010/main" xmlns="" val="3605319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7" r="20945"/>
          <a:stretch/>
        </p:blipFill>
        <p:spPr>
          <a:xfrm>
            <a:off x="-12700" y="-5038"/>
            <a:ext cx="12204000" cy="5805573"/>
          </a:xfrm>
          <a:prstGeom prst="rect">
            <a:avLst/>
          </a:prstGeom>
        </p:spPr>
      </p:pic>
      <p:pic>
        <p:nvPicPr>
          <p:cNvPr id="7" name="Picture 6" descr="HD-ShadowLong.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a:prstGeom prst="rect">
            <a:avLst/>
          </a:prstGeom>
        </p:spPr>
        <p:txBody>
          <a:bodyPr anchor="ctr" anchorCtr="0">
            <a:noAutofit/>
          </a:bodyPr>
          <a:lstStyle>
            <a:lvl1pPr algn="ctr">
              <a:defRPr sz="4400"/>
            </a:lvl1pPr>
          </a:lstStyle>
          <a:p>
            <a:r>
              <a:rPr lang="en-US" dirty="0"/>
              <a:t>Click to edit Master title style</a:t>
            </a:r>
          </a:p>
        </p:txBody>
      </p:sp>
      <p:sp>
        <p:nvSpPr>
          <p:cNvPr id="3" name="Subtitle 2"/>
          <p:cNvSpPr>
            <a:spLocks noGrp="1"/>
          </p:cNvSpPr>
          <p:nvPr>
            <p:ph type="subTitle" idx="1"/>
          </p:nvPr>
        </p:nvSpPr>
        <p:spPr>
          <a:xfrm>
            <a:off x="2362200" y="4394039"/>
            <a:ext cx="9841800" cy="1117687"/>
          </a:xfrm>
          <a:prstGeom prst="rect">
            <a:avLst/>
          </a:prstGeom>
          <a:solidFill>
            <a:srgbClr val="D56306"/>
          </a:solidFill>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9255346" y="2750337"/>
            <a:ext cx="1171888" cy="1356442"/>
          </a:xfrm>
          <a:prstGeom prst="rect">
            <a:avLst/>
          </a:prstGeom>
        </p:spPr>
        <p:txBody>
          <a:bodyPr/>
          <a:lstStyle/>
          <a:p>
            <a:fld id="{B59ACEC8-D248-43BB-9E41-8F603F9ACC52}" type="slidenum">
              <a:rPr lang="en-ZA" smtClean="0"/>
              <a:pPr/>
              <a:t>‹#›</a:t>
            </a:fld>
            <a:endParaRPr lang="en-ZA" dirty="0"/>
          </a:p>
        </p:txBody>
      </p:sp>
    </p:spTree>
    <p:extLst>
      <p:ext uri="{BB962C8B-B14F-4D97-AF65-F5344CB8AC3E}">
        <p14:creationId xmlns:p14="http://schemas.microsoft.com/office/powerpoint/2010/main" xmlns="" val="2448176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3157B809-032F-46FC-87AF-A8F3F996DD8C}" type="datetimeFigureOut">
              <a:rPr lang="en-ZA">
                <a:solidFill>
                  <a:prstClr val="black">
                    <a:tint val="75000"/>
                  </a:prstClr>
                </a:solidFill>
              </a:rPr>
              <a:pPr/>
              <a:t>2018/04/20</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A304DB05-6402-43CF-82FF-B87A30667A30}" type="slidenum">
              <a:rPr lang="en-ZA">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909843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57B809-032F-46FC-87AF-A8F3F996DD8C}" type="datetimeFigureOut">
              <a:rPr lang="en-ZA">
                <a:solidFill>
                  <a:prstClr val="black">
                    <a:tint val="75000"/>
                  </a:prstClr>
                </a:solidFill>
              </a:rPr>
              <a:pPr/>
              <a:t>2018/04/20</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A304DB05-6402-43CF-82FF-B87A30667A30}" type="slidenum">
              <a:rPr lang="en-ZA">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025027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3157B809-032F-46FC-87AF-A8F3F996DD8C}" type="datetimeFigureOut">
              <a:rPr lang="en-ZA">
                <a:solidFill>
                  <a:prstClr val="black">
                    <a:tint val="75000"/>
                  </a:prstClr>
                </a:solidFill>
              </a:rPr>
              <a:pPr/>
              <a:t>2018/04/20</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A304DB05-6402-43CF-82FF-B87A30667A30}" type="slidenum">
              <a:rPr lang="en-ZA">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494621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3157B809-032F-46FC-87AF-A8F3F996DD8C}" type="datetimeFigureOut">
              <a:rPr lang="en-ZA">
                <a:solidFill>
                  <a:prstClr val="black">
                    <a:tint val="75000"/>
                  </a:prstClr>
                </a:solidFill>
              </a:rPr>
              <a:pPr/>
              <a:t>2018/04/20</a:t>
            </a:fld>
            <a:endParaRPr lang="en-ZA">
              <a:solidFill>
                <a:prstClr val="black">
                  <a:tint val="75000"/>
                </a:prstClr>
              </a:solidFill>
            </a:endParaRPr>
          </a:p>
        </p:txBody>
      </p:sp>
      <p:sp>
        <p:nvSpPr>
          <p:cNvPr id="8" name="Footer Placeholder 7"/>
          <p:cNvSpPr>
            <a:spLocks noGrp="1"/>
          </p:cNvSpPr>
          <p:nvPr>
            <p:ph type="ftr" sz="quarter" idx="11"/>
          </p:nvPr>
        </p:nvSpPr>
        <p:spPr/>
        <p:txBody>
          <a:bodyPr/>
          <a:lstStyle/>
          <a:p>
            <a:endParaRPr lang="en-ZA">
              <a:solidFill>
                <a:prstClr val="black">
                  <a:tint val="75000"/>
                </a:prstClr>
              </a:solidFill>
            </a:endParaRPr>
          </a:p>
        </p:txBody>
      </p:sp>
      <p:sp>
        <p:nvSpPr>
          <p:cNvPr id="9" name="Slide Number Placeholder 8"/>
          <p:cNvSpPr>
            <a:spLocks noGrp="1"/>
          </p:cNvSpPr>
          <p:nvPr>
            <p:ph type="sldNum" sz="quarter" idx="12"/>
          </p:nvPr>
        </p:nvSpPr>
        <p:spPr/>
        <p:txBody>
          <a:bodyPr/>
          <a:lstStyle/>
          <a:p>
            <a:fld id="{A304DB05-6402-43CF-82FF-B87A30667A30}" type="slidenum">
              <a:rPr lang="en-ZA">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1682466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3157B809-032F-46FC-87AF-A8F3F996DD8C}" type="datetimeFigureOut">
              <a:rPr lang="en-ZA">
                <a:solidFill>
                  <a:prstClr val="black">
                    <a:tint val="75000"/>
                  </a:prstClr>
                </a:solidFill>
              </a:rPr>
              <a:pPr/>
              <a:t>2018/04/20</a:t>
            </a:fld>
            <a:endParaRPr lang="en-ZA">
              <a:solidFill>
                <a:prstClr val="black">
                  <a:tint val="75000"/>
                </a:prstClr>
              </a:solidFill>
            </a:endParaRPr>
          </a:p>
        </p:txBody>
      </p:sp>
      <p:sp>
        <p:nvSpPr>
          <p:cNvPr id="4" name="Footer Placeholder 3"/>
          <p:cNvSpPr>
            <a:spLocks noGrp="1"/>
          </p:cNvSpPr>
          <p:nvPr>
            <p:ph type="ftr" sz="quarter" idx="11"/>
          </p:nvPr>
        </p:nvSpPr>
        <p:spPr/>
        <p:txBody>
          <a:bodyPr/>
          <a:lstStyle/>
          <a:p>
            <a:endParaRPr lang="en-ZA">
              <a:solidFill>
                <a:prstClr val="black">
                  <a:tint val="75000"/>
                </a:prstClr>
              </a:solidFill>
            </a:endParaRPr>
          </a:p>
        </p:txBody>
      </p:sp>
      <p:sp>
        <p:nvSpPr>
          <p:cNvPr id="5" name="Slide Number Placeholder 4"/>
          <p:cNvSpPr>
            <a:spLocks noGrp="1"/>
          </p:cNvSpPr>
          <p:nvPr>
            <p:ph type="sldNum" sz="quarter" idx="12"/>
          </p:nvPr>
        </p:nvSpPr>
        <p:spPr/>
        <p:txBody>
          <a:bodyPr/>
          <a:lstStyle/>
          <a:p>
            <a:fld id="{A304DB05-6402-43CF-82FF-B87A30667A30}" type="slidenum">
              <a:rPr lang="en-ZA">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8601894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57B809-032F-46FC-87AF-A8F3F996DD8C}" type="datetimeFigureOut">
              <a:rPr lang="en-ZA">
                <a:solidFill>
                  <a:prstClr val="black">
                    <a:tint val="75000"/>
                  </a:prstClr>
                </a:solidFill>
              </a:rPr>
              <a:pPr/>
              <a:t>2018/04/20</a:t>
            </a:fld>
            <a:endParaRPr lang="en-ZA">
              <a:solidFill>
                <a:prstClr val="black">
                  <a:tint val="75000"/>
                </a:prstClr>
              </a:solidFill>
            </a:endParaRPr>
          </a:p>
        </p:txBody>
      </p:sp>
      <p:sp>
        <p:nvSpPr>
          <p:cNvPr id="3" name="Footer Placeholder 2"/>
          <p:cNvSpPr>
            <a:spLocks noGrp="1"/>
          </p:cNvSpPr>
          <p:nvPr>
            <p:ph type="ftr" sz="quarter" idx="11"/>
          </p:nvPr>
        </p:nvSpPr>
        <p:spPr/>
        <p:txBody>
          <a:bodyPr/>
          <a:lstStyle/>
          <a:p>
            <a:endParaRPr lang="en-ZA">
              <a:solidFill>
                <a:prstClr val="black">
                  <a:tint val="75000"/>
                </a:prstClr>
              </a:solidFill>
            </a:endParaRPr>
          </a:p>
        </p:txBody>
      </p:sp>
      <p:sp>
        <p:nvSpPr>
          <p:cNvPr id="4" name="Slide Number Placeholder 3"/>
          <p:cNvSpPr>
            <a:spLocks noGrp="1"/>
          </p:cNvSpPr>
          <p:nvPr>
            <p:ph type="sldNum" sz="quarter" idx="12"/>
          </p:nvPr>
        </p:nvSpPr>
        <p:spPr/>
        <p:txBody>
          <a:bodyPr/>
          <a:lstStyle/>
          <a:p>
            <a:fld id="{A304DB05-6402-43CF-82FF-B87A30667A30}" type="slidenum">
              <a:rPr lang="en-ZA">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305879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57B809-032F-46FC-87AF-A8F3F996DD8C}" type="datetimeFigureOut">
              <a:rPr lang="en-ZA">
                <a:solidFill>
                  <a:prstClr val="black">
                    <a:tint val="75000"/>
                  </a:prstClr>
                </a:solidFill>
              </a:rPr>
              <a:pPr/>
              <a:t>2018/04/20</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A304DB05-6402-43CF-82FF-B87A30667A30}" type="slidenum">
              <a:rPr lang="en-ZA">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27229824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57B809-032F-46FC-87AF-A8F3F996DD8C}" type="datetimeFigureOut">
              <a:rPr lang="en-ZA">
                <a:solidFill>
                  <a:prstClr val="black">
                    <a:tint val="75000"/>
                  </a:prstClr>
                </a:solidFill>
              </a:rPr>
              <a:pPr/>
              <a:t>2018/04/20</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A304DB05-6402-43CF-82FF-B87A30667A30}" type="slidenum">
              <a:rPr lang="en-ZA">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41701351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3157B809-032F-46FC-87AF-A8F3F996DD8C}" type="datetimeFigureOut">
              <a:rPr lang="en-ZA">
                <a:solidFill>
                  <a:prstClr val="black">
                    <a:tint val="75000"/>
                  </a:prstClr>
                </a:solidFill>
              </a:rPr>
              <a:pPr/>
              <a:t>2018/04/20</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A304DB05-6402-43CF-82FF-B87A30667A30}" type="slidenum">
              <a:rPr lang="en-ZA">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0248612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3157B809-032F-46FC-87AF-A8F3F996DD8C}" type="datetimeFigureOut">
              <a:rPr lang="en-ZA">
                <a:solidFill>
                  <a:prstClr val="black">
                    <a:tint val="75000"/>
                  </a:prstClr>
                </a:solidFill>
              </a:rPr>
              <a:pPr/>
              <a:t>2018/04/20</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A304DB05-6402-43CF-82FF-B87A30667A30}" type="slidenum">
              <a:rPr lang="en-ZA">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981019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933964"/>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944111"/>
            <a:ext cx="1602997" cy="144270"/>
          </a:xfrm>
          <a:prstGeom prst="rect">
            <a:avLst/>
          </a:prstGeom>
        </p:spPr>
      </p:pic>
      <p:sp>
        <p:nvSpPr>
          <p:cNvPr id="17" name="Rectangle 16"/>
          <p:cNvSpPr/>
          <p:nvPr/>
        </p:nvSpPr>
        <p:spPr bwMode="ltGray">
          <a:xfrm>
            <a:off x="0" y="0"/>
            <a:ext cx="10437812" cy="9525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6" y="7713"/>
            <a:ext cx="1602997" cy="9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28601" y="168295"/>
            <a:ext cx="10083800" cy="670287"/>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228600" y="1094546"/>
            <a:ext cx="11809203" cy="4545412"/>
          </a:xfrm>
          <a:prstGeom prst="rect">
            <a:avLst/>
          </a:prstGeom>
        </p:spPr>
        <p:txBody>
          <a:bodyPr/>
          <a:lstStyle>
            <a:lvl1pPr>
              <a:defRPr>
                <a:solidFill>
                  <a:schemeClr val="bg1">
                    <a:lumMod val="65000"/>
                    <a:lumOff val="35000"/>
                  </a:schemeClr>
                </a:solidFill>
              </a:defRPr>
            </a:lvl1pPr>
            <a:lvl2pPr>
              <a:defRPr>
                <a:solidFill>
                  <a:schemeClr val="bg1">
                    <a:lumMod val="65000"/>
                    <a:lumOff val="35000"/>
                  </a:schemeClr>
                </a:solidFill>
              </a:defRPr>
            </a:lvl2pPr>
            <a:lvl3pPr>
              <a:defRPr>
                <a:solidFill>
                  <a:schemeClr val="bg1">
                    <a:lumMod val="65000"/>
                    <a:lumOff val="35000"/>
                  </a:schemeClr>
                </a:solidFill>
              </a:defRPr>
            </a:lvl3pPr>
            <a:lvl4pPr>
              <a:defRPr>
                <a:solidFill>
                  <a:schemeClr val="bg1">
                    <a:lumMod val="65000"/>
                    <a:lumOff val="35000"/>
                  </a:schemeClr>
                </a:solidFill>
              </a:defRPr>
            </a:lvl4pPr>
            <a:lvl5pPr>
              <a:defRPr>
                <a:solidFill>
                  <a:schemeClr val="bg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pPr/>
              <a:t>‹#›</a:t>
            </a:fld>
            <a:endParaRPr lang="en-ZA" dirty="0"/>
          </a:p>
        </p:txBody>
      </p:sp>
    </p:spTree>
    <p:extLst>
      <p:ext uri="{BB962C8B-B14F-4D97-AF65-F5344CB8AC3E}">
        <p14:creationId xmlns:p14="http://schemas.microsoft.com/office/powerpoint/2010/main" xmlns="" val="3334759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4" y="1853895"/>
            <a:ext cx="9613860" cy="1090788"/>
          </a:xfrm>
          <a:prstGeom prst="rect">
            <a:avLst/>
          </a:prstGeo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4" y="3216171"/>
            <a:ext cx="9613860" cy="1704017"/>
          </a:xfrm>
          <a:prstGeom prst="rect">
            <a:avLst/>
          </a:prstGeo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fld id="{B59ACEC8-D248-43BB-9E41-8F603F9ACC52}" type="slidenum">
              <a:rPr lang="en-ZA" smtClean="0"/>
              <a:pPr/>
              <a:t>‹#›</a:t>
            </a:fld>
            <a:endParaRPr lang="en-ZA" dirty="0"/>
          </a:p>
        </p:txBody>
      </p:sp>
    </p:spTree>
    <p:extLst>
      <p:ext uri="{BB962C8B-B14F-4D97-AF65-F5344CB8AC3E}">
        <p14:creationId xmlns:p14="http://schemas.microsoft.com/office/powerpoint/2010/main" xmlns="" val="144369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585825" y="838582"/>
            <a:ext cx="1602997" cy="144270"/>
          </a:xfrm>
          <a:prstGeom prst="rect">
            <a:avLst/>
          </a:prstGeom>
        </p:spPr>
      </p:pic>
      <p:sp>
        <p:nvSpPr>
          <p:cNvPr id="6" name="Rectangle 5"/>
          <p:cNvSpPr/>
          <p:nvPr/>
        </p:nvSpPr>
        <p:spPr>
          <a:xfrm>
            <a:off x="10585825" y="36710"/>
            <a:ext cx="1602997" cy="8018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Slide Number Placeholder 3"/>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pPr/>
              <a:t>‹#›</a:t>
            </a:fld>
            <a:endParaRPr lang="en-ZA" dirty="0"/>
          </a:p>
        </p:txBody>
      </p:sp>
    </p:spTree>
    <p:extLst>
      <p:ext uri="{BB962C8B-B14F-4D97-AF65-F5344CB8AC3E}">
        <p14:creationId xmlns:p14="http://schemas.microsoft.com/office/powerpoint/2010/main" xmlns="" val="3858943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7856" y="1841498"/>
            <a:ext cx="8718877" cy="3036061"/>
          </a:xfrm>
          <a:prstGeom prst="rect">
            <a:avLst/>
          </a:prstGeo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4885279"/>
            <a:ext cx="8156579" cy="548968"/>
          </a:xfrm>
          <a:prstGeom prst="rect">
            <a:avLst/>
          </a:prstGeo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6" name="TextBox 15"/>
          <p:cNvSpPr txBox="1"/>
          <p:nvPr/>
        </p:nvSpPr>
        <p:spPr>
          <a:xfrm>
            <a:off x="583572" y="19800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42654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pic>
        <p:nvPicPr>
          <p:cNvPr id="34" name="Picture 33" descr="HD-ShadowLong.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 y="933964"/>
            <a:ext cx="10437812" cy="321164"/>
          </a:xfrm>
          <a:prstGeom prst="rect">
            <a:avLst/>
          </a:prstGeom>
        </p:spPr>
      </p:pic>
      <p:pic>
        <p:nvPicPr>
          <p:cNvPr id="35" name="Picture 34" descr="HD-ShadowShort.pn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0585826" y="944111"/>
            <a:ext cx="1602997" cy="144270"/>
          </a:xfrm>
          <a:prstGeom prst="rect">
            <a:avLst/>
          </a:prstGeom>
        </p:spPr>
      </p:pic>
      <p:sp>
        <p:nvSpPr>
          <p:cNvPr id="36" name="Rectangle 35"/>
          <p:cNvSpPr/>
          <p:nvPr userDrawn="1"/>
        </p:nvSpPr>
        <p:spPr bwMode="ltGray">
          <a:xfrm>
            <a:off x="0" y="0"/>
            <a:ext cx="10437812" cy="9525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p:cNvSpPr/>
          <p:nvPr userDrawn="1"/>
        </p:nvSpPr>
        <p:spPr>
          <a:xfrm>
            <a:off x="10585826" y="7713"/>
            <a:ext cx="1602997" cy="9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Title 1"/>
          <p:cNvSpPr txBox="1">
            <a:spLocks/>
          </p:cNvSpPr>
          <p:nvPr userDrawn="1"/>
        </p:nvSpPr>
        <p:spPr>
          <a:xfrm>
            <a:off x="228601" y="168295"/>
            <a:ext cx="10083800" cy="670287"/>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dirty="0"/>
              <a:t>Click to edit Master title style</a:t>
            </a:r>
          </a:p>
        </p:txBody>
      </p:sp>
      <p:sp>
        <p:nvSpPr>
          <p:cNvPr id="39" name="Slide Number Placeholder 5"/>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pPr/>
              <a:t>‹#›</a:t>
            </a:fld>
            <a:endParaRPr lang="en-ZA" dirty="0"/>
          </a:p>
        </p:txBody>
      </p:sp>
    </p:spTree>
    <p:extLst>
      <p:ext uri="{BB962C8B-B14F-4D97-AF65-F5344CB8AC3E}">
        <p14:creationId xmlns:p14="http://schemas.microsoft.com/office/powerpoint/2010/main" xmlns="" val="3470928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d slide">
    <p:spTree>
      <p:nvGrpSpPr>
        <p:cNvPr id="1" name=""/>
        <p:cNvGrpSpPr/>
        <p:nvPr/>
      </p:nvGrpSpPr>
      <p:grpSpPr>
        <a:xfrm>
          <a:off x="0" y="0"/>
          <a:ext cx="0" cy="0"/>
          <a:chOff x="0" y="0"/>
          <a:chExt cx="0" cy="0"/>
        </a:xfrm>
      </p:grpSpPr>
      <p:sp>
        <p:nvSpPr>
          <p:cNvPr id="7" name="TextBox 6"/>
          <p:cNvSpPr txBox="1"/>
          <p:nvPr userDrawn="1"/>
        </p:nvSpPr>
        <p:spPr>
          <a:xfrm>
            <a:off x="0" y="1244982"/>
            <a:ext cx="12192000" cy="4616648"/>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ZA" sz="4000" kern="1200" dirty="0">
                <a:solidFill>
                  <a:schemeClr val="tx1"/>
                </a:solidFill>
                <a:effectLst/>
                <a:latin typeface="Arial" panose="020B0604020202020204" pitchFamily="34" charset="0"/>
                <a:ea typeface="+mn-ea"/>
                <a:cs typeface="Arial" panose="020B0604020202020204" pitchFamily="34" charset="0"/>
              </a:rPr>
              <a:t>Dankie / Thank you / Ngiyathokoza</a:t>
            </a:r>
          </a:p>
          <a:p>
            <a:pPr algn="ctr">
              <a:lnSpc>
                <a:spcPct val="150000"/>
              </a:lnSpc>
            </a:pPr>
            <a:r>
              <a:rPr lang="en-ZA" sz="4000" kern="1200" dirty="0">
                <a:solidFill>
                  <a:schemeClr val="tx1"/>
                </a:solidFill>
                <a:effectLst/>
                <a:latin typeface="Arial" panose="020B0604020202020204" pitchFamily="34" charset="0"/>
                <a:ea typeface="+mn-ea"/>
                <a:cs typeface="Arial" panose="020B0604020202020204" pitchFamily="34" charset="0"/>
              </a:rPr>
              <a:t>Enkosi / Ngiyabonga / Ke a leboga</a:t>
            </a:r>
          </a:p>
          <a:p>
            <a:pPr algn="ctr">
              <a:lnSpc>
                <a:spcPct val="150000"/>
              </a:lnSpc>
            </a:pPr>
            <a:r>
              <a:rPr lang="en-ZA" sz="4000" kern="1200" dirty="0">
                <a:solidFill>
                  <a:schemeClr val="tx1"/>
                </a:solidFill>
                <a:effectLst/>
                <a:latin typeface="Arial" panose="020B0604020202020204" pitchFamily="34" charset="0"/>
                <a:ea typeface="+mn-ea"/>
                <a:cs typeface="Arial" panose="020B0604020202020204" pitchFamily="34" charset="0"/>
              </a:rPr>
              <a:t>Ke a leboha / Ndi a livhuwa</a:t>
            </a:r>
          </a:p>
          <a:p>
            <a:pPr algn="ctr">
              <a:lnSpc>
                <a:spcPct val="150000"/>
              </a:lnSpc>
            </a:pPr>
            <a:r>
              <a:rPr lang="en-ZA" sz="4000" kern="1200" dirty="0">
                <a:solidFill>
                  <a:schemeClr val="tx1"/>
                </a:solidFill>
                <a:effectLst/>
                <a:latin typeface="Arial" panose="020B0604020202020204" pitchFamily="34" charset="0"/>
                <a:ea typeface="+mn-ea"/>
                <a:cs typeface="Arial" panose="020B0604020202020204" pitchFamily="34" charset="0"/>
              </a:rPr>
              <a:t>Ndza khensa</a:t>
            </a:r>
          </a:p>
          <a:p>
            <a:pPr algn="ctr">
              <a:lnSpc>
                <a:spcPct val="150000"/>
              </a:lnSpc>
            </a:pPr>
            <a:endParaRPr lang="en-ZA"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416679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852072"/>
            <a:ext cx="10437812" cy="321164"/>
          </a:xfrm>
          <a:prstGeom prst="rect">
            <a:avLst/>
          </a:prstGeom>
        </p:spPr>
      </p:pic>
      <p:sp>
        <p:nvSpPr>
          <p:cNvPr id="11" name="Rectangle 10"/>
          <p:cNvSpPr/>
          <p:nvPr/>
        </p:nvSpPr>
        <p:spPr bwMode="ltGray">
          <a:xfrm>
            <a:off x="0" y="977900"/>
            <a:ext cx="10437812" cy="894286"/>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19" y="1120381"/>
            <a:ext cx="9613862" cy="588535"/>
          </a:xfrm>
          <a:prstGeom prst="rect">
            <a:avLst/>
          </a:prstGeom>
        </p:spPr>
        <p:txBody>
          <a:bodyPr anchor="b"/>
          <a:lstStyle>
            <a:lvl1pPr>
              <a:defRPr sz="3200"/>
            </a:lvl1pPr>
          </a:lstStyle>
          <a:p>
            <a:r>
              <a:rPr lang="en-US" dirty="0"/>
              <a:t>Contact us</a:t>
            </a:r>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9055525" y="2261716"/>
            <a:ext cx="457200" cy="457200"/>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9055525" y="4400404"/>
            <a:ext cx="457200" cy="457200"/>
          </a:xfrm>
          <a:prstGeom prst="rect">
            <a:avLst/>
          </a:prstGeom>
        </p:spPr>
      </p:pic>
      <p:pic>
        <p:nvPicPr>
          <p:cNvPr id="13" name="Picture 12"/>
          <p:cNvPicPr>
            <a:picLocks noChangeAspect="1"/>
          </p:cNvPicPr>
          <p:nvPr userDrawn="1"/>
        </p:nvPicPr>
        <p:blipFill>
          <a:blip r:embed="rId5" cstate="print">
            <a:extLst>
              <a:ext uri="{28A0092B-C50C-407E-A947-70E740481C1C}">
                <a14:useLocalDpi xmlns:a14="http://schemas.microsoft.com/office/drawing/2010/main" xmlns="" val="0"/>
              </a:ext>
            </a:extLst>
          </a:blip>
          <a:stretch>
            <a:fillRect/>
          </a:stretch>
        </p:blipFill>
        <p:spPr>
          <a:xfrm>
            <a:off x="9055525" y="3687508"/>
            <a:ext cx="457200" cy="457200"/>
          </a:xfrm>
          <a:prstGeom prst="rect">
            <a:avLst/>
          </a:prstGeom>
        </p:spPr>
      </p:pic>
      <p:pic>
        <p:nvPicPr>
          <p:cNvPr id="14" name="Picture 13"/>
          <p:cNvPicPr>
            <a:picLocks noChangeAspect="1"/>
          </p:cNvPicPr>
          <p:nvPr userDrawn="1"/>
        </p:nvPicPr>
        <p:blipFill>
          <a:blip r:embed="rId6" cstate="print">
            <a:extLst>
              <a:ext uri="{28A0092B-C50C-407E-A947-70E740481C1C}">
                <a14:useLocalDpi xmlns:a14="http://schemas.microsoft.com/office/drawing/2010/main" xmlns="" val="0"/>
              </a:ext>
            </a:extLst>
          </a:blip>
          <a:stretch>
            <a:fillRect/>
          </a:stretch>
        </p:blipFill>
        <p:spPr>
          <a:xfrm>
            <a:off x="9055525" y="5113300"/>
            <a:ext cx="457200" cy="457200"/>
          </a:xfrm>
          <a:prstGeom prst="rect">
            <a:avLst/>
          </a:prstGeom>
        </p:spPr>
      </p:pic>
      <p:pic>
        <p:nvPicPr>
          <p:cNvPr id="15" name="Picture 14"/>
          <p:cNvPicPr>
            <a:picLocks noChangeAspect="1"/>
          </p:cNvPicPr>
          <p:nvPr userDrawn="1"/>
        </p:nvPicPr>
        <p:blipFill>
          <a:blip r:embed="rId7" cstate="print">
            <a:extLst>
              <a:ext uri="{28A0092B-C50C-407E-A947-70E740481C1C}">
                <a14:useLocalDpi xmlns:a14="http://schemas.microsoft.com/office/drawing/2010/main" xmlns="" val="0"/>
              </a:ext>
            </a:extLst>
          </a:blip>
          <a:stretch>
            <a:fillRect/>
          </a:stretch>
        </p:blipFill>
        <p:spPr>
          <a:xfrm>
            <a:off x="9055525" y="2974612"/>
            <a:ext cx="457200" cy="457200"/>
          </a:xfrm>
          <a:prstGeom prst="rect">
            <a:avLst/>
          </a:prstGeom>
        </p:spPr>
      </p:pic>
      <p:sp>
        <p:nvSpPr>
          <p:cNvPr id="16" name="TextBox 15"/>
          <p:cNvSpPr txBox="1"/>
          <p:nvPr userDrawn="1"/>
        </p:nvSpPr>
        <p:spPr>
          <a:xfrm>
            <a:off x="2768600" y="2451100"/>
            <a:ext cx="3695700" cy="369332"/>
          </a:xfrm>
          <a:prstGeom prst="rect">
            <a:avLst/>
          </a:prstGeom>
          <a:noFill/>
        </p:spPr>
        <p:txBody>
          <a:bodyPr wrap="square" rtlCol="0">
            <a:spAutoFit/>
          </a:bodyPr>
          <a:lstStyle/>
          <a:p>
            <a:r>
              <a:rPr lang="en-ZA" dirty="0"/>
              <a:t>Name</a:t>
            </a:r>
          </a:p>
        </p:txBody>
      </p:sp>
      <p:sp>
        <p:nvSpPr>
          <p:cNvPr id="18" name="Text Placeholder 17"/>
          <p:cNvSpPr>
            <a:spLocks noGrp="1"/>
          </p:cNvSpPr>
          <p:nvPr>
            <p:ph type="body" sz="quarter" idx="10"/>
          </p:nvPr>
        </p:nvSpPr>
        <p:spPr>
          <a:xfrm>
            <a:off x="681038" y="3924300"/>
            <a:ext cx="6189662" cy="914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xmlns="" val="2815015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3" y="274320"/>
            <a:ext cx="9997441" cy="1143000"/>
          </a:xfrm>
          <a:prstGeom prst="rect">
            <a:avLst/>
          </a:prstGeo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pPr>
              <a:defRPr/>
            </a:pPr>
            <a:endParaRPr lang="en-GB" dirty="0"/>
          </a:p>
        </p:txBody>
      </p:sp>
      <p:sp>
        <p:nvSpPr>
          <p:cNvPr id="4" name="Footer Placeholder 3"/>
          <p:cNvSpPr>
            <a:spLocks noGrp="1"/>
          </p:cNvSpPr>
          <p:nvPr>
            <p:ph type="ftr" sz="quarter" idx="11"/>
          </p:nvPr>
        </p:nvSpPr>
        <p:spPr/>
        <p:txBody>
          <a:bodyPr/>
          <a:lstStyle/>
          <a:p>
            <a:pPr>
              <a:defRPr/>
            </a:pPr>
            <a:endParaRPr lang="en-GB" dirty="0"/>
          </a:p>
        </p:txBody>
      </p:sp>
      <p:sp>
        <p:nvSpPr>
          <p:cNvPr id="5" name="Slide Number Placeholder 4"/>
          <p:cNvSpPr>
            <a:spLocks noGrp="1"/>
          </p:cNvSpPr>
          <p:nvPr>
            <p:ph type="sldNum" sz="quarter" idx="12"/>
          </p:nvPr>
        </p:nvSpPr>
        <p:spPr>
          <a:xfrm>
            <a:off x="11484864" y="6305550"/>
            <a:ext cx="609600" cy="476250"/>
          </a:xfrm>
          <a:prstGeom prst="rect">
            <a:avLst/>
          </a:prstGeom>
        </p:spPr>
        <p:txBody>
          <a:bodyPr/>
          <a:lstStyle/>
          <a:p>
            <a:pPr>
              <a:defRPr/>
            </a:pPr>
            <a:fld id="{1AC78689-DADC-44CA-A872-AB4D697AD464}" type="slidenum">
              <a:rPr lang="en-GB" smtClean="0"/>
              <a:pPr>
                <a:defRPr/>
              </a:pPr>
              <a:t>‹#›</a:t>
            </a:fld>
            <a:endParaRPr lang="en-GB" dirty="0"/>
          </a:p>
        </p:txBody>
      </p:sp>
    </p:spTree>
    <p:extLst>
      <p:ext uri="{BB962C8B-B14F-4D97-AF65-F5344CB8AC3E}">
        <p14:creationId xmlns:p14="http://schemas.microsoft.com/office/powerpoint/2010/main" xmlns="" val="1184749467"/>
      </p:ext>
    </p:extLst>
  </p:cSld>
  <p:clrMapOvr>
    <a:masterClrMapping/>
  </p:clrMapOvr>
  <p:transition>
    <p:cover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3157B809-032F-46FC-87AF-A8F3F996DD8C}" type="datetimeFigureOut">
              <a:rPr lang="en-ZA">
                <a:solidFill>
                  <a:prstClr val="black">
                    <a:tint val="75000"/>
                  </a:prstClr>
                </a:solidFill>
              </a:rPr>
              <a:pPr/>
              <a:t>2018/04/20</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A304DB05-6402-43CF-82FF-B87A30667A30}" type="slidenum">
              <a:rPr lang="en-ZA">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701021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0" cstate="print">
            <a:alphaModFix amt="1000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endParaRPr lang="en-ZA"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ZA" dirty="0"/>
          </a:p>
        </p:txBody>
      </p:sp>
      <p:pic>
        <p:nvPicPr>
          <p:cNvPr id="8" name="Picture 7"/>
          <p:cNvPicPr>
            <a:picLocks noChangeAspect="1"/>
          </p:cNvPicPr>
          <p:nvPr userDrawn="1"/>
        </p:nvPicPr>
        <p:blipFill>
          <a:blip r:embed="rId11" cstate="print">
            <a:extLst>
              <a:ext uri="{28A0092B-C50C-407E-A947-70E740481C1C}">
                <a14:useLocalDpi xmlns:a14="http://schemas.microsoft.com/office/drawing/2010/main" xmlns="" val="0"/>
              </a:ext>
            </a:extLst>
          </a:blip>
          <a:stretch>
            <a:fillRect/>
          </a:stretch>
        </p:blipFill>
        <p:spPr>
          <a:xfrm>
            <a:off x="547007" y="5800536"/>
            <a:ext cx="10058400" cy="1057464"/>
          </a:xfrm>
          <a:prstGeom prst="rect">
            <a:avLst/>
          </a:prstGeom>
        </p:spPr>
      </p:pic>
      <p:sp>
        <p:nvSpPr>
          <p:cNvPr id="9" name="Rectangle 8"/>
          <p:cNvSpPr>
            <a:spLocks noChangeAspect="1"/>
          </p:cNvSpPr>
          <p:nvPr userDrawn="1"/>
        </p:nvSpPr>
        <p:spPr>
          <a:xfrm>
            <a:off x="0" y="5780314"/>
            <a:ext cx="12192000" cy="107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2" name="Picture 11"/>
          <p:cNvPicPr>
            <a:picLocks noChangeAspect="1"/>
          </p:cNvPicPr>
          <p:nvPr userDrawn="1"/>
        </p:nvPicPr>
        <p:blipFill>
          <a:blip r:embed="rId11" cstate="print">
            <a:extLst>
              <a:ext uri="{28A0092B-C50C-407E-A947-70E740481C1C}">
                <a14:useLocalDpi xmlns:a14="http://schemas.microsoft.com/office/drawing/2010/main" xmlns="" val="0"/>
              </a:ext>
            </a:extLst>
          </a:blip>
          <a:stretch>
            <a:fillRect/>
          </a:stretch>
        </p:blipFill>
        <p:spPr>
          <a:xfrm>
            <a:off x="1066800" y="5790425"/>
            <a:ext cx="10058400" cy="1057464"/>
          </a:xfrm>
          <a:prstGeom prst="rect">
            <a:avLst/>
          </a:prstGeom>
        </p:spPr>
      </p:pic>
    </p:spTree>
    <p:extLst>
      <p:ext uri="{BB962C8B-B14F-4D97-AF65-F5344CB8AC3E}">
        <p14:creationId xmlns:p14="http://schemas.microsoft.com/office/powerpoint/2010/main" xmlns="" val="42613489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7" r:id="rId4"/>
    <p:sldLayoutId id="2147483672" r:id="rId5"/>
    <p:sldLayoutId id="2147483678" r:id="rId6"/>
    <p:sldLayoutId id="2147483673" r:id="rId7"/>
    <p:sldLayoutId id="2147483691" r:id="rId8"/>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57B809-032F-46FC-87AF-A8F3F996DD8C}" type="datetimeFigureOut">
              <a:rPr lang="en-ZA" smtClean="0">
                <a:solidFill>
                  <a:prstClr val="black">
                    <a:tint val="75000"/>
                  </a:prstClr>
                </a:solidFill>
              </a:rPr>
              <a:pPr/>
              <a:t>2018/04/20</a:t>
            </a:fld>
            <a:endParaRPr lang="en-ZA">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04DB05-6402-43CF-82FF-B87A30667A30}"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528430124"/>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google.com/url?url=http://malwarwick.com/12-things-to-write-in-fundraising-thank-you-letters/&amp;rct=j&amp;frm=1&amp;q=&amp;esrc=s&amp;sa=U&amp;ei=PPgbVZPLBoH_UoX3g6gJ&amp;ved=0CDoQ9QEwEg&amp;sig2=LXlxi0YmlCS3gALuv59FUw&amp;usg=AFQjCNH8eM2f5mZje0lLa3W9eqpKl6_g8g"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0.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33709"/>
            <a:ext cx="8824456" cy="1373070"/>
          </a:xfrm>
        </p:spPr>
        <p:txBody>
          <a:bodyPr/>
          <a:lstStyle/>
          <a:p>
            <a:r>
              <a:rPr lang="en-ZA" sz="3200" dirty="0"/>
              <a:t>2018/19 ANNUAL PERFORMANCE PLAN</a:t>
            </a:r>
          </a:p>
        </p:txBody>
      </p:sp>
      <p:sp>
        <p:nvSpPr>
          <p:cNvPr id="3" name="Subtitle 2"/>
          <p:cNvSpPr>
            <a:spLocks noGrp="1"/>
          </p:cNvSpPr>
          <p:nvPr>
            <p:ph type="subTitle" idx="1"/>
          </p:nvPr>
        </p:nvSpPr>
        <p:spPr>
          <a:xfrm>
            <a:off x="2350200" y="4404549"/>
            <a:ext cx="9841800" cy="1190135"/>
          </a:xfrm>
        </p:spPr>
        <p:txBody>
          <a:bodyPr>
            <a:noAutofit/>
          </a:bodyPr>
          <a:lstStyle/>
          <a:p>
            <a:r>
              <a:rPr lang="en-ZA" sz="2800" dirty="0"/>
              <a:t>Department of Public Service and Administration</a:t>
            </a:r>
          </a:p>
          <a:p>
            <a:endParaRPr lang="en-ZA" sz="800" dirty="0"/>
          </a:p>
          <a:p>
            <a:r>
              <a:rPr lang="en-ZA" sz="2800" dirty="0"/>
              <a:t>  19 April 2018</a:t>
            </a:r>
          </a:p>
        </p:txBody>
      </p:sp>
      <p:sp>
        <p:nvSpPr>
          <p:cNvPr id="4" name="Slide Number Placeholder 3"/>
          <p:cNvSpPr>
            <a:spLocks noGrp="1"/>
          </p:cNvSpPr>
          <p:nvPr>
            <p:ph type="sldNum" sz="quarter" idx="12"/>
          </p:nvPr>
        </p:nvSpPr>
        <p:spPr/>
        <p:txBody>
          <a:bodyPr/>
          <a:lstStyle/>
          <a:p>
            <a:fld id="{B59ACEC8-D248-43BB-9E41-8F603F9ACC52}" type="slidenum">
              <a:rPr lang="en-ZA" sz="4000" b="1" smtClean="0"/>
              <a:pPr/>
              <a:t>1</a:t>
            </a:fld>
            <a:endParaRPr lang="en-ZA" sz="4000" b="1" dirty="0"/>
          </a:p>
        </p:txBody>
      </p:sp>
    </p:spTree>
    <p:extLst>
      <p:ext uri="{BB962C8B-B14F-4D97-AF65-F5344CB8AC3E}">
        <p14:creationId xmlns:p14="http://schemas.microsoft.com/office/powerpoint/2010/main" xmlns="" val="628938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608" y="1052736"/>
            <a:ext cx="10307392" cy="5544616"/>
          </a:xfrm>
        </p:spPr>
        <p:txBody>
          <a:bodyPr>
            <a:normAutofit/>
          </a:bodyPr>
          <a:lstStyle/>
          <a:p>
            <a:pPr>
              <a:buNone/>
            </a:pPr>
            <a:endParaRPr lang="en-US" sz="2000" dirty="0"/>
          </a:p>
          <a:p>
            <a:pPr algn="just"/>
            <a:endParaRPr lang="en-US" sz="2000" b="1" dirty="0"/>
          </a:p>
        </p:txBody>
      </p:sp>
      <p:sp>
        <p:nvSpPr>
          <p:cNvPr id="4" name="Slide Number Placeholder 3"/>
          <p:cNvSpPr>
            <a:spLocks noGrp="1"/>
          </p:cNvSpPr>
          <p:nvPr>
            <p:ph type="sldNum" sz="quarter" idx="12"/>
          </p:nvPr>
        </p:nvSpPr>
        <p:spPr>
          <a:xfrm>
            <a:off x="11125200" y="102655"/>
            <a:ext cx="912603" cy="697290"/>
          </a:xfrm>
        </p:spPr>
        <p:txBody>
          <a:bodyPr/>
          <a:lstStyle/>
          <a:p>
            <a:pPr>
              <a:defRPr/>
            </a:pPr>
            <a:fld id="{4DE96417-4ADB-4B1E-9DF8-F791D7DFC93B}" type="slidenum">
              <a:rPr lang="en-GB" sz="4000" b="1" smtClean="0">
                <a:effectLst>
                  <a:outerShdw blurRad="38100" dist="38100" dir="2700000" algn="tl">
                    <a:srgbClr val="000000">
                      <a:alpha val="43137"/>
                    </a:srgbClr>
                  </a:outerShdw>
                </a:effectLst>
              </a:rPr>
              <a:pPr>
                <a:defRPr/>
              </a:pPr>
              <a:t>10</a:t>
            </a:fld>
            <a:endParaRPr lang="en-GB" sz="4000" b="1" dirty="0">
              <a:effectLst>
                <a:outerShdw blurRad="38100" dist="38100" dir="2700000" algn="tl">
                  <a:srgbClr val="000000">
                    <a:alpha val="43137"/>
                  </a:srgbClr>
                </a:outerShdw>
              </a:effectLst>
            </a:endParaRPr>
          </a:p>
        </p:txBody>
      </p:sp>
      <p:sp>
        <p:nvSpPr>
          <p:cNvPr id="8" name="Title 1"/>
          <p:cNvSpPr txBox="1">
            <a:spLocks noGrp="1"/>
          </p:cNvSpPr>
          <p:nvPr>
            <p:ph type="title"/>
          </p:nvPr>
        </p:nvSpPr>
        <p:spPr>
          <a:xfrm>
            <a:off x="-1" y="-1"/>
            <a:ext cx="10547797" cy="901521"/>
          </a:xfrm>
          <a:prstGeom prst="rect">
            <a:avLst/>
          </a:prstGeom>
          <a:ln/>
        </p:spPr>
        <p:style>
          <a:lnRef idx="2">
            <a:schemeClr val="dk1">
              <a:shade val="50000"/>
            </a:schemeClr>
          </a:lnRef>
          <a:fillRef idx="1003">
            <a:schemeClr val="lt2"/>
          </a:fillRef>
          <a:effectRef idx="0">
            <a:schemeClr val="dk1"/>
          </a:effectRef>
          <a:fontRef idx="minor">
            <a:schemeClr val="lt1"/>
          </a:fontRef>
        </p:style>
        <p:txBody>
          <a:bodyPr anchor="ctr">
            <a:noAutofit/>
          </a:bodyPr>
          <a:lstStyle>
            <a:lvl1pPr algn="l" rtl="0" eaLnBrk="1" latinLnBrk="0" hangingPunct="1">
              <a:spcBef>
                <a:spcPct val="0"/>
              </a:spcBef>
              <a:buNone/>
              <a:defRPr kumimoji="0" sz="4300" kern="1200">
                <a:solidFill>
                  <a:schemeClr val="lt1"/>
                </a:solidFill>
                <a:effectLst>
                  <a:outerShdw blurRad="50000" dist="30000" dir="5400000" algn="tl" rotWithShape="0">
                    <a:srgbClr val="000000">
                      <a:alpha val="30000"/>
                    </a:srgbClr>
                  </a:outerShdw>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extLst/>
          </a:lstStyle>
          <a:p>
            <a:r>
              <a:rPr lang="en-ZA" sz="2800" b="1" dirty="0">
                <a:solidFill>
                  <a:schemeClr val="accent3">
                    <a:lumMod val="75000"/>
                  </a:schemeClr>
                </a:solidFill>
                <a:latin typeface="Tw Cen MT" panose="020B0602020104020603" pitchFamily="34" charset="0"/>
              </a:rPr>
              <a:t>2018/19 </a:t>
            </a:r>
            <a:r>
              <a:rPr lang="en-GB" sz="2800" b="1" dirty="0">
                <a:solidFill>
                  <a:schemeClr val="accent3">
                    <a:lumMod val="75000"/>
                  </a:schemeClr>
                </a:solidFill>
                <a:latin typeface="Tw Cen MT" panose="020B0602020104020603" pitchFamily="34" charset="0"/>
              </a:rPr>
              <a:t>ANNUAL PERFORMANCE PLAN (2)</a:t>
            </a:r>
            <a:r>
              <a:rPr lang="en-US" sz="2800" b="1" dirty="0">
                <a:solidFill>
                  <a:schemeClr val="accent3">
                    <a:lumMod val="75000"/>
                  </a:schemeClr>
                </a:solidFill>
                <a:latin typeface="Tw Cen MT" panose="020B0602020104020603" pitchFamily="34" charset="0"/>
              </a:rPr>
              <a:t/>
            </a:r>
            <a:br>
              <a:rPr lang="en-US" sz="2800" b="1" dirty="0">
                <a:solidFill>
                  <a:schemeClr val="accent3">
                    <a:lumMod val="75000"/>
                  </a:schemeClr>
                </a:solidFill>
                <a:latin typeface="Tw Cen MT" panose="020B0602020104020603" pitchFamily="34" charset="0"/>
              </a:rPr>
            </a:br>
            <a:endParaRPr lang="en-ZA" sz="2800" b="1" dirty="0">
              <a:solidFill>
                <a:schemeClr val="accent3">
                  <a:lumMod val="75000"/>
                </a:schemeClr>
              </a:solidFill>
              <a:effectLst/>
              <a:latin typeface="Tw Cen MT" panose="020B0602020104020603" pitchFamily="34" charset="0"/>
            </a:endParaRPr>
          </a:p>
        </p:txBody>
      </p:sp>
      <p:graphicFrame>
        <p:nvGraphicFramePr>
          <p:cNvPr id="5" name="Content Placeholder 4"/>
          <p:cNvGraphicFramePr>
            <a:graphicFrameLocks/>
          </p:cNvGraphicFramePr>
          <p:nvPr>
            <p:extLst>
              <p:ext uri="{D42A27DB-BD31-4B8C-83A1-F6EECF244321}">
                <p14:modId xmlns:p14="http://schemas.microsoft.com/office/powerpoint/2010/main" xmlns="" val="2073432873"/>
              </p:ext>
            </p:extLst>
          </p:nvPr>
        </p:nvGraphicFramePr>
        <p:xfrm>
          <a:off x="0" y="1000109"/>
          <a:ext cx="12192000" cy="4836003"/>
        </p:xfrm>
        <a:graphic>
          <a:graphicData uri="http://schemas.openxmlformats.org/drawingml/2006/table">
            <a:tbl>
              <a:tblPr firstRow="1" bandRow="1"/>
              <a:tblGrid>
                <a:gridCol w="769671">
                  <a:extLst>
                    <a:ext uri="{9D8B030D-6E8A-4147-A177-3AD203B41FA5}">
                      <a16:colId xmlns:a16="http://schemas.microsoft.com/office/drawing/2014/main" xmlns="" val="20000"/>
                    </a:ext>
                  </a:extLst>
                </a:gridCol>
                <a:gridCol w="11422329">
                  <a:extLst>
                    <a:ext uri="{9D8B030D-6E8A-4147-A177-3AD203B41FA5}">
                      <a16:colId xmlns:a16="http://schemas.microsoft.com/office/drawing/2014/main" xmlns="" val="20001"/>
                    </a:ext>
                  </a:extLst>
                </a:gridCol>
              </a:tblGrid>
              <a:tr h="292650">
                <a:tc gridSpan="2">
                  <a:txBody>
                    <a:bodyPr/>
                    <a:lstStyle>
                      <a:lvl1pPr marL="0" algn="l" defTabSz="914400" rtl="0" eaLnBrk="1" latinLnBrk="0" hangingPunct="1">
                        <a:defRPr sz="1800" b="1" kern="1200">
                          <a:solidFill>
                            <a:schemeClr val="dk1"/>
                          </a:solidFill>
                          <a:latin typeface="Gill Sans MT"/>
                        </a:defRPr>
                      </a:lvl1pPr>
                      <a:lvl2pPr marL="457200" algn="l" defTabSz="914400" rtl="0" eaLnBrk="1" latinLnBrk="0" hangingPunct="1">
                        <a:defRPr sz="1800" b="1" kern="1200">
                          <a:solidFill>
                            <a:schemeClr val="dk1"/>
                          </a:solidFill>
                          <a:latin typeface="Gill Sans MT"/>
                        </a:defRPr>
                      </a:lvl2pPr>
                      <a:lvl3pPr marL="914400" algn="l" defTabSz="914400" rtl="0" eaLnBrk="1" latinLnBrk="0" hangingPunct="1">
                        <a:defRPr sz="1800" b="1" kern="1200">
                          <a:solidFill>
                            <a:schemeClr val="dk1"/>
                          </a:solidFill>
                          <a:latin typeface="Gill Sans MT"/>
                        </a:defRPr>
                      </a:lvl3pPr>
                      <a:lvl4pPr marL="1371600" algn="l" defTabSz="914400" rtl="0" eaLnBrk="1" latinLnBrk="0" hangingPunct="1">
                        <a:defRPr sz="1800" b="1" kern="1200">
                          <a:solidFill>
                            <a:schemeClr val="dk1"/>
                          </a:solidFill>
                          <a:latin typeface="Gill Sans MT"/>
                        </a:defRPr>
                      </a:lvl4pPr>
                      <a:lvl5pPr marL="1828800" algn="l" defTabSz="914400" rtl="0" eaLnBrk="1" latinLnBrk="0" hangingPunct="1">
                        <a:defRPr sz="1800" b="1" kern="1200">
                          <a:solidFill>
                            <a:schemeClr val="dk1"/>
                          </a:solidFill>
                          <a:latin typeface="Gill Sans MT"/>
                        </a:defRPr>
                      </a:lvl5pPr>
                      <a:lvl6pPr marL="2286000" algn="l" defTabSz="914400" rtl="0" eaLnBrk="1" latinLnBrk="0" hangingPunct="1">
                        <a:defRPr sz="1800" b="1" kern="1200">
                          <a:solidFill>
                            <a:schemeClr val="dk1"/>
                          </a:solidFill>
                          <a:latin typeface="Gill Sans MT"/>
                        </a:defRPr>
                      </a:lvl6pPr>
                      <a:lvl7pPr marL="2743200" algn="l" defTabSz="914400" rtl="0" eaLnBrk="1" latinLnBrk="0" hangingPunct="1">
                        <a:defRPr sz="1800" b="1" kern="1200">
                          <a:solidFill>
                            <a:schemeClr val="dk1"/>
                          </a:solidFill>
                          <a:latin typeface="Gill Sans MT"/>
                        </a:defRPr>
                      </a:lvl7pPr>
                      <a:lvl8pPr marL="3200400" algn="l" defTabSz="914400" rtl="0" eaLnBrk="1" latinLnBrk="0" hangingPunct="1">
                        <a:defRPr sz="1800" b="1" kern="1200">
                          <a:solidFill>
                            <a:schemeClr val="dk1"/>
                          </a:solidFill>
                          <a:latin typeface="Gill Sans MT"/>
                        </a:defRPr>
                      </a:lvl8pPr>
                      <a:lvl9pPr marL="3657600" algn="l" defTabSz="914400" rtl="0" eaLnBrk="1" latinLnBrk="0" hangingPunct="1">
                        <a:defRPr sz="1800" b="1" kern="1200">
                          <a:solidFill>
                            <a:schemeClr val="dk1"/>
                          </a:solidFill>
                          <a:latin typeface="Gill Sans MT"/>
                        </a:defRPr>
                      </a:lvl9pPr>
                    </a:lstStyle>
                    <a:p>
                      <a:r>
                        <a:rPr lang="en-ZA" sz="1800" dirty="0">
                          <a:solidFill>
                            <a:schemeClr val="bg1"/>
                          </a:solidFill>
                          <a:latin typeface="Tw Cen MT" pitchFamily="34" charset="0"/>
                        </a:rPr>
                        <a:t>PROGRAMME 1:</a:t>
                      </a:r>
                      <a:r>
                        <a:rPr lang="en-ZA" sz="1800" baseline="0" dirty="0">
                          <a:solidFill>
                            <a:schemeClr val="bg1"/>
                          </a:solidFill>
                          <a:latin typeface="Tw Cen MT" pitchFamily="34" charset="0"/>
                        </a:rPr>
                        <a:t> ADMINISTRATION</a:t>
                      </a:r>
                      <a:endParaRPr lang="en-ZA" sz="1800" dirty="0">
                        <a:solidFill>
                          <a:schemeClr val="bg1"/>
                        </a:solidFill>
                        <a:latin typeface="Tw Cen MT" pitchFamily="34" charset="0"/>
                      </a:endParaRP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lvl1pPr marL="0" algn="l" defTabSz="914400" rtl="0" eaLnBrk="1" latinLnBrk="0" hangingPunct="1">
                        <a:defRPr sz="1800" b="1" kern="1200">
                          <a:solidFill>
                            <a:schemeClr val="dk1"/>
                          </a:solidFill>
                          <a:latin typeface="Gill Sans MT"/>
                        </a:defRPr>
                      </a:lvl1pPr>
                      <a:lvl2pPr marL="457200" algn="l" defTabSz="914400" rtl="0" eaLnBrk="1" latinLnBrk="0" hangingPunct="1">
                        <a:defRPr sz="1800" b="1" kern="1200">
                          <a:solidFill>
                            <a:schemeClr val="dk1"/>
                          </a:solidFill>
                          <a:latin typeface="Gill Sans MT"/>
                        </a:defRPr>
                      </a:lvl2pPr>
                      <a:lvl3pPr marL="914400" algn="l" defTabSz="914400" rtl="0" eaLnBrk="1" latinLnBrk="0" hangingPunct="1">
                        <a:defRPr sz="1800" b="1" kern="1200">
                          <a:solidFill>
                            <a:schemeClr val="dk1"/>
                          </a:solidFill>
                          <a:latin typeface="Gill Sans MT"/>
                        </a:defRPr>
                      </a:lvl3pPr>
                      <a:lvl4pPr marL="1371600" algn="l" defTabSz="914400" rtl="0" eaLnBrk="1" latinLnBrk="0" hangingPunct="1">
                        <a:defRPr sz="1800" b="1" kern="1200">
                          <a:solidFill>
                            <a:schemeClr val="dk1"/>
                          </a:solidFill>
                          <a:latin typeface="Gill Sans MT"/>
                        </a:defRPr>
                      </a:lvl4pPr>
                      <a:lvl5pPr marL="1828800" algn="l" defTabSz="914400" rtl="0" eaLnBrk="1" latinLnBrk="0" hangingPunct="1">
                        <a:defRPr sz="1800" b="1" kern="1200">
                          <a:solidFill>
                            <a:schemeClr val="dk1"/>
                          </a:solidFill>
                          <a:latin typeface="Gill Sans MT"/>
                        </a:defRPr>
                      </a:lvl5pPr>
                      <a:lvl6pPr marL="2286000" algn="l" defTabSz="914400" rtl="0" eaLnBrk="1" latinLnBrk="0" hangingPunct="1">
                        <a:defRPr sz="1800" b="1" kern="1200">
                          <a:solidFill>
                            <a:schemeClr val="dk1"/>
                          </a:solidFill>
                          <a:latin typeface="Gill Sans MT"/>
                        </a:defRPr>
                      </a:lvl6pPr>
                      <a:lvl7pPr marL="2743200" algn="l" defTabSz="914400" rtl="0" eaLnBrk="1" latinLnBrk="0" hangingPunct="1">
                        <a:defRPr sz="1800" b="1" kern="1200">
                          <a:solidFill>
                            <a:schemeClr val="dk1"/>
                          </a:solidFill>
                          <a:latin typeface="Gill Sans MT"/>
                        </a:defRPr>
                      </a:lvl7pPr>
                      <a:lvl8pPr marL="3200400" algn="l" defTabSz="914400" rtl="0" eaLnBrk="1" latinLnBrk="0" hangingPunct="1">
                        <a:defRPr sz="1800" b="1" kern="1200">
                          <a:solidFill>
                            <a:schemeClr val="dk1"/>
                          </a:solidFill>
                          <a:latin typeface="Gill Sans MT"/>
                        </a:defRPr>
                      </a:lvl8pPr>
                      <a:lvl9pPr marL="3657600" algn="l" defTabSz="914400" rtl="0" eaLnBrk="1" latinLnBrk="0" hangingPunct="1">
                        <a:defRPr sz="1800" b="1" kern="1200">
                          <a:solidFill>
                            <a:schemeClr val="dk1"/>
                          </a:solidFill>
                          <a:latin typeface="Gill Sans MT"/>
                        </a:defRPr>
                      </a:lvl9pPr>
                    </a:lstStyle>
                    <a:p>
                      <a:endParaRPr lang="en-ZA" sz="1800" dirty="0">
                        <a:solidFill>
                          <a:schemeClr val="bg1"/>
                        </a:solidFill>
                        <a:latin typeface="Tw Cen MT"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xmlns="" val="10000"/>
                  </a:ext>
                </a:extLst>
              </a:tr>
              <a:tr h="640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b="1" dirty="0">
                          <a:solidFill>
                            <a:schemeClr val="bg1"/>
                          </a:solidFill>
                          <a:latin typeface="Tw Cen MT" pitchFamily="34" charset="0"/>
                        </a:rPr>
                        <a:t>NO</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r>
                        <a:rPr lang="en-ZA" sz="1800" b="1" dirty="0">
                          <a:solidFill>
                            <a:schemeClr val="bg1"/>
                          </a:solidFill>
                          <a:latin typeface="Tw Cen MT" pitchFamily="34" charset="0"/>
                        </a:rPr>
                        <a:t>PURPOSE: </a:t>
                      </a:r>
                      <a:r>
                        <a:rPr lang="en-ZA" sz="1800" kern="1200" dirty="0">
                          <a:solidFill>
                            <a:schemeClr val="dk1"/>
                          </a:solidFill>
                          <a:effectLst/>
                          <a:latin typeface="Tw Cen MT" panose="020B0602020104020603" pitchFamily="34" charset="0"/>
                          <a:ea typeface="+mn-ea"/>
                          <a:cs typeface="+mn-cs"/>
                        </a:rPr>
                        <a:t>Provide strategic leadership, management and support services to the department, and coordinate the department’s international relations</a:t>
                      </a:r>
                      <a:endParaRPr lang="en-ZA" sz="1800" dirty="0">
                        <a:solidFill>
                          <a:schemeClr val="bg1"/>
                        </a:solidFill>
                        <a:latin typeface="Tw Cen MT" pitchFamily="34" charset="0"/>
                      </a:endParaRP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xmlns="" val="10001"/>
                  </a:ext>
                </a:extLst>
              </a:tr>
              <a:tr h="559523">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indent="0">
                        <a:buFont typeface="+mj-lt"/>
                        <a:buNone/>
                      </a:pPr>
                      <a:r>
                        <a:rPr lang="en-ZA" sz="1800" dirty="0">
                          <a:solidFill>
                            <a:schemeClr val="bg1"/>
                          </a:solidFill>
                          <a:latin typeface="Tw Cen MT" pitchFamily="34" charset="0"/>
                        </a:rPr>
                        <a:t>1.</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indent="0">
                        <a:buFont typeface="+mj-lt"/>
                        <a:buNone/>
                      </a:pPr>
                      <a:r>
                        <a:rPr lang="en-ZA" sz="1800" kern="1200" dirty="0">
                          <a:solidFill>
                            <a:schemeClr val="dk1"/>
                          </a:solidFill>
                          <a:effectLst/>
                          <a:latin typeface="Tw Cen MT" panose="020B0602020104020603" pitchFamily="34" charset="0"/>
                          <a:ea typeface="+mn-ea"/>
                          <a:cs typeface="+mn-cs"/>
                        </a:rPr>
                        <a:t>The submission of the 1</a:t>
                      </a:r>
                      <a:r>
                        <a:rPr lang="en-ZA" sz="1800" kern="1200" baseline="30000" dirty="0">
                          <a:solidFill>
                            <a:schemeClr val="dk1"/>
                          </a:solidFill>
                          <a:effectLst/>
                          <a:latin typeface="Tw Cen MT" panose="020B0602020104020603" pitchFamily="34" charset="0"/>
                          <a:ea typeface="+mn-ea"/>
                          <a:cs typeface="+mn-cs"/>
                        </a:rPr>
                        <a:t>st</a:t>
                      </a:r>
                      <a:r>
                        <a:rPr lang="en-ZA" sz="1800" kern="1200" dirty="0">
                          <a:solidFill>
                            <a:schemeClr val="dk1"/>
                          </a:solidFill>
                          <a:effectLst/>
                          <a:latin typeface="Tw Cen MT" panose="020B0602020104020603" pitchFamily="34" charset="0"/>
                          <a:ea typeface="+mn-ea"/>
                          <a:cs typeface="+mn-cs"/>
                        </a:rPr>
                        <a:t> , 2</a:t>
                      </a:r>
                      <a:r>
                        <a:rPr lang="en-ZA" sz="1800" kern="1200" baseline="30000" dirty="0">
                          <a:solidFill>
                            <a:schemeClr val="dk1"/>
                          </a:solidFill>
                          <a:effectLst/>
                          <a:latin typeface="Tw Cen MT" panose="020B0602020104020603" pitchFamily="34" charset="0"/>
                          <a:ea typeface="+mn-ea"/>
                          <a:cs typeface="+mn-cs"/>
                        </a:rPr>
                        <a:t>nd</a:t>
                      </a:r>
                      <a:r>
                        <a:rPr lang="en-ZA" sz="1800" kern="1200" dirty="0">
                          <a:solidFill>
                            <a:schemeClr val="dk1"/>
                          </a:solidFill>
                          <a:effectLst/>
                          <a:latin typeface="Tw Cen MT" panose="020B0602020104020603" pitchFamily="34" charset="0"/>
                          <a:ea typeface="+mn-ea"/>
                          <a:cs typeface="+mn-cs"/>
                        </a:rPr>
                        <a:t> and 3</a:t>
                      </a:r>
                      <a:r>
                        <a:rPr lang="en-ZA" sz="1800" kern="1200" baseline="30000" dirty="0">
                          <a:solidFill>
                            <a:schemeClr val="dk1"/>
                          </a:solidFill>
                          <a:effectLst/>
                          <a:latin typeface="Tw Cen MT" panose="020B0602020104020603" pitchFamily="34" charset="0"/>
                          <a:ea typeface="+mn-ea"/>
                          <a:cs typeface="+mn-cs"/>
                        </a:rPr>
                        <a:t>rd</a:t>
                      </a:r>
                      <a:r>
                        <a:rPr lang="en-ZA" sz="1800" kern="1200" dirty="0">
                          <a:solidFill>
                            <a:schemeClr val="dk1"/>
                          </a:solidFill>
                          <a:effectLst/>
                          <a:latin typeface="Tw Cen MT" panose="020B0602020104020603" pitchFamily="34" charset="0"/>
                          <a:ea typeface="+mn-ea"/>
                          <a:cs typeface="+mn-cs"/>
                        </a:rPr>
                        <a:t> quarter Interim Financial Statements and the Annual Financial Statements to National Treasury complied with</a:t>
                      </a:r>
                      <a:endParaRPr lang="en-ZA" sz="1800" dirty="0">
                        <a:solidFill>
                          <a:schemeClr val="tx1"/>
                        </a:solidFill>
                        <a:latin typeface="Tw Cen MT" pitchFamily="34" charset="0"/>
                      </a:endParaRP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2"/>
                  </a:ext>
                </a:extLst>
              </a:tr>
              <a:tr h="377072">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indent="0">
                        <a:lnSpc>
                          <a:spcPct val="107000"/>
                        </a:lnSpc>
                        <a:spcAft>
                          <a:spcPts val="0"/>
                        </a:spcAft>
                        <a:buFont typeface="+mj-lt"/>
                        <a:buNone/>
                      </a:pPr>
                      <a:r>
                        <a:rPr lang="en-ZA" sz="1800" dirty="0">
                          <a:solidFill>
                            <a:schemeClr val="bg1"/>
                          </a:solidFill>
                          <a:latin typeface="Tw Cen MT" pitchFamily="34" charset="0"/>
                          <a:ea typeface="Calibri"/>
                          <a:cs typeface="Times New Roman"/>
                        </a:rPr>
                        <a:t>2.</a:t>
                      </a: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indent="0">
                        <a:lnSpc>
                          <a:spcPct val="107000"/>
                        </a:lnSpc>
                        <a:spcAft>
                          <a:spcPts val="0"/>
                        </a:spcAft>
                        <a:buFont typeface="+mj-lt"/>
                        <a:buNone/>
                      </a:pPr>
                      <a:r>
                        <a:rPr lang="en-ZA" sz="1800" kern="1200" dirty="0">
                          <a:solidFill>
                            <a:schemeClr val="dk1"/>
                          </a:solidFill>
                          <a:effectLst/>
                          <a:latin typeface="Tw Cen MT" panose="020B0602020104020603" pitchFamily="34" charset="0"/>
                          <a:ea typeface="+mn-ea"/>
                          <a:cs typeface="+mn-cs"/>
                        </a:rPr>
                        <a:t>Two (2) bi-annual reports on the compliance with the BBBEE status level of contributor as prescribed in the preferential procurement regulations 2017 submitted to the Chief Financial Officer</a:t>
                      </a:r>
                      <a:endParaRPr lang="en-ZA" sz="1800" dirty="0">
                        <a:solidFill>
                          <a:schemeClr val="tx1"/>
                        </a:solidFill>
                        <a:latin typeface="Tw Cen MT" pitchFamily="34" charset="0"/>
                        <a:ea typeface="Calibri"/>
                        <a:cs typeface="Times New Roman"/>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3"/>
                  </a:ext>
                </a:extLst>
              </a:tr>
              <a:tr h="373487">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indent="0">
                        <a:buFont typeface="+mj-lt"/>
                        <a:buNone/>
                      </a:pPr>
                      <a:r>
                        <a:rPr lang="en-ZA" sz="1800" dirty="0">
                          <a:solidFill>
                            <a:schemeClr val="bg1"/>
                          </a:solidFill>
                          <a:latin typeface="Tw Cen MT" pitchFamily="34" charset="0"/>
                        </a:rPr>
                        <a:t>3.</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r>
                        <a:rPr lang="en-ZA" sz="1800" kern="1200" dirty="0">
                          <a:solidFill>
                            <a:schemeClr val="dk1"/>
                          </a:solidFill>
                          <a:effectLst/>
                          <a:latin typeface="Tw Cen MT" panose="020B0602020104020603" pitchFamily="34" charset="0"/>
                          <a:ea typeface="+mn-ea"/>
                          <a:cs typeface="+mn-cs"/>
                        </a:rPr>
                        <a:t>Four (4) quarterly reports on the implementation of the APP submitted to the Executive Authority, National Treasury and DPME </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4"/>
                  </a:ext>
                </a:extLst>
              </a:tr>
              <a:tr h="593716">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ZA" sz="1800" dirty="0">
                          <a:solidFill>
                            <a:schemeClr val="bg1"/>
                          </a:solidFill>
                          <a:latin typeface="Tw Cen MT" pitchFamily="34" charset="0"/>
                        </a:rPr>
                        <a:t>4.</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ZA" sz="1800" kern="1200" dirty="0">
                          <a:solidFill>
                            <a:schemeClr val="dk1"/>
                          </a:solidFill>
                          <a:effectLst/>
                          <a:latin typeface="Tw Cen MT" panose="020B0602020104020603" pitchFamily="34" charset="0"/>
                          <a:ea typeface="+mn-ea"/>
                          <a:cs typeface="+mn-cs"/>
                        </a:rPr>
                        <a:t>Four (4) quarterly progress reports on the implementation of the Internal Audit and Risk management plans submitted to the Audit and Risk Committees</a:t>
                      </a:r>
                      <a:endParaRPr lang="en-ZA" sz="1800" dirty="0">
                        <a:solidFill>
                          <a:schemeClr val="tx1"/>
                        </a:solidFill>
                        <a:latin typeface="Tw Cen MT"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5"/>
                  </a:ext>
                </a:extLst>
              </a:tr>
              <a:tr h="487750">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indent="0">
                        <a:buFont typeface="+mj-lt"/>
                        <a:buNone/>
                      </a:pPr>
                      <a:r>
                        <a:rPr lang="en-ZA" sz="1800" dirty="0">
                          <a:solidFill>
                            <a:schemeClr val="bg1"/>
                          </a:solidFill>
                          <a:latin typeface="Tw Cen MT" pitchFamily="34" charset="0"/>
                        </a:rPr>
                        <a:t>5.</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r>
                        <a:rPr lang="en-ZA" sz="1800" kern="1200" dirty="0">
                          <a:solidFill>
                            <a:schemeClr val="dk1"/>
                          </a:solidFill>
                          <a:effectLst/>
                          <a:latin typeface="Tw Cen MT" panose="020B0602020104020603" pitchFamily="34" charset="0"/>
                          <a:ea typeface="+mn-ea"/>
                          <a:cs typeface="+mn-cs"/>
                        </a:rPr>
                        <a:t>Four (4) quarterly reports on the DPSA’s compliance to Financial Management, Human Resources and Labour Relations Prescripts submitted to the Director-General</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6"/>
                  </a:ext>
                </a:extLst>
              </a:tr>
              <a:tr h="682849">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indent="0">
                        <a:buFont typeface="+mj-lt"/>
                        <a:buNone/>
                      </a:pPr>
                      <a:r>
                        <a:rPr lang="en-ZA" sz="1800" dirty="0">
                          <a:solidFill>
                            <a:schemeClr val="bg1"/>
                          </a:solidFill>
                          <a:latin typeface="Tw Cen MT" pitchFamily="34" charset="0"/>
                        </a:rPr>
                        <a:t>6.</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r>
                        <a:rPr lang="en-ZA" sz="1800" kern="1200" dirty="0">
                          <a:solidFill>
                            <a:schemeClr val="dk1"/>
                          </a:solidFill>
                          <a:effectLst/>
                          <a:latin typeface="Tw Cen MT" panose="020B0602020104020603" pitchFamily="34" charset="0"/>
                          <a:ea typeface="+mn-ea"/>
                          <a:cs typeface="+mn-cs"/>
                        </a:rPr>
                        <a:t>Four (4) quarterly progress reports on the implementation of the department's</a:t>
                      </a:r>
                      <a:r>
                        <a:rPr lang="en-ZA" sz="1800" kern="1200" baseline="0" dirty="0">
                          <a:solidFill>
                            <a:schemeClr val="dk1"/>
                          </a:solidFill>
                          <a:effectLst/>
                          <a:latin typeface="Tw Cen MT" panose="020B0602020104020603" pitchFamily="34" charset="0"/>
                          <a:ea typeface="+mn-ea"/>
                          <a:cs typeface="+mn-cs"/>
                        </a:rPr>
                        <a:t> </a:t>
                      </a:r>
                      <a:r>
                        <a:rPr lang="en-ZA" sz="1800" kern="1200" dirty="0">
                          <a:solidFill>
                            <a:schemeClr val="dk1"/>
                          </a:solidFill>
                          <a:effectLst/>
                          <a:latin typeface="Tw Cen MT" panose="020B0602020104020603" pitchFamily="34" charset="0"/>
                          <a:ea typeface="+mn-ea"/>
                          <a:cs typeface="+mn-cs"/>
                        </a:rPr>
                        <a:t>Bi-lateral and Multi-lateral agreements and programmes submitted to the Director-General</a:t>
                      </a:r>
                      <a:endParaRPr lang="en-ZA" sz="1800" dirty="0">
                        <a:solidFill>
                          <a:schemeClr val="tx1"/>
                        </a:solidFill>
                        <a:latin typeface="Tw Cen MT"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1523212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608" y="1052736"/>
            <a:ext cx="10307392" cy="5544616"/>
          </a:xfrm>
        </p:spPr>
        <p:txBody>
          <a:bodyPr>
            <a:normAutofit/>
          </a:bodyPr>
          <a:lstStyle/>
          <a:p>
            <a:pPr>
              <a:buNone/>
            </a:pPr>
            <a:endParaRPr lang="en-US" sz="2000" dirty="0"/>
          </a:p>
          <a:p>
            <a:pPr algn="just"/>
            <a:endParaRPr lang="en-US" sz="2000" b="1" dirty="0"/>
          </a:p>
        </p:txBody>
      </p:sp>
      <p:sp>
        <p:nvSpPr>
          <p:cNvPr id="4" name="Slide Number Placeholder 3"/>
          <p:cNvSpPr>
            <a:spLocks noGrp="1"/>
          </p:cNvSpPr>
          <p:nvPr>
            <p:ph type="sldNum" sz="quarter" idx="12"/>
          </p:nvPr>
        </p:nvSpPr>
        <p:spPr>
          <a:xfrm>
            <a:off x="11125200" y="102655"/>
            <a:ext cx="912603" cy="697290"/>
          </a:xfrm>
        </p:spPr>
        <p:txBody>
          <a:bodyPr/>
          <a:lstStyle/>
          <a:p>
            <a:pPr>
              <a:defRPr/>
            </a:pPr>
            <a:fld id="{4DE96417-4ADB-4B1E-9DF8-F791D7DFC93B}" type="slidenum">
              <a:rPr lang="en-GB" sz="4000" b="1" smtClean="0">
                <a:effectLst>
                  <a:outerShdw blurRad="38100" dist="38100" dir="2700000" algn="tl">
                    <a:srgbClr val="000000">
                      <a:alpha val="43137"/>
                    </a:srgbClr>
                  </a:outerShdw>
                </a:effectLst>
              </a:rPr>
              <a:pPr>
                <a:defRPr/>
              </a:pPr>
              <a:t>11</a:t>
            </a:fld>
            <a:endParaRPr lang="en-GB" sz="4000" b="1" dirty="0">
              <a:effectLst>
                <a:outerShdw blurRad="38100" dist="38100" dir="2700000" algn="tl">
                  <a:srgbClr val="000000">
                    <a:alpha val="43137"/>
                  </a:srgbClr>
                </a:outerShdw>
              </a:effectLst>
            </a:endParaRPr>
          </a:p>
        </p:txBody>
      </p:sp>
      <p:sp>
        <p:nvSpPr>
          <p:cNvPr id="8" name="Title 1"/>
          <p:cNvSpPr txBox="1">
            <a:spLocks noGrp="1"/>
          </p:cNvSpPr>
          <p:nvPr>
            <p:ph type="title"/>
          </p:nvPr>
        </p:nvSpPr>
        <p:spPr>
          <a:xfrm>
            <a:off x="-1" y="-1"/>
            <a:ext cx="10547797" cy="901521"/>
          </a:xfrm>
          <a:prstGeom prst="rect">
            <a:avLst/>
          </a:prstGeom>
          <a:ln/>
        </p:spPr>
        <p:style>
          <a:lnRef idx="2">
            <a:schemeClr val="dk1">
              <a:shade val="50000"/>
            </a:schemeClr>
          </a:lnRef>
          <a:fillRef idx="1003">
            <a:schemeClr val="lt2"/>
          </a:fillRef>
          <a:effectRef idx="0">
            <a:schemeClr val="dk1"/>
          </a:effectRef>
          <a:fontRef idx="minor">
            <a:schemeClr val="lt1"/>
          </a:fontRef>
        </p:style>
        <p:txBody>
          <a:bodyPr anchor="ctr">
            <a:noAutofit/>
          </a:bodyPr>
          <a:lstStyle>
            <a:lvl1pPr algn="l" rtl="0" eaLnBrk="1" latinLnBrk="0" hangingPunct="1">
              <a:spcBef>
                <a:spcPct val="0"/>
              </a:spcBef>
              <a:buNone/>
              <a:defRPr kumimoji="0" sz="4300" kern="1200">
                <a:solidFill>
                  <a:schemeClr val="lt1"/>
                </a:solidFill>
                <a:effectLst>
                  <a:outerShdw blurRad="50000" dist="30000" dir="5400000" algn="tl" rotWithShape="0">
                    <a:srgbClr val="000000">
                      <a:alpha val="30000"/>
                    </a:srgbClr>
                  </a:outerShdw>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extLst/>
          </a:lstStyle>
          <a:p>
            <a:r>
              <a:rPr lang="en-ZA" sz="2800" b="1" dirty="0">
                <a:solidFill>
                  <a:schemeClr val="accent3">
                    <a:lumMod val="75000"/>
                  </a:schemeClr>
                </a:solidFill>
                <a:latin typeface="Tw Cen MT" panose="020B0602020104020603" pitchFamily="34" charset="0"/>
              </a:rPr>
              <a:t>2018/19 </a:t>
            </a:r>
            <a:r>
              <a:rPr lang="en-GB" sz="2800" b="1" dirty="0">
                <a:solidFill>
                  <a:schemeClr val="accent3">
                    <a:lumMod val="75000"/>
                  </a:schemeClr>
                </a:solidFill>
                <a:latin typeface="Tw Cen MT" panose="020B0602020104020603" pitchFamily="34" charset="0"/>
              </a:rPr>
              <a:t>ANNUAL PERFORMANCE PLAN (3)</a:t>
            </a:r>
            <a:r>
              <a:rPr lang="en-US" sz="2800" b="1" dirty="0">
                <a:solidFill>
                  <a:schemeClr val="accent3">
                    <a:lumMod val="75000"/>
                  </a:schemeClr>
                </a:solidFill>
                <a:latin typeface="Tw Cen MT" panose="020B0602020104020603" pitchFamily="34" charset="0"/>
              </a:rPr>
              <a:t/>
            </a:r>
            <a:br>
              <a:rPr lang="en-US" sz="2800" b="1" dirty="0">
                <a:solidFill>
                  <a:schemeClr val="accent3">
                    <a:lumMod val="75000"/>
                  </a:schemeClr>
                </a:solidFill>
                <a:latin typeface="Tw Cen MT" panose="020B0602020104020603" pitchFamily="34" charset="0"/>
              </a:rPr>
            </a:br>
            <a:endParaRPr lang="en-ZA" sz="2800" b="1" dirty="0">
              <a:solidFill>
                <a:schemeClr val="accent3">
                  <a:lumMod val="75000"/>
                </a:schemeClr>
              </a:solidFill>
              <a:effectLst/>
              <a:latin typeface="Tw Cen MT" panose="020B0602020104020603" pitchFamily="34" charset="0"/>
            </a:endParaRPr>
          </a:p>
        </p:txBody>
      </p:sp>
      <p:graphicFrame>
        <p:nvGraphicFramePr>
          <p:cNvPr id="6" name="Content Placeholder 4"/>
          <p:cNvGraphicFramePr>
            <a:graphicFrameLocks/>
          </p:cNvGraphicFramePr>
          <p:nvPr>
            <p:extLst>
              <p:ext uri="{D42A27DB-BD31-4B8C-83A1-F6EECF244321}">
                <p14:modId xmlns:p14="http://schemas.microsoft.com/office/powerpoint/2010/main" xmlns="" val="3993191342"/>
              </p:ext>
            </p:extLst>
          </p:nvPr>
        </p:nvGraphicFramePr>
        <p:xfrm>
          <a:off x="0" y="1000110"/>
          <a:ext cx="12192000" cy="4653107"/>
        </p:xfrm>
        <a:graphic>
          <a:graphicData uri="http://schemas.openxmlformats.org/drawingml/2006/table">
            <a:tbl>
              <a:tblPr firstRow="1" bandRow="1"/>
              <a:tblGrid>
                <a:gridCol w="769671">
                  <a:extLst>
                    <a:ext uri="{9D8B030D-6E8A-4147-A177-3AD203B41FA5}">
                      <a16:colId xmlns:a16="http://schemas.microsoft.com/office/drawing/2014/main" xmlns="" val="20000"/>
                    </a:ext>
                  </a:extLst>
                </a:gridCol>
                <a:gridCol w="11422329">
                  <a:extLst>
                    <a:ext uri="{9D8B030D-6E8A-4147-A177-3AD203B41FA5}">
                      <a16:colId xmlns:a16="http://schemas.microsoft.com/office/drawing/2014/main" xmlns="" val="20001"/>
                    </a:ext>
                  </a:extLst>
                </a:gridCol>
              </a:tblGrid>
              <a:tr h="316900">
                <a:tc gridSpan="2">
                  <a:txBody>
                    <a:bodyPr/>
                    <a:lstStyle>
                      <a:lvl1pPr marL="0" algn="l" defTabSz="914400" rtl="0" eaLnBrk="1" latinLnBrk="0" hangingPunct="1">
                        <a:defRPr sz="1800" b="1" kern="1200">
                          <a:solidFill>
                            <a:schemeClr val="dk1"/>
                          </a:solidFill>
                          <a:latin typeface="Gill Sans MT"/>
                        </a:defRPr>
                      </a:lvl1pPr>
                      <a:lvl2pPr marL="457200" algn="l" defTabSz="914400" rtl="0" eaLnBrk="1" latinLnBrk="0" hangingPunct="1">
                        <a:defRPr sz="1800" b="1" kern="1200">
                          <a:solidFill>
                            <a:schemeClr val="dk1"/>
                          </a:solidFill>
                          <a:latin typeface="Gill Sans MT"/>
                        </a:defRPr>
                      </a:lvl2pPr>
                      <a:lvl3pPr marL="914400" algn="l" defTabSz="914400" rtl="0" eaLnBrk="1" latinLnBrk="0" hangingPunct="1">
                        <a:defRPr sz="1800" b="1" kern="1200">
                          <a:solidFill>
                            <a:schemeClr val="dk1"/>
                          </a:solidFill>
                          <a:latin typeface="Gill Sans MT"/>
                        </a:defRPr>
                      </a:lvl3pPr>
                      <a:lvl4pPr marL="1371600" algn="l" defTabSz="914400" rtl="0" eaLnBrk="1" latinLnBrk="0" hangingPunct="1">
                        <a:defRPr sz="1800" b="1" kern="1200">
                          <a:solidFill>
                            <a:schemeClr val="dk1"/>
                          </a:solidFill>
                          <a:latin typeface="Gill Sans MT"/>
                        </a:defRPr>
                      </a:lvl4pPr>
                      <a:lvl5pPr marL="1828800" algn="l" defTabSz="914400" rtl="0" eaLnBrk="1" latinLnBrk="0" hangingPunct="1">
                        <a:defRPr sz="1800" b="1" kern="1200">
                          <a:solidFill>
                            <a:schemeClr val="dk1"/>
                          </a:solidFill>
                          <a:latin typeface="Gill Sans MT"/>
                        </a:defRPr>
                      </a:lvl5pPr>
                      <a:lvl6pPr marL="2286000" algn="l" defTabSz="914400" rtl="0" eaLnBrk="1" latinLnBrk="0" hangingPunct="1">
                        <a:defRPr sz="1800" b="1" kern="1200">
                          <a:solidFill>
                            <a:schemeClr val="dk1"/>
                          </a:solidFill>
                          <a:latin typeface="Gill Sans MT"/>
                        </a:defRPr>
                      </a:lvl6pPr>
                      <a:lvl7pPr marL="2743200" algn="l" defTabSz="914400" rtl="0" eaLnBrk="1" latinLnBrk="0" hangingPunct="1">
                        <a:defRPr sz="1800" b="1" kern="1200">
                          <a:solidFill>
                            <a:schemeClr val="dk1"/>
                          </a:solidFill>
                          <a:latin typeface="Gill Sans MT"/>
                        </a:defRPr>
                      </a:lvl7pPr>
                      <a:lvl8pPr marL="3200400" algn="l" defTabSz="914400" rtl="0" eaLnBrk="1" latinLnBrk="0" hangingPunct="1">
                        <a:defRPr sz="1800" b="1" kern="1200">
                          <a:solidFill>
                            <a:schemeClr val="dk1"/>
                          </a:solidFill>
                          <a:latin typeface="Gill Sans MT"/>
                        </a:defRPr>
                      </a:lvl8pPr>
                      <a:lvl9pPr marL="3657600" algn="l" defTabSz="914400" rtl="0" eaLnBrk="1" latinLnBrk="0" hangingPunct="1">
                        <a:defRPr sz="1800" b="1" kern="1200">
                          <a:solidFill>
                            <a:schemeClr val="dk1"/>
                          </a:solidFill>
                          <a:latin typeface="Gill Sans MT"/>
                        </a:defRPr>
                      </a:lvl9pPr>
                    </a:lstStyle>
                    <a:p>
                      <a:r>
                        <a:rPr lang="en-ZA" sz="1600" dirty="0">
                          <a:solidFill>
                            <a:schemeClr val="bg1"/>
                          </a:solidFill>
                          <a:latin typeface="Tw Cen MT" pitchFamily="34" charset="0"/>
                        </a:rPr>
                        <a:t>PROGRAMME 2: RESEARCH</a:t>
                      </a:r>
                      <a:r>
                        <a:rPr lang="en-ZA" sz="1600" baseline="0" dirty="0">
                          <a:solidFill>
                            <a:schemeClr val="bg1"/>
                          </a:solidFill>
                          <a:latin typeface="Tw Cen MT" pitchFamily="34" charset="0"/>
                        </a:rPr>
                        <a:t> AND POLICY ANALYSIS</a:t>
                      </a:r>
                      <a:endParaRPr lang="en-ZA" sz="1600" dirty="0">
                        <a:solidFill>
                          <a:schemeClr val="bg1"/>
                        </a:solidFill>
                        <a:latin typeface="Tw Cen MT" pitchFamily="34" charset="0"/>
                      </a:endParaRP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lvl1pPr marL="0" algn="l" defTabSz="914400" rtl="0" eaLnBrk="1" latinLnBrk="0" hangingPunct="1">
                        <a:defRPr sz="1800" b="1" kern="1200">
                          <a:solidFill>
                            <a:schemeClr val="dk1"/>
                          </a:solidFill>
                          <a:latin typeface="Gill Sans MT"/>
                        </a:defRPr>
                      </a:lvl1pPr>
                      <a:lvl2pPr marL="457200" algn="l" defTabSz="914400" rtl="0" eaLnBrk="1" latinLnBrk="0" hangingPunct="1">
                        <a:defRPr sz="1800" b="1" kern="1200">
                          <a:solidFill>
                            <a:schemeClr val="dk1"/>
                          </a:solidFill>
                          <a:latin typeface="Gill Sans MT"/>
                        </a:defRPr>
                      </a:lvl2pPr>
                      <a:lvl3pPr marL="914400" algn="l" defTabSz="914400" rtl="0" eaLnBrk="1" latinLnBrk="0" hangingPunct="1">
                        <a:defRPr sz="1800" b="1" kern="1200">
                          <a:solidFill>
                            <a:schemeClr val="dk1"/>
                          </a:solidFill>
                          <a:latin typeface="Gill Sans MT"/>
                        </a:defRPr>
                      </a:lvl3pPr>
                      <a:lvl4pPr marL="1371600" algn="l" defTabSz="914400" rtl="0" eaLnBrk="1" latinLnBrk="0" hangingPunct="1">
                        <a:defRPr sz="1800" b="1" kern="1200">
                          <a:solidFill>
                            <a:schemeClr val="dk1"/>
                          </a:solidFill>
                          <a:latin typeface="Gill Sans MT"/>
                        </a:defRPr>
                      </a:lvl4pPr>
                      <a:lvl5pPr marL="1828800" algn="l" defTabSz="914400" rtl="0" eaLnBrk="1" latinLnBrk="0" hangingPunct="1">
                        <a:defRPr sz="1800" b="1" kern="1200">
                          <a:solidFill>
                            <a:schemeClr val="dk1"/>
                          </a:solidFill>
                          <a:latin typeface="Gill Sans MT"/>
                        </a:defRPr>
                      </a:lvl5pPr>
                      <a:lvl6pPr marL="2286000" algn="l" defTabSz="914400" rtl="0" eaLnBrk="1" latinLnBrk="0" hangingPunct="1">
                        <a:defRPr sz="1800" b="1" kern="1200">
                          <a:solidFill>
                            <a:schemeClr val="dk1"/>
                          </a:solidFill>
                          <a:latin typeface="Gill Sans MT"/>
                        </a:defRPr>
                      </a:lvl6pPr>
                      <a:lvl7pPr marL="2743200" algn="l" defTabSz="914400" rtl="0" eaLnBrk="1" latinLnBrk="0" hangingPunct="1">
                        <a:defRPr sz="1800" b="1" kern="1200">
                          <a:solidFill>
                            <a:schemeClr val="dk1"/>
                          </a:solidFill>
                          <a:latin typeface="Gill Sans MT"/>
                        </a:defRPr>
                      </a:lvl7pPr>
                      <a:lvl8pPr marL="3200400" algn="l" defTabSz="914400" rtl="0" eaLnBrk="1" latinLnBrk="0" hangingPunct="1">
                        <a:defRPr sz="1800" b="1" kern="1200">
                          <a:solidFill>
                            <a:schemeClr val="dk1"/>
                          </a:solidFill>
                          <a:latin typeface="Gill Sans MT"/>
                        </a:defRPr>
                      </a:lvl8pPr>
                      <a:lvl9pPr marL="3657600" algn="l" defTabSz="914400" rtl="0" eaLnBrk="1" latinLnBrk="0" hangingPunct="1">
                        <a:defRPr sz="1800" b="1" kern="1200">
                          <a:solidFill>
                            <a:schemeClr val="dk1"/>
                          </a:solidFill>
                          <a:latin typeface="Gill Sans MT"/>
                        </a:defRPr>
                      </a:lvl9pPr>
                    </a:lstStyle>
                    <a:p>
                      <a:endParaRPr lang="en-ZA" sz="1800" dirty="0">
                        <a:solidFill>
                          <a:schemeClr val="bg1"/>
                        </a:solidFill>
                        <a:latin typeface="Tw Cen MT"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xmlns="" val="10000"/>
                  </a:ext>
                </a:extLst>
              </a:tr>
              <a:tr h="777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b="1" dirty="0">
                          <a:solidFill>
                            <a:schemeClr val="bg1"/>
                          </a:solidFill>
                          <a:latin typeface="Tw Cen MT" pitchFamily="34" charset="0"/>
                        </a:rPr>
                        <a:t>NO</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r>
                        <a:rPr lang="en-ZA" sz="1600" b="1" dirty="0">
                          <a:solidFill>
                            <a:schemeClr val="bg1"/>
                          </a:solidFill>
                          <a:latin typeface="Tw Cen MT" pitchFamily="34" charset="0"/>
                        </a:rPr>
                        <a:t>PURPOSE: </a:t>
                      </a:r>
                      <a:r>
                        <a:rPr lang="en-ZA" sz="1600" kern="1200" dirty="0">
                          <a:solidFill>
                            <a:schemeClr val="dk1"/>
                          </a:solidFill>
                          <a:effectLst/>
                          <a:latin typeface="Tw Cen MT" panose="020B0602020104020603" pitchFamily="34" charset="0"/>
                          <a:ea typeface="+mn-ea"/>
                          <a:cs typeface="+mn-cs"/>
                        </a:rPr>
                        <a:t>Manage and oversee the formulation, design and review of policies and policy reform through revised norms and standards. Manage research and analysis of Public Service capacity, performance and reform by conducting productivity, accessibility and feasibility studies, tracking trends in best practice in public administration discourse</a:t>
                      </a:r>
                      <a:endParaRPr lang="en-ZA" sz="1600" dirty="0">
                        <a:solidFill>
                          <a:schemeClr val="bg1"/>
                        </a:solidFill>
                        <a:latin typeface="Tw Cen MT" pitchFamily="34" charset="0"/>
                      </a:endParaRP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xmlns="" val="10001"/>
                  </a:ext>
                </a:extLst>
              </a:tr>
              <a:tr h="316900">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indent="0">
                        <a:buFont typeface="+mj-lt"/>
                        <a:buNone/>
                      </a:pPr>
                      <a:r>
                        <a:rPr lang="en-ZA" sz="1600" dirty="0">
                          <a:solidFill>
                            <a:schemeClr val="bg1"/>
                          </a:solidFill>
                          <a:latin typeface="Tw Cen MT" pitchFamily="34" charset="0"/>
                        </a:rPr>
                        <a:t>1.</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indent="0">
                        <a:buFont typeface="+mj-lt"/>
                        <a:buNone/>
                      </a:pPr>
                      <a:r>
                        <a:rPr lang="en-ZA" sz="1600" kern="1200" dirty="0">
                          <a:solidFill>
                            <a:schemeClr val="bg1"/>
                          </a:solidFill>
                          <a:effectLst/>
                          <a:latin typeface="Tw Cen MT" panose="020B0602020104020603" pitchFamily="34" charset="0"/>
                          <a:ea typeface="+mn-ea"/>
                          <a:cs typeface="+mn-cs"/>
                        </a:rPr>
                        <a:t>Further consultations conducted on the draft Strategic Framework for Norms and Standards with the Centre of Government Departments</a:t>
                      </a:r>
                      <a:endParaRPr lang="en-ZA" sz="1600" dirty="0">
                        <a:solidFill>
                          <a:schemeClr val="bg1"/>
                        </a:solidFill>
                        <a:latin typeface="Tw Cen MT" pitchFamily="34" charset="0"/>
                      </a:endParaRP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2"/>
                  </a:ext>
                </a:extLst>
              </a:tr>
              <a:tr h="480872">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indent="0">
                        <a:lnSpc>
                          <a:spcPct val="107000"/>
                        </a:lnSpc>
                        <a:spcAft>
                          <a:spcPts val="0"/>
                        </a:spcAft>
                        <a:buFont typeface="+mj-lt"/>
                        <a:buNone/>
                      </a:pPr>
                      <a:r>
                        <a:rPr lang="en-ZA" sz="1600" dirty="0">
                          <a:solidFill>
                            <a:schemeClr val="bg1"/>
                          </a:solidFill>
                          <a:latin typeface="Tw Cen MT" pitchFamily="34" charset="0"/>
                          <a:ea typeface="Calibri"/>
                          <a:cs typeface="Times New Roman"/>
                        </a:rPr>
                        <a:t>2.</a:t>
                      </a: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indent="0">
                        <a:lnSpc>
                          <a:spcPct val="107000"/>
                        </a:lnSpc>
                        <a:spcAft>
                          <a:spcPts val="0"/>
                        </a:spcAft>
                        <a:buFont typeface="+mj-lt"/>
                        <a:buNone/>
                      </a:pPr>
                      <a:r>
                        <a:rPr lang="en-ZA" sz="1600" kern="1200" dirty="0">
                          <a:solidFill>
                            <a:schemeClr val="bg1"/>
                          </a:solidFill>
                          <a:effectLst/>
                          <a:latin typeface="Tw Cen MT" panose="020B0602020104020603" pitchFamily="34" charset="0"/>
                          <a:ea typeface="+mn-ea"/>
                          <a:cs typeface="+mn-cs"/>
                        </a:rPr>
                        <a:t>Business case research report complied on the legislative instruments, structure, functions, governance and envisaged operationalisation of the Office of Standards in terms of the Public Administration Management Act (2014)</a:t>
                      </a:r>
                      <a:endParaRPr lang="en-ZA" sz="1600" dirty="0">
                        <a:solidFill>
                          <a:schemeClr val="bg1"/>
                        </a:solidFill>
                        <a:latin typeface="Tw Cen MT" pitchFamily="34" charset="0"/>
                        <a:ea typeface="Calibri"/>
                        <a:cs typeface="Times New Roman"/>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3"/>
                  </a:ext>
                </a:extLst>
              </a:tr>
              <a:tr h="547373">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indent="0">
                        <a:buFont typeface="+mj-lt"/>
                        <a:buNone/>
                      </a:pPr>
                      <a:r>
                        <a:rPr lang="en-ZA" sz="1600" dirty="0">
                          <a:solidFill>
                            <a:schemeClr val="bg1"/>
                          </a:solidFill>
                          <a:latin typeface="Tw Cen MT" pitchFamily="34" charset="0"/>
                        </a:rPr>
                        <a:t>3.</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r>
                        <a:rPr lang="en-ZA" sz="1600" kern="1200" dirty="0">
                          <a:solidFill>
                            <a:schemeClr val="bg1"/>
                          </a:solidFill>
                          <a:effectLst/>
                          <a:latin typeface="Tw Cen MT" panose="020B0602020104020603" pitchFamily="34" charset="0"/>
                          <a:ea typeface="+mn-ea"/>
                          <a:cs typeface="+mn-cs"/>
                        </a:rPr>
                        <a:t>Compliance report on the monitoring of selected Public Service Norms and Standards by line departments submitted to the Director-General</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4"/>
                  </a:ext>
                </a:extLst>
              </a:tr>
              <a:tr h="316900">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ZA" sz="1600" dirty="0">
                          <a:solidFill>
                            <a:schemeClr val="bg1"/>
                          </a:solidFill>
                          <a:latin typeface="Tw Cen MT" pitchFamily="34" charset="0"/>
                        </a:rPr>
                        <a:t>4.</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r>
                        <a:rPr lang="en-ZA" sz="1600" kern="1200" dirty="0">
                          <a:solidFill>
                            <a:schemeClr val="bg1"/>
                          </a:solidFill>
                          <a:effectLst/>
                          <a:latin typeface="Tw Cen MT" panose="020B0602020104020603" pitchFamily="34" charset="0"/>
                          <a:ea typeface="+mn-ea"/>
                          <a:cs typeface="+mn-cs"/>
                        </a:rPr>
                        <a:t>Draft proposed model for the configuration of the centre of national government submitted to the Director-General</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5"/>
                  </a:ext>
                </a:extLst>
              </a:tr>
              <a:tr h="547373">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indent="0">
                        <a:buFont typeface="+mj-lt"/>
                        <a:buNone/>
                      </a:pPr>
                      <a:r>
                        <a:rPr lang="en-ZA" sz="1600" dirty="0">
                          <a:solidFill>
                            <a:schemeClr val="bg1"/>
                          </a:solidFill>
                          <a:latin typeface="Tw Cen MT" pitchFamily="34" charset="0"/>
                        </a:rPr>
                        <a:t>5.</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r>
                        <a:rPr lang="en-ZA" sz="1600" kern="1200" dirty="0">
                          <a:solidFill>
                            <a:schemeClr val="bg1"/>
                          </a:solidFill>
                          <a:effectLst/>
                          <a:latin typeface="Tw Cen MT" panose="020B0602020104020603" pitchFamily="34" charset="0"/>
                          <a:ea typeface="+mn-ea"/>
                          <a:cs typeface="+mn-cs"/>
                        </a:rPr>
                        <a:t>Consultations on the draft White Paper for the Transformation and Modernisation of public administration linked to the social vision of the NDP and provisions of PAMA, 2014 conducted with internal and external stakeholders</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6"/>
                  </a:ext>
                </a:extLst>
              </a:tr>
              <a:tr h="578185">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indent="0">
                        <a:buFont typeface="+mj-lt"/>
                        <a:buNone/>
                      </a:pPr>
                      <a:r>
                        <a:rPr lang="en-ZA" sz="1600" dirty="0">
                          <a:solidFill>
                            <a:schemeClr val="bg1"/>
                          </a:solidFill>
                          <a:latin typeface="Tw Cen MT" pitchFamily="34" charset="0"/>
                        </a:rPr>
                        <a:t>6.</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kern="1200" dirty="0">
                          <a:solidFill>
                            <a:schemeClr val="bg1"/>
                          </a:solidFill>
                          <a:effectLst/>
                          <a:latin typeface="Tw Cen MT" panose="020B0602020104020603" pitchFamily="34" charset="0"/>
                          <a:ea typeface="+mn-ea"/>
                          <a:cs typeface="+mn-cs"/>
                        </a:rPr>
                        <a:t>Subject to approval of the final Productivity Measurement Tool;10 workshops conducted to support  departments on the application of the Tool </a:t>
                      </a:r>
                      <a:r>
                        <a:rPr lang="en-ZA" sz="1600" b="1" kern="1200" dirty="0">
                          <a:solidFill>
                            <a:schemeClr val="bg1"/>
                          </a:solidFill>
                          <a:effectLst/>
                          <a:latin typeface="Tw Cen MT" panose="020B0602020104020603" pitchFamily="34" charset="0"/>
                          <a:ea typeface="+mn-ea"/>
                          <a:cs typeface="+mn-cs"/>
                        </a:rPr>
                        <a:t>(MTSF)</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7"/>
                  </a:ext>
                </a:extLst>
              </a:tr>
              <a:tr h="578185">
                <a:tc>
                  <a:txBody>
                    <a:bodyPr/>
                    <a:lstStyle/>
                    <a:p>
                      <a:pPr marL="0" indent="0">
                        <a:buFont typeface="+mj-lt"/>
                        <a:buNone/>
                      </a:pPr>
                      <a:r>
                        <a:rPr lang="en-ZA" sz="1600" dirty="0">
                          <a:solidFill>
                            <a:schemeClr val="bg1"/>
                          </a:solidFill>
                          <a:latin typeface="Tw Cen MT" pitchFamily="34" charset="0"/>
                        </a:rPr>
                        <a:t>7.</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kern="1200" dirty="0">
                          <a:solidFill>
                            <a:schemeClr val="bg1"/>
                          </a:solidFill>
                          <a:effectLst/>
                          <a:latin typeface="Tw Cen MT" panose="020B0602020104020603" pitchFamily="34" charset="0"/>
                          <a:ea typeface="+mn-ea"/>
                          <a:cs typeface="+mn-cs"/>
                        </a:rPr>
                        <a:t>Draft Organisational Functionality Assessment (OFA) Tool submitted to the Director-General</a:t>
                      </a: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xmlns="" val="735283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1125200" y="102655"/>
            <a:ext cx="912603" cy="697290"/>
          </a:xfrm>
        </p:spPr>
        <p:txBody>
          <a:bodyPr/>
          <a:lstStyle/>
          <a:p>
            <a:pPr>
              <a:defRPr/>
            </a:pPr>
            <a:fld id="{4DE96417-4ADB-4B1E-9DF8-F791D7DFC93B}" type="slidenum">
              <a:rPr lang="en-GB" sz="4000" b="1" smtClean="0">
                <a:effectLst>
                  <a:outerShdw blurRad="38100" dist="38100" dir="2700000" algn="tl">
                    <a:srgbClr val="000000">
                      <a:alpha val="43137"/>
                    </a:srgbClr>
                  </a:outerShdw>
                </a:effectLst>
              </a:rPr>
              <a:pPr>
                <a:defRPr/>
              </a:pPr>
              <a:t>12</a:t>
            </a:fld>
            <a:endParaRPr lang="en-GB" sz="4000" b="1" dirty="0">
              <a:effectLst>
                <a:outerShdw blurRad="38100" dist="38100" dir="2700000" algn="tl">
                  <a:srgbClr val="000000">
                    <a:alpha val="43137"/>
                  </a:srgbClr>
                </a:outerShdw>
              </a:effectLst>
            </a:endParaRPr>
          </a:p>
        </p:txBody>
      </p:sp>
      <p:sp>
        <p:nvSpPr>
          <p:cNvPr id="8" name="Title 1"/>
          <p:cNvSpPr txBox="1">
            <a:spLocks noGrp="1"/>
          </p:cNvSpPr>
          <p:nvPr>
            <p:ph type="title"/>
          </p:nvPr>
        </p:nvSpPr>
        <p:spPr>
          <a:xfrm>
            <a:off x="-1" y="-1"/>
            <a:ext cx="10547797" cy="901521"/>
          </a:xfrm>
          <a:prstGeom prst="rect">
            <a:avLst/>
          </a:prstGeom>
          <a:ln/>
        </p:spPr>
        <p:style>
          <a:lnRef idx="2">
            <a:schemeClr val="dk1">
              <a:shade val="50000"/>
            </a:schemeClr>
          </a:lnRef>
          <a:fillRef idx="1003">
            <a:schemeClr val="lt2"/>
          </a:fillRef>
          <a:effectRef idx="0">
            <a:schemeClr val="dk1"/>
          </a:effectRef>
          <a:fontRef idx="minor">
            <a:schemeClr val="lt1"/>
          </a:fontRef>
        </p:style>
        <p:txBody>
          <a:bodyPr anchor="ctr">
            <a:noAutofit/>
          </a:bodyPr>
          <a:lstStyle>
            <a:lvl1pPr algn="l" rtl="0" eaLnBrk="1" latinLnBrk="0" hangingPunct="1">
              <a:spcBef>
                <a:spcPct val="0"/>
              </a:spcBef>
              <a:buNone/>
              <a:defRPr kumimoji="0" sz="4300" kern="1200">
                <a:solidFill>
                  <a:schemeClr val="lt1"/>
                </a:solidFill>
                <a:effectLst>
                  <a:outerShdw blurRad="50000" dist="30000" dir="5400000" algn="tl" rotWithShape="0">
                    <a:srgbClr val="000000">
                      <a:alpha val="30000"/>
                    </a:srgbClr>
                  </a:outerShdw>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extLst/>
          </a:lstStyle>
          <a:p>
            <a:r>
              <a:rPr lang="en-ZA" sz="2800" b="1" dirty="0">
                <a:solidFill>
                  <a:schemeClr val="accent3">
                    <a:lumMod val="75000"/>
                  </a:schemeClr>
                </a:solidFill>
                <a:latin typeface="Tw Cen MT" panose="020B0602020104020603" pitchFamily="34" charset="0"/>
              </a:rPr>
              <a:t>2018/19 </a:t>
            </a:r>
            <a:r>
              <a:rPr lang="en-GB" sz="2800" b="1" dirty="0">
                <a:solidFill>
                  <a:schemeClr val="accent3">
                    <a:lumMod val="75000"/>
                  </a:schemeClr>
                </a:solidFill>
                <a:latin typeface="Tw Cen MT" panose="020B0602020104020603" pitchFamily="34" charset="0"/>
              </a:rPr>
              <a:t>ANNUAL PERFORMANCE PLAN (4)</a:t>
            </a:r>
            <a:r>
              <a:rPr lang="en-US" sz="2800" b="1" dirty="0">
                <a:solidFill>
                  <a:schemeClr val="accent3">
                    <a:lumMod val="75000"/>
                  </a:schemeClr>
                </a:solidFill>
                <a:latin typeface="Tw Cen MT" panose="020B0602020104020603" pitchFamily="34" charset="0"/>
              </a:rPr>
              <a:t/>
            </a:r>
            <a:br>
              <a:rPr lang="en-US" sz="2800" b="1" dirty="0">
                <a:solidFill>
                  <a:schemeClr val="accent3">
                    <a:lumMod val="75000"/>
                  </a:schemeClr>
                </a:solidFill>
                <a:latin typeface="Tw Cen MT" panose="020B0602020104020603" pitchFamily="34" charset="0"/>
              </a:rPr>
            </a:br>
            <a:endParaRPr lang="en-ZA" sz="2800" b="1" dirty="0">
              <a:solidFill>
                <a:schemeClr val="accent3">
                  <a:lumMod val="75000"/>
                </a:schemeClr>
              </a:solidFill>
              <a:effectLst/>
              <a:latin typeface="Tw Cen MT" panose="020B0602020104020603" pitchFamily="34" charset="0"/>
            </a:endParaRPr>
          </a:p>
        </p:txBody>
      </p:sp>
      <p:graphicFrame>
        <p:nvGraphicFramePr>
          <p:cNvPr id="7" name="Content Placeholder 4"/>
          <p:cNvGraphicFramePr>
            <a:graphicFrameLocks noGrp="1"/>
          </p:cNvGraphicFramePr>
          <p:nvPr>
            <p:ph idx="1"/>
            <p:extLst>
              <p:ext uri="{D42A27DB-BD31-4B8C-83A1-F6EECF244321}">
                <p14:modId xmlns:p14="http://schemas.microsoft.com/office/powerpoint/2010/main" xmlns="" val="1263338570"/>
              </p:ext>
            </p:extLst>
          </p:nvPr>
        </p:nvGraphicFramePr>
        <p:xfrm>
          <a:off x="-1" y="1042273"/>
          <a:ext cx="12192000" cy="4547015"/>
        </p:xfrm>
        <a:graphic>
          <a:graphicData uri="http://schemas.openxmlformats.org/drawingml/2006/table">
            <a:tbl>
              <a:tblPr firstRow="1" bandRow="1"/>
              <a:tblGrid>
                <a:gridCol w="769671">
                  <a:extLst>
                    <a:ext uri="{9D8B030D-6E8A-4147-A177-3AD203B41FA5}">
                      <a16:colId xmlns:a16="http://schemas.microsoft.com/office/drawing/2014/main" xmlns="" val="20000"/>
                    </a:ext>
                  </a:extLst>
                </a:gridCol>
                <a:gridCol w="11422329">
                  <a:extLst>
                    <a:ext uri="{9D8B030D-6E8A-4147-A177-3AD203B41FA5}">
                      <a16:colId xmlns:a16="http://schemas.microsoft.com/office/drawing/2014/main" xmlns="" val="20001"/>
                    </a:ext>
                  </a:extLst>
                </a:gridCol>
              </a:tblGrid>
              <a:tr h="292650">
                <a:tc gridSpan="2">
                  <a:txBody>
                    <a:bodyPr/>
                    <a:lstStyle>
                      <a:lvl1pPr marL="0" algn="l" defTabSz="914400" rtl="0" eaLnBrk="1" latinLnBrk="0" hangingPunct="1">
                        <a:defRPr sz="1800" b="1" kern="1200">
                          <a:solidFill>
                            <a:schemeClr val="dk1"/>
                          </a:solidFill>
                          <a:latin typeface="Gill Sans MT"/>
                        </a:defRPr>
                      </a:lvl1pPr>
                      <a:lvl2pPr marL="457200" algn="l" defTabSz="914400" rtl="0" eaLnBrk="1" latinLnBrk="0" hangingPunct="1">
                        <a:defRPr sz="1800" b="1" kern="1200">
                          <a:solidFill>
                            <a:schemeClr val="dk1"/>
                          </a:solidFill>
                          <a:latin typeface="Gill Sans MT"/>
                        </a:defRPr>
                      </a:lvl2pPr>
                      <a:lvl3pPr marL="914400" algn="l" defTabSz="914400" rtl="0" eaLnBrk="1" latinLnBrk="0" hangingPunct="1">
                        <a:defRPr sz="1800" b="1" kern="1200">
                          <a:solidFill>
                            <a:schemeClr val="dk1"/>
                          </a:solidFill>
                          <a:latin typeface="Gill Sans MT"/>
                        </a:defRPr>
                      </a:lvl3pPr>
                      <a:lvl4pPr marL="1371600" algn="l" defTabSz="914400" rtl="0" eaLnBrk="1" latinLnBrk="0" hangingPunct="1">
                        <a:defRPr sz="1800" b="1" kern="1200">
                          <a:solidFill>
                            <a:schemeClr val="dk1"/>
                          </a:solidFill>
                          <a:latin typeface="Gill Sans MT"/>
                        </a:defRPr>
                      </a:lvl4pPr>
                      <a:lvl5pPr marL="1828800" algn="l" defTabSz="914400" rtl="0" eaLnBrk="1" latinLnBrk="0" hangingPunct="1">
                        <a:defRPr sz="1800" b="1" kern="1200">
                          <a:solidFill>
                            <a:schemeClr val="dk1"/>
                          </a:solidFill>
                          <a:latin typeface="Gill Sans MT"/>
                        </a:defRPr>
                      </a:lvl5pPr>
                      <a:lvl6pPr marL="2286000" algn="l" defTabSz="914400" rtl="0" eaLnBrk="1" latinLnBrk="0" hangingPunct="1">
                        <a:defRPr sz="1800" b="1" kern="1200">
                          <a:solidFill>
                            <a:schemeClr val="dk1"/>
                          </a:solidFill>
                          <a:latin typeface="Gill Sans MT"/>
                        </a:defRPr>
                      </a:lvl6pPr>
                      <a:lvl7pPr marL="2743200" algn="l" defTabSz="914400" rtl="0" eaLnBrk="1" latinLnBrk="0" hangingPunct="1">
                        <a:defRPr sz="1800" b="1" kern="1200">
                          <a:solidFill>
                            <a:schemeClr val="dk1"/>
                          </a:solidFill>
                          <a:latin typeface="Gill Sans MT"/>
                        </a:defRPr>
                      </a:lvl7pPr>
                      <a:lvl8pPr marL="3200400" algn="l" defTabSz="914400" rtl="0" eaLnBrk="1" latinLnBrk="0" hangingPunct="1">
                        <a:defRPr sz="1800" b="1" kern="1200">
                          <a:solidFill>
                            <a:schemeClr val="dk1"/>
                          </a:solidFill>
                          <a:latin typeface="Gill Sans MT"/>
                        </a:defRPr>
                      </a:lvl8pPr>
                      <a:lvl9pPr marL="3657600" algn="l" defTabSz="914400" rtl="0" eaLnBrk="1" latinLnBrk="0" hangingPunct="1">
                        <a:defRPr sz="1800" b="1" kern="1200">
                          <a:solidFill>
                            <a:schemeClr val="dk1"/>
                          </a:solidFill>
                          <a:latin typeface="Gill Sans MT"/>
                        </a:defRPr>
                      </a:lvl9pPr>
                    </a:lstStyle>
                    <a:p>
                      <a:r>
                        <a:rPr lang="en-ZA" sz="1800" dirty="0">
                          <a:solidFill>
                            <a:schemeClr val="bg1"/>
                          </a:solidFill>
                          <a:latin typeface="Tw Cen MT" pitchFamily="34" charset="0"/>
                        </a:rPr>
                        <a:t>PROGRAMME 3: PUBLIC SERVICE EMPLOYMENT AND CONDITIONS OF SERVICES</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lvl1pPr marL="0" algn="l" defTabSz="914400" rtl="0" eaLnBrk="1" latinLnBrk="0" hangingPunct="1">
                        <a:defRPr sz="1800" b="1" kern="1200">
                          <a:solidFill>
                            <a:schemeClr val="dk1"/>
                          </a:solidFill>
                          <a:latin typeface="Gill Sans MT"/>
                        </a:defRPr>
                      </a:lvl1pPr>
                      <a:lvl2pPr marL="457200" algn="l" defTabSz="914400" rtl="0" eaLnBrk="1" latinLnBrk="0" hangingPunct="1">
                        <a:defRPr sz="1800" b="1" kern="1200">
                          <a:solidFill>
                            <a:schemeClr val="dk1"/>
                          </a:solidFill>
                          <a:latin typeface="Gill Sans MT"/>
                        </a:defRPr>
                      </a:lvl2pPr>
                      <a:lvl3pPr marL="914400" algn="l" defTabSz="914400" rtl="0" eaLnBrk="1" latinLnBrk="0" hangingPunct="1">
                        <a:defRPr sz="1800" b="1" kern="1200">
                          <a:solidFill>
                            <a:schemeClr val="dk1"/>
                          </a:solidFill>
                          <a:latin typeface="Gill Sans MT"/>
                        </a:defRPr>
                      </a:lvl3pPr>
                      <a:lvl4pPr marL="1371600" algn="l" defTabSz="914400" rtl="0" eaLnBrk="1" latinLnBrk="0" hangingPunct="1">
                        <a:defRPr sz="1800" b="1" kern="1200">
                          <a:solidFill>
                            <a:schemeClr val="dk1"/>
                          </a:solidFill>
                          <a:latin typeface="Gill Sans MT"/>
                        </a:defRPr>
                      </a:lvl4pPr>
                      <a:lvl5pPr marL="1828800" algn="l" defTabSz="914400" rtl="0" eaLnBrk="1" latinLnBrk="0" hangingPunct="1">
                        <a:defRPr sz="1800" b="1" kern="1200">
                          <a:solidFill>
                            <a:schemeClr val="dk1"/>
                          </a:solidFill>
                          <a:latin typeface="Gill Sans MT"/>
                        </a:defRPr>
                      </a:lvl5pPr>
                      <a:lvl6pPr marL="2286000" algn="l" defTabSz="914400" rtl="0" eaLnBrk="1" latinLnBrk="0" hangingPunct="1">
                        <a:defRPr sz="1800" b="1" kern="1200">
                          <a:solidFill>
                            <a:schemeClr val="dk1"/>
                          </a:solidFill>
                          <a:latin typeface="Gill Sans MT"/>
                        </a:defRPr>
                      </a:lvl6pPr>
                      <a:lvl7pPr marL="2743200" algn="l" defTabSz="914400" rtl="0" eaLnBrk="1" latinLnBrk="0" hangingPunct="1">
                        <a:defRPr sz="1800" b="1" kern="1200">
                          <a:solidFill>
                            <a:schemeClr val="dk1"/>
                          </a:solidFill>
                          <a:latin typeface="Gill Sans MT"/>
                        </a:defRPr>
                      </a:lvl7pPr>
                      <a:lvl8pPr marL="3200400" algn="l" defTabSz="914400" rtl="0" eaLnBrk="1" latinLnBrk="0" hangingPunct="1">
                        <a:defRPr sz="1800" b="1" kern="1200">
                          <a:solidFill>
                            <a:schemeClr val="dk1"/>
                          </a:solidFill>
                          <a:latin typeface="Gill Sans MT"/>
                        </a:defRPr>
                      </a:lvl8pPr>
                      <a:lvl9pPr marL="3657600" algn="l" defTabSz="914400" rtl="0" eaLnBrk="1" latinLnBrk="0" hangingPunct="1">
                        <a:defRPr sz="1800" b="1" kern="1200">
                          <a:solidFill>
                            <a:schemeClr val="dk1"/>
                          </a:solidFill>
                          <a:latin typeface="Gill Sans MT"/>
                        </a:defRPr>
                      </a:lvl9pPr>
                    </a:lstStyle>
                    <a:p>
                      <a:endParaRPr lang="en-ZA" sz="1800" dirty="0">
                        <a:solidFill>
                          <a:schemeClr val="bg1"/>
                        </a:solidFill>
                        <a:latin typeface="Tw Cen MT"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xmlns="" val="10000"/>
                  </a:ext>
                </a:extLst>
              </a:tr>
              <a:tr h="3610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b="1" dirty="0">
                          <a:solidFill>
                            <a:schemeClr val="bg1"/>
                          </a:solidFill>
                          <a:latin typeface="Tw Cen MT" pitchFamily="34" charset="0"/>
                        </a:rPr>
                        <a:t>NO</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b="1" dirty="0">
                          <a:solidFill>
                            <a:schemeClr val="bg1"/>
                          </a:solidFill>
                          <a:latin typeface="Tw Cen MT" pitchFamily="34" charset="0"/>
                        </a:rPr>
                        <a:t>PURPOSE: </a:t>
                      </a:r>
                      <a:r>
                        <a:rPr lang="en-ZA" sz="1800" kern="1200" dirty="0">
                          <a:solidFill>
                            <a:schemeClr val="dk1"/>
                          </a:solidFill>
                          <a:effectLst/>
                          <a:latin typeface="Tw Cen MT" panose="020B0602020104020603" pitchFamily="34" charset="0"/>
                          <a:ea typeface="+mn-ea"/>
                          <a:cs typeface="+mn-cs"/>
                        </a:rPr>
                        <a:t>Implement and monitor labour relations, human resource management and remuneration policies</a:t>
                      </a: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xmlns="" val="10001"/>
                  </a:ext>
                </a:extLst>
              </a:tr>
              <a:tr h="559523">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indent="0">
                        <a:buFont typeface="+mj-lt"/>
                        <a:buNone/>
                      </a:pPr>
                      <a:r>
                        <a:rPr lang="en-ZA" sz="1800" dirty="0">
                          <a:solidFill>
                            <a:schemeClr val="bg1"/>
                          </a:solidFill>
                          <a:latin typeface="Tw Cen MT" pitchFamily="34" charset="0"/>
                        </a:rPr>
                        <a:t>1.</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ZA" sz="1800" kern="1200" dirty="0">
                          <a:solidFill>
                            <a:schemeClr val="dk1"/>
                          </a:solidFill>
                          <a:effectLst/>
                          <a:latin typeface="Tw Cen MT" panose="020B0602020104020603" pitchFamily="34" charset="0"/>
                          <a:ea typeface="+mn-ea"/>
                          <a:cs typeface="+mn-cs"/>
                        </a:rPr>
                        <a:t>Report on the average percentage  (%)  of funded vacant posts on PERSAL, against the targeted 10% or less, submitted to the Director-General</a:t>
                      </a:r>
                      <a:r>
                        <a:rPr lang="en-ZA" sz="1800" b="1" kern="1200" dirty="0">
                          <a:solidFill>
                            <a:schemeClr val="dk1"/>
                          </a:solidFill>
                          <a:effectLst/>
                          <a:latin typeface="Tw Cen MT" panose="020B0602020104020603" pitchFamily="34" charset="0"/>
                          <a:ea typeface="+mn-ea"/>
                          <a:cs typeface="+mn-cs"/>
                        </a:rPr>
                        <a:t>(MTSF)</a:t>
                      </a:r>
                      <a:endParaRPr lang="en-ZA" sz="1800" b="1" dirty="0">
                        <a:solidFill>
                          <a:schemeClr val="tx1"/>
                        </a:solidFill>
                        <a:latin typeface="Tw Cen MT" pitchFamily="34" charset="0"/>
                      </a:endParaRP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2"/>
                  </a:ext>
                </a:extLst>
              </a:tr>
              <a:tr h="377072">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indent="0">
                        <a:lnSpc>
                          <a:spcPct val="107000"/>
                        </a:lnSpc>
                        <a:spcAft>
                          <a:spcPts val="0"/>
                        </a:spcAft>
                        <a:buFont typeface="+mj-lt"/>
                        <a:buNone/>
                      </a:pPr>
                      <a:r>
                        <a:rPr lang="en-ZA" sz="1800" dirty="0">
                          <a:solidFill>
                            <a:schemeClr val="bg1"/>
                          </a:solidFill>
                          <a:latin typeface="Tw Cen MT" pitchFamily="34" charset="0"/>
                          <a:ea typeface="Calibri"/>
                          <a:cs typeface="Times New Roman"/>
                        </a:rPr>
                        <a:t>2.</a:t>
                      </a: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marR="0" lvl="0" indent="0" algn="l" defTabSz="914400" rtl="0" eaLnBrk="1" fontAlgn="auto" latinLnBrk="0" hangingPunct="1">
                        <a:lnSpc>
                          <a:spcPct val="107000"/>
                        </a:lnSpc>
                        <a:spcBef>
                          <a:spcPts val="0"/>
                        </a:spcBef>
                        <a:spcAft>
                          <a:spcPts val="0"/>
                        </a:spcAft>
                        <a:buClrTx/>
                        <a:buSzTx/>
                        <a:buFont typeface="+mj-lt"/>
                        <a:buNone/>
                        <a:tabLst/>
                        <a:defRPr/>
                      </a:pPr>
                      <a:r>
                        <a:rPr lang="en-ZA" sz="1800" kern="1200" dirty="0">
                          <a:solidFill>
                            <a:schemeClr val="dk1"/>
                          </a:solidFill>
                          <a:effectLst/>
                          <a:latin typeface="Tw Cen MT" panose="020B0602020104020603" pitchFamily="34" charset="0"/>
                          <a:ea typeface="+mn-ea"/>
                          <a:cs typeface="+mn-cs"/>
                        </a:rPr>
                        <a:t>Policy support provided, through engagements, to national departments and provincial administrations on the implementation of the revised Senior Management Service Performance Management and Development System</a:t>
                      </a:r>
                      <a:r>
                        <a:rPr lang="en-ZA" sz="1800" kern="1200" baseline="0" dirty="0">
                          <a:solidFill>
                            <a:schemeClr val="dk1"/>
                          </a:solidFill>
                          <a:effectLst/>
                          <a:latin typeface="Tw Cen MT" panose="020B0602020104020603" pitchFamily="34" charset="0"/>
                          <a:ea typeface="+mn-ea"/>
                          <a:cs typeface="+mn-cs"/>
                        </a:rPr>
                        <a:t> </a:t>
                      </a:r>
                      <a:r>
                        <a:rPr lang="en-ZA" sz="1800" b="1" kern="1200" dirty="0">
                          <a:solidFill>
                            <a:schemeClr val="dk1"/>
                          </a:solidFill>
                          <a:effectLst/>
                          <a:latin typeface="Tw Cen MT" panose="020B0602020104020603" pitchFamily="34" charset="0"/>
                          <a:ea typeface="+mn-ea"/>
                          <a:cs typeface="+mn-cs"/>
                        </a:rPr>
                        <a:t>(MTSF)</a:t>
                      </a:r>
                      <a:endParaRPr lang="en-ZA" sz="1800" b="1" dirty="0">
                        <a:solidFill>
                          <a:schemeClr val="tx1"/>
                        </a:solidFill>
                        <a:latin typeface="Tw Cen MT" pitchFamily="34"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3"/>
                  </a:ext>
                </a:extLst>
              </a:tr>
              <a:tr h="373487">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indent="0">
                        <a:buFont typeface="+mj-lt"/>
                        <a:buNone/>
                      </a:pPr>
                      <a:r>
                        <a:rPr lang="en-ZA" sz="1800" dirty="0">
                          <a:solidFill>
                            <a:schemeClr val="bg1"/>
                          </a:solidFill>
                          <a:latin typeface="Tw Cen MT" pitchFamily="34" charset="0"/>
                        </a:rPr>
                        <a:t>3.</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kern="1200" dirty="0">
                          <a:solidFill>
                            <a:schemeClr val="dk1"/>
                          </a:solidFill>
                          <a:effectLst/>
                          <a:latin typeface="Tw Cen MT" panose="020B0602020104020603" pitchFamily="34" charset="0"/>
                          <a:ea typeface="+mn-ea"/>
                          <a:cs typeface="+mn-cs"/>
                        </a:rPr>
                        <a:t>Annual report on support provided to departments to implement the graduate recruitment scheme framework submitted to the Director-General </a:t>
                      </a:r>
                      <a:r>
                        <a:rPr lang="en-ZA" sz="1800" b="1" kern="1200" dirty="0">
                          <a:solidFill>
                            <a:schemeClr val="dk1"/>
                          </a:solidFill>
                          <a:effectLst/>
                          <a:latin typeface="Tw Cen MT" panose="020B0602020104020603" pitchFamily="34" charset="0"/>
                          <a:ea typeface="+mn-ea"/>
                          <a:cs typeface="+mn-cs"/>
                        </a:rPr>
                        <a:t>(MTSF)</a:t>
                      </a:r>
                      <a:endParaRPr lang="en-ZA" sz="1800" b="1" dirty="0">
                        <a:solidFill>
                          <a:schemeClr val="tx1"/>
                        </a:solidFill>
                        <a:latin typeface="Tw Cen MT"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4"/>
                  </a:ext>
                </a:extLst>
              </a:tr>
              <a:tr h="593716">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ZA" sz="1800" dirty="0">
                          <a:solidFill>
                            <a:schemeClr val="bg1"/>
                          </a:solidFill>
                          <a:latin typeface="Tw Cen MT" pitchFamily="34" charset="0"/>
                        </a:rPr>
                        <a:t>4.</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ZA" sz="1800" kern="1200" dirty="0">
                          <a:solidFill>
                            <a:schemeClr val="dk1"/>
                          </a:solidFill>
                          <a:effectLst/>
                          <a:latin typeface="Tw Cen MT" panose="020B0602020104020603" pitchFamily="34" charset="0"/>
                          <a:ea typeface="+mn-ea"/>
                          <a:cs typeface="+mn-cs"/>
                        </a:rPr>
                        <a:t>Annual report on the appointment of persons into developmental programmes within the Public Service submitted to the Director-General </a:t>
                      </a:r>
                      <a:r>
                        <a:rPr lang="en-ZA" sz="1800" b="1" kern="1200" dirty="0">
                          <a:solidFill>
                            <a:schemeClr val="dk1"/>
                          </a:solidFill>
                          <a:effectLst/>
                          <a:latin typeface="Tw Cen MT" panose="020B0602020104020603" pitchFamily="34" charset="0"/>
                          <a:ea typeface="+mn-ea"/>
                          <a:cs typeface="+mn-cs"/>
                        </a:rPr>
                        <a:t>(MTSF)</a:t>
                      </a:r>
                      <a:endParaRPr lang="en-ZA" sz="1800" b="1" dirty="0">
                        <a:solidFill>
                          <a:schemeClr val="tx1"/>
                        </a:solidFill>
                        <a:latin typeface="Tw Cen MT"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5"/>
                  </a:ext>
                </a:extLst>
              </a:tr>
              <a:tr h="487750">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indent="0">
                        <a:buFont typeface="+mj-lt"/>
                        <a:buNone/>
                      </a:pPr>
                      <a:r>
                        <a:rPr lang="en-ZA" sz="1800" dirty="0">
                          <a:solidFill>
                            <a:schemeClr val="bg1"/>
                          </a:solidFill>
                          <a:latin typeface="Tw Cen MT" pitchFamily="34" charset="0"/>
                        </a:rPr>
                        <a:t>5.</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kern="1200" dirty="0">
                          <a:solidFill>
                            <a:schemeClr val="dk1"/>
                          </a:solidFill>
                          <a:effectLst/>
                          <a:latin typeface="Tw Cen MT" panose="020B0602020104020603" pitchFamily="34" charset="0"/>
                          <a:ea typeface="+mn-ea"/>
                          <a:cs typeface="+mn-cs"/>
                        </a:rPr>
                        <a:t>Four (4) quarterly reports on the average number of days taken to resolve disciplinary cases by national and provincial departments submitted to the Director-General </a:t>
                      </a:r>
                      <a:r>
                        <a:rPr lang="en-ZA" sz="1800" b="1" kern="1200" dirty="0">
                          <a:solidFill>
                            <a:schemeClr val="dk1"/>
                          </a:solidFill>
                          <a:effectLst/>
                          <a:latin typeface="Tw Cen MT" panose="020B0602020104020603" pitchFamily="34" charset="0"/>
                          <a:ea typeface="+mn-ea"/>
                          <a:cs typeface="+mn-cs"/>
                        </a:rPr>
                        <a:t>(MTSF)</a:t>
                      </a:r>
                      <a:endParaRPr lang="en-ZA" sz="1800" b="1" dirty="0">
                        <a:solidFill>
                          <a:schemeClr val="tx1"/>
                        </a:solidFill>
                        <a:latin typeface="Tw Cen MT"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6"/>
                  </a:ext>
                </a:extLst>
              </a:tr>
              <a:tr h="682849">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indent="0">
                        <a:buFont typeface="+mj-lt"/>
                        <a:buNone/>
                      </a:pPr>
                      <a:r>
                        <a:rPr lang="en-ZA" sz="1800" dirty="0">
                          <a:solidFill>
                            <a:schemeClr val="bg1"/>
                          </a:solidFill>
                          <a:latin typeface="Tw Cen MT" pitchFamily="34" charset="0"/>
                        </a:rPr>
                        <a:t>6.</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kern="1200" dirty="0">
                          <a:solidFill>
                            <a:schemeClr val="dk1"/>
                          </a:solidFill>
                          <a:effectLst/>
                          <a:latin typeface="Tw Cen MT" panose="020B0602020104020603" pitchFamily="34" charset="0"/>
                          <a:ea typeface="+mn-ea"/>
                          <a:cs typeface="+mn-cs"/>
                        </a:rPr>
                        <a:t>Four (4) quarterly reports on the implementation of the GEHS submitted to the Director-General</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2440905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608" y="1052736"/>
            <a:ext cx="10307392" cy="5544616"/>
          </a:xfrm>
        </p:spPr>
        <p:txBody>
          <a:bodyPr>
            <a:normAutofit/>
          </a:bodyPr>
          <a:lstStyle/>
          <a:p>
            <a:pPr>
              <a:buNone/>
            </a:pPr>
            <a:endParaRPr lang="en-US" sz="2000" dirty="0"/>
          </a:p>
          <a:p>
            <a:pPr algn="just"/>
            <a:endParaRPr lang="en-US" sz="2000" b="1" dirty="0"/>
          </a:p>
        </p:txBody>
      </p:sp>
      <p:sp>
        <p:nvSpPr>
          <p:cNvPr id="4" name="Slide Number Placeholder 3"/>
          <p:cNvSpPr>
            <a:spLocks noGrp="1"/>
          </p:cNvSpPr>
          <p:nvPr>
            <p:ph type="sldNum" sz="quarter" idx="12"/>
          </p:nvPr>
        </p:nvSpPr>
        <p:spPr>
          <a:xfrm>
            <a:off x="11125200" y="102655"/>
            <a:ext cx="912603" cy="697290"/>
          </a:xfrm>
        </p:spPr>
        <p:txBody>
          <a:bodyPr/>
          <a:lstStyle/>
          <a:p>
            <a:pPr>
              <a:defRPr/>
            </a:pPr>
            <a:fld id="{4DE96417-4ADB-4B1E-9DF8-F791D7DFC93B}" type="slidenum">
              <a:rPr lang="en-GB" sz="4000" b="1" smtClean="0">
                <a:effectLst>
                  <a:outerShdw blurRad="38100" dist="38100" dir="2700000" algn="tl">
                    <a:srgbClr val="000000">
                      <a:alpha val="43137"/>
                    </a:srgbClr>
                  </a:outerShdw>
                </a:effectLst>
              </a:rPr>
              <a:pPr>
                <a:defRPr/>
              </a:pPr>
              <a:t>13</a:t>
            </a:fld>
            <a:endParaRPr lang="en-GB" sz="4000" b="1" dirty="0">
              <a:effectLst>
                <a:outerShdw blurRad="38100" dist="38100" dir="2700000" algn="tl">
                  <a:srgbClr val="000000">
                    <a:alpha val="43137"/>
                  </a:srgbClr>
                </a:outerShdw>
              </a:effectLst>
            </a:endParaRPr>
          </a:p>
        </p:txBody>
      </p:sp>
      <p:sp>
        <p:nvSpPr>
          <p:cNvPr id="8" name="Title 1"/>
          <p:cNvSpPr txBox="1">
            <a:spLocks noGrp="1"/>
          </p:cNvSpPr>
          <p:nvPr>
            <p:ph type="title"/>
          </p:nvPr>
        </p:nvSpPr>
        <p:spPr>
          <a:xfrm>
            <a:off x="-1" y="-1"/>
            <a:ext cx="10547797" cy="901521"/>
          </a:xfrm>
          <a:prstGeom prst="rect">
            <a:avLst/>
          </a:prstGeom>
          <a:ln/>
        </p:spPr>
        <p:style>
          <a:lnRef idx="2">
            <a:schemeClr val="dk1">
              <a:shade val="50000"/>
            </a:schemeClr>
          </a:lnRef>
          <a:fillRef idx="1003">
            <a:schemeClr val="lt2"/>
          </a:fillRef>
          <a:effectRef idx="0">
            <a:schemeClr val="dk1"/>
          </a:effectRef>
          <a:fontRef idx="minor">
            <a:schemeClr val="lt1"/>
          </a:fontRef>
        </p:style>
        <p:txBody>
          <a:bodyPr anchor="ctr">
            <a:noAutofit/>
          </a:bodyPr>
          <a:lstStyle>
            <a:lvl1pPr algn="l" rtl="0" eaLnBrk="1" latinLnBrk="0" hangingPunct="1">
              <a:spcBef>
                <a:spcPct val="0"/>
              </a:spcBef>
              <a:buNone/>
              <a:defRPr kumimoji="0" sz="4300" kern="1200">
                <a:solidFill>
                  <a:schemeClr val="lt1"/>
                </a:solidFill>
                <a:effectLst>
                  <a:outerShdw blurRad="50000" dist="30000" dir="5400000" algn="tl" rotWithShape="0">
                    <a:srgbClr val="000000">
                      <a:alpha val="30000"/>
                    </a:srgbClr>
                  </a:outerShdw>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extLst/>
          </a:lstStyle>
          <a:p>
            <a:r>
              <a:rPr lang="en-ZA" sz="2800" b="1" dirty="0">
                <a:solidFill>
                  <a:schemeClr val="accent3">
                    <a:lumMod val="75000"/>
                  </a:schemeClr>
                </a:solidFill>
                <a:latin typeface="Tw Cen MT" panose="020B0602020104020603" pitchFamily="34" charset="0"/>
              </a:rPr>
              <a:t>2018/19 </a:t>
            </a:r>
            <a:r>
              <a:rPr lang="en-GB" sz="2800" b="1" dirty="0">
                <a:solidFill>
                  <a:schemeClr val="accent3">
                    <a:lumMod val="75000"/>
                  </a:schemeClr>
                </a:solidFill>
                <a:latin typeface="Tw Cen MT" panose="020B0602020104020603" pitchFamily="34" charset="0"/>
              </a:rPr>
              <a:t>ANNUAL PERFORMANCE PLAN (5)</a:t>
            </a:r>
            <a:r>
              <a:rPr lang="en-US" sz="2800" b="1" dirty="0">
                <a:solidFill>
                  <a:schemeClr val="accent3">
                    <a:lumMod val="75000"/>
                  </a:schemeClr>
                </a:solidFill>
                <a:latin typeface="Tw Cen MT" panose="020B0602020104020603" pitchFamily="34" charset="0"/>
              </a:rPr>
              <a:t/>
            </a:r>
            <a:br>
              <a:rPr lang="en-US" sz="2800" b="1" dirty="0">
                <a:solidFill>
                  <a:schemeClr val="accent3">
                    <a:lumMod val="75000"/>
                  </a:schemeClr>
                </a:solidFill>
                <a:latin typeface="Tw Cen MT" panose="020B0602020104020603" pitchFamily="34" charset="0"/>
              </a:rPr>
            </a:br>
            <a:endParaRPr lang="en-ZA" sz="2800" b="1" dirty="0">
              <a:solidFill>
                <a:schemeClr val="accent3">
                  <a:lumMod val="75000"/>
                </a:schemeClr>
              </a:solidFill>
              <a:effectLst/>
              <a:latin typeface="Tw Cen MT" panose="020B0602020104020603" pitchFamily="34" charset="0"/>
            </a:endParaRPr>
          </a:p>
        </p:txBody>
      </p:sp>
      <p:graphicFrame>
        <p:nvGraphicFramePr>
          <p:cNvPr id="6" name="Content Placeholder 4"/>
          <p:cNvGraphicFramePr>
            <a:graphicFrameLocks/>
          </p:cNvGraphicFramePr>
          <p:nvPr>
            <p:extLst>
              <p:ext uri="{D42A27DB-BD31-4B8C-83A1-F6EECF244321}">
                <p14:modId xmlns:p14="http://schemas.microsoft.com/office/powerpoint/2010/main" xmlns="" val="3757534688"/>
              </p:ext>
            </p:extLst>
          </p:nvPr>
        </p:nvGraphicFramePr>
        <p:xfrm>
          <a:off x="-1" y="1042273"/>
          <a:ext cx="12192000" cy="3779195"/>
        </p:xfrm>
        <a:graphic>
          <a:graphicData uri="http://schemas.openxmlformats.org/drawingml/2006/table">
            <a:tbl>
              <a:tblPr firstRow="1" bandRow="1"/>
              <a:tblGrid>
                <a:gridCol w="769671">
                  <a:extLst>
                    <a:ext uri="{9D8B030D-6E8A-4147-A177-3AD203B41FA5}">
                      <a16:colId xmlns:a16="http://schemas.microsoft.com/office/drawing/2014/main" xmlns="" val="20000"/>
                    </a:ext>
                  </a:extLst>
                </a:gridCol>
                <a:gridCol w="11422329">
                  <a:extLst>
                    <a:ext uri="{9D8B030D-6E8A-4147-A177-3AD203B41FA5}">
                      <a16:colId xmlns:a16="http://schemas.microsoft.com/office/drawing/2014/main" xmlns="" val="20001"/>
                    </a:ext>
                  </a:extLst>
                </a:gridCol>
              </a:tblGrid>
              <a:tr h="292650">
                <a:tc gridSpan="2">
                  <a:txBody>
                    <a:bodyPr/>
                    <a:lstStyle>
                      <a:lvl1pPr marL="0" algn="l" defTabSz="914400" rtl="0" eaLnBrk="1" latinLnBrk="0" hangingPunct="1">
                        <a:defRPr sz="1800" b="1" kern="1200">
                          <a:solidFill>
                            <a:schemeClr val="dk1"/>
                          </a:solidFill>
                          <a:latin typeface="Gill Sans MT"/>
                        </a:defRPr>
                      </a:lvl1pPr>
                      <a:lvl2pPr marL="457200" algn="l" defTabSz="914400" rtl="0" eaLnBrk="1" latinLnBrk="0" hangingPunct="1">
                        <a:defRPr sz="1800" b="1" kern="1200">
                          <a:solidFill>
                            <a:schemeClr val="dk1"/>
                          </a:solidFill>
                          <a:latin typeface="Gill Sans MT"/>
                        </a:defRPr>
                      </a:lvl2pPr>
                      <a:lvl3pPr marL="914400" algn="l" defTabSz="914400" rtl="0" eaLnBrk="1" latinLnBrk="0" hangingPunct="1">
                        <a:defRPr sz="1800" b="1" kern="1200">
                          <a:solidFill>
                            <a:schemeClr val="dk1"/>
                          </a:solidFill>
                          <a:latin typeface="Gill Sans MT"/>
                        </a:defRPr>
                      </a:lvl3pPr>
                      <a:lvl4pPr marL="1371600" algn="l" defTabSz="914400" rtl="0" eaLnBrk="1" latinLnBrk="0" hangingPunct="1">
                        <a:defRPr sz="1800" b="1" kern="1200">
                          <a:solidFill>
                            <a:schemeClr val="dk1"/>
                          </a:solidFill>
                          <a:latin typeface="Gill Sans MT"/>
                        </a:defRPr>
                      </a:lvl4pPr>
                      <a:lvl5pPr marL="1828800" algn="l" defTabSz="914400" rtl="0" eaLnBrk="1" latinLnBrk="0" hangingPunct="1">
                        <a:defRPr sz="1800" b="1" kern="1200">
                          <a:solidFill>
                            <a:schemeClr val="dk1"/>
                          </a:solidFill>
                          <a:latin typeface="Gill Sans MT"/>
                        </a:defRPr>
                      </a:lvl5pPr>
                      <a:lvl6pPr marL="2286000" algn="l" defTabSz="914400" rtl="0" eaLnBrk="1" latinLnBrk="0" hangingPunct="1">
                        <a:defRPr sz="1800" b="1" kern="1200">
                          <a:solidFill>
                            <a:schemeClr val="dk1"/>
                          </a:solidFill>
                          <a:latin typeface="Gill Sans MT"/>
                        </a:defRPr>
                      </a:lvl6pPr>
                      <a:lvl7pPr marL="2743200" algn="l" defTabSz="914400" rtl="0" eaLnBrk="1" latinLnBrk="0" hangingPunct="1">
                        <a:defRPr sz="1800" b="1" kern="1200">
                          <a:solidFill>
                            <a:schemeClr val="dk1"/>
                          </a:solidFill>
                          <a:latin typeface="Gill Sans MT"/>
                        </a:defRPr>
                      </a:lvl7pPr>
                      <a:lvl8pPr marL="3200400" algn="l" defTabSz="914400" rtl="0" eaLnBrk="1" latinLnBrk="0" hangingPunct="1">
                        <a:defRPr sz="1800" b="1" kern="1200">
                          <a:solidFill>
                            <a:schemeClr val="dk1"/>
                          </a:solidFill>
                          <a:latin typeface="Gill Sans MT"/>
                        </a:defRPr>
                      </a:lvl8pPr>
                      <a:lvl9pPr marL="3657600" algn="l" defTabSz="914400" rtl="0" eaLnBrk="1" latinLnBrk="0" hangingPunct="1">
                        <a:defRPr sz="1800" b="1" kern="1200">
                          <a:solidFill>
                            <a:schemeClr val="dk1"/>
                          </a:solidFill>
                          <a:latin typeface="Gill Sans MT"/>
                        </a:defRPr>
                      </a:lvl9pPr>
                    </a:lstStyle>
                    <a:p>
                      <a:r>
                        <a:rPr lang="en-ZA" sz="1800" dirty="0">
                          <a:solidFill>
                            <a:schemeClr val="bg1"/>
                          </a:solidFill>
                          <a:latin typeface="Tw Cen MT" pitchFamily="34" charset="0"/>
                        </a:rPr>
                        <a:t>PROGRAMME 4: GOVERNMENT CHIEF INFORMATION</a:t>
                      </a:r>
                      <a:r>
                        <a:rPr lang="en-ZA" sz="1800" baseline="0" dirty="0">
                          <a:solidFill>
                            <a:schemeClr val="bg1"/>
                          </a:solidFill>
                          <a:latin typeface="Tw Cen MT" pitchFamily="34" charset="0"/>
                        </a:rPr>
                        <a:t> OFFICER</a:t>
                      </a:r>
                      <a:endParaRPr lang="en-ZA" sz="1800" dirty="0">
                        <a:solidFill>
                          <a:schemeClr val="bg1"/>
                        </a:solidFill>
                        <a:latin typeface="Tw Cen MT" pitchFamily="34" charset="0"/>
                      </a:endParaRP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lvl1pPr marL="0" algn="l" defTabSz="914400" rtl="0" eaLnBrk="1" latinLnBrk="0" hangingPunct="1">
                        <a:defRPr sz="1800" b="1" kern="1200">
                          <a:solidFill>
                            <a:schemeClr val="dk1"/>
                          </a:solidFill>
                          <a:latin typeface="Gill Sans MT"/>
                        </a:defRPr>
                      </a:lvl1pPr>
                      <a:lvl2pPr marL="457200" algn="l" defTabSz="914400" rtl="0" eaLnBrk="1" latinLnBrk="0" hangingPunct="1">
                        <a:defRPr sz="1800" b="1" kern="1200">
                          <a:solidFill>
                            <a:schemeClr val="dk1"/>
                          </a:solidFill>
                          <a:latin typeface="Gill Sans MT"/>
                        </a:defRPr>
                      </a:lvl2pPr>
                      <a:lvl3pPr marL="914400" algn="l" defTabSz="914400" rtl="0" eaLnBrk="1" latinLnBrk="0" hangingPunct="1">
                        <a:defRPr sz="1800" b="1" kern="1200">
                          <a:solidFill>
                            <a:schemeClr val="dk1"/>
                          </a:solidFill>
                          <a:latin typeface="Gill Sans MT"/>
                        </a:defRPr>
                      </a:lvl3pPr>
                      <a:lvl4pPr marL="1371600" algn="l" defTabSz="914400" rtl="0" eaLnBrk="1" latinLnBrk="0" hangingPunct="1">
                        <a:defRPr sz="1800" b="1" kern="1200">
                          <a:solidFill>
                            <a:schemeClr val="dk1"/>
                          </a:solidFill>
                          <a:latin typeface="Gill Sans MT"/>
                        </a:defRPr>
                      </a:lvl4pPr>
                      <a:lvl5pPr marL="1828800" algn="l" defTabSz="914400" rtl="0" eaLnBrk="1" latinLnBrk="0" hangingPunct="1">
                        <a:defRPr sz="1800" b="1" kern="1200">
                          <a:solidFill>
                            <a:schemeClr val="dk1"/>
                          </a:solidFill>
                          <a:latin typeface="Gill Sans MT"/>
                        </a:defRPr>
                      </a:lvl5pPr>
                      <a:lvl6pPr marL="2286000" algn="l" defTabSz="914400" rtl="0" eaLnBrk="1" latinLnBrk="0" hangingPunct="1">
                        <a:defRPr sz="1800" b="1" kern="1200">
                          <a:solidFill>
                            <a:schemeClr val="dk1"/>
                          </a:solidFill>
                          <a:latin typeface="Gill Sans MT"/>
                        </a:defRPr>
                      </a:lvl6pPr>
                      <a:lvl7pPr marL="2743200" algn="l" defTabSz="914400" rtl="0" eaLnBrk="1" latinLnBrk="0" hangingPunct="1">
                        <a:defRPr sz="1800" b="1" kern="1200">
                          <a:solidFill>
                            <a:schemeClr val="dk1"/>
                          </a:solidFill>
                          <a:latin typeface="Gill Sans MT"/>
                        </a:defRPr>
                      </a:lvl7pPr>
                      <a:lvl8pPr marL="3200400" algn="l" defTabSz="914400" rtl="0" eaLnBrk="1" latinLnBrk="0" hangingPunct="1">
                        <a:defRPr sz="1800" b="1" kern="1200">
                          <a:solidFill>
                            <a:schemeClr val="dk1"/>
                          </a:solidFill>
                          <a:latin typeface="Gill Sans MT"/>
                        </a:defRPr>
                      </a:lvl8pPr>
                      <a:lvl9pPr marL="3657600" algn="l" defTabSz="914400" rtl="0" eaLnBrk="1" latinLnBrk="0" hangingPunct="1">
                        <a:defRPr sz="1800" b="1" kern="1200">
                          <a:solidFill>
                            <a:schemeClr val="dk1"/>
                          </a:solidFill>
                          <a:latin typeface="Gill Sans MT"/>
                        </a:defRPr>
                      </a:lvl9pPr>
                    </a:lstStyle>
                    <a:p>
                      <a:endParaRPr lang="en-ZA" sz="1800" dirty="0">
                        <a:solidFill>
                          <a:schemeClr val="bg1"/>
                        </a:solidFill>
                        <a:latin typeface="Tw Cen MT"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xmlns="" val="10000"/>
                  </a:ext>
                </a:extLst>
              </a:tr>
              <a:tr h="3610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b="1" dirty="0">
                          <a:solidFill>
                            <a:schemeClr val="bg1"/>
                          </a:solidFill>
                          <a:latin typeface="Tw Cen MT" pitchFamily="34" charset="0"/>
                        </a:rPr>
                        <a:t>NO</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b="1" dirty="0">
                          <a:solidFill>
                            <a:schemeClr val="bg1"/>
                          </a:solidFill>
                          <a:latin typeface="Tw Cen MT" pitchFamily="34" charset="0"/>
                        </a:rPr>
                        <a:t>PURPOSE: </a:t>
                      </a:r>
                      <a:r>
                        <a:rPr lang="en-ZA" sz="1800" kern="1200" dirty="0">
                          <a:solidFill>
                            <a:schemeClr val="dk1"/>
                          </a:solidFill>
                          <a:effectLst/>
                          <a:latin typeface="Tw Cen MT" panose="020B0602020104020603" pitchFamily="34" charset="0"/>
                          <a:ea typeface="+mn-ea"/>
                          <a:cs typeface="+mn-cs"/>
                        </a:rPr>
                        <a:t>Create an environment for the deployment of IT as a strategic tool of public administration. Minimise, control and maintain IT related risks and costs in the Public Service</a:t>
                      </a: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xmlns="" val="10001"/>
                  </a:ext>
                </a:extLst>
              </a:tr>
              <a:tr h="424631">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indent="0">
                        <a:buFont typeface="+mj-lt"/>
                        <a:buNone/>
                      </a:pPr>
                      <a:r>
                        <a:rPr lang="en-ZA" sz="1800" dirty="0">
                          <a:solidFill>
                            <a:schemeClr val="bg1"/>
                          </a:solidFill>
                          <a:latin typeface="Tw Cen MT" pitchFamily="34" charset="0"/>
                        </a:rPr>
                        <a:t>1.</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kern="1200" dirty="0">
                          <a:solidFill>
                            <a:schemeClr val="bg1"/>
                          </a:solidFill>
                          <a:effectLst/>
                          <a:latin typeface="Tw Cen MT" panose="020B0602020104020603" pitchFamily="34" charset="0"/>
                          <a:ea typeface="+mn-ea"/>
                          <a:cs typeface="+mn-cs"/>
                        </a:rPr>
                        <a:t>Public Service Digitalization Strategic Framework submitted to the Director-General</a:t>
                      </a:r>
                      <a:endParaRPr lang="en-ZA" sz="1800" b="1" dirty="0">
                        <a:solidFill>
                          <a:schemeClr val="bg1"/>
                        </a:solidFill>
                        <a:latin typeface="Tw Cen MT" pitchFamily="34" charset="0"/>
                      </a:endParaRP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2"/>
                  </a:ext>
                </a:extLst>
              </a:tr>
              <a:tr h="367384">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indent="0">
                        <a:lnSpc>
                          <a:spcPct val="107000"/>
                        </a:lnSpc>
                        <a:spcAft>
                          <a:spcPts val="0"/>
                        </a:spcAft>
                        <a:buFont typeface="+mj-lt"/>
                        <a:buNone/>
                      </a:pPr>
                      <a:r>
                        <a:rPr lang="en-ZA" sz="1800" dirty="0">
                          <a:solidFill>
                            <a:schemeClr val="bg1"/>
                          </a:solidFill>
                          <a:latin typeface="Tw Cen MT" pitchFamily="34" charset="0"/>
                          <a:ea typeface="Calibri"/>
                          <a:cs typeface="Times New Roman"/>
                        </a:rPr>
                        <a:t>2.</a:t>
                      </a: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kern="1200" dirty="0">
                          <a:solidFill>
                            <a:schemeClr val="bg1"/>
                          </a:solidFill>
                          <a:effectLst/>
                          <a:latin typeface="Tw Cen MT" panose="020B0602020104020603" pitchFamily="34" charset="0"/>
                          <a:ea typeface="+mn-ea"/>
                          <a:cs typeface="+mn-cs"/>
                        </a:rPr>
                        <a:t>Public Service Cloud Policy submitted to the Director-General</a:t>
                      </a: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3"/>
                  </a:ext>
                </a:extLst>
              </a:tr>
              <a:tr h="373487">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indent="0">
                        <a:buFont typeface="+mj-lt"/>
                        <a:buNone/>
                      </a:pPr>
                      <a:r>
                        <a:rPr lang="en-ZA" sz="1800" dirty="0">
                          <a:solidFill>
                            <a:schemeClr val="bg1"/>
                          </a:solidFill>
                          <a:latin typeface="Tw Cen MT" pitchFamily="34" charset="0"/>
                        </a:rPr>
                        <a:t>3.</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p>
                      <a:r>
                        <a:rPr lang="en-ZA" sz="1800" kern="1200" dirty="0">
                          <a:solidFill>
                            <a:schemeClr val="bg1"/>
                          </a:solidFill>
                          <a:effectLst/>
                          <a:latin typeface="Tw Cen MT" panose="020B0602020104020603" pitchFamily="34" charset="0"/>
                          <a:ea typeface="+mn-ea"/>
                          <a:cs typeface="+mn-cs"/>
                        </a:rPr>
                        <a:t>Report on progress made by all national and provincial departments in managing the cost related to IT procurement within the Public Service submitted to the Director-General</a:t>
                      </a:r>
                      <a:endParaRPr lang="en-ZA" dirty="0">
                        <a:solidFill>
                          <a:schemeClr val="bg1"/>
                        </a:solidFill>
                        <a:latin typeface="Tw Cen MT" panose="020B0602020104020603"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4"/>
                  </a:ext>
                </a:extLst>
              </a:tr>
              <a:tr h="351593">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ZA" sz="1800" dirty="0">
                          <a:solidFill>
                            <a:schemeClr val="bg1"/>
                          </a:solidFill>
                          <a:latin typeface="Tw Cen MT" pitchFamily="34" charset="0"/>
                        </a:rPr>
                        <a:t>4.</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p>
                      <a:r>
                        <a:rPr lang="en-ZA" sz="1800" kern="1200" dirty="0">
                          <a:solidFill>
                            <a:schemeClr val="bg1"/>
                          </a:solidFill>
                          <a:effectLst/>
                          <a:latin typeface="Tw Cen MT" panose="020B0602020104020603" pitchFamily="34" charset="0"/>
                          <a:ea typeface="+mn-ea"/>
                          <a:cs typeface="+mn-cs"/>
                        </a:rPr>
                        <a:t>ICT Value Management Framework for the Public Service submitted to the Director-General</a:t>
                      </a:r>
                      <a:endParaRPr lang="en-ZA" dirty="0">
                        <a:solidFill>
                          <a:schemeClr val="bg1"/>
                        </a:solidFill>
                        <a:latin typeface="Tw Cen MT" panose="020B0602020104020603"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5"/>
                  </a:ext>
                </a:extLst>
              </a:tr>
              <a:tr h="487750">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indent="0">
                        <a:buFont typeface="+mj-lt"/>
                        <a:buNone/>
                      </a:pPr>
                      <a:r>
                        <a:rPr lang="en-ZA" sz="1800" dirty="0">
                          <a:solidFill>
                            <a:schemeClr val="bg1"/>
                          </a:solidFill>
                          <a:latin typeface="Tw Cen MT" pitchFamily="34" charset="0"/>
                        </a:rPr>
                        <a:t>5.</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r>
                        <a:rPr lang="en-ZA" sz="1800" kern="1200" dirty="0">
                          <a:solidFill>
                            <a:schemeClr val="bg1"/>
                          </a:solidFill>
                          <a:effectLst/>
                          <a:latin typeface="Tw Cen MT" panose="020B0602020104020603" pitchFamily="34" charset="0"/>
                          <a:ea typeface="+mn-ea"/>
                          <a:cs typeface="+mn-cs"/>
                        </a:rPr>
                        <a:t>Public Service ICT Security Assessment Standard submitted to the Director-General</a:t>
                      </a:r>
                      <a:endParaRPr lang="en-ZA" dirty="0">
                        <a:solidFill>
                          <a:schemeClr val="bg1"/>
                        </a:solidFill>
                        <a:latin typeface="Tw Cen MT" panose="020B0602020104020603"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6"/>
                  </a:ext>
                </a:extLst>
              </a:tr>
              <a:tr h="487750">
                <a:tc>
                  <a:txBody>
                    <a:bodyPr/>
                    <a:lstStyle/>
                    <a:p>
                      <a:pPr marL="0" indent="0">
                        <a:buFont typeface="+mj-lt"/>
                        <a:buNone/>
                      </a:pPr>
                      <a:r>
                        <a:rPr lang="en-ZA" sz="1800" dirty="0">
                          <a:solidFill>
                            <a:schemeClr val="bg1"/>
                          </a:solidFill>
                          <a:latin typeface="Tw Cen MT" pitchFamily="34" charset="0"/>
                        </a:rPr>
                        <a:t>6.</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p>
                      <a:r>
                        <a:rPr lang="en-ZA" sz="1800" kern="1200" dirty="0">
                          <a:solidFill>
                            <a:schemeClr val="bg1"/>
                          </a:solidFill>
                          <a:effectLst/>
                          <a:latin typeface="Tw Cen MT" panose="020B0602020104020603" pitchFamily="34" charset="0"/>
                          <a:ea typeface="+mn-ea"/>
                          <a:cs typeface="+mn-cs"/>
                        </a:rPr>
                        <a:t>Revised Corporate Governance of ICT Assessment Standard submitted to the Director-General</a:t>
                      </a:r>
                      <a:endParaRPr lang="en-ZA" dirty="0">
                        <a:solidFill>
                          <a:schemeClr val="bg1"/>
                        </a:solidFill>
                        <a:latin typeface="Tw Cen MT" panose="020B0602020104020603" pitchFamily="34" charset="0"/>
                      </a:endParaRP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2815053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608" y="1052736"/>
            <a:ext cx="10307392" cy="5544616"/>
          </a:xfrm>
        </p:spPr>
        <p:txBody>
          <a:bodyPr>
            <a:normAutofit/>
          </a:bodyPr>
          <a:lstStyle/>
          <a:p>
            <a:pPr>
              <a:buNone/>
            </a:pPr>
            <a:endParaRPr lang="en-US" sz="2000" dirty="0"/>
          </a:p>
          <a:p>
            <a:pPr algn="just"/>
            <a:endParaRPr lang="en-US" sz="2000" b="1" dirty="0"/>
          </a:p>
        </p:txBody>
      </p:sp>
      <p:sp>
        <p:nvSpPr>
          <p:cNvPr id="4" name="Slide Number Placeholder 3"/>
          <p:cNvSpPr>
            <a:spLocks noGrp="1"/>
          </p:cNvSpPr>
          <p:nvPr>
            <p:ph type="sldNum" sz="quarter" idx="12"/>
          </p:nvPr>
        </p:nvSpPr>
        <p:spPr>
          <a:xfrm>
            <a:off x="11125200" y="102655"/>
            <a:ext cx="912603" cy="697290"/>
          </a:xfrm>
        </p:spPr>
        <p:txBody>
          <a:bodyPr/>
          <a:lstStyle/>
          <a:p>
            <a:pPr>
              <a:defRPr/>
            </a:pPr>
            <a:fld id="{4DE96417-4ADB-4B1E-9DF8-F791D7DFC93B}" type="slidenum">
              <a:rPr lang="en-GB" sz="4000" b="1" smtClean="0">
                <a:effectLst>
                  <a:outerShdw blurRad="38100" dist="38100" dir="2700000" algn="tl">
                    <a:srgbClr val="000000">
                      <a:alpha val="43137"/>
                    </a:srgbClr>
                  </a:outerShdw>
                </a:effectLst>
              </a:rPr>
              <a:pPr>
                <a:defRPr/>
              </a:pPr>
              <a:t>14</a:t>
            </a:fld>
            <a:endParaRPr lang="en-GB" sz="4000" b="1" dirty="0">
              <a:effectLst>
                <a:outerShdw blurRad="38100" dist="38100" dir="2700000" algn="tl">
                  <a:srgbClr val="000000">
                    <a:alpha val="43137"/>
                  </a:srgbClr>
                </a:outerShdw>
              </a:effectLst>
            </a:endParaRPr>
          </a:p>
        </p:txBody>
      </p:sp>
      <p:sp>
        <p:nvSpPr>
          <p:cNvPr id="8" name="Title 1"/>
          <p:cNvSpPr txBox="1">
            <a:spLocks noGrp="1"/>
          </p:cNvSpPr>
          <p:nvPr>
            <p:ph type="title"/>
          </p:nvPr>
        </p:nvSpPr>
        <p:spPr>
          <a:xfrm>
            <a:off x="-1" y="-1"/>
            <a:ext cx="10547797" cy="901521"/>
          </a:xfrm>
          <a:prstGeom prst="rect">
            <a:avLst/>
          </a:prstGeom>
          <a:ln/>
        </p:spPr>
        <p:style>
          <a:lnRef idx="2">
            <a:schemeClr val="dk1">
              <a:shade val="50000"/>
            </a:schemeClr>
          </a:lnRef>
          <a:fillRef idx="1003">
            <a:schemeClr val="lt2"/>
          </a:fillRef>
          <a:effectRef idx="0">
            <a:schemeClr val="dk1"/>
          </a:effectRef>
          <a:fontRef idx="minor">
            <a:schemeClr val="lt1"/>
          </a:fontRef>
        </p:style>
        <p:txBody>
          <a:bodyPr anchor="ctr">
            <a:noAutofit/>
          </a:bodyPr>
          <a:lstStyle>
            <a:lvl1pPr algn="l" rtl="0" eaLnBrk="1" latinLnBrk="0" hangingPunct="1">
              <a:spcBef>
                <a:spcPct val="0"/>
              </a:spcBef>
              <a:buNone/>
              <a:defRPr kumimoji="0" sz="4300" kern="1200">
                <a:solidFill>
                  <a:schemeClr val="lt1"/>
                </a:solidFill>
                <a:effectLst>
                  <a:outerShdw blurRad="50000" dist="30000" dir="5400000" algn="tl" rotWithShape="0">
                    <a:srgbClr val="000000">
                      <a:alpha val="30000"/>
                    </a:srgbClr>
                  </a:outerShdw>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extLst/>
          </a:lstStyle>
          <a:p>
            <a:r>
              <a:rPr lang="en-ZA" sz="2800" b="1" dirty="0">
                <a:solidFill>
                  <a:schemeClr val="accent3">
                    <a:lumMod val="75000"/>
                  </a:schemeClr>
                </a:solidFill>
                <a:latin typeface="Tw Cen MT" panose="020B0602020104020603" pitchFamily="34" charset="0"/>
              </a:rPr>
              <a:t>2018/19 </a:t>
            </a:r>
            <a:r>
              <a:rPr lang="en-GB" sz="2800" b="1" dirty="0">
                <a:solidFill>
                  <a:schemeClr val="accent3">
                    <a:lumMod val="75000"/>
                  </a:schemeClr>
                </a:solidFill>
                <a:latin typeface="Tw Cen MT" panose="020B0602020104020603" pitchFamily="34" charset="0"/>
              </a:rPr>
              <a:t>ANNUAL PERFORMANCE PLAN (6)</a:t>
            </a:r>
            <a:r>
              <a:rPr lang="en-US" sz="2800" b="1" dirty="0">
                <a:solidFill>
                  <a:schemeClr val="accent3">
                    <a:lumMod val="75000"/>
                  </a:schemeClr>
                </a:solidFill>
                <a:latin typeface="Tw Cen MT" panose="020B0602020104020603" pitchFamily="34" charset="0"/>
              </a:rPr>
              <a:t/>
            </a:r>
            <a:br>
              <a:rPr lang="en-US" sz="2800" b="1" dirty="0">
                <a:solidFill>
                  <a:schemeClr val="accent3">
                    <a:lumMod val="75000"/>
                  </a:schemeClr>
                </a:solidFill>
                <a:latin typeface="Tw Cen MT" panose="020B0602020104020603" pitchFamily="34" charset="0"/>
              </a:rPr>
            </a:br>
            <a:endParaRPr lang="en-ZA" sz="2800" b="1" dirty="0">
              <a:solidFill>
                <a:schemeClr val="accent3">
                  <a:lumMod val="75000"/>
                </a:schemeClr>
              </a:solidFill>
              <a:effectLst/>
              <a:latin typeface="Tw Cen MT" panose="020B0602020104020603" pitchFamily="34" charset="0"/>
            </a:endParaRPr>
          </a:p>
        </p:txBody>
      </p:sp>
      <p:graphicFrame>
        <p:nvGraphicFramePr>
          <p:cNvPr id="6" name="Content Placeholder 4"/>
          <p:cNvGraphicFramePr>
            <a:graphicFrameLocks/>
          </p:cNvGraphicFramePr>
          <p:nvPr>
            <p:extLst>
              <p:ext uri="{D42A27DB-BD31-4B8C-83A1-F6EECF244321}">
                <p14:modId xmlns:p14="http://schemas.microsoft.com/office/powerpoint/2010/main" xmlns="" val="528164932"/>
              </p:ext>
            </p:extLst>
          </p:nvPr>
        </p:nvGraphicFramePr>
        <p:xfrm>
          <a:off x="-1" y="1042273"/>
          <a:ext cx="12192000" cy="4665644"/>
        </p:xfrm>
        <a:graphic>
          <a:graphicData uri="http://schemas.openxmlformats.org/drawingml/2006/table">
            <a:tbl>
              <a:tblPr firstRow="1" bandRow="1"/>
              <a:tblGrid>
                <a:gridCol w="769671">
                  <a:extLst>
                    <a:ext uri="{9D8B030D-6E8A-4147-A177-3AD203B41FA5}">
                      <a16:colId xmlns:a16="http://schemas.microsoft.com/office/drawing/2014/main" xmlns="" val="20000"/>
                    </a:ext>
                  </a:extLst>
                </a:gridCol>
                <a:gridCol w="11422329">
                  <a:extLst>
                    <a:ext uri="{9D8B030D-6E8A-4147-A177-3AD203B41FA5}">
                      <a16:colId xmlns:a16="http://schemas.microsoft.com/office/drawing/2014/main" xmlns="" val="20001"/>
                    </a:ext>
                  </a:extLst>
                </a:gridCol>
              </a:tblGrid>
              <a:tr h="292650">
                <a:tc gridSpan="2">
                  <a:txBody>
                    <a:bodyPr/>
                    <a:lstStyle>
                      <a:lvl1pPr marL="0" algn="l" defTabSz="914400" rtl="0" eaLnBrk="1" latinLnBrk="0" hangingPunct="1">
                        <a:defRPr sz="1800" b="1" kern="1200">
                          <a:solidFill>
                            <a:schemeClr val="dk1"/>
                          </a:solidFill>
                          <a:latin typeface="Gill Sans MT"/>
                        </a:defRPr>
                      </a:lvl1pPr>
                      <a:lvl2pPr marL="457200" algn="l" defTabSz="914400" rtl="0" eaLnBrk="1" latinLnBrk="0" hangingPunct="1">
                        <a:defRPr sz="1800" b="1" kern="1200">
                          <a:solidFill>
                            <a:schemeClr val="dk1"/>
                          </a:solidFill>
                          <a:latin typeface="Gill Sans MT"/>
                        </a:defRPr>
                      </a:lvl2pPr>
                      <a:lvl3pPr marL="914400" algn="l" defTabSz="914400" rtl="0" eaLnBrk="1" latinLnBrk="0" hangingPunct="1">
                        <a:defRPr sz="1800" b="1" kern="1200">
                          <a:solidFill>
                            <a:schemeClr val="dk1"/>
                          </a:solidFill>
                          <a:latin typeface="Gill Sans MT"/>
                        </a:defRPr>
                      </a:lvl3pPr>
                      <a:lvl4pPr marL="1371600" algn="l" defTabSz="914400" rtl="0" eaLnBrk="1" latinLnBrk="0" hangingPunct="1">
                        <a:defRPr sz="1800" b="1" kern="1200">
                          <a:solidFill>
                            <a:schemeClr val="dk1"/>
                          </a:solidFill>
                          <a:latin typeface="Gill Sans MT"/>
                        </a:defRPr>
                      </a:lvl4pPr>
                      <a:lvl5pPr marL="1828800" algn="l" defTabSz="914400" rtl="0" eaLnBrk="1" latinLnBrk="0" hangingPunct="1">
                        <a:defRPr sz="1800" b="1" kern="1200">
                          <a:solidFill>
                            <a:schemeClr val="dk1"/>
                          </a:solidFill>
                          <a:latin typeface="Gill Sans MT"/>
                        </a:defRPr>
                      </a:lvl5pPr>
                      <a:lvl6pPr marL="2286000" algn="l" defTabSz="914400" rtl="0" eaLnBrk="1" latinLnBrk="0" hangingPunct="1">
                        <a:defRPr sz="1800" b="1" kern="1200">
                          <a:solidFill>
                            <a:schemeClr val="dk1"/>
                          </a:solidFill>
                          <a:latin typeface="Gill Sans MT"/>
                        </a:defRPr>
                      </a:lvl6pPr>
                      <a:lvl7pPr marL="2743200" algn="l" defTabSz="914400" rtl="0" eaLnBrk="1" latinLnBrk="0" hangingPunct="1">
                        <a:defRPr sz="1800" b="1" kern="1200">
                          <a:solidFill>
                            <a:schemeClr val="dk1"/>
                          </a:solidFill>
                          <a:latin typeface="Gill Sans MT"/>
                        </a:defRPr>
                      </a:lvl7pPr>
                      <a:lvl8pPr marL="3200400" algn="l" defTabSz="914400" rtl="0" eaLnBrk="1" latinLnBrk="0" hangingPunct="1">
                        <a:defRPr sz="1800" b="1" kern="1200">
                          <a:solidFill>
                            <a:schemeClr val="dk1"/>
                          </a:solidFill>
                          <a:latin typeface="Gill Sans MT"/>
                        </a:defRPr>
                      </a:lvl8pPr>
                      <a:lvl9pPr marL="3657600" algn="l" defTabSz="914400" rtl="0" eaLnBrk="1" latinLnBrk="0" hangingPunct="1">
                        <a:defRPr sz="1800" b="1" kern="1200">
                          <a:solidFill>
                            <a:schemeClr val="dk1"/>
                          </a:solidFill>
                          <a:latin typeface="Gill Sans MT"/>
                        </a:defRPr>
                      </a:lvl9pPr>
                    </a:lstStyle>
                    <a:p>
                      <a:r>
                        <a:rPr lang="en-ZA" sz="1800" dirty="0">
                          <a:solidFill>
                            <a:schemeClr val="bg1"/>
                          </a:solidFill>
                          <a:latin typeface="Tw Cen MT" pitchFamily="34" charset="0"/>
                        </a:rPr>
                        <a:t>PROGRAMME 5: SERVICE DELIVERY SUPPORT</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lvl1pPr marL="0" algn="l" defTabSz="914400" rtl="0" eaLnBrk="1" latinLnBrk="0" hangingPunct="1">
                        <a:defRPr sz="1800" b="1" kern="1200">
                          <a:solidFill>
                            <a:schemeClr val="dk1"/>
                          </a:solidFill>
                          <a:latin typeface="Gill Sans MT"/>
                        </a:defRPr>
                      </a:lvl1pPr>
                      <a:lvl2pPr marL="457200" algn="l" defTabSz="914400" rtl="0" eaLnBrk="1" latinLnBrk="0" hangingPunct="1">
                        <a:defRPr sz="1800" b="1" kern="1200">
                          <a:solidFill>
                            <a:schemeClr val="dk1"/>
                          </a:solidFill>
                          <a:latin typeface="Gill Sans MT"/>
                        </a:defRPr>
                      </a:lvl2pPr>
                      <a:lvl3pPr marL="914400" algn="l" defTabSz="914400" rtl="0" eaLnBrk="1" latinLnBrk="0" hangingPunct="1">
                        <a:defRPr sz="1800" b="1" kern="1200">
                          <a:solidFill>
                            <a:schemeClr val="dk1"/>
                          </a:solidFill>
                          <a:latin typeface="Gill Sans MT"/>
                        </a:defRPr>
                      </a:lvl3pPr>
                      <a:lvl4pPr marL="1371600" algn="l" defTabSz="914400" rtl="0" eaLnBrk="1" latinLnBrk="0" hangingPunct="1">
                        <a:defRPr sz="1800" b="1" kern="1200">
                          <a:solidFill>
                            <a:schemeClr val="dk1"/>
                          </a:solidFill>
                          <a:latin typeface="Gill Sans MT"/>
                        </a:defRPr>
                      </a:lvl4pPr>
                      <a:lvl5pPr marL="1828800" algn="l" defTabSz="914400" rtl="0" eaLnBrk="1" latinLnBrk="0" hangingPunct="1">
                        <a:defRPr sz="1800" b="1" kern="1200">
                          <a:solidFill>
                            <a:schemeClr val="dk1"/>
                          </a:solidFill>
                          <a:latin typeface="Gill Sans MT"/>
                        </a:defRPr>
                      </a:lvl5pPr>
                      <a:lvl6pPr marL="2286000" algn="l" defTabSz="914400" rtl="0" eaLnBrk="1" latinLnBrk="0" hangingPunct="1">
                        <a:defRPr sz="1800" b="1" kern="1200">
                          <a:solidFill>
                            <a:schemeClr val="dk1"/>
                          </a:solidFill>
                          <a:latin typeface="Gill Sans MT"/>
                        </a:defRPr>
                      </a:lvl6pPr>
                      <a:lvl7pPr marL="2743200" algn="l" defTabSz="914400" rtl="0" eaLnBrk="1" latinLnBrk="0" hangingPunct="1">
                        <a:defRPr sz="1800" b="1" kern="1200">
                          <a:solidFill>
                            <a:schemeClr val="dk1"/>
                          </a:solidFill>
                          <a:latin typeface="Gill Sans MT"/>
                        </a:defRPr>
                      </a:lvl7pPr>
                      <a:lvl8pPr marL="3200400" algn="l" defTabSz="914400" rtl="0" eaLnBrk="1" latinLnBrk="0" hangingPunct="1">
                        <a:defRPr sz="1800" b="1" kern="1200">
                          <a:solidFill>
                            <a:schemeClr val="dk1"/>
                          </a:solidFill>
                          <a:latin typeface="Gill Sans MT"/>
                        </a:defRPr>
                      </a:lvl8pPr>
                      <a:lvl9pPr marL="3657600" algn="l" defTabSz="914400" rtl="0" eaLnBrk="1" latinLnBrk="0" hangingPunct="1">
                        <a:defRPr sz="1800" b="1" kern="1200">
                          <a:solidFill>
                            <a:schemeClr val="dk1"/>
                          </a:solidFill>
                          <a:latin typeface="Gill Sans MT"/>
                        </a:defRPr>
                      </a:lvl9pPr>
                    </a:lstStyle>
                    <a:p>
                      <a:endParaRPr lang="en-ZA" sz="1800" dirty="0">
                        <a:solidFill>
                          <a:schemeClr val="bg1"/>
                        </a:solidFill>
                        <a:latin typeface="Tw Cen MT"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xmlns="" val="10000"/>
                  </a:ext>
                </a:extLst>
              </a:tr>
              <a:tr h="3610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b="1" dirty="0">
                          <a:solidFill>
                            <a:schemeClr val="bg1"/>
                          </a:solidFill>
                          <a:latin typeface="Tw Cen MT" pitchFamily="34" charset="0"/>
                        </a:rPr>
                        <a:t>NO</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b="1" dirty="0">
                          <a:solidFill>
                            <a:schemeClr val="bg1"/>
                          </a:solidFill>
                          <a:latin typeface="Tw Cen MT" pitchFamily="34" charset="0"/>
                        </a:rPr>
                        <a:t>PURPOSE: </a:t>
                      </a:r>
                      <a:r>
                        <a:rPr lang="en-ZA" sz="1800" kern="1200" dirty="0">
                          <a:solidFill>
                            <a:schemeClr val="bg1"/>
                          </a:solidFill>
                          <a:effectLst/>
                          <a:latin typeface="Tw Cen MT" panose="020B0602020104020603" pitchFamily="34" charset="0"/>
                          <a:ea typeface="+mn-ea"/>
                          <a:cs typeface="+mn-cs"/>
                        </a:rPr>
                        <a:t>Manage and facilitate the improvement of service delivery in government.</a:t>
                      </a: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xmlns="" val="10001"/>
                  </a:ext>
                </a:extLst>
              </a:tr>
              <a:tr h="402737">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indent="0">
                        <a:buFont typeface="+mj-lt"/>
                        <a:buNone/>
                      </a:pPr>
                      <a:r>
                        <a:rPr lang="en-ZA" sz="1800" dirty="0">
                          <a:solidFill>
                            <a:schemeClr val="bg1"/>
                          </a:solidFill>
                          <a:latin typeface="Tw Cen MT" pitchFamily="34" charset="0"/>
                        </a:rPr>
                        <a:t>1.</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kern="1200" dirty="0">
                          <a:solidFill>
                            <a:schemeClr val="bg1"/>
                          </a:solidFill>
                          <a:effectLst/>
                          <a:latin typeface="Tw Cen MT" panose="020B0602020104020603" pitchFamily="34" charset="0"/>
                          <a:ea typeface="+mn-ea"/>
                          <a:cs typeface="+mn-cs"/>
                        </a:rPr>
                        <a:t>Report on the implementation of the Operations Management Framework by 3 prioritised departments submitted to the Director-General </a:t>
                      </a:r>
                      <a:r>
                        <a:rPr lang="en-ZA" sz="1800" b="1" kern="1200" dirty="0">
                          <a:solidFill>
                            <a:schemeClr val="bg1"/>
                          </a:solidFill>
                          <a:effectLst/>
                          <a:latin typeface="Tw Cen MT" panose="020B0602020104020603" pitchFamily="34" charset="0"/>
                          <a:ea typeface="+mn-ea"/>
                          <a:cs typeface="+mn-cs"/>
                        </a:rPr>
                        <a:t>(MTSF)</a:t>
                      </a:r>
                      <a:endParaRPr lang="en-ZA" sz="1800" b="1" dirty="0">
                        <a:solidFill>
                          <a:schemeClr val="bg1"/>
                        </a:solidFill>
                        <a:latin typeface="Tw Cen MT" pitchFamily="34" charset="0"/>
                      </a:endParaRP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2"/>
                  </a:ext>
                </a:extLst>
              </a:tr>
              <a:tr h="367964">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indent="0">
                        <a:lnSpc>
                          <a:spcPct val="107000"/>
                        </a:lnSpc>
                        <a:spcAft>
                          <a:spcPts val="0"/>
                        </a:spcAft>
                        <a:buFont typeface="+mj-lt"/>
                        <a:buNone/>
                      </a:pPr>
                      <a:r>
                        <a:rPr lang="en-ZA" sz="1800" dirty="0">
                          <a:solidFill>
                            <a:schemeClr val="bg1"/>
                          </a:solidFill>
                          <a:latin typeface="Tw Cen MT" pitchFamily="34" charset="0"/>
                          <a:ea typeface="Calibri"/>
                          <a:cs typeface="Times New Roman"/>
                        </a:rPr>
                        <a:t>2.</a:t>
                      </a: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kern="1200" dirty="0">
                          <a:solidFill>
                            <a:schemeClr val="bg1"/>
                          </a:solidFill>
                          <a:effectLst/>
                          <a:latin typeface="Tw Cen MT" panose="020B0602020104020603" pitchFamily="34" charset="0"/>
                          <a:ea typeface="+mn-ea"/>
                          <a:cs typeface="+mn-cs"/>
                        </a:rPr>
                        <a:t>Framework for the establishment, promotion and maintenance of service centres submitted to the Director-General</a:t>
                      </a:r>
                      <a:r>
                        <a:rPr lang="en-ZA" sz="1800" kern="1200" baseline="0" dirty="0">
                          <a:solidFill>
                            <a:schemeClr val="bg1"/>
                          </a:solidFill>
                          <a:effectLst/>
                          <a:latin typeface="Tw Cen MT" panose="020B0602020104020603" pitchFamily="34" charset="0"/>
                          <a:ea typeface="+mn-ea"/>
                          <a:cs typeface="+mn-cs"/>
                        </a:rPr>
                        <a:t> </a:t>
                      </a:r>
                      <a:r>
                        <a:rPr lang="en-ZA" sz="1800" b="1" kern="1200" dirty="0">
                          <a:solidFill>
                            <a:schemeClr val="bg1"/>
                          </a:solidFill>
                          <a:effectLst/>
                          <a:latin typeface="Tw Cen MT" panose="020B0602020104020603" pitchFamily="34" charset="0"/>
                          <a:ea typeface="+mn-ea"/>
                          <a:cs typeface="+mn-cs"/>
                        </a:rPr>
                        <a:t>(MTSF)</a:t>
                      </a:r>
                      <a:endParaRPr lang="en-ZA" sz="1800" b="1" dirty="0">
                        <a:solidFill>
                          <a:schemeClr val="bg1"/>
                        </a:solidFill>
                        <a:latin typeface="Tw Cen MT" pitchFamily="34"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3"/>
                  </a:ext>
                </a:extLst>
              </a:tr>
              <a:tr h="373487">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indent="0">
                        <a:buFont typeface="+mj-lt"/>
                        <a:buNone/>
                      </a:pPr>
                      <a:r>
                        <a:rPr lang="en-ZA" sz="1800" dirty="0">
                          <a:solidFill>
                            <a:schemeClr val="bg1"/>
                          </a:solidFill>
                          <a:latin typeface="Tw Cen MT" pitchFamily="34" charset="0"/>
                        </a:rPr>
                        <a:t>3.</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kern="1200" dirty="0">
                          <a:solidFill>
                            <a:schemeClr val="bg1"/>
                          </a:solidFill>
                          <a:effectLst/>
                          <a:latin typeface="Tw Cen MT" panose="020B0602020104020603" pitchFamily="34" charset="0"/>
                          <a:ea typeface="+mn-ea"/>
                          <a:cs typeface="+mn-cs"/>
                        </a:rPr>
                        <a:t>Report on the implementation of the SDIPs by all national and provincial departments submitted to the Director-General </a:t>
                      </a:r>
                      <a:r>
                        <a:rPr lang="en-ZA" sz="1800" b="1" kern="1200" dirty="0">
                          <a:solidFill>
                            <a:schemeClr val="bg1"/>
                          </a:solidFill>
                          <a:effectLst/>
                          <a:latin typeface="Tw Cen MT" panose="020B0602020104020603" pitchFamily="34" charset="0"/>
                          <a:ea typeface="+mn-ea"/>
                          <a:cs typeface="+mn-cs"/>
                        </a:rPr>
                        <a:t>(MTSF)</a:t>
                      </a:r>
                      <a:endParaRPr lang="en-ZA" sz="1800" b="1" dirty="0">
                        <a:solidFill>
                          <a:schemeClr val="bg1"/>
                        </a:solidFill>
                        <a:latin typeface="Tw Cen MT"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4"/>
                  </a:ext>
                </a:extLst>
              </a:tr>
              <a:tr h="351593">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ZA" sz="1800" dirty="0">
                          <a:solidFill>
                            <a:schemeClr val="bg1"/>
                          </a:solidFill>
                          <a:latin typeface="Tw Cen MT" pitchFamily="34" charset="0"/>
                        </a:rPr>
                        <a:t>4.</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kern="1200" dirty="0">
                          <a:solidFill>
                            <a:schemeClr val="bg1"/>
                          </a:solidFill>
                          <a:effectLst/>
                          <a:latin typeface="Tw Cen MT" panose="020B0602020104020603" pitchFamily="34" charset="0"/>
                          <a:ea typeface="+mn-ea"/>
                          <a:cs typeface="+mn-cs"/>
                        </a:rPr>
                        <a:t>2017/18 and 2018/19 assessment reports on the implementation of the </a:t>
                      </a:r>
                      <a:r>
                        <a:rPr lang="en-ZA" sz="1800" kern="1200" dirty="0" err="1">
                          <a:solidFill>
                            <a:schemeClr val="bg1"/>
                          </a:solidFill>
                          <a:effectLst/>
                          <a:latin typeface="Tw Cen MT" panose="020B0602020104020603" pitchFamily="34" charset="0"/>
                          <a:ea typeface="+mn-ea"/>
                          <a:cs typeface="+mn-cs"/>
                        </a:rPr>
                        <a:t>Batho</a:t>
                      </a:r>
                      <a:r>
                        <a:rPr lang="en-ZA" sz="1800" kern="1200" dirty="0">
                          <a:solidFill>
                            <a:schemeClr val="bg1"/>
                          </a:solidFill>
                          <a:effectLst/>
                          <a:latin typeface="Tw Cen MT" panose="020B0602020104020603" pitchFamily="34" charset="0"/>
                          <a:ea typeface="+mn-ea"/>
                          <a:cs typeface="+mn-cs"/>
                        </a:rPr>
                        <a:t> Pele standards by national and provincial departments submitted to the Director-General </a:t>
                      </a:r>
                      <a:r>
                        <a:rPr lang="en-ZA" sz="1800" b="1" kern="1200" dirty="0">
                          <a:solidFill>
                            <a:schemeClr val="bg1"/>
                          </a:solidFill>
                          <a:effectLst/>
                          <a:latin typeface="Tw Cen MT" panose="020B0602020104020603" pitchFamily="34" charset="0"/>
                          <a:ea typeface="+mn-ea"/>
                          <a:cs typeface="+mn-cs"/>
                        </a:rPr>
                        <a:t>(MTSF)</a:t>
                      </a:r>
                      <a:endParaRPr lang="en-ZA" sz="1800" b="1" dirty="0">
                        <a:solidFill>
                          <a:schemeClr val="bg1"/>
                        </a:solidFill>
                        <a:latin typeface="Tw Cen MT"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5"/>
                  </a:ext>
                </a:extLst>
              </a:tr>
              <a:tr h="355457">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indent="0">
                        <a:buFont typeface="+mj-lt"/>
                        <a:buNone/>
                      </a:pPr>
                      <a:r>
                        <a:rPr lang="en-ZA" sz="1800" dirty="0">
                          <a:solidFill>
                            <a:schemeClr val="bg1"/>
                          </a:solidFill>
                          <a:latin typeface="Tw Cen MT" pitchFamily="34" charset="0"/>
                        </a:rPr>
                        <a:t>5.</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r>
                        <a:rPr lang="en-ZA" sz="1800" kern="1200" dirty="0">
                          <a:solidFill>
                            <a:schemeClr val="bg1"/>
                          </a:solidFill>
                          <a:effectLst/>
                          <a:latin typeface="Tw Cen MT" panose="020B0602020104020603" pitchFamily="34" charset="0"/>
                          <a:ea typeface="+mn-ea"/>
                          <a:cs typeface="+mn-cs"/>
                        </a:rPr>
                        <a:t>Report on the implementation of the Public Service Charter by departments submitted to the Director-General</a:t>
                      </a:r>
                      <a:endParaRPr lang="en-ZA" dirty="0">
                        <a:solidFill>
                          <a:schemeClr val="bg1"/>
                        </a:solidFill>
                        <a:latin typeface="Tw Cen MT" panose="020B0602020104020603"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6"/>
                  </a:ext>
                </a:extLst>
              </a:tr>
              <a:tr h="487750">
                <a:tc>
                  <a:txBody>
                    <a:bodyPr/>
                    <a:lstStyle/>
                    <a:p>
                      <a:pPr marL="0" indent="0">
                        <a:buFont typeface="+mj-lt"/>
                        <a:buNone/>
                      </a:pPr>
                      <a:r>
                        <a:rPr lang="en-ZA" sz="1800" dirty="0">
                          <a:solidFill>
                            <a:schemeClr val="bg1"/>
                          </a:solidFill>
                          <a:latin typeface="Tw Cen MT" pitchFamily="34" charset="0"/>
                        </a:rPr>
                        <a:t>6.</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r>
                        <a:rPr lang="en-ZA" sz="1800" kern="1200" dirty="0">
                          <a:solidFill>
                            <a:schemeClr val="bg1"/>
                          </a:solidFill>
                          <a:effectLst/>
                          <a:latin typeface="Tw Cen MT" panose="020B0602020104020603" pitchFamily="34" charset="0"/>
                          <a:ea typeface="+mn-ea"/>
                          <a:cs typeface="+mn-cs"/>
                        </a:rPr>
                        <a:t>Report on the implementation of the African Peer Review Mechanism (APRM) 2</a:t>
                      </a:r>
                      <a:r>
                        <a:rPr lang="en-ZA" sz="1800" kern="1200" baseline="30000" dirty="0">
                          <a:solidFill>
                            <a:schemeClr val="bg1"/>
                          </a:solidFill>
                          <a:effectLst/>
                          <a:latin typeface="Tw Cen MT" panose="020B0602020104020603" pitchFamily="34" charset="0"/>
                          <a:ea typeface="+mn-ea"/>
                          <a:cs typeface="+mn-cs"/>
                        </a:rPr>
                        <a:t>nd</a:t>
                      </a:r>
                      <a:r>
                        <a:rPr lang="en-ZA" sz="1800" kern="1200" dirty="0">
                          <a:solidFill>
                            <a:schemeClr val="bg1"/>
                          </a:solidFill>
                          <a:effectLst/>
                          <a:latin typeface="Tw Cen MT" panose="020B0602020104020603" pitchFamily="34" charset="0"/>
                          <a:ea typeface="+mn-ea"/>
                          <a:cs typeface="+mn-cs"/>
                        </a:rPr>
                        <a:t> Generation Review process submitted to the Director-General</a:t>
                      </a:r>
                      <a:endParaRPr lang="en-ZA" dirty="0">
                        <a:solidFill>
                          <a:schemeClr val="bg1"/>
                        </a:solidFill>
                        <a:latin typeface="Tw Cen MT" panose="020B0602020104020603" pitchFamily="34" charset="0"/>
                      </a:endParaRP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7"/>
                  </a:ext>
                </a:extLst>
              </a:tr>
              <a:tr h="487750">
                <a:tc>
                  <a:txBody>
                    <a:bodyPr/>
                    <a:lstStyle/>
                    <a:p>
                      <a:pPr marL="0" indent="0">
                        <a:buFont typeface="+mj-lt"/>
                        <a:buNone/>
                      </a:pPr>
                      <a:r>
                        <a:rPr lang="en-ZA" sz="1800" dirty="0">
                          <a:solidFill>
                            <a:schemeClr val="bg1"/>
                          </a:solidFill>
                          <a:latin typeface="Tw Cen MT" pitchFamily="34" charset="0"/>
                        </a:rPr>
                        <a:t>7.</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p>
                      <a:r>
                        <a:rPr lang="en-ZA" sz="1800" kern="1200" dirty="0">
                          <a:solidFill>
                            <a:schemeClr val="bg1"/>
                          </a:solidFill>
                          <a:effectLst/>
                          <a:latin typeface="Tw Cen MT" panose="020B0602020104020603" pitchFamily="34" charset="0"/>
                          <a:ea typeface="+mn-ea"/>
                          <a:cs typeface="+mn-cs"/>
                        </a:rPr>
                        <a:t>Framework towards the improvement of the implementation of the Community Development Workers Programme developed</a:t>
                      </a:r>
                      <a:endParaRPr lang="en-ZA" dirty="0">
                        <a:solidFill>
                          <a:schemeClr val="bg1"/>
                        </a:solidFill>
                        <a:latin typeface="Tw Cen MT" panose="020B0602020104020603" pitchFamily="34" charset="0"/>
                      </a:endParaRP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xmlns="" val="1835196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608" y="1052736"/>
            <a:ext cx="10307392" cy="5544616"/>
          </a:xfrm>
        </p:spPr>
        <p:txBody>
          <a:bodyPr>
            <a:normAutofit/>
          </a:bodyPr>
          <a:lstStyle/>
          <a:p>
            <a:pPr>
              <a:buNone/>
            </a:pPr>
            <a:endParaRPr lang="en-US" sz="2000" dirty="0"/>
          </a:p>
          <a:p>
            <a:pPr algn="just"/>
            <a:endParaRPr lang="en-US" sz="2000" b="1" dirty="0"/>
          </a:p>
        </p:txBody>
      </p:sp>
      <p:sp>
        <p:nvSpPr>
          <p:cNvPr id="4" name="Slide Number Placeholder 3"/>
          <p:cNvSpPr>
            <a:spLocks noGrp="1"/>
          </p:cNvSpPr>
          <p:nvPr>
            <p:ph type="sldNum" sz="quarter" idx="12"/>
          </p:nvPr>
        </p:nvSpPr>
        <p:spPr>
          <a:xfrm>
            <a:off x="11125200" y="102655"/>
            <a:ext cx="912603" cy="697290"/>
          </a:xfrm>
        </p:spPr>
        <p:txBody>
          <a:bodyPr/>
          <a:lstStyle/>
          <a:p>
            <a:pPr>
              <a:defRPr/>
            </a:pPr>
            <a:fld id="{4DE96417-4ADB-4B1E-9DF8-F791D7DFC93B}" type="slidenum">
              <a:rPr lang="en-GB" sz="4000" b="1" smtClean="0">
                <a:effectLst>
                  <a:outerShdw blurRad="38100" dist="38100" dir="2700000" algn="tl">
                    <a:srgbClr val="000000">
                      <a:alpha val="43137"/>
                    </a:srgbClr>
                  </a:outerShdw>
                </a:effectLst>
              </a:rPr>
              <a:pPr>
                <a:defRPr/>
              </a:pPr>
              <a:t>15</a:t>
            </a:fld>
            <a:endParaRPr lang="en-GB" sz="4000" b="1" dirty="0">
              <a:effectLst>
                <a:outerShdw blurRad="38100" dist="38100" dir="2700000" algn="tl">
                  <a:srgbClr val="000000">
                    <a:alpha val="43137"/>
                  </a:srgbClr>
                </a:outerShdw>
              </a:effectLst>
            </a:endParaRPr>
          </a:p>
        </p:txBody>
      </p:sp>
      <p:sp>
        <p:nvSpPr>
          <p:cNvPr id="8" name="Title 1"/>
          <p:cNvSpPr txBox="1">
            <a:spLocks noGrp="1"/>
          </p:cNvSpPr>
          <p:nvPr>
            <p:ph type="title"/>
          </p:nvPr>
        </p:nvSpPr>
        <p:spPr>
          <a:xfrm>
            <a:off x="-1" y="-1"/>
            <a:ext cx="10547797" cy="901521"/>
          </a:xfrm>
          <a:prstGeom prst="rect">
            <a:avLst/>
          </a:prstGeom>
          <a:ln/>
        </p:spPr>
        <p:style>
          <a:lnRef idx="2">
            <a:schemeClr val="dk1">
              <a:shade val="50000"/>
            </a:schemeClr>
          </a:lnRef>
          <a:fillRef idx="1003">
            <a:schemeClr val="lt2"/>
          </a:fillRef>
          <a:effectRef idx="0">
            <a:schemeClr val="dk1"/>
          </a:effectRef>
          <a:fontRef idx="minor">
            <a:schemeClr val="lt1"/>
          </a:fontRef>
        </p:style>
        <p:txBody>
          <a:bodyPr anchor="ctr">
            <a:noAutofit/>
          </a:bodyPr>
          <a:lstStyle>
            <a:lvl1pPr algn="l" rtl="0" eaLnBrk="1" latinLnBrk="0" hangingPunct="1">
              <a:spcBef>
                <a:spcPct val="0"/>
              </a:spcBef>
              <a:buNone/>
              <a:defRPr kumimoji="0" sz="4300" kern="1200">
                <a:solidFill>
                  <a:schemeClr val="lt1"/>
                </a:solidFill>
                <a:effectLst>
                  <a:outerShdw blurRad="50000" dist="30000" dir="5400000" algn="tl" rotWithShape="0">
                    <a:srgbClr val="000000">
                      <a:alpha val="30000"/>
                    </a:srgbClr>
                  </a:outerShdw>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extLst/>
          </a:lstStyle>
          <a:p>
            <a:r>
              <a:rPr lang="en-ZA" sz="2800" b="1" dirty="0">
                <a:solidFill>
                  <a:schemeClr val="accent3">
                    <a:lumMod val="75000"/>
                  </a:schemeClr>
                </a:solidFill>
                <a:latin typeface="Tw Cen MT" panose="020B0602020104020603" pitchFamily="34" charset="0"/>
              </a:rPr>
              <a:t>2018/19 </a:t>
            </a:r>
            <a:r>
              <a:rPr lang="en-GB" sz="2800" b="1" dirty="0">
                <a:solidFill>
                  <a:schemeClr val="accent3">
                    <a:lumMod val="75000"/>
                  </a:schemeClr>
                </a:solidFill>
                <a:latin typeface="Tw Cen MT" panose="020B0602020104020603" pitchFamily="34" charset="0"/>
              </a:rPr>
              <a:t>ANNUAL PERFORMANCE PLAN (7)</a:t>
            </a:r>
            <a:r>
              <a:rPr lang="en-US" sz="2800" b="1" dirty="0">
                <a:solidFill>
                  <a:schemeClr val="accent3">
                    <a:lumMod val="75000"/>
                  </a:schemeClr>
                </a:solidFill>
                <a:latin typeface="Tw Cen MT" panose="020B0602020104020603" pitchFamily="34" charset="0"/>
              </a:rPr>
              <a:t/>
            </a:r>
            <a:br>
              <a:rPr lang="en-US" sz="2800" b="1" dirty="0">
                <a:solidFill>
                  <a:schemeClr val="accent3">
                    <a:lumMod val="75000"/>
                  </a:schemeClr>
                </a:solidFill>
                <a:latin typeface="Tw Cen MT" panose="020B0602020104020603" pitchFamily="34" charset="0"/>
              </a:rPr>
            </a:br>
            <a:endParaRPr lang="en-ZA" sz="2800" b="1" dirty="0">
              <a:solidFill>
                <a:schemeClr val="accent3">
                  <a:lumMod val="75000"/>
                </a:schemeClr>
              </a:solidFill>
              <a:effectLst/>
              <a:latin typeface="Tw Cen MT" panose="020B0602020104020603" pitchFamily="34" charset="0"/>
            </a:endParaRPr>
          </a:p>
        </p:txBody>
      </p:sp>
      <p:graphicFrame>
        <p:nvGraphicFramePr>
          <p:cNvPr id="7" name="Content Placeholder 4"/>
          <p:cNvGraphicFramePr>
            <a:graphicFrameLocks/>
          </p:cNvGraphicFramePr>
          <p:nvPr>
            <p:extLst>
              <p:ext uri="{D42A27DB-BD31-4B8C-83A1-F6EECF244321}">
                <p14:modId xmlns:p14="http://schemas.microsoft.com/office/powerpoint/2010/main" xmlns="" val="2201373978"/>
              </p:ext>
            </p:extLst>
          </p:nvPr>
        </p:nvGraphicFramePr>
        <p:xfrm>
          <a:off x="-1" y="1042273"/>
          <a:ext cx="12192000" cy="4436400"/>
        </p:xfrm>
        <a:graphic>
          <a:graphicData uri="http://schemas.openxmlformats.org/drawingml/2006/table">
            <a:tbl>
              <a:tblPr firstRow="1" bandRow="1"/>
              <a:tblGrid>
                <a:gridCol w="769671">
                  <a:extLst>
                    <a:ext uri="{9D8B030D-6E8A-4147-A177-3AD203B41FA5}">
                      <a16:colId xmlns:a16="http://schemas.microsoft.com/office/drawing/2014/main" xmlns="" val="20000"/>
                    </a:ext>
                  </a:extLst>
                </a:gridCol>
                <a:gridCol w="11422329">
                  <a:extLst>
                    <a:ext uri="{9D8B030D-6E8A-4147-A177-3AD203B41FA5}">
                      <a16:colId xmlns:a16="http://schemas.microsoft.com/office/drawing/2014/main" xmlns="" val="20001"/>
                    </a:ext>
                  </a:extLst>
                </a:gridCol>
              </a:tblGrid>
              <a:tr h="292650">
                <a:tc gridSpan="2">
                  <a:txBody>
                    <a:bodyPr/>
                    <a:lstStyle>
                      <a:lvl1pPr marL="0" algn="l" defTabSz="914400" rtl="0" eaLnBrk="1" latinLnBrk="0" hangingPunct="1">
                        <a:defRPr sz="1800" b="1" kern="1200">
                          <a:solidFill>
                            <a:schemeClr val="dk1"/>
                          </a:solidFill>
                          <a:latin typeface="Gill Sans MT"/>
                        </a:defRPr>
                      </a:lvl1pPr>
                      <a:lvl2pPr marL="457200" algn="l" defTabSz="914400" rtl="0" eaLnBrk="1" latinLnBrk="0" hangingPunct="1">
                        <a:defRPr sz="1800" b="1" kern="1200">
                          <a:solidFill>
                            <a:schemeClr val="dk1"/>
                          </a:solidFill>
                          <a:latin typeface="Gill Sans MT"/>
                        </a:defRPr>
                      </a:lvl2pPr>
                      <a:lvl3pPr marL="914400" algn="l" defTabSz="914400" rtl="0" eaLnBrk="1" latinLnBrk="0" hangingPunct="1">
                        <a:defRPr sz="1800" b="1" kern="1200">
                          <a:solidFill>
                            <a:schemeClr val="dk1"/>
                          </a:solidFill>
                          <a:latin typeface="Gill Sans MT"/>
                        </a:defRPr>
                      </a:lvl3pPr>
                      <a:lvl4pPr marL="1371600" algn="l" defTabSz="914400" rtl="0" eaLnBrk="1" latinLnBrk="0" hangingPunct="1">
                        <a:defRPr sz="1800" b="1" kern="1200">
                          <a:solidFill>
                            <a:schemeClr val="dk1"/>
                          </a:solidFill>
                          <a:latin typeface="Gill Sans MT"/>
                        </a:defRPr>
                      </a:lvl4pPr>
                      <a:lvl5pPr marL="1828800" algn="l" defTabSz="914400" rtl="0" eaLnBrk="1" latinLnBrk="0" hangingPunct="1">
                        <a:defRPr sz="1800" b="1" kern="1200">
                          <a:solidFill>
                            <a:schemeClr val="dk1"/>
                          </a:solidFill>
                          <a:latin typeface="Gill Sans MT"/>
                        </a:defRPr>
                      </a:lvl5pPr>
                      <a:lvl6pPr marL="2286000" algn="l" defTabSz="914400" rtl="0" eaLnBrk="1" latinLnBrk="0" hangingPunct="1">
                        <a:defRPr sz="1800" b="1" kern="1200">
                          <a:solidFill>
                            <a:schemeClr val="dk1"/>
                          </a:solidFill>
                          <a:latin typeface="Gill Sans MT"/>
                        </a:defRPr>
                      </a:lvl6pPr>
                      <a:lvl7pPr marL="2743200" algn="l" defTabSz="914400" rtl="0" eaLnBrk="1" latinLnBrk="0" hangingPunct="1">
                        <a:defRPr sz="1800" b="1" kern="1200">
                          <a:solidFill>
                            <a:schemeClr val="dk1"/>
                          </a:solidFill>
                          <a:latin typeface="Gill Sans MT"/>
                        </a:defRPr>
                      </a:lvl7pPr>
                      <a:lvl8pPr marL="3200400" algn="l" defTabSz="914400" rtl="0" eaLnBrk="1" latinLnBrk="0" hangingPunct="1">
                        <a:defRPr sz="1800" b="1" kern="1200">
                          <a:solidFill>
                            <a:schemeClr val="dk1"/>
                          </a:solidFill>
                          <a:latin typeface="Gill Sans MT"/>
                        </a:defRPr>
                      </a:lvl8pPr>
                      <a:lvl9pPr marL="3657600" algn="l" defTabSz="914400" rtl="0" eaLnBrk="1" latinLnBrk="0" hangingPunct="1">
                        <a:defRPr sz="1800" b="1" kern="1200">
                          <a:solidFill>
                            <a:schemeClr val="dk1"/>
                          </a:solidFill>
                          <a:latin typeface="Gill Sans MT"/>
                        </a:defRPr>
                      </a:lvl9pPr>
                    </a:lstStyle>
                    <a:p>
                      <a:r>
                        <a:rPr lang="en-ZA" sz="1800" dirty="0">
                          <a:solidFill>
                            <a:schemeClr val="bg1"/>
                          </a:solidFill>
                          <a:latin typeface="Tw Cen MT" pitchFamily="34" charset="0"/>
                        </a:rPr>
                        <a:t>PROGRAMME 6: GOVERNANCE OF PUBLIC ADMINISTRATION</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lvl1pPr marL="0" algn="l" defTabSz="914400" rtl="0" eaLnBrk="1" latinLnBrk="0" hangingPunct="1">
                        <a:defRPr sz="1800" b="1" kern="1200">
                          <a:solidFill>
                            <a:schemeClr val="dk1"/>
                          </a:solidFill>
                          <a:latin typeface="Gill Sans MT"/>
                        </a:defRPr>
                      </a:lvl1pPr>
                      <a:lvl2pPr marL="457200" algn="l" defTabSz="914400" rtl="0" eaLnBrk="1" latinLnBrk="0" hangingPunct="1">
                        <a:defRPr sz="1800" b="1" kern="1200">
                          <a:solidFill>
                            <a:schemeClr val="dk1"/>
                          </a:solidFill>
                          <a:latin typeface="Gill Sans MT"/>
                        </a:defRPr>
                      </a:lvl2pPr>
                      <a:lvl3pPr marL="914400" algn="l" defTabSz="914400" rtl="0" eaLnBrk="1" latinLnBrk="0" hangingPunct="1">
                        <a:defRPr sz="1800" b="1" kern="1200">
                          <a:solidFill>
                            <a:schemeClr val="dk1"/>
                          </a:solidFill>
                          <a:latin typeface="Gill Sans MT"/>
                        </a:defRPr>
                      </a:lvl3pPr>
                      <a:lvl4pPr marL="1371600" algn="l" defTabSz="914400" rtl="0" eaLnBrk="1" latinLnBrk="0" hangingPunct="1">
                        <a:defRPr sz="1800" b="1" kern="1200">
                          <a:solidFill>
                            <a:schemeClr val="dk1"/>
                          </a:solidFill>
                          <a:latin typeface="Gill Sans MT"/>
                        </a:defRPr>
                      </a:lvl4pPr>
                      <a:lvl5pPr marL="1828800" algn="l" defTabSz="914400" rtl="0" eaLnBrk="1" latinLnBrk="0" hangingPunct="1">
                        <a:defRPr sz="1800" b="1" kern="1200">
                          <a:solidFill>
                            <a:schemeClr val="dk1"/>
                          </a:solidFill>
                          <a:latin typeface="Gill Sans MT"/>
                        </a:defRPr>
                      </a:lvl5pPr>
                      <a:lvl6pPr marL="2286000" algn="l" defTabSz="914400" rtl="0" eaLnBrk="1" latinLnBrk="0" hangingPunct="1">
                        <a:defRPr sz="1800" b="1" kern="1200">
                          <a:solidFill>
                            <a:schemeClr val="dk1"/>
                          </a:solidFill>
                          <a:latin typeface="Gill Sans MT"/>
                        </a:defRPr>
                      </a:lvl6pPr>
                      <a:lvl7pPr marL="2743200" algn="l" defTabSz="914400" rtl="0" eaLnBrk="1" latinLnBrk="0" hangingPunct="1">
                        <a:defRPr sz="1800" b="1" kern="1200">
                          <a:solidFill>
                            <a:schemeClr val="dk1"/>
                          </a:solidFill>
                          <a:latin typeface="Gill Sans MT"/>
                        </a:defRPr>
                      </a:lvl7pPr>
                      <a:lvl8pPr marL="3200400" algn="l" defTabSz="914400" rtl="0" eaLnBrk="1" latinLnBrk="0" hangingPunct="1">
                        <a:defRPr sz="1800" b="1" kern="1200">
                          <a:solidFill>
                            <a:schemeClr val="dk1"/>
                          </a:solidFill>
                          <a:latin typeface="Gill Sans MT"/>
                        </a:defRPr>
                      </a:lvl8pPr>
                      <a:lvl9pPr marL="3657600" algn="l" defTabSz="914400" rtl="0" eaLnBrk="1" latinLnBrk="0" hangingPunct="1">
                        <a:defRPr sz="1800" b="1" kern="1200">
                          <a:solidFill>
                            <a:schemeClr val="dk1"/>
                          </a:solidFill>
                          <a:latin typeface="Gill Sans MT"/>
                        </a:defRPr>
                      </a:lvl9pPr>
                    </a:lstStyle>
                    <a:p>
                      <a:endParaRPr lang="en-ZA" sz="1800" dirty="0">
                        <a:solidFill>
                          <a:schemeClr val="bg1"/>
                        </a:solidFill>
                        <a:latin typeface="Tw Cen MT"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xmlns="" val="10000"/>
                  </a:ext>
                </a:extLst>
              </a:tr>
              <a:tr h="3610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b="1" dirty="0">
                          <a:solidFill>
                            <a:schemeClr val="bg1"/>
                          </a:solidFill>
                          <a:latin typeface="Tw Cen MT" pitchFamily="34" charset="0"/>
                        </a:rPr>
                        <a:t>NO</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b="1" dirty="0">
                          <a:solidFill>
                            <a:schemeClr val="bg1"/>
                          </a:solidFill>
                          <a:latin typeface="Tw Cen MT" pitchFamily="34" charset="0"/>
                        </a:rPr>
                        <a:t>PURPOSE: </a:t>
                      </a:r>
                      <a:r>
                        <a:rPr lang="en-ZA" sz="1800" kern="1200" dirty="0">
                          <a:solidFill>
                            <a:schemeClr val="bg1"/>
                          </a:solidFill>
                          <a:effectLst/>
                          <a:latin typeface="Tw Cen MT" panose="020B0602020104020603" pitchFamily="34" charset="0"/>
                          <a:ea typeface="+mn-ea"/>
                          <a:cs typeface="+mn-cs"/>
                        </a:rPr>
                        <a:t>Manage and oversee the implementation of policies, strategies and programmes on Public Service integrity, intergovernmental relations, and the macro organisation of the state, organisational design, senior leadership management and strategic planning. Monitor compliance, and evaluate and manage government intervention programmes</a:t>
                      </a: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xmlns="" val="10001"/>
                  </a:ext>
                </a:extLst>
              </a:tr>
              <a:tr h="402737">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indent="0">
                        <a:buFont typeface="+mj-lt"/>
                        <a:buNone/>
                      </a:pPr>
                      <a:r>
                        <a:rPr lang="en-ZA" sz="1800" dirty="0">
                          <a:solidFill>
                            <a:schemeClr val="bg1"/>
                          </a:solidFill>
                          <a:latin typeface="Tw Cen MT" pitchFamily="34" charset="0"/>
                        </a:rPr>
                        <a:t>1.</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kern="1200" dirty="0">
                          <a:solidFill>
                            <a:schemeClr val="bg1"/>
                          </a:solidFill>
                          <a:effectLst/>
                          <a:latin typeface="Tw Cen MT" panose="020B0602020104020603" pitchFamily="34" charset="0"/>
                          <a:ea typeface="+mn-ea"/>
                          <a:cs typeface="+mn-cs"/>
                        </a:rPr>
                        <a:t>Report on the adherence by national and provincial departments to the Directive on Public Administration and Management Delegations submitted to the Director-General </a:t>
                      </a:r>
                      <a:r>
                        <a:rPr lang="en-ZA" sz="1800" b="1" kern="1200" dirty="0">
                          <a:solidFill>
                            <a:schemeClr val="bg1"/>
                          </a:solidFill>
                          <a:effectLst/>
                          <a:latin typeface="Tw Cen MT" panose="020B0602020104020603" pitchFamily="34" charset="0"/>
                          <a:ea typeface="+mn-ea"/>
                          <a:cs typeface="+mn-cs"/>
                        </a:rPr>
                        <a:t>(MTSF)</a:t>
                      </a:r>
                      <a:endParaRPr lang="en-ZA" sz="1800" b="1" dirty="0">
                        <a:solidFill>
                          <a:schemeClr val="bg1"/>
                        </a:solidFill>
                        <a:latin typeface="Tw Cen MT" pitchFamily="34" charset="0"/>
                      </a:endParaRP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2"/>
                  </a:ext>
                </a:extLst>
              </a:tr>
              <a:tr h="595920">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indent="0">
                        <a:lnSpc>
                          <a:spcPct val="107000"/>
                        </a:lnSpc>
                        <a:spcAft>
                          <a:spcPts val="0"/>
                        </a:spcAft>
                        <a:buFont typeface="+mj-lt"/>
                        <a:buNone/>
                      </a:pPr>
                      <a:r>
                        <a:rPr lang="en-ZA" sz="1800" dirty="0">
                          <a:solidFill>
                            <a:schemeClr val="bg1"/>
                          </a:solidFill>
                          <a:latin typeface="Tw Cen MT" pitchFamily="34" charset="0"/>
                          <a:ea typeface="Calibri"/>
                          <a:cs typeface="Times New Roman"/>
                        </a:rPr>
                        <a:t>2.</a:t>
                      </a: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kern="1200" dirty="0">
                          <a:solidFill>
                            <a:schemeClr val="bg1"/>
                          </a:solidFill>
                          <a:effectLst/>
                          <a:latin typeface="Tw Cen MT" panose="020B0602020104020603" pitchFamily="34" charset="0"/>
                          <a:ea typeface="+mn-ea"/>
                          <a:cs typeface="+mn-cs"/>
                        </a:rPr>
                        <a:t>Report on the progress and lessons learnt from the implementation of the Guideline on mentoring and peer support by 4 departments submitted to the Director-General </a:t>
                      </a:r>
                      <a:r>
                        <a:rPr lang="en-ZA" sz="1800" b="1" kern="1200" dirty="0">
                          <a:solidFill>
                            <a:schemeClr val="bg1"/>
                          </a:solidFill>
                          <a:effectLst/>
                          <a:latin typeface="Tw Cen MT" panose="020B0602020104020603" pitchFamily="34" charset="0"/>
                          <a:ea typeface="+mn-ea"/>
                          <a:cs typeface="+mn-cs"/>
                        </a:rPr>
                        <a:t>(MTSF)</a:t>
                      </a:r>
                      <a:endParaRPr lang="en-ZA" sz="1800" b="1" dirty="0">
                        <a:solidFill>
                          <a:schemeClr val="bg1"/>
                        </a:solidFill>
                        <a:latin typeface="Tw Cen MT" pitchFamily="34"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3"/>
                  </a:ext>
                </a:extLst>
              </a:tr>
              <a:tr h="373487">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indent="0">
                        <a:buFont typeface="+mj-lt"/>
                        <a:buNone/>
                      </a:pPr>
                      <a:r>
                        <a:rPr lang="en-ZA" sz="1800" dirty="0">
                          <a:solidFill>
                            <a:schemeClr val="bg1"/>
                          </a:solidFill>
                          <a:latin typeface="Tw Cen MT" pitchFamily="34" charset="0"/>
                        </a:rPr>
                        <a:t>3.</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kern="1200" dirty="0">
                          <a:solidFill>
                            <a:schemeClr val="bg1"/>
                          </a:solidFill>
                          <a:effectLst/>
                          <a:latin typeface="Tw Cen MT" panose="020B0602020104020603" pitchFamily="34" charset="0"/>
                          <a:ea typeface="+mn-ea"/>
                          <a:cs typeface="+mn-cs"/>
                        </a:rPr>
                        <a:t>Report on the retention of Heads of Department in the Public Service (the average number of years spent by </a:t>
                      </a:r>
                      <a:r>
                        <a:rPr lang="en-ZA" sz="1800" kern="1200" dirty="0" err="1">
                          <a:solidFill>
                            <a:schemeClr val="bg1"/>
                          </a:solidFill>
                          <a:effectLst/>
                          <a:latin typeface="Tw Cen MT" panose="020B0602020104020603" pitchFamily="34" charset="0"/>
                          <a:ea typeface="+mn-ea"/>
                          <a:cs typeface="+mn-cs"/>
                        </a:rPr>
                        <a:t>HoDs</a:t>
                      </a:r>
                      <a:r>
                        <a:rPr lang="en-ZA" sz="1800" kern="1200" dirty="0">
                          <a:solidFill>
                            <a:schemeClr val="bg1"/>
                          </a:solidFill>
                          <a:effectLst/>
                          <a:latin typeface="Tw Cen MT" panose="020B0602020104020603" pitchFamily="34" charset="0"/>
                          <a:ea typeface="+mn-ea"/>
                          <a:cs typeface="+mn-cs"/>
                        </a:rPr>
                        <a:t> in a post) submitted to the Director-General </a:t>
                      </a:r>
                      <a:r>
                        <a:rPr lang="en-ZA" sz="1800" b="1" kern="1200" dirty="0">
                          <a:solidFill>
                            <a:schemeClr val="bg1"/>
                          </a:solidFill>
                          <a:effectLst/>
                          <a:latin typeface="Tw Cen MT" panose="020B0602020104020603" pitchFamily="34" charset="0"/>
                          <a:ea typeface="+mn-ea"/>
                          <a:cs typeface="+mn-cs"/>
                        </a:rPr>
                        <a:t>(MTSF)</a:t>
                      </a:r>
                      <a:endParaRPr lang="en-ZA" sz="1800" b="1" dirty="0">
                        <a:solidFill>
                          <a:schemeClr val="bg1"/>
                        </a:solidFill>
                        <a:latin typeface="Tw Cen MT"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4"/>
                  </a:ext>
                </a:extLst>
              </a:tr>
              <a:tr h="351593">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ZA" sz="1800" dirty="0">
                          <a:solidFill>
                            <a:schemeClr val="bg1"/>
                          </a:solidFill>
                          <a:latin typeface="Tw Cen MT" pitchFamily="34" charset="0"/>
                        </a:rPr>
                        <a:t>4.</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kern="1200" dirty="0">
                          <a:solidFill>
                            <a:schemeClr val="bg1"/>
                          </a:solidFill>
                          <a:effectLst/>
                          <a:latin typeface="Tw Cen MT" panose="020B0602020104020603" pitchFamily="34" charset="0"/>
                          <a:ea typeface="+mn-ea"/>
                          <a:cs typeface="+mn-cs"/>
                        </a:rPr>
                        <a:t>Annual report on support provided to departments to strengthen their internal Human Resources Capacity submitted to the Director-General </a:t>
                      </a:r>
                      <a:r>
                        <a:rPr lang="en-ZA" sz="1800" b="1" kern="1200" dirty="0">
                          <a:solidFill>
                            <a:schemeClr val="bg1"/>
                          </a:solidFill>
                          <a:effectLst/>
                          <a:latin typeface="Tw Cen MT" panose="020B0602020104020603" pitchFamily="34" charset="0"/>
                          <a:ea typeface="+mn-ea"/>
                          <a:cs typeface="+mn-cs"/>
                        </a:rPr>
                        <a:t>(MTSF)</a:t>
                      </a:r>
                      <a:endParaRPr lang="en-ZA" sz="1800" b="1" dirty="0">
                        <a:solidFill>
                          <a:schemeClr val="bg1"/>
                        </a:solidFill>
                        <a:latin typeface="Tw Cen MT"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5"/>
                  </a:ext>
                </a:extLst>
              </a:tr>
              <a:tr h="487750">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indent="0">
                        <a:buFont typeface="+mj-lt"/>
                        <a:buNone/>
                      </a:pPr>
                      <a:r>
                        <a:rPr lang="en-ZA" sz="1800" dirty="0">
                          <a:solidFill>
                            <a:schemeClr val="bg1"/>
                          </a:solidFill>
                          <a:latin typeface="Tw Cen MT" pitchFamily="34" charset="0"/>
                        </a:rPr>
                        <a:t>5.</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kern="1200" dirty="0">
                          <a:solidFill>
                            <a:schemeClr val="bg1"/>
                          </a:solidFill>
                          <a:effectLst/>
                          <a:latin typeface="Tw Cen MT" panose="020B0602020104020603" pitchFamily="34" charset="0"/>
                          <a:ea typeface="+mn-ea"/>
                          <a:cs typeface="+mn-cs"/>
                        </a:rPr>
                        <a:t>Report on the adherence by designated employees from national and provincial departments to the legislative framework regarding the electronic disclosure of financial interests (e-Disclosure system) submitted to the Director-General </a:t>
                      </a:r>
                      <a:r>
                        <a:rPr lang="en-ZA" sz="1800" b="1" kern="1200" dirty="0">
                          <a:solidFill>
                            <a:schemeClr val="bg1"/>
                          </a:solidFill>
                          <a:effectLst/>
                          <a:latin typeface="Tw Cen MT" panose="020B0602020104020603" pitchFamily="34" charset="0"/>
                          <a:ea typeface="+mn-ea"/>
                          <a:cs typeface="+mn-cs"/>
                        </a:rPr>
                        <a:t>(MTSF)</a:t>
                      </a:r>
                      <a:endParaRPr lang="en-ZA" sz="1800" b="1" dirty="0">
                        <a:solidFill>
                          <a:schemeClr val="bg1"/>
                        </a:solidFill>
                        <a:latin typeface="Tw Cen MT" pitchFamily="34"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3024162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608" y="1052736"/>
            <a:ext cx="10307392" cy="5544616"/>
          </a:xfrm>
        </p:spPr>
        <p:txBody>
          <a:bodyPr>
            <a:normAutofit/>
          </a:bodyPr>
          <a:lstStyle/>
          <a:p>
            <a:pPr>
              <a:buNone/>
            </a:pPr>
            <a:endParaRPr lang="en-US" sz="2000" dirty="0"/>
          </a:p>
          <a:p>
            <a:pPr algn="just"/>
            <a:endParaRPr lang="en-US" sz="2000" b="1" dirty="0"/>
          </a:p>
        </p:txBody>
      </p:sp>
      <p:sp>
        <p:nvSpPr>
          <p:cNvPr id="4" name="Slide Number Placeholder 3"/>
          <p:cNvSpPr>
            <a:spLocks noGrp="1"/>
          </p:cNvSpPr>
          <p:nvPr>
            <p:ph type="sldNum" sz="quarter" idx="12"/>
          </p:nvPr>
        </p:nvSpPr>
        <p:spPr>
          <a:xfrm>
            <a:off x="11125200" y="102655"/>
            <a:ext cx="912603" cy="697290"/>
          </a:xfrm>
        </p:spPr>
        <p:txBody>
          <a:bodyPr/>
          <a:lstStyle/>
          <a:p>
            <a:pPr>
              <a:defRPr/>
            </a:pPr>
            <a:fld id="{4DE96417-4ADB-4B1E-9DF8-F791D7DFC93B}" type="slidenum">
              <a:rPr lang="en-GB" sz="4000" b="1" smtClean="0">
                <a:effectLst>
                  <a:outerShdw blurRad="38100" dist="38100" dir="2700000" algn="tl">
                    <a:srgbClr val="000000">
                      <a:alpha val="43137"/>
                    </a:srgbClr>
                  </a:outerShdw>
                </a:effectLst>
              </a:rPr>
              <a:pPr>
                <a:defRPr/>
              </a:pPr>
              <a:t>16</a:t>
            </a:fld>
            <a:endParaRPr lang="en-GB" sz="4000" b="1" dirty="0">
              <a:effectLst>
                <a:outerShdw blurRad="38100" dist="38100" dir="2700000" algn="tl">
                  <a:srgbClr val="000000">
                    <a:alpha val="43137"/>
                  </a:srgbClr>
                </a:outerShdw>
              </a:effectLst>
            </a:endParaRPr>
          </a:p>
        </p:txBody>
      </p:sp>
      <p:sp>
        <p:nvSpPr>
          <p:cNvPr id="8" name="Title 1"/>
          <p:cNvSpPr txBox="1">
            <a:spLocks noGrp="1"/>
          </p:cNvSpPr>
          <p:nvPr>
            <p:ph type="title"/>
          </p:nvPr>
        </p:nvSpPr>
        <p:spPr>
          <a:xfrm>
            <a:off x="-1" y="-1"/>
            <a:ext cx="10547797" cy="901521"/>
          </a:xfrm>
          <a:prstGeom prst="rect">
            <a:avLst/>
          </a:prstGeom>
          <a:ln/>
        </p:spPr>
        <p:style>
          <a:lnRef idx="2">
            <a:schemeClr val="dk1">
              <a:shade val="50000"/>
            </a:schemeClr>
          </a:lnRef>
          <a:fillRef idx="1003">
            <a:schemeClr val="lt2"/>
          </a:fillRef>
          <a:effectRef idx="0">
            <a:schemeClr val="dk1"/>
          </a:effectRef>
          <a:fontRef idx="minor">
            <a:schemeClr val="lt1"/>
          </a:fontRef>
        </p:style>
        <p:txBody>
          <a:bodyPr anchor="ctr">
            <a:noAutofit/>
          </a:bodyPr>
          <a:lstStyle>
            <a:lvl1pPr algn="l" rtl="0" eaLnBrk="1" latinLnBrk="0" hangingPunct="1">
              <a:spcBef>
                <a:spcPct val="0"/>
              </a:spcBef>
              <a:buNone/>
              <a:defRPr kumimoji="0" sz="4300" kern="1200">
                <a:solidFill>
                  <a:schemeClr val="lt1"/>
                </a:solidFill>
                <a:effectLst>
                  <a:outerShdw blurRad="50000" dist="30000" dir="5400000" algn="tl" rotWithShape="0">
                    <a:srgbClr val="000000">
                      <a:alpha val="30000"/>
                    </a:srgbClr>
                  </a:outerShdw>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extLst/>
          </a:lstStyle>
          <a:p>
            <a:r>
              <a:rPr lang="en-ZA" sz="2800" b="1" dirty="0">
                <a:solidFill>
                  <a:schemeClr val="accent3">
                    <a:lumMod val="75000"/>
                  </a:schemeClr>
                </a:solidFill>
                <a:latin typeface="Tw Cen MT" panose="020B0602020104020603" pitchFamily="34" charset="0"/>
              </a:rPr>
              <a:t>2018/19 </a:t>
            </a:r>
            <a:r>
              <a:rPr lang="en-GB" sz="2800" b="1" dirty="0">
                <a:solidFill>
                  <a:schemeClr val="accent3">
                    <a:lumMod val="75000"/>
                  </a:schemeClr>
                </a:solidFill>
                <a:latin typeface="Tw Cen MT" panose="020B0602020104020603" pitchFamily="34" charset="0"/>
              </a:rPr>
              <a:t>ANNUAL PERFORMANCE PLAN (8)</a:t>
            </a:r>
            <a:r>
              <a:rPr lang="en-US" sz="2800" b="1" dirty="0">
                <a:solidFill>
                  <a:schemeClr val="accent3">
                    <a:lumMod val="75000"/>
                  </a:schemeClr>
                </a:solidFill>
                <a:latin typeface="Tw Cen MT" panose="020B0602020104020603" pitchFamily="34" charset="0"/>
              </a:rPr>
              <a:t/>
            </a:r>
            <a:br>
              <a:rPr lang="en-US" sz="2800" b="1" dirty="0">
                <a:solidFill>
                  <a:schemeClr val="accent3">
                    <a:lumMod val="75000"/>
                  </a:schemeClr>
                </a:solidFill>
                <a:latin typeface="Tw Cen MT" panose="020B0602020104020603" pitchFamily="34" charset="0"/>
              </a:rPr>
            </a:br>
            <a:endParaRPr lang="en-ZA" sz="2800" b="1" dirty="0">
              <a:solidFill>
                <a:schemeClr val="accent3">
                  <a:lumMod val="75000"/>
                </a:schemeClr>
              </a:solidFill>
              <a:effectLst/>
              <a:latin typeface="Tw Cen MT" panose="020B0602020104020603" pitchFamily="34" charset="0"/>
            </a:endParaRPr>
          </a:p>
        </p:txBody>
      </p:sp>
      <p:graphicFrame>
        <p:nvGraphicFramePr>
          <p:cNvPr id="6" name="Content Placeholder 4"/>
          <p:cNvGraphicFramePr>
            <a:graphicFrameLocks/>
          </p:cNvGraphicFramePr>
          <p:nvPr>
            <p:extLst>
              <p:ext uri="{D42A27DB-BD31-4B8C-83A1-F6EECF244321}">
                <p14:modId xmlns:p14="http://schemas.microsoft.com/office/powerpoint/2010/main" xmlns="" val="3767330576"/>
              </p:ext>
            </p:extLst>
          </p:nvPr>
        </p:nvGraphicFramePr>
        <p:xfrm>
          <a:off x="103031" y="1245917"/>
          <a:ext cx="11934771" cy="2639833"/>
        </p:xfrm>
        <a:graphic>
          <a:graphicData uri="http://schemas.openxmlformats.org/drawingml/2006/table">
            <a:tbl>
              <a:tblPr firstRow="1" bandRow="1"/>
              <a:tblGrid>
                <a:gridCol w="940158">
                  <a:extLst>
                    <a:ext uri="{9D8B030D-6E8A-4147-A177-3AD203B41FA5}">
                      <a16:colId xmlns:a16="http://schemas.microsoft.com/office/drawing/2014/main" xmlns="" val="20000"/>
                    </a:ext>
                  </a:extLst>
                </a:gridCol>
                <a:gridCol w="10994613">
                  <a:extLst>
                    <a:ext uri="{9D8B030D-6E8A-4147-A177-3AD203B41FA5}">
                      <a16:colId xmlns:a16="http://schemas.microsoft.com/office/drawing/2014/main" xmlns="" val="20001"/>
                    </a:ext>
                  </a:extLst>
                </a:gridCol>
              </a:tblGrid>
              <a:tr h="455783">
                <a:tc>
                  <a:txBody>
                    <a:bodyPr/>
                    <a:lstStyle>
                      <a:lvl1pPr marL="0" algn="l" defTabSz="914400" rtl="0" eaLnBrk="1" latinLnBrk="0" hangingPunct="1">
                        <a:defRPr sz="1800" b="1" kern="1200">
                          <a:solidFill>
                            <a:schemeClr val="lt1"/>
                          </a:solidFill>
                          <a:latin typeface="Gill Sans MT"/>
                        </a:defRPr>
                      </a:lvl1pPr>
                      <a:lvl2pPr marL="457200" algn="l" defTabSz="914400" rtl="0" eaLnBrk="1" latinLnBrk="0" hangingPunct="1">
                        <a:defRPr sz="1800" b="1" kern="1200">
                          <a:solidFill>
                            <a:schemeClr val="lt1"/>
                          </a:solidFill>
                          <a:latin typeface="Gill Sans MT"/>
                        </a:defRPr>
                      </a:lvl2pPr>
                      <a:lvl3pPr marL="914400" algn="l" defTabSz="914400" rtl="0" eaLnBrk="1" latinLnBrk="0" hangingPunct="1">
                        <a:defRPr sz="1800" b="1" kern="1200">
                          <a:solidFill>
                            <a:schemeClr val="lt1"/>
                          </a:solidFill>
                          <a:latin typeface="Gill Sans MT"/>
                        </a:defRPr>
                      </a:lvl3pPr>
                      <a:lvl4pPr marL="1371600" algn="l" defTabSz="914400" rtl="0" eaLnBrk="1" latinLnBrk="0" hangingPunct="1">
                        <a:defRPr sz="1800" b="1" kern="1200">
                          <a:solidFill>
                            <a:schemeClr val="lt1"/>
                          </a:solidFill>
                          <a:latin typeface="Gill Sans MT"/>
                        </a:defRPr>
                      </a:lvl4pPr>
                      <a:lvl5pPr marL="1828800" algn="l" defTabSz="914400" rtl="0" eaLnBrk="1" latinLnBrk="0" hangingPunct="1">
                        <a:defRPr sz="1800" b="1" kern="1200">
                          <a:solidFill>
                            <a:schemeClr val="lt1"/>
                          </a:solidFill>
                          <a:latin typeface="Gill Sans MT"/>
                        </a:defRPr>
                      </a:lvl5pPr>
                      <a:lvl6pPr marL="2286000" algn="l" defTabSz="914400" rtl="0" eaLnBrk="1" latinLnBrk="0" hangingPunct="1">
                        <a:defRPr sz="1800" b="1" kern="1200">
                          <a:solidFill>
                            <a:schemeClr val="lt1"/>
                          </a:solidFill>
                          <a:latin typeface="Gill Sans MT"/>
                        </a:defRPr>
                      </a:lvl6pPr>
                      <a:lvl7pPr marL="2743200" algn="l" defTabSz="914400" rtl="0" eaLnBrk="1" latinLnBrk="0" hangingPunct="1">
                        <a:defRPr sz="1800" b="1" kern="1200">
                          <a:solidFill>
                            <a:schemeClr val="lt1"/>
                          </a:solidFill>
                          <a:latin typeface="Gill Sans MT"/>
                        </a:defRPr>
                      </a:lvl7pPr>
                      <a:lvl8pPr marL="3200400" algn="l" defTabSz="914400" rtl="0" eaLnBrk="1" latinLnBrk="0" hangingPunct="1">
                        <a:defRPr sz="1800" b="1" kern="1200">
                          <a:solidFill>
                            <a:schemeClr val="lt1"/>
                          </a:solidFill>
                          <a:latin typeface="Gill Sans MT"/>
                        </a:defRPr>
                      </a:lvl8pPr>
                      <a:lvl9pPr marL="3657600" algn="l" defTabSz="914400" rtl="0" eaLnBrk="1" latinLnBrk="0" hangingPunct="1">
                        <a:defRPr sz="1800" b="1" kern="1200">
                          <a:solidFill>
                            <a:schemeClr val="lt1"/>
                          </a:solidFill>
                          <a:latin typeface="Gill Sans MT"/>
                        </a:defRPr>
                      </a:lvl9pPr>
                    </a:lstStyle>
                    <a:p>
                      <a:r>
                        <a:rPr lang="en-ZA" sz="1800" dirty="0">
                          <a:solidFill>
                            <a:schemeClr val="bg1"/>
                          </a:solidFill>
                          <a:latin typeface="Tw Cen MT" pitchFamily="34" charset="0"/>
                        </a:rPr>
                        <a:t>NO</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defTabSz="914400" rtl="0" eaLnBrk="1" latinLnBrk="0" hangingPunct="1">
                        <a:defRPr sz="1800" b="1" kern="1200">
                          <a:solidFill>
                            <a:schemeClr val="lt1"/>
                          </a:solidFill>
                          <a:latin typeface="Gill Sans MT"/>
                        </a:defRPr>
                      </a:lvl1pPr>
                      <a:lvl2pPr marL="457200" algn="l" defTabSz="914400" rtl="0" eaLnBrk="1" latinLnBrk="0" hangingPunct="1">
                        <a:defRPr sz="1800" b="1" kern="1200">
                          <a:solidFill>
                            <a:schemeClr val="lt1"/>
                          </a:solidFill>
                          <a:latin typeface="Gill Sans MT"/>
                        </a:defRPr>
                      </a:lvl2pPr>
                      <a:lvl3pPr marL="914400" algn="l" defTabSz="914400" rtl="0" eaLnBrk="1" latinLnBrk="0" hangingPunct="1">
                        <a:defRPr sz="1800" b="1" kern="1200">
                          <a:solidFill>
                            <a:schemeClr val="lt1"/>
                          </a:solidFill>
                          <a:latin typeface="Gill Sans MT"/>
                        </a:defRPr>
                      </a:lvl3pPr>
                      <a:lvl4pPr marL="1371600" algn="l" defTabSz="914400" rtl="0" eaLnBrk="1" latinLnBrk="0" hangingPunct="1">
                        <a:defRPr sz="1800" b="1" kern="1200">
                          <a:solidFill>
                            <a:schemeClr val="lt1"/>
                          </a:solidFill>
                          <a:latin typeface="Gill Sans MT"/>
                        </a:defRPr>
                      </a:lvl4pPr>
                      <a:lvl5pPr marL="1828800" algn="l" defTabSz="914400" rtl="0" eaLnBrk="1" latinLnBrk="0" hangingPunct="1">
                        <a:defRPr sz="1800" b="1" kern="1200">
                          <a:solidFill>
                            <a:schemeClr val="lt1"/>
                          </a:solidFill>
                          <a:latin typeface="Gill Sans MT"/>
                        </a:defRPr>
                      </a:lvl5pPr>
                      <a:lvl6pPr marL="2286000" algn="l" defTabSz="914400" rtl="0" eaLnBrk="1" latinLnBrk="0" hangingPunct="1">
                        <a:defRPr sz="1800" b="1" kern="1200">
                          <a:solidFill>
                            <a:schemeClr val="lt1"/>
                          </a:solidFill>
                          <a:latin typeface="Gill Sans MT"/>
                        </a:defRPr>
                      </a:lvl6pPr>
                      <a:lvl7pPr marL="2743200" algn="l" defTabSz="914400" rtl="0" eaLnBrk="1" latinLnBrk="0" hangingPunct="1">
                        <a:defRPr sz="1800" b="1" kern="1200">
                          <a:solidFill>
                            <a:schemeClr val="lt1"/>
                          </a:solidFill>
                          <a:latin typeface="Gill Sans MT"/>
                        </a:defRPr>
                      </a:lvl7pPr>
                      <a:lvl8pPr marL="3200400" algn="l" defTabSz="914400" rtl="0" eaLnBrk="1" latinLnBrk="0" hangingPunct="1">
                        <a:defRPr sz="1800" b="1" kern="1200">
                          <a:solidFill>
                            <a:schemeClr val="lt1"/>
                          </a:solidFill>
                          <a:latin typeface="Gill Sans MT"/>
                        </a:defRPr>
                      </a:lvl8pPr>
                      <a:lvl9pPr marL="3657600" algn="l" defTabSz="914400" rtl="0" eaLnBrk="1" latinLnBrk="0" hangingPunct="1">
                        <a:defRPr sz="1800" b="1" kern="1200">
                          <a:solidFill>
                            <a:schemeClr val="lt1"/>
                          </a:solidFill>
                          <a:latin typeface="Gill Sans MT"/>
                        </a:defRPr>
                      </a:lvl9pPr>
                    </a:lstStyle>
                    <a:p>
                      <a:r>
                        <a:rPr kumimoji="0" lang="en-ZA" sz="1800" b="1" kern="1200" dirty="0">
                          <a:solidFill>
                            <a:schemeClr val="bg1"/>
                          </a:solidFill>
                          <a:latin typeface="Tw Cen MT" pitchFamily="34" charset="0"/>
                          <a:ea typeface="+mn-ea"/>
                          <a:cs typeface="+mn-cs"/>
                        </a:rPr>
                        <a:t>PROGRAMME 6: GOVERNANCE OF PUBLIC ADMINISTRATION (Cont.)</a:t>
                      </a:r>
                      <a:endParaRPr lang="en-ZA" sz="1800" dirty="0">
                        <a:solidFill>
                          <a:schemeClr val="bg1"/>
                        </a:solidFill>
                        <a:latin typeface="Tw Cen MT"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xmlns="" val="10000"/>
                  </a:ext>
                </a:extLst>
              </a:tr>
              <a:tr h="325998">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800" dirty="0">
                          <a:solidFill>
                            <a:schemeClr val="bg1"/>
                          </a:solidFill>
                          <a:latin typeface="Tw Cen MT" pitchFamily="34" charset="0"/>
                        </a:rPr>
                        <a:t>6.</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kern="1200" dirty="0">
                          <a:solidFill>
                            <a:schemeClr val="bg1"/>
                          </a:solidFill>
                          <a:effectLst/>
                          <a:latin typeface="Tw Cen MT" panose="020B0602020104020603" pitchFamily="34" charset="0"/>
                          <a:ea typeface="+mn-ea"/>
                          <a:cs typeface="+mn-cs"/>
                        </a:rPr>
                        <a:t>Report on the adherence by Public Service employees in national and provincial departments to the Directive on the performance of other remunerative work submitted to the Director-General </a:t>
                      </a:r>
                      <a:r>
                        <a:rPr lang="en-ZA" sz="1800" b="1" kern="1200" dirty="0">
                          <a:solidFill>
                            <a:schemeClr val="bg1"/>
                          </a:solidFill>
                          <a:effectLst/>
                          <a:latin typeface="Tw Cen MT" panose="020B0602020104020603" pitchFamily="34" charset="0"/>
                          <a:ea typeface="+mn-ea"/>
                          <a:cs typeface="+mn-cs"/>
                        </a:rPr>
                        <a:t>(MTSF)</a:t>
                      </a:r>
                      <a:endParaRPr lang="en-ZA" sz="1800" b="1" dirty="0">
                        <a:solidFill>
                          <a:schemeClr val="bg1"/>
                        </a:solidFill>
                        <a:latin typeface="Tw Cen MT"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1"/>
                  </a:ext>
                </a:extLst>
              </a:tr>
              <a:tr h="288130">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800" dirty="0">
                          <a:solidFill>
                            <a:schemeClr val="bg1"/>
                          </a:solidFill>
                          <a:latin typeface="Tw Cen MT" pitchFamily="34" charset="0"/>
                        </a:rPr>
                        <a:t>7.</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r>
                        <a:rPr lang="en-ZA" sz="1800" kern="1200" dirty="0">
                          <a:solidFill>
                            <a:schemeClr val="bg1"/>
                          </a:solidFill>
                          <a:effectLst/>
                          <a:latin typeface="Tw Cen MT" panose="020B0602020104020603" pitchFamily="34" charset="0"/>
                          <a:ea typeface="+mn-ea"/>
                          <a:cs typeface="+mn-cs"/>
                        </a:rPr>
                        <a:t>Report on the adherence by Public Service employees in national and provincial departments to the legislative framework prohibiting them from conducting business with an organ of state submitted to the Director-General</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2"/>
                  </a:ext>
                </a:extLst>
              </a:tr>
              <a:tr h="903890">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800" dirty="0">
                          <a:solidFill>
                            <a:schemeClr val="bg1"/>
                          </a:solidFill>
                          <a:latin typeface="Tw Cen MT" pitchFamily="34" charset="0"/>
                        </a:rPr>
                        <a:t>8.</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Gill Sans MT"/>
                        </a:defRPr>
                      </a:lvl1pPr>
                      <a:lvl2pPr marL="457200" algn="l" defTabSz="914400" rtl="0" eaLnBrk="1" latinLnBrk="0" hangingPunct="1">
                        <a:defRPr sz="1800" kern="1200">
                          <a:solidFill>
                            <a:schemeClr val="dk1"/>
                          </a:solidFill>
                          <a:latin typeface="Gill Sans MT"/>
                        </a:defRPr>
                      </a:lvl2pPr>
                      <a:lvl3pPr marL="914400" algn="l" defTabSz="914400" rtl="0" eaLnBrk="1" latinLnBrk="0" hangingPunct="1">
                        <a:defRPr sz="1800" kern="1200">
                          <a:solidFill>
                            <a:schemeClr val="dk1"/>
                          </a:solidFill>
                          <a:latin typeface="Gill Sans MT"/>
                        </a:defRPr>
                      </a:lvl3pPr>
                      <a:lvl4pPr marL="1371600" algn="l" defTabSz="914400" rtl="0" eaLnBrk="1" latinLnBrk="0" hangingPunct="1">
                        <a:defRPr sz="1800" kern="1200">
                          <a:solidFill>
                            <a:schemeClr val="dk1"/>
                          </a:solidFill>
                          <a:latin typeface="Gill Sans MT"/>
                        </a:defRPr>
                      </a:lvl4pPr>
                      <a:lvl5pPr marL="1828800" algn="l" defTabSz="914400" rtl="0" eaLnBrk="1" latinLnBrk="0" hangingPunct="1">
                        <a:defRPr sz="1800" kern="1200">
                          <a:solidFill>
                            <a:schemeClr val="dk1"/>
                          </a:solidFill>
                          <a:latin typeface="Gill Sans MT"/>
                        </a:defRPr>
                      </a:lvl5pPr>
                      <a:lvl6pPr marL="2286000" algn="l" defTabSz="914400" rtl="0" eaLnBrk="1" latinLnBrk="0" hangingPunct="1">
                        <a:defRPr sz="1800" kern="1200">
                          <a:solidFill>
                            <a:schemeClr val="dk1"/>
                          </a:solidFill>
                          <a:latin typeface="Gill Sans MT"/>
                        </a:defRPr>
                      </a:lvl6pPr>
                      <a:lvl7pPr marL="2743200" algn="l" defTabSz="914400" rtl="0" eaLnBrk="1" latinLnBrk="0" hangingPunct="1">
                        <a:defRPr sz="1800" kern="1200">
                          <a:solidFill>
                            <a:schemeClr val="dk1"/>
                          </a:solidFill>
                          <a:latin typeface="Gill Sans MT"/>
                        </a:defRPr>
                      </a:lvl7pPr>
                      <a:lvl8pPr marL="3200400" algn="l" defTabSz="914400" rtl="0" eaLnBrk="1" latinLnBrk="0" hangingPunct="1">
                        <a:defRPr sz="1800" kern="1200">
                          <a:solidFill>
                            <a:schemeClr val="dk1"/>
                          </a:solidFill>
                          <a:latin typeface="Gill Sans MT"/>
                        </a:defRPr>
                      </a:lvl8pPr>
                      <a:lvl9pPr marL="3657600" algn="l" defTabSz="914400" rtl="0" eaLnBrk="1" latinLnBrk="0" hangingPunct="1">
                        <a:defRPr sz="1800" kern="1200">
                          <a:solidFill>
                            <a:schemeClr val="dk1"/>
                          </a:solidFill>
                          <a:latin typeface="Gill Sans MT"/>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800" kern="1200" dirty="0">
                          <a:solidFill>
                            <a:schemeClr val="bg1"/>
                          </a:solidFill>
                          <a:effectLst/>
                          <a:latin typeface="Tw Cen MT" panose="020B0602020104020603" pitchFamily="34" charset="0"/>
                          <a:ea typeface="+mn-ea"/>
                          <a:cs typeface="+mn-cs"/>
                        </a:rPr>
                        <a:t>Five (5) workshops conducted to support national and provincial  departments with  the implementation of the Framework for the management of Protected</a:t>
                      </a:r>
                      <a:r>
                        <a:rPr lang="en-ZA" sz="1800" kern="1200" baseline="0" dirty="0">
                          <a:solidFill>
                            <a:schemeClr val="bg1"/>
                          </a:solidFill>
                          <a:effectLst/>
                          <a:latin typeface="Tw Cen MT" panose="020B0602020104020603" pitchFamily="34" charset="0"/>
                          <a:ea typeface="+mn-ea"/>
                          <a:cs typeface="+mn-cs"/>
                        </a:rPr>
                        <a:t> </a:t>
                      </a:r>
                      <a:r>
                        <a:rPr lang="en-ZA" sz="1800" kern="1200" dirty="0">
                          <a:solidFill>
                            <a:schemeClr val="bg1"/>
                          </a:solidFill>
                          <a:effectLst/>
                          <a:latin typeface="Tw Cen MT" panose="020B0602020104020603" pitchFamily="34" charset="0"/>
                          <a:ea typeface="+mn-ea"/>
                          <a:cs typeface="+mn-cs"/>
                        </a:rPr>
                        <a:t>Disclosures (whistle blowing) by Public Service employees </a:t>
                      </a:r>
                      <a:r>
                        <a:rPr lang="en-ZA" sz="1800" b="1" kern="1200" dirty="0">
                          <a:solidFill>
                            <a:schemeClr val="bg1"/>
                          </a:solidFill>
                          <a:effectLst/>
                          <a:latin typeface="Tw Cen MT" panose="020B0602020104020603" pitchFamily="34" charset="0"/>
                          <a:ea typeface="+mn-ea"/>
                          <a:cs typeface="+mn-cs"/>
                        </a:rPr>
                        <a:t>(MTSF)</a:t>
                      </a:r>
                      <a:endParaRPr lang="en-ZA" sz="1800" b="1" dirty="0">
                        <a:solidFill>
                          <a:schemeClr val="bg1"/>
                        </a:solidFill>
                        <a:latin typeface="Tw Cen MT"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2370096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608" y="1052736"/>
            <a:ext cx="10307392" cy="5544616"/>
          </a:xfrm>
        </p:spPr>
        <p:txBody>
          <a:bodyPr>
            <a:normAutofit/>
          </a:bodyPr>
          <a:lstStyle/>
          <a:p>
            <a:pPr>
              <a:buNone/>
            </a:pPr>
            <a:endParaRPr lang="en-US" sz="2000" dirty="0"/>
          </a:p>
          <a:p>
            <a:pPr algn="just"/>
            <a:endParaRPr lang="en-US" sz="2000" b="1" dirty="0"/>
          </a:p>
        </p:txBody>
      </p:sp>
      <p:sp>
        <p:nvSpPr>
          <p:cNvPr id="4" name="Slide Number Placeholder 3"/>
          <p:cNvSpPr>
            <a:spLocks noGrp="1"/>
          </p:cNvSpPr>
          <p:nvPr>
            <p:ph type="sldNum" sz="quarter" idx="12"/>
          </p:nvPr>
        </p:nvSpPr>
        <p:spPr>
          <a:xfrm>
            <a:off x="11125200" y="102655"/>
            <a:ext cx="912603" cy="697290"/>
          </a:xfrm>
        </p:spPr>
        <p:txBody>
          <a:bodyPr/>
          <a:lstStyle/>
          <a:p>
            <a:pPr>
              <a:defRPr/>
            </a:pPr>
            <a:fld id="{4DE96417-4ADB-4B1E-9DF8-F791D7DFC93B}" type="slidenum">
              <a:rPr lang="en-GB" sz="4000" b="1" smtClean="0">
                <a:effectLst>
                  <a:outerShdw blurRad="38100" dist="38100" dir="2700000" algn="tl">
                    <a:srgbClr val="000000">
                      <a:alpha val="43137"/>
                    </a:srgbClr>
                  </a:outerShdw>
                </a:effectLst>
              </a:rPr>
              <a:pPr>
                <a:defRPr/>
              </a:pPr>
              <a:t>17</a:t>
            </a:fld>
            <a:endParaRPr lang="en-GB" sz="4000" b="1" dirty="0">
              <a:effectLst>
                <a:outerShdw blurRad="38100" dist="38100" dir="2700000" algn="tl">
                  <a:srgbClr val="000000">
                    <a:alpha val="43137"/>
                  </a:srgbClr>
                </a:outerShdw>
              </a:effectLst>
            </a:endParaRPr>
          </a:p>
        </p:txBody>
      </p:sp>
      <p:sp>
        <p:nvSpPr>
          <p:cNvPr id="8" name="Title 1"/>
          <p:cNvSpPr txBox="1">
            <a:spLocks noGrp="1"/>
          </p:cNvSpPr>
          <p:nvPr>
            <p:ph type="title"/>
          </p:nvPr>
        </p:nvSpPr>
        <p:spPr>
          <a:xfrm>
            <a:off x="-1" y="-1"/>
            <a:ext cx="10547797" cy="901521"/>
          </a:xfrm>
          <a:prstGeom prst="rect">
            <a:avLst/>
          </a:prstGeom>
          <a:ln/>
        </p:spPr>
        <p:style>
          <a:lnRef idx="2">
            <a:schemeClr val="dk1">
              <a:shade val="50000"/>
            </a:schemeClr>
          </a:lnRef>
          <a:fillRef idx="1003">
            <a:schemeClr val="lt2"/>
          </a:fillRef>
          <a:effectRef idx="0">
            <a:schemeClr val="dk1"/>
          </a:effectRef>
          <a:fontRef idx="minor">
            <a:schemeClr val="lt1"/>
          </a:fontRef>
        </p:style>
        <p:txBody>
          <a:bodyPr anchor="ctr">
            <a:noAutofit/>
          </a:bodyPr>
          <a:lstStyle>
            <a:lvl1pPr algn="l" rtl="0" eaLnBrk="1" latinLnBrk="0" hangingPunct="1">
              <a:spcBef>
                <a:spcPct val="0"/>
              </a:spcBef>
              <a:buNone/>
              <a:defRPr kumimoji="0" sz="4300" kern="1200">
                <a:solidFill>
                  <a:schemeClr val="lt1"/>
                </a:solidFill>
                <a:effectLst>
                  <a:outerShdw blurRad="50000" dist="30000" dir="5400000" algn="tl" rotWithShape="0">
                    <a:srgbClr val="000000">
                      <a:alpha val="30000"/>
                    </a:srgbClr>
                  </a:outerShdw>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extLst/>
          </a:lstStyle>
          <a:p>
            <a:r>
              <a:rPr lang="en-ZA" sz="2800" b="1" dirty="0">
                <a:solidFill>
                  <a:schemeClr val="accent3">
                    <a:lumMod val="75000"/>
                  </a:schemeClr>
                </a:solidFill>
                <a:latin typeface="Tw Cen MT" panose="020B0602020104020603" pitchFamily="34" charset="0"/>
              </a:rPr>
              <a:t>2018/19 – 2020/21 BUDGET ALLOCATIONS</a:t>
            </a:r>
            <a:r>
              <a:rPr lang="en-US" sz="2800" b="1" dirty="0">
                <a:solidFill>
                  <a:schemeClr val="accent3">
                    <a:lumMod val="75000"/>
                  </a:schemeClr>
                </a:solidFill>
                <a:latin typeface="Tw Cen MT" panose="020B0602020104020603" pitchFamily="34" charset="0"/>
              </a:rPr>
              <a:t/>
            </a:r>
            <a:br>
              <a:rPr lang="en-US" sz="2800" b="1" dirty="0">
                <a:solidFill>
                  <a:schemeClr val="accent3">
                    <a:lumMod val="75000"/>
                  </a:schemeClr>
                </a:solidFill>
                <a:latin typeface="Tw Cen MT" panose="020B0602020104020603" pitchFamily="34" charset="0"/>
              </a:rPr>
            </a:br>
            <a:endParaRPr lang="en-ZA" sz="2800" b="1" dirty="0">
              <a:solidFill>
                <a:schemeClr val="accent3">
                  <a:lumMod val="75000"/>
                </a:schemeClr>
              </a:solidFill>
              <a:effectLst/>
              <a:latin typeface="Tw Cen MT" panose="020B0602020104020603" pitchFamily="34" charset="0"/>
            </a:endParaRPr>
          </a:p>
        </p:txBody>
      </p:sp>
      <p:sp>
        <p:nvSpPr>
          <p:cNvPr id="7" name="Content Placeholder 2"/>
          <p:cNvSpPr txBox="1">
            <a:spLocks/>
          </p:cNvSpPr>
          <p:nvPr/>
        </p:nvSpPr>
        <p:spPr>
          <a:xfrm>
            <a:off x="135198" y="1241738"/>
            <a:ext cx="11902605" cy="331738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bg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bg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bg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82296" indent="0">
              <a:buFont typeface="Arial" panose="020B0604020202020204" pitchFamily="34" charset="0"/>
              <a:buNone/>
            </a:pPr>
            <a:r>
              <a:rPr lang="en-ZA" sz="2000" dirty="0">
                <a:latin typeface="Tw Cen MT" panose="020B0602020104020603" pitchFamily="34" charset="0"/>
              </a:rPr>
              <a:t>DPSA Allocation for </a:t>
            </a:r>
            <a:r>
              <a:rPr lang="en-ZA" sz="2000" u="sng" dirty="0">
                <a:latin typeface="Tw Cen MT" panose="020B0602020104020603" pitchFamily="34" charset="0"/>
              </a:rPr>
              <a:t>2018/19 - 2020/21 </a:t>
            </a:r>
          </a:p>
          <a:p>
            <a:pPr>
              <a:buFont typeface="Arial" panose="020B0604020202020204" pitchFamily="34" charset="0"/>
              <a:buNone/>
            </a:pPr>
            <a:r>
              <a:rPr lang="en-ZA" sz="2000" dirty="0">
                <a:latin typeface="Tw Cen MT" panose="020B0602020104020603" pitchFamily="34" charset="0"/>
              </a:rPr>
              <a:t>	</a:t>
            </a:r>
            <a:r>
              <a:rPr lang="en-ZA" sz="2000" dirty="0">
                <a:solidFill>
                  <a:srgbClr val="0070C0"/>
                </a:solidFill>
                <a:latin typeface="Tw Cen MT" panose="020B0602020104020603" pitchFamily="34" charset="0"/>
              </a:rPr>
              <a:t>= R3 039 Billion</a:t>
            </a:r>
          </a:p>
          <a:p>
            <a:pPr marL="0" indent="0">
              <a:buNone/>
            </a:pPr>
            <a:endParaRPr lang="en-ZA" sz="2000" dirty="0">
              <a:latin typeface="Tw Cen MT" panose="020B0602020104020603" pitchFamily="34" charset="0"/>
            </a:endParaRPr>
          </a:p>
          <a:p>
            <a:pPr marL="82296" indent="0">
              <a:buFont typeface="Arial" panose="020B0604020202020204" pitchFamily="34" charset="0"/>
              <a:buNone/>
            </a:pPr>
            <a:r>
              <a:rPr lang="en-ZA" sz="2000" dirty="0">
                <a:latin typeface="Tw Cen MT" panose="020B0602020104020603" pitchFamily="34" charset="0"/>
              </a:rPr>
              <a:t>Total Allocation for </a:t>
            </a:r>
            <a:r>
              <a:rPr lang="en-ZA" sz="2000" u="sng" dirty="0">
                <a:latin typeface="Tw Cen MT" panose="020B0602020104020603" pitchFamily="34" charset="0"/>
              </a:rPr>
              <a:t>2018/19</a:t>
            </a:r>
          </a:p>
          <a:p>
            <a:pPr>
              <a:buFont typeface="Arial" panose="020B0604020202020204" pitchFamily="34" charset="0"/>
              <a:buNone/>
            </a:pPr>
            <a:r>
              <a:rPr lang="en-ZA" sz="2000" dirty="0">
                <a:latin typeface="Tw Cen MT" panose="020B0602020104020603" pitchFamily="34" charset="0"/>
              </a:rPr>
              <a:t>	 </a:t>
            </a:r>
            <a:r>
              <a:rPr lang="en-ZA" sz="2000" dirty="0">
                <a:solidFill>
                  <a:schemeClr val="accent4">
                    <a:lumMod val="75000"/>
                  </a:schemeClr>
                </a:solidFill>
                <a:latin typeface="Tw Cen MT" panose="020B0602020104020603" pitchFamily="34" charset="0"/>
              </a:rPr>
              <a:t>= R956 656 Million</a:t>
            </a:r>
          </a:p>
          <a:p>
            <a:pPr>
              <a:buFont typeface="Arial" panose="020B0604020202020204" pitchFamily="34" charset="0"/>
              <a:buNone/>
            </a:pPr>
            <a:endParaRPr lang="en-ZA" dirty="0"/>
          </a:p>
          <a:p>
            <a:pPr>
              <a:buFont typeface="Arial" panose="020B0604020202020204" pitchFamily="34" charset="0"/>
              <a:buNone/>
            </a:pPr>
            <a:endParaRPr lang="en-ZA" dirty="0"/>
          </a:p>
        </p:txBody>
      </p:sp>
    </p:spTree>
    <p:extLst>
      <p:ext uri="{BB962C8B-B14F-4D97-AF65-F5344CB8AC3E}">
        <p14:creationId xmlns:p14="http://schemas.microsoft.com/office/powerpoint/2010/main" xmlns="" val="77110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94848" cy="991673"/>
          </a:xfr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l">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a:noAutofit/>
          </a:bodyPr>
          <a:lstStyle/>
          <a:p>
            <a:r>
              <a:rPr lang="en-US" sz="2800" b="1" dirty="0">
                <a:ln>
                  <a:solidFill>
                    <a:schemeClr val="bg1"/>
                  </a:solidFill>
                </a:ln>
                <a:solidFill>
                  <a:schemeClr val="accent3">
                    <a:lumMod val="75000"/>
                  </a:schemeClr>
                </a:solidFill>
              </a:rPr>
              <a:t>APPROPRIATION FOR 2018/19 - 2020/21 </a:t>
            </a:r>
            <a:br>
              <a:rPr lang="en-US" sz="2800" b="1" dirty="0">
                <a:ln>
                  <a:solidFill>
                    <a:schemeClr val="bg1"/>
                  </a:solidFill>
                </a:ln>
                <a:solidFill>
                  <a:schemeClr val="accent3">
                    <a:lumMod val="75000"/>
                  </a:schemeClr>
                </a:solidFill>
              </a:rPr>
            </a:br>
            <a:endParaRPr lang="en-ZA" sz="2800" b="1" dirty="0">
              <a:ln>
                <a:solidFill>
                  <a:schemeClr val="bg1"/>
                </a:solidFill>
              </a:ln>
              <a:solidFill>
                <a:schemeClr val="accent3">
                  <a:lumMod val="75000"/>
                </a:schemeClr>
              </a:solidFill>
            </a:endParaRPr>
          </a:p>
        </p:txBody>
      </p:sp>
      <p:sp>
        <p:nvSpPr>
          <p:cNvPr id="5" name="Slide Number Placeholder 3"/>
          <p:cNvSpPr>
            <a:spLocks noGrp="1"/>
          </p:cNvSpPr>
          <p:nvPr>
            <p:ph type="sldNum" sz="quarter" idx="12"/>
          </p:nvPr>
        </p:nvSpPr>
        <p:spPr>
          <a:xfrm>
            <a:off x="10137648" y="6305550"/>
            <a:ext cx="457200" cy="476250"/>
          </a:xfrm>
        </p:spPr>
        <p:txBody>
          <a:bodyPr/>
          <a:lstStyle/>
          <a:p>
            <a:pPr>
              <a:defRPr/>
            </a:pPr>
            <a:r>
              <a:rPr lang="en-GB" dirty="0">
                <a:solidFill>
                  <a:schemeClr val="bg1">
                    <a:lumMod val="75000"/>
                  </a:schemeClr>
                </a:solidFill>
              </a:rPr>
              <a:t>24</a:t>
            </a:r>
          </a:p>
        </p:txBody>
      </p:sp>
      <p:sp>
        <p:nvSpPr>
          <p:cNvPr id="6" name="Slide Number Placeholder 3"/>
          <p:cNvSpPr txBox="1">
            <a:spLocks/>
          </p:cNvSpPr>
          <p:nvPr/>
        </p:nvSpPr>
        <p:spPr>
          <a:xfrm>
            <a:off x="11125200" y="141292"/>
            <a:ext cx="912603" cy="69729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z="4000" dirty="0"/>
              <a:t>18</a:t>
            </a:r>
          </a:p>
        </p:txBody>
      </p:sp>
      <p:graphicFrame>
        <p:nvGraphicFramePr>
          <p:cNvPr id="7" name="Content Placeholder 3"/>
          <p:cNvGraphicFramePr>
            <a:graphicFrameLocks noGrp="1"/>
          </p:cNvGraphicFramePr>
          <p:nvPr>
            <p:ph idx="1"/>
            <p:extLst>
              <p:ext uri="{D42A27DB-BD31-4B8C-83A1-F6EECF244321}">
                <p14:modId xmlns:p14="http://schemas.microsoft.com/office/powerpoint/2010/main" xmlns="" val="3489246555"/>
              </p:ext>
            </p:extLst>
          </p:nvPr>
        </p:nvGraphicFramePr>
        <p:xfrm>
          <a:off x="117970" y="1004291"/>
          <a:ext cx="10358908" cy="4777359"/>
        </p:xfrm>
        <a:graphic>
          <a:graphicData uri="http://schemas.openxmlformats.org/drawingml/2006/table">
            <a:tbl>
              <a:tblPr firstRow="1" bandRow="1">
                <a:tableStyleId>{5940675A-B579-460E-94D1-54222C63F5DA}</a:tableStyleId>
              </a:tblPr>
              <a:tblGrid>
                <a:gridCol w="6017078">
                  <a:extLst>
                    <a:ext uri="{9D8B030D-6E8A-4147-A177-3AD203B41FA5}">
                      <a16:colId xmlns:a16="http://schemas.microsoft.com/office/drawing/2014/main" xmlns="" val="20000"/>
                    </a:ext>
                  </a:extLst>
                </a:gridCol>
                <a:gridCol w="1563674">
                  <a:extLst>
                    <a:ext uri="{9D8B030D-6E8A-4147-A177-3AD203B41FA5}">
                      <a16:colId xmlns:a16="http://schemas.microsoft.com/office/drawing/2014/main" xmlns="" val="20001"/>
                    </a:ext>
                  </a:extLst>
                </a:gridCol>
                <a:gridCol w="1389078">
                  <a:extLst>
                    <a:ext uri="{9D8B030D-6E8A-4147-A177-3AD203B41FA5}">
                      <a16:colId xmlns:a16="http://schemas.microsoft.com/office/drawing/2014/main" xmlns="" val="20002"/>
                    </a:ext>
                  </a:extLst>
                </a:gridCol>
                <a:gridCol w="1389078">
                  <a:extLst>
                    <a:ext uri="{9D8B030D-6E8A-4147-A177-3AD203B41FA5}">
                      <a16:colId xmlns:a16="http://schemas.microsoft.com/office/drawing/2014/main" xmlns="" val="20003"/>
                    </a:ext>
                  </a:extLst>
                </a:gridCol>
              </a:tblGrid>
              <a:tr h="565891">
                <a:tc>
                  <a:txBody>
                    <a:bodyPr/>
                    <a:lstStyle/>
                    <a:p>
                      <a:pPr algn="l"/>
                      <a:r>
                        <a:rPr lang="en-US" sz="2000" b="1" dirty="0">
                          <a:solidFill>
                            <a:schemeClr val="tx1"/>
                          </a:solidFill>
                          <a:latin typeface="Tw Cen MT" panose="020B0602020104020603" pitchFamily="34" charset="0"/>
                        </a:rPr>
                        <a:t>Description</a:t>
                      </a:r>
                    </a:p>
                  </a:txBody>
                  <a:tcPr marL="103692" marR="10369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50000"/>
                      </a:schemeClr>
                    </a:solidFill>
                  </a:tcPr>
                </a:tc>
                <a:tc>
                  <a:txBody>
                    <a:bodyPr/>
                    <a:lstStyle/>
                    <a:p>
                      <a:pPr algn="ctr"/>
                      <a:r>
                        <a:rPr lang="en-ZA" sz="2000" b="1" dirty="0">
                          <a:solidFill>
                            <a:schemeClr val="tx1"/>
                          </a:solidFill>
                          <a:latin typeface="Tw Cen MT" panose="020B0602020104020603" pitchFamily="34" charset="0"/>
                        </a:rPr>
                        <a:t>2018/19</a:t>
                      </a:r>
                    </a:p>
                    <a:p>
                      <a:pPr algn="ctr"/>
                      <a:r>
                        <a:rPr lang="en-ZA" sz="2000" b="1" dirty="0">
                          <a:solidFill>
                            <a:schemeClr val="tx1"/>
                          </a:solidFill>
                          <a:latin typeface="Tw Cen MT" panose="020B0602020104020603" pitchFamily="34" charset="0"/>
                        </a:rPr>
                        <a:t>R’000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50000"/>
                      </a:schemeClr>
                    </a:solidFill>
                  </a:tcPr>
                </a:tc>
                <a:tc>
                  <a:txBody>
                    <a:bodyPr/>
                    <a:lstStyle/>
                    <a:p>
                      <a:pPr algn="ctr"/>
                      <a:r>
                        <a:rPr lang="en-ZA" sz="2000" b="1" dirty="0">
                          <a:solidFill>
                            <a:schemeClr val="tx1"/>
                          </a:solidFill>
                          <a:latin typeface="Tw Cen MT" panose="020B0602020104020603" pitchFamily="34" charset="0"/>
                        </a:rPr>
                        <a:t>2019/2020</a:t>
                      </a:r>
                    </a:p>
                    <a:p>
                      <a:pPr algn="ctr"/>
                      <a:r>
                        <a:rPr lang="en-ZA" sz="2000" b="1" dirty="0">
                          <a:solidFill>
                            <a:schemeClr val="tx1"/>
                          </a:solidFill>
                          <a:latin typeface="Tw Cen MT" panose="020B0602020104020603" pitchFamily="34" charset="0"/>
                        </a:rPr>
                        <a:t>R’000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50000"/>
                      </a:schemeClr>
                    </a:solidFill>
                  </a:tcPr>
                </a:tc>
                <a:tc>
                  <a:txBody>
                    <a:bodyPr/>
                    <a:lstStyle/>
                    <a:p>
                      <a:pPr algn="ctr"/>
                      <a:r>
                        <a:rPr lang="en-ZA" sz="2000" b="1" dirty="0">
                          <a:solidFill>
                            <a:schemeClr val="tx1"/>
                          </a:solidFill>
                          <a:latin typeface="Tw Cen MT" panose="020B0602020104020603" pitchFamily="34" charset="0"/>
                        </a:rPr>
                        <a:t>2020/2021</a:t>
                      </a:r>
                    </a:p>
                    <a:p>
                      <a:pPr algn="ctr"/>
                      <a:r>
                        <a:rPr lang="en-ZA" sz="2000" b="1" dirty="0">
                          <a:solidFill>
                            <a:schemeClr val="tx1"/>
                          </a:solidFill>
                          <a:latin typeface="Tw Cen MT" panose="020B0602020104020603" pitchFamily="34" charset="0"/>
                        </a:rPr>
                        <a:t>R’000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xmlns="" val="10000"/>
                  </a:ext>
                </a:extLst>
              </a:tr>
              <a:tr h="339172">
                <a:tc>
                  <a:txBody>
                    <a:bodyPr/>
                    <a:lstStyle/>
                    <a:p>
                      <a:pPr marL="0" algn="l" rtl="0" eaLnBrk="1" fontAlgn="b" latinLnBrk="0" hangingPunct="1"/>
                      <a:r>
                        <a:rPr kumimoji="0" lang="en-ZA" sz="2000" b="0" kern="1200" dirty="0">
                          <a:solidFill>
                            <a:schemeClr val="bg1"/>
                          </a:solidFill>
                          <a:latin typeface="Tw Cen MT" panose="020B0602020104020603" pitchFamily="34" charset="0"/>
                        </a:rPr>
                        <a:t>Administration</a:t>
                      </a:r>
                      <a:endParaRPr kumimoji="0" lang="en-ZA" sz="2000" b="0" kern="1200" dirty="0">
                        <a:solidFill>
                          <a:schemeClr val="bg1"/>
                        </a:solidFill>
                        <a:latin typeface="Tw Cen MT" panose="020B0602020104020603" pitchFamily="34" charset="0"/>
                        <a:ea typeface="+mn-ea"/>
                        <a:cs typeface="+mn-cs"/>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07000"/>
                        </a:lnSpc>
                        <a:spcAft>
                          <a:spcPts val="0"/>
                        </a:spcAft>
                      </a:pPr>
                      <a:r>
                        <a:rPr lang="en-ZA" sz="2000" dirty="0">
                          <a:solidFill>
                            <a:schemeClr val="bg1"/>
                          </a:solidFill>
                          <a:effectLst/>
                          <a:latin typeface="Tw Cen MT" panose="020B0602020104020603" pitchFamily="34" charset="0"/>
                          <a:ea typeface="Times New Roman" panose="02020603050405020304" pitchFamily="18" charset="0"/>
                          <a:cs typeface="Arial" panose="020B0604020202020204" pitchFamily="34" charset="0"/>
                        </a:rPr>
                        <a:t> 248,911 </a:t>
                      </a:r>
                      <a:endParaRPr lang="en-ZA" sz="2000" dirty="0">
                        <a:solidFill>
                          <a:schemeClr val="bg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07000"/>
                        </a:lnSpc>
                        <a:spcAft>
                          <a:spcPts val="0"/>
                        </a:spcAft>
                      </a:pPr>
                      <a:r>
                        <a:rPr lang="en-ZA" sz="2000">
                          <a:solidFill>
                            <a:schemeClr val="bg1"/>
                          </a:solidFill>
                          <a:effectLst/>
                          <a:latin typeface="Tw Cen MT" panose="020B0602020104020603" pitchFamily="34" charset="0"/>
                          <a:ea typeface="Times New Roman" panose="02020603050405020304" pitchFamily="18" charset="0"/>
                          <a:cs typeface="Arial" panose="020B0604020202020204" pitchFamily="34" charset="0"/>
                        </a:rPr>
                        <a:t> 265,323 </a:t>
                      </a:r>
                      <a:endParaRPr lang="en-ZA" sz="2000">
                        <a:solidFill>
                          <a:schemeClr val="bg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07000"/>
                        </a:lnSpc>
                        <a:spcAft>
                          <a:spcPts val="0"/>
                        </a:spcAft>
                      </a:pPr>
                      <a:r>
                        <a:rPr lang="en-ZA" sz="2000">
                          <a:solidFill>
                            <a:schemeClr val="bg1"/>
                          </a:solidFill>
                          <a:effectLst/>
                          <a:latin typeface="Tw Cen MT" panose="020B0602020104020603" pitchFamily="34" charset="0"/>
                          <a:ea typeface="Times New Roman" panose="02020603050405020304" pitchFamily="18" charset="0"/>
                          <a:cs typeface="Arial" panose="020B0604020202020204" pitchFamily="34" charset="0"/>
                        </a:rPr>
                        <a:t> 283,118 </a:t>
                      </a:r>
                      <a:endParaRPr lang="en-ZA" sz="2000">
                        <a:solidFill>
                          <a:schemeClr val="bg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1"/>
                  </a:ext>
                </a:extLst>
              </a:tr>
              <a:tr h="339172">
                <a:tc>
                  <a:txBody>
                    <a:bodyPr/>
                    <a:lstStyle/>
                    <a:p>
                      <a:pPr marL="0" algn="l" rtl="0" eaLnBrk="1" fontAlgn="b" latinLnBrk="0" hangingPunct="1"/>
                      <a:r>
                        <a:rPr kumimoji="0" lang="en-ZA" sz="2000" b="0" kern="1200" dirty="0">
                          <a:solidFill>
                            <a:schemeClr val="bg1"/>
                          </a:solidFill>
                          <a:latin typeface="Tw Cen MT" panose="020B0602020104020603" pitchFamily="34" charset="0"/>
                        </a:rPr>
                        <a:t>Policy Development, Research and Analysis</a:t>
                      </a:r>
                      <a:endParaRPr kumimoji="0" lang="en-ZA" sz="2000" b="0" kern="1200" dirty="0">
                        <a:solidFill>
                          <a:schemeClr val="bg1"/>
                        </a:solidFill>
                        <a:latin typeface="Tw Cen MT" panose="020B0602020104020603" pitchFamily="34" charset="0"/>
                        <a:ea typeface="+mn-ea"/>
                        <a:cs typeface="+mn-cs"/>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07000"/>
                        </a:lnSpc>
                        <a:spcAft>
                          <a:spcPts val="0"/>
                        </a:spcAft>
                      </a:pPr>
                      <a:r>
                        <a:rPr lang="en-ZA" sz="2000" dirty="0">
                          <a:solidFill>
                            <a:schemeClr val="bg1"/>
                          </a:solidFill>
                          <a:effectLst/>
                          <a:latin typeface="Tw Cen MT" panose="020B0602020104020603" pitchFamily="34" charset="0"/>
                          <a:ea typeface="Times New Roman" panose="02020603050405020304" pitchFamily="18" charset="0"/>
                          <a:cs typeface="Arial" panose="020B0604020202020204" pitchFamily="34" charset="0"/>
                        </a:rPr>
                        <a:t> 34,106 </a:t>
                      </a:r>
                      <a:endParaRPr lang="en-ZA" sz="2000" dirty="0">
                        <a:solidFill>
                          <a:schemeClr val="bg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07000"/>
                        </a:lnSpc>
                        <a:spcAft>
                          <a:spcPts val="0"/>
                        </a:spcAft>
                      </a:pPr>
                      <a:r>
                        <a:rPr lang="en-ZA" sz="2000" dirty="0">
                          <a:solidFill>
                            <a:schemeClr val="bg1"/>
                          </a:solidFill>
                          <a:effectLst/>
                          <a:latin typeface="Tw Cen MT" panose="020B0602020104020603" pitchFamily="34" charset="0"/>
                          <a:ea typeface="Times New Roman" panose="02020603050405020304" pitchFamily="18" charset="0"/>
                          <a:cs typeface="Arial" panose="020B0604020202020204" pitchFamily="34" charset="0"/>
                        </a:rPr>
                        <a:t> 36,895 </a:t>
                      </a:r>
                      <a:endParaRPr lang="en-ZA" sz="2000" dirty="0">
                        <a:solidFill>
                          <a:schemeClr val="bg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07000"/>
                        </a:lnSpc>
                        <a:spcAft>
                          <a:spcPts val="0"/>
                        </a:spcAft>
                      </a:pPr>
                      <a:r>
                        <a:rPr lang="en-ZA" sz="2000">
                          <a:solidFill>
                            <a:schemeClr val="bg1"/>
                          </a:solidFill>
                          <a:effectLst/>
                          <a:latin typeface="Tw Cen MT" panose="020B0602020104020603" pitchFamily="34" charset="0"/>
                          <a:ea typeface="Times New Roman" panose="02020603050405020304" pitchFamily="18" charset="0"/>
                          <a:cs typeface="Arial" panose="020B0604020202020204" pitchFamily="34" charset="0"/>
                        </a:rPr>
                        <a:t> 39,267 </a:t>
                      </a:r>
                      <a:endParaRPr lang="en-ZA" sz="2000">
                        <a:solidFill>
                          <a:schemeClr val="bg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2"/>
                  </a:ext>
                </a:extLst>
              </a:tr>
              <a:tr h="339172">
                <a:tc>
                  <a:txBody>
                    <a:bodyPr/>
                    <a:lstStyle/>
                    <a:p>
                      <a:pPr marL="0" algn="l" rtl="0" eaLnBrk="1" fontAlgn="b" latinLnBrk="0" hangingPunct="1"/>
                      <a:r>
                        <a:rPr kumimoji="0" lang="en-ZA" sz="2000" b="0" kern="1200" dirty="0">
                          <a:solidFill>
                            <a:schemeClr val="bg1"/>
                          </a:solidFill>
                          <a:latin typeface="Tw Cen MT" panose="020B0602020104020603" pitchFamily="34" charset="0"/>
                        </a:rPr>
                        <a:t>Public Service Employment and Condition of Service</a:t>
                      </a:r>
                      <a:endParaRPr kumimoji="0" lang="en-ZA" sz="2000" b="0" kern="1200" dirty="0">
                        <a:solidFill>
                          <a:schemeClr val="bg1"/>
                        </a:solidFill>
                        <a:latin typeface="Tw Cen MT" panose="020B0602020104020603" pitchFamily="34" charset="0"/>
                        <a:ea typeface="+mn-ea"/>
                        <a:cs typeface="+mn-cs"/>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07000"/>
                        </a:lnSpc>
                        <a:spcAft>
                          <a:spcPts val="0"/>
                        </a:spcAft>
                      </a:pPr>
                      <a:r>
                        <a:rPr lang="en-ZA" sz="2000" dirty="0">
                          <a:solidFill>
                            <a:schemeClr val="bg1"/>
                          </a:solidFill>
                          <a:effectLst/>
                          <a:latin typeface="Tw Cen MT" panose="020B0602020104020603" pitchFamily="34" charset="0"/>
                          <a:ea typeface="Times New Roman" panose="02020603050405020304" pitchFamily="18" charset="0"/>
                          <a:cs typeface="Arial" panose="020B0604020202020204" pitchFamily="34" charset="0"/>
                        </a:rPr>
                        <a:t> 82,401 </a:t>
                      </a:r>
                      <a:endParaRPr lang="en-ZA" sz="2000" dirty="0">
                        <a:solidFill>
                          <a:schemeClr val="bg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07000"/>
                        </a:lnSpc>
                        <a:spcAft>
                          <a:spcPts val="0"/>
                        </a:spcAft>
                      </a:pPr>
                      <a:r>
                        <a:rPr lang="en-ZA" sz="2000" dirty="0">
                          <a:solidFill>
                            <a:schemeClr val="bg1"/>
                          </a:solidFill>
                          <a:effectLst/>
                          <a:latin typeface="Tw Cen MT" panose="020B0602020104020603" pitchFamily="34" charset="0"/>
                          <a:ea typeface="Times New Roman" panose="02020603050405020304" pitchFamily="18" charset="0"/>
                          <a:cs typeface="Arial" panose="020B0604020202020204" pitchFamily="34" charset="0"/>
                        </a:rPr>
                        <a:t> 78,687 </a:t>
                      </a:r>
                      <a:endParaRPr lang="en-ZA" sz="2000" dirty="0">
                        <a:solidFill>
                          <a:schemeClr val="bg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07000"/>
                        </a:lnSpc>
                        <a:spcAft>
                          <a:spcPts val="0"/>
                        </a:spcAft>
                      </a:pPr>
                      <a:r>
                        <a:rPr lang="en-ZA" sz="2000">
                          <a:solidFill>
                            <a:schemeClr val="bg1"/>
                          </a:solidFill>
                          <a:effectLst/>
                          <a:latin typeface="Tw Cen MT" panose="020B0602020104020603" pitchFamily="34" charset="0"/>
                          <a:ea typeface="Times New Roman" panose="02020603050405020304" pitchFamily="18" charset="0"/>
                          <a:cs typeface="Arial" panose="020B0604020202020204" pitchFamily="34" charset="0"/>
                        </a:rPr>
                        <a:t> 85,836 </a:t>
                      </a:r>
                      <a:endParaRPr lang="en-ZA" sz="2000">
                        <a:solidFill>
                          <a:schemeClr val="bg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3"/>
                  </a:ext>
                </a:extLst>
              </a:tr>
              <a:tr h="339172">
                <a:tc>
                  <a:txBody>
                    <a:bodyPr/>
                    <a:lstStyle/>
                    <a:p>
                      <a:pPr marL="0" algn="l" rtl="0" eaLnBrk="1" fontAlgn="b" latinLnBrk="0" hangingPunct="1"/>
                      <a:r>
                        <a:rPr kumimoji="0" lang="en-ZA" sz="2000" b="0" kern="1200" dirty="0">
                          <a:solidFill>
                            <a:schemeClr val="bg1"/>
                          </a:solidFill>
                          <a:latin typeface="Tw Cen MT" panose="020B0602020104020603" pitchFamily="34" charset="0"/>
                        </a:rPr>
                        <a:t>Government Chief Information Officer</a:t>
                      </a:r>
                      <a:endParaRPr kumimoji="0" lang="en-ZA" sz="2000" b="0" kern="1200" dirty="0">
                        <a:solidFill>
                          <a:schemeClr val="bg1"/>
                        </a:solidFill>
                        <a:latin typeface="Tw Cen MT" panose="020B0602020104020603" pitchFamily="34" charset="0"/>
                        <a:ea typeface="+mn-ea"/>
                        <a:cs typeface="+mn-cs"/>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07000"/>
                        </a:lnSpc>
                        <a:spcAft>
                          <a:spcPts val="0"/>
                        </a:spcAft>
                      </a:pPr>
                      <a:r>
                        <a:rPr lang="en-ZA" sz="2000" dirty="0">
                          <a:solidFill>
                            <a:schemeClr val="bg1"/>
                          </a:solidFill>
                          <a:effectLst/>
                          <a:latin typeface="Tw Cen MT" panose="020B0602020104020603" pitchFamily="34" charset="0"/>
                          <a:ea typeface="Times New Roman" panose="02020603050405020304" pitchFamily="18" charset="0"/>
                          <a:cs typeface="Arial" panose="020B0604020202020204" pitchFamily="34" charset="0"/>
                        </a:rPr>
                        <a:t> 21,722 </a:t>
                      </a:r>
                      <a:endParaRPr lang="en-ZA" sz="2000" dirty="0">
                        <a:solidFill>
                          <a:schemeClr val="bg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07000"/>
                        </a:lnSpc>
                        <a:spcAft>
                          <a:spcPts val="0"/>
                        </a:spcAft>
                      </a:pPr>
                      <a:r>
                        <a:rPr lang="en-ZA" sz="2000" dirty="0">
                          <a:solidFill>
                            <a:schemeClr val="bg1"/>
                          </a:solidFill>
                          <a:effectLst/>
                          <a:latin typeface="Tw Cen MT" panose="020B0602020104020603" pitchFamily="34" charset="0"/>
                          <a:ea typeface="Times New Roman" panose="02020603050405020304" pitchFamily="18" charset="0"/>
                          <a:cs typeface="Arial" panose="020B0604020202020204" pitchFamily="34" charset="0"/>
                        </a:rPr>
                        <a:t> 23,063 </a:t>
                      </a:r>
                      <a:endParaRPr lang="en-ZA" sz="2000" dirty="0">
                        <a:solidFill>
                          <a:schemeClr val="bg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07000"/>
                        </a:lnSpc>
                        <a:spcAft>
                          <a:spcPts val="0"/>
                        </a:spcAft>
                      </a:pPr>
                      <a:r>
                        <a:rPr lang="en-ZA" sz="2000" dirty="0">
                          <a:solidFill>
                            <a:schemeClr val="bg1"/>
                          </a:solidFill>
                          <a:effectLst/>
                          <a:latin typeface="Tw Cen MT" panose="020B0602020104020603" pitchFamily="34" charset="0"/>
                          <a:ea typeface="Times New Roman" panose="02020603050405020304" pitchFamily="18" charset="0"/>
                          <a:cs typeface="Arial" panose="020B0604020202020204" pitchFamily="34" charset="0"/>
                        </a:rPr>
                        <a:t> 24,656 </a:t>
                      </a:r>
                      <a:endParaRPr lang="en-ZA" sz="2000" dirty="0">
                        <a:solidFill>
                          <a:schemeClr val="bg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4"/>
                  </a:ext>
                </a:extLst>
              </a:tr>
              <a:tr h="326889">
                <a:tc>
                  <a:txBody>
                    <a:bodyPr/>
                    <a:lstStyle/>
                    <a:p>
                      <a:pPr marL="0" algn="l" rtl="0" eaLnBrk="1" fontAlgn="b" latinLnBrk="0" hangingPunct="1"/>
                      <a:r>
                        <a:rPr kumimoji="0" lang="en-ZA" sz="2000" b="0" kern="1200" dirty="0">
                          <a:solidFill>
                            <a:schemeClr val="bg1"/>
                          </a:solidFill>
                          <a:latin typeface="Tw Cen MT" panose="020B0602020104020603" pitchFamily="34" charset="0"/>
                        </a:rPr>
                        <a:t>Service Delivery Support</a:t>
                      </a:r>
                      <a:endParaRPr kumimoji="0" lang="en-ZA" sz="2000" b="0" kern="1200" dirty="0">
                        <a:solidFill>
                          <a:schemeClr val="bg1"/>
                        </a:solidFill>
                        <a:latin typeface="Tw Cen MT" panose="020B0602020104020603" pitchFamily="34" charset="0"/>
                        <a:ea typeface="+mn-ea"/>
                        <a:cs typeface="+mn-cs"/>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ctr"/>
                      <a:r>
                        <a:rPr lang="en-US" sz="2000" b="0" i="0" u="none" strike="noStrike" dirty="0">
                          <a:solidFill>
                            <a:srgbClr val="000000"/>
                          </a:solidFill>
                          <a:effectLst/>
                          <a:latin typeface="Tw Cen MT" panose="020B0602020104020603" pitchFamily="34" charset="0"/>
                        </a:rPr>
                        <a:t>52,588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ctr"/>
                      <a:r>
                        <a:rPr lang="en-US" sz="2000" b="0" i="0" u="none" strike="noStrike">
                          <a:solidFill>
                            <a:srgbClr val="000000"/>
                          </a:solidFill>
                          <a:effectLst/>
                          <a:latin typeface="Tw Cen MT" panose="020B0602020104020603" pitchFamily="34" charset="0"/>
                        </a:rPr>
                        <a:t>56,130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ctr"/>
                      <a:r>
                        <a:rPr lang="en-US" sz="2000" b="0" i="0" u="none" strike="noStrike">
                          <a:solidFill>
                            <a:srgbClr val="000000"/>
                          </a:solidFill>
                          <a:effectLst/>
                          <a:latin typeface="Tw Cen MT" panose="020B0602020104020603" pitchFamily="34" charset="0"/>
                        </a:rPr>
                        <a:t>59,892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5"/>
                  </a:ext>
                </a:extLst>
              </a:tr>
              <a:tr h="326889">
                <a:tc>
                  <a:txBody>
                    <a:bodyPr/>
                    <a:lstStyle/>
                    <a:p>
                      <a:pPr marL="0" algn="l" rtl="0" eaLnBrk="1" fontAlgn="b" latinLnBrk="0" hangingPunct="1"/>
                      <a:r>
                        <a:rPr kumimoji="0" lang="en-ZA" sz="2000" b="0" kern="1200" dirty="0">
                          <a:solidFill>
                            <a:schemeClr val="bg1"/>
                          </a:solidFill>
                          <a:latin typeface="Tw Cen MT" panose="020B0602020104020603" pitchFamily="34" charset="0"/>
                        </a:rPr>
                        <a:t>Governance of Public Administration</a:t>
                      </a:r>
                      <a:endParaRPr kumimoji="0" lang="en-ZA" sz="2000" b="0" kern="1200" dirty="0">
                        <a:solidFill>
                          <a:schemeClr val="bg1"/>
                        </a:solidFill>
                        <a:latin typeface="Tw Cen MT" panose="020B0602020104020603" pitchFamily="34" charset="0"/>
                        <a:ea typeface="+mn-ea"/>
                        <a:cs typeface="+mn-cs"/>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ctr"/>
                      <a:r>
                        <a:rPr lang="en-US" sz="2000" b="0" i="0" u="none" strike="noStrike" dirty="0">
                          <a:solidFill>
                            <a:srgbClr val="000000"/>
                          </a:solidFill>
                          <a:effectLst/>
                          <a:latin typeface="Tw Cen MT" panose="020B0602020104020603" pitchFamily="34" charset="0"/>
                        </a:rPr>
                        <a:t>47,540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ctr"/>
                      <a:r>
                        <a:rPr lang="en-US" sz="2000" b="0" i="0" u="none" strike="noStrike">
                          <a:solidFill>
                            <a:srgbClr val="000000"/>
                          </a:solidFill>
                          <a:effectLst/>
                          <a:latin typeface="Tw Cen MT" panose="020B0602020104020603" pitchFamily="34" charset="0"/>
                        </a:rPr>
                        <a:t>50,910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ctr"/>
                      <a:r>
                        <a:rPr lang="en-US" sz="2000" b="0" i="0" u="none" strike="noStrike">
                          <a:solidFill>
                            <a:srgbClr val="000000"/>
                          </a:solidFill>
                          <a:effectLst/>
                          <a:latin typeface="Tw Cen MT" panose="020B0602020104020603" pitchFamily="34" charset="0"/>
                        </a:rPr>
                        <a:t>54,551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6"/>
                  </a:ext>
                </a:extLst>
              </a:tr>
              <a:tr h="32688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ZA" sz="2000" b="1" dirty="0">
                          <a:solidFill>
                            <a:schemeClr val="bg1"/>
                          </a:solidFill>
                          <a:latin typeface="Tw Cen MT" panose="020B0602020104020603" pitchFamily="34" charset="0"/>
                        </a:rPr>
                        <a:t>Total DPSA</a:t>
                      </a:r>
                      <a:r>
                        <a:rPr lang="en-ZA" sz="2000" b="1" baseline="0" dirty="0">
                          <a:solidFill>
                            <a:schemeClr val="bg1"/>
                          </a:solidFill>
                          <a:latin typeface="Tw Cen MT" panose="020B0602020104020603" pitchFamily="34" charset="0"/>
                        </a:rPr>
                        <a:t> Budget Allocations</a:t>
                      </a:r>
                      <a:endParaRPr lang="en-ZA" sz="2000" b="1" dirty="0">
                        <a:solidFill>
                          <a:schemeClr val="bg1"/>
                        </a:solidFill>
                        <a:latin typeface="Tw Cen MT" panose="020B0602020104020603" pitchFamily="34" charset="0"/>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b"/>
                      <a:r>
                        <a:rPr lang="en-US" sz="2000" b="1" i="0" u="none" strike="noStrike" dirty="0">
                          <a:solidFill>
                            <a:srgbClr val="000000"/>
                          </a:solidFill>
                          <a:effectLst/>
                          <a:latin typeface="Tw Cen MT" panose="020B0602020104020603" pitchFamily="34" charset="0"/>
                        </a:rPr>
                        <a:t>487,268</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b"/>
                      <a:r>
                        <a:rPr lang="en-US" sz="2000" b="1" i="0" u="none" strike="noStrike" dirty="0">
                          <a:solidFill>
                            <a:srgbClr val="000000"/>
                          </a:solidFill>
                          <a:effectLst/>
                          <a:latin typeface="Tw Cen MT" panose="020B0602020104020603" pitchFamily="34" charset="0"/>
                        </a:rPr>
                        <a:t>511,008</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b"/>
                      <a:r>
                        <a:rPr lang="en-US" sz="2000" b="1" i="0" u="none" strike="noStrike">
                          <a:solidFill>
                            <a:srgbClr val="000000"/>
                          </a:solidFill>
                          <a:effectLst/>
                          <a:latin typeface="Tw Cen MT" panose="020B0602020104020603" pitchFamily="34" charset="0"/>
                        </a:rPr>
                        <a:t>547,320</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2783432525"/>
                  </a:ext>
                </a:extLst>
              </a:tr>
              <a:tr h="326889">
                <a:tc>
                  <a:txBody>
                    <a:bodyPr/>
                    <a:lstStyle/>
                    <a:p>
                      <a:pPr marL="0" algn="l" rtl="0" eaLnBrk="1" fontAlgn="b" latinLnBrk="0" hangingPunct="1"/>
                      <a:r>
                        <a:rPr kumimoji="0" lang="en-US" sz="2000" b="0" kern="1200" dirty="0">
                          <a:solidFill>
                            <a:schemeClr val="bg1"/>
                          </a:solidFill>
                          <a:latin typeface="Tw Cen MT" panose="020B0602020104020603" pitchFamily="34" charset="0"/>
                          <a:ea typeface="+mn-ea"/>
                          <a:cs typeface="+mn-cs"/>
                        </a:rPr>
                        <a:t>Centre for Public Service Innovation</a:t>
                      </a: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b"/>
                      <a:r>
                        <a:rPr lang="en-US" sz="2000" b="0" i="0" u="none" strike="noStrike">
                          <a:solidFill>
                            <a:srgbClr val="000000"/>
                          </a:solidFill>
                          <a:effectLst/>
                          <a:latin typeface="Tw Cen MT" panose="020B0602020104020603" pitchFamily="34" charset="0"/>
                        </a:rPr>
                        <a:t>36,030</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b"/>
                      <a:r>
                        <a:rPr lang="en-US" sz="2000" b="0" i="0" u="none" strike="noStrike" dirty="0">
                          <a:solidFill>
                            <a:srgbClr val="000000"/>
                          </a:solidFill>
                          <a:effectLst/>
                          <a:latin typeface="Tw Cen MT" panose="020B0602020104020603" pitchFamily="34" charset="0"/>
                        </a:rPr>
                        <a:t>38,437</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b"/>
                      <a:r>
                        <a:rPr lang="en-US" sz="2000" b="0" i="0" u="none" strike="noStrike">
                          <a:solidFill>
                            <a:srgbClr val="000000"/>
                          </a:solidFill>
                          <a:effectLst/>
                          <a:latin typeface="Tw Cen MT" panose="020B0602020104020603" pitchFamily="34" charset="0"/>
                        </a:rPr>
                        <a:t>40,969</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3903394327"/>
                  </a:ext>
                </a:extLst>
              </a:tr>
              <a:tr h="326889">
                <a:tc>
                  <a:txBody>
                    <a:bodyPr/>
                    <a:lstStyle/>
                    <a:p>
                      <a:pPr marL="0" algn="l" rtl="0" eaLnBrk="1" fontAlgn="b" latinLnBrk="0" hangingPunct="1"/>
                      <a:r>
                        <a:rPr kumimoji="0" lang="en-US" sz="2000" b="0" kern="1200" dirty="0">
                          <a:solidFill>
                            <a:schemeClr val="bg1"/>
                          </a:solidFill>
                          <a:latin typeface="Tw Cen MT" panose="020B0602020104020603" pitchFamily="34" charset="0"/>
                          <a:ea typeface="+mn-ea"/>
                          <a:cs typeface="+mn-cs"/>
                        </a:rPr>
                        <a:t>National School of Government</a:t>
                      </a: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b"/>
                      <a:r>
                        <a:rPr lang="en-US" sz="2000" b="0" i="0" u="none" strike="noStrike">
                          <a:solidFill>
                            <a:srgbClr val="000000"/>
                          </a:solidFill>
                          <a:effectLst/>
                          <a:latin typeface="Tw Cen MT" panose="020B0602020104020603" pitchFamily="34" charset="0"/>
                        </a:rPr>
                        <a:t>168,959</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b"/>
                      <a:r>
                        <a:rPr lang="en-US" sz="2000" b="0" i="0" u="none" strike="noStrike" dirty="0">
                          <a:solidFill>
                            <a:srgbClr val="000000"/>
                          </a:solidFill>
                          <a:effectLst/>
                          <a:latin typeface="Tw Cen MT" panose="020B0602020104020603" pitchFamily="34" charset="0"/>
                        </a:rPr>
                        <a:t>179,293</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b"/>
                      <a:r>
                        <a:rPr lang="en-US" sz="2000" b="0" i="0" u="none" strike="noStrike" dirty="0">
                          <a:solidFill>
                            <a:srgbClr val="000000"/>
                          </a:solidFill>
                          <a:effectLst/>
                          <a:latin typeface="Tw Cen MT" panose="020B0602020104020603" pitchFamily="34" charset="0"/>
                        </a:rPr>
                        <a:t>190,322</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357552944"/>
                  </a:ext>
                </a:extLst>
              </a:tr>
              <a:tr h="326889">
                <a:tc>
                  <a:txBody>
                    <a:bodyPr/>
                    <a:lstStyle/>
                    <a:p>
                      <a:pPr marL="0" algn="l" rtl="0" eaLnBrk="1" fontAlgn="b" latinLnBrk="0" hangingPunct="1"/>
                      <a:r>
                        <a:rPr kumimoji="0" lang="en-US" sz="2000" b="0" kern="1200" dirty="0">
                          <a:solidFill>
                            <a:schemeClr val="bg1"/>
                          </a:solidFill>
                          <a:latin typeface="Tw Cen MT" panose="020B0602020104020603" pitchFamily="34" charset="0"/>
                          <a:ea typeface="+mn-ea"/>
                          <a:cs typeface="+mn-cs"/>
                        </a:rPr>
                        <a:t>Public Service Commission</a:t>
                      </a: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b"/>
                      <a:r>
                        <a:rPr lang="en-US" sz="2000" b="0" i="0" u="none" strike="noStrike">
                          <a:solidFill>
                            <a:srgbClr val="000000"/>
                          </a:solidFill>
                          <a:effectLst/>
                          <a:latin typeface="Tw Cen MT" panose="020B0602020104020603" pitchFamily="34" charset="0"/>
                        </a:rPr>
                        <a:t>264,399</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b"/>
                      <a:r>
                        <a:rPr lang="en-US" sz="2000" b="0" i="0" u="none" strike="noStrike">
                          <a:solidFill>
                            <a:srgbClr val="000000"/>
                          </a:solidFill>
                          <a:effectLst/>
                          <a:latin typeface="Tw Cen MT" panose="020B0602020104020603" pitchFamily="34" charset="0"/>
                        </a:rPr>
                        <a:t>278,229</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b"/>
                      <a:r>
                        <a:rPr lang="en-US" sz="2000" b="0" i="0" u="none" strike="noStrike" dirty="0">
                          <a:solidFill>
                            <a:srgbClr val="000000"/>
                          </a:solidFill>
                          <a:effectLst/>
                          <a:latin typeface="Tw Cen MT" panose="020B0602020104020603" pitchFamily="34" charset="0"/>
                        </a:rPr>
                        <a:t>297,627</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2591621044"/>
                  </a:ext>
                </a:extLst>
              </a:tr>
              <a:tr h="326889">
                <a:tc>
                  <a:txBody>
                    <a:bodyPr/>
                    <a:lstStyle/>
                    <a:p>
                      <a:pPr marL="0" algn="l" rtl="0" eaLnBrk="1" fontAlgn="b" latinLnBrk="0" hangingPunct="1"/>
                      <a:r>
                        <a:rPr kumimoji="0" lang="en-US" sz="2000" b="1" kern="1200" dirty="0">
                          <a:solidFill>
                            <a:schemeClr val="bg1"/>
                          </a:solidFill>
                          <a:latin typeface="Tw Cen MT" panose="020B0602020104020603" pitchFamily="34" charset="0"/>
                          <a:ea typeface="+mn-ea"/>
                          <a:cs typeface="+mn-cs"/>
                        </a:rPr>
                        <a:t>Total Transfers to Entities Allocations</a:t>
                      </a: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b"/>
                      <a:r>
                        <a:rPr lang="en-US" sz="2000" b="1" i="0" u="none" strike="noStrike">
                          <a:solidFill>
                            <a:srgbClr val="000000"/>
                          </a:solidFill>
                          <a:effectLst/>
                          <a:latin typeface="Tw Cen MT" panose="020B0602020104020603" pitchFamily="34" charset="0"/>
                        </a:rPr>
                        <a:t>469,388</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b"/>
                      <a:r>
                        <a:rPr lang="en-US" sz="2000" b="1" i="0" u="none" strike="noStrike">
                          <a:solidFill>
                            <a:srgbClr val="000000"/>
                          </a:solidFill>
                          <a:effectLst/>
                          <a:latin typeface="Tw Cen MT" panose="020B0602020104020603" pitchFamily="34" charset="0"/>
                        </a:rPr>
                        <a:t>495,959</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fontAlgn="b"/>
                      <a:r>
                        <a:rPr lang="en-US" sz="2000" b="1" i="0" u="none" strike="noStrike" dirty="0">
                          <a:solidFill>
                            <a:srgbClr val="000000"/>
                          </a:solidFill>
                          <a:effectLst/>
                          <a:latin typeface="Tw Cen MT" panose="020B0602020104020603" pitchFamily="34" charset="0"/>
                        </a:rPr>
                        <a:t>528,918</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249669015"/>
                  </a:ext>
                </a:extLst>
              </a:tr>
              <a:tr h="431408">
                <a:tc>
                  <a:txBody>
                    <a:bodyPr/>
                    <a:lstStyle/>
                    <a:p>
                      <a:r>
                        <a:rPr lang="en-ZA" sz="2000" b="1" dirty="0">
                          <a:solidFill>
                            <a:schemeClr val="bg1"/>
                          </a:solidFill>
                          <a:latin typeface="Tw Cen MT" panose="020B0602020104020603" pitchFamily="34" charset="0"/>
                        </a:rPr>
                        <a:t>Total MPSA</a:t>
                      </a:r>
                      <a:r>
                        <a:rPr lang="en-ZA" sz="2000" b="1" baseline="0" dirty="0">
                          <a:solidFill>
                            <a:schemeClr val="bg1"/>
                          </a:solidFill>
                          <a:latin typeface="Tw Cen MT" panose="020B0602020104020603" pitchFamily="34" charset="0"/>
                        </a:rPr>
                        <a:t> Budget Allocations</a:t>
                      </a:r>
                      <a:endParaRPr lang="en-ZA" sz="2000" b="1" dirty="0">
                        <a:solidFill>
                          <a:schemeClr val="bg1"/>
                        </a:solidFill>
                        <a:latin typeface="Tw Cen MT" panose="020B0602020104020603"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50000"/>
                      </a:schemeClr>
                    </a:solidFill>
                  </a:tcPr>
                </a:tc>
                <a:tc>
                  <a:txBody>
                    <a:bodyPr/>
                    <a:lstStyle/>
                    <a:p>
                      <a:pPr algn="r" rtl="0" fontAlgn="ctr"/>
                      <a:r>
                        <a:rPr lang="en-US" sz="2000" b="1" i="0" u="none" strike="noStrike">
                          <a:solidFill>
                            <a:srgbClr val="000000"/>
                          </a:solidFill>
                          <a:effectLst/>
                          <a:latin typeface="Tw Cen MT" panose="020B0602020104020603" pitchFamily="34" charset="0"/>
                        </a:rPr>
                        <a:t>956,656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50000"/>
                      </a:schemeClr>
                    </a:solidFill>
                  </a:tcPr>
                </a:tc>
                <a:tc>
                  <a:txBody>
                    <a:bodyPr/>
                    <a:lstStyle/>
                    <a:p>
                      <a:pPr algn="r" rtl="0" fontAlgn="ctr"/>
                      <a:r>
                        <a:rPr lang="en-US" sz="2000" b="1" i="0" u="none" strike="noStrike">
                          <a:solidFill>
                            <a:srgbClr val="000000"/>
                          </a:solidFill>
                          <a:effectLst/>
                          <a:latin typeface="Tw Cen MT" panose="020B0602020104020603" pitchFamily="34" charset="0"/>
                        </a:rPr>
                        <a:t>1,006,967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50000"/>
                      </a:schemeClr>
                    </a:solidFill>
                  </a:tcPr>
                </a:tc>
                <a:tc>
                  <a:txBody>
                    <a:bodyPr/>
                    <a:lstStyle/>
                    <a:p>
                      <a:pPr algn="r" rtl="0" fontAlgn="ctr"/>
                      <a:r>
                        <a:rPr lang="en-US" sz="2000" b="1" i="0" u="none" strike="noStrike" dirty="0">
                          <a:solidFill>
                            <a:srgbClr val="000000"/>
                          </a:solidFill>
                          <a:effectLst/>
                          <a:latin typeface="Tw Cen MT" panose="020B0602020104020603" pitchFamily="34" charset="0"/>
                        </a:rPr>
                        <a:t>1,076,238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xmlns="" val="10835511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94848" cy="991673"/>
          </a:xfr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l">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a:noAutofit/>
          </a:bodyPr>
          <a:lstStyle/>
          <a:p>
            <a:r>
              <a:rPr lang="en-US" sz="2800" b="1" dirty="0">
                <a:ln>
                  <a:solidFill>
                    <a:schemeClr val="bg1"/>
                  </a:solidFill>
                </a:ln>
                <a:solidFill>
                  <a:schemeClr val="accent3">
                    <a:lumMod val="75000"/>
                  </a:schemeClr>
                </a:solidFill>
              </a:rPr>
              <a:t>ALLOCATION BREAKDOWN (2018/19)</a:t>
            </a:r>
            <a:br>
              <a:rPr lang="en-US" sz="2800" b="1" dirty="0">
                <a:ln>
                  <a:solidFill>
                    <a:schemeClr val="bg1"/>
                  </a:solidFill>
                </a:ln>
                <a:solidFill>
                  <a:schemeClr val="accent3">
                    <a:lumMod val="75000"/>
                  </a:schemeClr>
                </a:solidFill>
              </a:rPr>
            </a:br>
            <a:endParaRPr lang="en-ZA" sz="2800" b="1" dirty="0">
              <a:ln>
                <a:solidFill>
                  <a:schemeClr val="bg1"/>
                </a:solidFill>
              </a:ln>
              <a:solidFill>
                <a:schemeClr val="accent3">
                  <a:lumMod val="75000"/>
                </a:schemeClr>
              </a:solidFill>
            </a:endParaRPr>
          </a:p>
        </p:txBody>
      </p:sp>
      <p:sp>
        <p:nvSpPr>
          <p:cNvPr id="5" name="Slide Number Placeholder 3"/>
          <p:cNvSpPr>
            <a:spLocks noGrp="1"/>
          </p:cNvSpPr>
          <p:nvPr>
            <p:ph type="sldNum" sz="quarter" idx="12"/>
          </p:nvPr>
        </p:nvSpPr>
        <p:spPr>
          <a:xfrm>
            <a:off x="10137648" y="6305550"/>
            <a:ext cx="457200" cy="476250"/>
          </a:xfrm>
        </p:spPr>
        <p:txBody>
          <a:bodyPr/>
          <a:lstStyle/>
          <a:p>
            <a:pPr>
              <a:defRPr/>
            </a:pPr>
            <a:r>
              <a:rPr lang="en-GB" dirty="0">
                <a:solidFill>
                  <a:schemeClr val="bg1">
                    <a:lumMod val="75000"/>
                  </a:schemeClr>
                </a:solidFill>
              </a:rPr>
              <a:t>24</a:t>
            </a:r>
          </a:p>
        </p:txBody>
      </p:sp>
      <p:sp>
        <p:nvSpPr>
          <p:cNvPr id="6" name="Slide Number Placeholder 3"/>
          <p:cNvSpPr txBox="1">
            <a:spLocks/>
          </p:cNvSpPr>
          <p:nvPr/>
        </p:nvSpPr>
        <p:spPr>
          <a:xfrm>
            <a:off x="11125200" y="141292"/>
            <a:ext cx="912603" cy="69729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z="4000" dirty="0"/>
              <a:t>19</a:t>
            </a:r>
          </a:p>
        </p:txBody>
      </p:sp>
      <p:graphicFrame>
        <p:nvGraphicFramePr>
          <p:cNvPr id="7" name="Chart 6"/>
          <p:cNvGraphicFramePr>
            <a:graphicFrameLocks/>
          </p:cNvGraphicFramePr>
          <p:nvPr>
            <p:extLst>
              <p:ext uri="{D42A27DB-BD31-4B8C-83A1-F6EECF244321}">
                <p14:modId xmlns:p14="http://schemas.microsoft.com/office/powerpoint/2010/main" xmlns="" val="52737252"/>
              </p:ext>
            </p:extLst>
          </p:nvPr>
        </p:nvGraphicFramePr>
        <p:xfrm>
          <a:off x="0" y="991673"/>
          <a:ext cx="12127345" cy="47441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617031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052736"/>
            <a:ext cx="12037803" cy="4678363"/>
          </a:xfrm>
        </p:spPr>
        <p:txBody>
          <a:bodyPr>
            <a:normAutofit/>
          </a:bodyPr>
          <a:lstStyle/>
          <a:p>
            <a:pPr marL="539496" indent="-457200">
              <a:buFont typeface="+mj-lt"/>
              <a:buAutoNum type="arabicPeriod"/>
            </a:pPr>
            <a:r>
              <a:rPr lang="en-US" sz="2000" dirty="0">
                <a:latin typeface="Tw Cen MT" panose="020B0602020104020603" pitchFamily="34" charset="0"/>
              </a:rPr>
              <a:t>Introduction</a:t>
            </a:r>
          </a:p>
          <a:p>
            <a:pPr marL="539496" indent="-457200">
              <a:buFont typeface="+mj-lt"/>
              <a:buAutoNum type="arabicPeriod"/>
            </a:pPr>
            <a:r>
              <a:rPr lang="en-ZA" sz="2000" dirty="0">
                <a:latin typeface="Tw Cen MT" panose="020B0602020104020603" pitchFamily="34" charset="0"/>
              </a:rPr>
              <a:t>Alignment of the DPSA’S Strategic Plan and Annual Performance Plan to the National Development Plan (NDP) and the Medium Term Strategic Framework (MTSF)</a:t>
            </a:r>
          </a:p>
          <a:p>
            <a:pPr marL="539496" indent="-457200">
              <a:buFont typeface="+mj-lt"/>
              <a:buAutoNum type="arabicPeriod"/>
            </a:pPr>
            <a:r>
              <a:rPr lang="en-US" sz="2000" dirty="0">
                <a:latin typeface="Tw Cen MT" panose="020B0602020104020603" pitchFamily="34" charset="0"/>
              </a:rPr>
              <a:t>Constitutional and Legislative Mandates</a:t>
            </a:r>
          </a:p>
          <a:p>
            <a:pPr marL="539496" indent="-457200">
              <a:buFont typeface="+mj-lt"/>
              <a:buAutoNum type="arabicPeriod"/>
            </a:pPr>
            <a:r>
              <a:rPr lang="en-US" sz="2000" dirty="0">
                <a:latin typeface="Tw Cen MT" panose="020B0602020104020603" pitchFamily="34" charset="0"/>
              </a:rPr>
              <a:t>Chapter 13 of the National Development Plan</a:t>
            </a:r>
          </a:p>
          <a:p>
            <a:pPr marL="539496" indent="-457200">
              <a:buFont typeface="+mj-lt"/>
              <a:buAutoNum type="arabicPeriod"/>
            </a:pPr>
            <a:r>
              <a:rPr lang="en-ZA" sz="2000" dirty="0">
                <a:latin typeface="Tw Cen MT" panose="020B0602020104020603" pitchFamily="34" charset="0"/>
              </a:rPr>
              <a:t>2018/19 </a:t>
            </a:r>
            <a:r>
              <a:rPr lang="en-GB" sz="2000" dirty="0">
                <a:latin typeface="Tw Cen MT" panose="020B0602020104020603" pitchFamily="34" charset="0"/>
              </a:rPr>
              <a:t>Annual Performance Plan (APP)</a:t>
            </a:r>
          </a:p>
          <a:p>
            <a:pPr marL="539496" indent="-457200">
              <a:buFont typeface="+mj-lt"/>
              <a:buAutoNum type="arabicPeriod"/>
            </a:pPr>
            <a:r>
              <a:rPr lang="en-ZA" sz="2000" dirty="0">
                <a:latin typeface="Tw Cen MT" panose="020B0602020104020603" pitchFamily="34" charset="0"/>
              </a:rPr>
              <a:t>2018/2020 Budget Allocations</a:t>
            </a:r>
            <a:r>
              <a:rPr lang="en-US" sz="2000" dirty="0">
                <a:latin typeface="Tw Cen MT" panose="020B0602020104020603" pitchFamily="34" charset="0"/>
              </a:rPr>
              <a:t/>
            </a:r>
            <a:br>
              <a:rPr lang="en-US" sz="2000" dirty="0">
                <a:latin typeface="Tw Cen MT" panose="020B0602020104020603" pitchFamily="34" charset="0"/>
              </a:rPr>
            </a:br>
            <a:r>
              <a:rPr lang="en-GB" sz="2000" dirty="0">
                <a:latin typeface="Tw Cen MT" panose="020B0602020104020603" pitchFamily="34" charset="0"/>
              </a:rPr>
              <a:t/>
            </a:r>
            <a:br>
              <a:rPr lang="en-GB" sz="2000" dirty="0">
                <a:latin typeface="Tw Cen MT" panose="020B0602020104020603" pitchFamily="34" charset="0"/>
              </a:rPr>
            </a:br>
            <a:endParaRPr lang="en-ZA" sz="2000" dirty="0">
              <a:latin typeface="Tw Cen MT" panose="020B0602020104020603" pitchFamily="34" charset="0"/>
            </a:endParaRPr>
          </a:p>
          <a:p>
            <a:pPr>
              <a:buNone/>
            </a:pPr>
            <a:endParaRPr lang="en-US" sz="1800" dirty="0"/>
          </a:p>
        </p:txBody>
      </p:sp>
      <p:sp>
        <p:nvSpPr>
          <p:cNvPr id="4" name="Slide Number Placeholder 3"/>
          <p:cNvSpPr>
            <a:spLocks noGrp="1"/>
          </p:cNvSpPr>
          <p:nvPr>
            <p:ph type="sldNum" sz="quarter" idx="12"/>
          </p:nvPr>
        </p:nvSpPr>
        <p:spPr/>
        <p:txBody>
          <a:bodyPr/>
          <a:lstStyle/>
          <a:p>
            <a:pPr>
              <a:defRPr/>
            </a:pPr>
            <a:fld id="{4DE96417-4ADB-4B1E-9DF8-F791D7DFC93B}" type="slidenum">
              <a:rPr lang="en-GB" sz="4000" b="1" smtClean="0"/>
              <a:pPr>
                <a:defRPr/>
              </a:pPr>
              <a:t>2</a:t>
            </a:fld>
            <a:endParaRPr lang="en-GB" sz="4000" b="1" dirty="0"/>
          </a:p>
        </p:txBody>
      </p:sp>
      <p:sp>
        <p:nvSpPr>
          <p:cNvPr id="5" name="Title 1"/>
          <p:cNvSpPr>
            <a:spLocks noGrp="1"/>
          </p:cNvSpPr>
          <p:nvPr>
            <p:ph type="title"/>
          </p:nvPr>
        </p:nvSpPr>
        <p:spPr>
          <a:xfrm>
            <a:off x="0" y="0"/>
            <a:ext cx="10457688" cy="953037"/>
          </a:xfrm>
          <a:ln>
            <a:noFill/>
          </a:ln>
          <a:effectLst>
            <a:outerShdw blurRad="44450" dist="27940" dir="5400000" algn="ctr">
              <a:srgbClr val="000000">
                <a:alpha val="32000"/>
              </a:srgbClr>
            </a:outerShdw>
          </a:effectLst>
          <a:scene3d>
            <a:camera prst="orthographicFront">
              <a:rot lat="0" lon="0" rev="0"/>
            </a:camera>
            <a:lightRig rig="balanced" dir="tl">
              <a:rot lat="0" lon="0" rev="8700000"/>
            </a:lightRig>
          </a:scene3d>
          <a:sp3d>
            <a:bevelT w="190500" h="38100"/>
          </a:sp3d>
        </p:spPr>
        <p:style>
          <a:lnRef idx="1">
            <a:schemeClr val="accent5"/>
          </a:lnRef>
          <a:fillRef idx="1003">
            <a:schemeClr val="lt2"/>
          </a:fillRef>
          <a:effectRef idx="2">
            <a:schemeClr val="accent5"/>
          </a:effectRef>
          <a:fontRef idx="minor">
            <a:schemeClr val="lt1"/>
          </a:fontRef>
        </p:style>
        <p:txBody>
          <a:bodyPr>
            <a:normAutofit/>
          </a:bodyPr>
          <a:lstStyle/>
          <a:p>
            <a:r>
              <a:rPr lang="en-ZA" sz="2800" b="1" dirty="0">
                <a:solidFill>
                  <a:schemeClr val="accent3">
                    <a:lumMod val="75000"/>
                  </a:schemeClr>
                </a:solidFill>
              </a:rPr>
              <a:t>PRESENTATION OUTLINE</a:t>
            </a:r>
          </a:p>
        </p:txBody>
      </p:sp>
    </p:spTree>
    <p:extLst>
      <p:ext uri="{BB962C8B-B14F-4D97-AF65-F5344CB8AC3E}">
        <p14:creationId xmlns:p14="http://schemas.microsoft.com/office/powerpoint/2010/main" xmlns="" val="15280298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ZA"/>
          </a:p>
        </p:txBody>
      </p:sp>
      <p:sp>
        <p:nvSpPr>
          <p:cNvPr id="3" name="Subtitle 2"/>
          <p:cNvSpPr>
            <a:spLocks noGrp="1"/>
          </p:cNvSpPr>
          <p:nvPr>
            <p:ph type="subTitle" idx="1"/>
          </p:nvPr>
        </p:nvSpPr>
        <p:spPr/>
        <p:txBody>
          <a:bodyPr/>
          <a:lstStyle/>
          <a:p>
            <a:endParaRPr lang="en-ZA"/>
          </a:p>
        </p:txBody>
      </p:sp>
      <p:sp>
        <p:nvSpPr>
          <p:cNvPr id="4" name="Slide Number Placeholder 3"/>
          <p:cNvSpPr>
            <a:spLocks noGrp="1"/>
          </p:cNvSpPr>
          <p:nvPr>
            <p:ph type="sldNum" sz="quarter" idx="12"/>
          </p:nvPr>
        </p:nvSpPr>
        <p:spPr/>
        <p:txBody>
          <a:bodyPr/>
          <a:lstStyle/>
          <a:p>
            <a:fld id="{B59ACEC8-D248-43BB-9E41-8F603F9ACC52}" type="slidenum">
              <a:rPr lang="en-ZA" smtClean="0"/>
              <a:pPr/>
              <a:t>‹#›</a:t>
            </a:fld>
            <a:endParaRPr lang="en-Z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ctr"/>
            <a:r>
              <a:rPr lang="en-US" sz="7200" dirty="0">
                <a:solidFill>
                  <a:schemeClr val="accent5">
                    <a:lumMod val="75000"/>
                  </a:schemeClr>
                </a:solidFill>
                <a:latin typeface="Matura MT Script Capitals" pitchFamily="66" charset="0"/>
              </a:rPr>
              <a:t>The End …</a:t>
            </a:r>
          </a:p>
        </p:txBody>
      </p:sp>
      <p:sp>
        <p:nvSpPr>
          <p:cNvPr id="2" name="Slide Number Placeholder 1"/>
          <p:cNvSpPr>
            <a:spLocks noGrp="1"/>
          </p:cNvSpPr>
          <p:nvPr>
            <p:ph type="sldNum" sz="quarter" idx="12"/>
          </p:nvPr>
        </p:nvSpPr>
        <p:spPr/>
        <p:txBody>
          <a:bodyPr/>
          <a:lstStyle/>
          <a:p>
            <a:pPr>
              <a:defRPr/>
            </a:pPr>
            <a:fld id="{C69B7AC2-ED2E-4854-BDCE-4C4FE0D57E14}" type="slidenum">
              <a:rPr lang="en-GB" smtClean="0"/>
              <a:pPr>
                <a:defRPr/>
              </a:pPr>
              <a:t>21</a:t>
            </a:fld>
            <a:endParaRPr lang="en-GB" dirty="0"/>
          </a:p>
        </p:txBody>
      </p:sp>
      <p:pic>
        <p:nvPicPr>
          <p:cNvPr id="60418" name="Picture 2" descr="https://encrypted-tbn3.gstatic.com/images?q=tbn:ANd9GcSVDgJ4vCYwfW_VG2SU1K_EoY3RvGJ7PySiCjbY435HYrnqELsZMxfagA1H">
            <a:hlinkClick r:id="rId2"/>
          </p:cNvPr>
          <p:cNvPicPr>
            <a:picLocks noChangeAspect="1" noChangeArrowheads="1"/>
          </p:cNvPicPr>
          <p:nvPr/>
        </p:nvPicPr>
        <p:blipFill>
          <a:blip r:embed="rId3" cstate="print"/>
          <a:srcRect/>
          <a:stretch>
            <a:fillRect/>
          </a:stretch>
        </p:blipFill>
        <p:spPr bwMode="auto">
          <a:xfrm>
            <a:off x="4295800" y="2564904"/>
            <a:ext cx="3516982" cy="2649462"/>
          </a:xfrm>
          <a:prstGeom prst="rect">
            <a:avLst/>
          </a:prstGeom>
          <a:noFill/>
        </p:spPr>
      </p:pic>
    </p:spTree>
    <p:extLst>
      <p:ext uri="{BB962C8B-B14F-4D97-AF65-F5344CB8AC3E}">
        <p14:creationId xmlns:p14="http://schemas.microsoft.com/office/powerpoint/2010/main" xmlns="" val="2831403895"/>
      </p:ext>
    </p:extLst>
  </p:cSld>
  <p:clrMapOvr>
    <a:masterClrMapping/>
  </p:clrMapOvr>
  <p:transition>
    <p:cover dir="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052736"/>
            <a:ext cx="12037802" cy="4626847"/>
          </a:xfrm>
        </p:spPr>
        <p:txBody>
          <a:bodyPr>
            <a:normAutofit/>
          </a:bodyPr>
          <a:lstStyle/>
          <a:p>
            <a:pPr algn="just"/>
            <a:r>
              <a:rPr lang="en-US" sz="2000" dirty="0">
                <a:latin typeface="Tw Cen MT" panose="020B0602020104020603" pitchFamily="34" charset="0"/>
              </a:rPr>
              <a:t>This is a presentation on the;</a:t>
            </a:r>
          </a:p>
          <a:p>
            <a:pPr marL="402336" lvl="1" indent="0" algn="just">
              <a:buNone/>
            </a:pPr>
            <a:endParaRPr lang="en-US" dirty="0">
              <a:latin typeface="Tw Cen MT" panose="020B0602020104020603" pitchFamily="34" charset="0"/>
            </a:endParaRPr>
          </a:p>
          <a:p>
            <a:pPr lvl="1" algn="just">
              <a:buFont typeface="Wingdings" panose="05000000000000000000" pitchFamily="2" charset="2"/>
              <a:buChar char="Ø"/>
            </a:pPr>
            <a:r>
              <a:rPr lang="en-US" dirty="0">
                <a:latin typeface="Tw Cen MT" panose="020B0602020104020603" pitchFamily="34" charset="0"/>
              </a:rPr>
              <a:t>Overview of the Strategic Plan for the period 2015/2020 </a:t>
            </a:r>
          </a:p>
          <a:p>
            <a:pPr lvl="1" algn="just">
              <a:buFont typeface="Wingdings" panose="05000000000000000000" pitchFamily="2" charset="2"/>
              <a:buChar char="Ø"/>
            </a:pPr>
            <a:r>
              <a:rPr lang="en-US" dirty="0">
                <a:latin typeface="Tw Cen MT" panose="020B0602020104020603" pitchFamily="34" charset="0"/>
              </a:rPr>
              <a:t>2018/19  Annual Performance Plan </a:t>
            </a:r>
          </a:p>
          <a:p>
            <a:pPr lvl="1" algn="just">
              <a:buFont typeface="Wingdings" panose="05000000000000000000" pitchFamily="2" charset="2"/>
              <a:buChar char="Ø"/>
            </a:pPr>
            <a:r>
              <a:rPr lang="en-US" dirty="0">
                <a:latin typeface="Tw Cen MT" panose="020B0602020104020603" pitchFamily="34" charset="0"/>
              </a:rPr>
              <a:t>Budget Allocations for the 2018/2020 Medium Term Expenditure Framework (MTEF).</a:t>
            </a:r>
          </a:p>
          <a:p>
            <a:pPr marL="457200" lvl="1" indent="0" algn="just">
              <a:buNone/>
            </a:pPr>
            <a:endParaRPr lang="en-US" dirty="0">
              <a:latin typeface="Tw Cen MT" panose="020B0602020104020603" pitchFamily="34" charset="0"/>
            </a:endParaRPr>
          </a:p>
          <a:p>
            <a:pPr algn="just"/>
            <a:r>
              <a:rPr lang="en-US" sz="2000" dirty="0">
                <a:latin typeface="Tw Cen MT" panose="020B0602020104020603" pitchFamily="34" charset="0"/>
              </a:rPr>
              <a:t>The 2015/2020 Strategic Plan was tabled in Parliament on the 11</a:t>
            </a:r>
            <a:r>
              <a:rPr lang="en-US" sz="2000" baseline="30000" dirty="0">
                <a:latin typeface="Tw Cen MT" panose="020B0602020104020603" pitchFamily="34" charset="0"/>
              </a:rPr>
              <a:t>th</a:t>
            </a:r>
            <a:r>
              <a:rPr lang="en-US" sz="2000" dirty="0">
                <a:latin typeface="Tw Cen MT" panose="020B0602020104020603" pitchFamily="34" charset="0"/>
              </a:rPr>
              <a:t> of March 2015. </a:t>
            </a:r>
          </a:p>
          <a:p>
            <a:pPr algn="just"/>
            <a:endParaRPr lang="en-US" sz="2000" dirty="0">
              <a:latin typeface="Tw Cen MT" panose="020B0602020104020603" pitchFamily="34" charset="0"/>
            </a:endParaRPr>
          </a:p>
          <a:p>
            <a:pPr algn="just"/>
            <a:r>
              <a:rPr lang="en-US" sz="2000" dirty="0">
                <a:latin typeface="Tw Cen MT" panose="020B0602020104020603" pitchFamily="34" charset="0"/>
              </a:rPr>
              <a:t>Since its tabling, only the strategic objectives have been revised in line with the assessment feedback from National Treasury and the Department of Planning, Monitoring and Evaluation (DPME).</a:t>
            </a:r>
          </a:p>
          <a:p>
            <a:pPr marL="82296" indent="0" algn="just">
              <a:buNone/>
            </a:pPr>
            <a:endParaRPr lang="en-US" sz="2000" dirty="0">
              <a:latin typeface="Tw Cen MT" panose="020B0602020104020603" pitchFamily="34" charset="0"/>
            </a:endParaRPr>
          </a:p>
          <a:p>
            <a:pPr>
              <a:buNone/>
            </a:pPr>
            <a:endParaRPr lang="en-US" dirty="0"/>
          </a:p>
          <a:p>
            <a:endParaRPr lang="en-US" sz="1800" dirty="0"/>
          </a:p>
        </p:txBody>
      </p:sp>
      <p:sp>
        <p:nvSpPr>
          <p:cNvPr id="4" name="Slide Number Placeholder 3"/>
          <p:cNvSpPr>
            <a:spLocks noGrp="1"/>
          </p:cNvSpPr>
          <p:nvPr>
            <p:ph type="sldNum" sz="quarter" idx="12"/>
          </p:nvPr>
        </p:nvSpPr>
        <p:spPr/>
        <p:txBody>
          <a:bodyPr/>
          <a:lstStyle/>
          <a:p>
            <a:pPr>
              <a:defRPr/>
            </a:pPr>
            <a:fld id="{4DE96417-4ADB-4B1E-9DF8-F791D7DFC93B}" type="slidenum">
              <a:rPr lang="en-GB" sz="4000" b="1" smtClean="0"/>
              <a:pPr>
                <a:defRPr/>
              </a:pPr>
              <a:t>3</a:t>
            </a:fld>
            <a:endParaRPr lang="en-GB" sz="4000" b="1" dirty="0"/>
          </a:p>
        </p:txBody>
      </p:sp>
      <p:sp>
        <p:nvSpPr>
          <p:cNvPr id="5" name="Title 1"/>
          <p:cNvSpPr>
            <a:spLocks noGrp="1"/>
          </p:cNvSpPr>
          <p:nvPr>
            <p:ph type="title"/>
          </p:nvPr>
        </p:nvSpPr>
        <p:spPr>
          <a:xfrm>
            <a:off x="0" y="0"/>
            <a:ext cx="10457688" cy="918874"/>
          </a:xfrm>
          <a:ln>
            <a:noFill/>
          </a:ln>
          <a:effectLst>
            <a:outerShdw blurRad="44450" dist="27940" dir="5400000" algn="ctr">
              <a:srgbClr val="000000">
                <a:alpha val="32000"/>
              </a:srgbClr>
            </a:outerShdw>
          </a:effectLst>
          <a:scene3d>
            <a:camera prst="orthographicFront">
              <a:rot lat="0" lon="0" rev="0"/>
            </a:camera>
            <a:lightRig rig="balanced" dir="tl">
              <a:rot lat="0" lon="0" rev="8700000"/>
            </a:lightRig>
          </a:scene3d>
          <a:sp3d>
            <a:bevelT w="190500" h="38100"/>
          </a:sp3d>
        </p:spPr>
        <p:style>
          <a:lnRef idx="1">
            <a:schemeClr val="accent5"/>
          </a:lnRef>
          <a:fillRef idx="1003">
            <a:schemeClr val="lt2"/>
          </a:fillRef>
          <a:effectRef idx="2">
            <a:schemeClr val="accent5"/>
          </a:effectRef>
          <a:fontRef idx="minor">
            <a:schemeClr val="lt1"/>
          </a:fontRef>
        </p:style>
        <p:txBody>
          <a:bodyPr>
            <a:normAutofit/>
          </a:bodyPr>
          <a:lstStyle/>
          <a:p>
            <a:r>
              <a:rPr lang="en-US" sz="2800" b="1" dirty="0">
                <a:solidFill>
                  <a:schemeClr val="accent3">
                    <a:lumMod val="75000"/>
                  </a:schemeClr>
                </a:solidFill>
              </a:rPr>
              <a:t>INTRODUCTION</a:t>
            </a:r>
            <a:endParaRPr lang="en-ZA" sz="2800" b="1" dirty="0">
              <a:solidFill>
                <a:schemeClr val="accent3">
                  <a:lumMod val="75000"/>
                </a:schemeClr>
              </a:solidFill>
            </a:endParaRPr>
          </a:p>
        </p:txBody>
      </p:sp>
    </p:spTree>
    <p:extLst>
      <p:ext uri="{BB962C8B-B14F-4D97-AF65-F5344CB8AC3E}">
        <p14:creationId xmlns:p14="http://schemas.microsoft.com/office/powerpoint/2010/main" xmlns="" val="1800622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3742031534"/>
              </p:ext>
            </p:extLst>
          </p:nvPr>
        </p:nvGraphicFramePr>
        <p:xfrm>
          <a:off x="228600" y="1093788"/>
          <a:ext cx="11809413" cy="454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59ACEC8-D248-43BB-9E41-8F603F9ACC52}" type="slidenum">
              <a:rPr lang="en-ZA" sz="4000" b="1" smtClean="0">
                <a:effectLst>
                  <a:outerShdw blurRad="38100" dist="38100" dir="2700000" algn="tl">
                    <a:srgbClr val="000000">
                      <a:alpha val="43137"/>
                    </a:srgbClr>
                  </a:outerShdw>
                </a:effectLst>
              </a:rPr>
              <a:pPr/>
              <a:t>4</a:t>
            </a:fld>
            <a:endParaRPr lang="en-ZA" sz="4000" b="1" dirty="0">
              <a:effectLst>
                <a:outerShdw blurRad="38100" dist="38100" dir="2700000" algn="tl">
                  <a:srgbClr val="000000">
                    <a:alpha val="43137"/>
                  </a:srgbClr>
                </a:outerShdw>
              </a:effectLst>
            </a:endParaRPr>
          </a:p>
        </p:txBody>
      </p:sp>
      <p:sp>
        <p:nvSpPr>
          <p:cNvPr id="6" name="Title 1"/>
          <p:cNvSpPr>
            <a:spLocks noGrp="1"/>
          </p:cNvSpPr>
          <p:nvPr>
            <p:ph type="title"/>
          </p:nvPr>
        </p:nvSpPr>
        <p:spPr>
          <a:xfrm>
            <a:off x="0" y="0"/>
            <a:ext cx="10547797" cy="940158"/>
          </a:xfrm>
          <a:solidFill>
            <a:srgbClr val="FFFFFF"/>
          </a:solidFill>
          <a:ln>
            <a:noFill/>
          </a:ln>
          <a:effectLst>
            <a:outerShdw blurRad="44450" dist="27940" dir="5400000" algn="ctr">
              <a:srgbClr val="000000">
                <a:alpha val="32000"/>
              </a:srgbClr>
            </a:outerShdw>
          </a:effectLst>
          <a:scene3d>
            <a:camera prst="orthographicFront">
              <a:rot lat="0" lon="0" rev="0"/>
            </a:camera>
            <a:lightRig rig="balanced" dir="tl">
              <a:rot lat="0" lon="0" rev="8700000"/>
            </a:lightRig>
          </a:scene3d>
          <a:sp3d>
            <a:bevelT w="190500" h="38100"/>
          </a:sp3d>
        </p:spPr>
        <p:style>
          <a:lnRef idx="1">
            <a:schemeClr val="accent5"/>
          </a:lnRef>
          <a:fillRef idx="3">
            <a:schemeClr val="accent5"/>
          </a:fillRef>
          <a:effectRef idx="2">
            <a:schemeClr val="accent5"/>
          </a:effectRef>
          <a:fontRef idx="minor">
            <a:schemeClr val="lt1"/>
          </a:fontRef>
        </p:style>
        <p:txBody>
          <a:bodyPr>
            <a:noAutofit/>
          </a:bodyPr>
          <a:lstStyle/>
          <a:p>
            <a:r>
              <a:rPr lang="en-ZA" sz="2000" b="1" dirty="0">
                <a:solidFill>
                  <a:schemeClr val="accent3">
                    <a:lumMod val="75000"/>
                  </a:schemeClr>
                </a:solidFill>
                <a:latin typeface="Tw Cen MT" panose="020B0602020104020603" pitchFamily="34" charset="0"/>
              </a:rPr>
              <a:t>ALIGNMENT OF THE DPSA’S STRATEGIC PLAN AND ANNUAL PERFORMANCE PLAN TO THE NATIONAL DEVELOPMENT PLAN (NDP) AND THE MEDIUM TERM STRATEGIC FRAMEWORK (MTSF)</a:t>
            </a:r>
            <a:r>
              <a:rPr lang="en-GB" sz="2400" b="1" dirty="0">
                <a:solidFill>
                  <a:schemeClr val="accent3">
                    <a:lumMod val="75000"/>
                  </a:schemeClr>
                </a:solidFill>
                <a:latin typeface="Tw Cen MT" panose="020B0602020104020603" pitchFamily="34" charset="0"/>
              </a:rPr>
              <a:t/>
            </a:r>
            <a:br>
              <a:rPr lang="en-GB" sz="2400" b="1" dirty="0">
                <a:solidFill>
                  <a:schemeClr val="accent3">
                    <a:lumMod val="75000"/>
                  </a:schemeClr>
                </a:solidFill>
                <a:latin typeface="Tw Cen MT" panose="020B0602020104020603" pitchFamily="34" charset="0"/>
              </a:rPr>
            </a:br>
            <a:endParaRPr lang="en-US" sz="2400" b="1" dirty="0">
              <a:solidFill>
                <a:schemeClr val="accent3">
                  <a:lumMod val="75000"/>
                </a:schemeClr>
              </a:solidFill>
              <a:latin typeface="Tw Cen MT" panose="020B0602020104020603" pitchFamily="34" charset="0"/>
            </a:endParaRPr>
          </a:p>
        </p:txBody>
      </p:sp>
    </p:spTree>
    <p:extLst>
      <p:ext uri="{BB962C8B-B14F-4D97-AF65-F5344CB8AC3E}">
        <p14:creationId xmlns:p14="http://schemas.microsoft.com/office/powerpoint/2010/main" xmlns="" val="1596317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5033"/>
          </a:xfrm>
        </p:spPr>
        <p:txBody>
          <a:bodyPr/>
          <a:lstStyle/>
          <a:p>
            <a:r>
              <a:rPr lang="en-US" sz="2800" b="1" dirty="0">
                <a:solidFill>
                  <a:schemeClr val="accent3">
                    <a:lumMod val="75000"/>
                  </a:schemeClr>
                </a:solidFill>
                <a:latin typeface="Tw Cen MT" panose="020B0602020104020603" pitchFamily="34" charset="0"/>
              </a:rPr>
              <a:t>CONSTITUTIONAL AND LEGISLATIVE MANDATES (1)</a:t>
            </a:r>
            <a:endParaRPr lang="en-ZA"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280914722"/>
              </p:ext>
            </p:extLst>
          </p:nvPr>
        </p:nvGraphicFramePr>
        <p:xfrm>
          <a:off x="39709" y="1969171"/>
          <a:ext cx="10860670" cy="4752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59ACEC8-D248-43BB-9E41-8F603F9ACC52}" type="slidenum">
              <a:rPr lang="en-ZA">
                <a:solidFill>
                  <a:prstClr val="black">
                    <a:tint val="75000"/>
                  </a:prstClr>
                </a:solidFill>
              </a:rPr>
              <a:pPr/>
              <a:t>5</a:t>
            </a:fld>
            <a:endParaRPr lang="en-ZA" dirty="0">
              <a:solidFill>
                <a:prstClr val="black">
                  <a:tint val="75000"/>
                </a:prstClr>
              </a:solidFill>
            </a:endParaRPr>
          </a:p>
        </p:txBody>
      </p:sp>
      <p:sp>
        <p:nvSpPr>
          <p:cNvPr id="6" name="Rectangle 5"/>
          <p:cNvSpPr/>
          <p:nvPr/>
        </p:nvSpPr>
        <p:spPr>
          <a:xfrm>
            <a:off x="39709" y="1271121"/>
            <a:ext cx="10791423" cy="646331"/>
          </a:xfrm>
          <a:prstGeom prst="rect">
            <a:avLst/>
          </a:prstGeom>
        </p:spPr>
        <p:style>
          <a:lnRef idx="0">
            <a:scrgbClr r="0" g="0" b="0"/>
          </a:lnRef>
          <a:fillRef idx="1003">
            <a:schemeClr val="lt2"/>
          </a:fillRef>
          <a:effectRef idx="0">
            <a:scrgbClr r="0" g="0" b="0"/>
          </a:effectRef>
          <a:fontRef idx="major"/>
        </p:style>
        <p:txBody>
          <a:bodyPr wrap="square">
            <a:spAutoFit/>
          </a:bodyPr>
          <a:lstStyle/>
          <a:p>
            <a:pPr marL="82296" algn="just" fontAlgn="ctr"/>
            <a:r>
              <a:rPr lang="en-US" dirty="0">
                <a:solidFill>
                  <a:prstClr val="black"/>
                </a:solidFill>
                <a:latin typeface="Tw Cen MT" panose="020B0602020104020603" pitchFamily="34" charset="0"/>
              </a:rPr>
              <a:t>According to Chapter 10 (s 195[1]) of the Constitution of the Republic of South Africa, Public Administration must be governed by the following 9 democratic values and principles  enshrined in the Constitution:</a:t>
            </a:r>
          </a:p>
        </p:txBody>
      </p:sp>
      <p:sp>
        <p:nvSpPr>
          <p:cNvPr id="7" name="Title 1"/>
          <p:cNvSpPr txBox="1">
            <a:spLocks/>
          </p:cNvSpPr>
          <p:nvPr/>
        </p:nvSpPr>
        <p:spPr>
          <a:xfrm>
            <a:off x="0" y="-25758"/>
            <a:ext cx="10419008" cy="905996"/>
          </a:xfrm>
          <a:prstGeom prst="rect">
            <a:avLst/>
          </a:prstGeom>
          <a:ln w="635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l">
              <a:rot lat="0" lon="0" rev="8700000"/>
            </a:lightRig>
          </a:scene3d>
          <a:sp3d>
            <a:bevelT w="190500" h="38100"/>
          </a:sp3d>
        </p:spPr>
        <p:style>
          <a:lnRef idx="1">
            <a:schemeClr val="accent5"/>
          </a:lnRef>
          <a:fillRef idx="1003">
            <a:schemeClr val="lt2"/>
          </a:fillRef>
          <a:effectRef idx="2">
            <a:schemeClr val="accent5"/>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endParaRPr lang="en-US" sz="2800" b="1" dirty="0">
              <a:solidFill>
                <a:schemeClr val="accent3">
                  <a:lumMod val="75000"/>
                </a:schemeClr>
              </a:solidFill>
              <a:latin typeface="Tw Cen MT" panose="020B0602020104020603" pitchFamily="34" charset="0"/>
            </a:endParaRPr>
          </a:p>
        </p:txBody>
      </p:sp>
      <p:sp>
        <p:nvSpPr>
          <p:cNvPr id="8" name="Title 1"/>
          <p:cNvSpPr txBox="1">
            <a:spLocks/>
          </p:cNvSpPr>
          <p:nvPr/>
        </p:nvSpPr>
        <p:spPr>
          <a:xfrm>
            <a:off x="1" y="1"/>
            <a:ext cx="10509160" cy="880238"/>
          </a:xfrm>
          <a:prstGeom prst="rect">
            <a:avLst/>
          </a:prstGeom>
          <a:gradFill rotWithShape="1">
            <a:gsLst>
              <a:gs pos="0">
                <a:srgbClr val="E7E6E6">
                  <a:tint val="96000"/>
                  <a:shade val="100000"/>
                  <a:hueMod val="270000"/>
                  <a:satMod val="200000"/>
                  <a:lumMod val="128000"/>
                </a:srgbClr>
              </a:gs>
              <a:gs pos="50000">
                <a:srgbClr val="E7E6E6">
                  <a:shade val="100000"/>
                  <a:hueMod val="100000"/>
                  <a:satMod val="110000"/>
                  <a:lumMod val="130000"/>
                </a:srgbClr>
              </a:gs>
              <a:gs pos="100000">
                <a:srgbClr val="E7E6E6">
                  <a:shade val="78000"/>
                  <a:hueMod val="44000"/>
                  <a:satMod val="200000"/>
                  <a:lumMod val="69000"/>
                </a:srgbClr>
              </a:gs>
            </a:gsLst>
            <a:lin ang="2520000" scaled="0"/>
          </a:gradFill>
          <a:ln w="6350" cap="flat" cmpd="sng" algn="ctr">
            <a:solidFill>
              <a:sysClr val="windowText" lastClr="000000"/>
            </a:solidFill>
            <a:prstDash val="solid"/>
            <a:miter lim="800000"/>
          </a:ln>
          <a:effectLst>
            <a:outerShdw blurRad="44450" dist="27940" dir="5400000" algn="ctr">
              <a:srgbClr val="000000">
                <a:alpha val="32000"/>
              </a:srgbClr>
            </a:outerShdw>
          </a:effectLst>
          <a:scene3d>
            <a:camera prst="orthographicFront">
              <a:rot lat="0" lon="0" rev="0"/>
            </a:camera>
            <a:lightRig rig="balanced" dir="tl">
              <a:rot lat="0" lon="0" rev="8700000"/>
            </a:lightRig>
          </a:scene3d>
          <a:sp3d>
            <a:bevelT w="190500" h="38100"/>
          </a:sp3d>
        </p:spPr>
        <p:txBody>
          <a:bodyPr>
            <a:noAutofit/>
          </a:bodyPr>
          <a:lstStyle>
            <a:lvl1pPr algn="l" defTabSz="914400" rtl="0" eaLnBrk="1" latinLnBrk="0" hangingPunct="1">
              <a:lnSpc>
                <a:spcPct val="90000"/>
              </a:lnSpc>
              <a:spcBef>
                <a:spcPct val="0"/>
              </a:spcBef>
              <a:buNone/>
              <a:defRPr sz="36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r>
              <a:rPr lang="en-US" sz="2800" b="1" dirty="0">
                <a:solidFill>
                  <a:srgbClr val="4BAF73">
                    <a:lumMod val="75000"/>
                  </a:srgbClr>
                </a:solidFill>
                <a:latin typeface="Tw Cen MT" panose="020B0602020104020603" pitchFamily="34" charset="0"/>
              </a:rPr>
              <a:t>    CONSTITUTIONAL AND LEGISLATIVE MANDATES (1)  </a:t>
            </a:r>
            <a:r>
              <a:rPr lang="en-US" sz="2400" dirty="0">
                <a:solidFill>
                  <a:srgbClr val="4BAF73">
                    <a:lumMod val="75000"/>
                  </a:srgbClr>
                </a:solidFill>
                <a:latin typeface="Trebuchet MS" panose="020B0603020202020204"/>
              </a:rPr>
              <a:t/>
            </a:r>
            <a:br>
              <a:rPr lang="en-US" sz="2400" dirty="0">
                <a:solidFill>
                  <a:srgbClr val="4BAF73">
                    <a:lumMod val="75000"/>
                  </a:srgbClr>
                </a:solidFill>
                <a:latin typeface="Trebuchet MS" panose="020B0603020202020204"/>
              </a:rPr>
            </a:br>
            <a:endParaRPr kumimoji="0" lang="en-US" sz="2400" b="0" i="0" u="none" strike="noStrike" kern="1200" cap="none" spc="0" normalizeH="0" baseline="0" noProof="0" dirty="0">
              <a:ln>
                <a:noFill/>
              </a:ln>
              <a:solidFill>
                <a:srgbClr val="4BAF73">
                  <a:lumMod val="75000"/>
                </a:srgbClr>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xmlns="" val="2454355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444766" cy="980728"/>
          </a:xfrm>
          <a:ln>
            <a:solidFill>
              <a:schemeClr val="bg1"/>
            </a:solidFill>
          </a:ln>
          <a:effectLst>
            <a:outerShdw blurRad="44450" dist="27940" dir="5400000" algn="ctr">
              <a:srgbClr val="000000">
                <a:alpha val="32000"/>
              </a:srgbClr>
            </a:outerShdw>
          </a:effectLst>
          <a:scene3d>
            <a:camera prst="orthographicFront">
              <a:rot lat="0" lon="0" rev="0"/>
            </a:camera>
            <a:lightRig rig="balanced" dir="tl">
              <a:rot lat="0" lon="0" rev="8700000"/>
            </a:lightRig>
          </a:scene3d>
          <a:sp3d>
            <a:bevelT w="190500" h="38100"/>
          </a:sp3d>
        </p:spPr>
        <p:style>
          <a:lnRef idx="1">
            <a:schemeClr val="accent5"/>
          </a:lnRef>
          <a:fillRef idx="1003">
            <a:schemeClr val="lt2"/>
          </a:fillRef>
          <a:effectRef idx="2">
            <a:schemeClr val="accent5"/>
          </a:effectRef>
          <a:fontRef idx="minor">
            <a:schemeClr val="lt1"/>
          </a:fontRef>
        </p:style>
        <p:txBody>
          <a:bodyPr>
            <a:noAutofit/>
          </a:bodyPr>
          <a:lstStyle/>
          <a:p>
            <a:r>
              <a:rPr lang="en-US" sz="2800" b="1" dirty="0">
                <a:solidFill>
                  <a:schemeClr val="accent3">
                    <a:lumMod val="75000"/>
                  </a:schemeClr>
                </a:solidFill>
                <a:latin typeface="Tw Cen MT" panose="020B0602020104020603" pitchFamily="34" charset="0"/>
              </a:rPr>
              <a:t>CONSTITUTIONAL AND LEGISLATIVE MANDATES (2)  </a:t>
            </a:r>
            <a:r>
              <a:rPr lang="en-US" sz="2400" dirty="0">
                <a:solidFill>
                  <a:schemeClr val="accent3">
                    <a:lumMod val="75000"/>
                  </a:schemeClr>
                </a:solidFill>
              </a:rPr>
              <a:t/>
            </a:r>
            <a:br>
              <a:rPr lang="en-US" sz="2400" dirty="0">
                <a:solidFill>
                  <a:schemeClr val="accent3">
                    <a:lumMod val="75000"/>
                  </a:schemeClr>
                </a:solidFill>
              </a:rPr>
            </a:br>
            <a:r>
              <a:rPr lang="en-US" sz="2400" dirty="0">
                <a:solidFill>
                  <a:schemeClr val="accent3">
                    <a:lumMod val="75000"/>
                  </a:schemeClr>
                </a:solidFill>
              </a:rPr>
              <a:t> </a:t>
            </a:r>
          </a:p>
        </p:txBody>
      </p:sp>
      <p:sp>
        <p:nvSpPr>
          <p:cNvPr id="3" name="Content Placeholder 2"/>
          <p:cNvSpPr>
            <a:spLocks noGrp="1"/>
          </p:cNvSpPr>
          <p:nvPr>
            <p:ph idx="1"/>
          </p:nvPr>
        </p:nvSpPr>
        <p:spPr>
          <a:xfrm>
            <a:off x="0" y="980727"/>
            <a:ext cx="12037803" cy="4930675"/>
          </a:xfrm>
        </p:spPr>
        <p:txBody>
          <a:bodyPr>
            <a:noAutofit/>
          </a:bodyPr>
          <a:lstStyle/>
          <a:p>
            <a:pPr fontAlgn="ctr"/>
            <a:r>
              <a:rPr lang="en-ZA" sz="1600" dirty="0">
                <a:latin typeface="Tw Cen MT" panose="020B0602020104020603" pitchFamily="34" charset="0"/>
              </a:rPr>
              <a:t>The Department of Public Service and Administration draws its mandate from Section 197 (1) and (2) of the Constitution, which provides that within public administration there is a Public Service for the Republic, which must function, and be structured, in terms of national legislation, and which must loyally execute the lawful policies of the government of the day. The terms and conditions of employment in the Public Service must be regulated by national legislation. Employees are entitled to a fair pension as regulated by national legislation. </a:t>
            </a:r>
          </a:p>
          <a:p>
            <a:pPr marL="0" indent="0" fontAlgn="ctr">
              <a:buNone/>
            </a:pPr>
            <a:endParaRPr lang="en-ZA" sz="1600" dirty="0">
              <a:latin typeface="Tw Cen MT" panose="020B0602020104020603" pitchFamily="34" charset="0"/>
            </a:endParaRPr>
          </a:p>
          <a:p>
            <a:pPr fontAlgn="ctr"/>
            <a:r>
              <a:rPr lang="en-ZA" sz="1600" dirty="0">
                <a:latin typeface="Tw Cen MT" panose="020B0602020104020603" pitchFamily="34" charset="0"/>
              </a:rPr>
              <a:t>In terms of the Public Service Act of 1994, as amended, the Minister for the Public Service and Administration is responsible for establishing norms and standards relating to;</a:t>
            </a:r>
          </a:p>
          <a:p>
            <a:pPr lvl="1" fontAlgn="ctr">
              <a:buFont typeface="Wingdings" panose="05000000000000000000" pitchFamily="2" charset="2"/>
              <a:buChar char="Ø"/>
            </a:pPr>
            <a:r>
              <a:rPr lang="en-ZA" sz="1600" dirty="0">
                <a:latin typeface="Tw Cen MT" panose="020B0602020104020603" pitchFamily="34" charset="0"/>
              </a:rPr>
              <a:t>The functions of the Public Service;</a:t>
            </a:r>
          </a:p>
          <a:p>
            <a:pPr lvl="1" fontAlgn="ctr">
              <a:buFont typeface="Wingdings" panose="05000000000000000000" pitchFamily="2" charset="2"/>
              <a:buChar char="Ø"/>
            </a:pPr>
            <a:r>
              <a:rPr lang="en-ZA" sz="1600" dirty="0">
                <a:latin typeface="Tw Cen MT" panose="020B0602020104020603" pitchFamily="34" charset="0"/>
              </a:rPr>
              <a:t>The organisational structures and establishments of departments and other organisational and governance arrangements in the Public Service;</a:t>
            </a:r>
          </a:p>
          <a:p>
            <a:pPr lvl="1" fontAlgn="ctr">
              <a:buFont typeface="Wingdings" panose="05000000000000000000" pitchFamily="2" charset="2"/>
              <a:buChar char="Ø"/>
            </a:pPr>
            <a:r>
              <a:rPr lang="en-ZA" sz="1600" dirty="0">
                <a:latin typeface="Tw Cen MT" panose="020B0602020104020603" pitchFamily="34" charset="0"/>
              </a:rPr>
              <a:t>The conditions of service and other employment practices for employees;</a:t>
            </a:r>
          </a:p>
          <a:p>
            <a:pPr lvl="1" fontAlgn="ctr">
              <a:buFont typeface="Wingdings" panose="05000000000000000000" pitchFamily="2" charset="2"/>
              <a:buChar char="Ø"/>
            </a:pPr>
            <a:r>
              <a:rPr lang="en-ZA" sz="1600" dirty="0">
                <a:latin typeface="Tw Cen MT" panose="020B0602020104020603" pitchFamily="34" charset="0"/>
              </a:rPr>
              <a:t>Labour relations in the Public Service</a:t>
            </a:r>
          </a:p>
          <a:p>
            <a:pPr lvl="1" fontAlgn="ctr">
              <a:buFont typeface="Wingdings" panose="05000000000000000000" pitchFamily="2" charset="2"/>
              <a:buChar char="Ø"/>
            </a:pPr>
            <a:r>
              <a:rPr lang="en-ZA" sz="1600" dirty="0">
                <a:latin typeface="Tw Cen MT" panose="020B0602020104020603" pitchFamily="34" charset="0"/>
              </a:rPr>
              <a:t>Health and wellness of employees; </a:t>
            </a:r>
          </a:p>
          <a:p>
            <a:pPr lvl="1" fontAlgn="ctr">
              <a:buFont typeface="Wingdings" panose="05000000000000000000" pitchFamily="2" charset="2"/>
              <a:buChar char="Ø"/>
            </a:pPr>
            <a:r>
              <a:rPr lang="en-ZA" sz="1600" dirty="0">
                <a:latin typeface="Tw Cen MT" panose="020B0602020104020603" pitchFamily="34" charset="0"/>
              </a:rPr>
              <a:t>Information management in the Public Service;</a:t>
            </a:r>
          </a:p>
          <a:p>
            <a:pPr lvl="1" fontAlgn="ctr">
              <a:buFont typeface="Wingdings" panose="05000000000000000000" pitchFamily="2" charset="2"/>
              <a:buChar char="Ø"/>
            </a:pPr>
            <a:r>
              <a:rPr lang="en-ZA" sz="1600" dirty="0">
                <a:latin typeface="Tw Cen MT" panose="020B0602020104020603" pitchFamily="34" charset="0"/>
              </a:rPr>
              <a:t>Electronic government;</a:t>
            </a:r>
          </a:p>
          <a:p>
            <a:pPr lvl="1" fontAlgn="ctr">
              <a:buFont typeface="Wingdings" panose="05000000000000000000" pitchFamily="2" charset="2"/>
              <a:buChar char="Ø"/>
            </a:pPr>
            <a:r>
              <a:rPr lang="en-ZA" sz="1600" dirty="0">
                <a:latin typeface="Tw Cen MT" panose="020B0602020104020603" pitchFamily="34" charset="0"/>
              </a:rPr>
              <a:t>Integrity, ethics, conduct and anti-corruption in the Public Service; and </a:t>
            </a:r>
          </a:p>
          <a:p>
            <a:pPr lvl="1" fontAlgn="ctr">
              <a:buFont typeface="Wingdings" panose="05000000000000000000" pitchFamily="2" charset="2"/>
              <a:buChar char="Ø"/>
            </a:pPr>
            <a:r>
              <a:rPr lang="en-ZA" sz="1600" dirty="0">
                <a:latin typeface="Tw Cen MT" panose="020B0602020104020603" pitchFamily="34" charset="0"/>
              </a:rPr>
              <a:t>Transformation, reform, innovation and any other matter to improve the effectiveness and efficiency of the Public Service and its service delivery to the public. </a:t>
            </a:r>
          </a:p>
        </p:txBody>
      </p:sp>
      <p:sp>
        <p:nvSpPr>
          <p:cNvPr id="4" name="Slide Number Placeholder 3"/>
          <p:cNvSpPr>
            <a:spLocks noGrp="1"/>
          </p:cNvSpPr>
          <p:nvPr>
            <p:ph type="sldNum" sz="quarter" idx="12"/>
          </p:nvPr>
        </p:nvSpPr>
        <p:spPr/>
        <p:txBody>
          <a:bodyPr/>
          <a:lstStyle/>
          <a:p>
            <a:pPr>
              <a:defRPr/>
            </a:pPr>
            <a:fld id="{4DE96417-4ADB-4B1E-9DF8-F791D7DFC93B}" type="slidenum">
              <a:rPr lang="en-GB" sz="4000" b="1" smtClean="0">
                <a:effectLst>
                  <a:outerShdw blurRad="38100" dist="38100" dir="2700000" algn="tl">
                    <a:srgbClr val="000000">
                      <a:alpha val="43137"/>
                    </a:srgbClr>
                  </a:outerShdw>
                </a:effectLst>
              </a:rPr>
              <a:pPr>
                <a:defRPr/>
              </a:pPr>
              <a:t>6</a:t>
            </a:fld>
            <a:endParaRPr lang="en-GB"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579091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305" y="1193665"/>
            <a:ext cx="11423560" cy="4601828"/>
          </a:xfrm>
        </p:spPr>
        <p:txBody>
          <a:bodyPr>
            <a:normAutofit/>
          </a:bodyPr>
          <a:lstStyle/>
          <a:p>
            <a:pPr marL="82296" indent="0" algn="just" fontAlgn="ctr">
              <a:buNone/>
            </a:pPr>
            <a:r>
              <a:rPr lang="en-ZA" sz="1600" dirty="0">
                <a:latin typeface="Tw Cen MT" panose="020B0602020104020603" pitchFamily="34" charset="0"/>
              </a:rPr>
              <a:t>The </a:t>
            </a:r>
            <a:r>
              <a:rPr lang="en-ZA" sz="1600" b="1" dirty="0">
                <a:solidFill>
                  <a:schemeClr val="accent4">
                    <a:lumMod val="75000"/>
                  </a:schemeClr>
                </a:solidFill>
                <a:latin typeface="Tw Cen MT" panose="020B0602020104020603" pitchFamily="34" charset="0"/>
              </a:rPr>
              <a:t>Public Administration Management Act, 2014</a:t>
            </a:r>
            <a:r>
              <a:rPr lang="en-ZA" sz="1600" dirty="0">
                <a:solidFill>
                  <a:schemeClr val="accent4">
                    <a:lumMod val="75000"/>
                  </a:schemeClr>
                </a:solidFill>
                <a:latin typeface="Tw Cen MT" panose="020B0602020104020603" pitchFamily="34" charset="0"/>
              </a:rPr>
              <a:t> </a:t>
            </a:r>
            <a:r>
              <a:rPr lang="en-ZA" sz="1600" dirty="0">
                <a:latin typeface="Tw Cen MT" panose="020B0602020104020603" pitchFamily="34" charset="0"/>
              </a:rPr>
              <a:t>seeks to promote the values and principles contained in </a:t>
            </a:r>
          </a:p>
          <a:p>
            <a:pPr marL="82296" indent="0" algn="just" fontAlgn="ctr">
              <a:buNone/>
            </a:pPr>
            <a:r>
              <a:rPr lang="en-ZA" sz="1600" dirty="0">
                <a:latin typeface="Tw Cen MT" panose="020B0602020104020603" pitchFamily="34" charset="0"/>
              </a:rPr>
              <a:t>section 195(1) of the Constitution of the Republic of South Africa, 1996 by establishing a framework that </a:t>
            </a:r>
          </a:p>
          <a:p>
            <a:pPr marL="82296" indent="0" algn="just" fontAlgn="ctr">
              <a:buNone/>
            </a:pPr>
            <a:r>
              <a:rPr lang="en-ZA" sz="1600" dirty="0">
                <a:latin typeface="Tw Cen MT" panose="020B0602020104020603" pitchFamily="34" charset="0"/>
              </a:rPr>
              <a:t>creates a unified system of public administration that traverses all three spheres of government. </a:t>
            </a:r>
          </a:p>
          <a:p>
            <a:pPr marL="82296" indent="0" algn="just" fontAlgn="ctr">
              <a:buNone/>
            </a:pPr>
            <a:r>
              <a:rPr lang="en-ZA" sz="1600" dirty="0">
                <a:latin typeface="Tw Cen MT" panose="020B0602020104020603" pitchFamily="34" charset="0"/>
              </a:rPr>
              <a:t>The Public Administration Management Act provides for:-</a:t>
            </a:r>
          </a:p>
          <a:p>
            <a:pPr marL="916686" lvl="1" indent="-514350" algn="just">
              <a:buFont typeface="+mj-lt"/>
              <a:buAutoNum type="arabicPeriod"/>
            </a:pPr>
            <a:r>
              <a:rPr lang="en-ZA" sz="1600" dirty="0">
                <a:solidFill>
                  <a:schemeClr val="bg1"/>
                </a:solidFill>
                <a:latin typeface="Tw Cen MT" panose="020B0602020104020603" pitchFamily="34" charset="0"/>
              </a:rPr>
              <a:t>employee mobility between all three spheres of government through transfers and secondments;</a:t>
            </a:r>
          </a:p>
          <a:p>
            <a:pPr marL="916686" lvl="1" indent="-514350" algn="just">
              <a:buFont typeface="+mj-lt"/>
              <a:buAutoNum type="arabicPeriod"/>
            </a:pPr>
            <a:r>
              <a:rPr lang="en-ZA" sz="1600" dirty="0">
                <a:solidFill>
                  <a:schemeClr val="bg1"/>
                </a:solidFill>
                <a:latin typeface="Tw Cen MT" panose="020B0602020104020603" pitchFamily="34" charset="0"/>
              </a:rPr>
              <a:t>the prohibition of employees and special advisers from doing business  with the State;</a:t>
            </a:r>
          </a:p>
          <a:p>
            <a:pPr marL="916686" lvl="1" indent="-514350" algn="just">
              <a:buFont typeface="+mj-lt"/>
              <a:buAutoNum type="arabicPeriod"/>
            </a:pPr>
            <a:r>
              <a:rPr lang="en-ZA" sz="1600" dirty="0">
                <a:solidFill>
                  <a:schemeClr val="bg1"/>
                </a:solidFill>
                <a:latin typeface="Tw Cen MT" panose="020B0602020104020603" pitchFamily="34" charset="0"/>
              </a:rPr>
              <a:t>the disclosure of financial interests of employees, special advisers and their spouses/ life partners;</a:t>
            </a:r>
          </a:p>
          <a:p>
            <a:pPr marL="916686" lvl="1" indent="-514350" algn="just">
              <a:buFont typeface="+mj-lt"/>
              <a:buAutoNum type="arabicPeriod"/>
            </a:pPr>
            <a:r>
              <a:rPr lang="en-ZA" sz="1600" dirty="0">
                <a:solidFill>
                  <a:schemeClr val="bg1"/>
                </a:solidFill>
                <a:latin typeface="Tw Cen MT" panose="020B0602020104020603" pitchFamily="34" charset="0"/>
              </a:rPr>
              <a:t>the Minister to determine minimum norms and standards relating to, amongst others, section 195 (1) values and principles; capacity development and training; Information and Communication Technology in the public administration; integrity, ethics and disciple; disclosure of financial interests; measures to improve the effectiveness and efficiency of institutions; the Minister to issue regulations regarding a framework for the establishment, promotion and maintenance of service centres to enhance service delivery of services to the public;</a:t>
            </a:r>
          </a:p>
          <a:p>
            <a:pPr marL="916686" lvl="1" indent="-514350" algn="just">
              <a:buFont typeface="+mj-lt"/>
              <a:buAutoNum type="arabicPeriod"/>
            </a:pPr>
            <a:r>
              <a:rPr lang="en-ZA" sz="1600" dirty="0">
                <a:solidFill>
                  <a:schemeClr val="bg1"/>
                </a:solidFill>
                <a:latin typeface="Tw Cen MT" panose="020B0602020104020603" pitchFamily="34" charset="0"/>
              </a:rPr>
              <a:t>the establishment of an Public Administration Ethics, Integrity and Disciplinary Technical Assistance Unit to strengthen oversight of ethics, integrity and discipline management and to put in place measures to deal with corruption related misconduct in the public administration;</a:t>
            </a:r>
          </a:p>
          <a:p>
            <a:pPr marL="916686" lvl="1" indent="-514350" algn="just">
              <a:buFont typeface="+mj-lt"/>
              <a:buAutoNum type="arabicPeriod"/>
            </a:pPr>
            <a:r>
              <a:rPr lang="en-ZA" sz="1600" dirty="0">
                <a:solidFill>
                  <a:schemeClr val="bg1"/>
                </a:solidFill>
                <a:latin typeface="Tw Cen MT" panose="020B0602020104020603" pitchFamily="34" charset="0"/>
              </a:rPr>
              <a:t>the establishment of the Office of Standards and Compliance to ensure compliance with minimum norms and standards set by the Minister </a:t>
            </a:r>
          </a:p>
          <a:p>
            <a:pPr marL="870966" lvl="1" indent="-514350" fontAlgn="ctr">
              <a:buFont typeface="+mj-lt"/>
              <a:buAutoNum type="arabicPeriod"/>
            </a:pPr>
            <a:endParaRPr lang="en-ZA" dirty="0"/>
          </a:p>
          <a:p>
            <a:pPr marL="916686" lvl="1" indent="-514350" fontAlgn="ctr">
              <a:buFont typeface="+mj-lt"/>
              <a:buAutoNum type="arabicPeriod"/>
            </a:pPr>
            <a:endParaRPr lang="en-ZA" dirty="0"/>
          </a:p>
          <a:p>
            <a:pPr marL="596646" indent="-514350" fontAlgn="ctr">
              <a:buFont typeface="+mj-lt"/>
              <a:buAutoNum type="arabicPeriod"/>
            </a:pPr>
            <a:endParaRPr lang="en-ZA" dirty="0"/>
          </a:p>
          <a:p>
            <a:endParaRPr lang="en-ZA" dirty="0"/>
          </a:p>
        </p:txBody>
      </p:sp>
      <p:sp>
        <p:nvSpPr>
          <p:cNvPr id="4" name="Slide Number Placeholder 3"/>
          <p:cNvSpPr>
            <a:spLocks noGrp="1"/>
          </p:cNvSpPr>
          <p:nvPr>
            <p:ph type="sldNum" sz="quarter" idx="12"/>
          </p:nvPr>
        </p:nvSpPr>
        <p:spPr/>
        <p:txBody>
          <a:bodyPr/>
          <a:lstStyle/>
          <a:p>
            <a:pPr>
              <a:defRPr/>
            </a:pPr>
            <a:fld id="{4DE96417-4ADB-4B1E-9DF8-F791D7DFC93B}" type="slidenum">
              <a:rPr lang="en-GB" sz="4000" b="1" smtClean="0">
                <a:effectLst>
                  <a:outerShdw blurRad="38100" dist="38100" dir="2700000" algn="tl">
                    <a:srgbClr val="000000">
                      <a:alpha val="43137"/>
                    </a:srgbClr>
                  </a:outerShdw>
                </a:effectLst>
              </a:rPr>
              <a:pPr>
                <a:defRPr/>
              </a:pPr>
              <a:t>7</a:t>
            </a:fld>
            <a:endParaRPr lang="en-GB" sz="4000" b="1" dirty="0">
              <a:effectLst>
                <a:outerShdw blurRad="38100" dist="38100" dir="2700000" algn="tl">
                  <a:srgbClr val="000000">
                    <a:alpha val="43137"/>
                  </a:srgbClr>
                </a:outerShdw>
              </a:effectLst>
            </a:endParaRPr>
          </a:p>
        </p:txBody>
      </p:sp>
      <p:pic>
        <p:nvPicPr>
          <p:cNvPr id="5" name="Picture 4"/>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00067" y="1193665"/>
            <a:ext cx="1837735" cy="2103327"/>
          </a:xfrm>
          <a:prstGeom prst="rect">
            <a:avLst/>
          </a:prstGeom>
          <a:ln>
            <a:solidFill>
              <a:schemeClr val="accent5"/>
            </a:solidFill>
          </a:ln>
          <a:effectLst>
            <a:outerShdw blurRad="292100" dist="139700" dir="2700000" algn="tl" rotWithShape="0">
              <a:srgbClr val="333333">
                <a:alpha val="65000"/>
              </a:srgbClr>
            </a:outerShdw>
          </a:effectLst>
        </p:spPr>
      </p:pic>
      <p:sp>
        <p:nvSpPr>
          <p:cNvPr id="7" name="Title 1"/>
          <p:cNvSpPr>
            <a:spLocks noGrp="1"/>
          </p:cNvSpPr>
          <p:nvPr>
            <p:ph type="title"/>
          </p:nvPr>
        </p:nvSpPr>
        <p:spPr>
          <a:xfrm>
            <a:off x="0" y="1"/>
            <a:ext cx="10406130" cy="953036"/>
          </a:xfrm>
          <a:ln>
            <a:solidFill>
              <a:schemeClr val="bg1"/>
            </a:solidFill>
          </a:ln>
          <a:effectLst>
            <a:outerShdw blurRad="44450" dist="27940" dir="5400000" algn="ctr">
              <a:srgbClr val="000000">
                <a:alpha val="32000"/>
              </a:srgbClr>
            </a:outerShdw>
          </a:effectLst>
          <a:scene3d>
            <a:camera prst="orthographicFront">
              <a:rot lat="0" lon="0" rev="0"/>
            </a:camera>
            <a:lightRig rig="balanced" dir="tl">
              <a:rot lat="0" lon="0" rev="8700000"/>
            </a:lightRig>
          </a:scene3d>
          <a:sp3d>
            <a:bevelT w="190500" h="38100"/>
          </a:sp3d>
        </p:spPr>
        <p:style>
          <a:lnRef idx="1">
            <a:schemeClr val="accent5"/>
          </a:lnRef>
          <a:fillRef idx="1003">
            <a:schemeClr val="lt2"/>
          </a:fillRef>
          <a:effectRef idx="2">
            <a:schemeClr val="accent5"/>
          </a:effectRef>
          <a:fontRef idx="minor">
            <a:schemeClr val="lt1"/>
          </a:fontRef>
        </p:style>
        <p:txBody>
          <a:bodyPr>
            <a:noAutofit/>
          </a:bodyPr>
          <a:lstStyle/>
          <a:p>
            <a:r>
              <a:rPr lang="en-US" sz="2800" b="1" dirty="0">
                <a:solidFill>
                  <a:schemeClr val="accent3">
                    <a:lumMod val="75000"/>
                  </a:schemeClr>
                </a:solidFill>
                <a:latin typeface="Tw Cen MT" panose="020B0602020104020603" pitchFamily="34" charset="0"/>
              </a:rPr>
              <a:t>CONSTITUTIONAL AND LEGISLATIVE MANDATES (3) </a:t>
            </a:r>
            <a:r>
              <a:rPr lang="en-US" sz="2400" dirty="0">
                <a:solidFill>
                  <a:schemeClr val="accent3">
                    <a:lumMod val="75000"/>
                  </a:schemeClr>
                </a:solidFill>
              </a:rPr>
              <a:t/>
            </a:r>
            <a:br>
              <a:rPr lang="en-US" sz="2400" dirty="0">
                <a:solidFill>
                  <a:schemeClr val="accent3">
                    <a:lumMod val="75000"/>
                  </a:schemeClr>
                </a:solidFill>
              </a:rPr>
            </a:br>
            <a:r>
              <a:rPr lang="en-US" sz="2400" dirty="0">
                <a:solidFill>
                  <a:schemeClr val="accent3">
                    <a:lumMod val="75000"/>
                  </a:schemeClr>
                </a:solidFill>
              </a:rPr>
              <a:t> </a:t>
            </a:r>
          </a:p>
        </p:txBody>
      </p:sp>
    </p:spTree>
    <p:extLst>
      <p:ext uri="{BB962C8B-B14F-4D97-AF65-F5344CB8AC3E}">
        <p14:creationId xmlns:p14="http://schemas.microsoft.com/office/powerpoint/2010/main" xmlns="" val="2573948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Autofit/>
          </a:bodyPr>
          <a:lstStyle/>
          <a:p>
            <a:fld id="{2BBB5E19-F10A-4C2F-BF6F-11C513378A2E}" type="slidenum">
              <a:rPr lang="en-US" sz="4000" b="1" smtClean="0">
                <a:effectLst>
                  <a:outerShdw blurRad="38100" dist="38100" dir="2700000" algn="tl">
                    <a:srgbClr val="000000">
                      <a:alpha val="43137"/>
                    </a:srgbClr>
                  </a:outerShdw>
                </a:effectLst>
              </a:rPr>
              <a:pPr/>
              <a:t>8</a:t>
            </a:fld>
            <a:endParaRPr lang="en-US" sz="4000" b="1" dirty="0">
              <a:effectLst>
                <a:outerShdw blurRad="38100" dist="38100" dir="2700000" algn="tl">
                  <a:srgbClr val="000000">
                    <a:alpha val="43137"/>
                  </a:srgbClr>
                </a:outerShdw>
              </a:effectLst>
            </a:endParaRP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xmlns="" val="354232582"/>
              </p:ext>
            </p:extLst>
          </p:nvPr>
        </p:nvGraphicFramePr>
        <p:xfrm>
          <a:off x="309093" y="1970468"/>
          <a:ext cx="11728710" cy="34257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p:cNvSpPr>
            <a:spLocks noGrp="1"/>
          </p:cNvSpPr>
          <p:nvPr>
            <p:ph type="title"/>
          </p:nvPr>
        </p:nvSpPr>
        <p:spPr>
          <a:xfrm>
            <a:off x="1" y="0"/>
            <a:ext cx="10509160" cy="953037"/>
          </a:xfrm>
          <a:ln>
            <a:solidFill>
              <a:schemeClr val="bg1"/>
            </a:solidFill>
          </a:ln>
          <a:effectLst>
            <a:outerShdw blurRad="44450" dist="27940" dir="5400000" algn="ctr">
              <a:srgbClr val="000000">
                <a:alpha val="32000"/>
              </a:srgbClr>
            </a:outerShdw>
          </a:effectLst>
          <a:scene3d>
            <a:camera prst="orthographicFront">
              <a:rot lat="0" lon="0" rev="0"/>
            </a:camera>
            <a:lightRig rig="balanced" dir="tl">
              <a:rot lat="0" lon="0" rev="8700000"/>
            </a:lightRig>
          </a:scene3d>
          <a:sp3d>
            <a:bevelT w="190500" h="38100"/>
          </a:sp3d>
        </p:spPr>
        <p:style>
          <a:lnRef idx="1">
            <a:schemeClr val="accent5"/>
          </a:lnRef>
          <a:fillRef idx="1003">
            <a:schemeClr val="lt2"/>
          </a:fillRef>
          <a:effectRef idx="2">
            <a:schemeClr val="accent5"/>
          </a:effectRef>
          <a:fontRef idx="minor">
            <a:schemeClr val="lt1"/>
          </a:fontRef>
        </p:style>
        <p:txBody>
          <a:bodyPr>
            <a:noAutofit/>
          </a:bodyPr>
          <a:lstStyle/>
          <a:p>
            <a:r>
              <a:rPr lang="en-US" sz="2800" b="1" dirty="0">
                <a:solidFill>
                  <a:schemeClr val="accent3">
                    <a:lumMod val="75000"/>
                  </a:schemeClr>
                </a:solidFill>
                <a:latin typeface="Tw Cen MT" panose="020B0602020104020603" pitchFamily="34" charset="0"/>
              </a:rPr>
              <a:t>NATIONAL DEVELOPMENT PLAN </a:t>
            </a:r>
            <a:endParaRPr lang="en-US" sz="2400" dirty="0">
              <a:solidFill>
                <a:schemeClr val="accent3">
                  <a:lumMod val="75000"/>
                </a:schemeClr>
              </a:solidFill>
            </a:endParaRPr>
          </a:p>
        </p:txBody>
      </p:sp>
      <p:sp>
        <p:nvSpPr>
          <p:cNvPr id="2" name="TextBox 1"/>
          <p:cNvSpPr txBox="1"/>
          <p:nvPr/>
        </p:nvSpPr>
        <p:spPr>
          <a:xfrm>
            <a:off x="1" y="1047138"/>
            <a:ext cx="12037802" cy="923330"/>
          </a:xfrm>
          <a:prstGeom prst="rect">
            <a:avLst/>
          </a:prstGeom>
          <a:noFill/>
        </p:spPr>
        <p:txBody>
          <a:bodyPr wrap="square" rtlCol="0">
            <a:spAutoFit/>
          </a:bodyPr>
          <a:lstStyle/>
          <a:p>
            <a:pPr algn="just"/>
            <a:r>
              <a:rPr lang="en-US" dirty="0">
                <a:solidFill>
                  <a:schemeClr val="bg1"/>
                </a:solidFill>
                <a:latin typeface="Tw Cen MT" panose="020B0602020104020603" pitchFamily="34" charset="0"/>
              </a:rPr>
              <a:t>Chapters 13 of the NDP has identified the following strategic goals which must be met to achieve the vision of </a:t>
            </a:r>
            <a:r>
              <a:rPr lang="en-US" b="1" i="1" dirty="0">
                <a:solidFill>
                  <a:schemeClr val="bg1"/>
                </a:solidFill>
                <a:latin typeface="Tw Cen MT" panose="020B0602020104020603" pitchFamily="34" charset="0"/>
              </a:rPr>
              <a:t>“an efficient, effective and development oriented public service”</a:t>
            </a:r>
            <a:r>
              <a:rPr lang="en-US" dirty="0">
                <a:solidFill>
                  <a:schemeClr val="bg1"/>
                </a:solidFill>
                <a:latin typeface="Tw Cen MT" panose="020B0602020104020603" pitchFamily="34" charset="0"/>
              </a:rPr>
              <a:t>:</a:t>
            </a:r>
          </a:p>
          <a:p>
            <a:pPr algn="just"/>
            <a:endParaRPr lang="en-US" dirty="0">
              <a:solidFill>
                <a:schemeClr val="bg1"/>
              </a:solidFill>
              <a:latin typeface="Tw Cen MT" panose="020B0602020104020603" pitchFamily="34" charset="0"/>
            </a:endParaRPr>
          </a:p>
        </p:txBody>
      </p:sp>
    </p:spTree>
    <p:extLst>
      <p:ext uri="{BB962C8B-B14F-4D97-AF65-F5344CB8AC3E}">
        <p14:creationId xmlns:p14="http://schemas.microsoft.com/office/powerpoint/2010/main" xmlns="" val="1074669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052735"/>
            <a:ext cx="12192000" cy="4768515"/>
          </a:xfrm>
        </p:spPr>
        <p:txBody>
          <a:bodyPr>
            <a:noAutofit/>
          </a:bodyPr>
          <a:lstStyle/>
          <a:p>
            <a:pPr>
              <a:buFont typeface="Arial" pitchFamily="34" charset="0"/>
              <a:buChar char="•"/>
            </a:pPr>
            <a:r>
              <a:rPr lang="en-GB" sz="2000" dirty="0">
                <a:solidFill>
                  <a:schemeClr val="accent3">
                    <a:lumMod val="75000"/>
                  </a:schemeClr>
                </a:solidFill>
                <a:latin typeface="Tw Cen MT" panose="020B0602020104020603" pitchFamily="34" charset="0"/>
              </a:rPr>
              <a:t> </a:t>
            </a:r>
            <a:r>
              <a:rPr lang="en-US" sz="2000" dirty="0">
                <a:solidFill>
                  <a:schemeClr val="bg1"/>
                </a:solidFill>
                <a:latin typeface="Tw Cen MT" panose="020B0602020104020603" pitchFamily="34" charset="0"/>
              </a:rPr>
              <a:t>For the 2018/19 financial year, the Department has </a:t>
            </a:r>
            <a:r>
              <a:rPr lang="en-US" sz="2000" b="1" dirty="0">
                <a:solidFill>
                  <a:schemeClr val="bg1"/>
                </a:solidFill>
                <a:latin typeface="Tw Cen MT" panose="020B0602020104020603" pitchFamily="34" charset="0"/>
              </a:rPr>
              <a:t>40 annual targets</a:t>
            </a:r>
            <a:r>
              <a:rPr lang="en-US" sz="2000" dirty="0">
                <a:solidFill>
                  <a:schemeClr val="bg1"/>
                </a:solidFill>
                <a:latin typeface="Tw Cen MT" panose="020B0602020104020603" pitchFamily="34" charset="0"/>
              </a:rPr>
              <a:t>, which are further broken down into quarterly targets. Of the 40 annual targets, </a:t>
            </a:r>
            <a:r>
              <a:rPr lang="en-US" sz="2000" b="1" dirty="0">
                <a:solidFill>
                  <a:schemeClr val="bg1"/>
                </a:solidFill>
                <a:latin typeface="Tw Cen MT" panose="020B0602020104020603" pitchFamily="34" charset="0"/>
              </a:rPr>
              <a:t>17 (43%) </a:t>
            </a:r>
            <a:r>
              <a:rPr lang="en-US" sz="2000" dirty="0">
                <a:solidFill>
                  <a:schemeClr val="bg1"/>
                </a:solidFill>
                <a:latin typeface="Tw Cen MT" panose="020B0602020104020603" pitchFamily="34" charset="0"/>
              </a:rPr>
              <a:t>of the targets are from the 2014 – 2019 Medium Term Strategic Framework.  </a:t>
            </a:r>
          </a:p>
          <a:p>
            <a:pPr>
              <a:buNone/>
            </a:pPr>
            <a:endParaRPr lang="en-US" sz="1400" dirty="0">
              <a:solidFill>
                <a:schemeClr val="bg1"/>
              </a:solidFill>
              <a:latin typeface="Tw Cen MT" panose="020B0602020104020603" pitchFamily="34" charset="0"/>
            </a:endParaRPr>
          </a:p>
          <a:p>
            <a:pPr>
              <a:buFont typeface="Arial" pitchFamily="34" charset="0"/>
              <a:buChar char="•"/>
            </a:pPr>
            <a:r>
              <a:rPr lang="en-US" sz="2000" dirty="0">
                <a:solidFill>
                  <a:schemeClr val="bg1"/>
                </a:solidFill>
                <a:latin typeface="Tw Cen MT" panose="020B0602020104020603" pitchFamily="34" charset="0"/>
              </a:rPr>
              <a:t>The  implementation of the quarterly targets will be monitored to track progress towards the achievement of the annual targets. Progress on the achievement of the quarterly targets will be reported to the:</a:t>
            </a:r>
          </a:p>
          <a:p>
            <a:pPr lvl="2">
              <a:buFont typeface="Wingdings" panose="05000000000000000000" pitchFamily="2" charset="2"/>
              <a:buChar char="Ø"/>
            </a:pPr>
            <a:r>
              <a:rPr lang="en-US" sz="2000" dirty="0">
                <a:solidFill>
                  <a:schemeClr val="bg1"/>
                </a:solidFill>
                <a:latin typeface="Tw Cen MT" panose="020B0602020104020603" pitchFamily="34" charset="0"/>
              </a:rPr>
              <a:t>Executive Authority;</a:t>
            </a:r>
          </a:p>
          <a:p>
            <a:pPr lvl="2">
              <a:buFont typeface="Wingdings" panose="05000000000000000000" pitchFamily="2" charset="2"/>
              <a:buChar char="Ø"/>
            </a:pPr>
            <a:r>
              <a:rPr lang="en-US" sz="2000" dirty="0">
                <a:solidFill>
                  <a:schemeClr val="bg1"/>
                </a:solidFill>
                <a:latin typeface="Tw Cen MT" panose="020B0602020104020603" pitchFamily="34" charset="0"/>
              </a:rPr>
              <a:t>Accounting Officer;</a:t>
            </a:r>
          </a:p>
          <a:p>
            <a:pPr lvl="2">
              <a:buFont typeface="Wingdings" panose="05000000000000000000" pitchFamily="2" charset="2"/>
              <a:buChar char="Ø"/>
            </a:pPr>
            <a:r>
              <a:rPr lang="en-US" sz="2000" dirty="0">
                <a:solidFill>
                  <a:schemeClr val="bg1"/>
                </a:solidFill>
                <a:latin typeface="Tw Cen MT" panose="020B0602020104020603" pitchFamily="34" charset="0"/>
              </a:rPr>
              <a:t>Portfolio Committee; </a:t>
            </a:r>
          </a:p>
          <a:p>
            <a:pPr lvl="2">
              <a:buFont typeface="Wingdings" panose="05000000000000000000" pitchFamily="2" charset="2"/>
              <a:buChar char="Ø"/>
            </a:pPr>
            <a:r>
              <a:rPr lang="en-US" sz="2000" dirty="0">
                <a:solidFill>
                  <a:schemeClr val="bg1"/>
                </a:solidFill>
                <a:latin typeface="Tw Cen MT" panose="020B0602020104020603" pitchFamily="34" charset="0"/>
              </a:rPr>
              <a:t>Audit Committee</a:t>
            </a:r>
          </a:p>
          <a:p>
            <a:pPr lvl="2">
              <a:buFont typeface="Wingdings" panose="05000000000000000000" pitchFamily="2" charset="2"/>
              <a:buChar char="Ø"/>
            </a:pPr>
            <a:r>
              <a:rPr lang="en-US" sz="2000" dirty="0">
                <a:solidFill>
                  <a:schemeClr val="bg1"/>
                </a:solidFill>
                <a:latin typeface="Tw Cen MT" panose="020B0602020104020603" pitchFamily="34" charset="0"/>
              </a:rPr>
              <a:t>National Treasury; and </a:t>
            </a:r>
          </a:p>
          <a:p>
            <a:pPr lvl="2">
              <a:buFont typeface="Wingdings" panose="05000000000000000000" pitchFamily="2" charset="2"/>
              <a:buChar char="Ø"/>
            </a:pPr>
            <a:r>
              <a:rPr lang="en-US" sz="2000" dirty="0">
                <a:solidFill>
                  <a:schemeClr val="bg1"/>
                </a:solidFill>
                <a:latin typeface="Tw Cen MT" panose="020B0602020104020603" pitchFamily="34" charset="0"/>
              </a:rPr>
              <a:t>Department of Planning, Monitoring and Evaluation.</a:t>
            </a:r>
          </a:p>
          <a:p>
            <a:pPr marL="658368" lvl="2" indent="0">
              <a:buNone/>
            </a:pPr>
            <a:endParaRPr lang="en-US" sz="1400" dirty="0">
              <a:solidFill>
                <a:schemeClr val="bg1"/>
              </a:solidFill>
              <a:latin typeface="Tw Cen MT" panose="020B0602020104020603" pitchFamily="34" charset="0"/>
            </a:endParaRPr>
          </a:p>
          <a:p>
            <a:pPr>
              <a:buFont typeface="Arial" pitchFamily="34" charset="0"/>
              <a:buChar char="•"/>
            </a:pPr>
            <a:r>
              <a:rPr lang="en-US" sz="2000" dirty="0">
                <a:solidFill>
                  <a:schemeClr val="bg1"/>
                </a:solidFill>
                <a:latin typeface="Tw Cen MT" panose="020B0602020104020603" pitchFamily="34" charset="0"/>
              </a:rPr>
              <a:t>The overall achievement against the 2018/19 annual targets will be reported in the 2018/19 Annual Report of the Department. </a:t>
            </a:r>
          </a:p>
          <a:p>
            <a:pPr>
              <a:buNone/>
            </a:pPr>
            <a:endParaRPr lang="en-US" sz="2000" dirty="0">
              <a:latin typeface="Tw Cen MT" panose="020B0602020104020603" pitchFamily="34" charset="0"/>
            </a:endParaRPr>
          </a:p>
          <a:p>
            <a:pPr algn="just"/>
            <a:endParaRPr lang="en-US" sz="2000" b="1" dirty="0"/>
          </a:p>
        </p:txBody>
      </p:sp>
      <p:sp>
        <p:nvSpPr>
          <p:cNvPr id="4" name="Slide Number Placeholder 3"/>
          <p:cNvSpPr>
            <a:spLocks noGrp="1"/>
          </p:cNvSpPr>
          <p:nvPr>
            <p:ph type="sldNum" sz="quarter" idx="12"/>
          </p:nvPr>
        </p:nvSpPr>
        <p:spPr>
          <a:xfrm>
            <a:off x="11125200" y="102655"/>
            <a:ext cx="912603" cy="697290"/>
          </a:xfrm>
        </p:spPr>
        <p:txBody>
          <a:bodyPr/>
          <a:lstStyle/>
          <a:p>
            <a:pPr>
              <a:defRPr/>
            </a:pPr>
            <a:fld id="{4DE96417-4ADB-4B1E-9DF8-F791D7DFC93B}" type="slidenum">
              <a:rPr lang="en-GB" sz="4000" b="1" smtClean="0">
                <a:effectLst>
                  <a:outerShdw blurRad="38100" dist="38100" dir="2700000" algn="tl">
                    <a:srgbClr val="000000">
                      <a:alpha val="43137"/>
                    </a:srgbClr>
                  </a:outerShdw>
                </a:effectLst>
              </a:rPr>
              <a:pPr>
                <a:defRPr/>
              </a:pPr>
              <a:t>9</a:t>
            </a:fld>
            <a:endParaRPr lang="en-GB" sz="4000" b="1" dirty="0">
              <a:effectLst>
                <a:outerShdw blurRad="38100" dist="38100" dir="2700000" algn="tl">
                  <a:srgbClr val="000000">
                    <a:alpha val="43137"/>
                  </a:srgbClr>
                </a:outerShdw>
              </a:effectLst>
            </a:endParaRPr>
          </a:p>
        </p:txBody>
      </p:sp>
      <p:sp>
        <p:nvSpPr>
          <p:cNvPr id="8" name="Title 1"/>
          <p:cNvSpPr txBox="1">
            <a:spLocks noGrp="1"/>
          </p:cNvSpPr>
          <p:nvPr>
            <p:ph type="title"/>
          </p:nvPr>
        </p:nvSpPr>
        <p:spPr>
          <a:xfrm>
            <a:off x="-1" y="-1"/>
            <a:ext cx="10547797" cy="901521"/>
          </a:xfrm>
          <a:prstGeom prst="rect">
            <a:avLst/>
          </a:prstGeom>
          <a:ln/>
        </p:spPr>
        <p:style>
          <a:lnRef idx="2">
            <a:schemeClr val="dk1">
              <a:shade val="50000"/>
            </a:schemeClr>
          </a:lnRef>
          <a:fillRef idx="1003">
            <a:schemeClr val="lt2"/>
          </a:fillRef>
          <a:effectRef idx="0">
            <a:schemeClr val="dk1"/>
          </a:effectRef>
          <a:fontRef idx="minor">
            <a:schemeClr val="lt1"/>
          </a:fontRef>
        </p:style>
        <p:txBody>
          <a:bodyPr anchor="ctr">
            <a:noAutofit/>
          </a:bodyPr>
          <a:lstStyle>
            <a:lvl1pPr algn="l" rtl="0" eaLnBrk="1" latinLnBrk="0" hangingPunct="1">
              <a:spcBef>
                <a:spcPct val="0"/>
              </a:spcBef>
              <a:buNone/>
              <a:defRPr kumimoji="0" sz="4300" kern="1200">
                <a:solidFill>
                  <a:schemeClr val="lt1"/>
                </a:solidFill>
                <a:effectLst>
                  <a:outerShdw blurRad="50000" dist="30000" dir="5400000" algn="tl" rotWithShape="0">
                    <a:srgbClr val="000000">
                      <a:alpha val="30000"/>
                    </a:srgbClr>
                  </a:outerShdw>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extLst/>
          </a:lstStyle>
          <a:p>
            <a:r>
              <a:rPr lang="en-ZA" sz="2800" b="1" dirty="0">
                <a:solidFill>
                  <a:schemeClr val="accent3">
                    <a:lumMod val="75000"/>
                  </a:schemeClr>
                </a:solidFill>
                <a:latin typeface="Tw Cen MT" panose="020B0602020104020603" pitchFamily="34" charset="0"/>
              </a:rPr>
              <a:t>2018/19 </a:t>
            </a:r>
            <a:r>
              <a:rPr lang="en-GB" sz="2800" b="1" dirty="0">
                <a:solidFill>
                  <a:schemeClr val="accent3">
                    <a:lumMod val="75000"/>
                  </a:schemeClr>
                </a:solidFill>
                <a:latin typeface="Tw Cen MT" panose="020B0602020104020603" pitchFamily="34" charset="0"/>
              </a:rPr>
              <a:t>ANNUAL PERFORMANCE PLAN (1) </a:t>
            </a:r>
            <a:r>
              <a:rPr lang="en-US" sz="2800" b="1" dirty="0">
                <a:solidFill>
                  <a:schemeClr val="accent3">
                    <a:lumMod val="75000"/>
                  </a:schemeClr>
                </a:solidFill>
                <a:latin typeface="Tw Cen MT" panose="020B0602020104020603" pitchFamily="34" charset="0"/>
              </a:rPr>
              <a:t/>
            </a:r>
            <a:br>
              <a:rPr lang="en-US" sz="2800" b="1" dirty="0">
                <a:solidFill>
                  <a:schemeClr val="accent3">
                    <a:lumMod val="75000"/>
                  </a:schemeClr>
                </a:solidFill>
                <a:latin typeface="Tw Cen MT" panose="020B0602020104020603" pitchFamily="34" charset="0"/>
              </a:rPr>
            </a:br>
            <a:endParaRPr lang="en-ZA" sz="2800" b="1" dirty="0">
              <a:solidFill>
                <a:schemeClr val="accent3">
                  <a:lumMod val="75000"/>
                </a:schemeClr>
              </a:solidFill>
              <a:effectLst/>
              <a:latin typeface="Tw Cen MT" panose="020B0602020104020603" pitchFamily="34" charset="0"/>
            </a:endParaRPr>
          </a:p>
        </p:txBody>
      </p:sp>
    </p:spTree>
    <p:extLst>
      <p:ext uri="{BB962C8B-B14F-4D97-AF65-F5344CB8AC3E}">
        <p14:creationId xmlns:p14="http://schemas.microsoft.com/office/powerpoint/2010/main" xmlns="" val="3040178594"/>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Official DPSA Presentation.potx" id="{EAE83233-E3A9-4308-BAD7-AB80A51EA950}" vid="{D249F352-EEBB-4F5A-80BB-76407D2D5A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tns:customPropertyEditors xmlns:tns="http://schemas.microsoft.com/office/2006/customDocumentInformationPanel">
  <tns:showOnOpen>false</tns:showOnOpen>
  <tns:defaultPropertyEditorNamespace>Standard properties</tns:defaultPropertyEditorNamespace>
</tns:customPropertyEditors>
</file>

<file path=customXml/itemProps1.xml><?xml version="1.0" encoding="utf-8"?>
<ds:datastoreItem xmlns:ds="http://schemas.openxmlformats.org/officeDocument/2006/customXml" ds:itemID="{96B66004-A417-4884-9F99-1475B4CD1274}">
  <ds:schemaRefs>
    <ds:schemaRef ds:uri="http://schemas.microsoft.com/office/2006/customDocumentInformationPanel"/>
  </ds:schemaRefs>
</ds:datastoreItem>
</file>

<file path=docProps/app.xml><?xml version="1.0" encoding="utf-8"?>
<Properties xmlns="http://schemas.openxmlformats.org/officeDocument/2006/extended-properties" xmlns:vt="http://schemas.openxmlformats.org/officeDocument/2006/docPropsVTypes">
  <Template/>
  <TotalTime>4607</TotalTime>
  <Words>2594</Words>
  <Application>Microsoft Office PowerPoint</Application>
  <PresentationFormat>Custom</PresentationFormat>
  <Paragraphs>325</Paragraphs>
  <Slides>21</Slides>
  <Notes>0</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Berlin</vt:lpstr>
      <vt:lpstr>Office Theme</vt:lpstr>
      <vt:lpstr>2018/19 ANNUAL PERFORMANCE PLAN</vt:lpstr>
      <vt:lpstr>PRESENTATION OUTLINE</vt:lpstr>
      <vt:lpstr>INTRODUCTION</vt:lpstr>
      <vt:lpstr>ALIGNMENT OF THE DPSA’S STRATEGIC PLAN AND ANNUAL PERFORMANCE PLAN TO THE NATIONAL DEVELOPMENT PLAN (NDP) AND THE MEDIUM TERM STRATEGIC FRAMEWORK (MTSF) </vt:lpstr>
      <vt:lpstr>CONSTITUTIONAL AND LEGISLATIVE MANDATES (1)</vt:lpstr>
      <vt:lpstr>CONSTITUTIONAL AND LEGISLATIVE MANDATES (2)    </vt:lpstr>
      <vt:lpstr>CONSTITUTIONAL AND LEGISLATIVE MANDATES (3)   </vt:lpstr>
      <vt:lpstr>NATIONAL DEVELOPMENT PLAN </vt:lpstr>
      <vt:lpstr>2018/19 ANNUAL PERFORMANCE PLAN (1)  </vt:lpstr>
      <vt:lpstr>2018/19 ANNUAL PERFORMANCE PLAN (2) </vt:lpstr>
      <vt:lpstr>2018/19 ANNUAL PERFORMANCE PLAN (3) </vt:lpstr>
      <vt:lpstr>2018/19 ANNUAL PERFORMANCE PLAN (4) </vt:lpstr>
      <vt:lpstr>2018/19 ANNUAL PERFORMANCE PLAN (5) </vt:lpstr>
      <vt:lpstr>2018/19 ANNUAL PERFORMANCE PLAN (6) </vt:lpstr>
      <vt:lpstr>2018/19 ANNUAL PERFORMANCE PLAN (7) </vt:lpstr>
      <vt:lpstr>2018/19 ANNUAL PERFORMANCE PLAN (8) </vt:lpstr>
      <vt:lpstr>2018/19 – 2020/21 BUDGET ALLOCATIONS </vt:lpstr>
      <vt:lpstr>APPROPRIATION FOR 2018/19 - 2020/21  </vt:lpstr>
      <vt:lpstr>ALLOCATION BREAKDOWN (2018/19) </vt:lpstr>
      <vt:lpstr>Slide 20</vt:lpstr>
      <vt:lpstr>The End …</vt:lpstr>
    </vt:vector>
  </TitlesOfParts>
  <Company>The Department of Public Service and Administration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Official DPSA PowerPoint Presentation</dc:title>
  <dc:creator>Ben Liebenberg</dc:creator>
  <cp:lastModifiedBy>PUMZA</cp:lastModifiedBy>
  <cp:revision>312</cp:revision>
  <cp:lastPrinted>2018-04-05T14:58:21Z</cp:lastPrinted>
  <dcterms:created xsi:type="dcterms:W3CDTF">2016-08-16T08:00:27Z</dcterms:created>
  <dcterms:modified xsi:type="dcterms:W3CDTF">2018-04-20T10:59:44Z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ranch">
    <vt:lpwstr>Your Branch</vt:lpwstr>
  </property>
  <property fmtid="{D5CDD505-2E9C-101B-9397-08002B2CF9AE}" pid="3" name="Component">
    <vt:lpwstr>Your Component</vt:lpwstr>
  </property>
  <property fmtid="{D5CDD505-2E9C-101B-9397-08002B2CF9AE}" pid="4" name="Position">
    <vt:lpwstr>Your Position</vt:lpwstr>
  </property>
  <property fmtid="{D5CDD505-2E9C-101B-9397-08002B2CF9AE}" pid="5" name="Address">
    <vt:lpwstr>Batho Pele House, 546 Edmond Street, Arcadia</vt:lpwstr>
  </property>
  <property fmtid="{D5CDD505-2E9C-101B-9397-08002B2CF9AE}" pid="6" name="Telephone number">
    <vt:lpwstr>Your Telephone Number</vt:lpwstr>
  </property>
  <property fmtid="{D5CDD505-2E9C-101B-9397-08002B2CF9AE}" pid="7" name="Email">
    <vt:lpwstr>Your Email Address</vt:lpwstr>
  </property>
  <property fmtid="{D5CDD505-2E9C-101B-9397-08002B2CF9AE}" pid="8" name="Date">
    <vt:lpwstr>Date of presentation</vt:lpwstr>
  </property>
  <property fmtid="{D5CDD505-2E9C-101B-9397-08002B2CF9AE}" pid="9" name="Event name">
    <vt:lpwstr>Name of Event</vt:lpwstr>
  </property>
  <property fmtid="{D5CDD505-2E9C-101B-9397-08002B2CF9AE}" pid="10" name="Event Date">
    <vt:lpwstr>Date of Event</vt:lpwstr>
  </property>
  <property fmtid="{D5CDD505-2E9C-101B-9397-08002B2CF9AE}" pid="11" name="Event Venue">
    <vt:lpwstr>Venue of the Event</vt:lpwstr>
  </property>
</Properties>
</file>