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3"/>
  </p:sldMasterIdLst>
  <p:notesMasterIdLst>
    <p:notesMasterId r:id="rId28"/>
  </p:notesMasterIdLst>
  <p:handoutMasterIdLst>
    <p:handoutMasterId r:id="rId29"/>
  </p:handoutMasterIdLst>
  <p:sldIdLst>
    <p:sldId id="300" r:id="rId4"/>
    <p:sldId id="327" r:id="rId5"/>
    <p:sldId id="353" r:id="rId6"/>
    <p:sldId id="356" r:id="rId7"/>
    <p:sldId id="375" r:id="rId8"/>
    <p:sldId id="361" r:id="rId9"/>
    <p:sldId id="362" r:id="rId10"/>
    <p:sldId id="357" r:id="rId11"/>
    <p:sldId id="364" r:id="rId12"/>
    <p:sldId id="376" r:id="rId13"/>
    <p:sldId id="359" r:id="rId14"/>
    <p:sldId id="365" r:id="rId15"/>
    <p:sldId id="381" r:id="rId16"/>
    <p:sldId id="377" r:id="rId17"/>
    <p:sldId id="366" r:id="rId18"/>
    <p:sldId id="369" r:id="rId19"/>
    <p:sldId id="367" r:id="rId20"/>
    <p:sldId id="379" r:id="rId21"/>
    <p:sldId id="368" r:id="rId22"/>
    <p:sldId id="382" r:id="rId23"/>
    <p:sldId id="360" r:id="rId24"/>
    <p:sldId id="374" r:id="rId25"/>
    <p:sldId id="380" r:id="rId26"/>
    <p:sldId id="308" r:id="rId27"/>
  </p:sldIdLst>
  <p:sldSz cx="9144000" cy="6858000" type="screen4x3"/>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F4718"/>
    <a:srgbClr val="F9671C"/>
    <a:srgbClr val="005D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2165" autoAdjust="0"/>
  </p:normalViewPr>
  <p:slideViewPr>
    <p:cSldViewPr snapToObjects="1">
      <p:cViewPr varScale="1">
        <p:scale>
          <a:sx n="95" d="100"/>
          <a:sy n="95" d="100"/>
        </p:scale>
        <p:origin x="-20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2017/10/11</a:t>
            </a:fld>
            <a:endParaRPr lang="en-ZA" altLang="en-US" dirty="0"/>
          </a:p>
        </p:txBody>
      </p:sp>
      <p:sp>
        <p:nvSpPr>
          <p:cNvPr id="4" name="Footer Placeholder 3"/>
          <p:cNvSpPr>
            <a:spLocks noGrp="1"/>
          </p:cNvSpPr>
          <p:nvPr>
            <p:ph type="ftr" sz="quarter" idx="2"/>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xmlns=""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2017/10/11</a:t>
            </a:fld>
            <a:endParaRPr lang="en-ZA" altLang="en-US"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679450" y="4776788"/>
            <a:ext cx="5438775" cy="3908425"/>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endParaRPr lang="en-ZA" altLang="en-US" noProof="0" smtClean="0"/>
          </a:p>
        </p:txBody>
      </p:sp>
      <p:sp>
        <p:nvSpPr>
          <p:cNvPr id="6" name="Footer Placeholder 5"/>
          <p:cNvSpPr>
            <a:spLocks noGrp="1"/>
          </p:cNvSpPr>
          <p:nvPr>
            <p:ph type="ftr" sz="quarter" idx="4"/>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xmlns=""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itchFamily="34" charset="-128"/>
              </a:defRPr>
            </a:lvl1pPr>
            <a:lvl2pPr marL="742950" indent="-285750">
              <a:defRPr>
                <a:solidFill>
                  <a:schemeClr val="tx1"/>
                </a:solidFill>
                <a:latin typeface="Arial" panose="020B0604020202020204" pitchFamily="34" charset="0"/>
                <a:ea typeface="ＭＳ Ｐゴシック" pitchFamily="34" charset="-128"/>
              </a:defRPr>
            </a:lvl2pPr>
            <a:lvl3pPr marL="1143000" indent="-228600">
              <a:defRPr>
                <a:solidFill>
                  <a:schemeClr val="tx1"/>
                </a:solidFill>
                <a:latin typeface="Arial" panose="020B0604020202020204" pitchFamily="34" charset="0"/>
                <a:ea typeface="ＭＳ Ｐゴシック" pitchFamily="34" charset="-128"/>
              </a:defRPr>
            </a:lvl3pPr>
            <a:lvl4pPr marL="1600200" indent="-228600">
              <a:defRPr>
                <a:solidFill>
                  <a:schemeClr val="tx1"/>
                </a:solidFill>
                <a:latin typeface="Arial" panose="020B0604020202020204" pitchFamily="34" charset="0"/>
                <a:ea typeface="ＭＳ Ｐゴシック" pitchFamily="34" charset="-128"/>
              </a:defRPr>
            </a:lvl4pPr>
            <a:lvl5pPr marL="2057400" indent="-228600">
              <a:defRPr>
                <a:solidFill>
                  <a:schemeClr val="tx1"/>
                </a:solidFill>
                <a:latin typeface="Arial" panose="020B0604020202020204"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fld id="{CB23A657-0FE4-40FD-8861-3AF8735E6FF9}" type="slidenum">
              <a:rPr lang="en-ZA" altLang="en-US" smtClean="0"/>
              <a:pPr/>
              <a:t>1</a:t>
            </a:fld>
            <a:endParaRPr lang="en-ZA" altLang="en-US" dirty="0" smtClean="0"/>
          </a:p>
        </p:txBody>
      </p:sp>
    </p:spTree>
    <p:extLst>
      <p:ext uri="{BB962C8B-B14F-4D97-AF65-F5344CB8AC3E}">
        <p14:creationId xmlns:p14="http://schemas.microsoft.com/office/powerpoint/2010/main" xmlns="" val="336879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4807BF63-E7EA-48FD-A890-33BD889E66D7}" type="slidenum">
              <a:rPr lang="en-ZA" altLang="en-US" smtClean="0"/>
              <a:pPr>
                <a:defRPr/>
              </a:pPr>
              <a:t>6</a:t>
            </a:fld>
            <a:endParaRPr lang="en-ZA" altLang="en-US" dirty="0"/>
          </a:p>
        </p:txBody>
      </p:sp>
    </p:spTree>
    <p:extLst>
      <p:ext uri="{BB962C8B-B14F-4D97-AF65-F5344CB8AC3E}">
        <p14:creationId xmlns:p14="http://schemas.microsoft.com/office/powerpoint/2010/main" xmlns="" val="38141313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PRESENTATION TITLE</a:t>
            </a:r>
            <a:endParaRPr lang="en-US" dirty="0"/>
          </a:p>
        </p:txBody>
      </p:sp>
      <p:sp>
        <p:nvSpPr>
          <p:cNvPr id="3" name="Subtitle 2"/>
          <p:cNvSpPr>
            <a:spLocks noGrp="1"/>
          </p:cNvSpPr>
          <p:nvPr>
            <p:ph type="subTitle" idx="1" hasCustomPrompt="1"/>
          </p:nvPr>
        </p:nvSpPr>
        <p:spPr>
          <a:xfrm>
            <a:off x="-12824" y="3068960"/>
            <a:ext cx="4368800" cy="1368152"/>
          </a:xfrm>
        </p:spPr>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Enter Meeting and Presenter</a:t>
            </a:r>
            <a:endParaRPr lang="en-US" dirty="0"/>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pPr>
                <a:defRPr/>
              </a:pPr>
              <a:t>10/11/2017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Click to enter Date</a:t>
            </a:r>
            <a:endParaRPr lang="en-ZA" dirty="0"/>
          </a:p>
        </p:txBody>
      </p:sp>
    </p:spTree>
    <p:extLst>
      <p:ext uri="{BB962C8B-B14F-4D97-AF65-F5344CB8AC3E}">
        <p14:creationId xmlns:p14="http://schemas.microsoft.com/office/powerpoint/2010/main" xmlns=""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10/11/2017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150840"/>
            <a:ext cx="3814750" cy="523220"/>
          </a:xfrm>
          <a:prstGeom prst="rect">
            <a:avLst/>
          </a:prstGeom>
          <a:noFill/>
        </p:spPr>
        <p:txBody>
          <a:bodyPr wrap="square" rtlCol="0" anchor="ctr">
            <a:spAutoFit/>
          </a:bodyPr>
          <a:lstStyle/>
          <a:p>
            <a:pPr algn="ctr"/>
            <a:r>
              <a:rPr lang="en-ZA" sz="2800" b="1" dirty="0" smtClean="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endParaRPr lang="en-ZA" sz="2800" b="1" dirty="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15171040"/>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pPr>
                <a:defRPr/>
              </a:pPr>
              <a:t>10/11/2017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xmlns=""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pPr>
                <a:defRPr/>
              </a:pPr>
              <a:t>10/11/2017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xmlns=""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pPr>
                <a:defRPr/>
              </a:pPr>
              <a:t>10/11/2017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xmlns=""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pPr>
                <a:defRPr/>
              </a:pPr>
              <a:t>10/11/2017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xmlns="" val="252923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pPr>
                <a:defRPr/>
              </a:pPr>
              <a:t>10/11/2017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xmlns="" val="13008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10/11/2017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147991"/>
            <a:ext cx="7886700" cy="1569660"/>
          </a:xfrm>
          <a:prstGeom prst="rect">
            <a:avLst/>
          </a:prstGeom>
          <a:noFill/>
        </p:spPr>
        <p:txBody>
          <a:bodyPr wrap="square" rtlCol="0" anchor="ctr">
            <a:spAutoFit/>
          </a:bodyPr>
          <a:lstStyle/>
          <a:p>
            <a:pPr algn="ctr"/>
            <a:endParaRPr lang="en-ZA" sz="2400" b="1" dirty="0" smtClean="0">
              <a:solidFill>
                <a:srgbClr val="F9671C"/>
              </a:solidFill>
            </a:endParaRPr>
          </a:p>
          <a:p>
            <a:pPr algn="ctr"/>
            <a:r>
              <a:rPr lang="en-ZA" sz="2400" b="1" dirty="0" smtClean="0">
                <a:solidFill>
                  <a:srgbClr val="F9671C"/>
                </a:solidFill>
              </a:rPr>
              <a:t>Presentation Outline</a:t>
            </a:r>
          </a:p>
          <a:p>
            <a:pPr algn="ctr"/>
            <a:endParaRPr lang="en-ZA" sz="2400" b="1" dirty="0" smtClean="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extLst>
      <p:ext uri="{BB962C8B-B14F-4D97-AF65-F5344CB8AC3E}">
        <p14:creationId xmlns:p14="http://schemas.microsoft.com/office/powerpoint/2010/main" xmlns="" val="26475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10/11/2017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2964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pPr>
                <a:defRPr/>
              </a:pPr>
              <a:t>10/11/2017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xmlns=""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pPr>
                <a:defRPr/>
              </a:pPr>
              <a:t>10/11/2017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xmlns=""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pPr>
                <a:defRPr/>
              </a:pPr>
              <a:t>10/11/2017</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xmlns=""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pPr>
                <a:defRPr/>
              </a:pPr>
              <a:t>10/11/2017</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xmlns=""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pPr>
                <a:defRPr/>
              </a:pPr>
              <a:t>10/11/2017</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xmlns=""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pPr>
                <a:defRPr/>
              </a:pPr>
              <a:t>10/11/2017</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07504" y="1628800"/>
            <a:ext cx="5429200" cy="1967944"/>
          </a:xfrm>
        </p:spPr>
        <p:txBody>
          <a:bodyPr/>
          <a:lstStyle/>
          <a:p>
            <a:pPr>
              <a:spcBef>
                <a:spcPts val="750"/>
              </a:spcBef>
            </a:pPr>
            <a:r>
              <a:rPr lang="en-ZA" altLang="en-US" sz="2800" dirty="0" smtClean="0">
                <a:ea typeface="+mn-ea"/>
              </a:rPr>
              <a:t>Update on the Inter-Ministerial Task Team (IMTT) on the Constitutional, Structural </a:t>
            </a:r>
            <a:r>
              <a:rPr lang="en-ZA" altLang="en-US" sz="2800" dirty="0">
                <a:ea typeface="+mn-ea"/>
              </a:rPr>
              <a:t>and Systemic Challenges in electricity </a:t>
            </a:r>
            <a:r>
              <a:rPr lang="en-ZA" altLang="en-US" sz="2800" dirty="0" smtClean="0">
                <a:ea typeface="+mn-ea"/>
              </a:rPr>
              <a:t>reticulation. </a:t>
            </a:r>
            <a:endParaRPr lang="en-ZA" altLang="en-US" sz="2800" dirty="0">
              <a:ea typeface="+mn-ea"/>
            </a:endParaRPr>
          </a:p>
        </p:txBody>
      </p:sp>
      <p:sp>
        <p:nvSpPr>
          <p:cNvPr id="8" name="Subtitle 7"/>
          <p:cNvSpPr>
            <a:spLocks noGrp="1"/>
          </p:cNvSpPr>
          <p:nvPr>
            <p:ph type="subTitle" idx="1"/>
          </p:nvPr>
        </p:nvSpPr>
        <p:spPr>
          <a:xfrm>
            <a:off x="611560" y="3717032"/>
            <a:ext cx="4248472" cy="1368152"/>
          </a:xfrm>
        </p:spPr>
        <p:txBody>
          <a:bodyPr/>
          <a:lstStyle/>
          <a:p>
            <a:pPr lvl="0" algn="l"/>
            <a:r>
              <a:rPr lang="en-ZA" dirty="0" smtClean="0"/>
              <a:t>Technical Portfolio Committee </a:t>
            </a:r>
            <a:endParaRPr lang="en-ZA" dirty="0"/>
          </a:p>
        </p:txBody>
      </p:sp>
      <p:sp>
        <p:nvSpPr>
          <p:cNvPr id="9" name="Content Placeholder 8"/>
          <p:cNvSpPr>
            <a:spLocks noGrp="1"/>
          </p:cNvSpPr>
          <p:nvPr>
            <p:ph sz="quarter" idx="13"/>
          </p:nvPr>
        </p:nvSpPr>
        <p:spPr>
          <a:xfrm>
            <a:off x="173903" y="4516080"/>
            <a:ext cx="2597897" cy="448816"/>
          </a:xfrm>
        </p:spPr>
        <p:txBody>
          <a:bodyPr/>
          <a:lstStyle/>
          <a:p>
            <a:r>
              <a:rPr lang="en-ZA" dirty="0" smtClean="0"/>
              <a:t>10 October 2017</a:t>
            </a:r>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08912" cy="5196235"/>
          </a:xfrm>
        </p:spPr>
        <p:txBody>
          <a:bodyPr/>
          <a:lstStyle/>
          <a:p>
            <a:pPr marL="342900" indent="-342900" algn="ctr">
              <a:buFont typeface="Wingdings" panose="05000000000000000000" pitchFamily="2" charset="2"/>
              <a:buChar char="§"/>
            </a:pPr>
            <a:endParaRPr lang="en-ZA" dirty="0" smtClean="0"/>
          </a:p>
          <a:p>
            <a:pPr marL="342900" indent="-342900" algn="ctr">
              <a:buFont typeface="Wingdings" panose="05000000000000000000" pitchFamily="2" charset="2"/>
              <a:buChar char="§"/>
            </a:pPr>
            <a:endParaRPr lang="en-ZA" dirty="0"/>
          </a:p>
          <a:p>
            <a:pPr marL="342900" indent="-342900" algn="ctr">
              <a:buFont typeface="Wingdings" panose="05000000000000000000" pitchFamily="2" charset="2"/>
              <a:buChar char="§"/>
            </a:pPr>
            <a:endParaRPr lang="en-ZA" dirty="0" smtClean="0"/>
          </a:p>
          <a:p>
            <a:pPr marL="0" indent="0" algn="ctr">
              <a:buNone/>
            </a:pPr>
            <a:endParaRPr lang="en-ZA" dirty="0"/>
          </a:p>
          <a:p>
            <a:pPr marL="0" indent="0" algn="ctr">
              <a:buNone/>
            </a:pPr>
            <a:endParaRPr lang="en-ZA" dirty="0" smtClean="0"/>
          </a:p>
          <a:p>
            <a:pPr marL="0" indent="0" algn="ctr">
              <a:buNone/>
            </a:pPr>
            <a:r>
              <a:rPr lang="en-ZA" sz="2400" b="1" dirty="0" smtClean="0"/>
              <a:t>STRUCTURAL ISSUES </a:t>
            </a:r>
            <a:endParaRPr lang="en-ZA" sz="2400" b="1"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10</a:t>
            </a:fld>
            <a:endParaRPr lang="en-US" altLang="en-US" dirty="0"/>
          </a:p>
        </p:txBody>
      </p:sp>
    </p:spTree>
    <p:extLst>
      <p:ext uri="{BB962C8B-B14F-4D97-AF65-F5344CB8AC3E}">
        <p14:creationId xmlns:p14="http://schemas.microsoft.com/office/powerpoint/2010/main" xmlns="" val="224805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471587"/>
          </a:xfrm>
        </p:spPr>
        <p:txBody>
          <a:bodyPr/>
          <a:lstStyle/>
          <a:p>
            <a:r>
              <a:rPr lang="en-ZA" dirty="0" smtClean="0"/>
              <a:t>STRUCTURAL ISSUE: PUBLIC LIGHTING </a:t>
            </a:r>
            <a:endParaRPr lang="en-ZA" dirty="0"/>
          </a:p>
        </p:txBody>
      </p:sp>
      <p:sp>
        <p:nvSpPr>
          <p:cNvPr id="3" name="Content Placeholder 2"/>
          <p:cNvSpPr>
            <a:spLocks noGrp="1"/>
          </p:cNvSpPr>
          <p:nvPr>
            <p:ph idx="1"/>
          </p:nvPr>
        </p:nvSpPr>
        <p:spPr>
          <a:xfrm>
            <a:off x="323528" y="836712"/>
            <a:ext cx="8647112" cy="5616624"/>
          </a:xfrm>
        </p:spPr>
        <p:txBody>
          <a:bodyPr/>
          <a:lstStyle/>
          <a:p>
            <a:pPr marL="342900" indent="-342900">
              <a:buFont typeface="Wingdings" panose="05000000000000000000" pitchFamily="2" charset="2"/>
              <a:buChar char="§"/>
            </a:pPr>
            <a:r>
              <a:rPr lang="en-ZA" dirty="0" smtClean="0"/>
              <a:t>Public </a:t>
            </a:r>
            <a:r>
              <a:rPr lang="en-ZA" dirty="0"/>
              <a:t>lighting is part of the package of electricity reticulation services</a:t>
            </a:r>
          </a:p>
          <a:p>
            <a:pPr marL="342900" indent="-342900">
              <a:buFont typeface="Wingdings" panose="05000000000000000000" pitchFamily="2" charset="2"/>
              <a:buChar char="§"/>
            </a:pPr>
            <a:r>
              <a:rPr lang="en-ZA" dirty="0"/>
              <a:t>However, Eskom in its areas of supply does not provide public lighting (installation) and maintains it is a municipal </a:t>
            </a:r>
            <a:r>
              <a:rPr lang="en-ZA" dirty="0" smtClean="0"/>
              <a:t>function.</a:t>
            </a:r>
            <a:endParaRPr lang="en-ZA" dirty="0"/>
          </a:p>
          <a:p>
            <a:pPr marL="342900" indent="-342900">
              <a:buFont typeface="Wingdings" panose="05000000000000000000" pitchFamily="2" charset="2"/>
              <a:buChar char="§"/>
            </a:pPr>
            <a:r>
              <a:rPr lang="en-ZA" dirty="0"/>
              <a:t>Where a service provider supplies electricity, they should also provide lighting for public safety given that they use the same assets to provide the public </a:t>
            </a:r>
            <a:r>
              <a:rPr lang="en-ZA" dirty="0" smtClean="0"/>
              <a:t>lighting.</a:t>
            </a:r>
            <a:endParaRPr lang="en-ZA" dirty="0"/>
          </a:p>
          <a:p>
            <a:pPr marL="342900" indent="-342900">
              <a:buFont typeface="Wingdings" panose="05000000000000000000" pitchFamily="2" charset="2"/>
              <a:buChar char="§"/>
            </a:pPr>
            <a:r>
              <a:rPr lang="en-ZA" dirty="0"/>
              <a:t>Eskom at times delays the energising of streetlights that have been installed by municipalities, citing several issues like misalignment of specifications, standards and capacity which compromises public </a:t>
            </a:r>
            <a:r>
              <a:rPr lang="en-ZA" dirty="0" smtClean="0"/>
              <a:t>safety. </a:t>
            </a:r>
            <a:endParaRPr lang="en-ZA" dirty="0"/>
          </a:p>
          <a:p>
            <a:pPr marL="342900" indent="-342900">
              <a:buFont typeface="Wingdings" panose="05000000000000000000" pitchFamily="2" charset="2"/>
              <a:buChar char="§"/>
            </a:pPr>
            <a:r>
              <a:rPr lang="en-ZA" dirty="0"/>
              <a:t>Whilst municipalities install energy efficient lighting (through the Energy Efficiency Demand Side Management Grant) in Eskom areas, Eskom maintains a high flat rate </a:t>
            </a:r>
            <a:r>
              <a:rPr lang="en-ZA" dirty="0" smtClean="0"/>
              <a:t>tariff.</a:t>
            </a:r>
          </a:p>
          <a:p>
            <a:pPr marL="342900" indent="-342900">
              <a:buFont typeface="Wingdings" panose="05000000000000000000" pitchFamily="2" charset="2"/>
              <a:buChar char="§"/>
            </a:pPr>
            <a:endParaRPr lang="en-ZA" dirty="0"/>
          </a:p>
          <a:p>
            <a:pPr marL="0" indent="0">
              <a:buNone/>
            </a:pPr>
            <a:r>
              <a:rPr lang="en-ZA" b="1" dirty="0"/>
              <a:t>IMTT view:</a:t>
            </a:r>
          </a:p>
          <a:p>
            <a:pPr marL="342900" indent="-342900">
              <a:buFont typeface="Wingdings" panose="05000000000000000000" pitchFamily="2" charset="2"/>
              <a:buChar char="§"/>
            </a:pPr>
            <a:r>
              <a:rPr lang="en-ZA" dirty="0"/>
              <a:t>The matter of street and public lighting </a:t>
            </a:r>
            <a:r>
              <a:rPr lang="en-ZA" dirty="0" smtClean="0"/>
              <a:t>will be </a:t>
            </a:r>
            <a:r>
              <a:rPr lang="en-ZA" dirty="0"/>
              <a:t>further addressed in the Technical Committee as the Department of Energy has specific aspects it wants to </a:t>
            </a:r>
            <a:r>
              <a:rPr lang="en-ZA" dirty="0" smtClean="0"/>
              <a:t>address in this regard.</a:t>
            </a: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11</a:t>
            </a:fld>
            <a:endParaRPr lang="en-US" altLang="en-US" dirty="0"/>
          </a:p>
        </p:txBody>
      </p:sp>
    </p:spTree>
    <p:extLst>
      <p:ext uri="{BB962C8B-B14F-4D97-AF65-F5344CB8AC3E}">
        <p14:creationId xmlns:p14="http://schemas.microsoft.com/office/powerpoint/2010/main" xmlns="" val="2481735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
            <a:ext cx="8647112" cy="836711"/>
          </a:xfrm>
        </p:spPr>
        <p:txBody>
          <a:bodyPr/>
          <a:lstStyle/>
          <a:p>
            <a:r>
              <a:rPr lang="en-ZA" dirty="0" smtClean="0"/>
              <a:t>STRUCTURAL ISSUE: THE ROLE OF MUNICIPALITIES IN RENEWABLE ENERGY</a:t>
            </a:r>
            <a:endParaRPr lang="en-ZA" dirty="0"/>
          </a:p>
        </p:txBody>
      </p:sp>
      <p:sp>
        <p:nvSpPr>
          <p:cNvPr id="3" name="Content Placeholder 2"/>
          <p:cNvSpPr>
            <a:spLocks noGrp="1"/>
          </p:cNvSpPr>
          <p:nvPr>
            <p:ph idx="1"/>
          </p:nvPr>
        </p:nvSpPr>
        <p:spPr>
          <a:xfrm>
            <a:off x="323528" y="836712"/>
            <a:ext cx="8647112" cy="5340251"/>
          </a:xfrm>
        </p:spPr>
        <p:txBody>
          <a:bodyPr/>
          <a:lstStyle/>
          <a:p>
            <a:pPr marL="342900" indent="-342900">
              <a:buFont typeface="Wingdings" panose="05000000000000000000" pitchFamily="2" charset="2"/>
              <a:buChar char="§"/>
            </a:pPr>
            <a:endParaRPr lang="en-ZA" dirty="0" smtClean="0"/>
          </a:p>
          <a:p>
            <a:pPr marL="342900" indent="-342900">
              <a:buFont typeface="Wingdings" panose="05000000000000000000" pitchFamily="2" charset="2"/>
              <a:buChar char="§"/>
            </a:pPr>
            <a:r>
              <a:rPr lang="en-ZA" dirty="0" smtClean="0"/>
              <a:t>The </a:t>
            </a:r>
            <a:r>
              <a:rPr lang="en-ZA" dirty="0"/>
              <a:t>role of municipalities in renewable energy requires a policy intervention in order to provide guidance on the </a:t>
            </a:r>
            <a:r>
              <a:rPr lang="en-ZA" dirty="0" smtClean="0"/>
              <a:t>matter.</a:t>
            </a:r>
            <a:endParaRPr lang="en-ZA" dirty="0"/>
          </a:p>
          <a:p>
            <a:pPr marL="342900" indent="-342900">
              <a:buFont typeface="Wingdings" panose="05000000000000000000" pitchFamily="2" charset="2"/>
              <a:buChar char="§"/>
            </a:pPr>
            <a:r>
              <a:rPr lang="en-ZA" dirty="0"/>
              <a:t>The City of Cape Town initiated legal proceedings against the Minister of Energy, challenging her refusal to approve the request by the City to buy renewable energy from independent power </a:t>
            </a:r>
            <a:r>
              <a:rPr lang="en-ZA" dirty="0" smtClean="0"/>
              <a:t>producers. </a:t>
            </a:r>
          </a:p>
          <a:p>
            <a:pPr marL="342900" indent="-342900">
              <a:buFont typeface="Wingdings" panose="05000000000000000000" pitchFamily="2" charset="2"/>
              <a:buChar char="§"/>
            </a:pPr>
            <a:endParaRPr lang="en-ZA" dirty="0"/>
          </a:p>
          <a:p>
            <a:pPr marL="0" indent="0">
              <a:buNone/>
            </a:pPr>
            <a:r>
              <a:rPr lang="en-ZA" b="1" dirty="0"/>
              <a:t>IMTT view</a:t>
            </a:r>
          </a:p>
          <a:p>
            <a:pPr marL="342900" indent="-342900">
              <a:buFont typeface="Wingdings" panose="05000000000000000000" pitchFamily="2" charset="2"/>
              <a:buChar char="§"/>
            </a:pPr>
            <a:r>
              <a:rPr lang="en-ZA" dirty="0"/>
              <a:t>The matter should be considered </a:t>
            </a:r>
            <a:r>
              <a:rPr lang="en-ZA" dirty="0" smtClean="0"/>
              <a:t>together with </a:t>
            </a:r>
            <a:r>
              <a:rPr lang="en-ZA" dirty="0"/>
              <a:t>the occurrence where private developments are developed independent of the grid are not connected to the traditional reticulation system.</a:t>
            </a:r>
          </a:p>
          <a:p>
            <a:pPr marL="342900" indent="-342900">
              <a:buFont typeface="Wingdings" panose="05000000000000000000" pitchFamily="2" charset="2"/>
              <a:buChar char="§"/>
            </a:pP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12</a:t>
            </a:fld>
            <a:endParaRPr lang="en-US" altLang="en-US" dirty="0"/>
          </a:p>
        </p:txBody>
      </p:sp>
    </p:spTree>
    <p:extLst>
      <p:ext uri="{BB962C8B-B14F-4D97-AF65-F5344CB8AC3E}">
        <p14:creationId xmlns:p14="http://schemas.microsoft.com/office/powerpoint/2010/main" xmlns="" val="1068004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
            <a:ext cx="8647112" cy="836711"/>
          </a:xfrm>
        </p:spPr>
        <p:txBody>
          <a:bodyPr/>
          <a:lstStyle/>
          <a:p>
            <a:r>
              <a:rPr lang="en-ZA" dirty="0" smtClean="0"/>
              <a:t>STRUCTURAL </a:t>
            </a:r>
            <a:r>
              <a:rPr lang="en-ZA" dirty="0"/>
              <a:t>ISSUE: </a:t>
            </a:r>
            <a:r>
              <a:rPr lang="en-ZA" dirty="0" smtClean="0"/>
              <a:t>AREAS OF SUPPLY </a:t>
            </a:r>
            <a:endParaRPr lang="en-ZA" dirty="0"/>
          </a:p>
        </p:txBody>
      </p:sp>
      <p:sp>
        <p:nvSpPr>
          <p:cNvPr id="3" name="Content Placeholder 2"/>
          <p:cNvSpPr>
            <a:spLocks noGrp="1"/>
          </p:cNvSpPr>
          <p:nvPr>
            <p:ph idx="1"/>
          </p:nvPr>
        </p:nvSpPr>
        <p:spPr>
          <a:xfrm>
            <a:off x="179512" y="836712"/>
            <a:ext cx="8791128" cy="5884763"/>
          </a:xfrm>
        </p:spPr>
        <p:txBody>
          <a:bodyPr/>
          <a:lstStyle/>
          <a:p>
            <a:pPr marL="342900" indent="-342900">
              <a:buFont typeface="Wingdings" panose="05000000000000000000" pitchFamily="2" charset="2"/>
              <a:buChar char="§"/>
            </a:pPr>
            <a:r>
              <a:rPr lang="en-ZA" dirty="0"/>
              <a:t>NERSA currently implementing Geographic Information System (GIS) to review and update Schedule 1 (list of supply areas) of electricity distribution licenses for Municipalities and Eskom in Free State</a:t>
            </a:r>
          </a:p>
          <a:p>
            <a:pPr marL="342900" indent="-342900">
              <a:buFont typeface="Wingdings" panose="05000000000000000000" pitchFamily="2" charset="2"/>
              <a:buChar char="§"/>
            </a:pPr>
            <a:r>
              <a:rPr lang="en-ZA" dirty="0"/>
              <a:t>This process also aims to confirm by way of consensus, the current supply areas with corresponding polygons between Eskom and Municipalities</a:t>
            </a:r>
          </a:p>
          <a:p>
            <a:pPr marL="342900" indent="-342900">
              <a:buFont typeface="Wingdings" panose="05000000000000000000" pitchFamily="2" charset="2"/>
              <a:buChar char="§"/>
            </a:pPr>
            <a:r>
              <a:rPr lang="en-ZA" dirty="0"/>
              <a:t>Municipalities are concerned that NERSA is seen to be supporting Eskom in taking over municipal areas</a:t>
            </a:r>
          </a:p>
          <a:p>
            <a:pPr marL="342900" indent="-342900">
              <a:buFont typeface="Wingdings" panose="05000000000000000000" pitchFamily="2" charset="2"/>
              <a:buChar char="§"/>
            </a:pPr>
            <a:r>
              <a:rPr lang="en-ZA" dirty="0"/>
              <a:t>On face value, the process is an innocent administrative due diligence exercise, however:</a:t>
            </a:r>
          </a:p>
          <a:p>
            <a:pPr marL="342900" indent="-342900">
              <a:buFont typeface="Wingdings" panose="05000000000000000000" pitchFamily="2" charset="2"/>
              <a:buChar char="§"/>
            </a:pPr>
            <a:r>
              <a:rPr lang="en-ZA" dirty="0"/>
              <a:t>It exacerbates the stalemate between municipalities and Eskom in terms of municipal constitutional powers and the absence of an SDA</a:t>
            </a:r>
          </a:p>
          <a:p>
            <a:pPr marL="342900" indent="-342900">
              <a:buFont typeface="Wingdings" panose="05000000000000000000" pitchFamily="2" charset="2"/>
              <a:buChar char="§"/>
            </a:pPr>
            <a:r>
              <a:rPr lang="en-ZA" dirty="0"/>
              <a:t>Involves review of Eskom supply areas without resolving the executive authority of municipalities for reticulation in those areas</a:t>
            </a:r>
          </a:p>
          <a:p>
            <a:pPr marL="342900" indent="-342900">
              <a:buFont typeface="Wingdings" panose="05000000000000000000" pitchFamily="2" charset="2"/>
              <a:buChar char="§"/>
            </a:pPr>
            <a:r>
              <a:rPr lang="en-ZA" dirty="0"/>
              <a:t>NERSA to engage SALGA to resolve this process and not individual municipalities, to ensure a common approach</a:t>
            </a:r>
          </a:p>
          <a:p>
            <a:pPr marL="342900" indent="-342900">
              <a:buFont typeface="Wingdings" panose="05000000000000000000" pitchFamily="2" charset="2"/>
              <a:buChar char="§"/>
            </a:pPr>
            <a:r>
              <a:rPr lang="en-ZA" dirty="0" smtClean="0"/>
              <a:t>This </a:t>
            </a:r>
            <a:r>
              <a:rPr lang="en-ZA" dirty="0"/>
              <a:t>matter is still under discussion of IMTT where it was agreed that matter be addressed with NERSA</a:t>
            </a:r>
          </a:p>
          <a:p>
            <a:pPr marL="342900" indent="-342900">
              <a:buFont typeface="Wingdings" panose="05000000000000000000" pitchFamily="2" charset="2"/>
              <a:buChar char="§"/>
            </a:pPr>
            <a:endParaRPr lang="en-ZA" dirty="0" smtClean="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13</a:t>
            </a:fld>
            <a:endParaRPr lang="en-US" altLang="en-US" dirty="0"/>
          </a:p>
        </p:txBody>
      </p:sp>
    </p:spTree>
    <p:extLst>
      <p:ext uri="{BB962C8B-B14F-4D97-AF65-F5344CB8AC3E}">
        <p14:creationId xmlns:p14="http://schemas.microsoft.com/office/powerpoint/2010/main" xmlns="" val="4197876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08912" cy="5196235"/>
          </a:xfrm>
        </p:spPr>
        <p:txBody>
          <a:bodyPr/>
          <a:lstStyle/>
          <a:p>
            <a:pPr marL="342900" indent="-342900" algn="ctr">
              <a:buFont typeface="Wingdings" panose="05000000000000000000" pitchFamily="2" charset="2"/>
              <a:buChar char="§"/>
            </a:pPr>
            <a:endParaRPr lang="en-ZA" dirty="0" smtClean="0"/>
          </a:p>
          <a:p>
            <a:pPr marL="342900" indent="-342900" algn="ctr">
              <a:buFont typeface="Wingdings" panose="05000000000000000000" pitchFamily="2" charset="2"/>
              <a:buChar char="§"/>
            </a:pPr>
            <a:endParaRPr lang="en-ZA" dirty="0"/>
          </a:p>
          <a:p>
            <a:pPr marL="342900" indent="-342900" algn="ctr">
              <a:buFont typeface="Wingdings" panose="05000000000000000000" pitchFamily="2" charset="2"/>
              <a:buChar char="§"/>
            </a:pPr>
            <a:endParaRPr lang="en-ZA" dirty="0" smtClean="0"/>
          </a:p>
          <a:p>
            <a:pPr marL="0" indent="0" algn="ctr">
              <a:buNone/>
            </a:pPr>
            <a:endParaRPr lang="en-ZA" dirty="0"/>
          </a:p>
          <a:p>
            <a:pPr marL="0" indent="0" algn="ctr">
              <a:buNone/>
            </a:pPr>
            <a:endParaRPr lang="en-ZA" dirty="0" smtClean="0"/>
          </a:p>
          <a:p>
            <a:pPr marL="0" indent="0" algn="ctr">
              <a:buNone/>
            </a:pPr>
            <a:r>
              <a:rPr lang="en-ZA" sz="2400" b="1" dirty="0" smtClean="0"/>
              <a:t>SYSTEMATIC CHALLENGES</a:t>
            </a:r>
            <a:endParaRPr lang="en-ZA" sz="2400" b="1"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14</a:t>
            </a:fld>
            <a:endParaRPr lang="en-US" altLang="en-US" dirty="0"/>
          </a:p>
        </p:txBody>
      </p:sp>
    </p:spTree>
    <p:extLst>
      <p:ext uri="{BB962C8B-B14F-4D97-AF65-F5344CB8AC3E}">
        <p14:creationId xmlns:p14="http://schemas.microsoft.com/office/powerpoint/2010/main" xmlns="" val="3069979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
            <a:ext cx="8647112" cy="836711"/>
          </a:xfrm>
        </p:spPr>
        <p:txBody>
          <a:bodyPr/>
          <a:lstStyle/>
          <a:p>
            <a:r>
              <a:rPr lang="en-ZA" dirty="0" smtClean="0"/>
              <a:t>SYSTEMIC CHALLENGES</a:t>
            </a:r>
            <a:endParaRPr lang="en-ZA" dirty="0"/>
          </a:p>
        </p:txBody>
      </p:sp>
      <p:sp>
        <p:nvSpPr>
          <p:cNvPr id="3" name="Content Placeholder 2"/>
          <p:cNvSpPr>
            <a:spLocks noGrp="1"/>
          </p:cNvSpPr>
          <p:nvPr>
            <p:ph idx="1"/>
          </p:nvPr>
        </p:nvSpPr>
        <p:spPr>
          <a:xfrm>
            <a:off x="323528" y="836712"/>
            <a:ext cx="8647112" cy="5340251"/>
          </a:xfrm>
        </p:spPr>
        <p:txBody>
          <a:bodyPr/>
          <a:lstStyle/>
          <a:p>
            <a:pPr marL="0" indent="0">
              <a:buNone/>
            </a:pPr>
            <a:r>
              <a:rPr lang="en-ZA" b="1" dirty="0"/>
              <a:t>The Systemic challenges include the following</a:t>
            </a:r>
            <a:r>
              <a:rPr lang="en-ZA" b="1" dirty="0" smtClean="0"/>
              <a:t>:</a:t>
            </a:r>
          </a:p>
          <a:p>
            <a:pPr marL="0" indent="0">
              <a:buNone/>
            </a:pPr>
            <a:endParaRPr lang="en-ZA" dirty="0"/>
          </a:p>
          <a:p>
            <a:pPr marL="342900" indent="-342900">
              <a:buFont typeface="Wingdings" panose="05000000000000000000" pitchFamily="2" charset="2"/>
              <a:buChar char="§"/>
            </a:pPr>
            <a:r>
              <a:rPr lang="en-ZA" dirty="0" smtClean="0"/>
              <a:t>ESKOM </a:t>
            </a:r>
            <a:r>
              <a:rPr lang="en-ZA" dirty="0"/>
              <a:t>credit control mechanisms for municipal bulk accounts are not aligned to the Local Government Municipal Finance Management Act (MFMA</a:t>
            </a:r>
            <a:r>
              <a:rPr lang="en-ZA" dirty="0" smtClean="0"/>
              <a:t>) and the Public Finance Management Act (PFMA) </a:t>
            </a:r>
          </a:p>
          <a:p>
            <a:pPr marL="342900" indent="-342900">
              <a:buFont typeface="Wingdings" panose="05000000000000000000" pitchFamily="2" charset="2"/>
              <a:buChar char="§"/>
            </a:pPr>
            <a:r>
              <a:rPr lang="en-ZA" dirty="0" smtClean="0"/>
              <a:t>The need to rationalise </a:t>
            </a:r>
            <a:r>
              <a:rPr lang="en-ZA" dirty="0"/>
              <a:t>of municipal </a:t>
            </a:r>
            <a:r>
              <a:rPr lang="en-ZA" dirty="0" smtClean="0"/>
              <a:t>tariffs.</a:t>
            </a:r>
          </a:p>
          <a:p>
            <a:pPr marL="342900" indent="-342900">
              <a:buFont typeface="Wingdings" panose="05000000000000000000" pitchFamily="2" charset="2"/>
              <a:buChar char="§"/>
            </a:pPr>
            <a:r>
              <a:rPr lang="en-ZA" dirty="0"/>
              <a:t>Notified maximum demand and related </a:t>
            </a:r>
            <a:r>
              <a:rPr lang="en-ZA" dirty="0" smtClean="0"/>
              <a:t>penalties.</a:t>
            </a:r>
          </a:p>
          <a:p>
            <a:pPr marL="342900" indent="-342900">
              <a:buFont typeface="Wingdings" panose="05000000000000000000" pitchFamily="2" charset="2"/>
              <a:buChar char="§"/>
            </a:pPr>
            <a:r>
              <a:rPr lang="en-ZA" dirty="0"/>
              <a:t>Reconciliation of municipal debt to </a:t>
            </a:r>
            <a:r>
              <a:rPr lang="en-ZA" dirty="0" smtClean="0"/>
              <a:t>ESKOM.</a:t>
            </a:r>
            <a:endParaRPr lang="en-ZA" dirty="0"/>
          </a:p>
          <a:p>
            <a:pPr marL="342900" indent="-342900">
              <a:buFont typeface="Wingdings" panose="05000000000000000000" pitchFamily="2" charset="2"/>
              <a:buChar char="§"/>
            </a:pPr>
            <a:r>
              <a:rPr lang="en-ZA" dirty="0" smtClean="0"/>
              <a:t>The </a:t>
            </a:r>
            <a:r>
              <a:rPr lang="en-ZA" dirty="0"/>
              <a:t>historical debt owed to and by </a:t>
            </a:r>
            <a:r>
              <a:rPr lang="en-ZA" dirty="0" smtClean="0"/>
              <a:t>municipalities. </a:t>
            </a:r>
            <a:endParaRPr lang="en-ZA" dirty="0"/>
          </a:p>
          <a:p>
            <a:pPr marL="342900" indent="-342900">
              <a:buFont typeface="Wingdings" panose="05000000000000000000" pitchFamily="2" charset="2"/>
              <a:buChar char="§"/>
            </a:pPr>
            <a:r>
              <a:rPr lang="en-ZA" dirty="0" smtClean="0"/>
              <a:t>The </a:t>
            </a:r>
            <a:r>
              <a:rPr lang="en-ZA" dirty="0"/>
              <a:t>unsustainability of current payment agreements between ESKOM and </a:t>
            </a:r>
            <a:r>
              <a:rPr lang="en-ZA" dirty="0" smtClean="0"/>
              <a:t>municipalities.</a:t>
            </a: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15</a:t>
            </a:fld>
            <a:endParaRPr lang="en-US" altLang="en-US" dirty="0"/>
          </a:p>
        </p:txBody>
      </p:sp>
    </p:spTree>
    <p:extLst>
      <p:ext uri="{BB962C8B-B14F-4D97-AF65-F5344CB8AC3E}">
        <p14:creationId xmlns:p14="http://schemas.microsoft.com/office/powerpoint/2010/main" xmlns="" val="1818356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
            <a:ext cx="8647112" cy="657324"/>
          </a:xfrm>
        </p:spPr>
        <p:txBody>
          <a:bodyPr/>
          <a:lstStyle/>
          <a:p>
            <a:r>
              <a:rPr lang="en-ZA" dirty="0" smtClean="0"/>
              <a:t/>
            </a:r>
            <a:br>
              <a:rPr lang="en-ZA" dirty="0" smtClean="0"/>
            </a:br>
            <a:r>
              <a:rPr lang="en-ZA" dirty="0"/>
              <a:t/>
            </a:r>
            <a:br>
              <a:rPr lang="en-ZA" dirty="0"/>
            </a:br>
            <a:r>
              <a:rPr lang="en-ZA" dirty="0" smtClean="0"/>
              <a:t>ESKOM BOARD’S CONCESSIONS TO ADDRESS </a:t>
            </a:r>
            <a:br>
              <a:rPr lang="en-ZA" dirty="0" smtClean="0"/>
            </a:br>
            <a:r>
              <a:rPr lang="en-ZA" dirty="0" smtClean="0"/>
              <a:t>SYSTEMATIC CHALLENGES</a:t>
            </a:r>
            <a:br>
              <a:rPr lang="en-ZA" dirty="0" smtClean="0"/>
            </a:br>
            <a:r>
              <a:rPr lang="en-ZA" dirty="0" smtClean="0"/>
              <a:t/>
            </a:r>
            <a:br>
              <a:rPr lang="en-ZA" dirty="0" smtClean="0"/>
            </a:br>
            <a:endParaRPr lang="en-ZA" dirty="0"/>
          </a:p>
        </p:txBody>
      </p:sp>
      <p:sp>
        <p:nvSpPr>
          <p:cNvPr id="3" name="Content Placeholder 2"/>
          <p:cNvSpPr>
            <a:spLocks noGrp="1"/>
          </p:cNvSpPr>
          <p:nvPr>
            <p:ph idx="1"/>
          </p:nvPr>
        </p:nvSpPr>
        <p:spPr>
          <a:xfrm>
            <a:off x="323528" y="836712"/>
            <a:ext cx="8647112" cy="5688632"/>
          </a:xfrm>
        </p:spPr>
        <p:txBody>
          <a:bodyPr/>
          <a:lstStyle/>
          <a:p>
            <a:pPr marL="0" indent="0">
              <a:buNone/>
            </a:pPr>
            <a:r>
              <a:rPr lang="en-ZA" dirty="0"/>
              <a:t>The following matters were approved by the Board, for implementation from 1 July 2017:</a:t>
            </a:r>
          </a:p>
          <a:p>
            <a:pPr marL="342900" indent="-342900">
              <a:buFont typeface="Wingdings" panose="05000000000000000000" pitchFamily="2" charset="2"/>
              <a:buChar char="§"/>
            </a:pPr>
            <a:r>
              <a:rPr lang="en-ZA" dirty="0"/>
              <a:t>Reducing the interest rate charged on overdue municipal bulk accounts from prime plus 5% to prime plus 2.5%;</a:t>
            </a:r>
          </a:p>
          <a:p>
            <a:pPr marL="342900" indent="-342900">
              <a:buFont typeface="Wingdings" panose="05000000000000000000" pitchFamily="2" charset="2"/>
              <a:buChar char="§"/>
            </a:pPr>
            <a:r>
              <a:rPr lang="en-ZA" dirty="0"/>
              <a:t>Payment terms being extended from 15 days to 30 days for municipal bulk accounts;</a:t>
            </a:r>
          </a:p>
          <a:p>
            <a:pPr marL="342900" indent="-342900">
              <a:buFont typeface="Wingdings" panose="05000000000000000000" pitchFamily="2" charset="2"/>
              <a:buChar char="§"/>
            </a:pPr>
            <a:r>
              <a:rPr lang="en-ZA" dirty="0"/>
              <a:t>Payments received from municipalities being allocated to capital first then interest</a:t>
            </a:r>
            <a:r>
              <a:rPr lang="en-ZA" dirty="0" smtClean="0"/>
              <a:t>;</a:t>
            </a:r>
          </a:p>
          <a:p>
            <a:pPr marL="0" indent="0">
              <a:buNone/>
            </a:pPr>
            <a:r>
              <a:rPr lang="en-ZA" dirty="0" smtClean="0"/>
              <a:t>The </a:t>
            </a:r>
            <a:r>
              <a:rPr lang="en-ZA" dirty="0"/>
              <a:t>rationalisation of municipal tariffs from eleven to three has been approved by the ESKOM Board and will be submitted to NERSA</a:t>
            </a:r>
            <a:r>
              <a:rPr lang="en-ZA" dirty="0" smtClean="0"/>
              <a:t>.</a:t>
            </a:r>
          </a:p>
          <a:p>
            <a:pPr marL="0" indent="0">
              <a:buNone/>
            </a:pPr>
            <a:endParaRPr lang="en-ZA" dirty="0"/>
          </a:p>
          <a:p>
            <a:pPr marL="0" indent="0">
              <a:buNone/>
            </a:pPr>
            <a:r>
              <a:rPr lang="en-ZA" dirty="0"/>
              <a:t>The IMTT discussed the concessions, but required ESKOM to indicate if the interest charged is calculated as compound interest or single </a:t>
            </a:r>
            <a:r>
              <a:rPr lang="en-ZA" dirty="0" smtClean="0"/>
              <a:t>interest. The </a:t>
            </a:r>
            <a:r>
              <a:rPr lang="en-ZA" dirty="0"/>
              <a:t>view of the IMTT was that single interest needs to be charged.</a:t>
            </a:r>
          </a:p>
          <a:p>
            <a:pPr marL="0" indent="0">
              <a:buNone/>
            </a:pPr>
            <a:endParaRPr lang="en-ZA" dirty="0" smtClean="0"/>
          </a:p>
          <a:p>
            <a:pPr marL="0" indent="0">
              <a:buNone/>
            </a:pPr>
            <a:r>
              <a:rPr lang="en-ZA" dirty="0" smtClean="0"/>
              <a:t>The </a:t>
            </a:r>
            <a:r>
              <a:rPr lang="en-ZA" dirty="0"/>
              <a:t>writing off of historical debts of municipalities raised by SALGA was not addressed and thus needs a policy intervention.</a:t>
            </a:r>
          </a:p>
          <a:p>
            <a:pPr marL="0" indent="0">
              <a:buNone/>
            </a:pPr>
            <a:endParaRPr lang="en-ZA" dirty="0"/>
          </a:p>
          <a:p>
            <a:pPr marL="342900" indent="-342900">
              <a:buFont typeface="Wingdings" panose="05000000000000000000" pitchFamily="2" charset="2"/>
              <a:buChar char="§"/>
            </a:pPr>
            <a:endParaRPr lang="en-ZA" dirty="0" smtClean="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16</a:t>
            </a:fld>
            <a:endParaRPr lang="en-US" altLang="en-US" dirty="0"/>
          </a:p>
        </p:txBody>
      </p:sp>
    </p:spTree>
    <p:extLst>
      <p:ext uri="{BB962C8B-B14F-4D97-AF65-F5344CB8AC3E}">
        <p14:creationId xmlns:p14="http://schemas.microsoft.com/office/powerpoint/2010/main" xmlns="" val="1685905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
            <a:ext cx="8647112" cy="836711"/>
          </a:xfrm>
        </p:spPr>
        <p:txBody>
          <a:bodyPr/>
          <a:lstStyle/>
          <a:p>
            <a:r>
              <a:rPr lang="en-ZA" dirty="0"/>
              <a:t>SYSTEMIC </a:t>
            </a:r>
            <a:r>
              <a:rPr lang="en-ZA" dirty="0" smtClean="0"/>
              <a:t>CHALLENGE: NOTIFIED MAXIMUM DEMAND (NMD)</a:t>
            </a:r>
            <a:endParaRPr lang="en-ZA" dirty="0"/>
          </a:p>
        </p:txBody>
      </p:sp>
      <p:sp>
        <p:nvSpPr>
          <p:cNvPr id="3" name="Content Placeholder 2"/>
          <p:cNvSpPr>
            <a:spLocks noGrp="1"/>
          </p:cNvSpPr>
          <p:nvPr>
            <p:ph idx="1"/>
          </p:nvPr>
        </p:nvSpPr>
        <p:spPr>
          <a:xfrm>
            <a:off x="323528" y="836712"/>
            <a:ext cx="8647112" cy="5340251"/>
          </a:xfrm>
        </p:spPr>
        <p:txBody>
          <a:bodyPr/>
          <a:lstStyle/>
          <a:p>
            <a:pPr marL="342900" indent="-342900">
              <a:buFont typeface="Wingdings" panose="05000000000000000000" pitchFamily="2" charset="2"/>
              <a:buChar char="§"/>
            </a:pPr>
            <a:r>
              <a:rPr lang="en-ZA" dirty="0"/>
              <a:t>Where municipalities exceed their NMD more than once in a given month, a penalty is levied over the next 12 </a:t>
            </a:r>
            <a:r>
              <a:rPr lang="en-ZA" dirty="0" smtClean="0"/>
              <a:t>months.</a:t>
            </a:r>
            <a:endParaRPr lang="en-ZA" dirty="0"/>
          </a:p>
          <a:p>
            <a:pPr marL="342900" indent="-342900">
              <a:buFont typeface="Wingdings" panose="05000000000000000000" pitchFamily="2" charset="2"/>
              <a:buChar char="§"/>
            </a:pPr>
            <a:r>
              <a:rPr lang="en-ZA" dirty="0"/>
              <a:t>Municipalities are required to pay the full arrears account in order to increase the NMD.  In cases where a municipality is unable to pay their full arrears they continue to exceed NMD and pay </a:t>
            </a:r>
            <a:r>
              <a:rPr lang="en-ZA" dirty="0" smtClean="0"/>
              <a:t>penalties.</a:t>
            </a:r>
            <a:endParaRPr lang="en-ZA" dirty="0"/>
          </a:p>
          <a:p>
            <a:pPr marL="342900" indent="-342900">
              <a:buFont typeface="Wingdings" panose="05000000000000000000" pitchFamily="2" charset="2"/>
              <a:buChar char="§"/>
            </a:pPr>
            <a:r>
              <a:rPr lang="en-ZA" dirty="0"/>
              <a:t>Municipalities must be assisted with technical capacity to re-determine realistic Notified Maximum Demand.</a:t>
            </a:r>
          </a:p>
          <a:p>
            <a:pPr marL="342900" indent="-342900">
              <a:buFont typeface="Wingdings" panose="05000000000000000000" pitchFamily="2" charset="2"/>
              <a:buChar char="§"/>
            </a:pPr>
            <a:r>
              <a:rPr lang="en-ZA" dirty="0"/>
              <a:t>Upon conclusion of this process, ESKOM should permit the increase of the current NMDs of municipalities, irrespective of </a:t>
            </a:r>
            <a:r>
              <a:rPr lang="en-ZA" dirty="0" smtClean="0"/>
              <a:t>arrears.</a:t>
            </a:r>
            <a:endParaRPr lang="en-ZA" dirty="0"/>
          </a:p>
          <a:p>
            <a:pPr marL="342900" indent="-342900">
              <a:buFont typeface="Wingdings" panose="05000000000000000000" pitchFamily="2" charset="2"/>
              <a:buChar char="§"/>
            </a:pPr>
            <a:r>
              <a:rPr lang="en-ZA" dirty="0"/>
              <a:t>Further, Eskom needs to make provision for amending the NMD where there is roll out of electrification </a:t>
            </a:r>
            <a:r>
              <a:rPr lang="en-ZA" dirty="0" smtClean="0"/>
              <a:t>projects. </a:t>
            </a:r>
            <a:endParaRPr lang="en-ZA" dirty="0"/>
          </a:p>
          <a:p>
            <a:pPr marL="342900" indent="-342900">
              <a:buFont typeface="Wingdings" panose="05000000000000000000" pitchFamily="2" charset="2"/>
              <a:buChar char="§"/>
            </a:pPr>
            <a:r>
              <a:rPr lang="en-ZA" dirty="0"/>
              <a:t>Penalties should only be levied for the specific month in which the Notified Maximum Demand is exceeded and not for a 12 month </a:t>
            </a:r>
            <a:r>
              <a:rPr lang="en-ZA" dirty="0" smtClean="0"/>
              <a:t>period.</a:t>
            </a:r>
            <a:endParaRPr lang="en-ZA" dirty="0"/>
          </a:p>
          <a:p>
            <a:pPr marL="0" indent="0">
              <a:buNone/>
            </a:pPr>
            <a:endParaRPr lang="en-ZA" dirty="0" smtClean="0"/>
          </a:p>
          <a:p>
            <a:pPr marL="0" indent="0">
              <a:buNone/>
            </a:pPr>
            <a:r>
              <a:rPr lang="en-ZA" dirty="0" smtClean="0"/>
              <a:t>IMTT </a:t>
            </a:r>
            <a:r>
              <a:rPr lang="en-ZA" dirty="0"/>
              <a:t>did not resolve this matter and requested the Technical Team to investigate </a:t>
            </a:r>
            <a:r>
              <a:rPr lang="en-ZA" dirty="0" smtClean="0"/>
              <a:t>further and recommend possible solutions.</a:t>
            </a:r>
            <a:endParaRPr lang="en-ZA" dirty="0"/>
          </a:p>
          <a:p>
            <a:pPr marL="342900" indent="-342900">
              <a:buFont typeface="Wingdings" panose="05000000000000000000" pitchFamily="2" charset="2"/>
              <a:buChar char="§"/>
            </a:pPr>
            <a:endParaRPr lang="en-ZA" dirty="0" smtClean="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17</a:t>
            </a:fld>
            <a:endParaRPr lang="en-US" altLang="en-US" dirty="0"/>
          </a:p>
        </p:txBody>
      </p:sp>
    </p:spTree>
    <p:extLst>
      <p:ext uri="{BB962C8B-B14F-4D97-AF65-F5344CB8AC3E}">
        <p14:creationId xmlns:p14="http://schemas.microsoft.com/office/powerpoint/2010/main" xmlns="" val="3258893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647112" cy="1124744"/>
          </a:xfrm>
        </p:spPr>
        <p:txBody>
          <a:bodyPr/>
          <a:lstStyle/>
          <a:p>
            <a:r>
              <a:rPr lang="en-ZA" dirty="0" smtClean="0"/>
              <a:t/>
            </a:r>
            <a:br>
              <a:rPr lang="en-ZA" dirty="0" smtClean="0"/>
            </a:br>
            <a:r>
              <a:rPr lang="en-ZA" dirty="0"/>
              <a:t/>
            </a:r>
            <a:br>
              <a:rPr lang="en-ZA" dirty="0"/>
            </a:br>
            <a:r>
              <a:rPr lang="en-ZA" dirty="0" smtClean="0"/>
              <a:t>SYSTEMIC CHALLENGE: RECONCILIATION OF MUNICIPAL DEBT TO ESKOM</a:t>
            </a:r>
            <a:br>
              <a:rPr lang="en-ZA" dirty="0" smtClean="0"/>
            </a:br>
            <a:endParaRPr lang="en-ZA" dirty="0"/>
          </a:p>
        </p:txBody>
      </p:sp>
      <p:sp>
        <p:nvSpPr>
          <p:cNvPr id="3" name="Content Placeholder 2"/>
          <p:cNvSpPr>
            <a:spLocks noGrp="1"/>
          </p:cNvSpPr>
          <p:nvPr>
            <p:ph idx="1"/>
          </p:nvPr>
        </p:nvSpPr>
        <p:spPr>
          <a:xfrm>
            <a:off x="323528" y="836712"/>
            <a:ext cx="8647112" cy="5340251"/>
          </a:xfrm>
        </p:spPr>
        <p:txBody>
          <a:bodyPr/>
          <a:lstStyle/>
          <a:p>
            <a:pPr marL="342900" indent="-342900">
              <a:buFont typeface="Wingdings" panose="05000000000000000000" pitchFamily="2" charset="2"/>
              <a:buChar char="§"/>
            </a:pPr>
            <a:endParaRPr lang="en-ZA" dirty="0" smtClean="0"/>
          </a:p>
          <a:p>
            <a:pPr marL="342900" indent="-342900">
              <a:buFont typeface="Wingdings" panose="05000000000000000000" pitchFamily="2" charset="2"/>
              <a:buChar char="§"/>
            </a:pPr>
            <a:r>
              <a:rPr lang="en-ZA" dirty="0" smtClean="0"/>
              <a:t>No </a:t>
            </a:r>
            <a:r>
              <a:rPr lang="en-ZA" dirty="0"/>
              <a:t>reconciliation of amounts due to ESKOM by municipalities has been </a:t>
            </a:r>
            <a:r>
              <a:rPr lang="en-ZA" dirty="0" smtClean="0"/>
              <a:t>undertaken.</a:t>
            </a:r>
            <a:endParaRPr lang="en-ZA" dirty="0"/>
          </a:p>
          <a:p>
            <a:pPr marL="342900" indent="-342900">
              <a:buFont typeface="Wingdings" panose="05000000000000000000" pitchFamily="2" charset="2"/>
              <a:buChar char="§"/>
            </a:pPr>
            <a:r>
              <a:rPr lang="en-ZA" dirty="0"/>
              <a:t>Prescription of older debt needs to be </a:t>
            </a:r>
            <a:r>
              <a:rPr lang="en-ZA" dirty="0" smtClean="0"/>
              <a:t>considered.</a:t>
            </a:r>
            <a:endParaRPr lang="en-ZA" dirty="0"/>
          </a:p>
          <a:p>
            <a:pPr marL="342900" indent="-342900">
              <a:buFont typeface="Wingdings" panose="05000000000000000000" pitchFamily="2" charset="2"/>
              <a:buChar char="§"/>
            </a:pPr>
            <a:r>
              <a:rPr lang="en-ZA" dirty="0"/>
              <a:t>Where interest forms a larger part of the outstanding amount, the principle of quantum </a:t>
            </a:r>
            <a:r>
              <a:rPr lang="en-ZA" dirty="0" err="1"/>
              <a:t>duplum</a:t>
            </a:r>
            <a:r>
              <a:rPr lang="en-ZA" dirty="0"/>
              <a:t> (interest charged may not exceed the capital amount due) should </a:t>
            </a:r>
            <a:r>
              <a:rPr lang="en-ZA" dirty="0" smtClean="0"/>
              <a:t>apply.</a:t>
            </a:r>
            <a:endParaRPr lang="en-ZA" dirty="0"/>
          </a:p>
          <a:p>
            <a:pPr marL="342900" indent="-342900">
              <a:buFont typeface="Wingdings" panose="05000000000000000000" pitchFamily="2" charset="2"/>
              <a:buChar char="§"/>
            </a:pPr>
            <a:r>
              <a:rPr lang="en-ZA" dirty="0"/>
              <a:t>National Treasury, COGTA and SALGA to formally assist municipalities undertake a reconsolidation of all amounts due to ESKOM to determine:</a:t>
            </a:r>
          </a:p>
          <a:p>
            <a:pPr marL="685800" lvl="1" indent="-342900">
              <a:buFont typeface="Wingdings" panose="05000000000000000000" pitchFamily="2" charset="2"/>
              <a:buChar char="Ø"/>
            </a:pPr>
            <a:r>
              <a:rPr lang="en-ZA" dirty="0"/>
              <a:t>the capital and interest due respectively, and </a:t>
            </a:r>
          </a:p>
          <a:p>
            <a:pPr marL="685800" lvl="1" indent="-342900">
              <a:buFont typeface="Wingdings" panose="05000000000000000000" pitchFamily="2" charset="2"/>
              <a:buChar char="Ø"/>
            </a:pPr>
            <a:r>
              <a:rPr lang="en-ZA" dirty="0"/>
              <a:t>the amount legally recoverable by ESKOM, taking into account prescription and the principle of quantum </a:t>
            </a:r>
            <a:r>
              <a:rPr lang="en-ZA" dirty="0" err="1"/>
              <a:t>duplum</a:t>
            </a:r>
            <a:r>
              <a:rPr lang="en-ZA" dirty="0"/>
              <a:t>.</a:t>
            </a:r>
          </a:p>
          <a:p>
            <a:pPr marL="0" indent="0">
              <a:buNone/>
            </a:pPr>
            <a:endParaRPr lang="en-ZA" dirty="0" smtClean="0"/>
          </a:p>
          <a:p>
            <a:pPr marL="0" indent="0">
              <a:buNone/>
            </a:pPr>
            <a:r>
              <a:rPr lang="en-ZA" dirty="0" smtClean="0"/>
              <a:t>IMTT </a:t>
            </a:r>
            <a:r>
              <a:rPr lang="en-ZA" dirty="0"/>
              <a:t>supports the reconciliation of </a:t>
            </a:r>
            <a:r>
              <a:rPr lang="en-ZA" dirty="0" smtClean="0"/>
              <a:t>accounts.</a:t>
            </a:r>
            <a:endParaRPr lang="en-ZA" dirty="0"/>
          </a:p>
          <a:p>
            <a:pPr marL="342900" indent="-342900">
              <a:buFont typeface="Wingdings" panose="05000000000000000000" pitchFamily="2" charset="2"/>
              <a:buChar char="§"/>
            </a:pPr>
            <a:endParaRPr lang="en-ZA" dirty="0" smtClean="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18</a:t>
            </a:fld>
            <a:endParaRPr lang="en-US" altLang="en-US" dirty="0"/>
          </a:p>
        </p:txBody>
      </p:sp>
    </p:spTree>
    <p:extLst>
      <p:ext uri="{BB962C8B-B14F-4D97-AF65-F5344CB8AC3E}">
        <p14:creationId xmlns:p14="http://schemas.microsoft.com/office/powerpoint/2010/main" xmlns="" val="2750750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647112" cy="1124744"/>
          </a:xfrm>
        </p:spPr>
        <p:txBody>
          <a:bodyPr/>
          <a:lstStyle/>
          <a:p>
            <a:r>
              <a:rPr lang="en-ZA" dirty="0" smtClean="0"/>
              <a:t/>
            </a:r>
            <a:br>
              <a:rPr lang="en-ZA" dirty="0" smtClean="0"/>
            </a:br>
            <a:r>
              <a:rPr lang="en-ZA" dirty="0"/>
              <a:t/>
            </a:r>
            <a:br>
              <a:rPr lang="en-ZA" dirty="0"/>
            </a:br>
            <a:r>
              <a:rPr lang="en-ZA" dirty="0"/>
              <a:t>SYSTEMIC </a:t>
            </a:r>
            <a:r>
              <a:rPr lang="en-ZA" dirty="0" smtClean="0"/>
              <a:t>CHALLENGE: THE HISTORICAL DEBT OWED TO AND BY MUNICIPALITIES </a:t>
            </a:r>
            <a:r>
              <a:rPr lang="en-ZA" dirty="0"/>
              <a:t/>
            </a:r>
            <a:br>
              <a:rPr lang="en-ZA" dirty="0"/>
            </a:br>
            <a:r>
              <a:rPr lang="en-ZA" dirty="0" smtClean="0"/>
              <a:t/>
            </a:r>
            <a:br>
              <a:rPr lang="en-ZA" dirty="0" smtClean="0"/>
            </a:br>
            <a:endParaRPr lang="en-ZA" dirty="0"/>
          </a:p>
        </p:txBody>
      </p:sp>
      <p:sp>
        <p:nvSpPr>
          <p:cNvPr id="3" name="Content Placeholder 2"/>
          <p:cNvSpPr>
            <a:spLocks noGrp="1"/>
          </p:cNvSpPr>
          <p:nvPr>
            <p:ph idx="1"/>
          </p:nvPr>
        </p:nvSpPr>
        <p:spPr>
          <a:xfrm>
            <a:off x="323528" y="1124744"/>
            <a:ext cx="8647112" cy="5052219"/>
          </a:xfrm>
        </p:spPr>
        <p:txBody>
          <a:bodyPr/>
          <a:lstStyle/>
          <a:p>
            <a:pPr marL="342900" indent="-342900">
              <a:buFont typeface="Wingdings" panose="05000000000000000000" pitchFamily="2" charset="2"/>
              <a:buChar char="§"/>
            </a:pPr>
            <a:endParaRPr lang="en-ZA" dirty="0" smtClean="0"/>
          </a:p>
          <a:p>
            <a:pPr marL="342900" indent="-342900">
              <a:buFont typeface="Wingdings" panose="05000000000000000000" pitchFamily="2" charset="2"/>
              <a:buChar char="§"/>
            </a:pPr>
            <a:r>
              <a:rPr lang="en-ZA" dirty="0"/>
              <a:t>ESKOM and SALGA convened a meeting on 11 August 2017 to discuss the matter and try to resolve this aspect. </a:t>
            </a:r>
          </a:p>
          <a:p>
            <a:pPr marL="342900" indent="-342900">
              <a:buFont typeface="Wingdings" panose="05000000000000000000" pitchFamily="2" charset="2"/>
              <a:buChar char="§"/>
            </a:pPr>
            <a:r>
              <a:rPr lang="en-ZA" dirty="0"/>
              <a:t>ESKOM proposed interventions in terms of section 139(5) and (7) of the Constitution. SALGA was not supportive of this. </a:t>
            </a:r>
          </a:p>
          <a:p>
            <a:pPr marL="342900" indent="-342900">
              <a:buFont typeface="Wingdings" panose="05000000000000000000" pitchFamily="2" charset="2"/>
              <a:buChar char="§"/>
            </a:pPr>
            <a:r>
              <a:rPr lang="en-ZA" dirty="0"/>
              <a:t>The parties agreed to the following</a:t>
            </a:r>
            <a:r>
              <a:rPr lang="en-ZA" dirty="0" smtClean="0"/>
              <a:t>:</a:t>
            </a:r>
          </a:p>
          <a:p>
            <a:pPr marL="0" indent="0">
              <a:buNone/>
            </a:pPr>
            <a:endParaRPr lang="en-ZA" dirty="0"/>
          </a:p>
          <a:p>
            <a:pPr marL="685800" lvl="1" indent="-342900">
              <a:buFont typeface="Wingdings" panose="05000000000000000000" pitchFamily="2" charset="2"/>
              <a:buChar char="Ø"/>
            </a:pPr>
            <a:r>
              <a:rPr lang="en-ZA" dirty="0"/>
              <a:t>That the R7.1 billion currently being owed to municipalities by national and provincial governments be recovered from National Treasury and be paid to </a:t>
            </a:r>
            <a:r>
              <a:rPr lang="en-ZA" dirty="0" smtClean="0"/>
              <a:t>ESKOM.</a:t>
            </a:r>
            <a:endParaRPr lang="en-ZA" dirty="0"/>
          </a:p>
          <a:p>
            <a:pPr marL="685800" lvl="1" indent="-342900">
              <a:buFont typeface="Wingdings" panose="05000000000000000000" pitchFamily="2" charset="2"/>
              <a:buChar char="Ø"/>
            </a:pPr>
            <a:r>
              <a:rPr lang="en-ZA" dirty="0"/>
              <a:t>That an independent company be appointed and funded by National Treasury, to do a full diagnostic of the 60 highest owing municipalities in order to determine affordable repayment arrangements for each municipality, and that affordable and sustainable agreements then be entered into between the municipalities and ESKOM. </a:t>
            </a:r>
          </a:p>
          <a:p>
            <a:pPr marL="342900" indent="-342900">
              <a:buFont typeface="Wingdings" panose="05000000000000000000" pitchFamily="2" charset="2"/>
              <a:buChar char="Ø"/>
            </a:pPr>
            <a:endParaRPr lang="en-ZA" dirty="0" smtClean="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19</a:t>
            </a:fld>
            <a:endParaRPr lang="en-US" altLang="en-US" dirty="0"/>
          </a:p>
        </p:txBody>
      </p:sp>
    </p:spTree>
    <p:extLst>
      <p:ext uri="{BB962C8B-B14F-4D97-AF65-F5344CB8AC3E}">
        <p14:creationId xmlns:p14="http://schemas.microsoft.com/office/powerpoint/2010/main" xmlns="" val="87759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68449"/>
            <a:ext cx="7886700" cy="615603"/>
          </a:xfrm>
        </p:spPr>
        <p:txBody>
          <a:bodyPr/>
          <a:lstStyle/>
          <a:p>
            <a:r>
              <a:rPr lang="en-US" sz="3500" dirty="0" smtClean="0">
                <a:solidFill>
                  <a:srgbClr val="EF4718"/>
                </a:solidFill>
                <a:effectLst>
                  <a:outerShdw blurRad="38100" dist="38100" dir="2700000" algn="tl">
                    <a:srgbClr val="C0C0C0"/>
                  </a:outerShdw>
                </a:effectLst>
                <a:ea typeface="ＭＳ Ｐゴシック" panose="020B0600070205080204" pitchFamily="34" charset="-128"/>
                <a:cs typeface="+mn-cs"/>
              </a:rPr>
              <a:t>PRESENTATION OUTLINE	</a:t>
            </a:r>
            <a:endParaRPr lang="en-ZA" dirty="0">
              <a:solidFill>
                <a:srgbClr val="EF4718"/>
              </a:solidFill>
            </a:endParaRP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solidFill>
                  <a:prstClr val="black"/>
                </a:solidFill>
              </a:rPr>
              <a:pPr>
                <a:defRPr/>
              </a:pPr>
              <a:t>2</a:t>
            </a:fld>
            <a:endParaRPr lang="en-US" altLang="en-US" dirty="0">
              <a:solidFill>
                <a:prstClr val="black"/>
              </a:solidFill>
            </a:endParaRPr>
          </a:p>
        </p:txBody>
      </p:sp>
      <p:sp>
        <p:nvSpPr>
          <p:cNvPr id="5" name="TextBox 5"/>
          <p:cNvSpPr txBox="1">
            <a:spLocks noChangeArrowheads="1"/>
          </p:cNvSpPr>
          <p:nvPr/>
        </p:nvSpPr>
        <p:spPr bwMode="auto">
          <a:xfrm>
            <a:off x="463327" y="1052736"/>
            <a:ext cx="8263830" cy="54168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533400" indent="-446088">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9pPr>
          </a:lstStyle>
          <a:p>
            <a:pPr marL="457200" indent="-457200">
              <a:buFont typeface="+mj-lt"/>
              <a:buAutoNum type="arabicPeriod"/>
            </a:pPr>
            <a:endParaRPr lang="en-ZA" altLang="en-US" sz="2400" dirty="0" smtClean="0">
              <a:solidFill>
                <a:srgbClr val="000000"/>
              </a:solidFill>
              <a:latin typeface="Arial" panose="020B0604020202020204" pitchFamily="34" charset="0"/>
              <a:cs typeface="Arial" panose="020B0604020202020204" pitchFamily="34" charset="0"/>
            </a:endParaRP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Purpose</a:t>
            </a: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The Inter-Ministerial </a:t>
            </a:r>
            <a:r>
              <a:rPr lang="en-ZA" altLang="en-US" sz="2400" dirty="0">
                <a:solidFill>
                  <a:srgbClr val="000000"/>
                </a:solidFill>
                <a:latin typeface="Arial" panose="020B0604020202020204" pitchFamily="34" charset="0"/>
                <a:cs typeface="Arial" panose="020B0604020202020204" pitchFamily="34" charset="0"/>
              </a:rPr>
              <a:t>Task </a:t>
            </a:r>
            <a:r>
              <a:rPr lang="en-ZA" altLang="en-US" sz="2400" dirty="0" smtClean="0">
                <a:solidFill>
                  <a:srgbClr val="000000"/>
                </a:solidFill>
                <a:latin typeface="Arial" panose="020B0604020202020204" pitchFamily="34" charset="0"/>
                <a:cs typeface="Arial" panose="020B0604020202020204" pitchFamily="34" charset="0"/>
              </a:rPr>
              <a:t>Team (IMTT)</a:t>
            </a: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Background on the IMTT work</a:t>
            </a: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The Constitutional authority of municipalities</a:t>
            </a: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The Problem</a:t>
            </a: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Structural Issues</a:t>
            </a:r>
            <a:endParaRPr lang="en-ZA" altLang="en-US" sz="2400" dirty="0">
              <a:solidFill>
                <a:srgbClr val="000000"/>
              </a:solidFill>
              <a:latin typeface="Arial" panose="020B0604020202020204" pitchFamily="34" charset="0"/>
              <a:cs typeface="Arial" panose="020B0604020202020204" pitchFamily="34" charset="0"/>
            </a:endParaRPr>
          </a:p>
          <a:p>
            <a:pPr marL="457200" indent="-457200">
              <a:buFont typeface="+mj-lt"/>
              <a:buAutoNum type="arabicPeriod"/>
            </a:pPr>
            <a:r>
              <a:rPr lang="en-ZA" altLang="en-US" sz="2400" dirty="0">
                <a:solidFill>
                  <a:srgbClr val="000000"/>
                </a:solidFill>
                <a:latin typeface="Arial" panose="020B0604020202020204" pitchFamily="34" charset="0"/>
                <a:cs typeface="Arial" panose="020B0604020202020204" pitchFamily="34" charset="0"/>
              </a:rPr>
              <a:t>Systemic Challenges</a:t>
            </a: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PCC Recommendations</a:t>
            </a: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PCC Resolutions</a:t>
            </a:r>
            <a:endParaRPr lang="en-ZA" altLang="en-US" sz="2400" dirty="0">
              <a:solidFill>
                <a:srgbClr val="000000"/>
              </a:solidFill>
              <a:latin typeface="Arial" panose="020B0604020202020204" pitchFamily="34" charset="0"/>
              <a:cs typeface="Arial" panose="020B0604020202020204" pitchFamily="34" charset="0"/>
            </a:endParaRPr>
          </a:p>
          <a:p>
            <a:pPr marL="457200" indent="-457200">
              <a:buFont typeface="+mj-lt"/>
              <a:buAutoNum type="arabicPeriod"/>
            </a:pPr>
            <a:r>
              <a:rPr lang="en-ZA" sz="2400" dirty="0" smtClean="0">
                <a:solidFill>
                  <a:srgbClr val="000000"/>
                </a:solidFill>
                <a:latin typeface="Arial" panose="020B0604020202020204" pitchFamily="34" charset="0"/>
                <a:cs typeface="Arial" panose="020B0604020202020204" pitchFamily="34" charset="0"/>
              </a:rPr>
              <a:t>Recommendations</a:t>
            </a:r>
            <a:endParaRPr lang="en-ZA" sz="2400" dirty="0">
              <a:solidFill>
                <a:srgbClr val="000000"/>
              </a:solidFill>
              <a:latin typeface="Arial" panose="020B0604020202020204" pitchFamily="34" charset="0"/>
              <a:cs typeface="Arial" panose="020B0604020202020204" pitchFamily="34" charset="0"/>
            </a:endParaRPr>
          </a:p>
          <a:p>
            <a:pPr marL="457200" indent="-457200">
              <a:lnSpc>
                <a:spcPct val="150000"/>
              </a:lnSpc>
              <a:buFont typeface="+mj-lt"/>
              <a:buAutoNum type="arabicPeriod"/>
            </a:pPr>
            <a:endParaRPr lang="en-ZA" altLang="en-US" sz="2000"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098456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08912" cy="5196235"/>
          </a:xfrm>
        </p:spPr>
        <p:txBody>
          <a:bodyPr/>
          <a:lstStyle/>
          <a:p>
            <a:pPr marL="342900" indent="-342900" algn="ctr">
              <a:buFont typeface="Wingdings" panose="05000000000000000000" pitchFamily="2" charset="2"/>
              <a:buChar char="§"/>
            </a:pPr>
            <a:endParaRPr lang="en-ZA" dirty="0" smtClean="0"/>
          </a:p>
          <a:p>
            <a:pPr marL="342900" indent="-342900" algn="ctr">
              <a:buFont typeface="Wingdings" panose="05000000000000000000" pitchFamily="2" charset="2"/>
              <a:buChar char="§"/>
            </a:pPr>
            <a:endParaRPr lang="en-ZA" dirty="0"/>
          </a:p>
          <a:p>
            <a:pPr marL="342900" indent="-342900" algn="ctr">
              <a:buFont typeface="Wingdings" panose="05000000000000000000" pitchFamily="2" charset="2"/>
              <a:buChar char="§"/>
            </a:pPr>
            <a:endParaRPr lang="en-ZA" dirty="0" smtClean="0"/>
          </a:p>
          <a:p>
            <a:pPr marL="0" indent="0" algn="ctr">
              <a:buNone/>
            </a:pPr>
            <a:endParaRPr lang="en-ZA" dirty="0"/>
          </a:p>
          <a:p>
            <a:pPr marL="0" indent="0" algn="ctr">
              <a:buNone/>
            </a:pPr>
            <a:endParaRPr lang="en-ZA" dirty="0" smtClean="0"/>
          </a:p>
          <a:p>
            <a:pPr marL="0" indent="0" algn="ctr">
              <a:buNone/>
            </a:pPr>
            <a:r>
              <a:rPr lang="en-ZA" sz="2400" b="1" dirty="0" smtClean="0"/>
              <a:t>UPDATE FROM PCC </a:t>
            </a:r>
            <a:endParaRPr lang="en-ZA" sz="2400" b="1"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20</a:t>
            </a:fld>
            <a:endParaRPr lang="en-US" altLang="en-US" dirty="0"/>
          </a:p>
        </p:txBody>
      </p:sp>
    </p:spTree>
    <p:extLst>
      <p:ext uri="{BB962C8B-B14F-4D97-AF65-F5344CB8AC3E}">
        <p14:creationId xmlns:p14="http://schemas.microsoft.com/office/powerpoint/2010/main" xmlns="" val="3728628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3"/>
            <a:ext cx="8719120" cy="792086"/>
          </a:xfrm>
        </p:spPr>
        <p:txBody>
          <a:bodyPr/>
          <a:lstStyle/>
          <a:p>
            <a:r>
              <a:rPr lang="en-ZA" dirty="0" smtClean="0"/>
              <a:t>KEY IMTT RECOMMENDATIONS TO THE PCC</a:t>
            </a:r>
            <a:endParaRPr lang="en-ZA" dirty="0"/>
          </a:p>
        </p:txBody>
      </p:sp>
      <p:sp>
        <p:nvSpPr>
          <p:cNvPr id="3" name="Content Placeholder 2"/>
          <p:cNvSpPr>
            <a:spLocks noGrp="1"/>
          </p:cNvSpPr>
          <p:nvPr>
            <p:ph idx="1"/>
          </p:nvPr>
        </p:nvSpPr>
        <p:spPr>
          <a:xfrm>
            <a:off x="251520" y="908719"/>
            <a:ext cx="8719120" cy="5812755"/>
          </a:xfrm>
        </p:spPr>
        <p:txBody>
          <a:bodyPr/>
          <a:lstStyle/>
          <a:p>
            <a:pPr marL="342900" indent="-342900">
              <a:buFont typeface="Wingdings" panose="05000000000000000000" pitchFamily="2" charset="2"/>
              <a:buChar char="§"/>
            </a:pPr>
            <a:r>
              <a:rPr lang="en-ZA" dirty="0" smtClean="0"/>
              <a:t>That </a:t>
            </a:r>
            <a:r>
              <a:rPr lang="en-ZA" dirty="0"/>
              <a:t>the PCC notes that no resolution was found in terms of the constitutional challenges whereby the executive authority of municipalities for electricity reticulation is not </a:t>
            </a:r>
            <a:r>
              <a:rPr lang="en-ZA" dirty="0" smtClean="0"/>
              <a:t>recognised. </a:t>
            </a:r>
            <a:endParaRPr lang="en-ZA" dirty="0"/>
          </a:p>
          <a:p>
            <a:pPr marL="342900" indent="-342900">
              <a:buFont typeface="Wingdings" panose="05000000000000000000" pitchFamily="2" charset="2"/>
              <a:buChar char="§"/>
            </a:pPr>
            <a:r>
              <a:rPr lang="en-ZA" dirty="0"/>
              <a:t>That the PCC endorse the resolution of the IMTT that the High Court be approached for a declaratory to express itself on the two opposing views with regard to the constitutional challenges relating to electricity reticulation</a:t>
            </a:r>
            <a:r>
              <a:rPr lang="en-ZA" dirty="0" smtClean="0"/>
              <a:t>.</a:t>
            </a:r>
          </a:p>
          <a:p>
            <a:pPr marL="342900" indent="-342900">
              <a:buFont typeface="Wingdings" panose="05000000000000000000" pitchFamily="2" charset="2"/>
              <a:buChar char="§"/>
            </a:pPr>
            <a:r>
              <a:rPr lang="en-ZA" dirty="0"/>
              <a:t>That the PCC notes that the resolution of a number of the structural challenges are dependent on the resolution of the Constitutional challenges</a:t>
            </a:r>
            <a:r>
              <a:rPr lang="en-ZA" dirty="0" smtClean="0"/>
              <a:t>.</a:t>
            </a:r>
          </a:p>
          <a:p>
            <a:pPr marL="342900" indent="-342900">
              <a:buFont typeface="Wingdings" panose="05000000000000000000" pitchFamily="2" charset="2"/>
              <a:buChar char="§"/>
            </a:pPr>
            <a:r>
              <a:rPr lang="en-ZA" dirty="0"/>
              <a:t>That ESKOM align its credit control policies to that of municipalities to ensure that ESKOM supports and assists municipalities with credit control with the Eskom supply areas.</a:t>
            </a:r>
          </a:p>
          <a:p>
            <a:pPr marL="342900" indent="-342900">
              <a:buFont typeface="Wingdings" panose="05000000000000000000" pitchFamily="2" charset="2"/>
              <a:buChar char="§"/>
            </a:pPr>
            <a:r>
              <a:rPr lang="en-ZA" dirty="0"/>
              <a:t>That National Treasury undertake a comparative study on the debt owed to municipalities by national and provincial government and how this impacts on the most indebted municipalities in terms of bulk electricity accounts</a:t>
            </a:r>
            <a:r>
              <a:rPr lang="en-ZA" dirty="0" smtClean="0"/>
              <a:t>.</a:t>
            </a:r>
          </a:p>
          <a:p>
            <a:pPr marL="342900" indent="-342900">
              <a:buFont typeface="Wingdings" panose="05000000000000000000" pitchFamily="2" charset="2"/>
              <a:buChar char="§"/>
            </a:pPr>
            <a:r>
              <a:rPr lang="en-ZA" dirty="0"/>
              <a:t>That the historical debt of municipalities for bulk municipal accounts be written off. </a:t>
            </a:r>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21</a:t>
            </a:fld>
            <a:endParaRPr lang="en-US" altLang="en-US" dirty="0"/>
          </a:p>
        </p:txBody>
      </p:sp>
    </p:spTree>
    <p:extLst>
      <p:ext uri="{BB962C8B-B14F-4D97-AF65-F5344CB8AC3E}">
        <p14:creationId xmlns:p14="http://schemas.microsoft.com/office/powerpoint/2010/main" xmlns="" val="2264046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65125"/>
            <a:ext cx="8719120" cy="759619"/>
          </a:xfrm>
        </p:spPr>
        <p:txBody>
          <a:bodyPr/>
          <a:lstStyle/>
          <a:p>
            <a:r>
              <a:rPr lang="en-ZA" dirty="0" smtClean="0"/>
              <a:t>PCC RESOLUTIONS</a:t>
            </a:r>
            <a:endParaRPr lang="en-ZA" dirty="0"/>
          </a:p>
        </p:txBody>
      </p:sp>
      <p:sp>
        <p:nvSpPr>
          <p:cNvPr id="3" name="Content Placeholder 2"/>
          <p:cNvSpPr>
            <a:spLocks noGrp="1"/>
          </p:cNvSpPr>
          <p:nvPr>
            <p:ph idx="1"/>
          </p:nvPr>
        </p:nvSpPr>
        <p:spPr>
          <a:xfrm>
            <a:off x="251520" y="1268760"/>
            <a:ext cx="8719120" cy="5087590"/>
          </a:xfrm>
        </p:spPr>
        <p:txBody>
          <a:bodyPr/>
          <a:lstStyle/>
          <a:p>
            <a:pPr marL="342900" indent="-342900">
              <a:buFont typeface="Wingdings" panose="05000000000000000000" pitchFamily="2" charset="2"/>
              <a:buChar char="§"/>
            </a:pPr>
            <a:r>
              <a:rPr lang="en-ZA" dirty="0"/>
              <a:t>The proposal to approach the Court to seek a declaratory order </a:t>
            </a:r>
            <a:r>
              <a:rPr lang="en-ZA" dirty="0" smtClean="0"/>
              <a:t>was </a:t>
            </a:r>
            <a:r>
              <a:rPr lang="en-ZA" dirty="0"/>
              <a:t>not </a:t>
            </a:r>
            <a:r>
              <a:rPr lang="en-ZA" dirty="0" smtClean="0"/>
              <a:t>supported by the PCC. </a:t>
            </a:r>
          </a:p>
          <a:p>
            <a:pPr marL="342900" indent="-342900">
              <a:buFont typeface="Wingdings" panose="05000000000000000000" pitchFamily="2" charset="2"/>
              <a:buChar char="§"/>
            </a:pPr>
            <a:r>
              <a:rPr lang="en-ZA" dirty="0" smtClean="0"/>
              <a:t>The reason is that Eskom </a:t>
            </a:r>
            <a:r>
              <a:rPr lang="en-ZA" dirty="0"/>
              <a:t>is a </a:t>
            </a:r>
            <a:r>
              <a:rPr lang="en-ZA" dirty="0" smtClean="0"/>
              <a:t>Government </a:t>
            </a:r>
            <a:r>
              <a:rPr lang="en-ZA" dirty="0"/>
              <a:t>entity and therefore, the executives of the relevant government departments and entities (i.e. the Ministers of Energy, Public Enterprises, Finance, COGTA and executives of SALGA and Eskom) should meet to discuss and take resolutions on the issues </a:t>
            </a:r>
            <a:r>
              <a:rPr lang="en-ZA" dirty="0" smtClean="0"/>
              <a:t>raised. </a:t>
            </a:r>
          </a:p>
          <a:p>
            <a:pPr marL="342900" indent="-342900">
              <a:buFont typeface="Wingdings" panose="05000000000000000000" pitchFamily="2" charset="2"/>
              <a:buChar char="§"/>
            </a:pPr>
            <a:r>
              <a:rPr lang="en-ZA" dirty="0" smtClean="0"/>
              <a:t>That the </a:t>
            </a:r>
            <a:r>
              <a:rPr lang="en-ZA" dirty="0"/>
              <a:t>Ministry of COGTA should convene this meeting and a report be provided before the end of October 2017</a:t>
            </a:r>
            <a:r>
              <a:rPr lang="en-ZA" dirty="0" smtClean="0"/>
              <a:t>.</a:t>
            </a:r>
          </a:p>
          <a:p>
            <a:pPr marL="342900" indent="-342900">
              <a:buFont typeface="Wingdings" panose="05000000000000000000" pitchFamily="2" charset="2"/>
              <a:buChar char="§"/>
            </a:pPr>
            <a:r>
              <a:rPr lang="en-ZA" dirty="0" smtClean="0"/>
              <a:t>That </a:t>
            </a:r>
            <a:r>
              <a:rPr lang="en-ZA" dirty="0"/>
              <a:t>Ministries of Finance, COGTA and executives of SALGA should engage further on the Municipal Funding Model.</a:t>
            </a:r>
          </a:p>
          <a:p>
            <a:pPr marL="0" indent="0">
              <a:buNone/>
            </a:pPr>
            <a:endParaRPr lang="en-ZA" dirty="0"/>
          </a:p>
          <a:p>
            <a:pPr marL="0" indent="0">
              <a:buNone/>
            </a:pPr>
            <a:r>
              <a:rPr lang="en-ZA" dirty="0" smtClean="0"/>
              <a:t>The </a:t>
            </a:r>
            <a:r>
              <a:rPr lang="en-ZA" dirty="0"/>
              <a:t>resolution is being implemented; a </a:t>
            </a:r>
            <a:r>
              <a:rPr lang="en-ZA" dirty="0" smtClean="0"/>
              <a:t>IMTT meeting </a:t>
            </a:r>
            <a:r>
              <a:rPr lang="en-ZA" dirty="0"/>
              <a:t>has been </a:t>
            </a:r>
            <a:r>
              <a:rPr lang="en-ZA" dirty="0" smtClean="0"/>
              <a:t>scheduled </a:t>
            </a:r>
            <a:r>
              <a:rPr lang="en-ZA" dirty="0"/>
              <a:t>for the </a:t>
            </a:r>
            <a:r>
              <a:rPr lang="en-ZA" dirty="0" smtClean="0"/>
              <a:t>17th October for further deliberation </a:t>
            </a:r>
            <a:r>
              <a:rPr lang="en-ZA" smtClean="0"/>
              <a:t>and processing. </a:t>
            </a:r>
            <a:endParaRPr lang="en-ZA" dirty="0"/>
          </a:p>
          <a:p>
            <a:pPr marL="0" indent="0">
              <a:buNone/>
            </a:pPr>
            <a:endParaRPr lang="en-ZA" dirty="0"/>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22</a:t>
            </a:fld>
            <a:endParaRPr lang="en-US" altLang="en-US" dirty="0"/>
          </a:p>
        </p:txBody>
      </p:sp>
    </p:spTree>
    <p:extLst>
      <p:ext uri="{BB962C8B-B14F-4D97-AF65-F5344CB8AC3E}">
        <p14:creationId xmlns:p14="http://schemas.microsoft.com/office/powerpoint/2010/main" xmlns="" val="2335807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65125"/>
            <a:ext cx="8719120" cy="759619"/>
          </a:xfrm>
        </p:spPr>
        <p:txBody>
          <a:bodyPr/>
          <a:lstStyle/>
          <a:p>
            <a:r>
              <a:rPr lang="en-ZA" dirty="0" smtClean="0"/>
              <a:t>RECOMMENDATIONS</a:t>
            </a:r>
            <a:endParaRPr lang="en-ZA" dirty="0"/>
          </a:p>
        </p:txBody>
      </p:sp>
      <p:sp>
        <p:nvSpPr>
          <p:cNvPr id="3" name="Content Placeholder 2"/>
          <p:cNvSpPr>
            <a:spLocks noGrp="1"/>
          </p:cNvSpPr>
          <p:nvPr>
            <p:ph idx="1"/>
          </p:nvPr>
        </p:nvSpPr>
        <p:spPr>
          <a:xfrm>
            <a:off x="251520" y="1268760"/>
            <a:ext cx="8719120" cy="5087590"/>
          </a:xfrm>
        </p:spPr>
        <p:txBody>
          <a:bodyPr/>
          <a:lstStyle/>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r>
              <a:rPr lang="en-ZA" dirty="0" smtClean="0"/>
              <a:t>That </a:t>
            </a:r>
            <a:r>
              <a:rPr lang="en-ZA" dirty="0"/>
              <a:t>the </a:t>
            </a:r>
            <a:r>
              <a:rPr lang="en-ZA" dirty="0" smtClean="0"/>
              <a:t>Portfolio Committee notes </a:t>
            </a:r>
            <a:r>
              <a:rPr lang="en-ZA" dirty="0"/>
              <a:t>the </a:t>
            </a:r>
            <a:r>
              <a:rPr lang="en-ZA" dirty="0" smtClean="0"/>
              <a:t>update </a:t>
            </a:r>
            <a:r>
              <a:rPr lang="en-ZA" dirty="0"/>
              <a:t>on the Inter-ministerial Committee work on the Structural and Systemic Challenges in electricity </a:t>
            </a:r>
            <a:r>
              <a:rPr lang="en-ZA" dirty="0" smtClean="0"/>
              <a:t>reticulation.</a:t>
            </a:r>
          </a:p>
          <a:p>
            <a:pPr marL="0" indent="0">
              <a:buNone/>
            </a:pPr>
            <a:endParaRPr lang="en-ZA" dirty="0" smtClean="0"/>
          </a:p>
          <a:p>
            <a:pPr marL="342900" indent="-342900">
              <a:buFont typeface="Wingdings" panose="05000000000000000000" pitchFamily="2" charset="2"/>
              <a:buChar char="§"/>
            </a:pPr>
            <a:r>
              <a:rPr lang="en-ZA" dirty="0"/>
              <a:t>That the Portfolio Committee notes the </a:t>
            </a:r>
            <a:r>
              <a:rPr lang="en-ZA" dirty="0" smtClean="0"/>
              <a:t>resolutions of the President’s Coordinating Committee on </a:t>
            </a:r>
            <a:r>
              <a:rPr lang="en-ZA" dirty="0"/>
              <a:t>the </a:t>
            </a:r>
            <a:r>
              <a:rPr lang="en-ZA" dirty="0" smtClean="0"/>
              <a:t>Constitutional, Structural </a:t>
            </a:r>
            <a:r>
              <a:rPr lang="en-ZA" dirty="0"/>
              <a:t>and Systemic Challenges in electricity reticulation.</a:t>
            </a:r>
          </a:p>
          <a:p>
            <a:pPr marL="0" indent="0">
              <a:buNone/>
            </a:pPr>
            <a:endParaRPr lang="en-ZA" dirty="0" smtClean="0"/>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23</a:t>
            </a:fld>
            <a:endParaRPr lang="en-US" altLang="en-US" dirty="0"/>
          </a:p>
        </p:txBody>
      </p:sp>
    </p:spTree>
    <p:extLst>
      <p:ext uri="{BB962C8B-B14F-4D97-AF65-F5344CB8AC3E}">
        <p14:creationId xmlns:p14="http://schemas.microsoft.com/office/powerpoint/2010/main" xmlns="" val="3195388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4387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solidFill>
                  <a:srgbClr val="EF4718"/>
                </a:solidFill>
                <a:effectLst>
                  <a:outerShdw blurRad="38100" dist="38100" dir="2700000" algn="tl">
                    <a:srgbClr val="C0C0C0"/>
                  </a:outerShdw>
                </a:effectLst>
                <a:ea typeface="ＭＳ Ｐゴシック" panose="020B0600070205080204" pitchFamily="34" charset="-128"/>
                <a:cs typeface="+mn-cs"/>
              </a:rPr>
              <a:t>PURPOSE</a:t>
            </a:r>
            <a:endParaRPr lang="en-ZA" dirty="0">
              <a:solidFill>
                <a:srgbClr val="EF4718"/>
              </a:solidFill>
            </a:endParaRP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solidFill>
                  <a:prstClr val="black"/>
                </a:solidFill>
              </a:rPr>
              <a:pPr>
                <a:defRPr/>
              </a:pPr>
              <a:t>3</a:t>
            </a:fld>
            <a:endParaRPr lang="en-US" altLang="en-US" dirty="0">
              <a:solidFill>
                <a:prstClr val="black"/>
              </a:solidFill>
            </a:endParaRPr>
          </a:p>
        </p:txBody>
      </p:sp>
      <p:sp>
        <p:nvSpPr>
          <p:cNvPr id="5" name="TextBox 5"/>
          <p:cNvSpPr txBox="1">
            <a:spLocks noChangeArrowheads="1"/>
          </p:cNvSpPr>
          <p:nvPr/>
        </p:nvSpPr>
        <p:spPr bwMode="auto">
          <a:xfrm>
            <a:off x="628650" y="2420581"/>
            <a:ext cx="8263830"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533400" indent="-446088">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9pPr>
          </a:lstStyle>
          <a:p>
            <a:pPr>
              <a:buNone/>
            </a:pPr>
            <a:r>
              <a:rPr lang="en-ZA" altLang="en-US" sz="2400" dirty="0" smtClean="0">
                <a:solidFill>
                  <a:srgbClr val="000000"/>
                </a:solidFill>
                <a:latin typeface="Arial" panose="020B0604020202020204" pitchFamily="34" charset="0"/>
                <a:cs typeface="Arial" panose="020B0604020202020204" pitchFamily="34" charset="0"/>
              </a:rPr>
              <a:t>To present an update on the work of </a:t>
            </a:r>
            <a:r>
              <a:rPr lang="en-ZA" altLang="en-US" sz="2400" dirty="0">
                <a:solidFill>
                  <a:srgbClr val="000000"/>
                </a:solidFill>
                <a:latin typeface="Arial" panose="020B0604020202020204" pitchFamily="34" charset="0"/>
                <a:cs typeface="Arial" panose="020B0604020202020204" pitchFamily="34" charset="0"/>
              </a:rPr>
              <a:t>the </a:t>
            </a:r>
            <a:r>
              <a:rPr lang="en-ZA" altLang="en-US" sz="2400" dirty="0" smtClean="0">
                <a:solidFill>
                  <a:srgbClr val="000000"/>
                </a:solidFill>
                <a:latin typeface="Arial" panose="020B0604020202020204" pitchFamily="34" charset="0"/>
                <a:cs typeface="Arial" panose="020B0604020202020204" pitchFamily="34" charset="0"/>
              </a:rPr>
              <a:t>Inter-Ministerial </a:t>
            </a:r>
            <a:r>
              <a:rPr lang="en-ZA" altLang="en-US" sz="2400" dirty="0">
                <a:solidFill>
                  <a:srgbClr val="000000"/>
                </a:solidFill>
                <a:latin typeface="Arial" panose="020B0604020202020204" pitchFamily="34" charset="0"/>
                <a:cs typeface="Arial" panose="020B0604020202020204" pitchFamily="34" charset="0"/>
              </a:rPr>
              <a:t>Task Team (IMTT) on the </a:t>
            </a:r>
            <a:r>
              <a:rPr lang="en-ZA" altLang="en-US" sz="2400" dirty="0" smtClean="0">
                <a:solidFill>
                  <a:srgbClr val="000000"/>
                </a:solidFill>
                <a:latin typeface="Arial" panose="020B0604020202020204" pitchFamily="34" charset="0"/>
                <a:cs typeface="Arial" panose="020B0604020202020204" pitchFamily="34" charset="0"/>
              </a:rPr>
              <a:t>Constitutional, Structural </a:t>
            </a:r>
            <a:r>
              <a:rPr lang="en-ZA" altLang="en-US" sz="2400" dirty="0">
                <a:solidFill>
                  <a:srgbClr val="000000"/>
                </a:solidFill>
                <a:latin typeface="Arial" panose="020B0604020202020204" pitchFamily="34" charset="0"/>
                <a:cs typeface="Arial" panose="020B0604020202020204" pitchFamily="34" charset="0"/>
              </a:rPr>
              <a:t>and Systemic Challenges in electricity reticulation. </a:t>
            </a:r>
            <a:endParaRPr lang="en-ZA" altLang="en-US" sz="2400"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0699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687611"/>
          </a:xfrm>
        </p:spPr>
        <p:txBody>
          <a:bodyPr/>
          <a:lstStyle/>
          <a:p>
            <a:r>
              <a:rPr lang="en-ZA" dirty="0" smtClean="0"/>
              <a:t>THE INTER-MINISTERIAL TASK TEAM</a:t>
            </a:r>
            <a:endParaRPr lang="en-ZA" dirty="0"/>
          </a:p>
        </p:txBody>
      </p:sp>
      <p:sp>
        <p:nvSpPr>
          <p:cNvPr id="3" name="Content Placeholder 2"/>
          <p:cNvSpPr>
            <a:spLocks noGrp="1"/>
          </p:cNvSpPr>
          <p:nvPr>
            <p:ph idx="1"/>
          </p:nvPr>
        </p:nvSpPr>
        <p:spPr>
          <a:xfrm>
            <a:off x="539552" y="876251"/>
            <a:ext cx="8208912" cy="5480099"/>
          </a:xfrm>
        </p:spPr>
        <p:txBody>
          <a:bodyPr/>
          <a:lstStyle/>
          <a:p>
            <a:pPr marL="0" indent="0" algn="just">
              <a:buNone/>
            </a:pPr>
            <a:r>
              <a:rPr lang="en-ZA" sz="2400" dirty="0" smtClean="0"/>
              <a:t>Based on </a:t>
            </a:r>
            <a:r>
              <a:rPr lang="en-ZA" sz="2400" dirty="0"/>
              <a:t>the principles of the Intergovernmental Relations Framework Act, 2005 (Act No 13 of 2005</a:t>
            </a:r>
            <a:r>
              <a:rPr lang="en-ZA" sz="2400" dirty="0" smtClean="0"/>
              <a:t>) an inter-Ministerial Task Team (IMTT) has been established on the Constitutional, Structural </a:t>
            </a:r>
            <a:r>
              <a:rPr lang="en-ZA" sz="2400" dirty="0"/>
              <a:t>and Systemic Challenges in electricity reticulation.  </a:t>
            </a:r>
            <a:endParaRPr lang="en-ZA" sz="2400" dirty="0" smtClean="0"/>
          </a:p>
          <a:p>
            <a:pPr marL="0" indent="0" algn="just">
              <a:buNone/>
            </a:pPr>
            <a:endParaRPr lang="en-ZA" sz="2400" dirty="0" smtClean="0"/>
          </a:p>
          <a:p>
            <a:pPr marL="0" indent="0" algn="just">
              <a:buNone/>
            </a:pPr>
            <a:r>
              <a:rPr lang="en-ZA" sz="2400" dirty="0" smtClean="0"/>
              <a:t>The </a:t>
            </a:r>
            <a:r>
              <a:rPr lang="en-ZA" sz="2400" dirty="0"/>
              <a:t>IMTT </a:t>
            </a:r>
            <a:r>
              <a:rPr lang="en-ZA" sz="2400" dirty="0" smtClean="0"/>
              <a:t>comprises </a:t>
            </a:r>
            <a:r>
              <a:rPr lang="en-ZA" sz="2400" dirty="0"/>
              <a:t>of the following members:</a:t>
            </a:r>
          </a:p>
          <a:p>
            <a:pPr marL="342900" indent="-342900" algn="just">
              <a:buFont typeface="Wingdings" panose="05000000000000000000" pitchFamily="2" charset="2"/>
              <a:buChar char="§"/>
            </a:pPr>
            <a:r>
              <a:rPr lang="en-ZA" sz="2400" dirty="0" smtClean="0"/>
              <a:t>The </a:t>
            </a:r>
            <a:r>
              <a:rPr lang="en-ZA" sz="2400" dirty="0"/>
              <a:t>Minister for Cooperative Governance and Traditional Affairs (as Chairperson);</a:t>
            </a:r>
          </a:p>
          <a:p>
            <a:pPr marL="342900" indent="-342900" algn="just">
              <a:buFont typeface="Wingdings" panose="05000000000000000000" pitchFamily="2" charset="2"/>
              <a:buChar char="§"/>
            </a:pPr>
            <a:r>
              <a:rPr lang="en-ZA" sz="2400" dirty="0" smtClean="0"/>
              <a:t>The </a:t>
            </a:r>
            <a:r>
              <a:rPr lang="en-ZA" sz="2400" dirty="0"/>
              <a:t>Minister of Finance;</a:t>
            </a:r>
          </a:p>
          <a:p>
            <a:pPr marL="342900" indent="-342900" algn="just">
              <a:buFont typeface="Wingdings" panose="05000000000000000000" pitchFamily="2" charset="2"/>
              <a:buChar char="§"/>
            </a:pPr>
            <a:r>
              <a:rPr lang="en-ZA" sz="2400" dirty="0" smtClean="0"/>
              <a:t>The </a:t>
            </a:r>
            <a:r>
              <a:rPr lang="en-ZA" sz="2400" dirty="0"/>
              <a:t>Minister of Energy;  </a:t>
            </a:r>
          </a:p>
          <a:p>
            <a:pPr marL="342900" indent="-342900" algn="just">
              <a:buFont typeface="Wingdings" panose="05000000000000000000" pitchFamily="2" charset="2"/>
              <a:buChar char="§"/>
            </a:pPr>
            <a:r>
              <a:rPr lang="en-ZA" sz="2400" dirty="0" smtClean="0"/>
              <a:t>The </a:t>
            </a:r>
            <a:r>
              <a:rPr lang="en-ZA" sz="2400" dirty="0"/>
              <a:t>Minister of Public Enterprises;</a:t>
            </a:r>
          </a:p>
          <a:p>
            <a:pPr marL="342900" indent="-342900" algn="just">
              <a:buFont typeface="Wingdings" panose="05000000000000000000" pitchFamily="2" charset="2"/>
              <a:buChar char="§"/>
            </a:pPr>
            <a:r>
              <a:rPr lang="en-ZA" sz="2400" dirty="0" smtClean="0"/>
              <a:t>The </a:t>
            </a:r>
            <a:r>
              <a:rPr lang="en-ZA" sz="2400" dirty="0"/>
              <a:t>President of SALGA; and</a:t>
            </a:r>
          </a:p>
          <a:p>
            <a:pPr marL="342900" indent="-342900" algn="just">
              <a:buFont typeface="Wingdings" panose="05000000000000000000" pitchFamily="2" charset="2"/>
              <a:buChar char="§"/>
            </a:pPr>
            <a:r>
              <a:rPr lang="en-ZA" sz="2400" dirty="0" smtClean="0"/>
              <a:t>The </a:t>
            </a:r>
            <a:r>
              <a:rPr lang="en-ZA" sz="2400" dirty="0"/>
              <a:t>Chairperson of </a:t>
            </a:r>
            <a:r>
              <a:rPr lang="en-ZA" sz="2400" dirty="0" smtClean="0"/>
              <a:t>the Eskom Board</a:t>
            </a:r>
            <a:endParaRPr lang="en-ZA" sz="2400" dirty="0"/>
          </a:p>
          <a:p>
            <a:pPr marL="342900" indent="-342900" algn="just">
              <a:buFont typeface="Wingdings" panose="05000000000000000000" pitchFamily="2" charset="2"/>
              <a:buChar char="§"/>
            </a:pPr>
            <a:endParaRPr lang="en-ZA" sz="2400" dirty="0" smtClean="0"/>
          </a:p>
          <a:p>
            <a:pPr marL="0" indent="0" algn="just">
              <a:buNone/>
            </a:pPr>
            <a:r>
              <a:rPr lang="en-ZA" sz="2400" dirty="0" smtClean="0"/>
              <a:t> </a:t>
            </a:r>
            <a:endParaRPr lang="en-ZA" sz="2400"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4</a:t>
            </a:fld>
            <a:endParaRPr lang="en-US" altLang="en-US" dirty="0"/>
          </a:p>
        </p:txBody>
      </p:sp>
    </p:spTree>
    <p:extLst>
      <p:ext uri="{BB962C8B-B14F-4D97-AF65-F5344CB8AC3E}">
        <p14:creationId xmlns:p14="http://schemas.microsoft.com/office/powerpoint/2010/main" xmlns="" val="1520597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687611"/>
          </a:xfrm>
        </p:spPr>
        <p:txBody>
          <a:bodyPr/>
          <a:lstStyle/>
          <a:p>
            <a:r>
              <a:rPr lang="en-ZA" dirty="0"/>
              <a:t>THE INTER-MINISTERIAL TASK </a:t>
            </a:r>
            <a:r>
              <a:rPr lang="en-ZA" dirty="0" smtClean="0"/>
              <a:t>TEAM CONT..</a:t>
            </a:r>
            <a:endParaRPr lang="en-ZA" dirty="0"/>
          </a:p>
        </p:txBody>
      </p:sp>
      <p:sp>
        <p:nvSpPr>
          <p:cNvPr id="3" name="Content Placeholder 2"/>
          <p:cNvSpPr>
            <a:spLocks noGrp="1"/>
          </p:cNvSpPr>
          <p:nvPr>
            <p:ph idx="1"/>
          </p:nvPr>
        </p:nvSpPr>
        <p:spPr>
          <a:xfrm>
            <a:off x="539552" y="876251"/>
            <a:ext cx="8208912" cy="5361061"/>
          </a:xfrm>
        </p:spPr>
        <p:txBody>
          <a:bodyPr/>
          <a:lstStyle/>
          <a:p>
            <a:pPr marL="342900" indent="-342900" algn="just">
              <a:buFont typeface="Wingdings" panose="05000000000000000000" pitchFamily="2" charset="2"/>
              <a:buChar char="§"/>
            </a:pPr>
            <a:endParaRPr lang="en-ZA" sz="2400" dirty="0" smtClean="0"/>
          </a:p>
          <a:p>
            <a:pPr marL="342900" indent="-342900" algn="just">
              <a:buFont typeface="Wingdings" panose="05000000000000000000" pitchFamily="2" charset="2"/>
              <a:buChar char="§"/>
            </a:pPr>
            <a:r>
              <a:rPr lang="en-ZA" sz="2400" dirty="0" smtClean="0"/>
              <a:t>The </a:t>
            </a:r>
            <a:r>
              <a:rPr lang="en-ZA" sz="2400" dirty="0"/>
              <a:t>IMTT </a:t>
            </a:r>
            <a:r>
              <a:rPr lang="en-ZA" sz="2400" dirty="0" smtClean="0"/>
              <a:t>was convened an number of times and work is currently progressing as detailed in the following slides. </a:t>
            </a:r>
          </a:p>
          <a:p>
            <a:pPr marL="0" indent="0" algn="just">
              <a:buNone/>
            </a:pPr>
            <a:endParaRPr lang="en-ZA" sz="2400" dirty="0" smtClean="0"/>
          </a:p>
          <a:p>
            <a:pPr marL="342900" indent="-342900" algn="just">
              <a:buFont typeface="Wingdings" panose="05000000000000000000" pitchFamily="2" charset="2"/>
              <a:buChar char="§"/>
            </a:pPr>
            <a:r>
              <a:rPr lang="en-ZA" sz="2400" dirty="0" smtClean="0"/>
              <a:t>At the IMTT’s last meeting the President of </a:t>
            </a:r>
            <a:r>
              <a:rPr lang="en-ZA" sz="2400" dirty="0"/>
              <a:t>SALGA </a:t>
            </a:r>
            <a:r>
              <a:rPr lang="en-ZA" sz="2400" dirty="0" smtClean="0"/>
              <a:t>was mandated to make a presentation to the President’s Coordinating Council (PCC) that was held in August 2017 as ne next level of the IGR process.</a:t>
            </a:r>
          </a:p>
          <a:p>
            <a:pPr marL="0" indent="0" algn="just">
              <a:buNone/>
            </a:pPr>
            <a:endParaRPr lang="en-ZA" sz="2400" dirty="0"/>
          </a:p>
          <a:p>
            <a:pPr marL="0" indent="0" algn="just">
              <a:buNone/>
            </a:pPr>
            <a:r>
              <a:rPr lang="en-ZA" sz="2400" dirty="0" smtClean="0"/>
              <a:t> </a:t>
            </a:r>
            <a:endParaRPr lang="en-ZA" sz="2400"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5</a:t>
            </a:fld>
            <a:endParaRPr lang="en-US" altLang="en-US" dirty="0"/>
          </a:p>
        </p:txBody>
      </p:sp>
    </p:spTree>
    <p:extLst>
      <p:ext uri="{BB962C8B-B14F-4D97-AF65-F5344CB8AC3E}">
        <p14:creationId xmlns:p14="http://schemas.microsoft.com/office/powerpoint/2010/main" xmlns="" val="3878448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1"/>
            <a:ext cx="7886700" cy="432048"/>
          </a:xfrm>
        </p:spPr>
        <p:txBody>
          <a:bodyPr/>
          <a:lstStyle/>
          <a:p>
            <a:r>
              <a:rPr lang="en-ZA" dirty="0" smtClean="0"/>
              <a:t>BACKGROUND ON THE IMTT WORK</a:t>
            </a:r>
            <a:endParaRPr lang="en-ZA" dirty="0"/>
          </a:p>
        </p:txBody>
      </p:sp>
      <p:sp>
        <p:nvSpPr>
          <p:cNvPr id="3" name="Content Placeholder 2"/>
          <p:cNvSpPr>
            <a:spLocks noGrp="1"/>
          </p:cNvSpPr>
          <p:nvPr>
            <p:ph idx="1"/>
          </p:nvPr>
        </p:nvSpPr>
        <p:spPr>
          <a:xfrm>
            <a:off x="107504" y="620689"/>
            <a:ext cx="8863136" cy="5904655"/>
          </a:xfrm>
        </p:spPr>
        <p:txBody>
          <a:bodyPr/>
          <a:lstStyle/>
          <a:p>
            <a:pPr marL="342900" indent="-342900" algn="just">
              <a:buFont typeface="Wingdings" panose="05000000000000000000" pitchFamily="2" charset="2"/>
              <a:buChar char="§"/>
            </a:pPr>
            <a:r>
              <a:rPr lang="en-ZA" sz="2400" dirty="0"/>
              <a:t>Since </a:t>
            </a:r>
            <a:r>
              <a:rPr lang="en-ZA" sz="2400" dirty="0" smtClean="0"/>
              <a:t>the demarcation of Local Government into wall </a:t>
            </a:r>
            <a:r>
              <a:rPr lang="en-ZA" sz="2400" dirty="0"/>
              <a:t>to wall municipalities </a:t>
            </a:r>
            <a:r>
              <a:rPr lang="en-ZA" sz="2400" dirty="0" smtClean="0"/>
              <a:t>the distribution </a:t>
            </a:r>
            <a:r>
              <a:rPr lang="en-ZA" sz="2400" dirty="0"/>
              <a:t>and reticulation of electricity </a:t>
            </a:r>
            <a:r>
              <a:rPr lang="en-ZA" sz="2400" dirty="0" smtClean="0"/>
              <a:t>has  been largely characterised  </a:t>
            </a:r>
            <a:r>
              <a:rPr lang="en-ZA" sz="2400" dirty="0"/>
              <a:t>by two main service providers: ESKOM and the </a:t>
            </a:r>
            <a:r>
              <a:rPr lang="en-ZA" sz="2400" dirty="0" smtClean="0"/>
              <a:t>municipalities.</a:t>
            </a:r>
            <a:endParaRPr lang="en-ZA" sz="2400" dirty="0"/>
          </a:p>
          <a:p>
            <a:pPr marL="342900" indent="-342900" algn="just">
              <a:buFont typeface="Wingdings" panose="05000000000000000000" pitchFamily="2" charset="2"/>
              <a:buChar char="§"/>
            </a:pPr>
            <a:r>
              <a:rPr lang="en-ZA" sz="2400" dirty="0"/>
              <a:t>These service providers distribute and reticulate electricity in accordance with their </a:t>
            </a:r>
            <a:r>
              <a:rPr lang="en-ZA" sz="2400" dirty="0" smtClean="0"/>
              <a:t>licenses which are </a:t>
            </a:r>
            <a:r>
              <a:rPr lang="en-ZA" sz="2400" dirty="0"/>
              <a:t>issued by NERSA. </a:t>
            </a:r>
          </a:p>
          <a:p>
            <a:pPr marL="342900" indent="-342900" algn="just">
              <a:buFont typeface="Wingdings" panose="05000000000000000000" pitchFamily="2" charset="2"/>
              <a:buChar char="§"/>
            </a:pPr>
            <a:r>
              <a:rPr lang="en-ZA" sz="2400" dirty="0" smtClean="0"/>
              <a:t>There </a:t>
            </a:r>
            <a:r>
              <a:rPr lang="en-ZA" sz="2400" dirty="0"/>
              <a:t>are however different interpretations and perceptions of legislation that governs electricity reticulation, distribution and </a:t>
            </a:r>
            <a:r>
              <a:rPr lang="en-ZA" sz="2400" dirty="0" smtClean="0"/>
              <a:t>supply.</a:t>
            </a:r>
          </a:p>
          <a:p>
            <a:pPr marL="0" indent="0" algn="just">
              <a:buNone/>
            </a:pPr>
            <a:r>
              <a:rPr lang="en-ZA" sz="2400" b="1" dirty="0" smtClean="0"/>
              <a:t>Guiding Principles</a:t>
            </a:r>
            <a:r>
              <a:rPr lang="en-ZA" sz="2400" dirty="0" smtClean="0"/>
              <a:t>:</a:t>
            </a:r>
          </a:p>
          <a:p>
            <a:pPr marL="342900" indent="-342900" algn="just">
              <a:buFont typeface="Wingdings" panose="05000000000000000000" pitchFamily="2" charset="2"/>
              <a:buChar char="§"/>
            </a:pPr>
            <a:r>
              <a:rPr lang="en-ZA" sz="2400" dirty="0"/>
              <a:t>Eskom is an important national strategic asset and its financial viability is of paramount </a:t>
            </a:r>
            <a:r>
              <a:rPr lang="en-ZA" sz="2400" dirty="0" smtClean="0"/>
              <a:t>importance.</a:t>
            </a:r>
            <a:endParaRPr lang="en-ZA" sz="2400" dirty="0"/>
          </a:p>
          <a:p>
            <a:pPr marL="342900" indent="-342900" algn="just">
              <a:buFont typeface="Wingdings" panose="05000000000000000000" pitchFamily="2" charset="2"/>
              <a:buChar char="§"/>
            </a:pPr>
            <a:r>
              <a:rPr lang="en-ZA" sz="2400" dirty="0"/>
              <a:t>Equally important is that municipalities </a:t>
            </a:r>
            <a:r>
              <a:rPr lang="en-ZA" sz="2400" dirty="0" smtClean="0"/>
              <a:t>are </a:t>
            </a:r>
            <a:r>
              <a:rPr lang="en-ZA" sz="2400" dirty="0"/>
              <a:t>able to provide sustainable and affordable services and to collect revenue </a:t>
            </a:r>
            <a:r>
              <a:rPr lang="en-ZA" sz="2400" dirty="0" smtClean="0"/>
              <a:t>and </a:t>
            </a:r>
            <a:r>
              <a:rPr lang="en-ZA" sz="2400" dirty="0"/>
              <a:t>be financially </a:t>
            </a:r>
            <a:r>
              <a:rPr lang="en-ZA" sz="2400" dirty="0" smtClean="0"/>
              <a:t>sustainable.</a:t>
            </a:r>
            <a:endParaRPr lang="en-ZA" sz="2400" dirty="0"/>
          </a:p>
          <a:p>
            <a:pPr marL="342900" indent="-342900" algn="just">
              <a:buFont typeface="Wingdings" panose="05000000000000000000" pitchFamily="2" charset="2"/>
              <a:buChar char="§"/>
            </a:pPr>
            <a:endParaRPr lang="en-ZA" sz="2400" dirty="0"/>
          </a:p>
          <a:p>
            <a:pPr marL="342900" indent="-342900" algn="just">
              <a:buFont typeface="Wingdings" panose="05000000000000000000" pitchFamily="2" charset="2"/>
              <a:buChar char="§"/>
            </a:pPr>
            <a:endParaRPr lang="en-ZA" sz="2400" dirty="0" smtClean="0"/>
          </a:p>
          <a:p>
            <a:pPr marL="0" indent="0" algn="just">
              <a:buNone/>
            </a:pPr>
            <a:r>
              <a:rPr lang="en-ZA" sz="2400" dirty="0" smtClean="0"/>
              <a:t> </a:t>
            </a:r>
            <a:endParaRPr lang="en-ZA" sz="2400"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6</a:t>
            </a:fld>
            <a:endParaRPr lang="en-US" altLang="en-US" dirty="0"/>
          </a:p>
        </p:txBody>
      </p:sp>
    </p:spTree>
    <p:extLst>
      <p:ext uri="{BB962C8B-B14F-4D97-AF65-F5344CB8AC3E}">
        <p14:creationId xmlns:p14="http://schemas.microsoft.com/office/powerpoint/2010/main" xmlns="" val="3203152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1"/>
            <a:ext cx="7886700" cy="451940"/>
          </a:xfrm>
        </p:spPr>
        <p:txBody>
          <a:bodyPr/>
          <a:lstStyle/>
          <a:p>
            <a:r>
              <a:rPr lang="en-ZA" dirty="0" smtClean="0"/>
              <a:t>CONSTITUTIONAL  AUTHORITY OF MUNICIPALITIES</a:t>
            </a:r>
            <a:endParaRPr lang="en-ZA" dirty="0"/>
          </a:p>
        </p:txBody>
      </p:sp>
      <p:sp>
        <p:nvSpPr>
          <p:cNvPr id="3" name="Content Placeholder 2"/>
          <p:cNvSpPr>
            <a:spLocks noGrp="1"/>
          </p:cNvSpPr>
          <p:nvPr>
            <p:ph idx="1"/>
          </p:nvPr>
        </p:nvSpPr>
        <p:spPr>
          <a:xfrm>
            <a:off x="107504" y="836712"/>
            <a:ext cx="8863136" cy="5688632"/>
          </a:xfrm>
        </p:spPr>
        <p:txBody>
          <a:bodyPr/>
          <a:lstStyle/>
          <a:p>
            <a:pPr marL="342900" indent="-342900">
              <a:buFont typeface="Wingdings" panose="05000000000000000000" pitchFamily="2" charset="2"/>
              <a:buChar char="§"/>
            </a:pPr>
            <a:r>
              <a:rPr lang="en-ZA" dirty="0"/>
              <a:t>Municipalities have the executive authority in respect of and the right to administer the reticulation of electricity (Sect 156 and Schedule 4B of the Constitution)</a:t>
            </a:r>
          </a:p>
          <a:p>
            <a:pPr marL="342900" indent="-342900">
              <a:buFont typeface="Wingdings" panose="05000000000000000000" pitchFamily="2" charset="2"/>
              <a:buChar char="§"/>
            </a:pPr>
            <a:r>
              <a:rPr lang="en-ZA" dirty="0"/>
              <a:t>Sect 160(1)(a) provides that a municipal council makes decisions concerning the exercise of its powers and the performance of  all the functions of the municipality</a:t>
            </a:r>
          </a:p>
          <a:p>
            <a:pPr marL="342900" indent="-342900">
              <a:buFont typeface="Wingdings" panose="05000000000000000000" pitchFamily="2" charset="2"/>
              <a:buChar char="§"/>
            </a:pPr>
            <a:r>
              <a:rPr lang="en-ZA" dirty="0" smtClean="0"/>
              <a:t>However; “executive </a:t>
            </a:r>
            <a:r>
              <a:rPr lang="en-ZA" dirty="0"/>
              <a:t>authority” is not defined in the Constitution</a:t>
            </a:r>
          </a:p>
          <a:p>
            <a:pPr marL="342900" indent="-342900">
              <a:buFont typeface="Wingdings" panose="05000000000000000000" pitchFamily="2" charset="2"/>
              <a:buChar char="§"/>
            </a:pPr>
            <a:r>
              <a:rPr lang="en-ZA" dirty="0" smtClean="0"/>
              <a:t>Electricity </a:t>
            </a:r>
            <a:r>
              <a:rPr lang="en-ZA" dirty="0"/>
              <a:t>Regulation Act, 2006 allows NERSA to issue  licences for the distribution of electricity or the trading of </a:t>
            </a:r>
            <a:r>
              <a:rPr lang="en-ZA" dirty="0" smtClean="0"/>
              <a:t>electricity.</a:t>
            </a:r>
            <a:endParaRPr lang="en-ZA" dirty="0"/>
          </a:p>
          <a:p>
            <a:pPr marL="342900" indent="-342900">
              <a:buFont typeface="Wingdings" panose="05000000000000000000" pitchFamily="2" charset="2"/>
              <a:buChar char="§"/>
            </a:pPr>
            <a:r>
              <a:rPr lang="en-ZA" dirty="0"/>
              <a:t>Sect 14 provides that the Regulator may make any licence subject to conditions relating to the format of and contents of agreements entered into by licensees </a:t>
            </a:r>
            <a:r>
              <a:rPr lang="en-ZA" dirty="0" smtClean="0"/>
              <a:t>.</a:t>
            </a:r>
            <a:endParaRPr lang="en-ZA" dirty="0"/>
          </a:p>
          <a:p>
            <a:pPr marL="342900" indent="-342900">
              <a:buFont typeface="Wingdings" panose="05000000000000000000" pitchFamily="2" charset="2"/>
              <a:buChar char="§"/>
            </a:pPr>
            <a:r>
              <a:rPr lang="en-ZA" dirty="0"/>
              <a:t>Sect 28 provides that a municipality must comply with Chapter 8 of the Municipal Systems Act and this Act prior to entering into a </a:t>
            </a:r>
            <a:r>
              <a:rPr lang="en-ZA" dirty="0" smtClean="0"/>
              <a:t>Service Delivery </a:t>
            </a:r>
            <a:r>
              <a:rPr lang="en-ZA" dirty="0"/>
              <a:t>A</a:t>
            </a:r>
            <a:r>
              <a:rPr lang="en-ZA" dirty="0" smtClean="0"/>
              <a:t>greement (SDA) </a:t>
            </a:r>
            <a:r>
              <a:rPr lang="en-ZA" dirty="0"/>
              <a:t>with a service </a:t>
            </a:r>
            <a:r>
              <a:rPr lang="en-ZA" dirty="0" smtClean="0"/>
              <a:t>provider.</a:t>
            </a:r>
            <a:endParaRPr lang="en-ZA" dirty="0"/>
          </a:p>
          <a:p>
            <a:pPr marL="342900" indent="-342900">
              <a:buFont typeface="Wingdings" panose="05000000000000000000" pitchFamily="2" charset="2"/>
              <a:buChar char="§"/>
            </a:pPr>
            <a:r>
              <a:rPr lang="en-ZA" dirty="0"/>
              <a:t>A </a:t>
            </a:r>
            <a:r>
              <a:rPr lang="en-ZA" dirty="0" smtClean="0"/>
              <a:t>SDA entered </a:t>
            </a:r>
            <a:r>
              <a:rPr lang="en-ZA" dirty="0"/>
              <a:t>into by a municipality with an external service provider must comply with the Municipal Systems </a:t>
            </a:r>
            <a:r>
              <a:rPr lang="en-ZA" dirty="0" smtClean="0"/>
              <a:t>Act, </a:t>
            </a:r>
            <a:r>
              <a:rPr lang="en-ZA" dirty="0"/>
              <a:t>the Municipal Finance Management Act and this Act.</a:t>
            </a:r>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7</a:t>
            </a:fld>
            <a:endParaRPr lang="en-US" altLang="en-US" dirty="0"/>
          </a:p>
        </p:txBody>
      </p:sp>
    </p:spTree>
    <p:extLst>
      <p:ext uri="{BB962C8B-B14F-4D97-AF65-F5344CB8AC3E}">
        <p14:creationId xmlns:p14="http://schemas.microsoft.com/office/powerpoint/2010/main" xmlns="" val="38122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327571"/>
          </a:xfrm>
        </p:spPr>
        <p:txBody>
          <a:bodyPr/>
          <a:lstStyle/>
          <a:p>
            <a:r>
              <a:rPr lang="en-ZA" dirty="0" smtClean="0"/>
              <a:t>THE PROBLEM </a:t>
            </a:r>
            <a:endParaRPr lang="en-ZA" dirty="0"/>
          </a:p>
        </p:txBody>
      </p:sp>
      <p:sp>
        <p:nvSpPr>
          <p:cNvPr id="3" name="Content Placeholder 2"/>
          <p:cNvSpPr>
            <a:spLocks noGrp="1"/>
          </p:cNvSpPr>
          <p:nvPr>
            <p:ph idx="1"/>
          </p:nvPr>
        </p:nvSpPr>
        <p:spPr>
          <a:xfrm>
            <a:off x="107504" y="836712"/>
            <a:ext cx="8863136" cy="5760640"/>
          </a:xfrm>
        </p:spPr>
        <p:txBody>
          <a:bodyPr/>
          <a:lstStyle/>
          <a:p>
            <a:pPr marL="342900" indent="-342900">
              <a:buFont typeface="Wingdings" panose="05000000000000000000" pitchFamily="2" charset="2"/>
              <a:buChar char="§"/>
            </a:pPr>
            <a:r>
              <a:rPr lang="en-ZA" sz="2100" dirty="0" smtClean="0"/>
              <a:t>Municipalities are concerned that  their Constitutional authority is undermined by Eskom.</a:t>
            </a:r>
          </a:p>
          <a:p>
            <a:pPr marL="342900" indent="-342900">
              <a:buFont typeface="Wingdings" panose="05000000000000000000" pitchFamily="2" charset="2"/>
              <a:buChar char="§"/>
            </a:pPr>
            <a:r>
              <a:rPr lang="en-ZA" sz="2100" dirty="0" smtClean="0"/>
              <a:t>They see Eskom as </a:t>
            </a:r>
            <a:r>
              <a:rPr lang="en-ZA" sz="2100" dirty="0"/>
              <a:t>a service provider </a:t>
            </a:r>
            <a:r>
              <a:rPr lang="en-ZA" sz="2100" dirty="0" smtClean="0"/>
              <a:t>which </a:t>
            </a:r>
            <a:r>
              <a:rPr lang="en-ZA" sz="2100" dirty="0"/>
              <a:t>provides a service (electricity reticulation) that a municipality must </a:t>
            </a:r>
            <a:r>
              <a:rPr lang="en-ZA" sz="2100" dirty="0" smtClean="0"/>
              <a:t>provide.</a:t>
            </a:r>
            <a:endParaRPr lang="en-ZA" sz="2100" dirty="0"/>
          </a:p>
          <a:p>
            <a:pPr marL="342900" indent="-342900">
              <a:buFont typeface="Wingdings" panose="05000000000000000000" pitchFamily="2" charset="2"/>
              <a:buChar char="§"/>
            </a:pPr>
            <a:r>
              <a:rPr lang="en-ZA" sz="2100" dirty="0"/>
              <a:t>It does so as a public company (regulated by company legislation) on the strength of a licence issued to it by </a:t>
            </a:r>
            <a:r>
              <a:rPr lang="en-ZA" sz="2100" dirty="0" smtClean="0"/>
              <a:t>NERSA; without </a:t>
            </a:r>
            <a:r>
              <a:rPr lang="en-ZA" sz="2100" dirty="0"/>
              <a:t>reference to the Municipal Systems </a:t>
            </a:r>
            <a:r>
              <a:rPr lang="en-ZA" sz="2100" dirty="0" smtClean="0"/>
              <a:t>Act.</a:t>
            </a:r>
            <a:endParaRPr lang="en-ZA" sz="2100" dirty="0"/>
          </a:p>
          <a:p>
            <a:pPr marL="342900" indent="-342900">
              <a:buFont typeface="Wingdings" panose="05000000000000000000" pitchFamily="2" charset="2"/>
              <a:buChar char="§"/>
            </a:pPr>
            <a:r>
              <a:rPr lang="en-ZA" sz="2100" dirty="0" smtClean="0"/>
              <a:t>In the absence of  contracting and regulatory mechanism (SDAs) between Eskom and municipalities: </a:t>
            </a:r>
          </a:p>
          <a:p>
            <a:pPr marL="685800" lvl="1" indent="-342900">
              <a:buFont typeface="Wingdings" panose="05000000000000000000" pitchFamily="2" charset="2"/>
              <a:buChar char="Ø"/>
            </a:pPr>
            <a:r>
              <a:rPr lang="en-ZA" sz="2100" dirty="0" smtClean="0"/>
              <a:t>Municipalities unable to levy surcharges in Eskom supply areas</a:t>
            </a:r>
          </a:p>
          <a:p>
            <a:pPr marL="685800" lvl="1" indent="-342900">
              <a:buFont typeface="Wingdings" panose="05000000000000000000" pitchFamily="2" charset="2"/>
              <a:buChar char="Ø"/>
            </a:pPr>
            <a:r>
              <a:rPr lang="en-ZA" sz="2100" dirty="0" smtClean="0"/>
              <a:t>Municipalities unable to exercise credit control in Eskom supply areas</a:t>
            </a:r>
          </a:p>
          <a:p>
            <a:pPr marL="685800" lvl="1" indent="-342900">
              <a:buFont typeface="Wingdings" panose="05000000000000000000" pitchFamily="2" charset="2"/>
              <a:buChar char="Ø"/>
            </a:pPr>
            <a:r>
              <a:rPr lang="en-ZA" sz="2100" dirty="0" smtClean="0"/>
              <a:t>There is a lack of tariff parity between municipal supply areas and Eskom supply areas</a:t>
            </a:r>
          </a:p>
          <a:p>
            <a:pPr marL="685800" lvl="1" indent="-342900">
              <a:buFont typeface="Wingdings" panose="05000000000000000000" pitchFamily="2" charset="2"/>
              <a:buChar char="Ø"/>
            </a:pPr>
            <a:r>
              <a:rPr lang="en-ZA" sz="2100" dirty="0" smtClean="0"/>
              <a:t>There are conflicts over supply areas</a:t>
            </a:r>
          </a:p>
          <a:p>
            <a:pPr marL="685800" lvl="1" indent="-342900">
              <a:buFont typeface="Wingdings" panose="05000000000000000000" pitchFamily="2" charset="2"/>
              <a:buChar char="Ø"/>
            </a:pPr>
            <a:r>
              <a:rPr lang="en-ZA" sz="2100" dirty="0" err="1" smtClean="0"/>
              <a:t>etc</a:t>
            </a:r>
            <a:endParaRPr lang="en-ZA" sz="2100" dirty="0" smtClean="0"/>
          </a:p>
          <a:p>
            <a:pPr marL="342900" lvl="1" indent="0">
              <a:buNone/>
            </a:pPr>
            <a:endParaRPr lang="en-ZA" sz="2100" dirty="0" smtClean="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8</a:t>
            </a:fld>
            <a:endParaRPr lang="en-US" altLang="en-US" dirty="0"/>
          </a:p>
        </p:txBody>
      </p:sp>
    </p:spTree>
    <p:extLst>
      <p:ext uri="{BB962C8B-B14F-4D97-AF65-F5344CB8AC3E}">
        <p14:creationId xmlns:p14="http://schemas.microsoft.com/office/powerpoint/2010/main" xmlns="" val="292742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3"/>
            <a:ext cx="7886700" cy="720080"/>
          </a:xfrm>
        </p:spPr>
        <p:txBody>
          <a:bodyPr/>
          <a:lstStyle/>
          <a:p>
            <a:r>
              <a:rPr lang="en-ZA" dirty="0"/>
              <a:t>THE PROBLEM </a:t>
            </a:r>
            <a:r>
              <a:rPr lang="en-ZA" dirty="0" smtClean="0"/>
              <a:t>CONT…</a:t>
            </a:r>
            <a:endParaRPr lang="en-ZA" dirty="0"/>
          </a:p>
        </p:txBody>
      </p:sp>
      <p:sp>
        <p:nvSpPr>
          <p:cNvPr id="3" name="Content Placeholder 2"/>
          <p:cNvSpPr>
            <a:spLocks noGrp="1"/>
          </p:cNvSpPr>
          <p:nvPr>
            <p:ph idx="1"/>
          </p:nvPr>
        </p:nvSpPr>
        <p:spPr>
          <a:xfrm>
            <a:off x="395536" y="980728"/>
            <a:ext cx="8208912" cy="5196235"/>
          </a:xfrm>
        </p:spPr>
        <p:txBody>
          <a:bodyPr/>
          <a:lstStyle/>
          <a:p>
            <a:pPr marL="342900" indent="-342900">
              <a:buFont typeface="Wingdings" panose="05000000000000000000" pitchFamily="2" charset="2"/>
              <a:buChar char="§"/>
            </a:pPr>
            <a:r>
              <a:rPr lang="en-ZA" dirty="0" smtClean="0"/>
              <a:t>The </a:t>
            </a:r>
            <a:r>
              <a:rPr lang="en-ZA" dirty="0"/>
              <a:t>Lack of service delivery </a:t>
            </a:r>
            <a:r>
              <a:rPr lang="en-ZA" dirty="0" smtClean="0"/>
              <a:t>agreements therefore </a:t>
            </a:r>
            <a:r>
              <a:rPr lang="en-ZA" dirty="0"/>
              <a:t>renders the </a:t>
            </a:r>
            <a:r>
              <a:rPr lang="en-ZA" dirty="0" smtClean="0"/>
              <a:t>municipality as a service </a:t>
            </a:r>
            <a:r>
              <a:rPr lang="en-ZA" dirty="0"/>
              <a:t>authority less effective due to the loss of revenue, lack of credit control, public lighting issues, IDP alignment issues, reduced information sharing as well as mismatch in service and </a:t>
            </a:r>
            <a:r>
              <a:rPr lang="en-ZA" dirty="0" smtClean="0"/>
              <a:t>tariffs, amongst others. </a:t>
            </a:r>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r>
              <a:rPr lang="en-ZA" dirty="0"/>
              <a:t>There are several structural and systemic issues arising from the current dispensation and </a:t>
            </a:r>
            <a:r>
              <a:rPr lang="en-ZA" dirty="0" smtClean="0"/>
              <a:t>these can be attributed to </a:t>
            </a:r>
            <a:r>
              <a:rPr lang="en-ZA" dirty="0"/>
              <a:t>the escalation of Eskom </a:t>
            </a:r>
            <a:r>
              <a:rPr lang="en-ZA" dirty="0" smtClean="0"/>
              <a:t>Debt by municipalities.</a:t>
            </a:r>
            <a:endParaRPr lang="en-ZA" dirty="0"/>
          </a:p>
          <a:p>
            <a:pPr marL="0" indent="0">
              <a:buNone/>
            </a:pPr>
            <a:endParaRPr lang="en-ZA" dirty="0"/>
          </a:p>
          <a:p>
            <a:pPr marL="342900" indent="-342900">
              <a:buFont typeface="Wingdings" panose="05000000000000000000" pitchFamily="2" charset="2"/>
              <a:buChar char="§"/>
            </a:pP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9</a:t>
            </a:fld>
            <a:endParaRPr lang="en-US" altLang="en-US" dirty="0"/>
          </a:p>
        </p:txBody>
      </p:sp>
    </p:spTree>
    <p:extLst>
      <p:ext uri="{BB962C8B-B14F-4D97-AF65-F5344CB8AC3E}">
        <p14:creationId xmlns:p14="http://schemas.microsoft.com/office/powerpoint/2010/main" xmlns="" val="1316066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000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0B14EE-EA88-46B3-B4E3-AC1B9AC0A912}">
  <ds:schemaRefs>
    <ds:schemaRef ds:uri="http://schemas.openxmlformats.org/package/2006/metadata/core-properties"/>
    <ds:schemaRef ds:uri="http://purl.org/dc/dcmitype/"/>
    <ds:schemaRef ds:uri="http://purl.org/dc/elements/1.1/"/>
    <ds:schemaRef ds:uri="http://schemas.microsoft.com/office/2006/metadata/properties"/>
    <ds:schemaRef ds:uri="http://purl.org/dc/terms/"/>
    <ds:schemaRef ds:uri="http://www.w3.org/XML/1998/namespace"/>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26158</TotalTime>
  <Words>2183</Words>
  <Application>Microsoft Office PowerPoint</Application>
  <PresentationFormat>On-screen Show (4:3)</PresentationFormat>
  <Paragraphs>211</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Update on the Inter-Ministerial Task Team (IMTT) on the Constitutional, Structural and Systemic Challenges in electricity reticulation. </vt:lpstr>
      <vt:lpstr>PRESENTATION OUTLINE </vt:lpstr>
      <vt:lpstr>PURPOSE</vt:lpstr>
      <vt:lpstr>THE INTER-MINISTERIAL TASK TEAM</vt:lpstr>
      <vt:lpstr>THE INTER-MINISTERIAL TASK TEAM CONT..</vt:lpstr>
      <vt:lpstr>BACKGROUND ON THE IMTT WORK</vt:lpstr>
      <vt:lpstr>CONSTITUTIONAL  AUTHORITY OF MUNICIPALITIES</vt:lpstr>
      <vt:lpstr>THE PROBLEM </vt:lpstr>
      <vt:lpstr>THE PROBLEM CONT…</vt:lpstr>
      <vt:lpstr>Slide 10</vt:lpstr>
      <vt:lpstr>STRUCTURAL ISSUE: PUBLIC LIGHTING </vt:lpstr>
      <vt:lpstr>STRUCTURAL ISSUE: THE ROLE OF MUNICIPALITIES IN RENEWABLE ENERGY</vt:lpstr>
      <vt:lpstr>STRUCTURAL ISSUE: AREAS OF SUPPLY </vt:lpstr>
      <vt:lpstr>Slide 14</vt:lpstr>
      <vt:lpstr>SYSTEMIC CHALLENGES</vt:lpstr>
      <vt:lpstr>  ESKOM BOARD’S CONCESSIONS TO ADDRESS  SYSTEMATIC CHALLENGES  </vt:lpstr>
      <vt:lpstr>SYSTEMIC CHALLENGE: NOTIFIED MAXIMUM DEMAND (NMD)</vt:lpstr>
      <vt:lpstr>  SYSTEMIC CHALLENGE: RECONCILIATION OF MUNICIPAL DEBT TO ESKOM </vt:lpstr>
      <vt:lpstr>  SYSTEMIC CHALLENGE: THE HISTORICAL DEBT OWED TO AND BY MUNICIPALITIES   </vt:lpstr>
      <vt:lpstr>Slide 20</vt:lpstr>
      <vt:lpstr>KEY IMTT RECOMMENDATIONS TO THE PCC</vt:lpstr>
      <vt:lpstr>PCC RESOLUTIONS</vt:lpstr>
      <vt:lpstr>RECOMMENDATIONS</vt:lpstr>
      <vt:lpstr>Slide 24</vt:lpstr>
    </vt:vector>
  </TitlesOfParts>
  <Company>Crome</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PUMZA</cp:lastModifiedBy>
  <cp:revision>784</cp:revision>
  <cp:lastPrinted>2017-07-25T09:57:02Z</cp:lastPrinted>
  <dcterms:created xsi:type="dcterms:W3CDTF">2011-07-14T18:52:25Z</dcterms:created>
  <dcterms:modified xsi:type="dcterms:W3CDTF">2017-10-11T10:43:44Z</dcterms:modified>
</cp:coreProperties>
</file>