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82" r:id="rId2"/>
    <p:sldId id="257" r:id="rId3"/>
    <p:sldId id="290" r:id="rId4"/>
    <p:sldId id="291" r:id="rId5"/>
    <p:sldId id="293" r:id="rId6"/>
    <p:sldId id="294" r:id="rId7"/>
    <p:sldId id="296" r:id="rId8"/>
    <p:sldId id="297" r:id="rId9"/>
    <p:sldId id="298" r:id="rId10"/>
    <p:sldId id="299" r:id="rId11"/>
    <p:sldId id="302" r:id="rId12"/>
    <p:sldId id="300" r:id="rId13"/>
    <p:sldId id="317" r:id="rId14"/>
    <p:sldId id="303" r:id="rId15"/>
    <p:sldId id="321" r:id="rId16"/>
    <p:sldId id="315" r:id="rId17"/>
    <p:sldId id="301" r:id="rId18"/>
    <p:sldId id="295" r:id="rId19"/>
    <p:sldId id="304" r:id="rId20"/>
    <p:sldId id="306" r:id="rId21"/>
    <p:sldId id="309" r:id="rId22"/>
    <p:sldId id="312" r:id="rId23"/>
    <p:sldId id="316" r:id="rId24"/>
    <p:sldId id="318" r:id="rId25"/>
    <p:sldId id="320" r:id="rId26"/>
    <p:sldId id="31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bias Schonwetter" initials="T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82"/>
    <p:restoredTop sz="67211"/>
  </p:normalViewPr>
  <p:slideViewPr>
    <p:cSldViewPr snapToGrid="0" snapToObjects="1">
      <p:cViewPr varScale="1">
        <p:scale>
          <a:sx n="78" d="100"/>
          <a:sy n="78" d="100"/>
        </p:scale>
        <p:origin x="22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791DC8-6871-9246-81A9-3B89634CCD2F}" type="datetimeFigureOut">
              <a:rPr lang="en-US" smtClean="0"/>
              <a:t>7/31/2017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B9DE1-552D-6645-836E-068645886ECB}" type="slidenum">
              <a:rPr lang="en-US" smtClean="0"/>
              <a:t>‹#›</a:t>
            </a:fld>
            <a:endParaRPr lang="en-US"/>
          </a:p>
        </p:txBody>
      </p:sp>
    </p:spTree>
    <p:extLst>
      <p:ext uri="{BB962C8B-B14F-4D97-AF65-F5344CB8AC3E}">
        <p14:creationId xmlns:p14="http://schemas.microsoft.com/office/powerpoint/2010/main" val="210964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0CFCE0-E6FD-46A0-8CFC-22CB0B6F3435}"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81141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So my plea to the honorable members here is to be alert at all times and distinguish the real copyright issues from the many smokescreens that have been created by the main beneficiaries of the current system.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And this, in fact, is my last general point really.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The current copyright system seems to have disenfranchised many local creators and users alike while it, in many instances, strengthened overseas </a:t>
            </a:r>
            <a:r>
              <a:rPr lang="en-US" sz="1200" dirty="0" err="1" smtClean="0">
                <a:latin typeface="Avenir Book" charset="0"/>
                <a:ea typeface="Avenir Book" charset="0"/>
                <a:cs typeface="Avenir Book" charset="0"/>
              </a:rPr>
              <a:t>rightsholders</a:t>
            </a:r>
            <a:r>
              <a:rPr lang="en-US" sz="1200" dirty="0" smtClean="0">
                <a:latin typeface="Avenir Book" charset="0"/>
                <a:ea typeface="Avenir Book" charset="0"/>
                <a:cs typeface="Avenir Book" charset="0"/>
              </a:rPr>
              <a:t> and intermediaries. And my observation is that these main beneficiaries now fight the Bill the hardest and sometimes under the </a:t>
            </a:r>
            <a:r>
              <a:rPr lang="en-US" sz="1200" dirty="0" err="1" smtClean="0">
                <a:latin typeface="Avenir Book" charset="0"/>
                <a:ea typeface="Avenir Book" charset="0"/>
                <a:cs typeface="Avenir Book" charset="0"/>
              </a:rPr>
              <a:t>pretence</a:t>
            </a:r>
            <a:r>
              <a:rPr lang="en-US" sz="1200" dirty="0" smtClean="0">
                <a:latin typeface="Avenir Book" charset="0"/>
                <a:ea typeface="Avenir Book" charset="0"/>
                <a:cs typeface="Avenir Book" charset="0"/>
              </a:rPr>
              <a:t> of being a voice for South African creators, even though some of them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according to the </a:t>
            </a:r>
            <a:r>
              <a:rPr lang="en-US" sz="1200" dirty="0" err="1" smtClean="0">
                <a:latin typeface="Avenir Book" charset="0"/>
                <a:ea typeface="Avenir Book" charset="0"/>
                <a:cs typeface="Avenir Book" charset="0"/>
              </a:rPr>
              <a:t>Farlam</a:t>
            </a:r>
            <a:r>
              <a:rPr lang="en-US" sz="1200" dirty="0" smtClean="0">
                <a:latin typeface="Avenir Book" charset="0"/>
                <a:ea typeface="Avenir Book" charset="0"/>
                <a:cs typeface="Avenir Book" charset="0"/>
              </a:rPr>
              <a:t> report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have in the past added to some of the grievances of creators in South Africa.</a:t>
            </a:r>
            <a:endParaRPr lang="en-US" sz="1200" dirty="0" smtClean="0">
              <a:solidFill>
                <a:srgbClr val="FF0000"/>
              </a:solidFill>
              <a:latin typeface="Avenir Book" charset="0"/>
              <a:ea typeface="Avenir Book" charset="0"/>
              <a:cs typeface="Avenir Book" charset="0"/>
            </a:endParaRP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10</a:t>
            </a:fld>
            <a:endParaRPr lang="en-US" sz="1200">
              <a:solidFill>
                <a:srgbClr val="000000"/>
              </a:solidFill>
            </a:endParaRPr>
          </a:p>
        </p:txBody>
      </p:sp>
    </p:spTree>
    <p:extLst>
      <p:ext uri="{BB962C8B-B14F-4D97-AF65-F5344CB8AC3E}">
        <p14:creationId xmlns:p14="http://schemas.microsoft.com/office/powerpoint/2010/main" val="2079801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Avenir Book" charset="0"/>
                <a:ea typeface="Avenir Book" charset="0"/>
                <a:cs typeface="Avenir Book" charset="0"/>
              </a:rPr>
              <a:t>Now, during the remaining minutes of my presentation I wish to make a couple of specific points with regards to some of the provisions proposed in the Bill. </a:t>
            </a:r>
            <a:br>
              <a:rPr lang="en-US" sz="1200" dirty="0" smtClean="0">
                <a:latin typeface="Avenir Book" charset="0"/>
                <a:ea typeface="Avenir Book" charset="0"/>
                <a:cs typeface="Avenir Book" charset="0"/>
              </a:rPr>
            </a:br>
            <a:r>
              <a:rPr lang="en-US" sz="1200" dirty="0" smtClean="0">
                <a:latin typeface="Avenir Book" charset="0"/>
                <a:ea typeface="Avenir Book" charset="0"/>
                <a:cs typeface="Avenir Book" charset="0"/>
              </a:rPr>
              <a:t/>
            </a:r>
            <a:br>
              <a:rPr lang="en-US" sz="1200" dirty="0" smtClean="0">
                <a:latin typeface="Avenir Book" charset="0"/>
                <a:ea typeface="Avenir Book" charset="0"/>
                <a:cs typeface="Avenir Book" charset="0"/>
              </a:rPr>
            </a:b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11</a:t>
            </a:fld>
            <a:endParaRPr lang="en-US" sz="1200">
              <a:solidFill>
                <a:srgbClr val="000000"/>
              </a:solidFill>
            </a:endParaRPr>
          </a:p>
        </p:txBody>
      </p:sp>
    </p:spTree>
    <p:extLst>
      <p:ext uri="{BB962C8B-B14F-4D97-AF65-F5344CB8AC3E}">
        <p14:creationId xmlns:p14="http://schemas.microsoft.com/office/powerpoint/2010/main" val="1227552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12</a:t>
            </a:fld>
            <a:endParaRPr lang="en-US" sz="1200">
              <a:solidFill>
                <a:srgbClr val="000000"/>
              </a:solidFill>
            </a:endParaRPr>
          </a:p>
        </p:txBody>
      </p:sp>
    </p:spTree>
    <p:extLst>
      <p:ext uri="{BB962C8B-B14F-4D97-AF65-F5344CB8AC3E}">
        <p14:creationId xmlns:p14="http://schemas.microsoft.com/office/powerpoint/2010/main" val="678479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13</a:t>
            </a:fld>
            <a:endParaRPr lang="en-US" sz="1200">
              <a:solidFill>
                <a:srgbClr val="000000"/>
              </a:solidFill>
            </a:endParaRPr>
          </a:p>
        </p:txBody>
      </p:sp>
    </p:spTree>
    <p:extLst>
      <p:ext uri="{BB962C8B-B14F-4D97-AF65-F5344CB8AC3E}">
        <p14:creationId xmlns:p14="http://schemas.microsoft.com/office/powerpoint/2010/main" val="1820497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14</a:t>
            </a:fld>
            <a:endParaRPr lang="en-US" sz="1200">
              <a:solidFill>
                <a:srgbClr val="000000"/>
              </a:solidFill>
            </a:endParaRPr>
          </a:p>
        </p:txBody>
      </p:sp>
    </p:spTree>
    <p:extLst>
      <p:ext uri="{BB962C8B-B14F-4D97-AF65-F5344CB8AC3E}">
        <p14:creationId xmlns:p14="http://schemas.microsoft.com/office/powerpoint/2010/main" val="1381131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15</a:t>
            </a:fld>
            <a:endParaRPr lang="en-US" sz="1200">
              <a:solidFill>
                <a:srgbClr val="000000"/>
              </a:solidFill>
            </a:endParaRPr>
          </a:p>
        </p:txBody>
      </p:sp>
    </p:spTree>
    <p:extLst>
      <p:ext uri="{BB962C8B-B14F-4D97-AF65-F5344CB8AC3E}">
        <p14:creationId xmlns:p14="http://schemas.microsoft.com/office/powerpoint/2010/main" val="2054059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16</a:t>
            </a:fld>
            <a:endParaRPr lang="en-US" sz="1200">
              <a:solidFill>
                <a:srgbClr val="000000"/>
              </a:solidFill>
            </a:endParaRPr>
          </a:p>
        </p:txBody>
      </p:sp>
    </p:spTree>
    <p:extLst>
      <p:ext uri="{BB962C8B-B14F-4D97-AF65-F5344CB8AC3E}">
        <p14:creationId xmlns:p14="http://schemas.microsoft.com/office/powerpoint/2010/main" val="243938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17</a:t>
            </a:fld>
            <a:endParaRPr lang="en-US" sz="1200">
              <a:solidFill>
                <a:srgbClr val="000000"/>
              </a:solidFill>
            </a:endParaRPr>
          </a:p>
        </p:txBody>
      </p:sp>
    </p:spTree>
    <p:extLst>
      <p:ext uri="{BB962C8B-B14F-4D97-AF65-F5344CB8AC3E}">
        <p14:creationId xmlns:p14="http://schemas.microsoft.com/office/powerpoint/2010/main" val="633960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18</a:t>
            </a:fld>
            <a:endParaRPr lang="en-US" sz="1200">
              <a:solidFill>
                <a:srgbClr val="000000"/>
              </a:solidFill>
            </a:endParaRPr>
          </a:p>
        </p:txBody>
      </p:sp>
    </p:spTree>
    <p:extLst>
      <p:ext uri="{BB962C8B-B14F-4D97-AF65-F5344CB8AC3E}">
        <p14:creationId xmlns:p14="http://schemas.microsoft.com/office/powerpoint/2010/main" val="2045929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19</a:t>
            </a:fld>
            <a:endParaRPr lang="en-US" sz="1200">
              <a:solidFill>
                <a:srgbClr val="000000"/>
              </a:solidFill>
            </a:endParaRPr>
          </a:p>
        </p:txBody>
      </p:sp>
    </p:spTree>
    <p:extLst>
      <p:ext uri="{BB962C8B-B14F-4D97-AF65-F5344CB8AC3E}">
        <p14:creationId xmlns:p14="http://schemas.microsoft.com/office/powerpoint/2010/main" val="776607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Good morning, </a:t>
            </a:r>
            <a:r>
              <a:rPr lang="en-US" sz="1200" dirty="0" err="1" smtClean="0">
                <a:latin typeface="Avenir Book" charset="0"/>
                <a:ea typeface="Avenir Book" charset="0"/>
                <a:cs typeface="Avenir Book" charset="0"/>
              </a:rPr>
              <a:t>honourable</a:t>
            </a:r>
            <a:r>
              <a:rPr lang="en-US" sz="1200" dirty="0" smtClean="0">
                <a:latin typeface="Avenir Book" charset="0"/>
                <a:ea typeface="Avenir Book" charset="0"/>
                <a:cs typeface="Avenir Book" charset="0"/>
              </a:rPr>
              <a:t> members.</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My name is Dr. Tobias Schonwetter and I am the director of the IP Unit in UCT’s faculty of law.</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I want to start off by thanking you for the opportunity to present my views here on the Copyright Bill and I want to congratulate you and the </a:t>
            </a:r>
            <a:r>
              <a:rPr lang="en-US" sz="1200" dirty="0" err="1" smtClean="0">
                <a:latin typeface="Avenir Book" charset="0"/>
                <a:ea typeface="Avenir Book" charset="0"/>
                <a:cs typeface="Avenir Book" charset="0"/>
              </a:rPr>
              <a:t>dti</a:t>
            </a:r>
            <a:r>
              <a:rPr lang="en-US" sz="1200" dirty="0" smtClean="0">
                <a:latin typeface="Avenir Book" charset="0"/>
                <a:ea typeface="Avenir Book" charset="0"/>
                <a:cs typeface="Avenir Book" charset="0"/>
              </a:rPr>
              <a:t> on the transparent, open and inclusive way in which you are conducting this important law revision process. I have followed various such processes in other countries and regions around the world, and this one certainly stands out very positively.   </a:t>
            </a: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2</a:t>
            </a:fld>
            <a:endParaRPr lang="en-US" sz="1200">
              <a:solidFill>
                <a:srgbClr val="000000"/>
              </a:solidFill>
            </a:endParaRPr>
          </a:p>
        </p:txBody>
      </p:sp>
    </p:spTree>
    <p:extLst>
      <p:ext uri="{BB962C8B-B14F-4D97-AF65-F5344CB8AC3E}">
        <p14:creationId xmlns:p14="http://schemas.microsoft.com/office/powerpoint/2010/main" val="1901545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20</a:t>
            </a:fld>
            <a:endParaRPr lang="en-US" sz="1200">
              <a:solidFill>
                <a:srgbClr val="000000"/>
              </a:solidFill>
            </a:endParaRPr>
          </a:p>
        </p:txBody>
      </p:sp>
    </p:spTree>
    <p:extLst>
      <p:ext uri="{BB962C8B-B14F-4D97-AF65-F5344CB8AC3E}">
        <p14:creationId xmlns:p14="http://schemas.microsoft.com/office/powerpoint/2010/main" val="277652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21</a:t>
            </a:fld>
            <a:endParaRPr lang="en-US" sz="1200">
              <a:solidFill>
                <a:srgbClr val="000000"/>
              </a:solidFill>
            </a:endParaRPr>
          </a:p>
        </p:txBody>
      </p:sp>
    </p:spTree>
    <p:extLst>
      <p:ext uri="{BB962C8B-B14F-4D97-AF65-F5344CB8AC3E}">
        <p14:creationId xmlns:p14="http://schemas.microsoft.com/office/powerpoint/2010/main" val="1978147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22</a:t>
            </a:fld>
            <a:endParaRPr lang="en-US" sz="1200">
              <a:solidFill>
                <a:srgbClr val="000000"/>
              </a:solidFill>
            </a:endParaRPr>
          </a:p>
        </p:txBody>
      </p:sp>
    </p:spTree>
    <p:extLst>
      <p:ext uri="{BB962C8B-B14F-4D97-AF65-F5344CB8AC3E}">
        <p14:creationId xmlns:p14="http://schemas.microsoft.com/office/powerpoint/2010/main" val="1552522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23</a:t>
            </a:fld>
            <a:endParaRPr lang="en-US" sz="1200">
              <a:solidFill>
                <a:srgbClr val="000000"/>
              </a:solidFill>
            </a:endParaRPr>
          </a:p>
        </p:txBody>
      </p:sp>
    </p:spTree>
    <p:extLst>
      <p:ext uri="{BB962C8B-B14F-4D97-AF65-F5344CB8AC3E}">
        <p14:creationId xmlns:p14="http://schemas.microsoft.com/office/powerpoint/2010/main" val="106316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24</a:t>
            </a:fld>
            <a:endParaRPr lang="en-US" sz="1200">
              <a:solidFill>
                <a:srgbClr val="000000"/>
              </a:solidFill>
            </a:endParaRPr>
          </a:p>
        </p:txBody>
      </p:sp>
    </p:spTree>
    <p:extLst>
      <p:ext uri="{BB962C8B-B14F-4D97-AF65-F5344CB8AC3E}">
        <p14:creationId xmlns:p14="http://schemas.microsoft.com/office/powerpoint/2010/main" val="999143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8722" name="Rectangle 11"/>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C51C0152-A9B6-2947-9F2A-5022220E52B8}" type="slidenum">
              <a:rPr lang="en-GB" sz="1200">
                <a:solidFill>
                  <a:srgbClr val="000000"/>
                </a:solidFill>
              </a:rPr>
              <a:pPr eaLnBrk="1" hangingPunct="1"/>
              <a:t>25</a:t>
            </a:fld>
            <a:endParaRPr lang="en-GB" sz="1200">
              <a:solidFill>
                <a:srgbClr val="000000"/>
              </a:solidFill>
            </a:endParaRPr>
          </a:p>
        </p:txBody>
      </p:sp>
      <p:sp>
        <p:nvSpPr>
          <p:cNvPr id="158723" name="Text Box 1"/>
          <p:cNvSpPr txBox="1">
            <a:spLocks noChangeArrowheads="1"/>
          </p:cNvSpPr>
          <p:nvPr/>
        </p:nvSpPr>
        <p:spPr bwMode="auto">
          <a:xfrm>
            <a:off x="1144068" y="684961"/>
            <a:ext cx="4571466" cy="3430642"/>
          </a:xfrm>
          <a:prstGeom prst="rect">
            <a:avLst/>
          </a:prstGeom>
          <a:solidFill>
            <a:srgbClr val="FFFFFF"/>
          </a:solidFill>
          <a:ln w="9360">
            <a:solidFill>
              <a:srgbClr val="000000"/>
            </a:solidFill>
            <a:miter lim="800000"/>
            <a:headEnd/>
            <a:tailEnd/>
          </a:ln>
        </p:spPr>
        <p:txBody>
          <a:bodyPr wrap="none" lIns="83878" tIns="41939" rIns="83878" bIns="41939" anchor="ctr"/>
          <a:lstStyle>
            <a:lvl1pPr eaLnBrk="0" hangingPunct="0">
              <a:defRPr sz="2400">
                <a:solidFill>
                  <a:schemeClr val="bg1"/>
                </a:solidFill>
                <a:latin typeface="Arial" charset="0"/>
                <a:ea typeface="ＭＳ Ｐゴシック" charset="0"/>
                <a:cs typeface="ＭＳ Ｐゴシック" charset="0"/>
              </a:defRPr>
            </a:lvl1pPr>
            <a:lvl2pPr marL="742950" indent="-285750" eaLnBrk="0" hangingPunct="0">
              <a:defRPr sz="2400">
                <a:solidFill>
                  <a:schemeClr val="bg1"/>
                </a:solidFill>
                <a:latin typeface="Arial" charset="0"/>
                <a:ea typeface="ＭＳ Ｐゴシック" charset="0"/>
              </a:defRPr>
            </a:lvl2pPr>
            <a:lvl3pPr marL="1143000" indent="-228600" eaLnBrk="0" hangingPunct="0">
              <a:defRPr sz="2400">
                <a:solidFill>
                  <a:schemeClr val="bg1"/>
                </a:solidFill>
                <a:latin typeface="Arial" charset="0"/>
                <a:ea typeface="ＭＳ Ｐゴシック" charset="0"/>
              </a:defRPr>
            </a:lvl3pPr>
            <a:lvl4pPr marL="1600200" indent="-228600" eaLnBrk="0" hangingPunct="0">
              <a:defRPr sz="2400">
                <a:solidFill>
                  <a:schemeClr val="bg1"/>
                </a:solidFill>
                <a:latin typeface="Arial" charset="0"/>
                <a:ea typeface="ＭＳ Ｐゴシック" charset="0"/>
              </a:defRPr>
            </a:lvl4pPr>
            <a:lvl5pPr marL="2057400" indent="-228600" eaLnBrk="0" hangingPunct="0">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eaLnBrk="1" hangingPunct="1"/>
            <a:endParaRPr lang="en-US" sz="1800"/>
          </a:p>
        </p:txBody>
      </p:sp>
      <p:sp>
        <p:nvSpPr>
          <p:cNvPr id="158724" name="Text Box 2"/>
          <p:cNvSpPr>
            <a:spLocks noGrp="1" noChangeArrowheads="1"/>
          </p:cNvSpPr>
          <p:nvPr>
            <p:ph type="body"/>
          </p:nvPr>
        </p:nvSpPr>
        <p:spPr>
          <a:xfrm>
            <a:off x="684840" y="4343436"/>
            <a:ext cx="5480320" cy="4108301"/>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0466776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7F0F23-0966-4A1F-BFBB-2B510BE10EEF}" type="slidenum">
              <a:rPr lang="en-US" smtClean="0"/>
              <a:pPr fontAlgn="base">
                <a:spcBef>
                  <a:spcPct val="0"/>
                </a:spcBef>
                <a:spcAft>
                  <a:spcPct val="0"/>
                </a:spcAft>
                <a:defRPr/>
              </a:pPr>
              <a:t>26</a:t>
            </a:fld>
            <a:endParaRPr lang="en-US" smtClean="0"/>
          </a:p>
        </p:txBody>
      </p:sp>
    </p:spTree>
    <p:extLst>
      <p:ext uri="{BB962C8B-B14F-4D97-AF65-F5344CB8AC3E}">
        <p14:creationId xmlns:p14="http://schemas.microsoft.com/office/powerpoint/2010/main" val="106627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No doubt, this week you will here a lot of doom and gloom (and also a quite of fearmongering I am sure) about the proposed revisions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but I think it is worthwhile stressing right from the outset that this law reform presents us with a great opportunity and is indeed urgently needed to finally:</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algn="ctr" fontAlgn="auto">
              <a:spcAft>
                <a:spcPts val="0"/>
              </a:spcAft>
              <a:buClr>
                <a:schemeClr val="accent3"/>
              </a:buClr>
              <a:buFont typeface="Wingdings" charset="2"/>
              <a:buChar char="§"/>
              <a:defRPr/>
            </a:pPr>
            <a:r>
              <a:rPr lang="en-US" sz="1200" dirty="0" smtClean="0">
                <a:latin typeface="Avenir Book" charset="0"/>
                <a:ea typeface="Avenir Book" charset="0"/>
                <a:cs typeface="Avenir Book" charset="0"/>
              </a:rPr>
              <a:t> update our hopelessly outdated copyright legislation, </a:t>
            </a:r>
          </a:p>
          <a:p>
            <a:pPr algn="ctr" fontAlgn="auto">
              <a:spcAft>
                <a:spcPts val="0"/>
              </a:spcAft>
              <a:buClr>
                <a:schemeClr val="accent3"/>
              </a:buClr>
              <a:buFont typeface="Wingdings" charset="2"/>
              <a:buChar char="§"/>
              <a:defRPr/>
            </a:pPr>
            <a:r>
              <a:rPr lang="en-US" sz="1200" dirty="0" smtClean="0">
                <a:latin typeface="Avenir Book" charset="0"/>
                <a:ea typeface="Avenir Book" charset="0"/>
                <a:cs typeface="Avenir Book" charset="0"/>
              </a:rPr>
              <a:t>address some of its well-known short comings that have troubled us for long, </a:t>
            </a:r>
          </a:p>
          <a:p>
            <a:pPr algn="ctr" fontAlgn="auto">
              <a:spcAft>
                <a:spcPts val="0"/>
              </a:spcAft>
              <a:buClr>
                <a:schemeClr val="accent3"/>
              </a:buClr>
              <a:buFont typeface="Wingdings" charset="2"/>
              <a:buChar char="§"/>
              <a:defRPr/>
            </a:pPr>
            <a:r>
              <a:rPr lang="en-US" sz="1200" dirty="0" smtClean="0">
                <a:latin typeface="Avenir Book" charset="0"/>
                <a:ea typeface="Avenir Book" charset="0"/>
                <a:cs typeface="Avenir Book" charset="0"/>
              </a:rPr>
              <a:t>align it with international best practices, </a:t>
            </a:r>
          </a:p>
          <a:p>
            <a:pPr algn="ctr" fontAlgn="auto">
              <a:spcAft>
                <a:spcPts val="0"/>
              </a:spcAft>
              <a:buClr>
                <a:schemeClr val="accent3"/>
              </a:buClr>
              <a:buFont typeface="Wingdings" charset="2"/>
              <a:buChar char="§"/>
              <a:defRPr/>
            </a:pPr>
            <a:r>
              <a:rPr lang="en-US" sz="1200" dirty="0" smtClean="0">
                <a:latin typeface="Avenir Book" charset="0"/>
                <a:ea typeface="Avenir Book" charset="0"/>
                <a:cs typeface="Avenir Book" charset="0"/>
              </a:rPr>
              <a:t>recalibrate it to better reflect circumstances and challenges we face in South Africa; and </a:t>
            </a:r>
          </a:p>
          <a:p>
            <a:pPr algn="ctr" fontAlgn="auto">
              <a:spcAft>
                <a:spcPts val="0"/>
              </a:spcAft>
              <a:buClr>
                <a:schemeClr val="accent3"/>
              </a:buClr>
              <a:buFont typeface="Wingdings" charset="2"/>
              <a:buChar char="§"/>
              <a:defRPr/>
            </a:pPr>
            <a:r>
              <a:rPr lang="en-US" sz="1200" dirty="0" smtClean="0">
                <a:latin typeface="Avenir Book" charset="0"/>
                <a:ea typeface="Avenir Book" charset="0"/>
                <a:cs typeface="Avenir Book" charset="0"/>
              </a:rPr>
              <a:t>embrace digital technologies and seize the opportunities of a knowledge economy.     </a:t>
            </a: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3</a:t>
            </a:fld>
            <a:endParaRPr lang="en-US" sz="1200">
              <a:solidFill>
                <a:srgbClr val="000000"/>
              </a:solidFill>
            </a:endParaRPr>
          </a:p>
        </p:txBody>
      </p:sp>
    </p:spTree>
    <p:extLst>
      <p:ext uri="{BB962C8B-B14F-4D97-AF65-F5344CB8AC3E}">
        <p14:creationId xmlns:p14="http://schemas.microsoft.com/office/powerpoint/2010/main" val="1347612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Now, I want to divide up my 20 minutes or so into 2 main parts:</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First, I think it is crucial to make a number of general comments which in my opinion are essential for the members of this committee in order to assess the merits and legitimacy of the many comments and views that will be presented to you during the next 3 days.</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There are, of course, benefits in speaking at the beginning like I do - but the risk is also that others do have the ”last word”. But it is my hope that during the next days you keep some of my general comments somewhere on the side of your desk as some sort of a checklist to evaluate the views voiced here.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In  the second part of my presentation, then, I will hone in on some of the specifics of the Copyright Bill.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4</a:t>
            </a:fld>
            <a:endParaRPr lang="en-US" sz="1200">
              <a:solidFill>
                <a:srgbClr val="000000"/>
              </a:solidFill>
            </a:endParaRPr>
          </a:p>
        </p:txBody>
      </p:sp>
    </p:spTree>
    <p:extLst>
      <p:ext uri="{BB962C8B-B14F-4D97-AF65-F5344CB8AC3E}">
        <p14:creationId xmlns:p14="http://schemas.microsoft.com/office/powerpoint/2010/main" val="1039622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The first general point I wish to make is that, contrary to what I read &amp; heard in some of the comments to the Bill (also on the radio), the overarching objective of copyright law has never been and hopefully will never be to </a:t>
            </a:r>
            <a:r>
              <a:rPr lang="en-US" sz="1200" dirty="0" err="1" smtClean="0">
                <a:latin typeface="Avenir Book" charset="0"/>
                <a:ea typeface="Avenir Book" charset="0"/>
                <a:cs typeface="Avenir Book" charset="0"/>
              </a:rPr>
              <a:t>maximise</a:t>
            </a:r>
            <a:r>
              <a:rPr lang="en-US" sz="1200" dirty="0" smtClean="0">
                <a:latin typeface="Avenir Book" charset="0"/>
                <a:ea typeface="Avenir Book" charset="0"/>
                <a:cs typeface="Avenir Book" charset="0"/>
              </a:rPr>
              <a:t> private profits. And it is certainly not an end itself. Instead, we provide for copyright protection (or differently put: time-limited monopolies on knowledge materials and cultural goods) to </a:t>
            </a:r>
            <a:r>
              <a:rPr lang="en-US" sz="1200" i="1" dirty="0" smtClean="0">
                <a:latin typeface="Avenir Book" charset="0"/>
                <a:ea typeface="Avenir Book" charset="0"/>
                <a:cs typeface="Avenir Book" charset="0"/>
              </a:rPr>
              <a:t>reward</a:t>
            </a:r>
            <a:r>
              <a:rPr lang="en-US" sz="1200" dirty="0" smtClean="0">
                <a:latin typeface="Avenir Book" charset="0"/>
                <a:ea typeface="Avenir Book" charset="0"/>
                <a:cs typeface="Avenir Book" charset="0"/>
              </a:rPr>
              <a:t> creators for their creativity and, in doing so, to </a:t>
            </a:r>
            <a:r>
              <a:rPr lang="en-US" sz="1200" dirty="0" err="1" smtClean="0">
                <a:latin typeface="Avenir Book" charset="0"/>
                <a:ea typeface="Avenir Book" charset="0"/>
                <a:cs typeface="Avenir Book" charset="0"/>
              </a:rPr>
              <a:t>incentivise</a:t>
            </a:r>
            <a:r>
              <a:rPr lang="en-US" sz="1200" dirty="0" smtClean="0">
                <a:latin typeface="Avenir Book" charset="0"/>
                <a:ea typeface="Avenir Book" charset="0"/>
                <a:cs typeface="Avenir Book" charset="0"/>
              </a:rPr>
              <a:t> creativity so that people are sufficiently </a:t>
            </a:r>
            <a:r>
              <a:rPr lang="en-US" sz="1200" dirty="0" err="1" smtClean="0">
                <a:latin typeface="Avenir Book" charset="0"/>
                <a:ea typeface="Avenir Book" charset="0"/>
                <a:cs typeface="Avenir Book" charset="0"/>
              </a:rPr>
              <a:t>incentivised</a:t>
            </a:r>
            <a:r>
              <a:rPr lang="en-US" sz="1200" dirty="0" smtClean="0">
                <a:latin typeface="Avenir Book" charset="0"/>
                <a:ea typeface="Avenir Book" charset="0"/>
                <a:cs typeface="Avenir Book" charset="0"/>
              </a:rPr>
              <a:t> to create at maximum levels for the benefit of society at large.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We refer to this as the utilitarian nature of copyright protection.    </a:t>
            </a: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5</a:t>
            </a:fld>
            <a:endParaRPr lang="en-US" sz="1200">
              <a:solidFill>
                <a:srgbClr val="000000"/>
              </a:solidFill>
            </a:endParaRPr>
          </a:p>
        </p:txBody>
      </p:sp>
    </p:spTree>
    <p:extLst>
      <p:ext uri="{BB962C8B-B14F-4D97-AF65-F5344CB8AC3E}">
        <p14:creationId xmlns:p14="http://schemas.microsoft.com/office/powerpoint/2010/main" val="110821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My second, related, point is that that both over and </a:t>
            </a:r>
            <a:r>
              <a:rPr lang="en-US" sz="1200" dirty="0" err="1" smtClean="0">
                <a:latin typeface="Avenir Book" charset="0"/>
                <a:ea typeface="Avenir Book" charset="0"/>
                <a:cs typeface="Avenir Book" charset="0"/>
              </a:rPr>
              <a:t>underprotection</a:t>
            </a:r>
            <a:r>
              <a:rPr lang="en-US" sz="1200" dirty="0" smtClean="0">
                <a:latin typeface="Avenir Book" charset="0"/>
                <a:ea typeface="Avenir Book" charset="0"/>
                <a:cs typeface="Avenir Book" charset="0"/>
              </a:rPr>
              <a:t> are equally harmful in that they both prevent optimal levels of creativity. So, what we are really after here is finding just the right balance between protection on the one hand and access and openness of the system on the other.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And especially the latter part tended to be overlooked in both international and domestic lawmaking in the past - and if I understand the </a:t>
            </a:r>
            <a:r>
              <a:rPr lang="en-US" sz="1200" dirty="0" err="1" smtClean="0">
                <a:latin typeface="Avenir Book" charset="0"/>
                <a:ea typeface="Avenir Book" charset="0"/>
                <a:cs typeface="Avenir Book" charset="0"/>
              </a:rPr>
              <a:t>dti’s</a:t>
            </a:r>
            <a:r>
              <a:rPr lang="en-US" sz="1200" dirty="0" smtClean="0">
                <a:latin typeface="Avenir Book" charset="0"/>
                <a:ea typeface="Avenir Book" charset="0"/>
                <a:cs typeface="Avenir Book" charset="0"/>
              </a:rPr>
              <a:t> remarks about this being an access-driven initiative, this Bill seeks to remedy this. And this is good!</a:t>
            </a:r>
            <a:endParaRPr lang="en-US" sz="1200" dirty="0">
              <a:latin typeface="Avenir Book" charset="0"/>
              <a:ea typeface="Avenir Book" charset="0"/>
              <a:cs typeface="Avenir Book"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6</a:t>
            </a:fld>
            <a:endParaRPr lang="en-US" sz="1200">
              <a:solidFill>
                <a:srgbClr val="000000"/>
              </a:solidFill>
            </a:endParaRPr>
          </a:p>
        </p:txBody>
      </p:sp>
    </p:spTree>
    <p:extLst>
      <p:ext uri="{BB962C8B-B14F-4D97-AF65-F5344CB8AC3E}">
        <p14:creationId xmlns:p14="http://schemas.microsoft.com/office/powerpoint/2010/main" val="201714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Thirdly, context matters!</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We are a developing country facing very unique challenges, so we DON’T need is, well, a “copy” of copyright legislation from overseas that might, if at all, speak to circumstances found to be in the </a:t>
            </a:r>
            <a:r>
              <a:rPr lang="en-US" sz="1200" dirty="0" err="1" smtClean="0">
                <a:latin typeface="Avenir Book" charset="0"/>
                <a:ea typeface="Avenir Book" charset="0"/>
                <a:cs typeface="Avenir Book" charset="0"/>
              </a:rPr>
              <a:t>Sandtons</a:t>
            </a:r>
            <a:r>
              <a:rPr lang="en-US" sz="1200" dirty="0" smtClean="0">
                <a:latin typeface="Avenir Book" charset="0"/>
                <a:ea typeface="Avenir Book" charset="0"/>
                <a:cs typeface="Avenir Book" charset="0"/>
              </a:rPr>
              <a:t> and so forth of this country.</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 Instead, what we really need is a tailored law that is </a:t>
            </a:r>
            <a:r>
              <a:rPr lang="en-US" sz="1200" dirty="0" err="1" smtClean="0">
                <a:latin typeface="Avenir Book" charset="0"/>
                <a:ea typeface="Avenir Book" charset="0"/>
                <a:cs typeface="Avenir Book" charset="0"/>
              </a:rPr>
              <a:t>cognisant</a:t>
            </a:r>
            <a:r>
              <a:rPr lang="en-US" sz="1200" dirty="0" smtClean="0">
                <a:latin typeface="Avenir Book" charset="0"/>
                <a:ea typeface="Avenir Book" charset="0"/>
                <a:cs typeface="Avenir Book" charset="0"/>
              </a:rPr>
              <a:t> of what is happening on the ground in </a:t>
            </a:r>
            <a:r>
              <a:rPr lang="en-US" sz="1200" i="1" dirty="0" smtClean="0">
                <a:latin typeface="Avenir Book" charset="0"/>
                <a:ea typeface="Avenir Book" charset="0"/>
                <a:cs typeface="Avenir Book" charset="0"/>
              </a:rPr>
              <a:t>this</a:t>
            </a:r>
            <a:r>
              <a:rPr lang="en-US" sz="1200" dirty="0" smtClean="0">
                <a:latin typeface="Avenir Book" charset="0"/>
                <a:ea typeface="Avenir Book" charset="0"/>
                <a:cs typeface="Avenir Book" charset="0"/>
              </a:rPr>
              <a:t> country, including and especially in areas </a:t>
            </a:r>
            <a:r>
              <a:rPr lang="en-US" sz="1200" i="1" dirty="0" smtClean="0">
                <a:latin typeface="Avenir Book" charset="0"/>
                <a:ea typeface="Avenir Book" charset="0"/>
                <a:cs typeface="Avenir Book" charset="0"/>
              </a:rPr>
              <a:t>outside</a:t>
            </a:r>
            <a:r>
              <a:rPr lang="en-US" sz="1200" dirty="0" smtClean="0">
                <a:latin typeface="Avenir Book" charset="0"/>
                <a:ea typeface="Avenir Book" charset="0"/>
                <a:cs typeface="Avenir Book" charset="0"/>
              </a:rPr>
              <a:t> of our larger cities; </a:t>
            </a:r>
            <a:r>
              <a:rPr lang="en-US" sz="1200" dirty="0" err="1" smtClean="0">
                <a:latin typeface="Avenir Book" charset="0"/>
                <a:ea typeface="Avenir Book" charset="0"/>
                <a:cs typeface="Avenir Book" charset="0"/>
              </a:rPr>
              <a:t>i.o.w.</a:t>
            </a:r>
            <a:r>
              <a:rPr lang="en-US" sz="1200" dirty="0" smtClean="0">
                <a:latin typeface="Avenir Book" charset="0"/>
                <a:ea typeface="Avenir Book" charset="0"/>
                <a:cs typeface="Avenir Book" charset="0"/>
              </a:rPr>
              <a:t>: a copyright law that aims to address and help solve some of the very unique challenges </a:t>
            </a:r>
            <a:r>
              <a:rPr lang="en-US" sz="1200" i="1" dirty="0" smtClean="0">
                <a:latin typeface="Avenir Book" charset="0"/>
                <a:ea typeface="Avenir Book" charset="0"/>
                <a:cs typeface="Avenir Book" charset="0"/>
              </a:rPr>
              <a:t>we</a:t>
            </a:r>
            <a:r>
              <a:rPr lang="en-US" sz="1200" dirty="0" smtClean="0">
                <a:latin typeface="Avenir Book" charset="0"/>
                <a:ea typeface="Avenir Book" charset="0"/>
                <a:cs typeface="Avenir Book" charset="0"/>
              </a:rPr>
              <a:t> as a country face, for example in the educational sector and those faced by creators in this country.</a:t>
            </a: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 </a:t>
            </a: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7</a:t>
            </a:fld>
            <a:endParaRPr lang="en-US" sz="1200">
              <a:solidFill>
                <a:srgbClr val="000000"/>
              </a:solidFill>
            </a:endParaRPr>
          </a:p>
        </p:txBody>
      </p:sp>
    </p:spTree>
    <p:extLst>
      <p:ext uri="{BB962C8B-B14F-4D97-AF65-F5344CB8AC3E}">
        <p14:creationId xmlns:p14="http://schemas.microsoft.com/office/powerpoint/2010/main" val="1732511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This brings me to my forth, and penultimate, general point:</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 the plight of and difficulties faced by many South African creators.</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This is a real and existential problem and we must find ways of tackling it. And copyright certainly has some role in this.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However, the vast majority of concerns expressed by real </a:t>
            </a:r>
            <a:r>
              <a:rPr lang="en-US" sz="1200" dirty="0" err="1" smtClean="0">
                <a:latin typeface="Avenir Book" charset="0"/>
                <a:ea typeface="Avenir Book" charset="0"/>
                <a:cs typeface="Avenir Book" charset="0"/>
              </a:rPr>
              <a:t>grassroot</a:t>
            </a:r>
            <a:r>
              <a:rPr lang="en-US" sz="1200" dirty="0" smtClean="0">
                <a:latin typeface="Avenir Book" charset="0"/>
                <a:ea typeface="Avenir Book" charset="0"/>
                <a:cs typeface="Avenir Book" charset="0"/>
              </a:rPr>
              <a:t> creators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not intermediaries!!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were often actually not copyright issues but issues related to unfair competition, abuse of privacy rights, defamation and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most often in my impression </a:t>
            </a:r>
            <a:r>
              <a:rPr lang="mr-IN" sz="1200" dirty="0" smtClean="0">
                <a:latin typeface="Avenir Book" charset="0"/>
                <a:ea typeface="Avenir Book" charset="0"/>
                <a:cs typeface="Avenir Book" charset="0"/>
              </a:rPr>
              <a:t>–</a:t>
            </a:r>
            <a:r>
              <a:rPr lang="en-US" sz="1200" dirty="0" smtClean="0">
                <a:latin typeface="Avenir Book" charset="0"/>
                <a:ea typeface="Avenir Book" charset="0"/>
                <a:cs typeface="Avenir Book" charset="0"/>
              </a:rPr>
              <a:t> issues resulting from exploitative contract clauses in agreements concluded by them with, for example, some publishers or record labels. </a:t>
            </a: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8</a:t>
            </a:fld>
            <a:endParaRPr lang="en-US" sz="1200">
              <a:solidFill>
                <a:srgbClr val="000000"/>
              </a:solidFill>
            </a:endParaRPr>
          </a:p>
        </p:txBody>
      </p:sp>
    </p:spTree>
    <p:extLst>
      <p:ext uri="{BB962C8B-B14F-4D97-AF65-F5344CB8AC3E}">
        <p14:creationId xmlns:p14="http://schemas.microsoft.com/office/powerpoint/2010/main" val="29808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1371600" y="1143000"/>
            <a:ext cx="4114800" cy="3086100"/>
          </a:xfrm>
          <a:noFill/>
          <a:ln/>
          <a:extLst>
            <a:ext uri="{909E8E84-426E-40dd-AFC4-6F175D3DCCD1}">
              <a14:hiddenFill xmlns="" xmlns:a14="http://schemas.microsoft.com/office/drawing/2010/main">
                <a:solidFill>
                  <a:srgbClr val="FFFFFF"/>
                </a:solidFill>
              </a14:hiddenFill>
            </a:ext>
          </a:extLst>
        </p:spPr>
      </p:sp>
      <p:sp>
        <p:nvSpPr>
          <p:cNvPr id="157698"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I would go as far as saying that since our current copyright law is already in full compliance with all major international copyright instruments that we are bound by (</a:t>
            </a:r>
            <a:r>
              <a:rPr lang="en-US" sz="1200" dirty="0" err="1" smtClean="0">
                <a:latin typeface="Avenir Book" charset="0"/>
                <a:ea typeface="Avenir Book" charset="0"/>
                <a:cs typeface="Avenir Book" charset="0"/>
              </a:rPr>
              <a:t>incl</a:t>
            </a:r>
            <a:r>
              <a:rPr lang="en-US" sz="1200" dirty="0" smtClean="0">
                <a:latin typeface="Avenir Book" charset="0"/>
                <a:ea typeface="Avenir Book" charset="0"/>
                <a:cs typeface="Avenir Book" charset="0"/>
              </a:rPr>
              <a:t> the TRIPS agreement and the Berne Convention),  pretty much everything that in all our views should be illegal under copyright already </a:t>
            </a:r>
            <a:r>
              <a:rPr lang="en-US" sz="1200" u="sng" dirty="0" smtClean="0">
                <a:latin typeface="Avenir Book" charset="0"/>
                <a:ea typeface="Avenir Book" charset="0"/>
                <a:cs typeface="Avenir Book" charset="0"/>
              </a:rPr>
              <a:t>is</a:t>
            </a:r>
            <a:r>
              <a:rPr lang="en-US" sz="1200" dirty="0" smtClean="0">
                <a:latin typeface="Avenir Book" charset="0"/>
                <a:ea typeface="Avenir Book" charset="0"/>
                <a:cs typeface="Avenir Book" charset="0"/>
              </a:rPr>
              <a:t> illegal. </a:t>
            </a:r>
          </a:p>
          <a:p>
            <a:pPr marL="0" indent="0" algn="ctr" fontAlgn="auto">
              <a:spcAft>
                <a:spcPts val="0"/>
              </a:spcAft>
              <a:buClr>
                <a:schemeClr val="accent3"/>
              </a:buClr>
              <a:buNone/>
              <a:defRPr/>
            </a:pPr>
            <a:endParaRPr lang="en-US" sz="12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200" dirty="0" smtClean="0">
                <a:latin typeface="Avenir Book" charset="0"/>
                <a:ea typeface="Avenir Book" charset="0"/>
                <a:cs typeface="Avenir Book" charset="0"/>
              </a:rPr>
              <a:t>The real problems are related to the enforcement of these rules - which is a different discussion altogether of course -  and that arguably too many things are now illegal because of advances of technology that weren’t anticipated in the 1970s (such as copying a legally bough CD onto an MP3 player). </a:t>
            </a:r>
          </a:p>
          <a:p>
            <a:pPr eaLnBrk="1" hangingPunct="1">
              <a:spcBef>
                <a:spcPct val="0"/>
              </a:spcBef>
            </a:pPr>
            <a:endParaRPr lang="en-US" dirty="0">
              <a:ea typeface="ＭＳ Ｐゴシック" charset="0"/>
              <a:cs typeface="ＭＳ Ｐゴシック" charset="0"/>
            </a:endParaRPr>
          </a:p>
        </p:txBody>
      </p:sp>
      <p:sp>
        <p:nvSpPr>
          <p:cNvPr id="157699" name="Slide Number Placeholder 3"/>
          <p:cNvSpPr>
            <a:spLocks noGrp="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cs typeface="ＭＳ Ｐゴシック"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ＭＳ Ｐゴシック" charset="0"/>
              </a:defRPr>
            </a:lvl9pPr>
          </a:lstStyle>
          <a:p>
            <a:pPr eaLnBrk="1" hangingPunct="1"/>
            <a:fld id="{57DBDEC4-8EA6-6642-A261-D5CBB9205B5E}" type="slidenum">
              <a:rPr lang="en-US" sz="1200">
                <a:solidFill>
                  <a:srgbClr val="000000"/>
                </a:solidFill>
              </a:rPr>
              <a:pPr eaLnBrk="1" hangingPunct="1"/>
              <a:t>9</a:t>
            </a:fld>
            <a:endParaRPr lang="en-US" sz="1200">
              <a:solidFill>
                <a:srgbClr val="000000"/>
              </a:solidFill>
            </a:endParaRPr>
          </a:p>
        </p:txBody>
      </p:sp>
    </p:spTree>
    <p:extLst>
      <p:ext uri="{BB962C8B-B14F-4D97-AF65-F5344CB8AC3E}">
        <p14:creationId xmlns:p14="http://schemas.microsoft.com/office/powerpoint/2010/main" val="119157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F5CFA-1E1B-1549-80EA-5FE99CB4C7B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F5CFA-1E1B-1549-80EA-5FE99CB4C7B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F5CFA-1E1B-1549-80EA-5FE99CB4C7B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6976" y="149526"/>
            <a:ext cx="8219594" cy="13742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6976" y="1604457"/>
            <a:ext cx="4038114" cy="21807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456" y="1604457"/>
            <a:ext cx="4038114" cy="21807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6976" y="3946459"/>
            <a:ext cx="8219594" cy="21823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7200" y="6248400"/>
            <a:ext cx="2120900" cy="461963"/>
          </a:xfrm>
        </p:spPr>
        <p:txBody>
          <a:bodyPr/>
          <a:lstStyle>
            <a:lvl1pPr>
              <a:defRPr/>
            </a:lvl1pPr>
          </a:lstStyle>
          <a:p>
            <a:pPr>
              <a:defRPr/>
            </a:pPr>
            <a:endParaRPr lang="en-US"/>
          </a:p>
        </p:txBody>
      </p:sp>
      <p:sp>
        <p:nvSpPr>
          <p:cNvPr id="7" name="Footer Placeholder 6"/>
          <p:cNvSpPr>
            <a:spLocks noGrp="1"/>
          </p:cNvSpPr>
          <p:nvPr>
            <p:ph type="ftr" idx="11"/>
          </p:nvPr>
        </p:nvSpPr>
        <p:spPr>
          <a:xfrm>
            <a:off x="3127375" y="6248400"/>
            <a:ext cx="2889250" cy="461963"/>
          </a:xfrm>
        </p:spPr>
        <p:txBody>
          <a:bodyPr/>
          <a:lstStyle>
            <a:lvl1pPr>
              <a:defRPr/>
            </a:lvl1pPr>
          </a:lstStyle>
          <a:p>
            <a:pPr>
              <a:defRPr/>
            </a:pPr>
            <a:endParaRPr lang="en-US"/>
          </a:p>
        </p:txBody>
      </p:sp>
      <p:sp>
        <p:nvSpPr>
          <p:cNvPr id="8" name="Slide Number Placeholder 7"/>
          <p:cNvSpPr>
            <a:spLocks noGrp="1"/>
          </p:cNvSpPr>
          <p:nvPr>
            <p:ph type="sldNum" idx="12"/>
          </p:nvPr>
        </p:nvSpPr>
        <p:spPr>
          <a:xfrm>
            <a:off x="6556375" y="6248400"/>
            <a:ext cx="2120900" cy="461963"/>
          </a:xfrm>
        </p:spPr>
        <p:txBody>
          <a:bodyPr/>
          <a:lstStyle>
            <a:lvl1pPr>
              <a:defRPr/>
            </a:lvl1pPr>
          </a:lstStyle>
          <a:p>
            <a:pPr>
              <a:defRPr/>
            </a:pPr>
            <a:fld id="{4B2733ED-39EC-5A43-8BED-09EEB386BEF9}" type="slidenum">
              <a:rPr lang="en-GB"/>
              <a:pPr>
                <a:defRPr/>
              </a:pPr>
              <a:t>‹#›</a:t>
            </a:fld>
            <a:endParaRPr lang="en-GB"/>
          </a:p>
        </p:txBody>
      </p:sp>
    </p:spTree>
    <p:extLst>
      <p:ext uri="{BB962C8B-B14F-4D97-AF65-F5344CB8AC3E}">
        <p14:creationId xmlns:p14="http://schemas.microsoft.com/office/powerpoint/2010/main" val="120734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F5CFA-1E1B-1549-80EA-5FE99CB4C7B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F5CFA-1E1B-1549-80EA-5FE99CB4C7B8}"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F5CFA-1E1B-1549-80EA-5FE99CB4C7B8}"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F5CFA-1E1B-1549-80EA-5FE99CB4C7B8}" type="datetimeFigureOut">
              <a:rPr lang="en-US" smtClean="0"/>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F5CFA-1E1B-1549-80EA-5FE99CB4C7B8}" type="datetimeFigureOut">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F5CFA-1E1B-1549-80EA-5FE99CB4C7B8}" type="datetimeFigureOut">
              <a:rPr lang="en-US" smtClean="0"/>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F5CFA-1E1B-1549-80EA-5FE99CB4C7B8}"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F5CFA-1E1B-1549-80EA-5FE99CB4C7B8}"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2A6A5-44B2-234C-8191-71AB443784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F5CFA-1E1B-1549-80EA-5FE99CB4C7B8}" type="datetimeFigureOut">
              <a:rPr lang="en-US" smtClean="0"/>
              <a:t>7/31/2017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2A6A5-44B2-234C-8191-71AB4437847D}" type="slidenum">
              <a:rPr lang="en-US" smtClean="0"/>
              <a:t>‹#›</a:t>
            </a:fld>
            <a:endParaRPr lang="en-US"/>
          </a:p>
        </p:txBody>
      </p:sp>
    </p:spTree>
    <p:extLst>
      <p:ext uri="{BB962C8B-B14F-4D97-AF65-F5344CB8AC3E}">
        <p14:creationId xmlns:p14="http://schemas.microsoft.com/office/powerpoint/2010/main" val="1003561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t.ly/2u0SU5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bit.ly/2hb5Ct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bit.ly/2hb5Ct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2519" y="341241"/>
            <a:ext cx="184666" cy="369332"/>
          </a:xfrm>
          <a:prstGeom prst="rect">
            <a:avLst/>
          </a:prstGeom>
          <a:noFill/>
        </p:spPr>
        <p:txBody>
          <a:bodyPr wrap="none" rtlCol="0">
            <a:spAutoFit/>
          </a:bodyPr>
          <a:lstStyle/>
          <a:p>
            <a:endParaRPr lang="en-US" dirty="0"/>
          </a:p>
        </p:txBody>
      </p:sp>
      <p:pic>
        <p:nvPicPr>
          <p:cNvPr id="10"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115616" y="6058061"/>
            <a:ext cx="1579563" cy="611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Rectangle 2"/>
          <p:cNvSpPr txBox="1">
            <a:spLocks noChangeArrowheads="1"/>
          </p:cNvSpPr>
          <p:nvPr/>
        </p:nvSpPr>
        <p:spPr bwMode="auto">
          <a:xfrm>
            <a:off x="179512" y="1153887"/>
            <a:ext cx="8856538" cy="32657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a:lstStyle>
          <a:p>
            <a:pPr algn="ctr"/>
            <a:r>
              <a:rPr lang="en-US" sz="2400" dirty="0" smtClean="0">
                <a:solidFill>
                  <a:schemeClr val="tx1"/>
                </a:solidFill>
                <a:latin typeface="Avenir Book" charset="0"/>
                <a:ea typeface="Avenir Book" charset="0"/>
                <a:cs typeface="Avenir Book" charset="0"/>
              </a:rPr>
              <a:t>Public Hearings on the Copyright Amendment Bill 2017</a:t>
            </a:r>
            <a:r>
              <a:rPr lang="en-ZA" sz="2400" b="1" i="1" dirty="0" smtClean="0">
                <a:solidFill>
                  <a:schemeClr val="tx1"/>
                </a:solidFill>
                <a:latin typeface="Avenir Book" charset="0"/>
                <a:ea typeface="Avenir Book" charset="0"/>
                <a:cs typeface="Avenir Book" charset="0"/>
              </a:rPr>
              <a:t/>
            </a:r>
            <a:br>
              <a:rPr lang="en-ZA" sz="2400" b="1" i="1" dirty="0" smtClean="0">
                <a:solidFill>
                  <a:schemeClr val="tx1"/>
                </a:solidFill>
                <a:latin typeface="Avenir Book" charset="0"/>
                <a:ea typeface="Avenir Book" charset="0"/>
                <a:cs typeface="Avenir Book" charset="0"/>
              </a:rPr>
            </a:br>
            <a:r>
              <a:rPr lang="en-ZA" sz="2400" dirty="0" smtClean="0">
                <a:solidFill>
                  <a:schemeClr val="tx1"/>
                </a:solidFill>
                <a:latin typeface="Avenir Book" charset="0"/>
                <a:ea typeface="Avenir Book" charset="0"/>
                <a:cs typeface="Avenir Book" charset="0"/>
              </a:rPr>
              <a:t/>
            </a:r>
            <a:br>
              <a:rPr lang="en-ZA" sz="2400" dirty="0" smtClean="0">
                <a:solidFill>
                  <a:schemeClr val="tx1"/>
                </a:solidFill>
                <a:latin typeface="Avenir Book" charset="0"/>
                <a:ea typeface="Avenir Book" charset="0"/>
                <a:cs typeface="Avenir Book" charset="0"/>
              </a:rPr>
            </a:br>
            <a:r>
              <a:rPr lang="en-ZA" sz="2400" dirty="0" smtClean="0">
                <a:solidFill>
                  <a:schemeClr val="tx1"/>
                </a:solidFill>
                <a:latin typeface="Avenir Book"/>
                <a:ea typeface="ＭＳ Ｐゴシック" charset="0"/>
                <a:cs typeface="Avenir Book"/>
              </a:rPr>
              <a:t/>
            </a:r>
            <a:br>
              <a:rPr lang="en-ZA" sz="2400" dirty="0" smtClean="0">
                <a:solidFill>
                  <a:schemeClr val="tx1"/>
                </a:solidFill>
                <a:latin typeface="Avenir Book"/>
                <a:ea typeface="ＭＳ Ｐゴシック" charset="0"/>
                <a:cs typeface="Avenir Book"/>
              </a:rPr>
            </a:br>
            <a:r>
              <a:rPr lang="en-ZA" sz="2000" dirty="0" smtClean="0">
                <a:solidFill>
                  <a:schemeClr val="tx1"/>
                </a:solidFill>
                <a:latin typeface="Avenir Book"/>
                <a:ea typeface="ＭＳ Ｐゴシック" charset="0"/>
                <a:cs typeface="Avenir Book"/>
              </a:rPr>
              <a:t>Parliamentary Portfolio Committee</a:t>
            </a:r>
            <a:br>
              <a:rPr lang="en-ZA" sz="2000" dirty="0" smtClean="0">
                <a:solidFill>
                  <a:schemeClr val="tx1"/>
                </a:solidFill>
                <a:latin typeface="Avenir Book"/>
                <a:ea typeface="ＭＳ Ｐゴシック" charset="0"/>
                <a:cs typeface="Avenir Book"/>
              </a:rPr>
            </a:br>
            <a:endParaRPr lang="en-ZA" sz="2000" dirty="0" smtClean="0">
              <a:solidFill>
                <a:schemeClr val="tx1"/>
              </a:solidFill>
              <a:latin typeface="Avenir Book"/>
              <a:ea typeface="ＭＳ Ｐゴシック" charset="0"/>
              <a:cs typeface="Avenir Book"/>
            </a:endParaRPr>
          </a:p>
          <a:p>
            <a:pPr algn="ctr"/>
            <a:r>
              <a:rPr lang="en-ZA" sz="2000" dirty="0">
                <a:solidFill>
                  <a:schemeClr val="tx1"/>
                </a:solidFill>
                <a:latin typeface="Avenir Book"/>
                <a:ea typeface="ＭＳ Ｐゴシック" charset="0"/>
                <a:cs typeface="Avenir Book"/>
              </a:rPr>
              <a:t>1</a:t>
            </a:r>
            <a:r>
              <a:rPr lang="en-ZA" sz="2000" dirty="0" smtClean="0">
                <a:solidFill>
                  <a:schemeClr val="tx1"/>
                </a:solidFill>
                <a:latin typeface="Avenir Book"/>
                <a:ea typeface="ＭＳ Ｐゴシック" charset="0"/>
                <a:cs typeface="Avenir Book"/>
              </a:rPr>
              <a:t> August 2017</a:t>
            </a:r>
            <a:r>
              <a:rPr lang="en-ZA" sz="1800" dirty="0" smtClean="0">
                <a:solidFill>
                  <a:schemeClr val="tx1"/>
                </a:solidFill>
                <a:latin typeface="Avenir Book"/>
                <a:ea typeface="ＭＳ Ｐゴシック" charset="0"/>
                <a:cs typeface="Avenir Book"/>
              </a:rPr>
              <a:t/>
            </a:r>
            <a:br>
              <a:rPr lang="en-ZA" sz="1800" dirty="0" smtClean="0">
                <a:solidFill>
                  <a:schemeClr val="tx1"/>
                </a:solidFill>
                <a:latin typeface="Avenir Book"/>
                <a:ea typeface="ＭＳ Ｐゴシック" charset="0"/>
                <a:cs typeface="Avenir Book"/>
              </a:rPr>
            </a:br>
            <a:r>
              <a:rPr lang="en-ZA" sz="1800" dirty="0" smtClean="0">
                <a:solidFill>
                  <a:schemeClr val="tx1"/>
                </a:solidFill>
                <a:latin typeface="Avenir Book"/>
                <a:ea typeface="ＭＳ Ｐゴシック" charset="0"/>
                <a:cs typeface="Avenir Book"/>
              </a:rPr>
              <a:t/>
            </a:r>
            <a:br>
              <a:rPr lang="en-ZA" sz="1800" dirty="0" smtClean="0">
                <a:solidFill>
                  <a:schemeClr val="tx1"/>
                </a:solidFill>
                <a:latin typeface="Avenir Book"/>
                <a:ea typeface="ＭＳ Ｐゴシック" charset="0"/>
                <a:cs typeface="Avenir Book"/>
              </a:rPr>
            </a:br>
            <a:r>
              <a:rPr lang="en-ZA" sz="1800" dirty="0" smtClean="0">
                <a:solidFill>
                  <a:schemeClr val="tx1"/>
                </a:solidFill>
                <a:latin typeface="Avenir Book"/>
                <a:ea typeface="ＭＳ Ｐゴシック" charset="0"/>
                <a:cs typeface="Avenir Book"/>
              </a:rPr>
              <a:t/>
            </a:r>
            <a:br>
              <a:rPr lang="en-ZA" sz="1800" dirty="0" smtClean="0">
                <a:solidFill>
                  <a:schemeClr val="tx1"/>
                </a:solidFill>
                <a:latin typeface="Avenir Book"/>
                <a:ea typeface="ＭＳ Ｐゴシック" charset="0"/>
                <a:cs typeface="Avenir Book"/>
              </a:rPr>
            </a:br>
            <a:r>
              <a:rPr lang="en-ZA" sz="1800" dirty="0">
                <a:solidFill>
                  <a:schemeClr val="tx1"/>
                </a:solidFill>
                <a:latin typeface="Avenir Book"/>
                <a:ea typeface="ＭＳ Ｐゴシック" charset="0"/>
                <a:cs typeface="Avenir Book"/>
              </a:rPr>
              <a:t>Dr. Tobias </a:t>
            </a:r>
            <a:r>
              <a:rPr lang="en-ZA" sz="1800" dirty="0" smtClean="0">
                <a:solidFill>
                  <a:schemeClr val="tx1"/>
                </a:solidFill>
                <a:latin typeface="Avenir Book"/>
                <a:ea typeface="ＭＳ Ｐゴシック" charset="0"/>
                <a:cs typeface="Avenir Book"/>
              </a:rPr>
              <a:t>Schonwetter, Director: UCT IP Unit</a:t>
            </a:r>
            <a:endParaRPr lang="en-GB" sz="2400" b="1" dirty="0">
              <a:solidFill>
                <a:schemeClr val="tx1"/>
              </a:solidFill>
              <a:latin typeface="Avenir Book"/>
              <a:ea typeface="ＭＳ Ｐゴシック" charset="0"/>
              <a:cs typeface="Avenir Book"/>
            </a:endParaRPr>
          </a:p>
        </p:txBody>
      </p:sp>
      <p:pic>
        <p:nvPicPr>
          <p:cNvPr id="4" name="Picture 3" descr="uc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81" y="5819068"/>
            <a:ext cx="1090038" cy="102426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0" y="6025867"/>
            <a:ext cx="1978124" cy="642468"/>
          </a:xfrm>
          <a:prstGeom prst="rect">
            <a:avLst/>
          </a:prstGeom>
        </p:spPr>
      </p:pic>
    </p:spTree>
    <p:extLst>
      <p:ext uri="{BB962C8B-B14F-4D97-AF65-F5344CB8AC3E}">
        <p14:creationId xmlns:p14="http://schemas.microsoft.com/office/powerpoint/2010/main" val="696751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52400" y="1571789"/>
            <a:ext cx="8819646" cy="31373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a:latin typeface="Avenir Book" charset="0"/>
                <a:ea typeface="Avenir Book" charset="0"/>
                <a:cs typeface="Avenir Book" charset="0"/>
              </a:rPr>
              <a:t>D</a:t>
            </a:r>
            <a:r>
              <a:rPr lang="en-US" sz="2400" dirty="0" smtClean="0">
                <a:latin typeface="Avenir Book" charset="0"/>
                <a:ea typeface="Avenir Book" charset="0"/>
                <a:cs typeface="Avenir Book" charset="0"/>
              </a:rPr>
              <a:t>istinguish the real copyright issues from the many smokescreens. </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Who really benefits from the current system and who lobbies the loudest to oppose change and retain the status quo?</a:t>
            </a:r>
            <a:endParaRPr lang="en-US" sz="2400" dirty="0">
              <a:solidFill>
                <a:srgbClr val="FF0000"/>
              </a:solidFill>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524760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11512" y="143692"/>
            <a:ext cx="8898673" cy="6453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b="1" dirty="0" smtClean="0">
                <a:latin typeface="Avenir Book" charset="0"/>
                <a:ea typeface="Avenir Book" charset="0"/>
                <a:cs typeface="Avenir Book" charset="0"/>
              </a:rPr>
              <a:t>Select specific points with regards to some of the provisions proposed in the Bill. </a:t>
            </a:r>
            <a:r>
              <a:rPr lang="en-US" sz="2400" dirty="0" smtClean="0">
                <a:latin typeface="Avenir Book" charset="0"/>
                <a:ea typeface="Avenir Book" charset="0"/>
                <a:cs typeface="Avenir Book" charset="0"/>
              </a:rPr>
              <a:t/>
            </a:r>
            <a:br>
              <a:rPr lang="en-US" sz="2400" dirty="0" smtClean="0">
                <a:latin typeface="Avenir Book" charset="0"/>
                <a:ea typeface="Avenir Book" charset="0"/>
                <a:cs typeface="Avenir Book" charset="0"/>
              </a:rPr>
            </a:br>
            <a:r>
              <a:rPr lang="en-US" sz="2400" dirty="0" smtClean="0">
                <a:latin typeface="Avenir Book" charset="0"/>
                <a:ea typeface="Avenir Book" charset="0"/>
                <a:cs typeface="Avenir Book" charset="0"/>
              </a:rPr>
              <a:t/>
            </a:r>
            <a:br>
              <a:rPr lang="en-US" sz="2400" dirty="0" smtClean="0">
                <a:latin typeface="Avenir Book" charset="0"/>
                <a:ea typeface="Avenir Book" charset="0"/>
                <a:cs typeface="Avenir Book" charset="0"/>
              </a:rPr>
            </a:br>
            <a:r>
              <a:rPr lang="en-US" sz="2400" i="1" dirty="0" smtClean="0">
                <a:latin typeface="Avenir Book" charset="0"/>
                <a:ea typeface="Avenir Book" charset="0"/>
                <a:cs typeface="Avenir Book" charset="0"/>
              </a:rPr>
              <a:t>[ Much more detail in our </a:t>
            </a:r>
            <a:r>
              <a:rPr lang="en-US" sz="2400" i="1" dirty="0">
                <a:latin typeface="Avenir Book" charset="0"/>
                <a:ea typeface="Avenir Book" charset="0"/>
                <a:cs typeface="Avenir Book" charset="0"/>
              </a:rPr>
              <a:t>written submission (</a:t>
            </a:r>
            <a:r>
              <a:rPr lang="en-US" sz="2400" i="1" dirty="0">
                <a:latin typeface="Avenir Book" charset="0"/>
                <a:ea typeface="Avenir Book" charset="0"/>
                <a:cs typeface="Avenir Book" charset="0"/>
                <a:hlinkClick r:id="rId3"/>
              </a:rPr>
              <a:t>http://</a:t>
            </a:r>
            <a:r>
              <a:rPr lang="en-US" sz="2400" i="1" dirty="0" smtClean="0">
                <a:latin typeface="Avenir Book" charset="0"/>
                <a:ea typeface="Avenir Book" charset="0"/>
                <a:cs typeface="Avenir Book" charset="0"/>
                <a:hlinkClick r:id="rId3"/>
              </a:rPr>
              <a:t>bit.ly/2u0SU5T)</a:t>
            </a:r>
            <a:r>
              <a:rPr lang="en-US" sz="2400" i="1" dirty="0">
                <a:latin typeface="Avenir Book" charset="0"/>
                <a:ea typeface="Avenir Book" charset="0"/>
                <a:cs typeface="Avenir Book" charset="0"/>
              </a:rPr>
              <a:t> ]</a:t>
            </a:r>
            <a:endParaRPr lang="en-US" sz="2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In several provisions, the term </a:t>
            </a:r>
            <a:r>
              <a:rPr lang="en-US" sz="2800" b="1" dirty="0" smtClean="0">
                <a:latin typeface="Avenir Book" charset="0"/>
                <a:ea typeface="Avenir Book" charset="0"/>
                <a:cs typeface="Avenir Book" charset="0"/>
              </a:rPr>
              <a:t>‘rights owner’ </a:t>
            </a:r>
            <a:r>
              <a:rPr lang="en-US" sz="2400" dirty="0" smtClean="0">
                <a:latin typeface="Avenir Book" charset="0"/>
                <a:ea typeface="Avenir Book" charset="0"/>
                <a:cs typeface="Avenir Book" charset="0"/>
              </a:rPr>
              <a:t>should be used instead of </a:t>
            </a:r>
            <a:r>
              <a:rPr lang="en-US" sz="2800" b="1" dirty="0" smtClean="0">
                <a:latin typeface="Avenir Book" charset="0"/>
                <a:ea typeface="Avenir Book" charset="0"/>
                <a:cs typeface="Avenir Book" charset="0"/>
              </a:rPr>
              <a:t>‘author’</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A less complex </a:t>
            </a:r>
            <a:r>
              <a:rPr lang="en-US" sz="2800" b="1" dirty="0" smtClean="0">
                <a:latin typeface="Avenir Book" charset="0"/>
                <a:ea typeface="Avenir Book" charset="0"/>
                <a:cs typeface="Avenir Book" charset="0"/>
              </a:rPr>
              <a:t>definition for ‘person with a disability’</a:t>
            </a:r>
          </a:p>
          <a:p>
            <a:pPr marL="0" indent="0" algn="ctr" fontAlgn="auto">
              <a:spcAft>
                <a:spcPts val="0"/>
              </a:spcAft>
              <a:buClr>
                <a:schemeClr val="accent3"/>
              </a:buClr>
              <a:buNone/>
              <a:defRPr/>
            </a:pPr>
            <a:r>
              <a:rPr lang="en-US" sz="1400" i="1" dirty="0">
                <a:latin typeface="Avenir Book" charset="0"/>
                <a:ea typeface="Avenir Book" charset="0"/>
                <a:cs typeface="Avenir Book" charset="0"/>
              </a:rPr>
              <a:t>“People with disabilities" means people who have a long-term or recurring physical or mental impairment which substantially limits their ability to access and use a work without an accessible format."</a:t>
            </a: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Amendment of clause dealing with </a:t>
            </a:r>
            <a:r>
              <a:rPr lang="en-US" sz="2800" b="1" dirty="0" smtClean="0">
                <a:latin typeface="Avenir Book" charset="0"/>
                <a:ea typeface="Avenir Book" charset="0"/>
                <a:cs typeface="Avenir Book" charset="0"/>
              </a:rPr>
              <a:t>state-funded IP, s5</a:t>
            </a:r>
          </a:p>
          <a:p>
            <a:pPr marL="0" indent="0" algn="ctr" fontAlgn="auto">
              <a:spcAft>
                <a:spcPts val="0"/>
              </a:spcAft>
              <a:buClr>
                <a:schemeClr val="accent3"/>
              </a:buClr>
              <a:buNone/>
              <a:defRPr/>
            </a:pPr>
            <a:r>
              <a:rPr lang="en-US" sz="1400" i="1" dirty="0">
                <a:latin typeface="Avenir Book" charset="0"/>
                <a:ea typeface="Avenir Book" charset="0"/>
                <a:cs typeface="Avenir Book" charset="0"/>
              </a:rPr>
              <a:t>"Copyright shall be conferred by this section on every work which is eligible for copyright and which is made by, or funded and [emphasis added] made under the direction or control, of the state. . ."</a:t>
            </a: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462611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7150" y="492722"/>
            <a:ext cx="9018270" cy="8903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A comma needs to be deleted from the </a:t>
            </a:r>
            <a:r>
              <a:rPr lang="en-US" sz="2800" b="1" dirty="0" smtClean="0">
                <a:latin typeface="Avenir Book" charset="0"/>
                <a:ea typeface="Avenir Book" charset="0"/>
                <a:cs typeface="Avenir Book" charset="0"/>
              </a:rPr>
              <a:t>Quotation right </a:t>
            </a:r>
            <a:br>
              <a:rPr lang="en-US" sz="2800" b="1" dirty="0" smtClean="0">
                <a:latin typeface="Avenir Book" charset="0"/>
                <a:ea typeface="Avenir Book" charset="0"/>
                <a:cs typeface="Avenir Book" charset="0"/>
              </a:rPr>
            </a:br>
            <a:r>
              <a:rPr lang="en-US" sz="2800" b="1" dirty="0" smtClean="0">
                <a:latin typeface="Avenir Book" charset="0"/>
                <a:ea typeface="Avenir Book" charset="0"/>
                <a:cs typeface="Avenir Book" charset="0"/>
              </a:rPr>
              <a:t>in s12A(1) </a:t>
            </a:r>
            <a:r>
              <a:rPr lang="en-US" sz="2400" dirty="0" smtClean="0">
                <a:latin typeface="Avenir Book" charset="0"/>
                <a:ea typeface="Avenir Book" charset="0"/>
                <a:cs typeface="Avenir Book" charset="0"/>
              </a:rPr>
              <a:t>to not unduly limit its application</a:t>
            </a: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7200" y="2374900"/>
            <a:ext cx="5689600" cy="2108200"/>
          </a:xfrm>
          <a:prstGeom prst="rect">
            <a:avLst/>
          </a:prstGeom>
        </p:spPr>
      </p:pic>
      <p:sp>
        <p:nvSpPr>
          <p:cNvPr id="3" name="Rectangle 2"/>
          <p:cNvSpPr/>
          <p:nvPr/>
        </p:nvSpPr>
        <p:spPr>
          <a:xfrm flipH="1">
            <a:off x="2994660" y="3097530"/>
            <a:ext cx="57150" cy="1600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944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11512" y="143692"/>
            <a:ext cx="8898673" cy="6453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Open </a:t>
            </a:r>
            <a:r>
              <a:rPr lang="en-US" sz="2400" dirty="0" err="1" smtClean="0">
                <a:latin typeface="Avenir Book" charset="0"/>
                <a:ea typeface="Avenir Book" charset="0"/>
                <a:cs typeface="Avenir Book" charset="0"/>
              </a:rPr>
              <a:t>licences</a:t>
            </a: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1400" dirty="0" smtClean="0">
                <a:latin typeface="Avenir Book" charset="0"/>
                <a:ea typeface="Avenir Book" charset="0"/>
                <a:cs typeface="Avenir Book" charset="0"/>
              </a:rPr>
              <a:t>Open </a:t>
            </a:r>
            <a:r>
              <a:rPr lang="en-US" sz="1400" dirty="0" err="1" smtClean="0">
                <a:latin typeface="Avenir Book" charset="0"/>
                <a:ea typeface="Avenir Book" charset="0"/>
                <a:cs typeface="Avenir Book" charset="0"/>
              </a:rPr>
              <a:t>licences</a:t>
            </a:r>
            <a:r>
              <a:rPr lang="en-US" sz="1400" dirty="0" smtClean="0">
                <a:latin typeface="Avenir Book" charset="0"/>
                <a:ea typeface="Avenir Book" charset="0"/>
                <a:cs typeface="Avenir Book" charset="0"/>
              </a:rPr>
              <a:t> such as Creative Commons </a:t>
            </a:r>
            <a:r>
              <a:rPr lang="en-US" sz="1400" dirty="0" err="1" smtClean="0">
                <a:latin typeface="Avenir Book" charset="0"/>
                <a:ea typeface="Avenir Book" charset="0"/>
                <a:cs typeface="Avenir Book" charset="0"/>
              </a:rPr>
              <a:t>licences</a:t>
            </a:r>
            <a:r>
              <a:rPr lang="en-US" sz="1400" dirty="0" smtClean="0">
                <a:latin typeface="Avenir Book" charset="0"/>
                <a:ea typeface="Avenir Book" charset="0"/>
                <a:cs typeface="Avenir Book" charset="0"/>
              </a:rPr>
              <a:t> facilitate the voluntary waiver of rights holders of some of their rights to enable access and sharing. More than 1 billion works are already shared that way and the concept provides the legal basis for access-enabling open access, open science similar initiatives. It is important that the law encourages and supports this, and the revised s39B(2) is therefore crucial as s39 in its previous form seemed to prevent this. However, s39B(2) needs further fixing:</a:t>
            </a:r>
          </a:p>
          <a:p>
            <a:pPr marL="0" indent="0" algn="ctr" fontAlgn="auto">
              <a:spcAft>
                <a:spcPts val="0"/>
              </a:spcAft>
              <a:buClr>
                <a:schemeClr val="accent3"/>
              </a:buClr>
              <a:buNone/>
              <a:defRPr/>
            </a:pPr>
            <a:r>
              <a:rPr lang="en-US" sz="1400" i="1" dirty="0">
                <a:latin typeface="Avenir Book" charset="0"/>
                <a:ea typeface="Avenir Book" charset="0"/>
                <a:cs typeface="Avenir Book" charset="0"/>
              </a:rPr>
              <a:t>"(2) This section does not prohibit or otherwise interfere with public and open </a:t>
            </a:r>
            <a:r>
              <a:rPr lang="en-US" sz="1400" i="1" dirty="0" err="1">
                <a:latin typeface="Avenir Book" charset="0"/>
                <a:ea typeface="Avenir Book" charset="0"/>
                <a:cs typeface="Avenir Book" charset="0"/>
              </a:rPr>
              <a:t>licences</a:t>
            </a:r>
            <a:r>
              <a:rPr lang="en-US" sz="1400" i="1" dirty="0">
                <a:latin typeface="Avenir Book" charset="0"/>
                <a:ea typeface="Avenir Book" charset="0"/>
                <a:cs typeface="Avenir Book" charset="0"/>
              </a:rPr>
              <a:t> or voluntary dedications of a work to the public domain."</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Parallel importation</a:t>
            </a:r>
          </a:p>
          <a:p>
            <a:pPr marL="0" indent="0" algn="ctr" fontAlgn="auto">
              <a:spcAft>
                <a:spcPts val="0"/>
              </a:spcAft>
              <a:buClr>
                <a:schemeClr val="accent3"/>
              </a:buClr>
              <a:buNone/>
              <a:defRPr/>
            </a:pPr>
            <a:r>
              <a:rPr lang="en-US" sz="1400" dirty="0" smtClean="0">
                <a:latin typeface="Avenir Book" charset="0"/>
                <a:ea typeface="Avenir Book" charset="0"/>
                <a:cs typeface="Avenir Book" charset="0"/>
              </a:rPr>
              <a:t>Nowadays, there </a:t>
            </a:r>
            <a:r>
              <a:rPr lang="en-US" sz="1400" dirty="0">
                <a:latin typeface="Avenir Book" charset="0"/>
                <a:ea typeface="Avenir Book" charset="0"/>
                <a:cs typeface="Avenir Book" charset="0"/>
              </a:rPr>
              <a:t>should </a:t>
            </a:r>
            <a:r>
              <a:rPr lang="en-US" sz="1400" dirty="0" smtClean="0">
                <a:latin typeface="Avenir Book" charset="0"/>
                <a:ea typeface="Avenir Book" charset="0"/>
                <a:cs typeface="Avenir Book" charset="0"/>
              </a:rPr>
              <a:t>really be </a:t>
            </a:r>
            <a:r>
              <a:rPr lang="en-US" sz="1400" dirty="0">
                <a:latin typeface="Avenir Book" charset="0"/>
                <a:ea typeface="Avenir Book" charset="0"/>
                <a:cs typeface="Avenir Book" charset="0"/>
              </a:rPr>
              <a:t>nothing preventing </a:t>
            </a:r>
            <a:r>
              <a:rPr lang="en-US" sz="1400" dirty="0" smtClean="0">
                <a:latin typeface="Avenir Book" charset="0"/>
                <a:ea typeface="Avenir Book" charset="0"/>
                <a:cs typeface="Avenir Book" charset="0"/>
              </a:rPr>
              <a:t>us from </a:t>
            </a:r>
            <a:r>
              <a:rPr lang="en-US" sz="1400" dirty="0">
                <a:latin typeface="Avenir Book" charset="0"/>
                <a:ea typeface="Avenir Book" charset="0"/>
                <a:cs typeface="Avenir Book" charset="0"/>
              </a:rPr>
              <a:t>purchasing legally produced books </a:t>
            </a:r>
            <a:r>
              <a:rPr lang="en-US" sz="1400" dirty="0" smtClean="0">
                <a:latin typeface="Avenir Book" charset="0"/>
                <a:ea typeface="Avenir Book" charset="0"/>
                <a:cs typeface="Avenir Book" charset="0"/>
              </a:rPr>
              <a:t>from, say, </a:t>
            </a:r>
            <a:r>
              <a:rPr lang="en-US" sz="1400" dirty="0">
                <a:latin typeface="Avenir Book" charset="0"/>
                <a:ea typeface="Avenir Book" charset="0"/>
                <a:cs typeface="Avenir Book" charset="0"/>
              </a:rPr>
              <a:t>India or China at cheaper </a:t>
            </a:r>
            <a:r>
              <a:rPr lang="en-US" sz="1400" dirty="0" smtClean="0">
                <a:latin typeface="Avenir Book" charset="0"/>
                <a:ea typeface="Avenir Book" charset="0"/>
                <a:cs typeface="Avenir Book" charset="0"/>
              </a:rPr>
              <a:t>prices and import them into South Africa. </a:t>
            </a:r>
            <a:r>
              <a:rPr lang="en-US" sz="1400" dirty="0">
                <a:latin typeface="Avenir Book" charset="0"/>
                <a:ea typeface="Avenir Book" charset="0"/>
                <a:cs typeface="Avenir Book" charset="0"/>
              </a:rPr>
              <a:t>In practice, however, </a:t>
            </a:r>
            <a:r>
              <a:rPr lang="en-US" sz="1400" dirty="0" smtClean="0">
                <a:latin typeface="Avenir Book" charset="0"/>
                <a:ea typeface="Avenir Book" charset="0"/>
                <a:cs typeface="Avenir Book" charset="0"/>
              </a:rPr>
              <a:t>current copyright laws severely impede this flexibility. We therefore welcome s12B which does away with restrictions on parallel importation and thereby limits questionable territorial rights practices employed by some publishers.</a:t>
            </a: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Freedom of panorama</a:t>
            </a:r>
          </a:p>
          <a:p>
            <a:pPr marL="0" indent="0" algn="ctr" fontAlgn="auto">
              <a:spcAft>
                <a:spcPts val="0"/>
              </a:spcAft>
              <a:buClr>
                <a:schemeClr val="accent3"/>
              </a:buClr>
              <a:buNone/>
              <a:defRPr/>
            </a:pPr>
            <a:r>
              <a:rPr lang="en-US" sz="1400" i="1" dirty="0" smtClean="0">
                <a:latin typeface="Avenir Book" charset="0"/>
                <a:ea typeface="Avenir Book" charset="0"/>
                <a:cs typeface="Avenir Book" charset="0"/>
              </a:rPr>
              <a:t>If compared to other countries, less information about modern South Africa is available to a global audience via popular digital media such as </a:t>
            </a:r>
            <a:r>
              <a:rPr lang="en-US" sz="1400" i="1" dirty="0">
                <a:latin typeface="Avenir Book" charset="0"/>
                <a:ea typeface="Avenir Book" charset="0"/>
                <a:cs typeface="Avenir Book" charset="0"/>
              </a:rPr>
              <a:t>W</a:t>
            </a:r>
            <a:r>
              <a:rPr lang="en-US" sz="1400" i="1" dirty="0" smtClean="0">
                <a:latin typeface="Avenir Book" charset="0"/>
                <a:ea typeface="Avenir Book" charset="0"/>
                <a:cs typeface="Avenir Book" charset="0"/>
              </a:rPr>
              <a:t>ikipedia due to undue limitations on the use of public artworks. We therefore support calls for inserting a so-called ’Freedom of Panorama’ provision into our copyright law.  </a:t>
            </a:r>
          </a:p>
          <a:p>
            <a:pPr marL="0" indent="0" algn="ctr" fontAlgn="auto">
              <a:spcAft>
                <a:spcPts val="0"/>
              </a:spcAft>
              <a:buClr>
                <a:schemeClr val="accent3"/>
              </a:buClr>
              <a:buNone/>
              <a:defRPr/>
            </a:pPr>
            <a:r>
              <a:rPr lang="en-US" sz="1400" i="1" dirty="0" smtClean="0">
                <a:latin typeface="Avenir Book" charset="0"/>
                <a:ea typeface="Avenir Book" charset="0"/>
                <a:cs typeface="Avenir Book" charset="0"/>
              </a:rPr>
              <a:t>More information on this is contained in </a:t>
            </a:r>
            <a:r>
              <a:rPr lang="en-US" sz="1400" i="1" dirty="0" smtClean="0">
                <a:latin typeface="Avenir Book" charset="0"/>
                <a:ea typeface="Avenir Book" charset="0"/>
                <a:cs typeface="Avenir Book" charset="0"/>
                <a:hlinkClick r:id="rId3"/>
              </a:rPr>
              <a:t>Wikimedia SA’s submission on presentation</a:t>
            </a:r>
            <a:r>
              <a:rPr lang="en-US" sz="1400" i="1" dirty="0">
                <a:latin typeface="Avenir Book" charset="0"/>
                <a:ea typeface="Avenir Book" charset="0"/>
                <a:cs typeface="Avenir Book" charset="0"/>
              </a:rPr>
              <a:t> (</a:t>
            </a:r>
            <a:r>
              <a:rPr lang="en-US" sz="1400" i="1" dirty="0">
                <a:latin typeface="Avenir Book" charset="0"/>
                <a:ea typeface="Avenir Book" charset="0"/>
                <a:cs typeface="Avenir Book" charset="0"/>
                <a:hlinkClick r:id="rId4"/>
              </a:rPr>
              <a:t>http://</a:t>
            </a:r>
            <a:r>
              <a:rPr lang="en-US" sz="1400" i="1" dirty="0" smtClean="0">
                <a:latin typeface="Avenir Book" charset="0"/>
                <a:ea typeface="Avenir Book" charset="0"/>
                <a:cs typeface="Avenir Book" charset="0"/>
                <a:hlinkClick r:id="rId4"/>
              </a:rPr>
              <a:t>bit.ly/2hb5Ct0)</a:t>
            </a:r>
            <a:r>
              <a:rPr lang="en-US" sz="1400" i="1" dirty="0" smtClean="0">
                <a:latin typeface="Avenir Book" charset="0"/>
                <a:ea typeface="Avenir Book" charset="0"/>
                <a:cs typeface="Avenir Book" charset="0"/>
              </a:rPr>
              <a:t> .</a:t>
            </a:r>
          </a:p>
        </p:txBody>
      </p:sp>
      <p:pic>
        <p:nvPicPr>
          <p:cNvPr id="156677" name="Picture 8" descr="IP Unit 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441692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67544" y="2715442"/>
            <a:ext cx="8118088" cy="690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a:latin typeface="Avenir Book" charset="0"/>
                <a:ea typeface="Avenir Book" charset="0"/>
                <a:cs typeface="Avenir Book" charset="0"/>
              </a:rPr>
              <a:t>5</a:t>
            </a:r>
            <a:r>
              <a:rPr lang="en-US" sz="2400" dirty="0" smtClean="0">
                <a:latin typeface="Avenir Book" charset="0"/>
                <a:ea typeface="Avenir Book" charset="0"/>
                <a:cs typeface="Avenir Book" charset="0"/>
              </a:rPr>
              <a:t> minutes on Fair Use!</a:t>
            </a: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2014298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29000" y="646612"/>
            <a:ext cx="8118088" cy="25995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To reward creators and </a:t>
            </a:r>
            <a:r>
              <a:rPr lang="en-US" sz="2000" dirty="0" err="1" smtClean="0">
                <a:latin typeface="Avenir Book" charset="0"/>
                <a:ea typeface="Avenir Book" charset="0"/>
                <a:cs typeface="Avenir Book" charset="0"/>
              </a:rPr>
              <a:t>incentivise</a:t>
            </a:r>
            <a:r>
              <a:rPr lang="en-US" sz="2000" dirty="0" smtClean="0">
                <a:latin typeface="Avenir Book" charset="0"/>
                <a:ea typeface="Avenir Book" charset="0"/>
                <a:cs typeface="Avenir Book" charset="0"/>
              </a:rPr>
              <a:t> and </a:t>
            </a:r>
            <a:r>
              <a:rPr lang="en-US" sz="2000" dirty="0" err="1" smtClean="0">
                <a:latin typeface="Avenir Book" charset="0"/>
                <a:ea typeface="Avenir Book" charset="0"/>
                <a:cs typeface="Avenir Book" charset="0"/>
              </a:rPr>
              <a:t>maximise</a:t>
            </a:r>
            <a:r>
              <a:rPr lang="en-US" sz="2000" dirty="0" smtClean="0">
                <a:latin typeface="Avenir Book" charset="0"/>
                <a:ea typeface="Avenir Book" charset="0"/>
                <a:cs typeface="Avenir Book" charset="0"/>
              </a:rPr>
              <a:t> creativity, copyright law must strike a </a:t>
            </a:r>
            <a:r>
              <a:rPr lang="en-US" sz="2400" b="1" dirty="0" smtClean="0">
                <a:latin typeface="Avenir Book" charset="0"/>
                <a:ea typeface="Avenir Book" charset="0"/>
                <a:cs typeface="Avenir Book" charset="0"/>
              </a:rPr>
              <a:t>fair balance between the interests of rights holders and users/the public interest</a:t>
            </a:r>
            <a:r>
              <a:rPr lang="en-US" sz="2000" dirty="0" smtClean="0">
                <a:latin typeface="Avenir Book" charset="0"/>
                <a:ea typeface="Avenir Book" charset="0"/>
                <a:cs typeface="Avenir Book" charset="0"/>
              </a:rPr>
              <a:t>.</a:t>
            </a:r>
          </a:p>
          <a:p>
            <a:pPr marL="0" indent="0" algn="ctr" fontAlgn="auto">
              <a:spcAft>
                <a:spcPts val="0"/>
              </a:spcAft>
              <a:buClr>
                <a:schemeClr val="accent3"/>
              </a:buClr>
              <a:buNone/>
              <a:defRPr/>
            </a:pPr>
            <a:endParaRPr lang="en-US" sz="2000" i="1" dirty="0">
              <a:latin typeface="Avenir Book" charset="0"/>
              <a:ea typeface="Avenir Book" charset="0"/>
              <a:cs typeface="Avenir Book" charset="0"/>
            </a:endParaRPr>
          </a:p>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The Copyright contains numerous rights for rights holders, and user/public rights are safeguarded through so-called copyright exceptions and limitation (or “users rights”).</a:t>
            </a: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2910" y="3703320"/>
            <a:ext cx="2242850" cy="1891030"/>
          </a:xfrm>
          <a:prstGeom prst="rect">
            <a:avLst/>
          </a:prstGeom>
        </p:spPr>
      </p:pic>
    </p:spTree>
    <p:extLst>
      <p:ext uri="{BB962C8B-B14F-4D97-AF65-F5344CB8AC3E}">
        <p14:creationId xmlns:p14="http://schemas.microsoft.com/office/powerpoint/2010/main" val="1723143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7500"/>
            <a:ext cx="9144000" cy="5988274"/>
          </a:xfrm>
          <a:prstGeom prst="rect">
            <a:avLst/>
          </a:prstGeom>
        </p:spPr>
      </p:pic>
    </p:spTree>
    <p:extLst>
      <p:ext uri="{BB962C8B-B14F-4D97-AF65-F5344CB8AC3E}">
        <p14:creationId xmlns:p14="http://schemas.microsoft.com/office/powerpoint/2010/main" val="981312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1344" y="2359186"/>
            <a:ext cx="6477000" cy="3429000"/>
          </a:xfrm>
          <a:prstGeom prst="rect">
            <a:avLst/>
          </a:prstGeom>
        </p:spPr>
      </p:pic>
      <p:cxnSp>
        <p:nvCxnSpPr>
          <p:cNvPr id="10" name="Straight Connector 9"/>
          <p:cNvCxnSpPr/>
          <p:nvPr/>
        </p:nvCxnSpPr>
        <p:spPr>
          <a:xfrm>
            <a:off x="4067944" y="3679902"/>
            <a:ext cx="1842202" cy="111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bwMode="auto">
          <a:xfrm>
            <a:off x="5554980" y="1401962"/>
            <a:ext cx="3499282" cy="489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“for purposes </a:t>
            </a:r>
            <a:r>
              <a:rPr lang="en-US" sz="2400" i="1" dirty="0" smtClean="0">
                <a:latin typeface="Avenir Book" charset="0"/>
                <a:ea typeface="Avenir Book" charset="0"/>
                <a:cs typeface="Avenir Book" charset="0"/>
              </a:rPr>
              <a:t>such </a:t>
            </a:r>
            <a:r>
              <a:rPr lang="en-US" sz="2400" i="1" smtClean="0">
                <a:latin typeface="Avenir Book" charset="0"/>
                <a:ea typeface="Avenir Book" charset="0"/>
                <a:cs typeface="Avenir Book" charset="0"/>
              </a:rPr>
              <a:t>as</a:t>
            </a:r>
            <a:r>
              <a:rPr lang="en-US" sz="2400" smtClean="0">
                <a:latin typeface="Avenir Book" charset="0"/>
                <a:ea typeface="Avenir Book" charset="0"/>
                <a:cs typeface="Avenir Book" charset="0"/>
              </a:rPr>
              <a:t>”</a:t>
            </a: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cxnSp>
        <p:nvCxnSpPr>
          <p:cNvPr id="3" name="Straight Arrow Connector 2"/>
          <p:cNvCxnSpPr/>
          <p:nvPr/>
        </p:nvCxnSpPr>
        <p:spPr>
          <a:xfrm flipH="1">
            <a:off x="5893494" y="1929197"/>
            <a:ext cx="1669631" cy="1663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298823" y="3489678"/>
            <a:ext cx="489453" cy="408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93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79388" y="178419"/>
            <a:ext cx="8819646" cy="5887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7000" y="2247900"/>
            <a:ext cx="6350000" cy="2362200"/>
          </a:xfrm>
          <a:prstGeom prst="rect">
            <a:avLst/>
          </a:prstGeom>
        </p:spPr>
      </p:pic>
    </p:spTree>
    <p:extLst>
      <p:ext uri="{BB962C8B-B14F-4D97-AF65-F5344CB8AC3E}">
        <p14:creationId xmlns:p14="http://schemas.microsoft.com/office/powerpoint/2010/main" val="1471557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0" y="1641022"/>
            <a:ext cx="9144000" cy="3639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The </a:t>
            </a:r>
            <a:r>
              <a:rPr lang="en-US" sz="2400" b="1" dirty="0" smtClean="0">
                <a:latin typeface="Avenir Book" charset="0"/>
                <a:ea typeface="Avenir Book" charset="0"/>
                <a:cs typeface="Avenir Book" charset="0"/>
              </a:rPr>
              <a:t>key advantage of fair use </a:t>
            </a:r>
            <a:r>
              <a:rPr lang="en-US" sz="2000" dirty="0" smtClean="0">
                <a:latin typeface="Avenir Book" charset="0"/>
                <a:ea typeface="Avenir Book" charset="0"/>
                <a:cs typeface="Avenir Book" charset="0"/>
              </a:rPr>
              <a:t>vis-à-vis the other approaches is its </a:t>
            </a:r>
            <a:r>
              <a:rPr lang="en-US" sz="2400" b="1" dirty="0" smtClean="0">
                <a:latin typeface="Avenir Book" charset="0"/>
                <a:ea typeface="Avenir Book" charset="0"/>
                <a:cs typeface="Avenir Book" charset="0"/>
              </a:rPr>
              <a:t>flexibility</a:t>
            </a:r>
            <a:r>
              <a:rPr lang="en-US" sz="2000" dirty="0" smtClean="0">
                <a:latin typeface="Avenir Book" charset="0"/>
                <a:ea typeface="Avenir Book" charset="0"/>
                <a:cs typeface="Avenir Book" charset="0"/>
              </a:rPr>
              <a:t>, which, among other things:</a:t>
            </a:r>
          </a:p>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 </a:t>
            </a:r>
          </a:p>
          <a:p>
            <a:pPr algn="ctr" fontAlgn="auto">
              <a:spcAft>
                <a:spcPts val="0"/>
              </a:spcAft>
              <a:buClr>
                <a:schemeClr val="accent3"/>
              </a:buClr>
              <a:buFont typeface="Wingdings" charset="2"/>
              <a:buChar char="§"/>
              <a:defRPr/>
            </a:pPr>
            <a:r>
              <a:rPr lang="en-US" sz="2000" dirty="0" smtClean="0">
                <a:latin typeface="Avenir Book" charset="0"/>
                <a:ea typeface="Avenir Book" charset="0"/>
                <a:cs typeface="Avenir Book" charset="0"/>
              </a:rPr>
              <a:t>allows equitable case-by-case decisions;</a:t>
            </a:r>
          </a:p>
          <a:p>
            <a:pPr algn="ctr" fontAlgn="auto">
              <a:spcAft>
                <a:spcPts val="0"/>
              </a:spcAft>
              <a:buClr>
                <a:schemeClr val="accent3"/>
              </a:buClr>
              <a:buFont typeface="Wingdings" charset="2"/>
              <a:buChar char="§"/>
              <a:defRPr/>
            </a:pPr>
            <a:r>
              <a:rPr lang="en-US" sz="2000" dirty="0" smtClean="0">
                <a:latin typeface="Avenir Book" charset="0"/>
                <a:ea typeface="Avenir Book" charset="0"/>
                <a:cs typeface="Avenir Book" charset="0"/>
              </a:rPr>
              <a:t>makes it futureproof and therefore avoids regular revisions of the law as a result of, </a:t>
            </a:r>
            <a:r>
              <a:rPr lang="en-US" sz="2000" dirty="0" err="1" smtClean="0">
                <a:latin typeface="Avenir Book" charset="0"/>
                <a:ea typeface="Avenir Book" charset="0"/>
                <a:cs typeface="Avenir Book" charset="0"/>
              </a:rPr>
              <a:t>eg</a:t>
            </a:r>
            <a:r>
              <a:rPr lang="en-US" sz="2000" dirty="0" smtClean="0">
                <a:latin typeface="Avenir Book" charset="0"/>
                <a:ea typeface="Avenir Book" charset="0"/>
                <a:cs typeface="Avenir Book" charset="0"/>
              </a:rPr>
              <a:t>, new technologies;</a:t>
            </a:r>
          </a:p>
          <a:p>
            <a:pPr algn="ctr" fontAlgn="auto">
              <a:spcAft>
                <a:spcPts val="0"/>
              </a:spcAft>
              <a:buClr>
                <a:schemeClr val="accent3"/>
              </a:buClr>
              <a:buFont typeface="Wingdings" charset="2"/>
              <a:buChar char="§"/>
              <a:defRPr/>
            </a:pPr>
            <a:r>
              <a:rPr lang="en-US" sz="2000" dirty="0">
                <a:latin typeface="Avenir Book" charset="0"/>
                <a:ea typeface="Avenir Book" charset="0"/>
                <a:cs typeface="Avenir Book" charset="0"/>
              </a:rPr>
              <a:t>f</a:t>
            </a:r>
            <a:r>
              <a:rPr lang="en-US" sz="2000" dirty="0" smtClean="0">
                <a:latin typeface="Avenir Book" charset="0"/>
                <a:ea typeface="Avenir Book" charset="0"/>
                <a:cs typeface="Avenir Book" charset="0"/>
              </a:rPr>
              <a:t>acilitates innovation and supports innovative business models  </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2123764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82880" y="2792053"/>
            <a:ext cx="8712200" cy="667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smtClean="0">
                <a:latin typeface="Avenir Book" charset="0"/>
                <a:ea typeface="Avenir Book" charset="0"/>
                <a:cs typeface="Avenir Book" charset="0"/>
              </a:rPr>
              <a:t>[introductory remarks]</a:t>
            </a: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1634216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
        <p:nvSpPr>
          <p:cNvPr id="5" name="Content Placeholder 2"/>
          <p:cNvSpPr txBox="1">
            <a:spLocks/>
          </p:cNvSpPr>
          <p:nvPr/>
        </p:nvSpPr>
        <p:spPr bwMode="auto">
          <a:xfrm>
            <a:off x="5245602" y="2023654"/>
            <a:ext cx="3201486" cy="1155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It will destroy licensing revenues for copyrighted works</a:t>
            </a:r>
          </a:p>
          <a:p>
            <a:pPr marL="0" indent="0" algn="ctr" fontAlgn="auto">
              <a:spcAft>
                <a:spcPts val="0"/>
              </a:spcAft>
              <a:buClr>
                <a:schemeClr val="accent3"/>
              </a:buClr>
              <a:buNone/>
              <a:defRPr/>
            </a:pPr>
            <a:endParaRPr lang="en-US" sz="2400" i="1"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sp>
        <p:nvSpPr>
          <p:cNvPr id="8" name="Content Placeholder 2"/>
          <p:cNvSpPr txBox="1">
            <a:spLocks/>
          </p:cNvSpPr>
          <p:nvPr/>
        </p:nvSpPr>
        <p:spPr bwMode="auto">
          <a:xfrm>
            <a:off x="136074" y="1427463"/>
            <a:ext cx="4058786" cy="24077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1600" i="1" dirty="0" smtClean="0">
                <a:latin typeface="Avenir Book" charset="0"/>
                <a:ea typeface="Avenir Book" charset="0"/>
                <a:cs typeface="Avenir Book" charset="0"/>
              </a:rPr>
              <a:t>It only takes one case to create precedent; general problem of litigation, not just fair use; with caution, guidance from overseas can be used; if anything, this might create a problem for users, as creators’ need to seek help from the courts isn’t affected by broader </a:t>
            </a:r>
            <a:r>
              <a:rPr lang="en-US" sz="1600" i="1" dirty="0" err="1" smtClean="0">
                <a:latin typeface="Avenir Book" charset="0"/>
                <a:ea typeface="Avenir Book" charset="0"/>
                <a:cs typeface="Avenir Book" charset="0"/>
              </a:rPr>
              <a:t>e&amp;l</a:t>
            </a:r>
            <a:r>
              <a:rPr lang="en-US" sz="1600" i="1" dirty="0" smtClean="0">
                <a:latin typeface="Avenir Book" charset="0"/>
                <a:ea typeface="Avenir Book" charset="0"/>
                <a:cs typeface="Avenir Book" charset="0"/>
              </a:rPr>
              <a:t> such as fair use; based on overseas experiences: abuse of fair use doesn’t seem to be a real world problem  </a:t>
            </a:r>
          </a:p>
        </p:txBody>
      </p:sp>
      <p:sp>
        <p:nvSpPr>
          <p:cNvPr id="9" name="Content Placeholder 2"/>
          <p:cNvSpPr txBox="1">
            <a:spLocks/>
          </p:cNvSpPr>
          <p:nvPr/>
        </p:nvSpPr>
        <p:spPr bwMode="auto">
          <a:xfrm>
            <a:off x="551364" y="4228844"/>
            <a:ext cx="2927166" cy="12355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It will destroy the publishing industry (and has done so in </a:t>
            </a:r>
            <a:r>
              <a:rPr lang="en-US" sz="2000" smtClean="0">
                <a:latin typeface="Avenir Book" charset="0"/>
                <a:ea typeface="Avenir Book" charset="0"/>
                <a:cs typeface="Avenir Book" charset="0"/>
              </a:rPr>
              <a:t>Canada).</a:t>
            </a:r>
            <a:endParaRPr lang="en-US" sz="2000" dirty="0" smtClean="0">
              <a:latin typeface="Avenir Book" charset="0"/>
              <a:ea typeface="Avenir Book" charset="0"/>
              <a:cs typeface="Avenir Book" charset="0"/>
            </a:endParaRPr>
          </a:p>
        </p:txBody>
      </p:sp>
      <p:sp>
        <p:nvSpPr>
          <p:cNvPr id="10" name="Content Placeholder 2"/>
          <p:cNvSpPr txBox="1">
            <a:spLocks/>
          </p:cNvSpPr>
          <p:nvPr/>
        </p:nvSpPr>
        <p:spPr bwMode="auto">
          <a:xfrm>
            <a:off x="136074" y="4120516"/>
            <a:ext cx="4411672" cy="1995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1600" i="1" dirty="0" smtClean="0">
                <a:latin typeface="Avenir Book" charset="0"/>
                <a:ea typeface="Avenir Book" charset="0"/>
                <a:cs typeface="Avenir Book" charset="0"/>
              </a:rPr>
              <a:t>See the point about fair use not destroying licensing revenues; US publishers no longer make </a:t>
            </a:r>
            <a:r>
              <a:rPr lang="en-US" sz="1600" i="1" smtClean="0">
                <a:latin typeface="Avenir Book" charset="0"/>
                <a:ea typeface="Avenir Book" charset="0"/>
                <a:cs typeface="Avenir Book" charset="0"/>
              </a:rPr>
              <a:t>such claims; Canada </a:t>
            </a:r>
            <a:r>
              <a:rPr lang="en-US" sz="1600" i="1" dirty="0" smtClean="0">
                <a:latin typeface="Avenir Book" charset="0"/>
                <a:ea typeface="Avenir Book" charset="0"/>
                <a:cs typeface="Avenir Book" charset="0"/>
              </a:rPr>
              <a:t>has far dealing (what we have now) not fair use; key reasons for the struggles of academic publishers in Canada include: reduced government spending &amp; non-adaptation of business models to digital technologies.</a:t>
            </a:r>
            <a:endParaRPr lang="en-US" sz="2400" dirty="0">
              <a:latin typeface="Avenir Book" charset="0"/>
              <a:ea typeface="Avenir Book" charset="0"/>
              <a:cs typeface="Avenir Book" charset="0"/>
            </a:endParaRPr>
          </a:p>
        </p:txBody>
      </p:sp>
      <p:sp>
        <p:nvSpPr>
          <p:cNvPr id="11" name="Content Placeholder 2"/>
          <p:cNvSpPr txBox="1">
            <a:spLocks/>
          </p:cNvSpPr>
          <p:nvPr/>
        </p:nvSpPr>
        <p:spPr bwMode="auto">
          <a:xfrm>
            <a:off x="5586455" y="4095140"/>
            <a:ext cx="2058486" cy="1164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Fair use promotes piracy</a:t>
            </a:r>
          </a:p>
        </p:txBody>
      </p:sp>
      <p:sp>
        <p:nvSpPr>
          <p:cNvPr id="12" name="Content Placeholder 2"/>
          <p:cNvSpPr txBox="1">
            <a:spLocks/>
          </p:cNvSpPr>
          <p:nvPr/>
        </p:nvSpPr>
        <p:spPr bwMode="auto">
          <a:xfrm>
            <a:off x="136074" y="1525071"/>
            <a:ext cx="3395796" cy="12407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Relies to heavily on litigation, which is problematic in SA as it is expensive and cumbersome</a:t>
            </a:r>
            <a:endParaRPr lang="en-US" sz="2400" i="1" dirty="0" smtClean="0">
              <a:latin typeface="Avenir Book" charset="0"/>
              <a:ea typeface="Avenir Book" charset="0"/>
              <a:cs typeface="Avenir Book" charset="0"/>
            </a:endParaRPr>
          </a:p>
        </p:txBody>
      </p:sp>
      <p:sp>
        <p:nvSpPr>
          <p:cNvPr id="13" name="Content Placeholder 2"/>
          <p:cNvSpPr txBox="1">
            <a:spLocks/>
          </p:cNvSpPr>
          <p:nvPr/>
        </p:nvSpPr>
        <p:spPr bwMode="auto">
          <a:xfrm>
            <a:off x="5046316" y="4120516"/>
            <a:ext cx="3138763" cy="11636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1600" dirty="0" smtClean="0">
                <a:latin typeface="Avenir Book" charset="0"/>
                <a:ea typeface="Avenir Book" charset="0"/>
                <a:cs typeface="Avenir Book" charset="0"/>
              </a:rPr>
              <a:t>??? ; fair use makes certain uses legal and is therefore unrelated to (or the opposite of) piracy (</a:t>
            </a:r>
            <a:r>
              <a:rPr lang="en-US" sz="1600" u="sng" dirty="0" smtClean="0">
                <a:latin typeface="Avenir Book" charset="0"/>
                <a:ea typeface="Avenir Book" charset="0"/>
                <a:cs typeface="Avenir Book" charset="0"/>
              </a:rPr>
              <a:t>illega</a:t>
            </a:r>
            <a:r>
              <a:rPr lang="en-US" sz="1600" dirty="0" smtClean="0">
                <a:latin typeface="Avenir Book" charset="0"/>
                <a:ea typeface="Avenir Book" charset="0"/>
                <a:cs typeface="Avenir Book" charset="0"/>
              </a:rPr>
              <a:t>l use)</a:t>
            </a:r>
          </a:p>
        </p:txBody>
      </p:sp>
      <p:sp>
        <p:nvSpPr>
          <p:cNvPr id="14" name="Content Placeholder 2"/>
          <p:cNvSpPr txBox="1">
            <a:spLocks/>
          </p:cNvSpPr>
          <p:nvPr/>
        </p:nvSpPr>
        <p:spPr bwMode="auto">
          <a:xfrm>
            <a:off x="488702" y="131197"/>
            <a:ext cx="8118088" cy="6366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Points raised against fair use</a:t>
            </a:r>
            <a:endParaRPr lang="en-US" sz="2400" i="1" dirty="0" smtClean="0">
              <a:latin typeface="Avenir Book" charset="0"/>
              <a:ea typeface="Avenir Book" charset="0"/>
              <a:cs typeface="Avenir Book" charset="0"/>
            </a:endParaRPr>
          </a:p>
        </p:txBody>
      </p:sp>
      <p:sp>
        <p:nvSpPr>
          <p:cNvPr id="15" name="Content Placeholder 2"/>
          <p:cNvSpPr txBox="1">
            <a:spLocks/>
          </p:cNvSpPr>
          <p:nvPr/>
        </p:nvSpPr>
        <p:spPr bwMode="auto">
          <a:xfrm>
            <a:off x="4815511" y="1762659"/>
            <a:ext cx="3853941" cy="148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1600" i="1" dirty="0" smtClean="0">
                <a:latin typeface="Avenir Book" charset="0"/>
                <a:ea typeface="Avenir Book" charset="0"/>
                <a:cs typeface="Avenir Book" charset="0"/>
              </a:rPr>
              <a:t>Whoever makes this claim has not understood fair use; fair use it not a carte blanche for free use; it is not fair use if the use deprives the owner of revenue by substituting for the need of buying (</a:t>
            </a:r>
            <a:r>
              <a:rPr lang="en-US" sz="1600" i="1" smtClean="0">
                <a:latin typeface="Avenir Book" charset="0"/>
                <a:ea typeface="Avenir Book" charset="0"/>
                <a:cs typeface="Avenir Book" charset="0"/>
              </a:rPr>
              <a:t>see fairness factor 4)</a:t>
            </a:r>
            <a:endParaRPr lang="en-US" sz="1600" i="1" dirty="0" smtClean="0">
              <a:latin typeface="Avenir Book" charset="0"/>
              <a:ea typeface="Avenir Book" charset="0"/>
              <a:cs typeface="Avenir Book" charset="0"/>
            </a:endParaRPr>
          </a:p>
        </p:txBody>
      </p:sp>
    </p:spTree>
    <p:extLst>
      <p:ext uri="{BB962C8B-B14F-4D97-AF65-F5344CB8AC3E}">
        <p14:creationId xmlns:p14="http://schemas.microsoft.com/office/powerpoint/2010/main" val="67465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0" nodeType="click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9"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0" nodeType="clickEffect">
                                  <p:stCondLst>
                                    <p:cond delay="0"/>
                                  </p:stCondLst>
                                  <p:childTnLst>
                                    <p:animEffect transition="out" filter="dissolv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par>
                                <p:cTn id="24" presetID="9"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dissolv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xit" presetSubtype="0" fill="hold" grpId="0" nodeType="clickEffect">
                                  <p:stCondLst>
                                    <p:cond delay="0"/>
                                  </p:stCondLst>
                                  <p:childTnLst>
                                    <p:animEffect transition="out" filter="dissolv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par>
                                <p:cTn id="32" presetID="9"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ssolv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2" grpId="0"/>
      <p:bldP spid="13"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
        <p:nvSpPr>
          <p:cNvPr id="10" name="Content Placeholder 2"/>
          <p:cNvSpPr txBox="1">
            <a:spLocks/>
          </p:cNvSpPr>
          <p:nvPr/>
        </p:nvSpPr>
        <p:spPr bwMode="auto">
          <a:xfrm>
            <a:off x="2760110" y="1385622"/>
            <a:ext cx="3190056" cy="7668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Fair use will cause uncertainty in the law </a:t>
            </a:r>
          </a:p>
        </p:txBody>
      </p:sp>
      <p:sp>
        <p:nvSpPr>
          <p:cNvPr id="11" name="Content Placeholder 2"/>
          <p:cNvSpPr txBox="1">
            <a:spLocks/>
          </p:cNvSpPr>
          <p:nvPr/>
        </p:nvSpPr>
        <p:spPr bwMode="auto">
          <a:xfrm>
            <a:off x="1954530" y="1272857"/>
            <a:ext cx="5377765" cy="20643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1600" i="1" dirty="0" smtClean="0">
                <a:latin typeface="Avenir Book" charset="0"/>
                <a:ea typeface="Avenir Book" charset="0"/>
                <a:cs typeface="Avenir Book" charset="0"/>
              </a:rPr>
              <a:t>No, it will create </a:t>
            </a:r>
            <a:r>
              <a:rPr lang="en-US" sz="1600" i="1" u="sng" dirty="0" smtClean="0">
                <a:latin typeface="Avenir Book" charset="0"/>
                <a:ea typeface="Avenir Book" charset="0"/>
                <a:cs typeface="Avenir Book" charset="0"/>
              </a:rPr>
              <a:t>flexibility</a:t>
            </a:r>
            <a:r>
              <a:rPr lang="en-US" sz="1600" i="1" dirty="0" smtClean="0">
                <a:latin typeface="Avenir Book" charset="0"/>
                <a:ea typeface="Avenir Book" charset="0"/>
                <a:cs typeface="Avenir Book" charset="0"/>
              </a:rPr>
              <a:t> needed to better respond to rapid (technological) change. This avoids regular updating of our law in the future. Complete legal certainty is unattainable. The current law is already uncertain and vague; in the US only a few leading cases were necessary to interpret the law (which could be considered until we have our own cases), </a:t>
            </a:r>
            <a:r>
              <a:rPr lang="en-US" sz="1600" i="1" dirty="0" err="1" smtClean="0">
                <a:latin typeface="Avenir Book" charset="0"/>
                <a:ea typeface="Avenir Book" charset="0"/>
                <a:cs typeface="Avenir Book" charset="0"/>
              </a:rPr>
              <a:t>grassroot</a:t>
            </a:r>
            <a:r>
              <a:rPr lang="en-US" sz="1600" i="1" dirty="0" smtClean="0">
                <a:latin typeface="Avenir Book" charset="0"/>
                <a:ea typeface="Avenir Book" charset="0"/>
                <a:cs typeface="Avenir Book" charset="0"/>
              </a:rPr>
              <a:t> stakeholders have created helpful guidelines </a:t>
            </a:r>
          </a:p>
        </p:txBody>
      </p:sp>
      <p:sp>
        <p:nvSpPr>
          <p:cNvPr id="12" name="Content Placeholder 2"/>
          <p:cNvSpPr txBox="1">
            <a:spLocks/>
          </p:cNvSpPr>
          <p:nvPr/>
        </p:nvSpPr>
        <p:spPr bwMode="auto">
          <a:xfrm>
            <a:off x="3011570" y="3989579"/>
            <a:ext cx="2687136" cy="858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000" dirty="0" smtClean="0">
                <a:latin typeface="Avenir Book" charset="0"/>
                <a:ea typeface="Avenir Book" charset="0"/>
                <a:cs typeface="Avenir Book" charset="0"/>
              </a:rPr>
              <a:t>Fair use violates the right to property</a:t>
            </a:r>
          </a:p>
        </p:txBody>
      </p:sp>
      <p:sp>
        <p:nvSpPr>
          <p:cNvPr id="13" name="Content Placeholder 2"/>
          <p:cNvSpPr txBox="1">
            <a:spLocks/>
          </p:cNvSpPr>
          <p:nvPr/>
        </p:nvSpPr>
        <p:spPr bwMode="auto">
          <a:xfrm>
            <a:off x="1320115" y="3934408"/>
            <a:ext cx="6012180" cy="14934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1600" i="1" dirty="0" smtClean="0">
                <a:latin typeface="Avenir Book" charset="0"/>
                <a:ea typeface="Avenir Book" charset="0"/>
                <a:cs typeface="Avenir Book" charset="0"/>
              </a:rPr>
              <a:t>There is nothing new, unlawful or unconstitutional (see s36 of the Constitution) about limiting the owner’s property right </a:t>
            </a:r>
            <a:r>
              <a:rPr lang="en-US" sz="1600" i="1" dirty="0">
                <a:latin typeface="Avenir Book" charset="0"/>
                <a:ea typeface="Avenir Book" charset="0"/>
                <a:cs typeface="Avenir Book" charset="0"/>
              </a:rPr>
              <a:t>b</a:t>
            </a:r>
            <a:r>
              <a:rPr lang="en-US" sz="1600" i="1" dirty="0" smtClean="0">
                <a:latin typeface="Avenir Book" charset="0"/>
                <a:ea typeface="Avenir Book" charset="0"/>
                <a:cs typeface="Avenir Book" charset="0"/>
              </a:rPr>
              <a:t>y balancing it with legitimate usage rights of users </a:t>
            </a:r>
            <a:r>
              <a:rPr lang="mr-IN" sz="1600" i="1" dirty="0" smtClean="0">
                <a:latin typeface="Avenir Book" charset="0"/>
                <a:ea typeface="Avenir Book" charset="0"/>
                <a:cs typeface="Avenir Book" charset="0"/>
              </a:rPr>
              <a:t>–</a:t>
            </a:r>
            <a:r>
              <a:rPr lang="en-US" sz="1600" i="1" dirty="0" smtClean="0">
                <a:latin typeface="Avenir Book" charset="0"/>
                <a:ea typeface="Avenir Book" charset="0"/>
                <a:cs typeface="Avenir Book" charset="0"/>
              </a:rPr>
              <a:t> this, btw, already happens through existing existing exceptions and limitations and through, </a:t>
            </a:r>
            <a:r>
              <a:rPr lang="en-US" sz="1600" i="1" dirty="0" err="1" smtClean="0">
                <a:latin typeface="Avenir Book" charset="0"/>
                <a:ea typeface="Avenir Book" charset="0"/>
                <a:cs typeface="Avenir Book" charset="0"/>
              </a:rPr>
              <a:t>eg</a:t>
            </a:r>
            <a:r>
              <a:rPr lang="en-US" sz="1600" i="1" dirty="0" smtClean="0">
                <a:latin typeface="Avenir Book" charset="0"/>
                <a:ea typeface="Avenir Book" charset="0"/>
                <a:cs typeface="Avenir Book" charset="0"/>
              </a:rPr>
              <a:t>, time limits for protection. </a:t>
            </a:r>
          </a:p>
        </p:txBody>
      </p:sp>
      <p:sp>
        <p:nvSpPr>
          <p:cNvPr id="14" name="Content Placeholder 2"/>
          <p:cNvSpPr txBox="1">
            <a:spLocks/>
          </p:cNvSpPr>
          <p:nvPr/>
        </p:nvSpPr>
        <p:spPr bwMode="auto">
          <a:xfrm>
            <a:off x="488702" y="131197"/>
            <a:ext cx="8118088" cy="6366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smtClean="0">
                <a:latin typeface="Avenir Book" charset="0"/>
                <a:ea typeface="Avenir Book" charset="0"/>
                <a:cs typeface="Avenir Book" charset="0"/>
              </a:rPr>
              <a:t>Points raised against fair use</a:t>
            </a:r>
            <a:endParaRPr lang="en-US" sz="2400" i="1" dirty="0" smtClean="0">
              <a:latin typeface="Avenir Book" charset="0"/>
              <a:ea typeface="Avenir Book" charset="0"/>
              <a:cs typeface="Avenir Book" charset="0"/>
            </a:endParaRPr>
          </a:p>
        </p:txBody>
      </p:sp>
    </p:spTree>
    <p:extLst>
      <p:ext uri="{BB962C8B-B14F-4D97-AF65-F5344CB8AC3E}">
        <p14:creationId xmlns:p14="http://schemas.microsoft.com/office/powerpoint/2010/main" val="153211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0" nodeType="clickEffect">
                                  <p:stCondLst>
                                    <p:cond delay="0"/>
                                  </p:stCondLst>
                                  <p:childTnLst>
                                    <p:animEffect transition="out" filter="dissolve">
                                      <p:cBhvr>
                                        <p:cTn id="14" dur="500"/>
                                        <p:tgtEl>
                                          <p:spTgt spid="12"/>
                                        </p:tgtEl>
                                      </p:cBhvr>
                                    </p:animEffect>
                                    <p:set>
                                      <p:cBhvr>
                                        <p:cTn id="15" dur="1" fill="hold">
                                          <p:stCondLst>
                                            <p:cond delay="499"/>
                                          </p:stCondLst>
                                        </p:cTn>
                                        <p:tgtEl>
                                          <p:spTgt spid="12"/>
                                        </p:tgtEl>
                                        <p:attrNameLst>
                                          <p:attrName>style.visibility</p:attrName>
                                        </p:attrNameLst>
                                      </p:cBhvr>
                                      <p:to>
                                        <p:strVal val="hidden"/>
                                      </p:to>
                                    </p:set>
                                  </p:childTnLst>
                                </p:cTn>
                              </p:par>
                              <p:par>
                                <p:cTn id="16" presetID="9"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112" y="571500"/>
            <a:ext cx="1390576" cy="212852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29331" y="654050"/>
            <a:ext cx="1525398" cy="216027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12299" y="654050"/>
            <a:ext cx="2588275" cy="2045970"/>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47994" y="3326130"/>
            <a:ext cx="2274725" cy="3271222"/>
          </a:xfrm>
          <a:prstGeom prst="rect">
            <a:avLst/>
          </a:prstGeom>
        </p:spPr>
      </p:pic>
      <p:sp>
        <p:nvSpPr>
          <p:cNvPr id="12" name="Content Placeholder 2"/>
          <p:cNvSpPr txBox="1">
            <a:spLocks/>
          </p:cNvSpPr>
          <p:nvPr/>
        </p:nvSpPr>
        <p:spPr bwMode="auto">
          <a:xfrm>
            <a:off x="44519" y="29846"/>
            <a:ext cx="6786743" cy="571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fontAlgn="auto">
              <a:spcAft>
                <a:spcPts val="0"/>
              </a:spcAft>
              <a:buClr>
                <a:schemeClr val="accent3"/>
              </a:buClr>
              <a:buNone/>
              <a:defRPr/>
            </a:pPr>
            <a:r>
              <a:rPr lang="en-US" sz="2400" smtClean="0">
                <a:latin typeface="Avenir Book" charset="0"/>
                <a:ea typeface="Avenir Book" charset="0"/>
                <a:cs typeface="Avenir Book" charset="0"/>
              </a:rPr>
              <a:t>Research-based evidence</a:t>
            </a:r>
            <a:endParaRPr lang="en-US" sz="2400" dirty="0">
              <a:latin typeface="Avenir Book" charset="0"/>
              <a:ea typeface="Avenir Book" charset="0"/>
              <a:cs typeface="Avenir Book" charset="0"/>
            </a:endParaRPr>
          </a:p>
        </p:txBody>
      </p:sp>
    </p:spTree>
    <p:extLst>
      <p:ext uri="{BB962C8B-B14F-4D97-AF65-F5344CB8AC3E}">
        <p14:creationId xmlns:p14="http://schemas.microsoft.com/office/powerpoint/2010/main" val="188512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64674" y="955222"/>
            <a:ext cx="4778826" cy="13307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US" sz="1400" smtClean="0">
                <a:latin typeface="Avenir Book" charset="0"/>
                <a:ea typeface="Avenir Book" charset="0"/>
                <a:cs typeface="Avenir Book" charset="0"/>
              </a:rPr>
              <a:t>”the</a:t>
            </a:r>
            <a:r>
              <a:rPr lang="en-US" sz="1400" dirty="0" smtClean="0">
                <a:latin typeface="Avenir Book" charset="0"/>
                <a:ea typeface="Avenir Book" charset="0"/>
                <a:cs typeface="Avenir Book" charset="0"/>
              </a:rPr>
              <a:t> </a:t>
            </a:r>
            <a:r>
              <a:rPr lang="en-US" sz="1400" dirty="0">
                <a:latin typeface="Avenir Book" charset="0"/>
                <a:ea typeface="Avenir Book" charset="0"/>
                <a:cs typeface="Avenir Book" charset="0"/>
              </a:rPr>
              <a:t>‘weightless economy‘ - the economy of ideas, knowledge and information - will become an increasingly important fraction of economic output and ever more important for economic growth and development, both in developed and developing </a:t>
            </a:r>
            <a:r>
              <a:rPr lang="en-US" sz="1400">
                <a:latin typeface="Avenir Book" charset="0"/>
                <a:ea typeface="Avenir Book" charset="0"/>
                <a:cs typeface="Avenir Book" charset="0"/>
              </a:rPr>
              <a:t>economies</a:t>
            </a:r>
            <a:r>
              <a:rPr lang="en-US" sz="1400" smtClean="0">
                <a:latin typeface="Avenir Book" charset="0"/>
                <a:ea typeface="Avenir Book" charset="0"/>
                <a:cs typeface="Avenir Book" charset="0"/>
              </a:rPr>
              <a:t>.”</a:t>
            </a: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8344" y="217170"/>
            <a:ext cx="1233520" cy="1773892"/>
          </a:xfrm>
          <a:prstGeom prst="rect">
            <a:avLst/>
          </a:prstGeom>
        </p:spPr>
      </p:pic>
      <p:sp>
        <p:nvSpPr>
          <p:cNvPr id="8" name="Content Placeholder 2"/>
          <p:cNvSpPr txBox="1">
            <a:spLocks/>
          </p:cNvSpPr>
          <p:nvPr/>
        </p:nvSpPr>
        <p:spPr bwMode="auto">
          <a:xfrm>
            <a:off x="2416493" y="2448975"/>
            <a:ext cx="6438900" cy="15298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US" sz="1400" dirty="0" smtClean="0">
                <a:latin typeface="Avenir Book" charset="0"/>
                <a:ea typeface="Avenir Book" charset="0"/>
                <a:cs typeface="Avenir Book" charset="0"/>
              </a:rPr>
              <a:t>”</a:t>
            </a:r>
            <a:r>
              <a:rPr lang="en-US" sz="1400" dirty="0">
                <a:latin typeface="Avenir Book" charset="0"/>
                <a:ea typeface="Avenir Book" charset="0"/>
                <a:cs typeface="Avenir Book" charset="0"/>
              </a:rPr>
              <a:t> If the knowledge economy and the economy of ideas is to be a key part of the global economy and if static societies are to be transformed into ‘learning societies’ that are key for growth and </a:t>
            </a:r>
            <a:r>
              <a:rPr lang="en-US" sz="1400" dirty="0" smtClean="0">
                <a:latin typeface="Avenir Book" charset="0"/>
                <a:ea typeface="Avenir Book" charset="0"/>
                <a:cs typeface="Avenir Book" charset="0"/>
              </a:rPr>
              <a:t>development, </a:t>
            </a:r>
            <a:r>
              <a:rPr lang="en-US" sz="1400" dirty="0">
                <a:latin typeface="Avenir Book" charset="0"/>
                <a:ea typeface="Avenir Book" charset="0"/>
                <a:cs typeface="Avenir Book" charset="0"/>
              </a:rPr>
              <a:t>there is a desperate need to rethink the current regime and to allow for a much less restrictive flow of information and knowledge. Moreover, if we are considering questions of ethics, the current regime is deeply regressive and </a:t>
            </a:r>
            <a:r>
              <a:rPr lang="en-US" sz="1400" dirty="0" smtClean="0">
                <a:latin typeface="Avenir Book" charset="0"/>
                <a:ea typeface="Avenir Book" charset="0"/>
                <a:cs typeface="Avenir Book" charset="0"/>
              </a:rPr>
              <a:t>inefficient”</a:t>
            </a:r>
            <a:endParaRPr lang="en-US" sz="1400" i="1" dirty="0" smtClean="0">
              <a:latin typeface="Avenir Book" charset="0"/>
              <a:ea typeface="Avenir Book" charset="0"/>
              <a:cs typeface="Avenir Book" charset="0"/>
            </a:endParaRPr>
          </a:p>
        </p:txBody>
      </p:sp>
      <p:sp>
        <p:nvSpPr>
          <p:cNvPr id="2" name="Rectangle 1"/>
          <p:cNvSpPr/>
          <p:nvPr/>
        </p:nvSpPr>
        <p:spPr>
          <a:xfrm>
            <a:off x="4411980" y="5264826"/>
            <a:ext cx="4489884" cy="954107"/>
          </a:xfrm>
          <a:prstGeom prst="rect">
            <a:avLst/>
          </a:prstGeom>
        </p:spPr>
        <p:txBody>
          <a:bodyPr wrap="square">
            <a:spAutoFit/>
          </a:bodyPr>
          <a:lstStyle/>
          <a:p>
            <a:pPr algn="ctr"/>
            <a:r>
              <a:rPr lang="en-US" sz="1400" dirty="0" smtClean="0">
                <a:latin typeface="Avenir Book" charset="0"/>
                <a:ea typeface="Avenir Book" charset="0"/>
                <a:cs typeface="Avenir Book" charset="0"/>
              </a:rPr>
              <a:t>“</a:t>
            </a:r>
            <a:r>
              <a:rPr lang="en-US" sz="1400" dirty="0">
                <a:latin typeface="Avenir Book" charset="0"/>
                <a:ea typeface="Avenir Book" charset="0"/>
                <a:cs typeface="Avenir Book" charset="0"/>
              </a:rPr>
              <a:t>Copyright must be calibrated so as to remove unjust barriers to access, and to ensure that the most vulnerable among us can access the vast opportunities that a high-quality education </a:t>
            </a:r>
            <a:r>
              <a:rPr lang="en-US" sz="1400" dirty="0" smtClean="0">
                <a:latin typeface="Avenir Book" charset="0"/>
                <a:ea typeface="Avenir Book" charset="0"/>
                <a:cs typeface="Avenir Book" charset="0"/>
              </a:rPr>
              <a:t>provides.”  </a:t>
            </a:r>
            <a:endParaRPr lang="en-US" sz="1400" dirty="0">
              <a:latin typeface="Avenir Book" charset="0"/>
              <a:ea typeface="Avenir Book" charset="0"/>
              <a:cs typeface="Avenir Book" charset="0"/>
            </a:endParaRPr>
          </a:p>
        </p:txBody>
      </p:sp>
      <p:sp>
        <p:nvSpPr>
          <p:cNvPr id="9" name="Rectangle 8"/>
          <p:cNvSpPr/>
          <p:nvPr/>
        </p:nvSpPr>
        <p:spPr>
          <a:xfrm>
            <a:off x="313373" y="4141798"/>
            <a:ext cx="4206240" cy="1169551"/>
          </a:xfrm>
          <a:prstGeom prst="rect">
            <a:avLst/>
          </a:prstGeom>
        </p:spPr>
        <p:txBody>
          <a:bodyPr wrap="square">
            <a:spAutoFit/>
          </a:bodyPr>
          <a:lstStyle/>
          <a:p>
            <a:pPr algn="ctr"/>
            <a:r>
              <a:rPr lang="en-US" sz="1400" dirty="0">
                <a:latin typeface="Avenir Book" charset="0"/>
                <a:ea typeface="Avenir Book" charset="0"/>
                <a:cs typeface="Avenir Book" charset="0"/>
              </a:rPr>
              <a:t>“A fundamental component of the right to education is access to high quality textbooks and other learning </a:t>
            </a:r>
            <a:r>
              <a:rPr lang="en-US" sz="1400" dirty="0" smtClean="0">
                <a:latin typeface="Avenir Book" charset="0"/>
                <a:ea typeface="Avenir Book" charset="0"/>
                <a:cs typeface="Avenir Book" charset="0"/>
              </a:rPr>
              <a:t>materials</a:t>
            </a:r>
            <a:r>
              <a:rPr lang="mr-IN" sz="1400" dirty="0" smtClean="0">
                <a:latin typeface="Avenir Book" charset="0"/>
                <a:ea typeface="Avenir Book" charset="0"/>
                <a:cs typeface="Avenir Book" charset="0"/>
              </a:rPr>
              <a:t>…</a:t>
            </a:r>
            <a:r>
              <a:rPr lang="en-US" sz="1400" dirty="0" smtClean="0">
                <a:latin typeface="Avenir Book" charset="0"/>
                <a:ea typeface="Avenir Book" charset="0"/>
                <a:cs typeface="Avenir Book" charset="0"/>
              </a:rPr>
              <a:t> Copyright </a:t>
            </a:r>
            <a:r>
              <a:rPr lang="en-US" sz="1400" dirty="0">
                <a:latin typeface="Avenir Book" charset="0"/>
                <a:ea typeface="Avenir Book" charset="0"/>
                <a:cs typeface="Avenir Book" charset="0"/>
              </a:rPr>
              <a:t>is one of several factors contributing to the cost and scarcity of learning materials in developing countries.” </a:t>
            </a:r>
            <a:r>
              <a:rPr lang="en-US" sz="1400" dirty="0" smtClean="0">
                <a:latin typeface="Avenir Book" charset="0"/>
                <a:ea typeface="Avenir Book" charset="0"/>
                <a:cs typeface="Avenir Book" charset="0"/>
              </a:rPr>
              <a:t> </a:t>
            </a:r>
            <a:endParaRPr lang="en-US" sz="1400" dirty="0">
              <a:latin typeface="Avenir Book" charset="0"/>
              <a:ea typeface="Avenir Book" charset="0"/>
              <a:cs typeface="Avenir Book" charset="0"/>
            </a:endParaRPr>
          </a:p>
        </p:txBody>
      </p:sp>
    </p:spTree>
    <p:extLst>
      <p:ext uri="{BB962C8B-B14F-4D97-AF65-F5344CB8AC3E}">
        <p14:creationId xmlns:p14="http://schemas.microsoft.com/office/powerpoint/2010/main" val="18039079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296094" y="393080"/>
            <a:ext cx="8118088" cy="690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fontAlgn="auto">
              <a:spcAft>
                <a:spcPts val="0"/>
              </a:spcAft>
              <a:buClr>
                <a:schemeClr val="accent3"/>
              </a:buClr>
              <a:buNone/>
              <a:defRPr/>
            </a:pPr>
            <a:r>
              <a:rPr lang="en-US" sz="2400" dirty="0" smtClean="0">
                <a:latin typeface="Avenir Book" charset="0"/>
                <a:ea typeface="Avenir Book" charset="0"/>
                <a:cs typeface="Avenir Book" charset="0"/>
              </a:rPr>
              <a:t>Lawmaker Checklist</a:t>
            </a:r>
            <a:endParaRPr lang="en-US" sz="1400" i="1"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
        <p:nvSpPr>
          <p:cNvPr id="10" name="Content Placeholder 2"/>
          <p:cNvSpPr txBox="1">
            <a:spLocks/>
          </p:cNvSpPr>
          <p:nvPr/>
        </p:nvSpPr>
        <p:spPr bwMode="auto">
          <a:xfrm>
            <a:off x="617220" y="1083778"/>
            <a:ext cx="8309610" cy="50312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this really a copyright issues?</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the problem raised really a result of insufficient copyright </a:t>
            </a:r>
            <a:r>
              <a:rPr lang="en-US" sz="1800" i="1" dirty="0" smtClean="0">
                <a:latin typeface="Avenir Book" charset="0"/>
                <a:ea typeface="Avenir Book" charset="0"/>
                <a:cs typeface="Avenir Book" charset="0"/>
              </a:rPr>
              <a:t>protection</a:t>
            </a:r>
            <a:r>
              <a:rPr lang="en-US" sz="1800" dirty="0" smtClean="0">
                <a:latin typeface="Avenir Book" charset="0"/>
                <a:ea typeface="Avenir Book" charset="0"/>
                <a:cs typeface="Avenir Book" charset="0"/>
              </a:rPr>
              <a:t> </a:t>
            </a:r>
            <a:r>
              <a:rPr lang="mr-IN" sz="1800" dirty="0" smtClean="0">
                <a:latin typeface="Avenir Book" charset="0"/>
                <a:ea typeface="Avenir Book" charset="0"/>
                <a:cs typeface="Avenir Book" charset="0"/>
              </a:rPr>
              <a:t>–</a:t>
            </a:r>
            <a:r>
              <a:rPr lang="en-US" sz="1800" dirty="0" smtClean="0">
                <a:latin typeface="Avenir Book" charset="0"/>
                <a:ea typeface="Avenir Book" charset="0"/>
                <a:cs typeface="Avenir Book" charset="0"/>
              </a:rPr>
              <a:t> or, instead, lack of enforcement and unequal power dynamics?</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the issue complained about a result of the current law or a predicted result of the proposed amendments?</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the solution presented tailored to South Africa’s needs and circumstances?</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the solution in line with international instruments that SA is bound by (or intends to join soon)?</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the solution backed up by solid empirical evidence </a:t>
            </a:r>
            <a:r>
              <a:rPr lang="mr-IN" sz="1800" dirty="0" smtClean="0">
                <a:latin typeface="Avenir Book" charset="0"/>
                <a:ea typeface="Avenir Book" charset="0"/>
                <a:cs typeface="Avenir Book" charset="0"/>
              </a:rPr>
              <a:t>–</a:t>
            </a:r>
            <a:r>
              <a:rPr lang="en-US" sz="1800" dirty="0" smtClean="0">
                <a:latin typeface="Avenir Book" charset="0"/>
                <a:ea typeface="Avenir Book" charset="0"/>
                <a:cs typeface="Avenir Book" charset="0"/>
              </a:rPr>
              <a:t> or are these just unfounded claims?</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the solution presented modern, forward-looking and future-proof or predominantly aimed at preserving the status quo?</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Is what is proposed </a:t>
            </a:r>
            <a:r>
              <a:rPr lang="en-US" sz="1800" dirty="0" err="1" smtClean="0">
                <a:latin typeface="Avenir Book" charset="0"/>
                <a:ea typeface="Avenir Book" charset="0"/>
                <a:cs typeface="Avenir Book" charset="0"/>
              </a:rPr>
              <a:t>maximising</a:t>
            </a:r>
            <a:r>
              <a:rPr lang="en-US" sz="1800" dirty="0" smtClean="0">
                <a:latin typeface="Avenir Book" charset="0"/>
                <a:ea typeface="Avenir Book" charset="0"/>
                <a:cs typeface="Avenir Book" charset="0"/>
              </a:rPr>
              <a:t> creativity and advancing development in South Africa?</a:t>
            </a:r>
          </a:p>
          <a:p>
            <a:pPr fontAlgn="auto">
              <a:spcAft>
                <a:spcPts val="0"/>
              </a:spcAft>
              <a:buClr>
                <a:schemeClr val="accent3"/>
              </a:buClr>
              <a:buFont typeface="Wingdings" charset="2"/>
              <a:buChar char="ü"/>
              <a:defRPr/>
            </a:pPr>
            <a:r>
              <a:rPr lang="en-US" sz="1800" dirty="0" smtClean="0">
                <a:latin typeface="Avenir Book" charset="0"/>
                <a:ea typeface="Avenir Book" charset="0"/>
                <a:cs typeface="Avenir Book" charset="0"/>
              </a:rPr>
              <a:t>Does it help </a:t>
            </a:r>
            <a:r>
              <a:rPr lang="en-US" sz="1800" u="sng" dirty="0" smtClean="0">
                <a:latin typeface="Avenir Book" charset="0"/>
                <a:ea typeface="Avenir Book" charset="0"/>
                <a:cs typeface="Avenir Book" charset="0"/>
              </a:rPr>
              <a:t>local</a:t>
            </a:r>
            <a:r>
              <a:rPr lang="en-US" sz="1800" dirty="0" smtClean="0">
                <a:latin typeface="Avenir Book" charset="0"/>
                <a:ea typeface="Avenir Book" charset="0"/>
                <a:cs typeface="Avenir Book" charset="0"/>
              </a:rPr>
              <a:t> </a:t>
            </a:r>
            <a:r>
              <a:rPr lang="en-US" sz="1800" i="1" dirty="0" smtClean="0">
                <a:latin typeface="Avenir Book" charset="0"/>
                <a:ea typeface="Avenir Book" charset="0"/>
                <a:cs typeface="Avenir Book" charset="0"/>
              </a:rPr>
              <a:t>creators</a:t>
            </a:r>
            <a:r>
              <a:rPr lang="en-US" sz="1800" dirty="0" smtClean="0">
                <a:latin typeface="Avenir Book" charset="0"/>
                <a:ea typeface="Avenir Book" charset="0"/>
                <a:cs typeface="Avenir Book" charset="0"/>
              </a:rPr>
              <a:t> or, rather, serve the interests overseas and local </a:t>
            </a:r>
            <a:r>
              <a:rPr lang="en-US" sz="1800" i="1" dirty="0" err="1" smtClean="0">
                <a:latin typeface="Avenir Book" charset="0"/>
                <a:ea typeface="Avenir Book" charset="0"/>
                <a:cs typeface="Avenir Book" charset="0"/>
              </a:rPr>
              <a:t>rightsholders</a:t>
            </a:r>
            <a:r>
              <a:rPr lang="en-US" sz="1800" dirty="0" smtClean="0">
                <a:latin typeface="Avenir Book" charset="0"/>
                <a:ea typeface="Avenir Book" charset="0"/>
                <a:cs typeface="Avenir Book" charset="0"/>
              </a:rPr>
              <a:t> and intermediaries?</a:t>
            </a:r>
          </a:p>
          <a:p>
            <a:pPr fontAlgn="auto">
              <a:spcAft>
                <a:spcPts val="0"/>
              </a:spcAft>
              <a:buClr>
                <a:schemeClr val="accent3"/>
              </a:buClr>
              <a:buFont typeface="Wingdings" charset="2"/>
              <a:buChar char="ü"/>
              <a:defRPr/>
            </a:pPr>
            <a:endParaRPr lang="en-US" sz="2000" dirty="0" smtClean="0">
              <a:latin typeface="Avenir Book" charset="0"/>
              <a:ea typeface="Avenir Book" charset="0"/>
              <a:cs typeface="Avenir Book" charset="0"/>
            </a:endParaRPr>
          </a:p>
        </p:txBody>
      </p:sp>
    </p:spTree>
    <p:extLst>
      <p:ext uri="{BB962C8B-B14F-4D97-AF65-F5344CB8AC3E}">
        <p14:creationId xmlns:p14="http://schemas.microsoft.com/office/powerpoint/2010/main" val="932164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
          <p:cNvSpPr>
            <a:spLocks noGrp="1" noChangeArrowheads="1"/>
          </p:cNvSpPr>
          <p:nvPr>
            <p:ph type="title"/>
          </p:nvPr>
        </p:nvSpPr>
        <p:spPr>
          <a:xfrm>
            <a:off x="457200" y="274638"/>
            <a:ext cx="8229600" cy="631825"/>
          </a:xfrm>
        </p:spPr>
        <p:txBody>
          <a:bodyPr tIns="62927"/>
          <a:lstStyle/>
          <a:p>
            <a:pPr>
              <a:lnSpc>
                <a:spcPct val="9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latin typeface="Trebuchet MS" charset="0"/>
                <a:cs typeface="Trebuchet MS" charset="0"/>
              </a:rPr>
              <a:t>Creative Commons Licence</a:t>
            </a:r>
          </a:p>
        </p:txBody>
      </p:sp>
      <p:sp>
        <p:nvSpPr>
          <p:cNvPr id="157698" name="Rectangle 3"/>
          <p:cNvSpPr>
            <a:spLocks noGrp="1" noChangeArrowheads="1"/>
          </p:cNvSpPr>
          <p:nvPr>
            <p:ph type="body" idx="1"/>
          </p:nvPr>
        </p:nvSpPr>
        <p:spPr>
          <a:xfrm>
            <a:off x="457200" y="2921000"/>
            <a:ext cx="8458200" cy="3100294"/>
          </a:xfrm>
        </p:spPr>
        <p:txBody>
          <a:bodyPr tIns="58896">
            <a:normAutofit/>
          </a:bodyPr>
          <a:lstStyle/>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r>
              <a:rPr lang="en-GB" sz="2000" dirty="0">
                <a:solidFill>
                  <a:schemeClr val="tx1"/>
                </a:solidFill>
                <a:latin typeface="Trebuchet MS" charset="0"/>
                <a:cs typeface="Trebuchet MS" charset="0"/>
              </a:rPr>
              <a:t>This presentation is the work of </a:t>
            </a:r>
            <a:r>
              <a:rPr lang="en-GB" sz="2000" dirty="0" err="1" smtClean="0">
                <a:solidFill>
                  <a:schemeClr val="tx1"/>
                </a:solidFill>
                <a:latin typeface="Trebuchet MS" charset="0"/>
                <a:cs typeface="Trebuchet MS" charset="0"/>
              </a:rPr>
              <a:t>Dr.</a:t>
            </a:r>
            <a:r>
              <a:rPr lang="en-GB" sz="2000" dirty="0" smtClean="0">
                <a:solidFill>
                  <a:schemeClr val="tx1"/>
                </a:solidFill>
                <a:latin typeface="Trebuchet MS" charset="0"/>
                <a:cs typeface="Trebuchet MS" charset="0"/>
              </a:rPr>
              <a:t> </a:t>
            </a:r>
            <a:r>
              <a:rPr lang="en-GB" sz="2000" dirty="0">
                <a:solidFill>
                  <a:schemeClr val="tx1"/>
                </a:solidFill>
                <a:latin typeface="Trebuchet MS" charset="0"/>
                <a:cs typeface="Trebuchet MS" charset="0"/>
              </a:rPr>
              <a:t>Tobias Schonwetter</a:t>
            </a:r>
            <a:r>
              <a:rPr lang="en-GB" sz="2000" dirty="0" smtClean="0">
                <a:solidFill>
                  <a:schemeClr val="tx1"/>
                </a:solidFill>
                <a:latin typeface="Trebuchet MS" charset="0"/>
                <a:cs typeface="Trebuchet MS" charset="0"/>
              </a:rPr>
              <a:t>.</a:t>
            </a:r>
          </a:p>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endParaRPr lang="en-GB" sz="2000" dirty="0">
              <a:solidFill>
                <a:schemeClr val="tx1"/>
              </a:solidFill>
              <a:latin typeface="Trebuchet MS" charset="0"/>
              <a:cs typeface="Trebuchet MS" charset="0"/>
            </a:endParaRPr>
          </a:p>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r>
              <a:rPr lang="en-US" sz="2000" dirty="0">
                <a:solidFill>
                  <a:schemeClr val="tx1"/>
                </a:solidFill>
                <a:latin typeface="Trebuchet MS" charset="0"/>
                <a:cs typeface="Trebuchet MS" charset="0"/>
              </a:rPr>
              <a:t>It is licensed under a </a:t>
            </a:r>
          </a:p>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r>
              <a:rPr lang="en-US" sz="2000" dirty="0">
                <a:solidFill>
                  <a:schemeClr val="tx1"/>
                </a:solidFill>
                <a:latin typeface="Trebuchet MS" charset="0"/>
                <a:cs typeface="Trebuchet MS" charset="0"/>
              </a:rPr>
              <a:t>Creative Commons Attribution-</a:t>
            </a:r>
            <a:r>
              <a:rPr lang="en-US" sz="2000" dirty="0" err="1">
                <a:solidFill>
                  <a:schemeClr val="tx1"/>
                </a:solidFill>
                <a:latin typeface="Trebuchet MS" charset="0"/>
                <a:cs typeface="Trebuchet MS" charset="0"/>
              </a:rPr>
              <a:t>ShareAlike</a:t>
            </a:r>
            <a:r>
              <a:rPr lang="en-US" sz="2000" dirty="0">
                <a:solidFill>
                  <a:schemeClr val="tx1"/>
                </a:solidFill>
                <a:latin typeface="Trebuchet MS" charset="0"/>
                <a:cs typeface="Trebuchet MS" charset="0"/>
              </a:rPr>
              <a:t> </a:t>
            </a:r>
            <a:r>
              <a:rPr lang="en-US" sz="2000" dirty="0">
                <a:latin typeface="Trebuchet MS" charset="0"/>
                <a:cs typeface="Trebuchet MS" charset="0"/>
              </a:rPr>
              <a:t>4</a:t>
            </a:r>
            <a:r>
              <a:rPr lang="en-US" sz="2000" dirty="0" smtClean="0">
                <a:solidFill>
                  <a:schemeClr val="tx1"/>
                </a:solidFill>
                <a:latin typeface="Trebuchet MS" charset="0"/>
                <a:cs typeface="Trebuchet MS" charset="0"/>
              </a:rPr>
              <a:t>.0 international </a:t>
            </a:r>
            <a:r>
              <a:rPr lang="en-US" sz="2000" dirty="0">
                <a:solidFill>
                  <a:schemeClr val="tx1"/>
                </a:solidFill>
                <a:latin typeface="Trebuchet MS" charset="0"/>
                <a:cs typeface="Trebuchet MS" charset="0"/>
              </a:rPr>
              <a:t>License. </a:t>
            </a:r>
          </a:p>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endParaRPr lang="en-US" sz="2000" dirty="0">
              <a:solidFill>
                <a:schemeClr val="tx1"/>
              </a:solidFill>
              <a:latin typeface="Trebuchet MS" charset="0"/>
              <a:cs typeface="Trebuchet MS" charset="0"/>
            </a:endParaRPr>
          </a:p>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r>
              <a:rPr lang="en-US" sz="2000" dirty="0">
                <a:solidFill>
                  <a:schemeClr val="tx1"/>
                </a:solidFill>
                <a:latin typeface="Trebuchet MS" charset="0"/>
                <a:cs typeface="Trebuchet MS" charset="0"/>
              </a:rPr>
              <a:t>To view a copy of this license, visit </a:t>
            </a:r>
          </a:p>
          <a:p>
            <a:pPr algn="ctr">
              <a:lnSpc>
                <a:spcPct val="96000"/>
              </a:lnSpc>
              <a:spcBef>
                <a:spcPts val="700"/>
              </a:spcBef>
              <a:buFont typeface="Arial" charset="0"/>
              <a:buNone/>
              <a:tabLst>
                <a:tab pos="342900" algn="l"/>
                <a:tab pos="903288" algn="l"/>
                <a:tab pos="1817688" algn="l"/>
                <a:tab pos="2732088" algn="l"/>
                <a:tab pos="3646488" algn="l"/>
                <a:tab pos="4560888" algn="l"/>
                <a:tab pos="5475288" algn="l"/>
                <a:tab pos="6389688" algn="l"/>
                <a:tab pos="7304088" algn="l"/>
                <a:tab pos="8218488" algn="l"/>
                <a:tab pos="9132888" algn="l"/>
                <a:tab pos="10047288" algn="l"/>
                <a:tab pos="10325100" algn="l"/>
                <a:tab pos="10774363" algn="l"/>
                <a:tab pos="10775950" algn="l"/>
                <a:tab pos="10777538" algn="l"/>
                <a:tab pos="10779125" algn="l"/>
                <a:tab pos="10780713" algn="l"/>
              </a:tabLst>
            </a:pPr>
            <a:r>
              <a:rPr lang="en-US" sz="2000" dirty="0">
                <a:solidFill>
                  <a:schemeClr val="tx1"/>
                </a:solidFill>
                <a:latin typeface="Trebuchet MS" charset="0"/>
                <a:cs typeface="Trebuchet MS" charset="0"/>
                <a:hlinkClick r:id="rId3"/>
              </a:rPr>
              <a:t>http://creativecommons.org/licenses/by-sa</a:t>
            </a:r>
            <a:r>
              <a:rPr lang="en-US" sz="2000" dirty="0" smtClean="0">
                <a:solidFill>
                  <a:schemeClr val="tx1"/>
                </a:solidFill>
                <a:latin typeface="Trebuchet MS" charset="0"/>
                <a:cs typeface="Trebuchet MS" charset="0"/>
                <a:hlinkClick r:id="rId3"/>
              </a:rPr>
              <a:t>/4.0/</a:t>
            </a:r>
            <a:r>
              <a:rPr lang="en-US" sz="2000" dirty="0">
                <a:latin typeface="Trebuchet MS" charset="0"/>
                <a:cs typeface="Trebuchet MS" charset="0"/>
              </a:rPr>
              <a:t> </a:t>
            </a:r>
            <a:endParaRPr lang="en-US" sz="2000" dirty="0">
              <a:solidFill>
                <a:schemeClr val="tx1"/>
              </a:solidFill>
              <a:latin typeface="Trebuchet MS" charset="0"/>
              <a:cs typeface="Trebuchet MS" charset="0"/>
            </a:endParaRPr>
          </a:p>
        </p:txBody>
      </p:sp>
      <p:pic>
        <p:nvPicPr>
          <p:cNvPr id="157699" name="Picture 5" descr="by-sa.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249363"/>
            <a:ext cx="2743200" cy="960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0637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909" y="2274580"/>
            <a:ext cx="8229600" cy="1368152"/>
          </a:xfrm>
        </p:spPr>
        <p:txBody>
          <a:bodyPr>
            <a:normAutofit fontScale="62500" lnSpcReduction="20000"/>
          </a:bodyPr>
          <a:lstStyle/>
          <a:p>
            <a:pPr marL="0" indent="0" algn="ctr" fontAlgn="auto">
              <a:spcAft>
                <a:spcPts val="0"/>
              </a:spcAft>
              <a:buClr>
                <a:schemeClr val="accent3"/>
              </a:buClr>
              <a:buNone/>
              <a:defRPr/>
            </a:pPr>
            <a:r>
              <a:rPr lang="en-US" sz="3200" b="1" dirty="0" smtClean="0">
                <a:latin typeface="Avenir Book"/>
                <a:cs typeface="Avenir Book"/>
              </a:rPr>
              <a:t>Thank you!</a:t>
            </a:r>
          </a:p>
          <a:p>
            <a:pPr marL="0" indent="0" algn="ctr" fontAlgn="auto">
              <a:spcAft>
                <a:spcPts val="0"/>
              </a:spcAft>
              <a:buClr>
                <a:schemeClr val="accent3"/>
              </a:buClr>
              <a:buNone/>
              <a:defRPr/>
            </a:pPr>
            <a:endParaRPr lang="en-US" sz="3200" b="1" dirty="0">
              <a:latin typeface="Avenir Book"/>
              <a:cs typeface="Avenir Book"/>
            </a:endParaRPr>
          </a:p>
          <a:p>
            <a:pPr marL="0" indent="0" algn="ctr" fontAlgn="auto">
              <a:spcAft>
                <a:spcPts val="0"/>
              </a:spcAft>
              <a:buClr>
                <a:schemeClr val="accent3"/>
              </a:buClr>
              <a:buNone/>
              <a:defRPr/>
            </a:pPr>
            <a:r>
              <a:rPr lang="en-US" sz="3200" dirty="0" err="1">
                <a:latin typeface="Avenir Book"/>
                <a:cs typeface="Avenir Book"/>
              </a:rPr>
              <a:t>t</a:t>
            </a:r>
            <a:r>
              <a:rPr lang="en-US" sz="3200" dirty="0" err="1" smtClean="0">
                <a:latin typeface="Avenir Book"/>
                <a:cs typeface="Avenir Book"/>
              </a:rPr>
              <a:t>obias.schonwetter@uct.ac.za</a:t>
            </a:r>
            <a:endParaRPr lang="en-US" sz="3200" dirty="0" smtClean="0">
              <a:latin typeface="Avenir Book"/>
              <a:cs typeface="Avenir Book"/>
            </a:endParaRPr>
          </a:p>
          <a:p>
            <a:pPr marL="0" indent="0" algn="ctr" fontAlgn="auto">
              <a:spcAft>
                <a:spcPts val="0"/>
              </a:spcAft>
              <a:buClr>
                <a:schemeClr val="accent3"/>
              </a:buClr>
              <a:buNone/>
              <a:defRPr/>
            </a:pPr>
            <a:r>
              <a:rPr lang="en-US" sz="3200" dirty="0" smtClean="0">
                <a:latin typeface="Avenir Book"/>
                <a:cs typeface="Avenir Book"/>
              </a:rPr>
              <a:t>@</a:t>
            </a:r>
            <a:r>
              <a:rPr lang="en-US" sz="3200" dirty="0" err="1" smtClean="0">
                <a:latin typeface="Avenir Book"/>
                <a:cs typeface="Avenir Book"/>
              </a:rPr>
              <a:t>tobyschonwetter</a:t>
            </a:r>
            <a:endParaRPr lang="en-US" sz="3200" dirty="0">
              <a:latin typeface="Avenir Book"/>
              <a:cs typeface="Avenir Book"/>
            </a:endParaRPr>
          </a:p>
        </p:txBody>
      </p:sp>
      <p:pic>
        <p:nvPicPr>
          <p:cNvPr id="5"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436476" y="4937276"/>
            <a:ext cx="1579563" cy="611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descr="uc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4729" y="4828657"/>
            <a:ext cx="881747" cy="828538"/>
          </a:xfrm>
          <a:prstGeom prst="rect">
            <a:avLst/>
          </a:prstGeom>
        </p:spPr>
      </p:pic>
    </p:spTree>
    <p:extLst>
      <p:ext uri="{BB962C8B-B14F-4D97-AF65-F5344CB8AC3E}">
        <p14:creationId xmlns:p14="http://schemas.microsoft.com/office/powerpoint/2010/main" val="651777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79388" y="119742"/>
            <a:ext cx="8712200" cy="6190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
        <p:nvSpPr>
          <p:cNvPr id="5" name="Content Placeholder 2"/>
          <p:cNvSpPr txBox="1">
            <a:spLocks/>
          </p:cNvSpPr>
          <p:nvPr/>
        </p:nvSpPr>
        <p:spPr bwMode="auto">
          <a:xfrm>
            <a:off x="182880" y="2792053"/>
            <a:ext cx="8712200" cy="667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[why we need to reform our copyright laws]</a:t>
            </a:r>
            <a:endParaRPr lang="en-US" sz="2400" dirty="0">
              <a:latin typeface="Avenir Book" charset="0"/>
              <a:ea typeface="Avenir Book" charset="0"/>
              <a:cs typeface="Avenir Book" charset="0"/>
            </a:endParaRPr>
          </a:p>
        </p:txBody>
      </p:sp>
    </p:spTree>
    <p:extLst>
      <p:ext uri="{BB962C8B-B14F-4D97-AF65-F5344CB8AC3E}">
        <p14:creationId xmlns:p14="http://schemas.microsoft.com/office/powerpoint/2010/main" val="1924471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79388" y="119742"/>
            <a:ext cx="8819646" cy="59871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27950" y="6323508"/>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
        <p:nvSpPr>
          <p:cNvPr id="5" name="Content Placeholder 2"/>
          <p:cNvSpPr txBox="1">
            <a:spLocks/>
          </p:cNvSpPr>
          <p:nvPr/>
        </p:nvSpPr>
        <p:spPr bwMode="auto">
          <a:xfrm>
            <a:off x="182880" y="2792053"/>
            <a:ext cx="8712200" cy="667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[the structure of this intervention]</a:t>
            </a:r>
            <a:endParaRPr lang="en-US" sz="2400" dirty="0">
              <a:latin typeface="Avenir Book" charset="0"/>
              <a:ea typeface="Avenir Book" charset="0"/>
              <a:cs typeface="Avenir Book" charset="0"/>
            </a:endParaRPr>
          </a:p>
        </p:txBody>
      </p:sp>
    </p:spTree>
    <p:extLst>
      <p:ext uri="{BB962C8B-B14F-4D97-AF65-F5344CB8AC3E}">
        <p14:creationId xmlns:p14="http://schemas.microsoft.com/office/powerpoint/2010/main" val="943155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79388" y="178418"/>
            <a:ext cx="8819646" cy="5887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
        <p:nvSpPr>
          <p:cNvPr id="5" name="Content Placeholder 2"/>
          <p:cNvSpPr txBox="1">
            <a:spLocks/>
          </p:cNvSpPr>
          <p:nvPr/>
        </p:nvSpPr>
        <p:spPr bwMode="auto">
          <a:xfrm>
            <a:off x="179388" y="2040300"/>
            <a:ext cx="8712200" cy="21640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The </a:t>
            </a:r>
            <a:r>
              <a:rPr lang="en-US" sz="2800" b="1" dirty="0" smtClean="0">
                <a:latin typeface="Avenir Book" charset="0"/>
                <a:ea typeface="Avenir Book" charset="0"/>
                <a:cs typeface="Avenir Book" charset="0"/>
              </a:rPr>
              <a:t>overarching purpose of copyright </a:t>
            </a:r>
            <a:r>
              <a:rPr lang="en-US" sz="2400" dirty="0" smtClean="0">
                <a:latin typeface="Avenir Book" charset="0"/>
                <a:ea typeface="Avenir Book" charset="0"/>
                <a:cs typeface="Avenir Book" charset="0"/>
              </a:rPr>
              <a:t>protection from a law and policy makers perspective:</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i="1" dirty="0" smtClean="0">
                <a:latin typeface="Avenir Book" charset="0"/>
                <a:ea typeface="Avenir Book" charset="0"/>
                <a:cs typeface="Avenir Book" charset="0"/>
              </a:rPr>
              <a:t>Reward and </a:t>
            </a:r>
            <a:r>
              <a:rPr lang="en-US" sz="2400" i="1" dirty="0" err="1" smtClean="0">
                <a:latin typeface="Avenir Book" charset="0"/>
                <a:ea typeface="Avenir Book" charset="0"/>
                <a:cs typeface="Avenir Book" charset="0"/>
              </a:rPr>
              <a:t>incentivise</a:t>
            </a:r>
            <a:r>
              <a:rPr lang="en-US" sz="2400" i="1" dirty="0" smtClean="0">
                <a:latin typeface="Avenir Book" charset="0"/>
                <a:ea typeface="Avenir Book" charset="0"/>
                <a:cs typeface="Avenir Book" charset="0"/>
              </a:rPr>
              <a:t> creativity to create maximum levels of creativity!</a:t>
            </a:r>
            <a:endParaRPr lang="en-US" sz="2400" i="1" dirty="0">
              <a:latin typeface="Avenir Book" charset="0"/>
              <a:ea typeface="Avenir Book" charset="0"/>
              <a:cs typeface="Avenir Book" charset="0"/>
            </a:endParaRPr>
          </a:p>
        </p:txBody>
      </p:sp>
    </p:spTree>
    <p:extLst>
      <p:ext uri="{BB962C8B-B14F-4D97-AF65-F5344CB8AC3E}">
        <p14:creationId xmlns:p14="http://schemas.microsoft.com/office/powerpoint/2010/main" val="1463903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71954" y="1810956"/>
            <a:ext cx="8819646" cy="32030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Over and </a:t>
            </a:r>
            <a:r>
              <a:rPr lang="en-US" sz="2400" dirty="0" err="1">
                <a:latin typeface="Avenir Book" charset="0"/>
                <a:ea typeface="Avenir Book" charset="0"/>
                <a:cs typeface="Avenir Book" charset="0"/>
              </a:rPr>
              <a:t>underprotection</a:t>
            </a:r>
            <a:r>
              <a:rPr lang="en-US" sz="2400" dirty="0">
                <a:latin typeface="Avenir Book" charset="0"/>
                <a:ea typeface="Avenir Book" charset="0"/>
                <a:cs typeface="Avenir Book" charset="0"/>
              </a:rPr>
              <a:t> are equally harmful in that they both </a:t>
            </a:r>
            <a:r>
              <a:rPr lang="en-US" sz="2400" dirty="0" smtClean="0">
                <a:latin typeface="Avenir Book" charset="0"/>
                <a:ea typeface="Avenir Book" charset="0"/>
                <a:cs typeface="Avenir Book" charset="0"/>
              </a:rPr>
              <a:t>prevent </a:t>
            </a:r>
            <a:r>
              <a:rPr lang="en-US" sz="2400" dirty="0">
                <a:latin typeface="Avenir Book" charset="0"/>
                <a:ea typeface="Avenir Book" charset="0"/>
                <a:cs typeface="Avenir Book" charset="0"/>
              </a:rPr>
              <a:t>optimal levels of creativity. </a:t>
            </a: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What </a:t>
            </a:r>
            <a:r>
              <a:rPr lang="en-US" sz="2400" dirty="0">
                <a:latin typeface="Avenir Book" charset="0"/>
                <a:ea typeface="Avenir Book" charset="0"/>
                <a:cs typeface="Avenir Book" charset="0"/>
              </a:rPr>
              <a:t>we are really after </a:t>
            </a:r>
            <a:r>
              <a:rPr lang="en-US" sz="2400" dirty="0" smtClean="0">
                <a:latin typeface="Avenir Book" charset="0"/>
                <a:ea typeface="Avenir Book" charset="0"/>
                <a:cs typeface="Avenir Book" charset="0"/>
              </a:rPr>
              <a:t>here is finding </a:t>
            </a:r>
            <a:r>
              <a:rPr lang="en-US" sz="2400" dirty="0">
                <a:latin typeface="Avenir Book" charset="0"/>
                <a:ea typeface="Avenir Book" charset="0"/>
                <a:cs typeface="Avenir Book" charset="0"/>
              </a:rPr>
              <a:t>just the right balance between protection on the one hand and access and openness of the system on the other. </a:t>
            </a:r>
            <a:endParaRPr lang="en-US" sz="2400" dirty="0" smtClean="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891465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45935" y="446047"/>
            <a:ext cx="8819646" cy="4906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800" b="1" dirty="0" smtClean="0">
                <a:latin typeface="Avenir Book" charset="0"/>
                <a:ea typeface="Avenir Book" charset="0"/>
                <a:cs typeface="Avenir Book" charset="0"/>
              </a:rPr>
              <a:t>Context matters!</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We need a tailored </a:t>
            </a:r>
            <a:r>
              <a:rPr lang="en-US" sz="2400" dirty="0">
                <a:latin typeface="Avenir Book" charset="0"/>
                <a:ea typeface="Avenir Book" charset="0"/>
                <a:cs typeface="Avenir Book" charset="0"/>
              </a:rPr>
              <a:t>law that is </a:t>
            </a:r>
            <a:r>
              <a:rPr lang="en-US" sz="2400" dirty="0" err="1">
                <a:latin typeface="Avenir Book" charset="0"/>
                <a:ea typeface="Avenir Book" charset="0"/>
                <a:cs typeface="Avenir Book" charset="0"/>
              </a:rPr>
              <a:t>cognisant</a:t>
            </a:r>
            <a:r>
              <a:rPr lang="en-US" sz="2400" dirty="0">
                <a:latin typeface="Avenir Book" charset="0"/>
                <a:ea typeface="Avenir Book" charset="0"/>
                <a:cs typeface="Avenir Book" charset="0"/>
              </a:rPr>
              <a:t> of what is happening on the ground in </a:t>
            </a:r>
            <a:r>
              <a:rPr lang="en-US" sz="2400" i="1" dirty="0">
                <a:latin typeface="Avenir Book" charset="0"/>
                <a:ea typeface="Avenir Book" charset="0"/>
                <a:cs typeface="Avenir Book" charset="0"/>
              </a:rPr>
              <a:t>this</a:t>
            </a:r>
            <a:r>
              <a:rPr lang="en-US" sz="2400" dirty="0">
                <a:latin typeface="Avenir Book" charset="0"/>
                <a:ea typeface="Avenir Book" charset="0"/>
                <a:cs typeface="Avenir Book" charset="0"/>
              </a:rPr>
              <a:t> country, including and especially in areas </a:t>
            </a:r>
            <a:r>
              <a:rPr lang="en-US" sz="2400" i="1" dirty="0">
                <a:latin typeface="Avenir Book" charset="0"/>
                <a:ea typeface="Avenir Book" charset="0"/>
                <a:cs typeface="Avenir Book" charset="0"/>
              </a:rPr>
              <a:t>outside</a:t>
            </a:r>
            <a:r>
              <a:rPr lang="en-US" sz="2400" dirty="0">
                <a:latin typeface="Avenir Book" charset="0"/>
                <a:ea typeface="Avenir Book" charset="0"/>
                <a:cs typeface="Avenir Book" charset="0"/>
              </a:rPr>
              <a:t> of our larger </a:t>
            </a:r>
            <a:r>
              <a:rPr lang="en-US" sz="2400" dirty="0" smtClean="0">
                <a:latin typeface="Avenir Book" charset="0"/>
                <a:ea typeface="Avenir Book" charset="0"/>
                <a:cs typeface="Avenir Book" charset="0"/>
              </a:rPr>
              <a:t>cities.</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a:latin typeface="Avenir Book" charset="0"/>
                <a:ea typeface="Avenir Book" charset="0"/>
                <a:cs typeface="Avenir Book" charset="0"/>
              </a:rPr>
              <a:t>A</a:t>
            </a:r>
            <a:r>
              <a:rPr lang="en-US" sz="2400" dirty="0" smtClean="0">
                <a:latin typeface="Avenir Book" charset="0"/>
                <a:ea typeface="Avenir Book" charset="0"/>
                <a:cs typeface="Avenir Book" charset="0"/>
              </a:rPr>
              <a:t> </a:t>
            </a:r>
            <a:r>
              <a:rPr lang="en-US" sz="2400" dirty="0">
                <a:latin typeface="Avenir Book" charset="0"/>
                <a:ea typeface="Avenir Book" charset="0"/>
                <a:cs typeface="Avenir Book" charset="0"/>
              </a:rPr>
              <a:t>copyright law that aims to address and help solve some of the very unique challenges </a:t>
            </a:r>
            <a:r>
              <a:rPr lang="en-US" sz="2400" i="1" dirty="0">
                <a:latin typeface="Avenir Book" charset="0"/>
                <a:ea typeface="Avenir Book" charset="0"/>
                <a:cs typeface="Avenir Book" charset="0"/>
              </a:rPr>
              <a:t>we</a:t>
            </a:r>
            <a:r>
              <a:rPr lang="en-US" sz="2400" dirty="0">
                <a:latin typeface="Avenir Book" charset="0"/>
                <a:ea typeface="Avenir Book" charset="0"/>
                <a:cs typeface="Avenir Book" charset="0"/>
              </a:rPr>
              <a:t> as a country face, for example in the educational sector and those faced by creators in this country.</a:t>
            </a: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 </a:t>
            </a: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705283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90539" y="1021079"/>
            <a:ext cx="8819646" cy="47244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800" b="1" dirty="0" smtClean="0">
                <a:latin typeface="Avenir Book" charset="0"/>
                <a:ea typeface="Avenir Book" charset="0"/>
                <a:cs typeface="Avenir Book" charset="0"/>
              </a:rPr>
              <a:t>The plight of and difficulties faced by many SA creators.</a:t>
            </a: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This is a real and existential problem and we must find ways of tackling it.</a:t>
            </a: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But the vast majority of concerns expressed by real </a:t>
            </a:r>
            <a:r>
              <a:rPr lang="en-US" sz="2400" dirty="0" err="1" smtClean="0">
                <a:latin typeface="Avenir Book" charset="0"/>
                <a:ea typeface="Avenir Book" charset="0"/>
                <a:cs typeface="Avenir Book" charset="0"/>
              </a:rPr>
              <a:t>grassroot</a:t>
            </a:r>
            <a:r>
              <a:rPr lang="en-US" sz="2400" dirty="0" smtClean="0">
                <a:latin typeface="Avenir Book" charset="0"/>
                <a:ea typeface="Avenir Book" charset="0"/>
                <a:cs typeface="Avenir Book" charset="0"/>
              </a:rPr>
              <a:t> creators are often actually not copyright issues but issues related to unfair competition, abuse of privacy rights, defamation and issues resulting from exploitative contract clauses in agreements concluded by them. </a:t>
            </a: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298495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90539" y="724086"/>
            <a:ext cx="8819646" cy="5708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As far as protection is concerned, </a:t>
            </a:r>
            <a:r>
              <a:rPr lang="en-US" sz="2400" dirty="0">
                <a:latin typeface="Avenir Book" charset="0"/>
                <a:ea typeface="Avenir Book" charset="0"/>
                <a:cs typeface="Avenir Book" charset="0"/>
              </a:rPr>
              <a:t>o</a:t>
            </a:r>
            <a:r>
              <a:rPr lang="en-US" sz="2400" dirty="0" smtClean="0">
                <a:latin typeface="Avenir Book" charset="0"/>
                <a:ea typeface="Avenir Book" charset="0"/>
                <a:cs typeface="Avenir Book" charset="0"/>
              </a:rPr>
              <a:t>ur current copyright law already is in full compliance with all major international copyright instruments that we are bound by </a:t>
            </a: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a:latin typeface="Avenir Book" charset="0"/>
                <a:ea typeface="Avenir Book" charset="0"/>
                <a:cs typeface="Avenir Book" charset="0"/>
              </a:rPr>
              <a:t>P</a:t>
            </a:r>
            <a:r>
              <a:rPr lang="en-US" sz="2400" dirty="0" smtClean="0">
                <a:latin typeface="Avenir Book" charset="0"/>
                <a:ea typeface="Avenir Book" charset="0"/>
                <a:cs typeface="Avenir Book" charset="0"/>
              </a:rPr>
              <a:t>retty much everything that should be illegal under copyright already </a:t>
            </a:r>
            <a:r>
              <a:rPr lang="en-US" sz="2400" u="sng" dirty="0" smtClean="0">
                <a:latin typeface="Avenir Book" charset="0"/>
                <a:ea typeface="Avenir Book" charset="0"/>
                <a:cs typeface="Avenir Book" charset="0"/>
              </a:rPr>
              <a:t>is</a:t>
            </a:r>
            <a:r>
              <a:rPr lang="en-US" sz="2400" dirty="0" smtClean="0">
                <a:latin typeface="Avenir Book" charset="0"/>
                <a:ea typeface="Avenir Book" charset="0"/>
                <a:cs typeface="Avenir Book" charset="0"/>
              </a:rPr>
              <a:t> illegal. </a:t>
            </a:r>
          </a:p>
          <a:p>
            <a:pPr marL="0" indent="0" algn="ctr" fontAlgn="auto">
              <a:spcAft>
                <a:spcPts val="0"/>
              </a:spcAft>
              <a:buClr>
                <a:schemeClr val="accent3"/>
              </a:buClr>
              <a:buNone/>
              <a:defRPr/>
            </a:pPr>
            <a:endParaRPr lang="en-US" sz="2400" dirty="0" smtClean="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The real problems are related to the </a:t>
            </a:r>
            <a:r>
              <a:rPr lang="en-US" sz="2400" i="1" dirty="0" smtClean="0">
                <a:latin typeface="Avenir Book" charset="0"/>
                <a:ea typeface="Avenir Book" charset="0"/>
                <a:cs typeface="Avenir Book" charset="0"/>
              </a:rPr>
              <a:t>enforcement</a:t>
            </a:r>
          </a:p>
          <a:p>
            <a:pPr marL="0" indent="0" algn="ctr" fontAlgn="auto">
              <a:spcAft>
                <a:spcPts val="0"/>
              </a:spcAft>
              <a:buClr>
                <a:schemeClr val="accent3"/>
              </a:buClr>
              <a:buNone/>
              <a:defRPr/>
            </a:pPr>
            <a:endParaRPr lang="en-US" sz="2400" i="1" dirty="0">
              <a:latin typeface="Avenir Book" charset="0"/>
              <a:ea typeface="Avenir Book" charset="0"/>
              <a:cs typeface="Avenir Book" charset="0"/>
            </a:endParaRPr>
          </a:p>
          <a:p>
            <a:pPr marL="0" indent="0" algn="ctr" fontAlgn="auto">
              <a:spcAft>
                <a:spcPts val="0"/>
              </a:spcAft>
              <a:buClr>
                <a:schemeClr val="accent3"/>
              </a:buClr>
              <a:buNone/>
              <a:defRPr/>
            </a:pPr>
            <a:r>
              <a:rPr lang="en-US" sz="2400" dirty="0" smtClean="0">
                <a:latin typeface="Avenir Book" charset="0"/>
                <a:ea typeface="Avenir Book" charset="0"/>
                <a:cs typeface="Avenir Book" charset="0"/>
              </a:rPr>
              <a:t>If anything, too many things are now illegal because of advances of technology that weren’t anticipated in the 1970s</a:t>
            </a: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a:p>
            <a:pPr marL="0" indent="0" algn="ctr" fontAlgn="auto">
              <a:spcAft>
                <a:spcPts val="0"/>
              </a:spcAft>
              <a:buClr>
                <a:schemeClr val="accent3"/>
              </a:buClr>
              <a:buNone/>
              <a:defRPr/>
            </a:pPr>
            <a:endParaRPr lang="en-US" sz="2400" dirty="0">
              <a:latin typeface="Avenir Book" charset="0"/>
              <a:ea typeface="Avenir Book" charset="0"/>
              <a:cs typeface="Avenir Book" charset="0"/>
            </a:endParaRPr>
          </a:p>
        </p:txBody>
      </p:sp>
      <p:pic>
        <p:nvPicPr>
          <p:cNvPr id="156677" name="Picture 8" descr="IP Unit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6310315"/>
            <a:ext cx="1416050" cy="54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bwMode="auto">
          <a:xfrm>
            <a:off x="467544" y="6597352"/>
            <a:ext cx="7200800" cy="0"/>
          </a:xfrm>
          <a:prstGeom prst="line">
            <a:avLst/>
          </a:prstGeom>
          <a:solidFill>
            <a:srgbClr val="00B8FF"/>
          </a:solidFill>
          <a:ln w="9525" cap="flat" cmpd="sng" algn="ctr">
            <a:solidFill>
              <a:srgbClr val="E34E29"/>
            </a:solidFill>
            <a:prstDash val="solid"/>
            <a:round/>
            <a:headEnd type="none" w="med" len="med"/>
            <a:tailEnd type="none" w="med" len="med"/>
          </a:ln>
          <a:effectLst/>
        </p:spPr>
      </p:cxnSp>
    </p:spTree>
    <p:extLst>
      <p:ext uri="{BB962C8B-B14F-4D97-AF65-F5344CB8AC3E}">
        <p14:creationId xmlns:p14="http://schemas.microsoft.com/office/powerpoint/2010/main" val="507841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5151</TotalTime>
  <Words>2698</Words>
  <Application>Microsoft Office PowerPoint</Application>
  <PresentationFormat>On-screen Show (4:3)</PresentationFormat>
  <Paragraphs>200</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Arial</vt:lpstr>
      <vt:lpstr>Avenir Book</vt:lpstr>
      <vt:lpstr>Calibri</vt:lpstr>
      <vt:lpstr>Calibri Light</vt:lpstr>
      <vt:lpstr>Trebuchet MS</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Creative Commons Licence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Tobias Schonwetter</dc:creator>
  <cp:lastModifiedBy>Andre Hermans</cp:lastModifiedBy>
  <cp:revision>112</cp:revision>
  <dcterms:created xsi:type="dcterms:W3CDTF">2017-06-23T08:00:55Z</dcterms:created>
  <dcterms:modified xsi:type="dcterms:W3CDTF">2017-07-31T10:04:39Z</dcterms:modified>
</cp:coreProperties>
</file>