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700" r:id="rId4"/>
    <p:sldMasterId id="2147483712" r:id="rId5"/>
  </p:sldMasterIdLst>
  <p:sldIdLst>
    <p:sldId id="257" r:id="rId6"/>
    <p:sldId id="272" r:id="rId7"/>
    <p:sldId id="273" r:id="rId8"/>
    <p:sldId id="265" r:id="rId9"/>
    <p:sldId id="266" r:id="rId10"/>
    <p:sldId id="258" r:id="rId11"/>
    <p:sldId id="267" r:id="rId12"/>
    <p:sldId id="269" r:id="rId13"/>
    <p:sldId id="259" r:id="rId14"/>
    <p:sldId id="270" r:id="rId15"/>
    <p:sldId id="260" r:id="rId16"/>
    <p:sldId id="261" r:id="rId17"/>
    <p:sldId id="262" r:id="rId18"/>
    <p:sldId id="263" r:id="rId19"/>
    <p:sldId id="271" r:id="rId20"/>
    <p:sldId id="26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7.xml"/><Relationship Id="rId7" Type="http://schemas.openxmlformats.org/officeDocument/2006/relationships/image" Target="../media/image2.jpeg"/><Relationship Id="rId2" Type="http://schemas.openxmlformats.org/officeDocument/2006/relationships/tags" Target="../tags/tag16.xml"/><Relationship Id="rId1" Type="http://schemas.openxmlformats.org/officeDocument/2006/relationships/vmlDrawing" Target="../drawings/vmlDrawing2.vml"/><Relationship Id="rId6" Type="http://schemas.openxmlformats.org/officeDocument/2006/relationships/slideMaster" Target="../slideMasters/slideMaster1.xml"/><Relationship Id="rId5" Type="http://schemas.openxmlformats.org/officeDocument/2006/relationships/tags" Target="../tags/tag19.xml"/><Relationship Id="rId4" Type="http://schemas.openxmlformats.org/officeDocument/2006/relationships/tags" Target="../tags/tag18.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46.xml"/><Relationship Id="rId7" Type="http://schemas.openxmlformats.org/officeDocument/2006/relationships/image" Target="../media/image4.jpeg"/><Relationship Id="rId2" Type="http://schemas.openxmlformats.org/officeDocument/2006/relationships/tags" Target="../tags/tag45.xml"/><Relationship Id="rId1" Type="http://schemas.openxmlformats.org/officeDocument/2006/relationships/vmlDrawing" Target="../drawings/vmlDrawing4.vml"/><Relationship Id="rId6" Type="http://schemas.openxmlformats.org/officeDocument/2006/relationships/slideMaster" Target="../slideMasters/slideMaster2.xml"/><Relationship Id="rId5" Type="http://schemas.openxmlformats.org/officeDocument/2006/relationships/tags" Target="../tags/tag48.xml"/><Relationship Id="rId4" Type="http://schemas.openxmlformats.org/officeDocument/2006/relationships/tags" Target="../tags/tag4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4.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5.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7.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8.xml"/></Relationships>
</file>

<file path=ppt/slideLayouts/_rels/slideLayout2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75.xml"/><Relationship Id="rId7" Type="http://schemas.openxmlformats.org/officeDocument/2006/relationships/image" Target="../media/image2.jpeg"/><Relationship Id="rId2" Type="http://schemas.openxmlformats.org/officeDocument/2006/relationships/tags" Target="../tags/tag74.xml"/><Relationship Id="rId1" Type="http://schemas.openxmlformats.org/officeDocument/2006/relationships/vmlDrawing" Target="../drawings/vmlDrawing6.vml"/><Relationship Id="rId6" Type="http://schemas.openxmlformats.org/officeDocument/2006/relationships/slideMaster" Target="../slideMasters/slideMaster3.xml"/><Relationship Id="rId5" Type="http://schemas.openxmlformats.org/officeDocument/2006/relationships/tags" Target="../tags/tag77.xml"/><Relationship Id="rId4" Type="http://schemas.openxmlformats.org/officeDocument/2006/relationships/tags" Target="../tags/tag7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2.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3.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4.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5.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6.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104.xml"/><Relationship Id="rId7" Type="http://schemas.openxmlformats.org/officeDocument/2006/relationships/image" Target="../media/image4.jpeg"/><Relationship Id="rId2" Type="http://schemas.openxmlformats.org/officeDocument/2006/relationships/tags" Target="../tags/tag103.xml"/><Relationship Id="rId1" Type="http://schemas.openxmlformats.org/officeDocument/2006/relationships/vmlDrawing" Target="../drawings/vmlDrawing8.vml"/><Relationship Id="rId6" Type="http://schemas.openxmlformats.org/officeDocument/2006/relationships/slideMaster" Target="../slideMasters/slideMaster4.xml"/><Relationship Id="rId5" Type="http://schemas.openxmlformats.org/officeDocument/2006/relationships/tags" Target="../tags/tag106.xml"/><Relationship Id="rId4" Type="http://schemas.openxmlformats.org/officeDocument/2006/relationships/tags" Target="../tags/tag105.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7.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8.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9.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0.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1.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2.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3.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4.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5.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6.xml"/></Relationships>
</file>

<file path=ppt/slideLayouts/_rels/slideLayout4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133.xml"/><Relationship Id="rId7" Type="http://schemas.openxmlformats.org/officeDocument/2006/relationships/image" Target="../media/image4.jpeg"/><Relationship Id="rId2" Type="http://schemas.openxmlformats.org/officeDocument/2006/relationships/tags" Target="../tags/tag132.xml"/><Relationship Id="rId1" Type="http://schemas.openxmlformats.org/officeDocument/2006/relationships/vmlDrawing" Target="../drawings/vmlDrawing10.vml"/><Relationship Id="rId6" Type="http://schemas.openxmlformats.org/officeDocument/2006/relationships/slideMaster" Target="../slideMasters/slideMaster5.xml"/><Relationship Id="rId5" Type="http://schemas.openxmlformats.org/officeDocument/2006/relationships/tags" Target="../tags/tag135.xml"/><Relationship Id="rId4" Type="http://schemas.openxmlformats.org/officeDocument/2006/relationships/tags" Target="../tags/tag13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6.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7.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8.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9.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0.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1.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2.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3.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4.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werpoint tmplt-1"/>
          <p:cNvPicPr>
            <a:picLocks noChangeAspect="1" noChangeArrowheads="1"/>
          </p:cNvPicPr>
          <p:nvPr userDrawn="1"/>
        </p:nvPicPr>
        <p:blipFill>
          <a:blip r:embed="rId7"/>
          <a:srcRect/>
          <a:stretch>
            <a:fillRect/>
          </a:stretch>
        </p:blipFill>
        <p:spPr bwMode="auto">
          <a:xfrm>
            <a:off x="0" y="-4763"/>
            <a:ext cx="12192000" cy="6867526"/>
          </a:xfrm>
          <a:prstGeom prst="rect">
            <a:avLst/>
          </a:prstGeom>
          <a:noFill/>
          <a:ln w="9525">
            <a:noFill/>
            <a:miter lim="800000"/>
            <a:headEnd/>
            <a:tailEnd/>
          </a:ln>
        </p:spPr>
      </p:pic>
      <p:graphicFrame>
        <p:nvGraphicFramePr>
          <p:cNvPr id="5" name="Rectangle 3" hidden="1"/>
          <p:cNvGraphicFramePr>
            <a:graphicFrameLocks/>
          </p:cNvGraphicFramePr>
          <p:nvPr>
            <p:custDataLst>
              <p:tags r:id="rId2"/>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2068" r:id="rId8" imgW="0" imgH="0" progId="">
                  <p:embed/>
                </p:oleObj>
              </mc:Choice>
              <mc:Fallback>
                <p:oleObj r:id="rId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McK Confidential" hidden="1"/>
          <p:cNvSpPr txBox="1">
            <a:spLocks noChangeArrowheads="1"/>
          </p:cNvSpPr>
          <p:nvPr/>
        </p:nvSpPr>
        <p:spPr bwMode="auto">
          <a:xfrm>
            <a:off x="3589868" y="2182814"/>
            <a:ext cx="2021417" cy="217487"/>
          </a:xfrm>
          <a:prstGeom prst="rect">
            <a:avLst/>
          </a:prstGeom>
          <a:noFill/>
          <a:ln w="9525">
            <a:noFill/>
            <a:miter lim="800000"/>
            <a:headEnd/>
            <a:tailEnd/>
          </a:ln>
          <a:effectLst/>
        </p:spPr>
        <p:txBody>
          <a:bodyPr lIns="0" tIns="0" rIns="0" bIns="0">
            <a:spAutoFit/>
          </a:bodyPr>
          <a:lstStyle/>
          <a:p>
            <a:pPr fontAlgn="base">
              <a:spcBef>
                <a:spcPct val="0"/>
              </a:spcBef>
              <a:spcAft>
                <a:spcPct val="0"/>
              </a:spcAft>
              <a:defRPr/>
            </a:pPr>
            <a:r>
              <a:rPr lang="en-GB" sz="1400" dirty="0">
                <a:solidFill>
                  <a:srgbClr val="000000"/>
                </a:solidFill>
                <a:latin typeface="Arial" charset="0"/>
                <a:ea typeface="ＭＳ Ｐゴシック" charset="-128"/>
              </a:rPr>
              <a:t>CONFIDENTIAL</a:t>
            </a:r>
          </a:p>
        </p:txBody>
      </p:sp>
      <p:sp>
        <p:nvSpPr>
          <p:cNvPr id="7" name="McK Date" hidden="1"/>
          <p:cNvSpPr txBox="1">
            <a:spLocks noChangeArrowheads="1"/>
          </p:cNvSpPr>
          <p:nvPr/>
        </p:nvSpPr>
        <p:spPr bwMode="auto">
          <a:xfrm>
            <a:off x="3020484" y="5692775"/>
            <a:ext cx="6838949" cy="280988"/>
          </a:xfrm>
          <a:prstGeom prst="rect">
            <a:avLst/>
          </a:prstGeom>
          <a:noFill/>
          <a:ln w="9525">
            <a:noFill/>
            <a:miter lim="800000"/>
            <a:headEnd/>
            <a:tailEnd/>
          </a:ln>
          <a:effectLst/>
        </p:spPr>
        <p:txBody>
          <a:bodyPr lIns="0" tIns="0" rIns="0" bIns="0">
            <a:spAutoFit/>
          </a:bodyPr>
          <a:lstStyle/>
          <a:p>
            <a:pPr fontAlgn="base">
              <a:spcBef>
                <a:spcPct val="120000"/>
              </a:spcBef>
              <a:spcAft>
                <a:spcPct val="0"/>
              </a:spcAft>
              <a:defRPr/>
            </a:pPr>
            <a:r>
              <a:rPr lang="en-GB" dirty="0">
                <a:solidFill>
                  <a:srgbClr val="000000"/>
                </a:solidFill>
                <a:ea typeface="ＭＳ Ｐゴシック" charset="-128"/>
              </a:rPr>
              <a:t>Date</a:t>
            </a:r>
          </a:p>
        </p:txBody>
      </p:sp>
      <p:sp>
        <p:nvSpPr>
          <p:cNvPr id="8" name="Working Draft Text" hidden="1"/>
          <p:cNvSpPr>
            <a:spLocks noChangeArrowheads="1"/>
          </p:cNvSpPr>
          <p:nvPr>
            <p:custDataLst>
              <p:tags r:id="rId3"/>
            </p:custDataLst>
          </p:nvPr>
        </p:nvSpPr>
        <p:spPr bwMode="auto">
          <a:xfrm>
            <a:off x="569384" y="349251"/>
            <a:ext cx="4146549" cy="246221"/>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lang="en-GB" sz="1600" dirty="0">
                <a:solidFill>
                  <a:srgbClr val="000000"/>
                </a:solidFill>
                <a:latin typeface="Arial" charset="0"/>
                <a:ea typeface="ＭＳ Ｐゴシック" charset="-128"/>
              </a:rPr>
              <a:t>Working Draft    </a:t>
            </a:r>
          </a:p>
        </p:txBody>
      </p:sp>
      <p:sp>
        <p:nvSpPr>
          <p:cNvPr id="9" name="Working Draft" hidden="1"/>
          <p:cNvSpPr txBox="1">
            <a:spLocks noChangeArrowheads="1"/>
          </p:cNvSpPr>
          <p:nvPr>
            <p:custDataLst>
              <p:tags r:id="rId4"/>
            </p:custDataLst>
          </p:nvPr>
        </p:nvSpPr>
        <p:spPr bwMode="auto">
          <a:xfrm>
            <a:off x="569384" y="593725"/>
            <a:ext cx="4370042" cy="184666"/>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defRPr/>
            </a:pPr>
            <a:r>
              <a:rPr lang="en-US" sz="1200" dirty="0">
                <a:solidFill>
                  <a:srgbClr val="000000"/>
                </a:solidFill>
                <a:latin typeface="Arial" charset="0"/>
                <a:ea typeface="ＭＳ Ｐゴシック" pitchFamily="34" charset="-128"/>
              </a:rPr>
              <a:t>Last Modified 5/14/2008 9:33:55 AM South Africa Standard Time</a:t>
            </a:r>
            <a:endParaRPr lang="en-GB" sz="1200" dirty="0">
              <a:solidFill>
                <a:srgbClr val="000000"/>
              </a:solidFill>
              <a:latin typeface="Arial" charset="0"/>
              <a:ea typeface="ＭＳ Ｐゴシック" pitchFamily="34" charset="-128"/>
            </a:endParaRPr>
          </a:p>
        </p:txBody>
      </p:sp>
      <p:sp>
        <p:nvSpPr>
          <p:cNvPr id="10" name="Printed" hidden="1"/>
          <p:cNvSpPr txBox="1">
            <a:spLocks noChangeArrowheads="1"/>
          </p:cNvSpPr>
          <p:nvPr>
            <p:custDataLst>
              <p:tags r:id="rId5"/>
            </p:custDataLst>
          </p:nvPr>
        </p:nvSpPr>
        <p:spPr bwMode="auto">
          <a:xfrm>
            <a:off x="569384" y="815975"/>
            <a:ext cx="3943644" cy="184666"/>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defRPr/>
            </a:pPr>
            <a:r>
              <a:rPr lang="en-US" sz="1200" dirty="0">
                <a:solidFill>
                  <a:srgbClr val="000000"/>
                </a:solidFill>
                <a:latin typeface="Arial" charset="0"/>
                <a:ea typeface="ＭＳ Ｐゴシック" pitchFamily="34" charset="-128"/>
              </a:rPr>
              <a:t>Printed 5/14/2008 8:51:45 AM South Africa Standard Time</a:t>
            </a:r>
            <a:endParaRPr lang="en-GB" sz="1200" dirty="0">
              <a:solidFill>
                <a:srgbClr val="000000"/>
              </a:solidFill>
              <a:latin typeface="Arial" charset="0"/>
              <a:ea typeface="ＭＳ Ｐゴシック" pitchFamily="34" charset="-128"/>
            </a:endParaRPr>
          </a:p>
        </p:txBody>
      </p:sp>
      <p:sp>
        <p:nvSpPr>
          <p:cNvPr id="92164" name="Rectangle 4"/>
          <p:cNvSpPr>
            <a:spLocks noGrp="1" noChangeArrowheads="1"/>
          </p:cNvSpPr>
          <p:nvPr>
            <p:ph type="ctrTitle"/>
          </p:nvPr>
        </p:nvSpPr>
        <p:spPr>
          <a:xfrm>
            <a:off x="641351" y="4337050"/>
            <a:ext cx="11034183" cy="353943"/>
          </a:xfrm>
          <a:ln/>
        </p:spPr>
        <p:txBody>
          <a:bodyPr anchor="t"/>
          <a:lstStyle>
            <a:lvl1pPr>
              <a:defRPr sz="2300">
                <a:solidFill>
                  <a:schemeClr val="accent1"/>
                </a:solidFill>
                <a:latin typeface="Arial Black" pitchFamily="34" charset="0"/>
              </a:defRPr>
            </a:lvl1pPr>
          </a:lstStyle>
          <a:p>
            <a:r>
              <a:rPr lang="en-GB"/>
              <a:t>Click to edit Master title style</a:t>
            </a:r>
          </a:p>
        </p:txBody>
      </p:sp>
      <p:sp>
        <p:nvSpPr>
          <p:cNvPr id="92165" name="Rectangle 5"/>
          <p:cNvSpPr>
            <a:spLocks noGrp="1" noChangeArrowheads="1"/>
          </p:cNvSpPr>
          <p:nvPr>
            <p:ph type="subTitle" idx="1"/>
          </p:nvPr>
        </p:nvSpPr>
        <p:spPr>
          <a:xfrm>
            <a:off x="641351" y="5086350"/>
            <a:ext cx="11074400" cy="304800"/>
          </a:xfrm>
        </p:spPr>
        <p:txBody>
          <a:bodyPr/>
          <a:lstStyle>
            <a:lvl1pPr>
              <a:defRPr sz="2000">
                <a:solidFill>
                  <a:schemeClr val="accent1"/>
                </a:solidFill>
                <a:latin typeface="Arial" charset="0"/>
              </a:defRPr>
            </a:lvl1pPr>
          </a:lstStyle>
          <a:p>
            <a:r>
              <a:rPr lang="en-GB"/>
              <a:t>Click to edit Master subtitle style</a:t>
            </a:r>
          </a:p>
        </p:txBody>
      </p:sp>
    </p:spTree>
    <p:extLst>
      <p:ext uri="{BB962C8B-B14F-4D97-AF65-F5344CB8AC3E}">
        <p14:creationId xmlns:p14="http://schemas.microsoft.com/office/powerpoint/2010/main" val="232788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7347613" y="1774826"/>
            <a:ext cx="4308872" cy="19082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243DD5DE-3F35-4B65-9321-5F96A3741B80}"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54483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1452" y="665163"/>
            <a:ext cx="615553" cy="2490787"/>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5965151" y="665163"/>
            <a:ext cx="2893100" cy="249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4DAB120C-58B9-42F1-9E3D-D67379A0ADC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9237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03868" y="665164"/>
            <a:ext cx="8259233" cy="306387"/>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1270001" y="1774826"/>
            <a:ext cx="10386484" cy="492443"/>
          </a:xfrm>
        </p:spPr>
        <p:txBody>
          <a:bodyPr/>
          <a:lstStyle/>
          <a:p>
            <a:endParaRPr lang="en-ZA" dirty="0"/>
          </a:p>
        </p:txBody>
      </p:sp>
      <p:sp>
        <p:nvSpPr>
          <p:cNvPr id="4" name="Slide Number Placeholder 3"/>
          <p:cNvSpPr>
            <a:spLocks noGrp="1"/>
          </p:cNvSpPr>
          <p:nvPr>
            <p:ph type="sldNum" sz="quarter" idx="10"/>
          </p:nvPr>
        </p:nvSpPr>
        <p:spPr>
          <a:xfrm>
            <a:off x="8619067" y="6376988"/>
            <a:ext cx="2540000" cy="184666"/>
          </a:xfrm>
        </p:spPr>
        <p:txBody>
          <a:bodyPr/>
          <a:lstStyle>
            <a:lvl1pPr>
              <a:defRPr smtClean="0"/>
            </a:lvl1pPr>
          </a:lstStyle>
          <a:p>
            <a:pPr>
              <a:defRPr/>
            </a:pPr>
            <a:fld id="{B3D94021-87FD-4474-9131-75532B914426}"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4433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70001" y="665163"/>
            <a:ext cx="10386484" cy="19082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Slide Number Placeholder 2"/>
          <p:cNvSpPr>
            <a:spLocks noGrp="1"/>
          </p:cNvSpPr>
          <p:nvPr>
            <p:ph type="sldNum" sz="quarter" idx="10"/>
          </p:nvPr>
        </p:nvSpPr>
        <p:spPr>
          <a:xfrm>
            <a:off x="8619067" y="6376988"/>
            <a:ext cx="2540000" cy="184666"/>
          </a:xfrm>
        </p:spPr>
        <p:txBody>
          <a:bodyPr/>
          <a:lstStyle>
            <a:lvl1pPr>
              <a:defRPr smtClean="0"/>
            </a:lvl1pPr>
          </a:lstStyle>
          <a:p>
            <a:pPr>
              <a:defRPr/>
            </a:pPr>
            <a:fld id="{991E222B-74CC-4143-9B07-E84025DB6C3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717699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4" descr="powerpoint tmplt-1.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Rectangle 3" hidden="1"/>
          <p:cNvGraphicFramePr>
            <a:graphicFrameLocks/>
          </p:cNvGraphicFramePr>
          <p:nvPr>
            <p:custDataLst>
              <p:tags r:id="rId2"/>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4116" r:id="rId8" imgW="0" imgH="0" progId="TCLayout.ActiveDocument.1">
                  <p:embed/>
                </p:oleObj>
              </mc:Choice>
              <mc:Fallback>
                <p:oleObj r:id="rId8"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McK Confidential" hidden="1"/>
          <p:cNvSpPr txBox="1">
            <a:spLocks noChangeArrowheads="1"/>
          </p:cNvSpPr>
          <p:nvPr/>
        </p:nvSpPr>
        <p:spPr bwMode="auto">
          <a:xfrm>
            <a:off x="3589868" y="2182814"/>
            <a:ext cx="2021417" cy="217487"/>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400" dirty="0" smtClean="0">
                <a:solidFill>
                  <a:srgbClr val="000000"/>
                </a:solidFill>
              </a:rPr>
              <a:t>CONFIDENTIAL</a:t>
            </a:r>
          </a:p>
        </p:txBody>
      </p:sp>
      <p:sp>
        <p:nvSpPr>
          <p:cNvPr id="7" name="McK Date" hidden="1"/>
          <p:cNvSpPr txBox="1">
            <a:spLocks noChangeArrowheads="1"/>
          </p:cNvSpPr>
          <p:nvPr/>
        </p:nvSpPr>
        <p:spPr bwMode="auto">
          <a:xfrm>
            <a:off x="3020484" y="5692775"/>
            <a:ext cx="6838949" cy="280988"/>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120000"/>
              </a:spcBef>
              <a:spcAft>
                <a:spcPct val="0"/>
              </a:spcAft>
              <a:defRPr/>
            </a:pPr>
            <a:r>
              <a:rPr lang="en-GB" sz="1800" dirty="0" smtClean="0">
                <a:solidFill>
                  <a:srgbClr val="000000"/>
                </a:solidFill>
                <a:latin typeface="Tahoma" pitchFamily="-106" charset="0"/>
              </a:rPr>
              <a:t>Date</a:t>
            </a:r>
          </a:p>
        </p:txBody>
      </p:sp>
      <p:sp>
        <p:nvSpPr>
          <p:cNvPr id="8" name="Working Draft Text" hidden="1"/>
          <p:cNvSpPr>
            <a:spLocks noChangeArrowheads="1"/>
          </p:cNvSpPr>
          <p:nvPr>
            <p:custDataLst>
              <p:tags r:id="rId3"/>
            </p:custDataLst>
          </p:nvPr>
        </p:nvSpPr>
        <p:spPr bwMode="auto">
          <a:xfrm>
            <a:off x="569384" y="349250"/>
            <a:ext cx="4146549"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953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9535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9535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9535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buSzPct val="120000"/>
              <a:defRPr/>
            </a:pPr>
            <a:r>
              <a:rPr lang="en-GB" sz="2000" dirty="0" smtClean="0">
                <a:solidFill>
                  <a:srgbClr val="0079A1"/>
                </a:solidFill>
              </a:rPr>
              <a:t>Working Draft    </a:t>
            </a:r>
          </a:p>
        </p:txBody>
      </p:sp>
      <p:sp>
        <p:nvSpPr>
          <p:cNvPr id="9" name="Working Draft" hidden="1"/>
          <p:cNvSpPr txBox="1">
            <a:spLocks noChangeArrowheads="1"/>
          </p:cNvSpPr>
          <p:nvPr>
            <p:custDataLst>
              <p:tags r:id="rId4"/>
            </p:custDataLst>
          </p:nvPr>
        </p:nvSpPr>
        <p:spPr bwMode="auto">
          <a:xfrm>
            <a:off x="569384" y="593725"/>
            <a:ext cx="4370042"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rPr>
              <a:t>Last Modified 5/14/2008 9:33:55 AM South Africa Standard Time</a:t>
            </a:r>
            <a:endParaRPr lang="en-GB" sz="1200" dirty="0" smtClean="0">
              <a:solidFill>
                <a:srgbClr val="000000"/>
              </a:solidFill>
            </a:endParaRPr>
          </a:p>
        </p:txBody>
      </p:sp>
      <p:sp>
        <p:nvSpPr>
          <p:cNvPr id="10" name="Printed" hidden="1"/>
          <p:cNvSpPr txBox="1">
            <a:spLocks noChangeArrowheads="1"/>
          </p:cNvSpPr>
          <p:nvPr>
            <p:custDataLst>
              <p:tags r:id="rId5"/>
            </p:custDataLst>
          </p:nvPr>
        </p:nvSpPr>
        <p:spPr bwMode="auto">
          <a:xfrm>
            <a:off x="569384" y="815975"/>
            <a:ext cx="3943644"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rPr>
              <a:t>Printed 5/14/2008 8:51:45 AM South Africa Standard Time</a:t>
            </a:r>
            <a:endParaRPr lang="en-GB" sz="1200" dirty="0" smtClean="0">
              <a:solidFill>
                <a:srgbClr val="000000"/>
              </a:solidFill>
            </a:endParaRPr>
          </a:p>
        </p:txBody>
      </p:sp>
      <p:sp>
        <p:nvSpPr>
          <p:cNvPr id="13314" name="Rectangle 2"/>
          <p:cNvSpPr>
            <a:spLocks noGrp="1" noChangeArrowheads="1"/>
          </p:cNvSpPr>
          <p:nvPr>
            <p:ph type="ctrTitle"/>
          </p:nvPr>
        </p:nvSpPr>
        <p:spPr>
          <a:xfrm>
            <a:off x="641351" y="4337050"/>
            <a:ext cx="11034183" cy="353943"/>
          </a:xfrm>
        </p:spPr>
        <p:txBody>
          <a:bodyPr anchor="t"/>
          <a:lstStyle>
            <a:lvl1pPr>
              <a:defRPr sz="2300">
                <a:solidFill>
                  <a:schemeClr val="accent1"/>
                </a:solidFill>
                <a:latin typeface="Arial Black" pitchFamily="-106" charset="0"/>
              </a:defRPr>
            </a:lvl1pPr>
          </a:lstStyle>
          <a:p>
            <a:r>
              <a:rPr lang="en-GB"/>
              <a:t>Click to edit Master title style</a:t>
            </a:r>
          </a:p>
        </p:txBody>
      </p:sp>
      <p:sp>
        <p:nvSpPr>
          <p:cNvPr id="13315" name="Rectangle 3"/>
          <p:cNvSpPr>
            <a:spLocks noGrp="1" noChangeArrowheads="1"/>
          </p:cNvSpPr>
          <p:nvPr>
            <p:ph type="subTitle" idx="1"/>
          </p:nvPr>
        </p:nvSpPr>
        <p:spPr>
          <a:xfrm>
            <a:off x="641351" y="5086350"/>
            <a:ext cx="11074400" cy="304800"/>
          </a:xfrm>
        </p:spPr>
        <p:txBody>
          <a:bodyPr/>
          <a:lstStyle>
            <a:lvl1pPr>
              <a:defRPr sz="2000">
                <a:solidFill>
                  <a:schemeClr val="accent1"/>
                </a:solidFill>
                <a:latin typeface="Arial" pitchFamily="-106" charset="0"/>
              </a:defRPr>
            </a:lvl1pPr>
          </a:lstStyle>
          <a:p>
            <a:r>
              <a:rPr lang="en-GB"/>
              <a:t>Click to edit Master subtitle style</a:t>
            </a:r>
          </a:p>
        </p:txBody>
      </p:sp>
    </p:spTree>
    <p:extLst>
      <p:ext uri="{BB962C8B-B14F-4D97-AF65-F5344CB8AC3E}">
        <p14:creationId xmlns:p14="http://schemas.microsoft.com/office/powerpoint/2010/main" val="1591895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A69D886C-BF6E-4BB7-A089-A8190CBA344F}"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6466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1555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99123"/>
            <a:ext cx="103632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69596E90-F810-4F66-B941-3F6D6028C04D}"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065482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774826"/>
            <a:ext cx="5090584"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63785" y="1774826"/>
            <a:ext cx="5092700"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5F8CF0E8-9DC8-4148-AEC0-B72441C30033}"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057859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09861"/>
            <a:ext cx="10972800" cy="30777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05543"/>
            <a:ext cx="5386917"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805543"/>
            <a:ext cx="5389033"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356E454E-63FA-4C6F-B689-DAB85EFBE7E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992131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0BC56F2D-888E-482F-9739-4CD9ECD1200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93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8B1ED780-1E84-4DB9-9FEC-246A8E0435DD}"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192665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B539BC47-DA70-4066-9CCF-9086571529C2}"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826262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7323"/>
            <a:ext cx="4011084" cy="30777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19082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17C36C2B-C4A2-47A1-86EF-FBF9BE12E15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260051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59561"/>
            <a:ext cx="7315200" cy="30777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031CC6CE-FFAD-485A-AAA5-2C2FCF6A30C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602767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886496" y="1774826"/>
            <a:ext cx="2769989" cy="1381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C8D9AF5A-E6A4-4784-97A2-BD376E3DEFF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6063825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1452" y="665163"/>
            <a:ext cx="615553" cy="2490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96258" y="665163"/>
            <a:ext cx="1661993" cy="249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0D9C4CBA-5001-48B4-9B9F-21965D9FCA7B}"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764566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werpoint tmplt-1"/>
          <p:cNvPicPr>
            <a:picLocks noChangeAspect="1" noChangeArrowheads="1"/>
          </p:cNvPicPr>
          <p:nvPr userDrawn="1"/>
        </p:nvPicPr>
        <p:blipFill>
          <a:blip r:embed="rId7"/>
          <a:srcRect/>
          <a:stretch>
            <a:fillRect/>
          </a:stretch>
        </p:blipFill>
        <p:spPr bwMode="auto">
          <a:xfrm>
            <a:off x="0" y="-4763"/>
            <a:ext cx="12192000" cy="6867526"/>
          </a:xfrm>
          <a:prstGeom prst="rect">
            <a:avLst/>
          </a:prstGeom>
          <a:noFill/>
          <a:ln w="9525">
            <a:noFill/>
            <a:miter lim="800000"/>
            <a:headEnd/>
            <a:tailEnd/>
          </a:ln>
        </p:spPr>
      </p:pic>
      <p:graphicFrame>
        <p:nvGraphicFramePr>
          <p:cNvPr id="5" name="Rectangle 3" hidden="1"/>
          <p:cNvGraphicFramePr>
            <a:graphicFrameLocks/>
          </p:cNvGraphicFramePr>
          <p:nvPr>
            <p:custDataLst>
              <p:tags r:id="rId2"/>
            </p:custDataLst>
          </p:nvPr>
        </p:nvGraphicFramePr>
        <p:xfrm>
          <a:off x="2" y="3"/>
          <a:ext cx="215900" cy="161925"/>
        </p:xfrm>
        <a:graphic>
          <a:graphicData uri="http://schemas.openxmlformats.org/presentationml/2006/ole">
            <mc:AlternateContent xmlns:mc="http://schemas.openxmlformats.org/markup-compatibility/2006">
              <mc:Choice xmlns:v="urn:schemas-microsoft-com:vml" Requires="v">
                <p:oleObj spid="_x0000_s6164" r:id="rId8" imgW="0" imgH="0" progId="">
                  <p:embed/>
                </p:oleObj>
              </mc:Choice>
              <mc:Fallback>
                <p:oleObj r:id="rId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 y="3"/>
                        <a:ext cx="215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McK Confidential" hidden="1"/>
          <p:cNvSpPr txBox="1">
            <a:spLocks noChangeArrowheads="1"/>
          </p:cNvSpPr>
          <p:nvPr/>
        </p:nvSpPr>
        <p:spPr bwMode="auto">
          <a:xfrm>
            <a:off x="3589869" y="2182816"/>
            <a:ext cx="2021417" cy="161583"/>
          </a:xfrm>
          <a:prstGeom prst="rect">
            <a:avLst/>
          </a:prstGeom>
          <a:noFill/>
          <a:ln w="9525">
            <a:noFill/>
            <a:miter lim="800000"/>
            <a:headEnd/>
            <a:tailEnd/>
          </a:ln>
          <a:effectLst/>
        </p:spPr>
        <p:txBody>
          <a:bodyPr lIns="0" tIns="0" rIns="0" bIns="0">
            <a:spAutoFit/>
          </a:bodyPr>
          <a:lstStyle/>
          <a:p>
            <a:pPr fontAlgn="base">
              <a:spcBef>
                <a:spcPct val="0"/>
              </a:spcBef>
              <a:spcAft>
                <a:spcPct val="0"/>
              </a:spcAft>
              <a:defRPr/>
            </a:pPr>
            <a:r>
              <a:rPr lang="en-GB" sz="1050" dirty="0">
                <a:solidFill>
                  <a:srgbClr val="000000"/>
                </a:solidFill>
                <a:latin typeface="Arial" charset="0"/>
                <a:ea typeface="ＭＳ Ｐゴシック" charset="-128"/>
              </a:rPr>
              <a:t>CONFIDENTIAL</a:t>
            </a:r>
          </a:p>
        </p:txBody>
      </p:sp>
      <p:sp>
        <p:nvSpPr>
          <p:cNvPr id="7" name="McK Date" hidden="1"/>
          <p:cNvSpPr txBox="1">
            <a:spLocks noChangeArrowheads="1"/>
          </p:cNvSpPr>
          <p:nvPr/>
        </p:nvSpPr>
        <p:spPr bwMode="auto">
          <a:xfrm>
            <a:off x="3020484" y="5692777"/>
            <a:ext cx="6838949" cy="207749"/>
          </a:xfrm>
          <a:prstGeom prst="rect">
            <a:avLst/>
          </a:prstGeom>
          <a:noFill/>
          <a:ln w="9525">
            <a:noFill/>
            <a:miter lim="800000"/>
            <a:headEnd/>
            <a:tailEnd/>
          </a:ln>
          <a:effectLst/>
        </p:spPr>
        <p:txBody>
          <a:bodyPr lIns="0" tIns="0" rIns="0" bIns="0">
            <a:spAutoFit/>
          </a:bodyPr>
          <a:lstStyle/>
          <a:p>
            <a:pPr fontAlgn="base">
              <a:spcBef>
                <a:spcPct val="120000"/>
              </a:spcBef>
              <a:spcAft>
                <a:spcPct val="0"/>
              </a:spcAft>
              <a:defRPr/>
            </a:pPr>
            <a:r>
              <a:rPr lang="en-GB" sz="1350" dirty="0">
                <a:solidFill>
                  <a:srgbClr val="000000"/>
                </a:solidFill>
                <a:ea typeface="ＭＳ Ｐゴシック" charset="-128"/>
              </a:rPr>
              <a:t>Date</a:t>
            </a:r>
          </a:p>
        </p:txBody>
      </p:sp>
      <p:sp>
        <p:nvSpPr>
          <p:cNvPr id="8" name="Working Draft Text" hidden="1"/>
          <p:cNvSpPr>
            <a:spLocks noChangeArrowheads="1"/>
          </p:cNvSpPr>
          <p:nvPr>
            <p:custDataLst>
              <p:tags r:id="rId3"/>
            </p:custDataLst>
          </p:nvPr>
        </p:nvSpPr>
        <p:spPr bwMode="auto">
          <a:xfrm>
            <a:off x="569384" y="349251"/>
            <a:ext cx="4146549" cy="184666"/>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lang="en-GB" sz="1200" dirty="0">
                <a:solidFill>
                  <a:srgbClr val="000000"/>
                </a:solidFill>
                <a:latin typeface="Arial" charset="0"/>
                <a:ea typeface="ＭＳ Ｐゴシック" charset="-128"/>
              </a:rPr>
              <a:t>Working Draft    </a:t>
            </a:r>
          </a:p>
        </p:txBody>
      </p:sp>
      <p:sp>
        <p:nvSpPr>
          <p:cNvPr id="9" name="Working Draft" hidden="1"/>
          <p:cNvSpPr txBox="1">
            <a:spLocks noChangeArrowheads="1"/>
          </p:cNvSpPr>
          <p:nvPr>
            <p:custDataLst>
              <p:tags r:id="rId4"/>
            </p:custDataLst>
          </p:nvPr>
        </p:nvSpPr>
        <p:spPr bwMode="auto">
          <a:xfrm>
            <a:off x="569384" y="593727"/>
            <a:ext cx="3302186" cy="138499"/>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defRPr/>
            </a:pPr>
            <a:r>
              <a:rPr lang="en-US" sz="900" dirty="0">
                <a:solidFill>
                  <a:srgbClr val="000000"/>
                </a:solidFill>
                <a:latin typeface="Arial" charset="0"/>
                <a:ea typeface="ＭＳ Ｐゴシック" panose="020B0600070205080204" pitchFamily="34" charset="-128"/>
              </a:rPr>
              <a:t>Last Modified 5/14/2008 9:33:55 AM South Africa Standard Time</a:t>
            </a:r>
            <a:endParaRPr lang="en-GB" sz="900" dirty="0">
              <a:solidFill>
                <a:srgbClr val="000000"/>
              </a:solidFill>
              <a:latin typeface="Arial" charset="0"/>
              <a:ea typeface="ＭＳ Ｐゴシック" panose="020B0600070205080204" pitchFamily="34" charset="-128"/>
            </a:endParaRPr>
          </a:p>
        </p:txBody>
      </p:sp>
      <p:sp>
        <p:nvSpPr>
          <p:cNvPr id="10" name="Printed" hidden="1"/>
          <p:cNvSpPr txBox="1">
            <a:spLocks noChangeArrowheads="1"/>
          </p:cNvSpPr>
          <p:nvPr>
            <p:custDataLst>
              <p:tags r:id="rId5"/>
            </p:custDataLst>
          </p:nvPr>
        </p:nvSpPr>
        <p:spPr bwMode="auto">
          <a:xfrm>
            <a:off x="569385" y="815977"/>
            <a:ext cx="2981585" cy="138499"/>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defRPr/>
            </a:pPr>
            <a:r>
              <a:rPr lang="en-US" sz="900" dirty="0">
                <a:solidFill>
                  <a:srgbClr val="000000"/>
                </a:solidFill>
                <a:latin typeface="Arial" charset="0"/>
                <a:ea typeface="ＭＳ Ｐゴシック" panose="020B0600070205080204" pitchFamily="34" charset="-128"/>
              </a:rPr>
              <a:t>Printed 5/14/2008 8:51:45 AM South Africa Standard Time</a:t>
            </a:r>
            <a:endParaRPr lang="en-GB" sz="900" dirty="0">
              <a:solidFill>
                <a:srgbClr val="000000"/>
              </a:solidFill>
              <a:latin typeface="Arial" charset="0"/>
              <a:ea typeface="ＭＳ Ｐゴシック" panose="020B0600070205080204" pitchFamily="34" charset="-128"/>
            </a:endParaRPr>
          </a:p>
        </p:txBody>
      </p:sp>
      <p:sp>
        <p:nvSpPr>
          <p:cNvPr id="92164" name="Rectangle 4"/>
          <p:cNvSpPr>
            <a:spLocks noGrp="1" noChangeArrowheads="1"/>
          </p:cNvSpPr>
          <p:nvPr>
            <p:ph type="ctrTitle"/>
          </p:nvPr>
        </p:nvSpPr>
        <p:spPr>
          <a:xfrm>
            <a:off x="641353" y="4337052"/>
            <a:ext cx="11034183" cy="265457"/>
          </a:xfrm>
          <a:ln/>
        </p:spPr>
        <p:txBody>
          <a:bodyPr anchor="t"/>
          <a:lstStyle>
            <a:lvl1pPr>
              <a:defRPr sz="1725">
                <a:solidFill>
                  <a:schemeClr val="accent1"/>
                </a:solidFill>
                <a:latin typeface="Arial Black" pitchFamily="34" charset="0"/>
              </a:defRPr>
            </a:lvl1pPr>
          </a:lstStyle>
          <a:p>
            <a:r>
              <a:rPr lang="en-GB"/>
              <a:t>Click to edit Master title style</a:t>
            </a:r>
          </a:p>
        </p:txBody>
      </p:sp>
      <p:sp>
        <p:nvSpPr>
          <p:cNvPr id="92165" name="Rectangle 5"/>
          <p:cNvSpPr>
            <a:spLocks noGrp="1" noChangeArrowheads="1"/>
          </p:cNvSpPr>
          <p:nvPr>
            <p:ph type="subTitle" idx="1"/>
          </p:nvPr>
        </p:nvSpPr>
        <p:spPr>
          <a:xfrm>
            <a:off x="641351" y="5086350"/>
            <a:ext cx="11074400" cy="230832"/>
          </a:xfrm>
        </p:spPr>
        <p:txBody>
          <a:bodyPr/>
          <a:lstStyle>
            <a:lvl1pPr>
              <a:defRPr sz="1500">
                <a:solidFill>
                  <a:schemeClr val="accent1"/>
                </a:solidFill>
                <a:latin typeface="Arial" charset="0"/>
              </a:defRPr>
            </a:lvl1pPr>
          </a:lstStyle>
          <a:p>
            <a:r>
              <a:rPr lang="en-GB"/>
              <a:t>Click to edit Master subtitle style</a:t>
            </a:r>
          </a:p>
        </p:txBody>
      </p:sp>
    </p:spTree>
    <p:extLst>
      <p:ext uri="{BB962C8B-B14F-4D97-AF65-F5344CB8AC3E}">
        <p14:creationId xmlns:p14="http://schemas.microsoft.com/office/powerpoint/2010/main" val="20290102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8B1ED780-1E84-4DB9-9FEC-246A8E0435DD}"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857446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461665"/>
          </a:xfrm>
        </p:spPr>
        <p:txBody>
          <a:bodyPr anchor="t"/>
          <a:lstStyle>
            <a:lvl1pPr algn="l">
              <a:defRPr sz="3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4176069"/>
            <a:ext cx="10363200" cy="230832"/>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128CFF23-9147-4CF2-ADE0-401A823DB8D2}"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25470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70000" y="1774828"/>
            <a:ext cx="5090584" cy="12464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563786" y="1774828"/>
            <a:ext cx="5092700" cy="12464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2F253563-8E7B-4B33-819E-1987757E612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5842318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6807"/>
            <a:ext cx="10972800" cy="230832"/>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897877"/>
            <a:ext cx="5386917" cy="27699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084912"/>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9" y="1897877"/>
            <a:ext cx="5389033" cy="27699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1084912"/>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8090E7CD-B52B-4010-92EF-6519EAB47FF4}"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20596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15553"/>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4099123"/>
            <a:ext cx="103632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128CFF23-9147-4CF2-ADE0-401A823DB8D2}"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2525546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4D20CA7E-5FFE-44A5-AAFB-2FEB0BA5034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716126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97958838-5EAC-49B9-AB8A-7330D26E19F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592855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204269"/>
            <a:ext cx="4011084" cy="230832"/>
          </a:xfrm>
        </p:spPr>
        <p:txBody>
          <a:bodyPr/>
          <a:lstStyle>
            <a:lvl1pPr algn="l">
              <a:defRPr sz="15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143116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2" y="1435102"/>
            <a:ext cx="4011084" cy="16158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B7EF43E5-331D-4068-A4A6-46D78B793708}"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9382758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136507"/>
            <a:ext cx="7315200" cy="230832"/>
          </a:xfrm>
        </p:spPr>
        <p:txBody>
          <a:bodyPr/>
          <a:lstStyle>
            <a:lvl1pPr algn="l">
              <a:defRPr sz="15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6"/>
            <a:ext cx="7315200" cy="36933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ZA" noProof="0" dirty="0" smtClean="0"/>
          </a:p>
        </p:txBody>
      </p:sp>
      <p:sp>
        <p:nvSpPr>
          <p:cNvPr id="4" name="Text Placeholder 3"/>
          <p:cNvSpPr>
            <a:spLocks noGrp="1"/>
          </p:cNvSpPr>
          <p:nvPr>
            <p:ph type="body" sz="half" idx="2"/>
          </p:nvPr>
        </p:nvSpPr>
        <p:spPr>
          <a:xfrm>
            <a:off x="2389717" y="5367339"/>
            <a:ext cx="7315200" cy="16158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FDB33BD5-61EA-4387-AA28-E406758D90D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7760164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9486661" y="1774828"/>
            <a:ext cx="2169825" cy="19082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243DD5DE-3F35-4B65-9321-5F96A3741B80}"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1693683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1453" y="665163"/>
            <a:ext cx="461665" cy="2490787"/>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688426" y="665163"/>
            <a:ext cx="2169825" cy="249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4DAB120C-58B9-42F1-9E3D-D67379A0ADC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8928494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03869" y="740720"/>
            <a:ext cx="8259233" cy="230832"/>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1270002" y="1774827"/>
            <a:ext cx="10386484" cy="369332"/>
          </a:xfrm>
        </p:spPr>
        <p:txBody>
          <a:bodyPr/>
          <a:lstStyle/>
          <a:p>
            <a:endParaRPr lang="en-ZA" dirty="0"/>
          </a:p>
        </p:txBody>
      </p:sp>
      <p:sp>
        <p:nvSpPr>
          <p:cNvPr id="4" name="Slide Number Placeholder 3"/>
          <p:cNvSpPr>
            <a:spLocks noGrp="1"/>
          </p:cNvSpPr>
          <p:nvPr>
            <p:ph type="sldNum" sz="quarter" idx="10"/>
          </p:nvPr>
        </p:nvSpPr>
        <p:spPr>
          <a:xfrm>
            <a:off x="8619067" y="6376989"/>
            <a:ext cx="2540000" cy="138499"/>
          </a:xfrm>
        </p:spPr>
        <p:txBody>
          <a:bodyPr/>
          <a:lstStyle>
            <a:lvl1pPr>
              <a:defRPr smtClean="0"/>
            </a:lvl1pPr>
          </a:lstStyle>
          <a:p>
            <a:pPr>
              <a:defRPr/>
            </a:pPr>
            <a:fld id="{B3D94021-87FD-4474-9131-75532B914426}"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868700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70002" y="665165"/>
            <a:ext cx="10386484" cy="14311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Slide Number Placeholder 2"/>
          <p:cNvSpPr>
            <a:spLocks noGrp="1"/>
          </p:cNvSpPr>
          <p:nvPr>
            <p:ph type="sldNum" sz="quarter" idx="10"/>
          </p:nvPr>
        </p:nvSpPr>
        <p:spPr>
          <a:xfrm>
            <a:off x="8619067" y="6376989"/>
            <a:ext cx="2540000" cy="138499"/>
          </a:xfrm>
        </p:spPr>
        <p:txBody>
          <a:bodyPr/>
          <a:lstStyle>
            <a:lvl1pPr>
              <a:defRPr smtClean="0"/>
            </a:lvl1pPr>
          </a:lstStyle>
          <a:p>
            <a:pPr>
              <a:defRPr/>
            </a:pPr>
            <a:fld id="{991E222B-74CC-4143-9B07-E84025DB6C3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4180392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4" descr="powerpoint tmplt-1.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Rectangle 3" hidden="1"/>
          <p:cNvGraphicFramePr>
            <a:graphicFrameLocks/>
          </p:cNvGraphicFramePr>
          <p:nvPr>
            <p:custDataLst>
              <p:tags r:id="rId2"/>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8212" r:id="rId8" imgW="0" imgH="0" progId="TCLayout.ActiveDocument.1">
                  <p:embed/>
                </p:oleObj>
              </mc:Choice>
              <mc:Fallback>
                <p:oleObj r:id="rId8"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McK Confidential" hidden="1"/>
          <p:cNvSpPr txBox="1">
            <a:spLocks noChangeArrowheads="1"/>
          </p:cNvSpPr>
          <p:nvPr/>
        </p:nvSpPr>
        <p:spPr bwMode="auto">
          <a:xfrm>
            <a:off x="3589868" y="2182814"/>
            <a:ext cx="2021417" cy="217487"/>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400" dirty="0" smtClean="0">
                <a:solidFill>
                  <a:srgbClr val="000000"/>
                </a:solidFill>
              </a:rPr>
              <a:t>CONFIDENTIAL</a:t>
            </a:r>
          </a:p>
        </p:txBody>
      </p:sp>
      <p:sp>
        <p:nvSpPr>
          <p:cNvPr id="7" name="McK Date" hidden="1"/>
          <p:cNvSpPr txBox="1">
            <a:spLocks noChangeArrowheads="1"/>
          </p:cNvSpPr>
          <p:nvPr/>
        </p:nvSpPr>
        <p:spPr bwMode="auto">
          <a:xfrm>
            <a:off x="3020484" y="5692775"/>
            <a:ext cx="6838949" cy="280988"/>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120000"/>
              </a:spcBef>
              <a:spcAft>
                <a:spcPct val="0"/>
              </a:spcAft>
              <a:defRPr/>
            </a:pPr>
            <a:r>
              <a:rPr lang="en-GB" sz="1800" dirty="0" smtClean="0">
                <a:solidFill>
                  <a:srgbClr val="000000"/>
                </a:solidFill>
                <a:latin typeface="Tahoma" pitchFamily="-106" charset="0"/>
              </a:rPr>
              <a:t>Date</a:t>
            </a:r>
          </a:p>
        </p:txBody>
      </p:sp>
      <p:sp>
        <p:nvSpPr>
          <p:cNvPr id="8" name="Working Draft Text" hidden="1"/>
          <p:cNvSpPr>
            <a:spLocks noChangeArrowheads="1"/>
          </p:cNvSpPr>
          <p:nvPr>
            <p:custDataLst>
              <p:tags r:id="rId3"/>
            </p:custDataLst>
          </p:nvPr>
        </p:nvSpPr>
        <p:spPr bwMode="auto">
          <a:xfrm>
            <a:off x="569384" y="349250"/>
            <a:ext cx="4146549"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953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9535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9535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9535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buSzPct val="120000"/>
              <a:defRPr/>
            </a:pPr>
            <a:r>
              <a:rPr lang="en-GB" sz="2000" dirty="0" smtClean="0">
                <a:solidFill>
                  <a:srgbClr val="0079A1"/>
                </a:solidFill>
              </a:rPr>
              <a:t>Working Draft    </a:t>
            </a:r>
          </a:p>
        </p:txBody>
      </p:sp>
      <p:sp>
        <p:nvSpPr>
          <p:cNvPr id="9" name="Working Draft" hidden="1"/>
          <p:cNvSpPr txBox="1">
            <a:spLocks noChangeArrowheads="1"/>
          </p:cNvSpPr>
          <p:nvPr>
            <p:custDataLst>
              <p:tags r:id="rId4"/>
            </p:custDataLst>
          </p:nvPr>
        </p:nvSpPr>
        <p:spPr bwMode="auto">
          <a:xfrm>
            <a:off x="569384" y="593725"/>
            <a:ext cx="4370042"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rPr>
              <a:t>Last Modified 5/14/2008 9:33:55 AM South Africa Standard Time</a:t>
            </a:r>
            <a:endParaRPr lang="en-GB" sz="1200" dirty="0" smtClean="0">
              <a:solidFill>
                <a:srgbClr val="000000"/>
              </a:solidFill>
            </a:endParaRPr>
          </a:p>
        </p:txBody>
      </p:sp>
      <p:sp>
        <p:nvSpPr>
          <p:cNvPr id="10" name="Printed" hidden="1"/>
          <p:cNvSpPr txBox="1">
            <a:spLocks noChangeArrowheads="1"/>
          </p:cNvSpPr>
          <p:nvPr>
            <p:custDataLst>
              <p:tags r:id="rId5"/>
            </p:custDataLst>
          </p:nvPr>
        </p:nvSpPr>
        <p:spPr bwMode="auto">
          <a:xfrm>
            <a:off x="569384" y="815975"/>
            <a:ext cx="3943644"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rPr>
              <a:t>Printed 5/14/2008 8:51:45 AM South Africa Standard Time</a:t>
            </a:r>
            <a:endParaRPr lang="en-GB" sz="1200" dirty="0" smtClean="0">
              <a:solidFill>
                <a:srgbClr val="000000"/>
              </a:solidFill>
            </a:endParaRPr>
          </a:p>
        </p:txBody>
      </p:sp>
      <p:sp>
        <p:nvSpPr>
          <p:cNvPr id="13314" name="Rectangle 2"/>
          <p:cNvSpPr>
            <a:spLocks noGrp="1" noChangeArrowheads="1"/>
          </p:cNvSpPr>
          <p:nvPr>
            <p:ph type="ctrTitle"/>
          </p:nvPr>
        </p:nvSpPr>
        <p:spPr>
          <a:xfrm>
            <a:off x="641351" y="4337050"/>
            <a:ext cx="11034183" cy="353943"/>
          </a:xfrm>
        </p:spPr>
        <p:txBody>
          <a:bodyPr anchor="t"/>
          <a:lstStyle>
            <a:lvl1pPr>
              <a:defRPr sz="2300">
                <a:solidFill>
                  <a:schemeClr val="accent1"/>
                </a:solidFill>
                <a:latin typeface="Arial Black" pitchFamily="-106" charset="0"/>
              </a:defRPr>
            </a:lvl1pPr>
          </a:lstStyle>
          <a:p>
            <a:r>
              <a:rPr lang="en-GB"/>
              <a:t>Click to edit Master title style</a:t>
            </a:r>
          </a:p>
        </p:txBody>
      </p:sp>
      <p:sp>
        <p:nvSpPr>
          <p:cNvPr id="13315" name="Rectangle 3"/>
          <p:cNvSpPr>
            <a:spLocks noGrp="1" noChangeArrowheads="1"/>
          </p:cNvSpPr>
          <p:nvPr>
            <p:ph type="subTitle" idx="1"/>
          </p:nvPr>
        </p:nvSpPr>
        <p:spPr>
          <a:xfrm>
            <a:off x="641351" y="5086350"/>
            <a:ext cx="11074400" cy="304800"/>
          </a:xfrm>
        </p:spPr>
        <p:txBody>
          <a:bodyPr/>
          <a:lstStyle>
            <a:lvl1pPr>
              <a:defRPr sz="2000">
                <a:solidFill>
                  <a:schemeClr val="accent1"/>
                </a:solidFill>
                <a:latin typeface="Arial" pitchFamily="-106" charset="0"/>
              </a:defRPr>
            </a:lvl1pPr>
          </a:lstStyle>
          <a:p>
            <a:r>
              <a:rPr lang="en-GB"/>
              <a:t>Click to edit Master subtitle style</a:t>
            </a:r>
          </a:p>
        </p:txBody>
      </p:sp>
    </p:spTree>
    <p:extLst>
      <p:ext uri="{BB962C8B-B14F-4D97-AF65-F5344CB8AC3E}">
        <p14:creationId xmlns:p14="http://schemas.microsoft.com/office/powerpoint/2010/main" val="12290336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6D69D6ED-5C8A-4285-908E-954B2C168C46}"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110288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70000" y="1774826"/>
            <a:ext cx="5090584"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563785" y="1774826"/>
            <a:ext cx="5092700"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2F253563-8E7B-4B33-819E-1987757E612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2591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1555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99123"/>
            <a:ext cx="103632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A02AC8A5-A464-4FD4-A576-3824DF862093}"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2384982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774826"/>
            <a:ext cx="5090584"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63785" y="1774826"/>
            <a:ext cx="5092700"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6EB216DE-0858-4462-8C37-C492BA79A58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6969660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09861"/>
            <a:ext cx="10972800" cy="30777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05543"/>
            <a:ext cx="5386917"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805543"/>
            <a:ext cx="5389033"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CE67DBDB-BDB0-449B-9757-A106AD10F2B4}"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6924977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38BCDF81-F3EE-40E9-A927-3F773531EC7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2584719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C34E0360-D076-4601-861B-089C971C379A}"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2403803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7323"/>
            <a:ext cx="4011084" cy="30777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19082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F18F944D-E0C4-41FD-BB92-10853FAC679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5900341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59561"/>
            <a:ext cx="7315200" cy="30777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AC733133-3238-40D5-A219-E62A936875E1}"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37575966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886496" y="1774826"/>
            <a:ext cx="2769989" cy="1381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B464F5B1-5D67-4504-A298-48F1E2789B6B}"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9269004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1452" y="665163"/>
            <a:ext cx="615553" cy="2490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96258" y="665163"/>
            <a:ext cx="1661993" cy="249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B36A670E-9D10-4BDB-AA48-AA8F3D7F163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6584120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4" descr="powerpoint tmplt-1.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Rectangle 3" hidden="1"/>
          <p:cNvGraphicFramePr>
            <a:graphicFrameLocks/>
          </p:cNvGraphicFramePr>
          <p:nvPr>
            <p:custDataLst>
              <p:tags r:id="rId2"/>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10258" r:id="rId8" imgW="0" imgH="0" progId="TCLayout.ActiveDocument.1">
                  <p:embed/>
                </p:oleObj>
              </mc:Choice>
              <mc:Fallback>
                <p:oleObj r:id="rId8"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McK Confidential" hidden="1"/>
          <p:cNvSpPr txBox="1">
            <a:spLocks noChangeArrowheads="1"/>
          </p:cNvSpPr>
          <p:nvPr/>
        </p:nvSpPr>
        <p:spPr bwMode="auto">
          <a:xfrm>
            <a:off x="3589868" y="2182814"/>
            <a:ext cx="2021417" cy="217487"/>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400" dirty="0" smtClean="0">
                <a:solidFill>
                  <a:srgbClr val="000000"/>
                </a:solidFill>
                <a:cs typeface="Arial" charset="0"/>
              </a:rPr>
              <a:t>CONFIDENTIAL</a:t>
            </a:r>
          </a:p>
        </p:txBody>
      </p:sp>
      <p:sp>
        <p:nvSpPr>
          <p:cNvPr id="7" name="McK Date" hidden="1"/>
          <p:cNvSpPr txBox="1">
            <a:spLocks noChangeArrowheads="1"/>
          </p:cNvSpPr>
          <p:nvPr/>
        </p:nvSpPr>
        <p:spPr bwMode="auto">
          <a:xfrm>
            <a:off x="3020484" y="5692775"/>
            <a:ext cx="6838949" cy="280988"/>
          </a:xfrm>
          <a:prstGeom prst="rect">
            <a:avLst/>
          </a:prstGeom>
          <a:noFill/>
          <a:ln w="9525">
            <a:noFill/>
            <a:miter lim="800000"/>
            <a:headEnd/>
            <a:tailEnd/>
          </a:ln>
          <a:effectLst/>
        </p:spPr>
        <p:txBody>
          <a:bodyPr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120000"/>
              </a:spcBef>
              <a:spcAft>
                <a:spcPct val="0"/>
              </a:spcAft>
              <a:defRPr/>
            </a:pPr>
            <a:r>
              <a:rPr lang="en-GB" sz="1800" dirty="0" smtClean="0">
                <a:solidFill>
                  <a:srgbClr val="000000"/>
                </a:solidFill>
                <a:latin typeface="Tahoma" pitchFamily="-106" charset="0"/>
                <a:cs typeface="Arial" charset="0"/>
              </a:rPr>
              <a:t>Date</a:t>
            </a:r>
          </a:p>
        </p:txBody>
      </p:sp>
      <p:sp>
        <p:nvSpPr>
          <p:cNvPr id="8" name="Working Draft Text" hidden="1"/>
          <p:cNvSpPr>
            <a:spLocks noChangeArrowheads="1"/>
          </p:cNvSpPr>
          <p:nvPr>
            <p:custDataLst>
              <p:tags r:id="rId3"/>
            </p:custDataLst>
          </p:nvPr>
        </p:nvSpPr>
        <p:spPr bwMode="auto">
          <a:xfrm>
            <a:off x="569384" y="349250"/>
            <a:ext cx="4146549"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953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9535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9535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9535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9535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buSzPct val="120000"/>
              <a:defRPr/>
            </a:pPr>
            <a:r>
              <a:rPr lang="en-GB" sz="2000" dirty="0" smtClean="0">
                <a:solidFill>
                  <a:srgbClr val="0079A1"/>
                </a:solidFill>
                <a:cs typeface="Arial" charset="0"/>
              </a:rPr>
              <a:t>Working Draft    </a:t>
            </a:r>
          </a:p>
        </p:txBody>
      </p:sp>
      <p:sp>
        <p:nvSpPr>
          <p:cNvPr id="9" name="Working Draft" hidden="1"/>
          <p:cNvSpPr txBox="1">
            <a:spLocks noChangeArrowheads="1"/>
          </p:cNvSpPr>
          <p:nvPr>
            <p:custDataLst>
              <p:tags r:id="rId4"/>
            </p:custDataLst>
          </p:nvPr>
        </p:nvSpPr>
        <p:spPr bwMode="auto">
          <a:xfrm>
            <a:off x="569384" y="593725"/>
            <a:ext cx="4370042"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cs typeface="Arial" charset="0"/>
              </a:rPr>
              <a:t>Last Modified 5/14/2008 9:33:55 AM South Africa Standard Time</a:t>
            </a:r>
            <a:endParaRPr lang="en-GB" sz="1200" dirty="0" smtClean="0">
              <a:solidFill>
                <a:srgbClr val="000000"/>
              </a:solidFill>
              <a:cs typeface="Arial" charset="0"/>
            </a:endParaRPr>
          </a:p>
        </p:txBody>
      </p:sp>
      <p:sp>
        <p:nvSpPr>
          <p:cNvPr id="10" name="Printed" hidden="1"/>
          <p:cNvSpPr txBox="1">
            <a:spLocks noChangeArrowheads="1"/>
          </p:cNvSpPr>
          <p:nvPr>
            <p:custDataLst>
              <p:tags r:id="rId5"/>
            </p:custDataLst>
          </p:nvPr>
        </p:nvSpPr>
        <p:spPr bwMode="auto">
          <a:xfrm>
            <a:off x="569384" y="815975"/>
            <a:ext cx="3943644" cy="184666"/>
          </a:xfrm>
          <a:prstGeom prst="rect">
            <a:avLst/>
          </a:prstGeom>
          <a:noFill/>
          <a:ln w="9525">
            <a:noFill/>
            <a:miter lim="800000"/>
            <a:headEnd/>
            <a:tailEnd/>
          </a:ln>
          <a:effectLst/>
        </p:spPr>
        <p:txBody>
          <a:bodyPr wrap="none" lIns="0" tIns="0" rIns="0" bIns="0">
            <a:spAutoFit/>
          </a:bodyPr>
          <a:lstStyle>
            <a:lvl1pPr eaLnBrk="0" hangingPunct="0">
              <a:defRPr sz="1600">
                <a:solidFill>
                  <a:schemeClr val="tx1"/>
                </a:solidFill>
                <a:latin typeface="Arial" charset="0"/>
                <a:ea typeface="ＭＳ Ｐゴシック" pitchFamily="-106" charset="-128"/>
              </a:defRPr>
            </a:lvl1pPr>
            <a:lvl2pPr marL="37931725" indent="-37474525"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US" sz="1200" dirty="0" smtClean="0">
                <a:solidFill>
                  <a:srgbClr val="000000"/>
                </a:solidFill>
                <a:cs typeface="Arial" charset="0"/>
              </a:rPr>
              <a:t>Printed 5/14/2008 8:51:45 AM South Africa Standard Time</a:t>
            </a:r>
            <a:endParaRPr lang="en-GB" sz="1200" dirty="0" smtClean="0">
              <a:solidFill>
                <a:srgbClr val="000000"/>
              </a:solidFill>
              <a:cs typeface="Arial" charset="0"/>
            </a:endParaRPr>
          </a:p>
        </p:txBody>
      </p:sp>
      <p:sp>
        <p:nvSpPr>
          <p:cNvPr id="13314" name="Rectangle 2"/>
          <p:cNvSpPr>
            <a:spLocks noGrp="1" noChangeArrowheads="1"/>
          </p:cNvSpPr>
          <p:nvPr>
            <p:ph type="ctrTitle"/>
          </p:nvPr>
        </p:nvSpPr>
        <p:spPr>
          <a:xfrm>
            <a:off x="641351" y="4337050"/>
            <a:ext cx="11034183" cy="353943"/>
          </a:xfrm>
        </p:spPr>
        <p:txBody>
          <a:bodyPr anchor="t"/>
          <a:lstStyle>
            <a:lvl1pPr>
              <a:defRPr sz="2300">
                <a:solidFill>
                  <a:schemeClr val="accent1"/>
                </a:solidFill>
                <a:latin typeface="Arial Black" pitchFamily="-106" charset="0"/>
              </a:defRPr>
            </a:lvl1pPr>
          </a:lstStyle>
          <a:p>
            <a:r>
              <a:rPr lang="en-GB"/>
              <a:t>Click to edit Master title style</a:t>
            </a:r>
          </a:p>
        </p:txBody>
      </p:sp>
      <p:sp>
        <p:nvSpPr>
          <p:cNvPr id="13315" name="Rectangle 3"/>
          <p:cNvSpPr>
            <a:spLocks noGrp="1" noChangeArrowheads="1"/>
          </p:cNvSpPr>
          <p:nvPr>
            <p:ph type="subTitle" idx="1"/>
          </p:nvPr>
        </p:nvSpPr>
        <p:spPr>
          <a:xfrm>
            <a:off x="641351" y="5086350"/>
            <a:ext cx="11074400" cy="304800"/>
          </a:xfrm>
        </p:spPr>
        <p:txBody>
          <a:bodyPr/>
          <a:lstStyle>
            <a:lvl1pPr>
              <a:defRPr sz="2000">
                <a:solidFill>
                  <a:schemeClr val="accent1"/>
                </a:solidFill>
                <a:latin typeface="Arial" pitchFamily="-106" charset="0"/>
              </a:defRPr>
            </a:lvl1pPr>
          </a:lstStyle>
          <a:p>
            <a:r>
              <a:rPr lang="en-GB"/>
              <a:t>Click to edit Master subtitle style</a:t>
            </a:r>
          </a:p>
        </p:txBody>
      </p:sp>
    </p:spTree>
    <p:extLst>
      <p:ext uri="{BB962C8B-B14F-4D97-AF65-F5344CB8AC3E}">
        <p14:creationId xmlns:p14="http://schemas.microsoft.com/office/powerpoint/2010/main" val="315893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09861"/>
            <a:ext cx="10972800" cy="307777"/>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805543"/>
            <a:ext cx="5386917"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805543"/>
            <a:ext cx="5389033"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8090E7CD-B52B-4010-92EF-6519EAB47FF4}"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1062476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307BB2EA-F5E6-40AF-B4FE-5D3DBFB914B7}"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3648228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1555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99123"/>
            <a:ext cx="103632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B32FC791-94AB-4A15-AA51-DF0397980224}"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1455114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774826"/>
            <a:ext cx="5090584"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63785" y="1774826"/>
            <a:ext cx="5092700"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0F806833-4C3D-4E60-9CFC-0C1F8DE4B9D9}"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6389604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09861"/>
            <a:ext cx="10972800" cy="30777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05543"/>
            <a:ext cx="5386917"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805543"/>
            <a:ext cx="5389033"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31D375D4-CAD0-4A7D-BEB8-7B55C6375FD4}"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0622498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E7890809-0912-4C92-BF3F-AB466A170D37}"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4311275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997ABCFF-0323-477E-BB18-0C82BB30ADAB}"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13136622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7323"/>
            <a:ext cx="4011084" cy="30777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19082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158865AD-35F0-44D9-BC84-E6D79C4C09EB}"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4654752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59561"/>
            <a:ext cx="7315200" cy="30777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37A7CC50-70C4-46DC-8843-A03CA218C04B}"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4188736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886496" y="1774826"/>
            <a:ext cx="2769989" cy="1381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3957D6E6-3410-4253-A4F5-20965FCF7FC7}"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9776024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1452" y="665163"/>
            <a:ext cx="615553" cy="2490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96258" y="665163"/>
            <a:ext cx="1661993" cy="249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85095343-F049-44B1-ADD0-A2B850B6A65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70896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4D20CA7E-5FFE-44A5-AAFB-2FEB0BA5034C}"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11659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97958838-5EAC-49B9-AB8A-7330D26E19FE}"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24219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7323"/>
            <a:ext cx="4011084" cy="307777"/>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19082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B7EF43E5-331D-4068-A4A6-46D78B793708}"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298921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59561"/>
            <a:ext cx="7315200" cy="307777"/>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FDB33BD5-61EA-4387-AA28-E406758D90D5}" type="slidenum">
              <a:rPr lang="en-GB">
                <a:solidFill>
                  <a:srgbClr val="D42E12"/>
                </a:solidFill>
              </a:rPr>
              <a:pPr>
                <a:defRPr/>
              </a:pPr>
              <a:t>‹#›</a:t>
            </a:fld>
            <a:endParaRPr lang="en-GB" dirty="0">
              <a:solidFill>
                <a:srgbClr val="D42E12"/>
              </a:solidFill>
            </a:endParaRPr>
          </a:p>
        </p:txBody>
      </p:sp>
    </p:spTree>
    <p:extLst>
      <p:ext uri="{BB962C8B-B14F-4D97-AF65-F5344CB8AC3E}">
        <p14:creationId xmlns:p14="http://schemas.microsoft.com/office/powerpoint/2010/main" val="49834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26" Type="http://schemas.openxmlformats.org/officeDocument/2006/relationships/tags" Target="../tags/tag11.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5" Type="http://schemas.openxmlformats.org/officeDocument/2006/relationships/tags" Target="../tags/tag10.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tags" Target="../tags/tag5.xml"/><Relationship Id="rId29"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9.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vmlDrawing" Target="../drawings/vmlDrawing1.vml"/><Relationship Id="rId23" Type="http://schemas.openxmlformats.org/officeDocument/2006/relationships/tags" Target="../tags/tag8.xml"/><Relationship Id="rId28" Type="http://schemas.openxmlformats.org/officeDocument/2006/relationships/tags" Target="../tags/tag13.xml"/><Relationship Id="rId10" Type="http://schemas.openxmlformats.org/officeDocument/2006/relationships/slideLayout" Target="../slideLayouts/slideLayout10.xml"/><Relationship Id="rId19" Type="http://schemas.openxmlformats.org/officeDocument/2006/relationships/tags" Target="../tags/tag4.xml"/><Relationship Id="rId31"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tags" Target="../tags/tag7.xml"/><Relationship Id="rId27" Type="http://schemas.openxmlformats.org/officeDocument/2006/relationships/tags" Target="../tags/tag12.xml"/><Relationship Id="rId30" Type="http://schemas.openxmlformats.org/officeDocument/2006/relationships/tags" Target="../tags/tag1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vmlDrawing" Target="../drawings/vmlDrawing3.vml"/><Relationship Id="rId18" Type="http://schemas.openxmlformats.org/officeDocument/2006/relationships/tags" Target="../tags/tag34.xml"/><Relationship Id="rId26" Type="http://schemas.openxmlformats.org/officeDocument/2006/relationships/tags" Target="../tags/tag42.xml"/><Relationship Id="rId3" Type="http://schemas.openxmlformats.org/officeDocument/2006/relationships/slideLayout" Target="../slideLayouts/slideLayout16.xml"/><Relationship Id="rId21" Type="http://schemas.openxmlformats.org/officeDocument/2006/relationships/tags" Target="../tags/tag37.xml"/><Relationship Id="rId7" Type="http://schemas.openxmlformats.org/officeDocument/2006/relationships/slideLayout" Target="../slideLayouts/slideLayout20.xml"/><Relationship Id="rId12" Type="http://schemas.openxmlformats.org/officeDocument/2006/relationships/theme" Target="../theme/theme2.xml"/><Relationship Id="rId17" Type="http://schemas.openxmlformats.org/officeDocument/2006/relationships/tags" Target="../tags/tag33.xml"/><Relationship Id="rId25" Type="http://schemas.openxmlformats.org/officeDocument/2006/relationships/tags" Target="../tags/tag41.xml"/><Relationship Id="rId2" Type="http://schemas.openxmlformats.org/officeDocument/2006/relationships/slideLayout" Target="../slideLayouts/slideLayout15.xml"/><Relationship Id="rId16" Type="http://schemas.openxmlformats.org/officeDocument/2006/relationships/tags" Target="../tags/tag32.xml"/><Relationship Id="rId20" Type="http://schemas.openxmlformats.org/officeDocument/2006/relationships/tags" Target="../tags/tag36.xml"/><Relationship Id="rId29"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tags" Target="../tags/tag40.xml"/><Relationship Id="rId5" Type="http://schemas.openxmlformats.org/officeDocument/2006/relationships/slideLayout" Target="../slideLayouts/slideLayout18.xml"/><Relationship Id="rId15" Type="http://schemas.openxmlformats.org/officeDocument/2006/relationships/tags" Target="../tags/tag31.xml"/><Relationship Id="rId23" Type="http://schemas.openxmlformats.org/officeDocument/2006/relationships/tags" Target="../tags/tag39.xml"/><Relationship Id="rId28" Type="http://schemas.openxmlformats.org/officeDocument/2006/relationships/tags" Target="../tags/tag44.xml"/><Relationship Id="rId10" Type="http://schemas.openxmlformats.org/officeDocument/2006/relationships/slideLayout" Target="../slideLayouts/slideLayout23.xml"/><Relationship Id="rId19" Type="http://schemas.openxmlformats.org/officeDocument/2006/relationships/tags" Target="../tags/tag35.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30.xml"/><Relationship Id="rId22" Type="http://schemas.openxmlformats.org/officeDocument/2006/relationships/tags" Target="../tags/tag38.xml"/><Relationship Id="rId27" Type="http://schemas.openxmlformats.org/officeDocument/2006/relationships/tags" Target="../tags/tag43.xml"/><Relationship Id="rId30" Type="http://schemas.openxmlformats.org/officeDocument/2006/relationships/oleObject" Target="../embeddings/oleObject3.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tags" Target="../tags/tag61.xml"/><Relationship Id="rId26" Type="http://schemas.openxmlformats.org/officeDocument/2006/relationships/tags" Target="../tags/tag69.xml"/><Relationship Id="rId3" Type="http://schemas.openxmlformats.org/officeDocument/2006/relationships/slideLayout" Target="../slideLayouts/slideLayout27.xml"/><Relationship Id="rId21" Type="http://schemas.openxmlformats.org/officeDocument/2006/relationships/tags" Target="../tags/tag64.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ags" Target="../tags/tag60.xml"/><Relationship Id="rId25" Type="http://schemas.openxmlformats.org/officeDocument/2006/relationships/tags" Target="../tags/tag68.xml"/><Relationship Id="rId2" Type="http://schemas.openxmlformats.org/officeDocument/2006/relationships/slideLayout" Target="../slideLayouts/slideLayout26.xml"/><Relationship Id="rId16" Type="http://schemas.openxmlformats.org/officeDocument/2006/relationships/tags" Target="../tags/tag59.xml"/><Relationship Id="rId20" Type="http://schemas.openxmlformats.org/officeDocument/2006/relationships/tags" Target="../tags/tag63.xml"/><Relationship Id="rId29" Type="http://schemas.openxmlformats.org/officeDocument/2006/relationships/tags" Target="../tags/tag72.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ags" Target="../tags/tag67.xml"/><Relationship Id="rId32" Type="http://schemas.openxmlformats.org/officeDocument/2006/relationships/oleObject" Target="../embeddings/oleObject5.bin"/><Relationship Id="rId5" Type="http://schemas.openxmlformats.org/officeDocument/2006/relationships/slideLayout" Target="../slideLayouts/slideLayout29.xml"/><Relationship Id="rId15" Type="http://schemas.openxmlformats.org/officeDocument/2006/relationships/vmlDrawing" Target="../drawings/vmlDrawing5.vml"/><Relationship Id="rId23" Type="http://schemas.openxmlformats.org/officeDocument/2006/relationships/tags" Target="../tags/tag66.xml"/><Relationship Id="rId28" Type="http://schemas.openxmlformats.org/officeDocument/2006/relationships/tags" Target="../tags/tag71.xml"/><Relationship Id="rId10" Type="http://schemas.openxmlformats.org/officeDocument/2006/relationships/slideLayout" Target="../slideLayouts/slideLayout34.xml"/><Relationship Id="rId19" Type="http://schemas.openxmlformats.org/officeDocument/2006/relationships/tags" Target="../tags/tag62.xml"/><Relationship Id="rId31" Type="http://schemas.openxmlformats.org/officeDocument/2006/relationships/image" Target="../media/image1.jpeg"/><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 Id="rId22" Type="http://schemas.openxmlformats.org/officeDocument/2006/relationships/tags" Target="../tags/tag65.xml"/><Relationship Id="rId27" Type="http://schemas.openxmlformats.org/officeDocument/2006/relationships/tags" Target="../tags/tag70.xml"/><Relationship Id="rId30" Type="http://schemas.openxmlformats.org/officeDocument/2006/relationships/tags" Target="../tags/tag7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vmlDrawing" Target="../drawings/vmlDrawing7.vml"/><Relationship Id="rId18" Type="http://schemas.openxmlformats.org/officeDocument/2006/relationships/tags" Target="../tags/tag92.xml"/><Relationship Id="rId26" Type="http://schemas.openxmlformats.org/officeDocument/2006/relationships/tags" Target="../tags/tag100.xml"/><Relationship Id="rId3" Type="http://schemas.openxmlformats.org/officeDocument/2006/relationships/slideLayout" Target="../slideLayouts/slideLayout40.xml"/><Relationship Id="rId21" Type="http://schemas.openxmlformats.org/officeDocument/2006/relationships/tags" Target="../tags/tag95.xml"/><Relationship Id="rId7" Type="http://schemas.openxmlformats.org/officeDocument/2006/relationships/slideLayout" Target="../slideLayouts/slideLayout44.xml"/><Relationship Id="rId12" Type="http://schemas.openxmlformats.org/officeDocument/2006/relationships/theme" Target="../theme/theme4.xml"/><Relationship Id="rId17" Type="http://schemas.openxmlformats.org/officeDocument/2006/relationships/tags" Target="../tags/tag91.xml"/><Relationship Id="rId25" Type="http://schemas.openxmlformats.org/officeDocument/2006/relationships/tags" Target="../tags/tag99.xml"/><Relationship Id="rId2" Type="http://schemas.openxmlformats.org/officeDocument/2006/relationships/slideLayout" Target="../slideLayouts/slideLayout39.xml"/><Relationship Id="rId16" Type="http://schemas.openxmlformats.org/officeDocument/2006/relationships/tags" Target="../tags/tag90.xml"/><Relationship Id="rId20" Type="http://schemas.openxmlformats.org/officeDocument/2006/relationships/tags" Target="../tags/tag94.xml"/><Relationship Id="rId29" Type="http://schemas.openxmlformats.org/officeDocument/2006/relationships/image" Target="../media/image3.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tags" Target="../tags/tag98.xml"/><Relationship Id="rId5" Type="http://schemas.openxmlformats.org/officeDocument/2006/relationships/slideLayout" Target="../slideLayouts/slideLayout42.xml"/><Relationship Id="rId15" Type="http://schemas.openxmlformats.org/officeDocument/2006/relationships/tags" Target="../tags/tag89.xml"/><Relationship Id="rId23" Type="http://schemas.openxmlformats.org/officeDocument/2006/relationships/tags" Target="../tags/tag97.xml"/><Relationship Id="rId28" Type="http://schemas.openxmlformats.org/officeDocument/2006/relationships/tags" Target="../tags/tag102.xml"/><Relationship Id="rId10" Type="http://schemas.openxmlformats.org/officeDocument/2006/relationships/slideLayout" Target="../slideLayouts/slideLayout47.xml"/><Relationship Id="rId19" Type="http://schemas.openxmlformats.org/officeDocument/2006/relationships/tags" Target="../tags/tag93.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ags" Target="../tags/tag88.xml"/><Relationship Id="rId22" Type="http://schemas.openxmlformats.org/officeDocument/2006/relationships/tags" Target="../tags/tag96.xml"/><Relationship Id="rId27" Type="http://schemas.openxmlformats.org/officeDocument/2006/relationships/tags" Target="../tags/tag101.xml"/><Relationship Id="rId30" Type="http://schemas.openxmlformats.org/officeDocument/2006/relationships/oleObject" Target="../embeddings/oleObject7.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vmlDrawing" Target="../drawings/vmlDrawing9.vml"/><Relationship Id="rId18" Type="http://schemas.openxmlformats.org/officeDocument/2006/relationships/tags" Target="../tags/tag121.xml"/><Relationship Id="rId26" Type="http://schemas.openxmlformats.org/officeDocument/2006/relationships/tags" Target="../tags/tag129.xml"/><Relationship Id="rId3" Type="http://schemas.openxmlformats.org/officeDocument/2006/relationships/slideLayout" Target="../slideLayouts/slideLayout51.xml"/><Relationship Id="rId21" Type="http://schemas.openxmlformats.org/officeDocument/2006/relationships/tags" Target="../tags/tag124.xml"/><Relationship Id="rId7" Type="http://schemas.openxmlformats.org/officeDocument/2006/relationships/slideLayout" Target="../slideLayouts/slideLayout55.xml"/><Relationship Id="rId12" Type="http://schemas.openxmlformats.org/officeDocument/2006/relationships/theme" Target="../theme/theme5.xml"/><Relationship Id="rId17" Type="http://schemas.openxmlformats.org/officeDocument/2006/relationships/tags" Target="../tags/tag120.xml"/><Relationship Id="rId25" Type="http://schemas.openxmlformats.org/officeDocument/2006/relationships/tags" Target="../tags/tag128.xml"/><Relationship Id="rId2" Type="http://schemas.openxmlformats.org/officeDocument/2006/relationships/slideLayout" Target="../slideLayouts/slideLayout50.xml"/><Relationship Id="rId16" Type="http://schemas.openxmlformats.org/officeDocument/2006/relationships/tags" Target="../tags/tag119.xml"/><Relationship Id="rId20" Type="http://schemas.openxmlformats.org/officeDocument/2006/relationships/tags" Target="../tags/tag123.xml"/><Relationship Id="rId29" Type="http://schemas.openxmlformats.org/officeDocument/2006/relationships/image" Target="../media/image3.jpe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tags" Target="../tags/tag127.xml"/><Relationship Id="rId5" Type="http://schemas.openxmlformats.org/officeDocument/2006/relationships/slideLayout" Target="../slideLayouts/slideLayout53.xml"/><Relationship Id="rId15" Type="http://schemas.openxmlformats.org/officeDocument/2006/relationships/tags" Target="../tags/tag118.xml"/><Relationship Id="rId23" Type="http://schemas.openxmlformats.org/officeDocument/2006/relationships/tags" Target="../tags/tag126.xml"/><Relationship Id="rId28" Type="http://schemas.openxmlformats.org/officeDocument/2006/relationships/tags" Target="../tags/tag131.xml"/><Relationship Id="rId10" Type="http://schemas.openxmlformats.org/officeDocument/2006/relationships/slideLayout" Target="../slideLayouts/slideLayout58.xml"/><Relationship Id="rId19" Type="http://schemas.openxmlformats.org/officeDocument/2006/relationships/tags" Target="../tags/tag122.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ags" Target="../tags/tag117.xml"/><Relationship Id="rId22" Type="http://schemas.openxmlformats.org/officeDocument/2006/relationships/tags" Target="../tags/tag125.xml"/><Relationship Id="rId27" Type="http://schemas.openxmlformats.org/officeDocument/2006/relationships/tags" Target="../tags/tag130.xml"/><Relationship Id="rId30" Type="http://schemas.openxmlformats.org/officeDocument/2006/relationships/oleObject" Target="../embeddings/oleObject9.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6" name="Picture 2" descr="powerpoint tmplt-2"/>
          <p:cNvPicPr>
            <a:picLocks noChangeAspect="1" noChangeArrowheads="1"/>
          </p:cNvPicPr>
          <p:nvPr userDrawn="1"/>
        </p:nvPicPr>
        <p:blipFill>
          <a:blip r:embed="rId31"/>
          <a:srcRect/>
          <a:stretch>
            <a:fillRect/>
          </a:stretch>
        </p:blipFill>
        <p:spPr bwMode="auto">
          <a:xfrm>
            <a:off x="0" y="-4763"/>
            <a:ext cx="12192000" cy="6867526"/>
          </a:xfrm>
          <a:prstGeom prst="rect">
            <a:avLst/>
          </a:prstGeom>
          <a:noFill/>
          <a:ln w="9525">
            <a:noFill/>
            <a:miter lim="800000"/>
            <a:headEnd/>
            <a:tailEnd/>
          </a:ln>
        </p:spPr>
      </p:pic>
      <p:sp>
        <p:nvSpPr>
          <p:cNvPr id="91139" name="pg num"/>
          <p:cNvSpPr>
            <a:spLocks noGrp="1" noChangeArrowheads="1"/>
          </p:cNvSpPr>
          <p:nvPr>
            <p:ph type="sldNum" sz="quarter" idx="4"/>
            <p:custDataLst>
              <p:tags r:id="rId16"/>
            </p:custDataLst>
          </p:nvPr>
        </p:nvSpPr>
        <p:spPr bwMode="auto">
          <a:xfrm>
            <a:off x="8619067" y="6376988"/>
            <a:ext cx="2540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a:solidFill>
                  <a:schemeClr val="folHlink"/>
                </a:solidFill>
                <a:ea typeface="ＭＳ Ｐゴシック" pitchFamily="34" charset="-128"/>
                <a:cs typeface="+mn-cs"/>
              </a:defRPr>
            </a:lvl1pPr>
          </a:lstStyle>
          <a:p>
            <a:pPr fontAlgn="base">
              <a:spcBef>
                <a:spcPct val="0"/>
              </a:spcBef>
              <a:spcAft>
                <a:spcPct val="0"/>
              </a:spcAft>
              <a:defRPr/>
            </a:pPr>
            <a:fld id="{0E0987AB-E839-438A-869A-16B8DB18C016}" type="slidenum">
              <a:rPr lang="en-GB">
                <a:solidFill>
                  <a:srgbClr val="D42E12"/>
                </a:solidFill>
                <a:latin typeface="Arial" charset="0"/>
              </a:rPr>
              <a:pPr fontAlgn="base">
                <a:spcBef>
                  <a:spcPct val="0"/>
                </a:spcBef>
                <a:spcAft>
                  <a:spcPct val="0"/>
                </a:spcAft>
                <a:defRPr/>
              </a:pPr>
              <a:t>‹#›</a:t>
            </a:fld>
            <a:endParaRPr lang="en-GB" dirty="0">
              <a:solidFill>
                <a:srgbClr val="D42E12"/>
              </a:solidFill>
              <a:latin typeface="Arial" charset="0"/>
            </a:endParaRPr>
          </a:p>
        </p:txBody>
      </p:sp>
      <p:sp>
        <p:nvSpPr>
          <p:cNvPr id="13318" name="Rectangle 4"/>
          <p:cNvSpPr>
            <a:spLocks noGrp="1" noChangeArrowheads="1"/>
          </p:cNvSpPr>
          <p:nvPr>
            <p:ph type="title"/>
            <p:custDataLst>
              <p:tags r:id="rId17"/>
            </p:custDataLst>
          </p:nvPr>
        </p:nvSpPr>
        <p:spPr bwMode="auto">
          <a:xfrm>
            <a:off x="1303868" y="665164"/>
            <a:ext cx="8259233" cy="30638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3319" name="Rectangle 5"/>
          <p:cNvSpPr>
            <a:spLocks noGrp="1" noChangeArrowheads="1"/>
          </p:cNvSpPr>
          <p:nvPr>
            <p:ph type="body" idx="1"/>
            <p:custDataLst>
              <p:tags r:id="rId18"/>
            </p:custDataLst>
          </p:nvPr>
        </p:nvSpPr>
        <p:spPr bwMode="auto">
          <a:xfrm>
            <a:off x="1270001" y="1774826"/>
            <a:ext cx="10386484" cy="19082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aphicFrame>
        <p:nvGraphicFramePr>
          <p:cNvPr id="13314" name="Rectangle 6" hidden="1"/>
          <p:cNvGraphicFramePr>
            <a:graphicFrameLocks/>
          </p:cNvGraphicFramePr>
          <p:nvPr>
            <p:custDataLst>
              <p:tags r:id="rId19"/>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1044" r:id="rId32" imgW="0" imgH="0" progId="">
                  <p:embed/>
                </p:oleObj>
              </mc:Choice>
              <mc:Fallback>
                <p:oleObj r:id="rId32"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1143" name="McK Measure" hidden="1"/>
          <p:cNvSpPr txBox="1">
            <a:spLocks noChangeArrowheads="1"/>
          </p:cNvSpPr>
          <p:nvPr userDrawn="1">
            <p:custDataLst>
              <p:tags r:id="rId20"/>
            </p:custDataLst>
          </p:nvPr>
        </p:nvSpPr>
        <p:spPr bwMode="auto">
          <a:xfrm>
            <a:off x="609601" y="1360489"/>
            <a:ext cx="8259233" cy="280987"/>
          </a:xfrm>
          <a:prstGeom prst="rect">
            <a:avLst/>
          </a:prstGeom>
          <a:noFill/>
          <a:ln w="9525">
            <a:noFill/>
            <a:miter lim="800000"/>
            <a:headEnd/>
            <a:tailEnd/>
          </a:ln>
          <a:effectLst/>
        </p:spPr>
        <p:txBody>
          <a:bodyPr lIns="0" tIns="0" rIns="0" bIns="0">
            <a:spAutoFit/>
          </a:bodyPr>
          <a:lstStyle/>
          <a:p>
            <a:pPr defTabSz="895350" fontAlgn="base">
              <a:spcBef>
                <a:spcPct val="0"/>
              </a:spcBef>
              <a:spcAft>
                <a:spcPct val="0"/>
              </a:spcAft>
              <a:defRPr/>
            </a:pPr>
            <a:r>
              <a:rPr lang="en-GB" dirty="0">
                <a:solidFill>
                  <a:srgbClr val="000000"/>
                </a:solidFill>
                <a:ea typeface="ＭＳ Ｐゴシック" charset="-128"/>
              </a:rPr>
              <a:t>Unit of measure</a:t>
            </a:r>
          </a:p>
        </p:txBody>
      </p:sp>
      <p:sp>
        <p:nvSpPr>
          <p:cNvPr id="91144" name="McK Footnote" hidden="1"/>
          <p:cNvSpPr txBox="1">
            <a:spLocks noChangeArrowheads="1"/>
          </p:cNvSpPr>
          <p:nvPr userDrawn="1">
            <p:custDataLst>
              <p:tags r:id="rId21"/>
            </p:custDataLst>
          </p:nvPr>
        </p:nvSpPr>
        <p:spPr bwMode="auto">
          <a:xfrm>
            <a:off x="609601" y="6210301"/>
            <a:ext cx="11112500" cy="409575"/>
          </a:xfrm>
          <a:prstGeom prst="rect">
            <a:avLst/>
          </a:prstGeom>
          <a:noFill/>
          <a:ln w="9525">
            <a:noFill/>
            <a:miter lim="800000"/>
            <a:headEnd/>
            <a:tailEnd/>
          </a:ln>
          <a:effectLst/>
        </p:spPr>
        <p:txBody>
          <a:bodyPr lIns="0" tIns="0" rIns="0" bIns="0" anchor="b">
            <a:spAutoFit/>
          </a:bodyPr>
          <a:lstStyle/>
          <a:p>
            <a:pPr marL="574675" indent="-574675" defTabSz="895350" fontAlgn="base">
              <a:spcBef>
                <a:spcPct val="0"/>
              </a:spcBef>
              <a:spcAft>
                <a:spcPct val="0"/>
              </a:spcAft>
              <a:tabLst>
                <a:tab pos="533400" algn="r"/>
              </a:tabLst>
              <a:defRPr/>
            </a:pPr>
            <a:r>
              <a:rPr lang="en-GB" sz="1200" dirty="0">
                <a:solidFill>
                  <a:srgbClr val="000000"/>
                </a:solidFill>
                <a:ea typeface="ＭＳ Ｐゴシック" charset="-128"/>
              </a:rPr>
              <a:t>	*	Footnote</a:t>
            </a:r>
          </a:p>
          <a:p>
            <a:pPr marL="574675" indent="-574675" defTabSz="895350" fontAlgn="base">
              <a:spcBef>
                <a:spcPct val="20000"/>
              </a:spcBef>
              <a:spcAft>
                <a:spcPct val="0"/>
              </a:spcAft>
              <a:tabLst>
                <a:tab pos="533400" algn="r"/>
              </a:tabLst>
              <a:defRPr/>
            </a:pPr>
            <a:r>
              <a:rPr lang="en-GB" sz="1200" dirty="0">
                <a:solidFill>
                  <a:srgbClr val="000000"/>
                </a:solidFill>
                <a:ea typeface="ＭＳ Ｐゴシック" charset="-128"/>
              </a:rPr>
              <a:t>Source:		Source</a:t>
            </a:r>
          </a:p>
        </p:txBody>
      </p:sp>
      <p:grpSp>
        <p:nvGrpSpPr>
          <p:cNvPr id="13322" name="McK Legend - Boxes" hidden="1"/>
          <p:cNvGrpSpPr>
            <a:grpSpLocks/>
          </p:cNvGrpSpPr>
          <p:nvPr userDrawn="1"/>
        </p:nvGrpSpPr>
        <p:grpSpPr bwMode="auto">
          <a:xfrm>
            <a:off x="10786538" y="1065214"/>
            <a:ext cx="911027" cy="941355"/>
            <a:chOff x="4180" y="1141"/>
            <a:chExt cx="422" cy="581"/>
          </a:xfrm>
        </p:grpSpPr>
        <p:sp>
          <p:nvSpPr>
            <p:cNvPr id="91146" name="Rectangle 10" hidden="1"/>
            <p:cNvSpPr>
              <a:spLocks noChangeArrowheads="1"/>
            </p:cNvSpPr>
            <p:nvPr/>
          </p:nvSpPr>
          <p:spPr bwMode="gray">
            <a:xfrm>
              <a:off x="4372" y="1141"/>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47" name="Rectangle 11" hidden="1"/>
            <p:cNvSpPr>
              <a:spLocks noChangeArrowheads="1"/>
            </p:cNvSpPr>
            <p:nvPr/>
          </p:nvSpPr>
          <p:spPr bwMode="gray">
            <a:xfrm>
              <a:off x="4372" y="1297"/>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48" name="Rectangle 12" hidden="1"/>
            <p:cNvSpPr>
              <a:spLocks noChangeArrowheads="1"/>
            </p:cNvSpPr>
            <p:nvPr/>
          </p:nvSpPr>
          <p:spPr bwMode="gray">
            <a:xfrm>
              <a:off x="4372" y="1452"/>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49" name="Rectangle 13" hidden="1"/>
            <p:cNvSpPr>
              <a:spLocks noChangeArrowheads="1"/>
            </p:cNvSpPr>
            <p:nvPr/>
          </p:nvSpPr>
          <p:spPr bwMode="gray">
            <a:xfrm>
              <a:off x="4372" y="1608"/>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50" name="LegendRectangle1" hidden="1"/>
            <p:cNvSpPr>
              <a:spLocks noChangeArrowheads="1"/>
            </p:cNvSpPr>
            <p:nvPr/>
          </p:nvSpPr>
          <p:spPr bwMode="gray">
            <a:xfrm>
              <a:off x="4180" y="1148"/>
              <a:ext cx="135" cy="101"/>
            </a:xfrm>
            <a:prstGeom prst="rect">
              <a:avLst/>
            </a:prstGeom>
            <a:solidFill>
              <a:schemeClr val="accent1"/>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1200">
                <a:solidFill>
                  <a:srgbClr val="000000"/>
                </a:solidFill>
                <a:ea typeface="ＭＳ Ｐゴシック" charset="-128"/>
              </a:endParaRPr>
            </a:p>
          </p:txBody>
        </p:sp>
        <p:sp>
          <p:nvSpPr>
            <p:cNvPr id="91151" name="LegendRectangle2" hidden="1"/>
            <p:cNvSpPr>
              <a:spLocks noChangeArrowheads="1"/>
            </p:cNvSpPr>
            <p:nvPr/>
          </p:nvSpPr>
          <p:spPr bwMode="gray">
            <a:xfrm>
              <a:off x="4180" y="1304"/>
              <a:ext cx="135" cy="101"/>
            </a:xfrm>
            <a:prstGeom prst="rect">
              <a:avLst/>
            </a:prstGeom>
            <a:solidFill>
              <a:schemeClr val="accent2"/>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1200">
                <a:solidFill>
                  <a:srgbClr val="000000"/>
                </a:solidFill>
                <a:ea typeface="ＭＳ Ｐゴシック" charset="-128"/>
              </a:endParaRPr>
            </a:p>
          </p:txBody>
        </p:sp>
        <p:sp>
          <p:nvSpPr>
            <p:cNvPr id="91152" name="LegendRectangle3" hidden="1"/>
            <p:cNvSpPr>
              <a:spLocks noChangeArrowheads="1"/>
            </p:cNvSpPr>
            <p:nvPr/>
          </p:nvSpPr>
          <p:spPr bwMode="gray">
            <a:xfrm>
              <a:off x="4180" y="1459"/>
              <a:ext cx="135" cy="101"/>
            </a:xfrm>
            <a:prstGeom prst="rect">
              <a:avLst/>
            </a:prstGeom>
            <a:solidFill>
              <a:schemeClr val="hlink"/>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1200">
                <a:solidFill>
                  <a:srgbClr val="000000"/>
                </a:solidFill>
                <a:ea typeface="ＭＳ Ｐゴシック" charset="-128"/>
              </a:endParaRPr>
            </a:p>
          </p:txBody>
        </p:sp>
        <p:sp>
          <p:nvSpPr>
            <p:cNvPr id="91153" name="LegendRectangle4" hidden="1"/>
            <p:cNvSpPr>
              <a:spLocks noChangeArrowheads="1"/>
            </p:cNvSpPr>
            <p:nvPr/>
          </p:nvSpPr>
          <p:spPr bwMode="gray">
            <a:xfrm>
              <a:off x="4180" y="1615"/>
              <a:ext cx="135" cy="101"/>
            </a:xfrm>
            <a:prstGeom prst="rect">
              <a:avLst/>
            </a:prstGeom>
            <a:solidFill>
              <a:schemeClr val="folHlink"/>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1200">
                <a:solidFill>
                  <a:srgbClr val="000000"/>
                </a:solidFill>
                <a:ea typeface="ＭＳ Ｐゴシック" charset="-128"/>
              </a:endParaRPr>
            </a:p>
          </p:txBody>
        </p:sp>
      </p:grpSp>
      <p:grpSp>
        <p:nvGrpSpPr>
          <p:cNvPr id="13323" name="McK Legend - Moons" hidden="1"/>
          <p:cNvGrpSpPr>
            <a:grpSpLocks/>
          </p:cNvGrpSpPr>
          <p:nvPr userDrawn="1"/>
        </p:nvGrpSpPr>
        <p:grpSpPr bwMode="auto">
          <a:xfrm>
            <a:off x="10816170" y="1065213"/>
            <a:ext cx="881297" cy="688941"/>
            <a:chOff x="5067" y="578"/>
            <a:chExt cx="408" cy="425"/>
          </a:xfrm>
        </p:grpSpPr>
        <p:grpSp>
          <p:nvGrpSpPr>
            <p:cNvPr id="13337" name="Group 19" hidden="1"/>
            <p:cNvGrpSpPr>
              <a:grpSpLocks noChangeAspect="1"/>
            </p:cNvGrpSpPr>
            <p:nvPr userDrawn="1">
              <p:custDataLst>
                <p:tags r:id="rId22"/>
              </p:custDataLst>
            </p:nvPr>
          </p:nvGrpSpPr>
          <p:grpSpPr bwMode="auto">
            <a:xfrm>
              <a:off x="5067" y="585"/>
              <a:ext cx="98" cy="104"/>
              <a:chOff x="4828" y="1575"/>
              <a:chExt cx="117" cy="117"/>
            </a:xfrm>
          </p:grpSpPr>
          <p:sp>
            <p:nvSpPr>
              <p:cNvPr id="91156" name="Oval 20" hidden="1"/>
              <p:cNvSpPr>
                <a:spLocks noChangeAspect="1" noChangeArrowheads="1"/>
              </p:cNvSpPr>
              <p:nvPr>
                <p:custDataLst>
                  <p:tags r:id="rId29"/>
                </p:custDataLst>
              </p:nvPr>
            </p:nvSpPr>
            <p:spPr bwMode="gray">
              <a:xfrm>
                <a:off x="4828" y="1575"/>
                <a:ext cx="116" cy="116"/>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sp>
            <p:nvSpPr>
              <p:cNvPr id="91157" name="Arc 21" hidden="1"/>
              <p:cNvSpPr>
                <a:spLocks noChangeAspect="1"/>
              </p:cNvSpPr>
              <p:nvPr>
                <p:custDataLst>
                  <p:tags r:id="rId30"/>
                </p:custDataLst>
              </p:nvPr>
            </p:nvSpPr>
            <p:spPr bwMode="gray">
              <a:xfrm>
                <a:off x="4829" y="1576"/>
                <a:ext cx="116" cy="116"/>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accent1"/>
              </a:solidFill>
              <a:ln w="9525">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grpSp>
        <p:grpSp>
          <p:nvGrpSpPr>
            <p:cNvPr id="13338" name="Group 22" hidden="1"/>
            <p:cNvGrpSpPr>
              <a:grpSpLocks noChangeAspect="1"/>
            </p:cNvGrpSpPr>
            <p:nvPr userDrawn="1">
              <p:custDataLst>
                <p:tags r:id="rId23"/>
              </p:custDataLst>
            </p:nvPr>
          </p:nvGrpSpPr>
          <p:grpSpPr bwMode="auto">
            <a:xfrm>
              <a:off x="5068" y="738"/>
              <a:ext cx="98" cy="104"/>
              <a:chOff x="4828" y="1722"/>
              <a:chExt cx="116" cy="117"/>
            </a:xfrm>
          </p:grpSpPr>
          <p:sp>
            <p:nvSpPr>
              <p:cNvPr id="91159" name="Oval 23" hidden="1"/>
              <p:cNvSpPr>
                <a:spLocks noChangeAspect="1" noChangeArrowheads="1"/>
              </p:cNvSpPr>
              <p:nvPr>
                <p:custDataLst>
                  <p:tags r:id="rId27"/>
                </p:custDataLst>
              </p:nvPr>
            </p:nvSpPr>
            <p:spPr bwMode="gray">
              <a:xfrm>
                <a:off x="4828" y="1722"/>
                <a:ext cx="116" cy="122"/>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sp>
            <p:nvSpPr>
              <p:cNvPr id="91160" name="Arc 24" hidden="1"/>
              <p:cNvSpPr>
                <a:spLocks noChangeAspect="1"/>
              </p:cNvSpPr>
              <p:nvPr>
                <p:custDataLst>
                  <p:tags r:id="rId28"/>
                </p:custDataLst>
              </p:nvPr>
            </p:nvSpPr>
            <p:spPr bwMode="gray">
              <a:xfrm>
                <a:off x="4886" y="1723"/>
                <a:ext cx="58" cy="12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grpSp>
        <p:grpSp>
          <p:nvGrpSpPr>
            <p:cNvPr id="13339" name="Group 25" hidden="1"/>
            <p:cNvGrpSpPr>
              <a:grpSpLocks noChangeAspect="1"/>
            </p:cNvGrpSpPr>
            <p:nvPr userDrawn="1">
              <p:custDataLst>
                <p:tags r:id="rId24"/>
              </p:custDataLst>
            </p:nvPr>
          </p:nvGrpSpPr>
          <p:grpSpPr bwMode="auto">
            <a:xfrm>
              <a:off x="5068" y="897"/>
              <a:ext cx="98" cy="103"/>
              <a:chOff x="4828" y="1870"/>
              <a:chExt cx="116" cy="116"/>
            </a:xfrm>
          </p:grpSpPr>
          <p:sp>
            <p:nvSpPr>
              <p:cNvPr id="91162" name="Oval 26" hidden="1"/>
              <p:cNvSpPr>
                <a:spLocks noChangeAspect="1" noChangeArrowheads="1"/>
              </p:cNvSpPr>
              <p:nvPr>
                <p:custDataLst>
                  <p:tags r:id="rId25"/>
                </p:custDataLst>
              </p:nvPr>
            </p:nvSpPr>
            <p:spPr bwMode="gray">
              <a:xfrm>
                <a:off x="4828" y="1870"/>
                <a:ext cx="116" cy="116"/>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sp>
            <p:nvSpPr>
              <p:cNvPr id="91163" name="Oval 27" hidden="1"/>
              <p:cNvSpPr>
                <a:spLocks noChangeAspect="1" noChangeArrowheads="1"/>
              </p:cNvSpPr>
              <p:nvPr>
                <p:custDataLst>
                  <p:tags r:id="rId26"/>
                </p:custDataLst>
              </p:nvPr>
            </p:nvSpPr>
            <p:spPr bwMode="gray">
              <a:xfrm>
                <a:off x="4828" y="1870"/>
                <a:ext cx="116" cy="116"/>
              </a:xfrm>
              <a:prstGeom prst="ellipse">
                <a:avLst/>
              </a:prstGeom>
              <a:solidFill>
                <a:schemeClr val="folHlink"/>
              </a:solidFill>
              <a:ln w="9525">
                <a:solidFill>
                  <a:schemeClr val="tx1"/>
                </a:solidFill>
                <a:round/>
                <a:headEnd/>
                <a:tailEnd/>
              </a:ln>
              <a:effectLst/>
            </p:spPr>
            <p:txBody>
              <a:bodyPr wrap="none" lIns="78556" tIns="39278" rIns="78556" bIns="39278" anchor="ctr"/>
              <a:lstStyle/>
              <a:p>
                <a:pPr algn="ctr" defTabSz="785813" eaLnBrk="0" fontAlgn="base" hangingPunct="0">
                  <a:spcBef>
                    <a:spcPct val="0"/>
                  </a:spcBef>
                  <a:spcAft>
                    <a:spcPct val="0"/>
                  </a:spcAft>
                  <a:defRPr/>
                </a:pPr>
                <a:endParaRPr lang="en-US" sz="1200" dirty="0">
                  <a:solidFill>
                    <a:srgbClr val="000000"/>
                  </a:solidFill>
                  <a:ea typeface="ＭＳ Ｐゴシック" charset="-128"/>
                </a:endParaRPr>
              </a:p>
            </p:txBody>
          </p:sp>
        </p:grpSp>
        <p:sp>
          <p:nvSpPr>
            <p:cNvPr id="91164" name="Rectangle 28" hidden="1"/>
            <p:cNvSpPr>
              <a:spLocks noChangeArrowheads="1"/>
            </p:cNvSpPr>
            <p:nvPr userDrawn="1"/>
          </p:nvSpPr>
          <p:spPr bwMode="gray">
            <a:xfrm>
              <a:off x="5245" y="734"/>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65" name="Rectangle 29" hidden="1"/>
            <p:cNvSpPr>
              <a:spLocks noChangeArrowheads="1"/>
            </p:cNvSpPr>
            <p:nvPr userDrawn="1"/>
          </p:nvSpPr>
          <p:spPr bwMode="gray">
            <a:xfrm>
              <a:off x="5245" y="889"/>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66" name="Rectangle 30" hidden="1"/>
            <p:cNvSpPr>
              <a:spLocks noChangeArrowheads="1"/>
            </p:cNvSpPr>
            <p:nvPr userDrawn="1"/>
          </p:nvSpPr>
          <p:spPr bwMode="gray">
            <a:xfrm>
              <a:off x="5245" y="578"/>
              <a:ext cx="230" cy="114"/>
            </a:xfrm>
            <a:prstGeom prst="rect">
              <a:avLst/>
            </a:prstGeom>
            <a:noFill/>
            <a:ln w="9525">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grpSp>
      <p:grpSp>
        <p:nvGrpSpPr>
          <p:cNvPr id="13324" name="McK Legend - Lines" hidden="1"/>
          <p:cNvGrpSpPr>
            <a:grpSpLocks/>
          </p:cNvGrpSpPr>
          <p:nvPr userDrawn="1"/>
        </p:nvGrpSpPr>
        <p:grpSpPr bwMode="auto">
          <a:xfrm>
            <a:off x="10585453" y="1052512"/>
            <a:ext cx="1113940" cy="958817"/>
            <a:chOff x="4159" y="2378"/>
            <a:chExt cx="515" cy="592"/>
          </a:xfrm>
        </p:grpSpPr>
        <p:sp>
          <p:nvSpPr>
            <p:cNvPr id="91168" name="Rectangle 32" hidden="1"/>
            <p:cNvSpPr>
              <a:spLocks noChangeArrowheads="1"/>
            </p:cNvSpPr>
            <p:nvPr/>
          </p:nvSpPr>
          <p:spPr bwMode="gray">
            <a:xfrm>
              <a:off x="4444" y="2378"/>
              <a:ext cx="230" cy="114"/>
            </a:xfrm>
            <a:prstGeom prst="rect">
              <a:avLst/>
            </a:prstGeom>
            <a:noFill/>
            <a:ln w="9525" algn="ctr">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69" name="Rectangle 33" hidden="1"/>
            <p:cNvSpPr>
              <a:spLocks noChangeArrowheads="1"/>
            </p:cNvSpPr>
            <p:nvPr/>
          </p:nvSpPr>
          <p:spPr bwMode="gray">
            <a:xfrm>
              <a:off x="4444" y="2537"/>
              <a:ext cx="230" cy="114"/>
            </a:xfrm>
            <a:prstGeom prst="rect">
              <a:avLst/>
            </a:prstGeom>
            <a:noFill/>
            <a:ln w="9525" algn="ctr">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70" name="Rectangle 34" hidden="1"/>
            <p:cNvSpPr>
              <a:spLocks noChangeArrowheads="1"/>
            </p:cNvSpPr>
            <p:nvPr/>
          </p:nvSpPr>
          <p:spPr bwMode="gray">
            <a:xfrm>
              <a:off x="4444" y="2697"/>
              <a:ext cx="230" cy="114"/>
            </a:xfrm>
            <a:prstGeom prst="rect">
              <a:avLst/>
            </a:prstGeom>
            <a:noFill/>
            <a:ln w="9525" algn="ctr">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71" name="Line 35" hidden="1"/>
            <p:cNvSpPr>
              <a:spLocks noChangeShapeType="1"/>
            </p:cNvSpPr>
            <p:nvPr/>
          </p:nvSpPr>
          <p:spPr bwMode="gray">
            <a:xfrm>
              <a:off x="4159" y="2444"/>
              <a:ext cx="222" cy="0"/>
            </a:xfrm>
            <a:prstGeom prst="line">
              <a:avLst/>
            </a:prstGeom>
            <a:noFill/>
            <a:ln w="28575">
              <a:solidFill>
                <a:schemeClr val="tx1"/>
              </a:solidFill>
              <a:round/>
              <a:headEnd/>
              <a:tailEnd/>
            </a:ln>
            <a:effectLst/>
          </p:spPr>
          <p:txBody>
            <a:bodyPr/>
            <a:lstStyle/>
            <a:p>
              <a:pPr fontAlgn="base">
                <a:spcBef>
                  <a:spcPct val="0"/>
                </a:spcBef>
                <a:spcAft>
                  <a:spcPct val="0"/>
                </a:spcAft>
                <a:defRPr/>
              </a:pPr>
              <a:endParaRPr lang="en-ZA" sz="1600" dirty="0">
                <a:solidFill>
                  <a:srgbClr val="000000"/>
                </a:solidFill>
                <a:latin typeface="Arial" charset="0"/>
                <a:ea typeface="ＭＳ Ｐゴシック" charset="-128"/>
              </a:endParaRPr>
            </a:p>
          </p:txBody>
        </p:sp>
        <p:sp>
          <p:nvSpPr>
            <p:cNvPr id="91172" name="Line 36" hidden="1"/>
            <p:cNvSpPr>
              <a:spLocks noChangeShapeType="1"/>
            </p:cNvSpPr>
            <p:nvPr/>
          </p:nvSpPr>
          <p:spPr bwMode="gray">
            <a:xfrm>
              <a:off x="4159" y="2603"/>
              <a:ext cx="222" cy="0"/>
            </a:xfrm>
            <a:prstGeom prst="line">
              <a:avLst/>
            </a:prstGeom>
            <a:noFill/>
            <a:ln w="28575">
              <a:solidFill>
                <a:schemeClr val="tx1"/>
              </a:solidFill>
              <a:prstDash val="dash"/>
              <a:round/>
              <a:headEnd/>
              <a:tailEnd/>
            </a:ln>
            <a:effectLst/>
          </p:spPr>
          <p:txBody>
            <a:bodyPr/>
            <a:lstStyle/>
            <a:p>
              <a:pPr fontAlgn="base">
                <a:spcBef>
                  <a:spcPct val="0"/>
                </a:spcBef>
                <a:spcAft>
                  <a:spcPct val="0"/>
                </a:spcAft>
                <a:defRPr/>
              </a:pPr>
              <a:endParaRPr lang="en-ZA" sz="1600" dirty="0">
                <a:solidFill>
                  <a:srgbClr val="000000"/>
                </a:solidFill>
                <a:latin typeface="Arial" charset="0"/>
                <a:ea typeface="ＭＳ Ｐゴシック" charset="-128"/>
              </a:endParaRPr>
            </a:p>
          </p:txBody>
        </p:sp>
        <p:sp>
          <p:nvSpPr>
            <p:cNvPr id="91173" name="Line 37" hidden="1"/>
            <p:cNvSpPr>
              <a:spLocks noChangeShapeType="1"/>
            </p:cNvSpPr>
            <p:nvPr/>
          </p:nvSpPr>
          <p:spPr bwMode="gray">
            <a:xfrm>
              <a:off x="4159" y="2763"/>
              <a:ext cx="222" cy="0"/>
            </a:xfrm>
            <a:prstGeom prst="line">
              <a:avLst/>
            </a:prstGeom>
            <a:noFill/>
            <a:ln w="12700">
              <a:solidFill>
                <a:schemeClr val="tx1"/>
              </a:solidFill>
              <a:round/>
              <a:headEnd/>
              <a:tailEnd/>
            </a:ln>
            <a:effectLst/>
          </p:spPr>
          <p:txBody>
            <a:bodyPr/>
            <a:lstStyle/>
            <a:p>
              <a:pPr fontAlgn="base">
                <a:spcBef>
                  <a:spcPct val="0"/>
                </a:spcBef>
                <a:spcAft>
                  <a:spcPct val="0"/>
                </a:spcAft>
                <a:defRPr/>
              </a:pPr>
              <a:endParaRPr lang="en-ZA" sz="1600" dirty="0">
                <a:solidFill>
                  <a:srgbClr val="000000"/>
                </a:solidFill>
                <a:latin typeface="Arial" charset="0"/>
                <a:ea typeface="ＭＳ Ｐゴシック" charset="-128"/>
              </a:endParaRPr>
            </a:p>
          </p:txBody>
        </p:sp>
        <p:sp>
          <p:nvSpPr>
            <p:cNvPr id="91174" name="Rectangle 38" hidden="1"/>
            <p:cNvSpPr>
              <a:spLocks noChangeArrowheads="1"/>
            </p:cNvSpPr>
            <p:nvPr/>
          </p:nvSpPr>
          <p:spPr bwMode="gray">
            <a:xfrm>
              <a:off x="4444" y="2856"/>
              <a:ext cx="230" cy="114"/>
            </a:xfrm>
            <a:prstGeom prst="rect">
              <a:avLst/>
            </a:prstGeom>
            <a:noFill/>
            <a:ln w="9525" algn="ctr">
              <a:noFill/>
              <a:miter lim="800000"/>
              <a:headEnd/>
              <a:tailEnd/>
            </a:ln>
            <a:effectLst/>
          </p:spPr>
          <p:txBody>
            <a:bodyPr wrap="none" lIns="0" tIns="0" rIns="0" bIns="0">
              <a:spAutoFit/>
            </a:bodyPr>
            <a:lstStyle/>
            <a:p>
              <a:pPr defTabSz="874713" eaLnBrk="0" fontAlgn="base" hangingPunct="0">
                <a:spcBef>
                  <a:spcPct val="0"/>
                </a:spcBef>
                <a:spcAft>
                  <a:spcPct val="0"/>
                </a:spcAft>
                <a:defRPr/>
              </a:pPr>
              <a:r>
                <a:rPr lang="en-GB" sz="1200" dirty="0">
                  <a:solidFill>
                    <a:srgbClr val="000000"/>
                  </a:solidFill>
                  <a:ea typeface="ＭＳ Ｐゴシック" charset="-128"/>
                </a:rPr>
                <a:t>Legend</a:t>
              </a:r>
            </a:p>
          </p:txBody>
        </p:sp>
        <p:sp>
          <p:nvSpPr>
            <p:cNvPr id="91175" name="Line 39" hidden="1"/>
            <p:cNvSpPr>
              <a:spLocks noChangeShapeType="1"/>
            </p:cNvSpPr>
            <p:nvPr/>
          </p:nvSpPr>
          <p:spPr bwMode="gray">
            <a:xfrm>
              <a:off x="4159" y="2922"/>
              <a:ext cx="222" cy="0"/>
            </a:xfrm>
            <a:prstGeom prst="line">
              <a:avLst/>
            </a:prstGeom>
            <a:noFill/>
            <a:ln w="12700">
              <a:solidFill>
                <a:schemeClr val="tx1"/>
              </a:solidFill>
              <a:prstDash val="dash"/>
              <a:round/>
              <a:headEnd/>
              <a:tailEnd/>
            </a:ln>
            <a:effectLst/>
          </p:spPr>
          <p:txBody>
            <a:bodyPr/>
            <a:lstStyle/>
            <a:p>
              <a:pPr fontAlgn="base">
                <a:spcBef>
                  <a:spcPct val="0"/>
                </a:spcBef>
                <a:spcAft>
                  <a:spcPct val="0"/>
                </a:spcAft>
                <a:defRPr/>
              </a:pPr>
              <a:endParaRPr lang="en-ZA" sz="1600" dirty="0">
                <a:solidFill>
                  <a:srgbClr val="000000"/>
                </a:solidFill>
                <a:latin typeface="Arial" charset="0"/>
                <a:ea typeface="ＭＳ Ｐゴシック" charset="-128"/>
              </a:endParaRPr>
            </a:p>
          </p:txBody>
        </p:sp>
      </p:grpSp>
      <p:grpSp>
        <p:nvGrpSpPr>
          <p:cNvPr id="13325" name="McK Sticker" hidden="1"/>
          <p:cNvGrpSpPr>
            <a:grpSpLocks/>
          </p:cNvGrpSpPr>
          <p:nvPr userDrawn="1"/>
        </p:nvGrpSpPr>
        <p:grpSpPr bwMode="auto">
          <a:xfrm>
            <a:off x="11267141" y="1077913"/>
            <a:ext cx="598891" cy="220662"/>
            <a:chOff x="5217" y="665"/>
            <a:chExt cx="277" cy="137"/>
          </a:xfrm>
        </p:grpSpPr>
        <p:sp>
          <p:nvSpPr>
            <p:cNvPr id="91177" name="AutoShape 41" hidden="1"/>
            <p:cNvSpPr>
              <a:spLocks noChangeArrowheads="1"/>
            </p:cNvSpPr>
            <p:nvPr userDrawn="1"/>
          </p:nvSpPr>
          <p:spPr bwMode="auto">
            <a:xfrm>
              <a:off x="5217" y="665"/>
              <a:ext cx="277" cy="137"/>
            </a:xfrm>
            <a:prstGeom prst="leftRightArrow">
              <a:avLst>
                <a:gd name="adj1" fmla="val 100000"/>
                <a:gd name="adj2" fmla="val 0"/>
              </a:avLst>
            </a:prstGeom>
            <a:noFill/>
            <a:ln w="9525">
              <a:noFill/>
              <a:miter lim="800000"/>
              <a:headEnd/>
              <a:tailEnd/>
            </a:ln>
            <a:effectLst/>
          </p:spPr>
          <p:txBody>
            <a:bodyPr wrap="none" lIns="0" tIns="18000" rIns="0" bIns="18000" anchor="ctr">
              <a:spAutoFit/>
            </a:bodyPr>
            <a:lstStyle/>
            <a:p>
              <a:pPr algn="r" defTabSz="804863" eaLnBrk="0" fontAlgn="base" hangingPunct="0">
                <a:spcBef>
                  <a:spcPct val="0"/>
                </a:spcBef>
                <a:spcAft>
                  <a:spcPct val="0"/>
                </a:spcAft>
                <a:defRPr/>
              </a:pPr>
              <a:r>
                <a:rPr lang="en-GB" sz="1200" dirty="0">
                  <a:solidFill>
                    <a:srgbClr val="000000"/>
                  </a:solidFill>
                  <a:ea typeface="ＭＳ Ｐゴシック" charset="-128"/>
                </a:rPr>
                <a:t>STICKER</a:t>
              </a:r>
            </a:p>
          </p:txBody>
        </p:sp>
        <p:cxnSp>
          <p:nvCxnSpPr>
            <p:cNvPr id="13327" name="McK StickerE" hidden="1"/>
            <p:cNvCxnSpPr>
              <a:cxnSpLocks noChangeShapeType="1"/>
              <a:stCxn id="91177" idx="2"/>
              <a:endCxn id="91177" idx="0"/>
            </p:cNvCxnSpPr>
            <p:nvPr userDrawn="1"/>
          </p:nvCxnSpPr>
          <p:spPr bwMode="auto">
            <a:xfrm>
              <a:off x="5217" y="665"/>
              <a:ext cx="277" cy="0"/>
            </a:xfrm>
            <a:prstGeom prst="straightConnector1">
              <a:avLst/>
            </a:prstGeom>
            <a:noFill/>
            <a:ln w="6350">
              <a:solidFill>
                <a:schemeClr val="tx1"/>
              </a:solidFill>
              <a:round/>
              <a:headEnd/>
              <a:tailEnd/>
            </a:ln>
          </p:spPr>
        </p:cxnSp>
        <p:cxnSp>
          <p:nvCxnSpPr>
            <p:cNvPr id="13328" name="AutoShape 43" hidden="1"/>
            <p:cNvCxnSpPr>
              <a:cxnSpLocks noChangeShapeType="1"/>
              <a:stCxn id="91177" idx="4"/>
              <a:endCxn id="91177" idx="6"/>
            </p:cNvCxnSpPr>
            <p:nvPr userDrawn="1"/>
          </p:nvCxnSpPr>
          <p:spPr bwMode="auto">
            <a:xfrm>
              <a:off x="5217" y="802"/>
              <a:ext cx="277" cy="0"/>
            </a:xfrm>
            <a:prstGeom prst="straightConnector1">
              <a:avLst/>
            </a:prstGeom>
            <a:noFill/>
            <a:ln w="6350">
              <a:solidFill>
                <a:schemeClr val="tx1"/>
              </a:solidFill>
              <a:round/>
              <a:headEnd/>
              <a:tailEnd/>
            </a:ln>
          </p:spPr>
        </p:cxnSp>
      </p:grpSp>
    </p:spTree>
    <p:extLst>
      <p:ext uri="{BB962C8B-B14F-4D97-AF65-F5344CB8AC3E}">
        <p14:creationId xmlns:p14="http://schemas.microsoft.com/office/powerpoint/2010/main" val="2367537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0" fontAlgn="base" hangingPunct="0">
        <a:spcBef>
          <a:spcPct val="0"/>
        </a:spcBef>
        <a:spcAft>
          <a:spcPct val="0"/>
        </a:spcAft>
        <a:defRPr sz="2000" b="1">
          <a:solidFill>
            <a:schemeClr val="folHlink"/>
          </a:solidFill>
          <a:latin typeface="+mj-lt"/>
          <a:ea typeface="ＭＳ Ｐゴシック" charset="-128"/>
          <a:cs typeface="ＭＳ Ｐゴシック" charset="-128"/>
        </a:defRPr>
      </a:lvl1pPr>
      <a:lvl2pPr algn="l" rtl="0" eaLnBrk="0" fontAlgn="base" hangingPunct="0">
        <a:spcBef>
          <a:spcPct val="0"/>
        </a:spcBef>
        <a:spcAft>
          <a:spcPct val="0"/>
        </a:spcAft>
        <a:defRPr sz="2000" b="1">
          <a:solidFill>
            <a:schemeClr val="folHlink"/>
          </a:solidFill>
          <a:latin typeface="Tahoma" pitchFamily="34" charset="0"/>
          <a:ea typeface="ＭＳ Ｐゴシック" charset="-128"/>
          <a:cs typeface="ＭＳ Ｐゴシック" charset="-128"/>
        </a:defRPr>
      </a:lvl2pPr>
      <a:lvl3pPr algn="l" rtl="0" eaLnBrk="0" fontAlgn="base" hangingPunct="0">
        <a:spcBef>
          <a:spcPct val="0"/>
        </a:spcBef>
        <a:spcAft>
          <a:spcPct val="0"/>
        </a:spcAft>
        <a:defRPr sz="2000" b="1">
          <a:solidFill>
            <a:schemeClr val="folHlink"/>
          </a:solidFill>
          <a:latin typeface="Tahoma" pitchFamily="34" charset="0"/>
          <a:ea typeface="ＭＳ Ｐゴシック" charset="-128"/>
          <a:cs typeface="ＭＳ Ｐゴシック" charset="-128"/>
        </a:defRPr>
      </a:lvl3pPr>
      <a:lvl4pPr algn="l" rtl="0" eaLnBrk="0" fontAlgn="base" hangingPunct="0">
        <a:spcBef>
          <a:spcPct val="0"/>
        </a:spcBef>
        <a:spcAft>
          <a:spcPct val="0"/>
        </a:spcAft>
        <a:defRPr sz="2000" b="1">
          <a:solidFill>
            <a:schemeClr val="folHlink"/>
          </a:solidFill>
          <a:latin typeface="Tahoma" pitchFamily="34" charset="0"/>
          <a:ea typeface="ＭＳ Ｐゴシック" charset="-128"/>
          <a:cs typeface="ＭＳ Ｐゴシック" charset="-128"/>
        </a:defRPr>
      </a:lvl4pPr>
      <a:lvl5pPr algn="l" rtl="0" eaLnBrk="0" fontAlgn="base" hangingPunct="0">
        <a:spcBef>
          <a:spcPct val="0"/>
        </a:spcBef>
        <a:spcAft>
          <a:spcPct val="0"/>
        </a:spcAft>
        <a:defRPr sz="2000" b="1">
          <a:solidFill>
            <a:schemeClr val="folHlink"/>
          </a:solidFill>
          <a:latin typeface="Tahoma" pitchFamily="34" charset="0"/>
          <a:ea typeface="ＭＳ Ｐゴシック" charset="-128"/>
          <a:cs typeface="ＭＳ Ｐゴシック" charset="-128"/>
        </a:defRPr>
      </a:lvl5pPr>
      <a:lvl6pPr marL="457200" algn="l" rtl="0" fontAlgn="base">
        <a:spcBef>
          <a:spcPct val="0"/>
        </a:spcBef>
        <a:spcAft>
          <a:spcPct val="0"/>
        </a:spcAft>
        <a:defRPr sz="2000" b="1">
          <a:solidFill>
            <a:schemeClr val="folHlink"/>
          </a:solidFill>
          <a:latin typeface="Tahoma" pitchFamily="34" charset="0"/>
        </a:defRPr>
      </a:lvl6pPr>
      <a:lvl7pPr marL="914400" algn="l" rtl="0" fontAlgn="base">
        <a:spcBef>
          <a:spcPct val="0"/>
        </a:spcBef>
        <a:spcAft>
          <a:spcPct val="0"/>
        </a:spcAft>
        <a:defRPr sz="2000" b="1">
          <a:solidFill>
            <a:schemeClr val="folHlink"/>
          </a:solidFill>
          <a:latin typeface="Tahoma" pitchFamily="34" charset="0"/>
        </a:defRPr>
      </a:lvl7pPr>
      <a:lvl8pPr marL="1371600" algn="l" rtl="0" fontAlgn="base">
        <a:spcBef>
          <a:spcPct val="0"/>
        </a:spcBef>
        <a:spcAft>
          <a:spcPct val="0"/>
        </a:spcAft>
        <a:defRPr sz="2000" b="1">
          <a:solidFill>
            <a:schemeClr val="folHlink"/>
          </a:solidFill>
          <a:latin typeface="Tahoma" pitchFamily="34" charset="0"/>
        </a:defRPr>
      </a:lvl8pPr>
      <a:lvl9pPr marL="1828800" algn="l" rtl="0" fontAlgn="base">
        <a:spcBef>
          <a:spcPct val="0"/>
        </a:spcBef>
        <a:spcAft>
          <a:spcPct val="0"/>
        </a:spcAft>
        <a:defRPr sz="2000" b="1">
          <a:solidFill>
            <a:schemeClr val="folHlink"/>
          </a:solidFill>
          <a:latin typeface="Tahoma" pitchFamily="34" charset="0"/>
        </a:defRPr>
      </a:lvl9pPr>
    </p:titleStyle>
    <p:bodyStyle>
      <a:lvl1pPr marL="342900" indent="-342900" algn="l" defTabSz="895350" rtl="0" eaLnBrk="0" fontAlgn="base" hangingPunct="0">
        <a:spcBef>
          <a:spcPct val="0"/>
        </a:spcBef>
        <a:spcAft>
          <a:spcPct val="0"/>
        </a:spcAft>
        <a:buSzPct val="120000"/>
        <a:buChar char="•"/>
        <a:defRPr sz="3200">
          <a:solidFill>
            <a:schemeClr val="tx1"/>
          </a:solidFill>
          <a:latin typeface="+mn-lt"/>
          <a:ea typeface="ＭＳ Ｐゴシック" charset="-128"/>
          <a:cs typeface="ＭＳ Ｐゴシック" charset="-128"/>
        </a:defRPr>
      </a:lvl1pPr>
      <a:lvl2pPr marL="144463" indent="-142875" algn="l" defTabSz="895350" rtl="0" eaLnBrk="0" fontAlgn="base" hangingPunct="0">
        <a:spcBef>
          <a:spcPct val="0"/>
        </a:spcBef>
        <a:spcAft>
          <a:spcPct val="0"/>
        </a:spcAft>
        <a:buChar char="•"/>
        <a:defRPr sz="2800">
          <a:solidFill>
            <a:schemeClr val="tx1"/>
          </a:solidFill>
          <a:latin typeface="+mn-lt"/>
          <a:ea typeface="ＭＳ Ｐゴシック" charset="-128"/>
        </a:defRPr>
      </a:lvl2pPr>
      <a:lvl3pPr marL="295275" indent="-149225" algn="l" defTabSz="895350" rtl="0" eaLnBrk="0" fontAlgn="base" hangingPunct="0">
        <a:spcBef>
          <a:spcPct val="0"/>
        </a:spcBef>
        <a:spcAft>
          <a:spcPct val="0"/>
        </a:spcAft>
        <a:buChar char="–"/>
        <a:defRPr sz="2400">
          <a:solidFill>
            <a:schemeClr val="tx1"/>
          </a:solidFill>
          <a:latin typeface="+mn-lt"/>
          <a:ea typeface="ＭＳ Ｐゴシック" charset="-128"/>
        </a:defRPr>
      </a:lvl3pPr>
      <a:lvl4pPr marL="431800" indent="-134938" algn="l" defTabSz="895350" rtl="0" eaLnBrk="0" fontAlgn="base" hangingPunct="0">
        <a:spcBef>
          <a:spcPct val="0"/>
        </a:spcBef>
        <a:spcAft>
          <a:spcPct val="0"/>
        </a:spcAft>
        <a:buChar char="•"/>
        <a:defRPr sz="2000">
          <a:solidFill>
            <a:schemeClr val="tx1"/>
          </a:solidFill>
          <a:latin typeface="+mn-lt"/>
          <a:ea typeface="ＭＳ Ｐゴシック" charset="-128"/>
        </a:defRPr>
      </a:lvl4pPr>
      <a:lvl5pPr marL="582613" indent="-149225" algn="l" defTabSz="895350" rtl="0" eaLnBrk="0" fontAlgn="base" hangingPunct="0">
        <a:spcBef>
          <a:spcPct val="0"/>
        </a:spcBef>
        <a:spcAft>
          <a:spcPct val="0"/>
        </a:spcAft>
        <a:buChar char="–"/>
        <a:defRPr sz="2000">
          <a:solidFill>
            <a:schemeClr val="tx1"/>
          </a:solidFill>
          <a:latin typeface="+mn-lt"/>
          <a:ea typeface="ＭＳ Ｐゴシック" charset="-128"/>
        </a:defRPr>
      </a:lvl5pPr>
      <a:lvl6pPr marL="1039813" indent="-149225" algn="l" defTabSz="895350" rtl="0" fontAlgn="base">
        <a:spcBef>
          <a:spcPct val="0"/>
        </a:spcBef>
        <a:spcAft>
          <a:spcPct val="0"/>
        </a:spcAft>
        <a:buChar char="–"/>
        <a:defRPr>
          <a:solidFill>
            <a:schemeClr val="tx1"/>
          </a:solidFill>
          <a:latin typeface="+mn-lt"/>
        </a:defRPr>
      </a:lvl6pPr>
      <a:lvl7pPr marL="1497013" indent="-149225" algn="l" defTabSz="895350" rtl="0" fontAlgn="base">
        <a:spcBef>
          <a:spcPct val="0"/>
        </a:spcBef>
        <a:spcAft>
          <a:spcPct val="0"/>
        </a:spcAft>
        <a:buChar char="–"/>
        <a:defRPr>
          <a:solidFill>
            <a:schemeClr val="tx1"/>
          </a:solidFill>
          <a:latin typeface="+mn-lt"/>
        </a:defRPr>
      </a:lvl7pPr>
      <a:lvl8pPr marL="1954213" indent="-149225" algn="l" defTabSz="895350" rtl="0" fontAlgn="base">
        <a:spcBef>
          <a:spcPct val="0"/>
        </a:spcBef>
        <a:spcAft>
          <a:spcPct val="0"/>
        </a:spcAft>
        <a:buChar char="–"/>
        <a:defRPr>
          <a:solidFill>
            <a:schemeClr val="tx1"/>
          </a:solidFill>
          <a:latin typeface="+mn-lt"/>
        </a:defRPr>
      </a:lvl8pPr>
      <a:lvl9pPr marL="2411413" indent="-149225" algn="l" defTabSz="895350" rtl="0" fontAlgn="base">
        <a:spcBef>
          <a:spcPct val="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3" descr="powerpoint tmplt-2.jpg"/>
          <p:cNvPicPr>
            <a:picLocks noChangeAspect="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pg num"/>
          <p:cNvSpPr>
            <a:spLocks noGrp="1" noChangeArrowheads="1"/>
          </p:cNvSpPr>
          <p:nvPr>
            <p:ph type="sldNum" sz="quarter" idx="4"/>
            <p:custDataLst>
              <p:tags r:id="rId14"/>
            </p:custDataLst>
          </p:nvPr>
        </p:nvSpPr>
        <p:spPr bwMode="auto">
          <a:xfrm>
            <a:off x="8619067" y="6376988"/>
            <a:ext cx="2540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1200">
                <a:solidFill>
                  <a:schemeClr val="folHlink"/>
                </a:solidFill>
              </a:defRPr>
            </a:lvl1pPr>
          </a:lstStyle>
          <a:p>
            <a:pPr fontAlgn="base">
              <a:spcBef>
                <a:spcPct val="0"/>
              </a:spcBef>
              <a:spcAft>
                <a:spcPct val="0"/>
              </a:spcAft>
              <a:defRPr/>
            </a:pPr>
            <a:fld id="{B82DEA5B-CE38-4CAD-8240-AE08410F8D7C}" type="slidenum">
              <a:rPr lang="en-GB">
                <a:solidFill>
                  <a:srgbClr val="D42E12"/>
                </a:solidFill>
                <a:latin typeface="Arial" panose="020B0604020202020204" pitchFamily="34" charset="0"/>
                <a:ea typeface="ＭＳ Ｐゴシック" panose="020B0600070205080204" pitchFamily="34" charset="-128"/>
              </a:rPr>
              <a:pPr fontAlgn="base">
                <a:spcBef>
                  <a:spcPct val="0"/>
                </a:spcBef>
                <a:spcAft>
                  <a:spcPct val="0"/>
                </a:spcAft>
                <a:defRPr/>
              </a:pPr>
              <a:t>‹#›</a:t>
            </a:fld>
            <a:endParaRPr lang="en-GB" dirty="0">
              <a:solidFill>
                <a:srgbClr val="D42E12"/>
              </a:solidFill>
              <a:latin typeface="Arial" panose="020B0604020202020204" pitchFamily="34" charset="0"/>
              <a:ea typeface="ＭＳ Ｐゴシック" panose="020B0600070205080204" pitchFamily="34" charset="-128"/>
            </a:endParaRPr>
          </a:p>
        </p:txBody>
      </p:sp>
      <p:sp>
        <p:nvSpPr>
          <p:cNvPr id="1028" name="Rectangle 2"/>
          <p:cNvSpPr>
            <a:spLocks noGrp="1" noChangeArrowheads="1"/>
          </p:cNvSpPr>
          <p:nvPr>
            <p:ph type="title"/>
            <p:custDataLst>
              <p:tags r:id="rId15"/>
            </p:custDataLst>
          </p:nvPr>
        </p:nvSpPr>
        <p:spPr bwMode="auto">
          <a:xfrm>
            <a:off x="1303868" y="665164"/>
            <a:ext cx="825923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GB" altLang="en-US" smtClean="0"/>
              <a:t>Click to edit Master title style</a:t>
            </a:r>
          </a:p>
        </p:txBody>
      </p:sp>
      <p:sp>
        <p:nvSpPr>
          <p:cNvPr id="1029" name="Rectangle 3"/>
          <p:cNvSpPr>
            <a:spLocks noGrp="1" noChangeArrowheads="1"/>
          </p:cNvSpPr>
          <p:nvPr>
            <p:ph type="body" idx="1"/>
            <p:custDataLst>
              <p:tags r:id="rId16"/>
            </p:custDataLst>
          </p:nvPr>
        </p:nvSpPr>
        <p:spPr bwMode="auto">
          <a:xfrm>
            <a:off x="1270001" y="1774826"/>
            <a:ext cx="10386484"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aphicFrame>
        <p:nvGraphicFramePr>
          <p:cNvPr id="2" name="Rectangle 2" hidden="1"/>
          <p:cNvGraphicFramePr>
            <a:graphicFrameLocks/>
          </p:cNvGraphicFramePr>
          <p:nvPr>
            <p:custDataLst>
              <p:tags r:id="rId17"/>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3092" r:id="rId30" imgW="0" imgH="0" progId="TCLayout.ActiveDocument.1">
                  <p:embed/>
                </p:oleObj>
              </mc:Choice>
              <mc:Fallback>
                <p:oleObj r:id="rId30"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McK Measure" hidden="1"/>
          <p:cNvSpPr txBox="1">
            <a:spLocks noChangeArrowheads="1"/>
          </p:cNvSpPr>
          <p:nvPr userDrawn="1">
            <p:custDataLst>
              <p:tags r:id="rId18"/>
            </p:custDataLst>
          </p:nvPr>
        </p:nvSpPr>
        <p:spPr bwMode="auto">
          <a:xfrm>
            <a:off x="609601" y="1360489"/>
            <a:ext cx="8259233" cy="280987"/>
          </a:xfrm>
          <a:prstGeom prst="rect">
            <a:avLst/>
          </a:prstGeom>
          <a:noFill/>
          <a:ln w="9525">
            <a:noFill/>
            <a:miter lim="800000"/>
            <a:headEnd/>
            <a:tailEnd/>
          </a:ln>
          <a:effectLst/>
        </p:spPr>
        <p:txBody>
          <a:bodyPr lIns="0" tIns="0" rIns="0" bIns="0">
            <a:spAutoFit/>
          </a:bodyPr>
          <a:lstStyle>
            <a:lvl1pPr defTabSz="895350" eaLnBrk="0" hangingPunct="0">
              <a:defRPr sz="1600">
                <a:solidFill>
                  <a:schemeClr val="tx1"/>
                </a:solidFill>
                <a:latin typeface="Arial" charset="0"/>
                <a:ea typeface="ＭＳ Ｐゴシック" pitchFamily="-106" charset="-128"/>
              </a:defRPr>
            </a:lvl1pPr>
            <a:lvl2pPr marL="37931725" indent="-37474525" defTabSz="895350"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800" dirty="0" smtClean="0">
                <a:solidFill>
                  <a:srgbClr val="000000"/>
                </a:solidFill>
                <a:latin typeface="Tahoma" pitchFamily="-106" charset="0"/>
              </a:rPr>
              <a:t>Unit of measure</a:t>
            </a:r>
          </a:p>
        </p:txBody>
      </p:sp>
      <p:sp>
        <p:nvSpPr>
          <p:cNvPr id="1033" name="McK Footnote" hidden="1"/>
          <p:cNvSpPr txBox="1">
            <a:spLocks noChangeArrowheads="1"/>
          </p:cNvSpPr>
          <p:nvPr userDrawn="1">
            <p:custDataLst>
              <p:tags r:id="rId19"/>
            </p:custDataLst>
          </p:nvPr>
        </p:nvSpPr>
        <p:spPr bwMode="auto">
          <a:xfrm>
            <a:off x="609601" y="6210301"/>
            <a:ext cx="11112500" cy="409575"/>
          </a:xfrm>
          <a:prstGeom prst="rect">
            <a:avLst/>
          </a:prstGeom>
          <a:noFill/>
          <a:ln w="9525">
            <a:noFill/>
            <a:miter lim="800000"/>
            <a:headEnd/>
            <a:tailEnd/>
          </a:ln>
          <a:effectLst/>
        </p:spPr>
        <p:txBody>
          <a:bodyPr lIns="0" tIns="0" rIns="0" bIns="0" anchor="b">
            <a:spAutoFit/>
          </a:bodyPr>
          <a:lstStyle>
            <a:lvl1pPr marL="574675" indent="-574675" defTabSz="895350" eaLnBrk="0" hangingPunct="0">
              <a:tabLst>
                <a:tab pos="533400" algn="r"/>
              </a:tabLst>
              <a:defRPr sz="1600">
                <a:solidFill>
                  <a:schemeClr val="tx1"/>
                </a:solidFill>
                <a:latin typeface="Arial" charset="0"/>
                <a:ea typeface="ＭＳ Ｐゴシック" pitchFamily="-106" charset="-128"/>
              </a:defRPr>
            </a:lvl1pPr>
            <a:lvl2pPr marL="37931725" indent="-37474525" defTabSz="895350" eaLnBrk="0" hangingPunct="0">
              <a:tabLst>
                <a:tab pos="533400" algn="r"/>
              </a:tabLst>
              <a:defRPr sz="1600">
                <a:solidFill>
                  <a:schemeClr val="tx1"/>
                </a:solidFill>
                <a:latin typeface="Arial" charset="0"/>
                <a:ea typeface="ＭＳ Ｐゴシック" pitchFamily="-106" charset="-128"/>
              </a:defRPr>
            </a:lvl2pPr>
            <a:lvl3pPr eaLnBrk="0" hangingPunct="0">
              <a:tabLst>
                <a:tab pos="533400" algn="r"/>
              </a:tabLst>
              <a:defRPr sz="1600">
                <a:solidFill>
                  <a:schemeClr val="tx1"/>
                </a:solidFill>
                <a:latin typeface="Arial" charset="0"/>
                <a:ea typeface="ＭＳ Ｐゴシック" pitchFamily="-106" charset="-128"/>
              </a:defRPr>
            </a:lvl3pPr>
            <a:lvl4pPr eaLnBrk="0" hangingPunct="0">
              <a:tabLst>
                <a:tab pos="533400" algn="r"/>
              </a:tabLst>
              <a:defRPr sz="1600">
                <a:solidFill>
                  <a:schemeClr val="tx1"/>
                </a:solidFill>
                <a:latin typeface="Arial" charset="0"/>
                <a:ea typeface="ＭＳ Ｐゴシック" pitchFamily="-106" charset="-128"/>
              </a:defRPr>
            </a:lvl4pPr>
            <a:lvl5pPr eaLnBrk="0" hangingPunct="0">
              <a:tabLst>
                <a:tab pos="533400" algn="r"/>
              </a:tabLst>
              <a:defRPr sz="1600">
                <a:solidFill>
                  <a:schemeClr val="tx1"/>
                </a:solidFill>
                <a:latin typeface="Arial" charset="0"/>
                <a:ea typeface="ＭＳ Ｐゴシック" pitchFamily="-106" charset="-128"/>
              </a:defRPr>
            </a:lvl5pPr>
            <a:lvl6pPr marL="4572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200" dirty="0" smtClean="0">
                <a:solidFill>
                  <a:srgbClr val="000000"/>
                </a:solidFill>
                <a:latin typeface="Tahoma" pitchFamily="-106" charset="0"/>
              </a:rPr>
              <a:t>	*	Footnote</a:t>
            </a:r>
          </a:p>
          <a:p>
            <a:pPr eaLnBrk="1" fontAlgn="base" hangingPunct="1">
              <a:spcBef>
                <a:spcPct val="20000"/>
              </a:spcBef>
              <a:spcAft>
                <a:spcPct val="0"/>
              </a:spcAft>
              <a:defRPr/>
            </a:pPr>
            <a:r>
              <a:rPr lang="en-GB" sz="1200" dirty="0" smtClean="0">
                <a:solidFill>
                  <a:srgbClr val="000000"/>
                </a:solidFill>
                <a:latin typeface="Tahoma" pitchFamily="-106" charset="0"/>
              </a:rPr>
              <a:t>Source:		Source</a:t>
            </a:r>
          </a:p>
        </p:txBody>
      </p:sp>
      <p:grpSp>
        <p:nvGrpSpPr>
          <p:cNvPr id="3" name="McK Legend - Boxes" hidden="1"/>
          <p:cNvGrpSpPr>
            <a:grpSpLocks/>
          </p:cNvGrpSpPr>
          <p:nvPr userDrawn="1"/>
        </p:nvGrpSpPr>
        <p:grpSpPr bwMode="auto">
          <a:xfrm>
            <a:off x="10786538" y="1065214"/>
            <a:ext cx="911027" cy="941355"/>
            <a:chOff x="4180" y="1141"/>
            <a:chExt cx="422" cy="581"/>
          </a:xfrm>
        </p:grpSpPr>
        <p:sp>
          <p:nvSpPr>
            <p:cNvPr id="1060" name="Rectangle 55" hidden="1"/>
            <p:cNvSpPr>
              <a:spLocks noChangeArrowheads="1"/>
            </p:cNvSpPr>
            <p:nvPr/>
          </p:nvSpPr>
          <p:spPr bwMode="gray">
            <a:xfrm>
              <a:off x="4372" y="1141"/>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1" name="Rectangle 56" hidden="1"/>
            <p:cNvSpPr>
              <a:spLocks noChangeArrowheads="1"/>
            </p:cNvSpPr>
            <p:nvPr/>
          </p:nvSpPr>
          <p:spPr bwMode="gray">
            <a:xfrm>
              <a:off x="4372" y="12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2" name="Rectangle 57" hidden="1"/>
            <p:cNvSpPr>
              <a:spLocks noChangeArrowheads="1"/>
            </p:cNvSpPr>
            <p:nvPr/>
          </p:nvSpPr>
          <p:spPr bwMode="gray">
            <a:xfrm>
              <a:off x="4372" y="1452"/>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3" name="Rectangle 58" hidden="1"/>
            <p:cNvSpPr>
              <a:spLocks noChangeArrowheads="1"/>
            </p:cNvSpPr>
            <p:nvPr/>
          </p:nvSpPr>
          <p:spPr bwMode="gray">
            <a:xfrm>
              <a:off x="4372" y="160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4" name="LegendRectangle1" hidden="1"/>
            <p:cNvSpPr>
              <a:spLocks noChangeArrowheads="1"/>
            </p:cNvSpPr>
            <p:nvPr/>
          </p:nvSpPr>
          <p:spPr bwMode="gray">
            <a:xfrm>
              <a:off x="4180" y="1148"/>
              <a:ext cx="135" cy="101"/>
            </a:xfrm>
            <a:prstGeom prst="rect">
              <a:avLst/>
            </a:prstGeom>
            <a:solidFill>
              <a:schemeClr val="accent1"/>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5" name="LegendRectangle2" hidden="1"/>
            <p:cNvSpPr>
              <a:spLocks noChangeArrowheads="1"/>
            </p:cNvSpPr>
            <p:nvPr/>
          </p:nvSpPr>
          <p:spPr bwMode="gray">
            <a:xfrm>
              <a:off x="4180" y="1304"/>
              <a:ext cx="135" cy="101"/>
            </a:xfrm>
            <a:prstGeom prst="rect">
              <a:avLst/>
            </a:prstGeom>
            <a:solidFill>
              <a:schemeClr val="accent2"/>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6" name="LegendRectangle3" hidden="1"/>
            <p:cNvSpPr>
              <a:spLocks noChangeArrowheads="1"/>
            </p:cNvSpPr>
            <p:nvPr/>
          </p:nvSpPr>
          <p:spPr bwMode="gray">
            <a:xfrm>
              <a:off x="4180" y="1459"/>
              <a:ext cx="135" cy="101"/>
            </a:xfrm>
            <a:prstGeom prst="rect">
              <a:avLst/>
            </a:prstGeom>
            <a:solidFill>
              <a:schemeClr va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7" name="LegendRectangle4" hidden="1"/>
            <p:cNvSpPr>
              <a:spLocks noChangeArrowheads="1"/>
            </p:cNvSpPr>
            <p:nvPr/>
          </p:nvSpPr>
          <p:spPr bwMode="gray">
            <a:xfrm>
              <a:off x="4180" y="1615"/>
              <a:ext cx="135" cy="101"/>
            </a:xfrm>
            <a:prstGeom prst="rect">
              <a:avLst/>
            </a:prstGeom>
            <a:solidFill>
              <a:schemeClr val="fo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grpSp>
      <p:grpSp>
        <p:nvGrpSpPr>
          <p:cNvPr id="1034" name="McK Legend - Moons" hidden="1"/>
          <p:cNvGrpSpPr>
            <a:grpSpLocks/>
          </p:cNvGrpSpPr>
          <p:nvPr userDrawn="1"/>
        </p:nvGrpSpPr>
        <p:grpSpPr bwMode="auto">
          <a:xfrm>
            <a:off x="10816170" y="1065213"/>
            <a:ext cx="881297" cy="688941"/>
            <a:chOff x="5067" y="578"/>
            <a:chExt cx="408" cy="425"/>
          </a:xfrm>
        </p:grpSpPr>
        <p:grpSp>
          <p:nvGrpSpPr>
            <p:cNvPr id="1048" name="Group 64" hidden="1"/>
            <p:cNvGrpSpPr>
              <a:grpSpLocks noChangeAspect="1"/>
            </p:cNvGrpSpPr>
            <p:nvPr userDrawn="1">
              <p:custDataLst>
                <p:tags r:id="rId20"/>
              </p:custDataLst>
            </p:nvPr>
          </p:nvGrpSpPr>
          <p:grpSpPr bwMode="auto">
            <a:xfrm>
              <a:off x="5067" y="585"/>
              <a:ext cx="98" cy="104"/>
              <a:chOff x="4828" y="1575"/>
              <a:chExt cx="117" cy="117"/>
            </a:xfrm>
          </p:grpSpPr>
          <p:sp>
            <p:nvSpPr>
              <p:cNvPr id="1058" name="Oval 65" hidden="1"/>
              <p:cNvSpPr>
                <a:spLocks noChangeAspect="1" noChangeArrowheads="1"/>
              </p:cNvSpPr>
              <p:nvPr>
                <p:custDataLst>
                  <p:tags r:id="rId27"/>
                </p:custDataLst>
              </p:nvPr>
            </p:nvSpPr>
            <p:spPr bwMode="gray">
              <a:xfrm>
                <a:off x="4828" y="1575"/>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9" name="Arc 66" hidden="1"/>
              <p:cNvSpPr>
                <a:spLocks noChangeAspect="1"/>
              </p:cNvSpPr>
              <p:nvPr>
                <p:custDataLst>
                  <p:tags r:id="rId28"/>
                </p:custDataLst>
              </p:nvPr>
            </p:nvSpPr>
            <p:spPr bwMode="gray">
              <a:xfrm>
                <a:off x="4829" y="1576"/>
                <a:ext cx="116" cy="116"/>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path>
                  <a:path w="43200" h="43200" stroke="0"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lnTo>
                      <a:pt x="21600" y="21600"/>
                    </a:lnTo>
                    <a:lnTo>
                      <a:pt x="21600" y="-1"/>
                    </a:lnTo>
                    <a:close/>
                  </a:path>
                </a:pathLst>
              </a:custGeom>
              <a:solidFill>
                <a:schemeClr val="accent1"/>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49" name="Group 67" hidden="1"/>
            <p:cNvGrpSpPr>
              <a:grpSpLocks noChangeAspect="1"/>
            </p:cNvGrpSpPr>
            <p:nvPr userDrawn="1">
              <p:custDataLst>
                <p:tags r:id="rId21"/>
              </p:custDataLst>
            </p:nvPr>
          </p:nvGrpSpPr>
          <p:grpSpPr bwMode="auto">
            <a:xfrm>
              <a:off x="5068" y="738"/>
              <a:ext cx="98" cy="104"/>
              <a:chOff x="4828" y="1722"/>
              <a:chExt cx="116" cy="117"/>
            </a:xfrm>
          </p:grpSpPr>
          <p:sp>
            <p:nvSpPr>
              <p:cNvPr id="1056" name="Oval 68" hidden="1"/>
              <p:cNvSpPr>
                <a:spLocks noChangeAspect="1" noChangeArrowheads="1"/>
              </p:cNvSpPr>
              <p:nvPr>
                <p:custDataLst>
                  <p:tags r:id="rId25"/>
                </p:custDataLst>
              </p:nvPr>
            </p:nvSpPr>
            <p:spPr bwMode="gray">
              <a:xfrm>
                <a:off x="4828" y="1722"/>
                <a:ext cx="116" cy="123"/>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7" name="Arc 69" hidden="1"/>
              <p:cNvSpPr>
                <a:spLocks noChangeAspect="1"/>
              </p:cNvSpPr>
              <p:nvPr>
                <p:custDataLst>
                  <p:tags r:id="rId26"/>
                </p:custDataLst>
              </p:nvPr>
            </p:nvSpPr>
            <p:spPr bwMode="gray">
              <a:xfrm>
                <a:off x="4886" y="1723"/>
                <a:ext cx="58" cy="117"/>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Lst>
                <a:ahLst/>
                <a:cxnLst>
                  <a:cxn ang="T6">
                    <a:pos x="T0" y="T1"/>
                  </a:cxn>
                  <a:cxn ang="T7">
                    <a:pos x="T2" y="T3"/>
                  </a:cxn>
                  <a:cxn ang="T8">
                    <a:pos x="T4" y="T5"/>
                  </a:cxn>
                </a:cxnLst>
                <a:rect l="0" t="0" r="r" b="b"/>
                <a:pathLst>
                  <a:path w="21600" h="43200" fill="none" extrusionOk="0">
                    <a:moveTo>
                      <a:pt x="0" y="-1"/>
                    </a:moveTo>
                    <a:cubicBezTo>
                      <a:pt x="11929" y="0"/>
                      <a:pt x="21600" y="9670"/>
                      <a:pt x="21600" y="21600"/>
                    </a:cubicBezTo>
                    <a:cubicBezTo>
                      <a:pt x="21600" y="33529"/>
                      <a:pt x="11929" y="43200"/>
                      <a:pt x="-1" y="43200"/>
                    </a:cubicBezTo>
                  </a:path>
                  <a:path w="21600" h="43200" stroke="0" extrusionOk="0">
                    <a:moveTo>
                      <a:pt x="0" y="-1"/>
                    </a:moveTo>
                    <a:cubicBezTo>
                      <a:pt x="11929" y="0"/>
                      <a:pt x="21600" y="9670"/>
                      <a:pt x="21600" y="21600"/>
                    </a:cubicBezTo>
                    <a:cubicBezTo>
                      <a:pt x="21600" y="33529"/>
                      <a:pt x="11929" y="43200"/>
                      <a:pt x="-1" y="43200"/>
                    </a:cubicBezTo>
                    <a:lnTo>
                      <a:pt x="0" y="21600"/>
                    </a:lnTo>
                    <a:lnTo>
                      <a:pt x="0" y="-1"/>
                    </a:lnTo>
                    <a:close/>
                  </a:path>
                </a:pathLst>
              </a:custGeom>
              <a:solidFill>
                <a:schemeClr val="folHlink"/>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50" name="Group 70" hidden="1"/>
            <p:cNvGrpSpPr>
              <a:grpSpLocks noChangeAspect="1"/>
            </p:cNvGrpSpPr>
            <p:nvPr userDrawn="1">
              <p:custDataLst>
                <p:tags r:id="rId22"/>
              </p:custDataLst>
            </p:nvPr>
          </p:nvGrpSpPr>
          <p:grpSpPr bwMode="auto">
            <a:xfrm>
              <a:off x="5068" y="897"/>
              <a:ext cx="98" cy="103"/>
              <a:chOff x="4828" y="1870"/>
              <a:chExt cx="116" cy="116"/>
            </a:xfrm>
          </p:grpSpPr>
          <p:sp>
            <p:nvSpPr>
              <p:cNvPr id="1054" name="Oval 71" hidden="1"/>
              <p:cNvSpPr>
                <a:spLocks noChangeAspect="1" noChangeArrowheads="1"/>
              </p:cNvSpPr>
              <p:nvPr>
                <p:custDataLst>
                  <p:tags r:id="rId23"/>
                </p:custDataLst>
              </p:nvPr>
            </p:nvSpPr>
            <p:spPr bwMode="gray">
              <a:xfrm>
                <a:off x="4828" y="1870"/>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5" name="Oval 72" hidden="1"/>
              <p:cNvSpPr>
                <a:spLocks noChangeAspect="1" noChangeArrowheads="1"/>
              </p:cNvSpPr>
              <p:nvPr>
                <p:custDataLst>
                  <p:tags r:id="rId24"/>
                </p:custDataLst>
              </p:nvPr>
            </p:nvSpPr>
            <p:spPr bwMode="gray">
              <a:xfrm>
                <a:off x="4828" y="1870"/>
                <a:ext cx="116" cy="116"/>
              </a:xfrm>
              <a:prstGeom prst="ellipse">
                <a:avLst/>
              </a:prstGeom>
              <a:solidFill>
                <a:schemeClr val="folHlink"/>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grpSp>
        <p:sp>
          <p:nvSpPr>
            <p:cNvPr id="1051" name="Rectangle 73" hidden="1"/>
            <p:cNvSpPr>
              <a:spLocks noChangeArrowheads="1"/>
            </p:cNvSpPr>
            <p:nvPr userDrawn="1"/>
          </p:nvSpPr>
          <p:spPr bwMode="gray">
            <a:xfrm>
              <a:off x="5245" y="734"/>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52" name="Rectangle 74" hidden="1"/>
            <p:cNvSpPr>
              <a:spLocks noChangeArrowheads="1"/>
            </p:cNvSpPr>
            <p:nvPr userDrawn="1"/>
          </p:nvSpPr>
          <p:spPr bwMode="gray">
            <a:xfrm>
              <a:off x="5245" y="889"/>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53" name="Rectangle 75" hidden="1"/>
            <p:cNvSpPr>
              <a:spLocks noChangeArrowheads="1"/>
            </p:cNvSpPr>
            <p:nvPr userDrawn="1"/>
          </p:nvSpPr>
          <p:spPr bwMode="gray">
            <a:xfrm>
              <a:off x="5245" y="5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grpSp>
      <p:grpSp>
        <p:nvGrpSpPr>
          <p:cNvPr id="1035" name="McK Legend - Lines" hidden="1"/>
          <p:cNvGrpSpPr>
            <a:grpSpLocks/>
          </p:cNvGrpSpPr>
          <p:nvPr userDrawn="1"/>
        </p:nvGrpSpPr>
        <p:grpSpPr bwMode="auto">
          <a:xfrm>
            <a:off x="10585453" y="1052512"/>
            <a:ext cx="1113940" cy="958817"/>
            <a:chOff x="4159" y="2378"/>
            <a:chExt cx="515" cy="592"/>
          </a:xfrm>
        </p:grpSpPr>
        <p:sp>
          <p:nvSpPr>
            <p:cNvPr id="1040" name="Rectangle 77" hidden="1"/>
            <p:cNvSpPr>
              <a:spLocks noChangeArrowheads="1"/>
            </p:cNvSpPr>
            <p:nvPr/>
          </p:nvSpPr>
          <p:spPr bwMode="gray">
            <a:xfrm>
              <a:off x="4444" y="23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1" name="Rectangle 78" hidden="1"/>
            <p:cNvSpPr>
              <a:spLocks noChangeArrowheads="1"/>
            </p:cNvSpPr>
            <p:nvPr/>
          </p:nvSpPr>
          <p:spPr bwMode="gray">
            <a:xfrm>
              <a:off x="4444" y="253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2" name="Rectangle 79" hidden="1"/>
            <p:cNvSpPr>
              <a:spLocks noChangeArrowheads="1"/>
            </p:cNvSpPr>
            <p:nvPr/>
          </p:nvSpPr>
          <p:spPr bwMode="gray">
            <a:xfrm>
              <a:off x="4444" y="26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3" name="Line 80" hidden="1"/>
            <p:cNvSpPr>
              <a:spLocks noChangeShapeType="1"/>
            </p:cNvSpPr>
            <p:nvPr/>
          </p:nvSpPr>
          <p:spPr bwMode="gray">
            <a:xfrm>
              <a:off x="4159" y="2444"/>
              <a:ext cx="22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4" name="Line 81" hidden="1"/>
            <p:cNvSpPr>
              <a:spLocks noChangeShapeType="1"/>
            </p:cNvSpPr>
            <p:nvPr/>
          </p:nvSpPr>
          <p:spPr bwMode="gray">
            <a:xfrm>
              <a:off x="4159" y="2603"/>
              <a:ext cx="22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5" name="Line 82" hidden="1"/>
            <p:cNvSpPr>
              <a:spLocks noChangeShapeType="1"/>
            </p:cNvSpPr>
            <p:nvPr/>
          </p:nvSpPr>
          <p:spPr bwMode="gray">
            <a:xfrm>
              <a:off x="4159" y="2763"/>
              <a:ext cx="2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6" name="Rectangle 83" hidden="1"/>
            <p:cNvSpPr>
              <a:spLocks noChangeArrowheads="1"/>
            </p:cNvSpPr>
            <p:nvPr/>
          </p:nvSpPr>
          <p:spPr bwMode="gray">
            <a:xfrm>
              <a:off x="4444" y="2856"/>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7" name="Line 84" hidden="1"/>
            <p:cNvSpPr>
              <a:spLocks noChangeShapeType="1"/>
            </p:cNvSpPr>
            <p:nvPr/>
          </p:nvSpPr>
          <p:spPr bwMode="gray">
            <a:xfrm>
              <a:off x="4159" y="2922"/>
              <a:ext cx="22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36" name="McK Sticker" hidden="1"/>
          <p:cNvGrpSpPr>
            <a:grpSpLocks/>
          </p:cNvGrpSpPr>
          <p:nvPr userDrawn="1"/>
        </p:nvGrpSpPr>
        <p:grpSpPr bwMode="auto">
          <a:xfrm>
            <a:off x="11267141" y="1077913"/>
            <a:ext cx="598891" cy="220662"/>
            <a:chOff x="5217" y="665"/>
            <a:chExt cx="277" cy="137"/>
          </a:xfrm>
        </p:grpSpPr>
        <p:sp>
          <p:nvSpPr>
            <p:cNvPr id="1037" name="AutoShape 86" hidden="1"/>
            <p:cNvSpPr>
              <a:spLocks noChangeArrowheads="1"/>
            </p:cNvSpPr>
            <p:nvPr userDrawn="1"/>
          </p:nvSpPr>
          <p:spPr bwMode="auto">
            <a:xfrm>
              <a:off x="5217" y="665"/>
              <a:ext cx="277" cy="13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 rIns="0" bIns="18000" anchor="ctr">
              <a:spAutoFit/>
            </a:bodyPr>
            <a:lstStyle>
              <a:lvl1pPr defTabSz="80486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0486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0486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0486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0486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fontAlgn="base">
                <a:spcBef>
                  <a:spcPct val="0"/>
                </a:spcBef>
                <a:spcAft>
                  <a:spcPct val="0"/>
                </a:spcAft>
                <a:defRPr/>
              </a:pPr>
              <a:r>
                <a:rPr lang="en-GB" sz="1200" dirty="0" smtClean="0">
                  <a:solidFill>
                    <a:srgbClr val="000000"/>
                  </a:solidFill>
                  <a:latin typeface="Tahoma" panose="020B0604030504040204" pitchFamily="34" charset="0"/>
                </a:rPr>
                <a:t>STICKER</a:t>
              </a:r>
            </a:p>
          </p:txBody>
        </p:sp>
        <p:cxnSp>
          <p:nvCxnSpPr>
            <p:cNvPr id="1038" name="McK StickerE" hidden="1"/>
            <p:cNvCxnSpPr>
              <a:cxnSpLocks noChangeShapeType="1"/>
              <a:stCxn id="1037" idx="2"/>
              <a:endCxn id="1037" idx="0"/>
            </p:cNvCxnSpPr>
            <p:nvPr userDrawn="1"/>
          </p:nvCxnSpPr>
          <p:spPr bwMode="auto">
            <a:xfrm>
              <a:off x="5217" y="665"/>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cxnSp>
          <p:nvCxnSpPr>
            <p:cNvPr id="1039" name="AutoShape 88" hidden="1"/>
            <p:cNvCxnSpPr>
              <a:cxnSpLocks noChangeShapeType="1"/>
              <a:stCxn id="1037" idx="4"/>
              <a:endCxn id="1037" idx="6"/>
            </p:cNvCxnSpPr>
            <p:nvPr userDrawn="1"/>
          </p:nvCxnSpPr>
          <p:spPr bwMode="auto">
            <a:xfrm>
              <a:off x="5217" y="802"/>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752709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2000" b="1">
          <a:solidFill>
            <a:schemeClr val="folHlink"/>
          </a:solidFill>
          <a:latin typeface="+mj-lt"/>
          <a:ea typeface="ＭＳ Ｐゴシック" pitchFamily="-106" charset="-128"/>
          <a:cs typeface="ＭＳ Ｐゴシック" charset="0"/>
        </a:defRPr>
      </a:lvl1pPr>
      <a:lvl2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2pPr>
      <a:lvl3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3pPr>
      <a:lvl4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4pPr>
      <a:lvl5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5pPr>
      <a:lvl6pPr marL="457200" algn="l" rtl="0" fontAlgn="base">
        <a:spcBef>
          <a:spcPct val="0"/>
        </a:spcBef>
        <a:spcAft>
          <a:spcPct val="0"/>
        </a:spcAft>
        <a:defRPr sz="2000" b="1">
          <a:solidFill>
            <a:schemeClr val="folHlink"/>
          </a:solidFill>
          <a:latin typeface="Tahoma" pitchFamily="-106" charset="0"/>
        </a:defRPr>
      </a:lvl6pPr>
      <a:lvl7pPr marL="914400" algn="l" rtl="0" fontAlgn="base">
        <a:spcBef>
          <a:spcPct val="0"/>
        </a:spcBef>
        <a:spcAft>
          <a:spcPct val="0"/>
        </a:spcAft>
        <a:defRPr sz="2000" b="1">
          <a:solidFill>
            <a:schemeClr val="folHlink"/>
          </a:solidFill>
          <a:latin typeface="Tahoma" pitchFamily="-106" charset="0"/>
        </a:defRPr>
      </a:lvl7pPr>
      <a:lvl8pPr marL="1371600" algn="l" rtl="0" fontAlgn="base">
        <a:spcBef>
          <a:spcPct val="0"/>
        </a:spcBef>
        <a:spcAft>
          <a:spcPct val="0"/>
        </a:spcAft>
        <a:defRPr sz="2000" b="1">
          <a:solidFill>
            <a:schemeClr val="folHlink"/>
          </a:solidFill>
          <a:latin typeface="Tahoma" pitchFamily="-106" charset="0"/>
        </a:defRPr>
      </a:lvl8pPr>
      <a:lvl9pPr marL="1828800" algn="l" rtl="0" fontAlgn="base">
        <a:spcBef>
          <a:spcPct val="0"/>
        </a:spcBef>
        <a:spcAft>
          <a:spcPct val="0"/>
        </a:spcAft>
        <a:defRPr sz="2000" b="1">
          <a:solidFill>
            <a:schemeClr val="folHlink"/>
          </a:solidFill>
          <a:latin typeface="Tahoma" pitchFamily="-106" charset="0"/>
        </a:defRPr>
      </a:lvl9pPr>
    </p:titleStyle>
    <p:bodyStyle>
      <a:lvl1pPr marL="342900" indent="-342900" algn="l" defTabSz="895350" rtl="0" eaLnBrk="0" fontAlgn="base" hangingPunct="0">
        <a:spcBef>
          <a:spcPct val="0"/>
        </a:spcBef>
        <a:spcAft>
          <a:spcPct val="0"/>
        </a:spcAft>
        <a:buSzPct val="120000"/>
        <a:defRPr>
          <a:solidFill>
            <a:schemeClr val="tx1"/>
          </a:solidFill>
          <a:latin typeface="+mn-lt"/>
          <a:ea typeface="ＭＳ Ｐゴシック" pitchFamily="-106" charset="-128"/>
          <a:cs typeface="ＭＳ Ｐゴシック" charset="0"/>
        </a:defRPr>
      </a:lvl1pPr>
      <a:lvl2pPr marL="144463" indent="-142875" algn="l" defTabSz="895350" rtl="0" eaLnBrk="0" fontAlgn="base" hangingPunct="0">
        <a:spcBef>
          <a:spcPct val="0"/>
        </a:spcBef>
        <a:spcAft>
          <a:spcPct val="0"/>
        </a:spcAft>
        <a:buChar char="•"/>
        <a:defRPr>
          <a:solidFill>
            <a:schemeClr val="tx1"/>
          </a:solidFill>
          <a:latin typeface="+mn-lt"/>
          <a:ea typeface="ＭＳ Ｐゴシック" pitchFamily="-106" charset="-128"/>
        </a:defRPr>
      </a:lvl2pPr>
      <a:lvl3pPr marL="295275"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3pPr>
      <a:lvl4pPr marL="431800" indent="-134938" algn="l" defTabSz="895350" rtl="0" eaLnBrk="0" fontAlgn="base" hangingPunct="0">
        <a:spcBef>
          <a:spcPct val="0"/>
        </a:spcBef>
        <a:spcAft>
          <a:spcPct val="0"/>
        </a:spcAft>
        <a:buChar char="•"/>
        <a:defRPr>
          <a:solidFill>
            <a:schemeClr val="tx1"/>
          </a:solidFill>
          <a:latin typeface="+mn-lt"/>
          <a:ea typeface="ＭＳ Ｐゴシック" pitchFamily="-106" charset="-128"/>
        </a:defRPr>
      </a:lvl4pPr>
      <a:lvl5pPr marL="582613"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5pPr>
      <a:lvl6pPr marL="1039813" indent="-149225" algn="l" defTabSz="895350" rtl="0" fontAlgn="base">
        <a:spcBef>
          <a:spcPct val="0"/>
        </a:spcBef>
        <a:spcAft>
          <a:spcPct val="0"/>
        </a:spcAft>
        <a:buChar char="–"/>
        <a:defRPr>
          <a:solidFill>
            <a:schemeClr val="tx1"/>
          </a:solidFill>
          <a:latin typeface="+mn-lt"/>
          <a:ea typeface="ＭＳ Ｐゴシック" pitchFamily="-106" charset="-128"/>
        </a:defRPr>
      </a:lvl6pPr>
      <a:lvl7pPr marL="1497013" indent="-149225" algn="l" defTabSz="895350" rtl="0" fontAlgn="base">
        <a:spcBef>
          <a:spcPct val="0"/>
        </a:spcBef>
        <a:spcAft>
          <a:spcPct val="0"/>
        </a:spcAft>
        <a:buChar char="–"/>
        <a:defRPr>
          <a:solidFill>
            <a:schemeClr val="tx1"/>
          </a:solidFill>
          <a:latin typeface="+mn-lt"/>
          <a:ea typeface="ＭＳ Ｐゴシック" pitchFamily="-106" charset="-128"/>
        </a:defRPr>
      </a:lvl7pPr>
      <a:lvl8pPr marL="1954213" indent="-149225" algn="l" defTabSz="895350" rtl="0" fontAlgn="base">
        <a:spcBef>
          <a:spcPct val="0"/>
        </a:spcBef>
        <a:spcAft>
          <a:spcPct val="0"/>
        </a:spcAft>
        <a:buChar char="–"/>
        <a:defRPr>
          <a:solidFill>
            <a:schemeClr val="tx1"/>
          </a:solidFill>
          <a:latin typeface="+mn-lt"/>
          <a:ea typeface="ＭＳ Ｐゴシック" pitchFamily="-106" charset="-128"/>
        </a:defRPr>
      </a:lvl8pPr>
      <a:lvl9pPr marL="2411413" indent="-149225" algn="l" defTabSz="895350" rtl="0" fontAlgn="base">
        <a:spcBef>
          <a:spcPct val="0"/>
        </a:spcBef>
        <a:spcAft>
          <a:spcPct val="0"/>
        </a:spcAft>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6" name="Picture 2" descr="powerpoint tmplt-2"/>
          <p:cNvPicPr>
            <a:picLocks noChangeAspect="1" noChangeArrowheads="1"/>
          </p:cNvPicPr>
          <p:nvPr userDrawn="1"/>
        </p:nvPicPr>
        <p:blipFill>
          <a:blip r:embed="rId31"/>
          <a:srcRect/>
          <a:stretch>
            <a:fillRect/>
          </a:stretch>
        </p:blipFill>
        <p:spPr bwMode="auto">
          <a:xfrm>
            <a:off x="0" y="-4763"/>
            <a:ext cx="12192000" cy="6867526"/>
          </a:xfrm>
          <a:prstGeom prst="rect">
            <a:avLst/>
          </a:prstGeom>
          <a:noFill/>
          <a:ln w="9525">
            <a:noFill/>
            <a:miter lim="800000"/>
            <a:headEnd/>
            <a:tailEnd/>
          </a:ln>
        </p:spPr>
      </p:pic>
      <p:sp>
        <p:nvSpPr>
          <p:cNvPr id="91139" name="pg num"/>
          <p:cNvSpPr>
            <a:spLocks noGrp="1" noChangeArrowheads="1"/>
          </p:cNvSpPr>
          <p:nvPr>
            <p:ph type="sldNum" sz="quarter" idx="4"/>
            <p:custDataLst>
              <p:tags r:id="rId16"/>
            </p:custDataLst>
          </p:nvPr>
        </p:nvSpPr>
        <p:spPr bwMode="auto">
          <a:xfrm>
            <a:off x="8619067" y="6376989"/>
            <a:ext cx="2540000" cy="1384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900">
                <a:solidFill>
                  <a:schemeClr val="folHlink"/>
                </a:solidFill>
                <a:ea typeface="ＭＳ Ｐゴシック" pitchFamily="34" charset="-128"/>
                <a:cs typeface="+mn-cs"/>
              </a:defRPr>
            </a:lvl1pPr>
          </a:lstStyle>
          <a:p>
            <a:pPr fontAlgn="base">
              <a:spcBef>
                <a:spcPct val="0"/>
              </a:spcBef>
              <a:spcAft>
                <a:spcPct val="0"/>
              </a:spcAft>
              <a:defRPr/>
            </a:pPr>
            <a:fld id="{0E0987AB-E839-438A-869A-16B8DB18C016}" type="slidenum">
              <a:rPr lang="en-GB">
                <a:solidFill>
                  <a:srgbClr val="D42E12"/>
                </a:solidFill>
                <a:latin typeface="Arial" charset="0"/>
              </a:rPr>
              <a:pPr fontAlgn="base">
                <a:spcBef>
                  <a:spcPct val="0"/>
                </a:spcBef>
                <a:spcAft>
                  <a:spcPct val="0"/>
                </a:spcAft>
                <a:defRPr/>
              </a:pPr>
              <a:t>‹#›</a:t>
            </a:fld>
            <a:endParaRPr lang="en-GB" dirty="0">
              <a:solidFill>
                <a:srgbClr val="D42E12"/>
              </a:solidFill>
              <a:latin typeface="Arial" charset="0"/>
            </a:endParaRPr>
          </a:p>
        </p:txBody>
      </p:sp>
      <p:sp>
        <p:nvSpPr>
          <p:cNvPr id="13318" name="Rectangle 4"/>
          <p:cNvSpPr>
            <a:spLocks noGrp="1" noChangeArrowheads="1"/>
          </p:cNvSpPr>
          <p:nvPr>
            <p:ph type="title"/>
            <p:custDataLst>
              <p:tags r:id="rId17"/>
            </p:custDataLst>
          </p:nvPr>
        </p:nvSpPr>
        <p:spPr bwMode="auto">
          <a:xfrm>
            <a:off x="1303869" y="740720"/>
            <a:ext cx="8259233" cy="230832"/>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3319" name="Rectangle 5"/>
          <p:cNvSpPr>
            <a:spLocks noGrp="1" noChangeArrowheads="1"/>
          </p:cNvSpPr>
          <p:nvPr>
            <p:ph type="body" idx="1"/>
            <p:custDataLst>
              <p:tags r:id="rId18"/>
            </p:custDataLst>
          </p:nvPr>
        </p:nvSpPr>
        <p:spPr bwMode="auto">
          <a:xfrm>
            <a:off x="1270002" y="1774828"/>
            <a:ext cx="10386484" cy="143116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aphicFrame>
        <p:nvGraphicFramePr>
          <p:cNvPr id="13314" name="Rectangle 6" hidden="1"/>
          <p:cNvGraphicFramePr>
            <a:graphicFrameLocks/>
          </p:cNvGraphicFramePr>
          <p:nvPr>
            <p:custDataLst>
              <p:tags r:id="rId19"/>
            </p:custDataLst>
          </p:nvPr>
        </p:nvGraphicFramePr>
        <p:xfrm>
          <a:off x="2" y="3"/>
          <a:ext cx="215900" cy="161925"/>
        </p:xfrm>
        <a:graphic>
          <a:graphicData uri="http://schemas.openxmlformats.org/presentationml/2006/ole">
            <mc:AlternateContent xmlns:mc="http://schemas.openxmlformats.org/markup-compatibility/2006">
              <mc:Choice xmlns:v="urn:schemas-microsoft-com:vml" Requires="v">
                <p:oleObj spid="_x0000_s5140" r:id="rId32" imgW="0" imgH="0" progId="">
                  <p:embed/>
                </p:oleObj>
              </mc:Choice>
              <mc:Fallback>
                <p:oleObj r:id="rId32"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 y="3"/>
                        <a:ext cx="215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1143" name="McK Measure" hidden="1"/>
          <p:cNvSpPr txBox="1">
            <a:spLocks noChangeArrowheads="1"/>
          </p:cNvSpPr>
          <p:nvPr userDrawn="1">
            <p:custDataLst>
              <p:tags r:id="rId20"/>
            </p:custDataLst>
          </p:nvPr>
        </p:nvSpPr>
        <p:spPr bwMode="auto">
          <a:xfrm>
            <a:off x="609602" y="1360491"/>
            <a:ext cx="8259233" cy="207749"/>
          </a:xfrm>
          <a:prstGeom prst="rect">
            <a:avLst/>
          </a:prstGeom>
          <a:noFill/>
          <a:ln w="9525">
            <a:noFill/>
            <a:miter lim="800000"/>
            <a:headEnd/>
            <a:tailEnd/>
          </a:ln>
          <a:effectLst/>
        </p:spPr>
        <p:txBody>
          <a:bodyPr lIns="0" tIns="0" rIns="0" bIns="0">
            <a:spAutoFit/>
          </a:bodyPr>
          <a:lstStyle/>
          <a:p>
            <a:pPr defTabSz="671513" fontAlgn="base">
              <a:spcBef>
                <a:spcPct val="0"/>
              </a:spcBef>
              <a:spcAft>
                <a:spcPct val="0"/>
              </a:spcAft>
              <a:defRPr/>
            </a:pPr>
            <a:r>
              <a:rPr lang="en-GB" sz="1350" dirty="0">
                <a:solidFill>
                  <a:srgbClr val="000000"/>
                </a:solidFill>
                <a:ea typeface="ＭＳ Ｐゴシック" charset="-128"/>
              </a:rPr>
              <a:t>Unit of measure</a:t>
            </a:r>
          </a:p>
        </p:txBody>
      </p:sp>
      <p:sp>
        <p:nvSpPr>
          <p:cNvPr id="91144" name="McK Footnote" hidden="1"/>
          <p:cNvSpPr txBox="1">
            <a:spLocks noChangeArrowheads="1"/>
          </p:cNvSpPr>
          <p:nvPr userDrawn="1">
            <p:custDataLst>
              <p:tags r:id="rId21"/>
            </p:custDataLst>
          </p:nvPr>
        </p:nvSpPr>
        <p:spPr bwMode="auto">
          <a:xfrm>
            <a:off x="609602" y="6315179"/>
            <a:ext cx="11112500" cy="304699"/>
          </a:xfrm>
          <a:prstGeom prst="rect">
            <a:avLst/>
          </a:prstGeom>
          <a:noFill/>
          <a:ln w="9525">
            <a:noFill/>
            <a:miter lim="800000"/>
            <a:headEnd/>
            <a:tailEnd/>
          </a:ln>
          <a:effectLst/>
        </p:spPr>
        <p:txBody>
          <a:bodyPr lIns="0" tIns="0" rIns="0" bIns="0" anchor="b">
            <a:spAutoFit/>
          </a:bodyPr>
          <a:lstStyle/>
          <a:p>
            <a:pPr marL="431006" indent="-431006" defTabSz="671513" fontAlgn="base">
              <a:spcBef>
                <a:spcPct val="0"/>
              </a:spcBef>
              <a:spcAft>
                <a:spcPct val="0"/>
              </a:spcAft>
              <a:tabLst>
                <a:tab pos="400050" algn="r"/>
              </a:tabLst>
              <a:defRPr/>
            </a:pPr>
            <a:r>
              <a:rPr lang="en-GB" sz="900" dirty="0">
                <a:solidFill>
                  <a:srgbClr val="000000"/>
                </a:solidFill>
                <a:ea typeface="ＭＳ Ｐゴシック" charset="-128"/>
              </a:rPr>
              <a:t>	*	Footnote</a:t>
            </a:r>
          </a:p>
          <a:p>
            <a:pPr marL="431006" indent="-431006" defTabSz="671513" fontAlgn="base">
              <a:spcBef>
                <a:spcPct val="20000"/>
              </a:spcBef>
              <a:spcAft>
                <a:spcPct val="0"/>
              </a:spcAft>
              <a:tabLst>
                <a:tab pos="400050" algn="r"/>
              </a:tabLst>
              <a:defRPr/>
            </a:pPr>
            <a:r>
              <a:rPr lang="en-GB" sz="900" dirty="0">
                <a:solidFill>
                  <a:srgbClr val="000000"/>
                </a:solidFill>
                <a:ea typeface="ＭＳ Ｐゴシック" charset="-128"/>
              </a:rPr>
              <a:t>Source:		Source</a:t>
            </a:r>
          </a:p>
        </p:txBody>
      </p:sp>
      <p:grpSp>
        <p:nvGrpSpPr>
          <p:cNvPr id="13322" name="McK Legend - Boxes" hidden="1"/>
          <p:cNvGrpSpPr>
            <a:grpSpLocks/>
          </p:cNvGrpSpPr>
          <p:nvPr userDrawn="1"/>
        </p:nvGrpSpPr>
        <p:grpSpPr bwMode="auto">
          <a:xfrm>
            <a:off x="10786542" y="1065215"/>
            <a:ext cx="785815" cy="931634"/>
            <a:chOff x="4180" y="1141"/>
            <a:chExt cx="364" cy="575"/>
          </a:xfrm>
        </p:grpSpPr>
        <p:sp>
          <p:nvSpPr>
            <p:cNvPr id="91146" name="Rectangle 10" hidden="1"/>
            <p:cNvSpPr>
              <a:spLocks noChangeArrowheads="1"/>
            </p:cNvSpPr>
            <p:nvPr/>
          </p:nvSpPr>
          <p:spPr bwMode="gray">
            <a:xfrm>
              <a:off x="4372" y="1141"/>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47" name="Rectangle 11" hidden="1"/>
            <p:cNvSpPr>
              <a:spLocks noChangeArrowheads="1"/>
            </p:cNvSpPr>
            <p:nvPr/>
          </p:nvSpPr>
          <p:spPr bwMode="gray">
            <a:xfrm>
              <a:off x="4372" y="1297"/>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48" name="Rectangle 12" hidden="1"/>
            <p:cNvSpPr>
              <a:spLocks noChangeArrowheads="1"/>
            </p:cNvSpPr>
            <p:nvPr/>
          </p:nvSpPr>
          <p:spPr bwMode="gray">
            <a:xfrm>
              <a:off x="4372" y="1452"/>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49" name="Rectangle 13" hidden="1"/>
            <p:cNvSpPr>
              <a:spLocks noChangeArrowheads="1"/>
            </p:cNvSpPr>
            <p:nvPr/>
          </p:nvSpPr>
          <p:spPr bwMode="gray">
            <a:xfrm>
              <a:off x="4372" y="1608"/>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50" name="LegendRectangle1" hidden="1"/>
            <p:cNvSpPr>
              <a:spLocks noChangeArrowheads="1"/>
            </p:cNvSpPr>
            <p:nvPr/>
          </p:nvSpPr>
          <p:spPr bwMode="gray">
            <a:xfrm>
              <a:off x="4180" y="1148"/>
              <a:ext cx="135" cy="101"/>
            </a:xfrm>
            <a:prstGeom prst="rect">
              <a:avLst/>
            </a:prstGeom>
            <a:solidFill>
              <a:schemeClr val="accent1"/>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900">
                <a:solidFill>
                  <a:srgbClr val="000000"/>
                </a:solidFill>
                <a:ea typeface="ＭＳ Ｐゴシック" charset="-128"/>
              </a:endParaRPr>
            </a:p>
          </p:txBody>
        </p:sp>
        <p:sp>
          <p:nvSpPr>
            <p:cNvPr id="91151" name="LegendRectangle2" hidden="1"/>
            <p:cNvSpPr>
              <a:spLocks noChangeArrowheads="1"/>
            </p:cNvSpPr>
            <p:nvPr/>
          </p:nvSpPr>
          <p:spPr bwMode="gray">
            <a:xfrm>
              <a:off x="4180" y="1304"/>
              <a:ext cx="135" cy="101"/>
            </a:xfrm>
            <a:prstGeom prst="rect">
              <a:avLst/>
            </a:prstGeom>
            <a:solidFill>
              <a:schemeClr val="accent2"/>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900">
                <a:solidFill>
                  <a:srgbClr val="000000"/>
                </a:solidFill>
                <a:ea typeface="ＭＳ Ｐゴシック" charset="-128"/>
              </a:endParaRPr>
            </a:p>
          </p:txBody>
        </p:sp>
        <p:sp>
          <p:nvSpPr>
            <p:cNvPr id="91152" name="LegendRectangle3" hidden="1"/>
            <p:cNvSpPr>
              <a:spLocks noChangeArrowheads="1"/>
            </p:cNvSpPr>
            <p:nvPr/>
          </p:nvSpPr>
          <p:spPr bwMode="gray">
            <a:xfrm>
              <a:off x="4180" y="1459"/>
              <a:ext cx="135" cy="101"/>
            </a:xfrm>
            <a:prstGeom prst="rect">
              <a:avLst/>
            </a:prstGeom>
            <a:solidFill>
              <a:schemeClr val="hlink"/>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900">
                <a:solidFill>
                  <a:srgbClr val="000000"/>
                </a:solidFill>
                <a:ea typeface="ＭＳ Ｐゴシック" charset="-128"/>
              </a:endParaRPr>
            </a:p>
          </p:txBody>
        </p:sp>
        <p:sp>
          <p:nvSpPr>
            <p:cNvPr id="91153" name="LegendRectangle4" hidden="1"/>
            <p:cNvSpPr>
              <a:spLocks noChangeArrowheads="1"/>
            </p:cNvSpPr>
            <p:nvPr/>
          </p:nvSpPr>
          <p:spPr bwMode="gray">
            <a:xfrm>
              <a:off x="4180" y="1615"/>
              <a:ext cx="135" cy="101"/>
            </a:xfrm>
            <a:prstGeom prst="rect">
              <a:avLst/>
            </a:prstGeom>
            <a:solidFill>
              <a:schemeClr val="folHlink"/>
            </a:solidFill>
            <a:ln w="9525">
              <a:solidFill>
                <a:schemeClr val="tx1"/>
              </a:solidFill>
              <a:miter lim="800000"/>
              <a:headEnd/>
              <a:tailEnd/>
            </a:ln>
            <a:effectLst/>
          </p:spPr>
          <p:txBody>
            <a:bodyPr lIns="0" tIns="0" rIns="0" bIns="0"/>
            <a:lstStyle/>
            <a:p>
              <a:pPr fontAlgn="base">
                <a:spcBef>
                  <a:spcPct val="0"/>
                </a:spcBef>
                <a:spcAft>
                  <a:spcPct val="0"/>
                </a:spcAft>
                <a:defRPr/>
              </a:pPr>
              <a:endParaRPr lang="de-DE" sz="900">
                <a:solidFill>
                  <a:srgbClr val="000000"/>
                </a:solidFill>
                <a:ea typeface="ＭＳ Ｐゴシック" charset="-128"/>
              </a:endParaRPr>
            </a:p>
          </p:txBody>
        </p:sp>
      </p:grpSp>
      <p:grpSp>
        <p:nvGrpSpPr>
          <p:cNvPr id="13323" name="McK Legend - Moons" hidden="1"/>
          <p:cNvGrpSpPr>
            <a:grpSpLocks/>
          </p:cNvGrpSpPr>
          <p:nvPr userDrawn="1"/>
        </p:nvGrpSpPr>
        <p:grpSpPr bwMode="auto">
          <a:xfrm>
            <a:off x="10816187" y="1065213"/>
            <a:ext cx="756015" cy="684078"/>
            <a:chOff x="5067" y="578"/>
            <a:chExt cx="350" cy="422"/>
          </a:xfrm>
        </p:grpSpPr>
        <p:grpSp>
          <p:nvGrpSpPr>
            <p:cNvPr id="13337" name="Group 19" hidden="1"/>
            <p:cNvGrpSpPr>
              <a:grpSpLocks noChangeAspect="1"/>
            </p:cNvGrpSpPr>
            <p:nvPr userDrawn="1">
              <p:custDataLst>
                <p:tags r:id="rId22"/>
              </p:custDataLst>
            </p:nvPr>
          </p:nvGrpSpPr>
          <p:grpSpPr bwMode="auto">
            <a:xfrm>
              <a:off x="5067" y="585"/>
              <a:ext cx="98" cy="104"/>
              <a:chOff x="4828" y="1575"/>
              <a:chExt cx="117" cy="117"/>
            </a:xfrm>
          </p:grpSpPr>
          <p:sp>
            <p:nvSpPr>
              <p:cNvPr id="91156" name="Oval 20" hidden="1"/>
              <p:cNvSpPr>
                <a:spLocks noChangeAspect="1" noChangeArrowheads="1"/>
              </p:cNvSpPr>
              <p:nvPr>
                <p:custDataLst>
                  <p:tags r:id="rId29"/>
                </p:custDataLst>
              </p:nvPr>
            </p:nvSpPr>
            <p:spPr bwMode="gray">
              <a:xfrm>
                <a:off x="4828" y="1575"/>
                <a:ext cx="116" cy="116"/>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sp>
            <p:nvSpPr>
              <p:cNvPr id="91157" name="Arc 21" hidden="1"/>
              <p:cNvSpPr>
                <a:spLocks noChangeAspect="1"/>
              </p:cNvSpPr>
              <p:nvPr>
                <p:custDataLst>
                  <p:tags r:id="rId30"/>
                </p:custDataLst>
              </p:nvPr>
            </p:nvSpPr>
            <p:spPr bwMode="gray">
              <a:xfrm>
                <a:off x="4829" y="1576"/>
                <a:ext cx="116" cy="116"/>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accent1"/>
              </a:solidFill>
              <a:ln w="9525">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grpSp>
        <p:grpSp>
          <p:nvGrpSpPr>
            <p:cNvPr id="13338" name="Group 22" hidden="1"/>
            <p:cNvGrpSpPr>
              <a:grpSpLocks noChangeAspect="1"/>
            </p:cNvGrpSpPr>
            <p:nvPr userDrawn="1">
              <p:custDataLst>
                <p:tags r:id="rId23"/>
              </p:custDataLst>
            </p:nvPr>
          </p:nvGrpSpPr>
          <p:grpSpPr bwMode="auto">
            <a:xfrm>
              <a:off x="5068" y="738"/>
              <a:ext cx="98" cy="104"/>
              <a:chOff x="4828" y="1722"/>
              <a:chExt cx="116" cy="117"/>
            </a:xfrm>
          </p:grpSpPr>
          <p:sp>
            <p:nvSpPr>
              <p:cNvPr id="91159" name="Oval 23" hidden="1"/>
              <p:cNvSpPr>
                <a:spLocks noChangeAspect="1" noChangeArrowheads="1"/>
              </p:cNvSpPr>
              <p:nvPr>
                <p:custDataLst>
                  <p:tags r:id="rId27"/>
                </p:custDataLst>
              </p:nvPr>
            </p:nvSpPr>
            <p:spPr bwMode="gray">
              <a:xfrm>
                <a:off x="4828" y="1722"/>
                <a:ext cx="116" cy="122"/>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sp>
            <p:nvSpPr>
              <p:cNvPr id="91160" name="Arc 24" hidden="1"/>
              <p:cNvSpPr>
                <a:spLocks noChangeAspect="1"/>
              </p:cNvSpPr>
              <p:nvPr>
                <p:custDataLst>
                  <p:tags r:id="rId28"/>
                </p:custDataLst>
              </p:nvPr>
            </p:nvSpPr>
            <p:spPr bwMode="gray">
              <a:xfrm>
                <a:off x="4886" y="1723"/>
                <a:ext cx="58" cy="12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grpSp>
        <p:grpSp>
          <p:nvGrpSpPr>
            <p:cNvPr id="13339" name="Group 25" hidden="1"/>
            <p:cNvGrpSpPr>
              <a:grpSpLocks noChangeAspect="1"/>
            </p:cNvGrpSpPr>
            <p:nvPr userDrawn="1">
              <p:custDataLst>
                <p:tags r:id="rId24"/>
              </p:custDataLst>
            </p:nvPr>
          </p:nvGrpSpPr>
          <p:grpSpPr bwMode="auto">
            <a:xfrm>
              <a:off x="5068" y="897"/>
              <a:ext cx="98" cy="103"/>
              <a:chOff x="4828" y="1870"/>
              <a:chExt cx="116" cy="116"/>
            </a:xfrm>
          </p:grpSpPr>
          <p:sp>
            <p:nvSpPr>
              <p:cNvPr id="91162" name="Oval 26" hidden="1"/>
              <p:cNvSpPr>
                <a:spLocks noChangeAspect="1" noChangeArrowheads="1"/>
              </p:cNvSpPr>
              <p:nvPr>
                <p:custDataLst>
                  <p:tags r:id="rId25"/>
                </p:custDataLst>
              </p:nvPr>
            </p:nvSpPr>
            <p:spPr bwMode="gray">
              <a:xfrm>
                <a:off x="4828" y="1870"/>
                <a:ext cx="116" cy="116"/>
              </a:xfrm>
              <a:prstGeom prst="ellipse">
                <a:avLst/>
              </a:prstGeom>
              <a:solidFill>
                <a:schemeClr val="accent1"/>
              </a:solidFill>
              <a:ln w="9525" algn="ctr">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sp>
            <p:nvSpPr>
              <p:cNvPr id="91163" name="Oval 27" hidden="1"/>
              <p:cNvSpPr>
                <a:spLocks noChangeAspect="1" noChangeArrowheads="1"/>
              </p:cNvSpPr>
              <p:nvPr>
                <p:custDataLst>
                  <p:tags r:id="rId26"/>
                </p:custDataLst>
              </p:nvPr>
            </p:nvSpPr>
            <p:spPr bwMode="gray">
              <a:xfrm>
                <a:off x="4828" y="1870"/>
                <a:ext cx="116" cy="116"/>
              </a:xfrm>
              <a:prstGeom prst="ellipse">
                <a:avLst/>
              </a:prstGeom>
              <a:solidFill>
                <a:schemeClr val="folHlink"/>
              </a:solidFill>
              <a:ln w="9525">
                <a:solidFill>
                  <a:schemeClr val="tx1"/>
                </a:solidFill>
                <a:round/>
                <a:headEnd/>
                <a:tailEnd/>
              </a:ln>
              <a:effectLst/>
            </p:spPr>
            <p:txBody>
              <a:bodyPr wrap="none" lIns="78556" tIns="39278" rIns="78556" bIns="39278" anchor="ctr"/>
              <a:lstStyle/>
              <a:p>
                <a:pPr algn="ctr" defTabSz="589360" eaLnBrk="0" fontAlgn="base" hangingPunct="0">
                  <a:spcBef>
                    <a:spcPct val="0"/>
                  </a:spcBef>
                  <a:spcAft>
                    <a:spcPct val="0"/>
                  </a:spcAft>
                  <a:defRPr/>
                </a:pPr>
                <a:endParaRPr lang="en-US" sz="900" dirty="0">
                  <a:solidFill>
                    <a:srgbClr val="000000"/>
                  </a:solidFill>
                  <a:ea typeface="ＭＳ Ｐゴシック" charset="-128"/>
                </a:endParaRPr>
              </a:p>
            </p:txBody>
          </p:sp>
        </p:grpSp>
        <p:sp>
          <p:nvSpPr>
            <p:cNvPr id="91164" name="Rectangle 28" hidden="1"/>
            <p:cNvSpPr>
              <a:spLocks noChangeArrowheads="1"/>
            </p:cNvSpPr>
            <p:nvPr userDrawn="1"/>
          </p:nvSpPr>
          <p:spPr bwMode="gray">
            <a:xfrm>
              <a:off x="5245" y="734"/>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65" name="Rectangle 29" hidden="1"/>
            <p:cNvSpPr>
              <a:spLocks noChangeArrowheads="1"/>
            </p:cNvSpPr>
            <p:nvPr userDrawn="1"/>
          </p:nvSpPr>
          <p:spPr bwMode="gray">
            <a:xfrm>
              <a:off x="5245" y="889"/>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66" name="Rectangle 30" hidden="1"/>
            <p:cNvSpPr>
              <a:spLocks noChangeArrowheads="1"/>
            </p:cNvSpPr>
            <p:nvPr userDrawn="1"/>
          </p:nvSpPr>
          <p:spPr bwMode="gray">
            <a:xfrm>
              <a:off x="5245" y="578"/>
              <a:ext cx="172" cy="85"/>
            </a:xfrm>
            <a:prstGeom prst="rect">
              <a:avLst/>
            </a:prstGeom>
            <a:noFill/>
            <a:ln w="9525">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grpSp>
      <p:grpSp>
        <p:nvGrpSpPr>
          <p:cNvPr id="13324" name="McK Legend - Lines" hidden="1"/>
          <p:cNvGrpSpPr>
            <a:grpSpLocks/>
          </p:cNvGrpSpPr>
          <p:nvPr userDrawn="1"/>
        </p:nvGrpSpPr>
        <p:grpSpPr bwMode="auto">
          <a:xfrm>
            <a:off x="10585464" y="1052514"/>
            <a:ext cx="988487" cy="913468"/>
            <a:chOff x="4159" y="2378"/>
            <a:chExt cx="457" cy="564"/>
          </a:xfrm>
        </p:grpSpPr>
        <p:sp>
          <p:nvSpPr>
            <p:cNvPr id="91168" name="Rectangle 32" hidden="1"/>
            <p:cNvSpPr>
              <a:spLocks noChangeArrowheads="1"/>
            </p:cNvSpPr>
            <p:nvPr/>
          </p:nvSpPr>
          <p:spPr bwMode="gray">
            <a:xfrm>
              <a:off x="4444" y="2378"/>
              <a:ext cx="172" cy="86"/>
            </a:xfrm>
            <a:prstGeom prst="rect">
              <a:avLst/>
            </a:prstGeom>
            <a:noFill/>
            <a:ln w="9525" algn="ctr">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69" name="Rectangle 33" hidden="1"/>
            <p:cNvSpPr>
              <a:spLocks noChangeArrowheads="1"/>
            </p:cNvSpPr>
            <p:nvPr/>
          </p:nvSpPr>
          <p:spPr bwMode="gray">
            <a:xfrm>
              <a:off x="4444" y="2537"/>
              <a:ext cx="172" cy="86"/>
            </a:xfrm>
            <a:prstGeom prst="rect">
              <a:avLst/>
            </a:prstGeom>
            <a:noFill/>
            <a:ln w="9525" algn="ctr">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70" name="Rectangle 34" hidden="1"/>
            <p:cNvSpPr>
              <a:spLocks noChangeArrowheads="1"/>
            </p:cNvSpPr>
            <p:nvPr/>
          </p:nvSpPr>
          <p:spPr bwMode="gray">
            <a:xfrm>
              <a:off x="4444" y="2697"/>
              <a:ext cx="172" cy="86"/>
            </a:xfrm>
            <a:prstGeom prst="rect">
              <a:avLst/>
            </a:prstGeom>
            <a:noFill/>
            <a:ln w="9525" algn="ctr">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71" name="Line 35" hidden="1"/>
            <p:cNvSpPr>
              <a:spLocks noChangeShapeType="1"/>
            </p:cNvSpPr>
            <p:nvPr/>
          </p:nvSpPr>
          <p:spPr bwMode="gray">
            <a:xfrm>
              <a:off x="4159" y="2444"/>
              <a:ext cx="222" cy="0"/>
            </a:xfrm>
            <a:prstGeom prst="line">
              <a:avLst/>
            </a:prstGeom>
            <a:noFill/>
            <a:ln w="28575">
              <a:solidFill>
                <a:schemeClr val="tx1"/>
              </a:solidFill>
              <a:round/>
              <a:headEnd/>
              <a:tailEnd/>
            </a:ln>
            <a:effectLst/>
          </p:spPr>
          <p:txBody>
            <a:bodyPr/>
            <a:lstStyle/>
            <a:p>
              <a:pPr fontAlgn="base">
                <a:spcBef>
                  <a:spcPct val="0"/>
                </a:spcBef>
                <a:spcAft>
                  <a:spcPct val="0"/>
                </a:spcAft>
                <a:defRPr/>
              </a:pPr>
              <a:endParaRPr lang="en-ZA" sz="1200" dirty="0">
                <a:solidFill>
                  <a:srgbClr val="000000"/>
                </a:solidFill>
                <a:latin typeface="Arial" charset="0"/>
                <a:ea typeface="ＭＳ Ｐゴシック" charset="-128"/>
              </a:endParaRPr>
            </a:p>
          </p:txBody>
        </p:sp>
        <p:sp>
          <p:nvSpPr>
            <p:cNvPr id="91172" name="Line 36" hidden="1"/>
            <p:cNvSpPr>
              <a:spLocks noChangeShapeType="1"/>
            </p:cNvSpPr>
            <p:nvPr/>
          </p:nvSpPr>
          <p:spPr bwMode="gray">
            <a:xfrm>
              <a:off x="4159" y="2603"/>
              <a:ext cx="222" cy="0"/>
            </a:xfrm>
            <a:prstGeom prst="line">
              <a:avLst/>
            </a:prstGeom>
            <a:noFill/>
            <a:ln w="28575">
              <a:solidFill>
                <a:schemeClr val="tx1"/>
              </a:solidFill>
              <a:prstDash val="dash"/>
              <a:round/>
              <a:headEnd/>
              <a:tailEnd/>
            </a:ln>
            <a:effectLst/>
          </p:spPr>
          <p:txBody>
            <a:bodyPr/>
            <a:lstStyle/>
            <a:p>
              <a:pPr fontAlgn="base">
                <a:spcBef>
                  <a:spcPct val="0"/>
                </a:spcBef>
                <a:spcAft>
                  <a:spcPct val="0"/>
                </a:spcAft>
                <a:defRPr/>
              </a:pPr>
              <a:endParaRPr lang="en-ZA" sz="1200" dirty="0">
                <a:solidFill>
                  <a:srgbClr val="000000"/>
                </a:solidFill>
                <a:latin typeface="Arial" charset="0"/>
                <a:ea typeface="ＭＳ Ｐゴシック" charset="-128"/>
              </a:endParaRPr>
            </a:p>
          </p:txBody>
        </p:sp>
        <p:sp>
          <p:nvSpPr>
            <p:cNvPr id="91173" name="Line 37" hidden="1"/>
            <p:cNvSpPr>
              <a:spLocks noChangeShapeType="1"/>
            </p:cNvSpPr>
            <p:nvPr/>
          </p:nvSpPr>
          <p:spPr bwMode="gray">
            <a:xfrm>
              <a:off x="4159" y="2763"/>
              <a:ext cx="222" cy="0"/>
            </a:xfrm>
            <a:prstGeom prst="line">
              <a:avLst/>
            </a:prstGeom>
            <a:noFill/>
            <a:ln w="12700">
              <a:solidFill>
                <a:schemeClr val="tx1"/>
              </a:solidFill>
              <a:round/>
              <a:headEnd/>
              <a:tailEnd/>
            </a:ln>
            <a:effectLst/>
          </p:spPr>
          <p:txBody>
            <a:bodyPr/>
            <a:lstStyle/>
            <a:p>
              <a:pPr fontAlgn="base">
                <a:spcBef>
                  <a:spcPct val="0"/>
                </a:spcBef>
                <a:spcAft>
                  <a:spcPct val="0"/>
                </a:spcAft>
                <a:defRPr/>
              </a:pPr>
              <a:endParaRPr lang="en-ZA" sz="1200" dirty="0">
                <a:solidFill>
                  <a:srgbClr val="000000"/>
                </a:solidFill>
                <a:latin typeface="Arial" charset="0"/>
                <a:ea typeface="ＭＳ Ｐゴシック" charset="-128"/>
              </a:endParaRPr>
            </a:p>
          </p:txBody>
        </p:sp>
        <p:sp>
          <p:nvSpPr>
            <p:cNvPr id="91174" name="Rectangle 38" hidden="1"/>
            <p:cNvSpPr>
              <a:spLocks noChangeArrowheads="1"/>
            </p:cNvSpPr>
            <p:nvPr/>
          </p:nvSpPr>
          <p:spPr bwMode="gray">
            <a:xfrm>
              <a:off x="4444" y="2856"/>
              <a:ext cx="172" cy="86"/>
            </a:xfrm>
            <a:prstGeom prst="rect">
              <a:avLst/>
            </a:prstGeom>
            <a:noFill/>
            <a:ln w="9525" algn="ctr">
              <a:noFill/>
              <a:miter lim="800000"/>
              <a:headEnd/>
              <a:tailEnd/>
            </a:ln>
            <a:effectLst/>
          </p:spPr>
          <p:txBody>
            <a:bodyPr wrap="none" lIns="0" tIns="0" rIns="0" bIns="0">
              <a:spAutoFit/>
            </a:bodyPr>
            <a:lstStyle/>
            <a:p>
              <a:pPr defTabSz="656035" eaLnBrk="0" fontAlgn="base" hangingPunct="0">
                <a:spcBef>
                  <a:spcPct val="0"/>
                </a:spcBef>
                <a:spcAft>
                  <a:spcPct val="0"/>
                </a:spcAft>
                <a:defRPr/>
              </a:pPr>
              <a:r>
                <a:rPr lang="en-GB" sz="900" dirty="0">
                  <a:solidFill>
                    <a:srgbClr val="000000"/>
                  </a:solidFill>
                  <a:ea typeface="ＭＳ Ｐゴシック" charset="-128"/>
                </a:rPr>
                <a:t>Legend</a:t>
              </a:r>
            </a:p>
          </p:txBody>
        </p:sp>
        <p:sp>
          <p:nvSpPr>
            <p:cNvPr id="91175" name="Line 39" hidden="1"/>
            <p:cNvSpPr>
              <a:spLocks noChangeShapeType="1"/>
            </p:cNvSpPr>
            <p:nvPr/>
          </p:nvSpPr>
          <p:spPr bwMode="gray">
            <a:xfrm>
              <a:off x="4159" y="2922"/>
              <a:ext cx="222" cy="0"/>
            </a:xfrm>
            <a:prstGeom prst="line">
              <a:avLst/>
            </a:prstGeom>
            <a:noFill/>
            <a:ln w="12700">
              <a:solidFill>
                <a:schemeClr val="tx1"/>
              </a:solidFill>
              <a:prstDash val="dash"/>
              <a:round/>
              <a:headEnd/>
              <a:tailEnd/>
            </a:ln>
            <a:effectLst/>
          </p:spPr>
          <p:txBody>
            <a:bodyPr/>
            <a:lstStyle/>
            <a:p>
              <a:pPr fontAlgn="base">
                <a:spcBef>
                  <a:spcPct val="0"/>
                </a:spcBef>
                <a:spcAft>
                  <a:spcPct val="0"/>
                </a:spcAft>
                <a:defRPr/>
              </a:pPr>
              <a:endParaRPr lang="en-ZA" sz="1200" dirty="0">
                <a:solidFill>
                  <a:srgbClr val="000000"/>
                </a:solidFill>
                <a:latin typeface="Arial" charset="0"/>
                <a:ea typeface="ＭＳ Ｐゴシック" charset="-128"/>
              </a:endParaRPr>
            </a:p>
          </p:txBody>
        </p:sp>
      </p:grpSp>
      <p:grpSp>
        <p:nvGrpSpPr>
          <p:cNvPr id="13325" name="McK Sticker" hidden="1"/>
          <p:cNvGrpSpPr>
            <a:grpSpLocks/>
          </p:cNvGrpSpPr>
          <p:nvPr userDrawn="1"/>
        </p:nvGrpSpPr>
        <p:grpSpPr bwMode="auto">
          <a:xfrm>
            <a:off x="11418510" y="1100467"/>
            <a:ext cx="447547" cy="175564"/>
            <a:chOff x="5287" y="679"/>
            <a:chExt cx="207" cy="109"/>
          </a:xfrm>
        </p:grpSpPr>
        <p:sp>
          <p:nvSpPr>
            <p:cNvPr id="91177" name="AutoShape 41" hidden="1"/>
            <p:cNvSpPr>
              <a:spLocks noChangeArrowheads="1"/>
            </p:cNvSpPr>
            <p:nvPr userDrawn="1"/>
          </p:nvSpPr>
          <p:spPr bwMode="auto">
            <a:xfrm>
              <a:off x="5287" y="679"/>
              <a:ext cx="207" cy="109"/>
            </a:xfrm>
            <a:prstGeom prst="leftRightArrow">
              <a:avLst>
                <a:gd name="adj1" fmla="val 100000"/>
                <a:gd name="adj2" fmla="val 0"/>
              </a:avLst>
            </a:prstGeom>
            <a:noFill/>
            <a:ln w="9525">
              <a:noFill/>
              <a:miter lim="800000"/>
              <a:headEnd/>
              <a:tailEnd/>
            </a:ln>
            <a:effectLst/>
          </p:spPr>
          <p:txBody>
            <a:bodyPr wrap="none" lIns="0" tIns="18000" rIns="0" bIns="18000" anchor="ctr">
              <a:spAutoFit/>
            </a:bodyPr>
            <a:lstStyle/>
            <a:p>
              <a:pPr algn="r" defTabSz="603647" eaLnBrk="0" fontAlgn="base" hangingPunct="0">
                <a:spcBef>
                  <a:spcPct val="0"/>
                </a:spcBef>
                <a:spcAft>
                  <a:spcPct val="0"/>
                </a:spcAft>
                <a:defRPr/>
              </a:pPr>
              <a:r>
                <a:rPr lang="en-GB" sz="900" dirty="0">
                  <a:solidFill>
                    <a:srgbClr val="000000"/>
                  </a:solidFill>
                  <a:ea typeface="ＭＳ Ｐゴシック" charset="-128"/>
                </a:rPr>
                <a:t>STICKER</a:t>
              </a:r>
            </a:p>
          </p:txBody>
        </p:sp>
        <p:cxnSp>
          <p:nvCxnSpPr>
            <p:cNvPr id="13327" name="McK StickerE" hidden="1"/>
            <p:cNvCxnSpPr>
              <a:cxnSpLocks noChangeShapeType="1"/>
              <a:stCxn id="91177" idx="2"/>
              <a:endCxn id="91177" idx="0"/>
            </p:cNvCxnSpPr>
            <p:nvPr userDrawn="1"/>
          </p:nvCxnSpPr>
          <p:spPr bwMode="auto">
            <a:xfrm>
              <a:off x="5287" y="679"/>
              <a:ext cx="207" cy="0"/>
            </a:xfrm>
            <a:prstGeom prst="straightConnector1">
              <a:avLst/>
            </a:prstGeom>
            <a:noFill/>
            <a:ln w="6350">
              <a:solidFill>
                <a:schemeClr val="tx1"/>
              </a:solidFill>
              <a:round/>
              <a:headEnd/>
              <a:tailEnd/>
            </a:ln>
          </p:spPr>
        </p:cxnSp>
        <p:cxnSp>
          <p:nvCxnSpPr>
            <p:cNvPr id="13328" name="AutoShape 43" hidden="1"/>
            <p:cNvCxnSpPr>
              <a:cxnSpLocks noChangeShapeType="1"/>
              <a:stCxn id="91177" idx="4"/>
              <a:endCxn id="91177" idx="6"/>
            </p:cNvCxnSpPr>
            <p:nvPr userDrawn="1"/>
          </p:nvCxnSpPr>
          <p:spPr bwMode="auto">
            <a:xfrm>
              <a:off x="5287" y="788"/>
              <a:ext cx="207" cy="0"/>
            </a:xfrm>
            <a:prstGeom prst="straightConnector1">
              <a:avLst/>
            </a:prstGeom>
            <a:noFill/>
            <a:ln w="6350">
              <a:solidFill>
                <a:schemeClr val="tx1"/>
              </a:solidFill>
              <a:round/>
              <a:headEnd/>
              <a:tailEnd/>
            </a:ln>
          </p:spPr>
        </p:cxnSp>
      </p:grpSp>
    </p:spTree>
    <p:extLst>
      <p:ext uri="{BB962C8B-B14F-4D97-AF65-F5344CB8AC3E}">
        <p14:creationId xmlns:p14="http://schemas.microsoft.com/office/powerpoint/2010/main" val="13921023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rtl="0" eaLnBrk="0" fontAlgn="base" hangingPunct="0">
        <a:spcBef>
          <a:spcPct val="0"/>
        </a:spcBef>
        <a:spcAft>
          <a:spcPct val="0"/>
        </a:spcAft>
        <a:defRPr sz="1500" b="1">
          <a:solidFill>
            <a:schemeClr val="folHlink"/>
          </a:solidFill>
          <a:latin typeface="+mj-lt"/>
          <a:ea typeface="ＭＳ Ｐゴシック" charset="-128"/>
          <a:cs typeface="ＭＳ Ｐゴシック" charset="-128"/>
        </a:defRPr>
      </a:lvl1pPr>
      <a:lvl2pPr algn="l" rtl="0" eaLnBrk="0" fontAlgn="base" hangingPunct="0">
        <a:spcBef>
          <a:spcPct val="0"/>
        </a:spcBef>
        <a:spcAft>
          <a:spcPct val="0"/>
        </a:spcAft>
        <a:defRPr sz="1500" b="1">
          <a:solidFill>
            <a:schemeClr val="folHlink"/>
          </a:solidFill>
          <a:latin typeface="Tahoma" pitchFamily="34" charset="0"/>
          <a:ea typeface="ＭＳ Ｐゴシック" charset="-128"/>
          <a:cs typeface="ＭＳ Ｐゴシック" charset="-128"/>
        </a:defRPr>
      </a:lvl2pPr>
      <a:lvl3pPr algn="l" rtl="0" eaLnBrk="0" fontAlgn="base" hangingPunct="0">
        <a:spcBef>
          <a:spcPct val="0"/>
        </a:spcBef>
        <a:spcAft>
          <a:spcPct val="0"/>
        </a:spcAft>
        <a:defRPr sz="1500" b="1">
          <a:solidFill>
            <a:schemeClr val="folHlink"/>
          </a:solidFill>
          <a:latin typeface="Tahoma" pitchFamily="34" charset="0"/>
          <a:ea typeface="ＭＳ Ｐゴシック" charset="-128"/>
          <a:cs typeface="ＭＳ Ｐゴシック" charset="-128"/>
        </a:defRPr>
      </a:lvl3pPr>
      <a:lvl4pPr algn="l" rtl="0" eaLnBrk="0" fontAlgn="base" hangingPunct="0">
        <a:spcBef>
          <a:spcPct val="0"/>
        </a:spcBef>
        <a:spcAft>
          <a:spcPct val="0"/>
        </a:spcAft>
        <a:defRPr sz="1500" b="1">
          <a:solidFill>
            <a:schemeClr val="folHlink"/>
          </a:solidFill>
          <a:latin typeface="Tahoma" pitchFamily="34" charset="0"/>
          <a:ea typeface="ＭＳ Ｐゴシック" charset="-128"/>
          <a:cs typeface="ＭＳ Ｐゴシック" charset="-128"/>
        </a:defRPr>
      </a:lvl4pPr>
      <a:lvl5pPr algn="l" rtl="0" eaLnBrk="0" fontAlgn="base" hangingPunct="0">
        <a:spcBef>
          <a:spcPct val="0"/>
        </a:spcBef>
        <a:spcAft>
          <a:spcPct val="0"/>
        </a:spcAft>
        <a:defRPr sz="1500" b="1">
          <a:solidFill>
            <a:schemeClr val="folHlink"/>
          </a:solidFill>
          <a:latin typeface="Tahoma" pitchFamily="34" charset="0"/>
          <a:ea typeface="ＭＳ Ｐゴシック" charset="-128"/>
          <a:cs typeface="ＭＳ Ｐゴシック" charset="-128"/>
        </a:defRPr>
      </a:lvl5pPr>
      <a:lvl6pPr marL="342900" algn="l" rtl="0" fontAlgn="base">
        <a:spcBef>
          <a:spcPct val="0"/>
        </a:spcBef>
        <a:spcAft>
          <a:spcPct val="0"/>
        </a:spcAft>
        <a:defRPr sz="1500" b="1">
          <a:solidFill>
            <a:schemeClr val="folHlink"/>
          </a:solidFill>
          <a:latin typeface="Tahoma" pitchFamily="34" charset="0"/>
        </a:defRPr>
      </a:lvl6pPr>
      <a:lvl7pPr marL="685800" algn="l" rtl="0" fontAlgn="base">
        <a:spcBef>
          <a:spcPct val="0"/>
        </a:spcBef>
        <a:spcAft>
          <a:spcPct val="0"/>
        </a:spcAft>
        <a:defRPr sz="1500" b="1">
          <a:solidFill>
            <a:schemeClr val="folHlink"/>
          </a:solidFill>
          <a:latin typeface="Tahoma" pitchFamily="34" charset="0"/>
        </a:defRPr>
      </a:lvl7pPr>
      <a:lvl8pPr marL="1028700" algn="l" rtl="0" fontAlgn="base">
        <a:spcBef>
          <a:spcPct val="0"/>
        </a:spcBef>
        <a:spcAft>
          <a:spcPct val="0"/>
        </a:spcAft>
        <a:defRPr sz="1500" b="1">
          <a:solidFill>
            <a:schemeClr val="folHlink"/>
          </a:solidFill>
          <a:latin typeface="Tahoma" pitchFamily="34" charset="0"/>
        </a:defRPr>
      </a:lvl8pPr>
      <a:lvl9pPr marL="1371600" algn="l" rtl="0" fontAlgn="base">
        <a:spcBef>
          <a:spcPct val="0"/>
        </a:spcBef>
        <a:spcAft>
          <a:spcPct val="0"/>
        </a:spcAft>
        <a:defRPr sz="1500" b="1">
          <a:solidFill>
            <a:schemeClr val="folHlink"/>
          </a:solidFill>
          <a:latin typeface="Tahoma" pitchFamily="34" charset="0"/>
        </a:defRPr>
      </a:lvl9pPr>
    </p:titleStyle>
    <p:bodyStyle>
      <a:lvl1pPr marL="257175" indent="-257175" algn="l" defTabSz="671513" rtl="0" eaLnBrk="0" fontAlgn="base" hangingPunct="0">
        <a:spcBef>
          <a:spcPct val="0"/>
        </a:spcBef>
        <a:spcAft>
          <a:spcPct val="0"/>
        </a:spcAft>
        <a:buSzPct val="120000"/>
        <a:buChar char="•"/>
        <a:defRPr sz="2400">
          <a:solidFill>
            <a:schemeClr val="tx1"/>
          </a:solidFill>
          <a:latin typeface="+mn-lt"/>
          <a:ea typeface="ＭＳ Ｐゴシック" charset="-128"/>
          <a:cs typeface="ＭＳ Ｐゴシック" charset="-128"/>
        </a:defRPr>
      </a:lvl1pPr>
      <a:lvl2pPr marL="108347" indent="-107156" algn="l" defTabSz="671513" rtl="0" eaLnBrk="0" fontAlgn="base" hangingPunct="0">
        <a:spcBef>
          <a:spcPct val="0"/>
        </a:spcBef>
        <a:spcAft>
          <a:spcPct val="0"/>
        </a:spcAft>
        <a:buChar char="•"/>
        <a:defRPr sz="2100">
          <a:solidFill>
            <a:schemeClr val="tx1"/>
          </a:solidFill>
          <a:latin typeface="+mn-lt"/>
          <a:ea typeface="ＭＳ Ｐゴシック" charset="-128"/>
        </a:defRPr>
      </a:lvl2pPr>
      <a:lvl3pPr marL="221456" indent="-111919" algn="l" defTabSz="671513" rtl="0" eaLnBrk="0" fontAlgn="base" hangingPunct="0">
        <a:spcBef>
          <a:spcPct val="0"/>
        </a:spcBef>
        <a:spcAft>
          <a:spcPct val="0"/>
        </a:spcAft>
        <a:buChar char="–"/>
        <a:defRPr sz="1800">
          <a:solidFill>
            <a:schemeClr val="tx1"/>
          </a:solidFill>
          <a:latin typeface="+mn-lt"/>
          <a:ea typeface="ＭＳ Ｐゴシック" charset="-128"/>
        </a:defRPr>
      </a:lvl3pPr>
      <a:lvl4pPr marL="323850" indent="-101204" algn="l" defTabSz="671513" rtl="0" eaLnBrk="0" fontAlgn="base" hangingPunct="0">
        <a:spcBef>
          <a:spcPct val="0"/>
        </a:spcBef>
        <a:spcAft>
          <a:spcPct val="0"/>
        </a:spcAft>
        <a:buChar char="•"/>
        <a:defRPr sz="1500">
          <a:solidFill>
            <a:schemeClr val="tx1"/>
          </a:solidFill>
          <a:latin typeface="+mn-lt"/>
          <a:ea typeface="ＭＳ Ｐゴシック" charset="-128"/>
        </a:defRPr>
      </a:lvl4pPr>
      <a:lvl5pPr marL="436960" indent="-111919" algn="l" defTabSz="671513" rtl="0" eaLnBrk="0" fontAlgn="base" hangingPunct="0">
        <a:spcBef>
          <a:spcPct val="0"/>
        </a:spcBef>
        <a:spcAft>
          <a:spcPct val="0"/>
        </a:spcAft>
        <a:buChar char="–"/>
        <a:defRPr sz="1500">
          <a:solidFill>
            <a:schemeClr val="tx1"/>
          </a:solidFill>
          <a:latin typeface="+mn-lt"/>
          <a:ea typeface="ＭＳ Ｐゴシック" charset="-128"/>
        </a:defRPr>
      </a:lvl5pPr>
      <a:lvl6pPr marL="779860" indent="-111919" algn="l" defTabSz="671513" rtl="0" fontAlgn="base">
        <a:spcBef>
          <a:spcPct val="0"/>
        </a:spcBef>
        <a:spcAft>
          <a:spcPct val="0"/>
        </a:spcAft>
        <a:buChar char="–"/>
        <a:defRPr>
          <a:solidFill>
            <a:schemeClr val="tx1"/>
          </a:solidFill>
          <a:latin typeface="+mn-lt"/>
        </a:defRPr>
      </a:lvl6pPr>
      <a:lvl7pPr marL="1122760" indent="-111919" algn="l" defTabSz="671513" rtl="0" fontAlgn="base">
        <a:spcBef>
          <a:spcPct val="0"/>
        </a:spcBef>
        <a:spcAft>
          <a:spcPct val="0"/>
        </a:spcAft>
        <a:buChar char="–"/>
        <a:defRPr>
          <a:solidFill>
            <a:schemeClr val="tx1"/>
          </a:solidFill>
          <a:latin typeface="+mn-lt"/>
        </a:defRPr>
      </a:lvl7pPr>
      <a:lvl8pPr marL="1465660" indent="-111919" algn="l" defTabSz="671513" rtl="0" fontAlgn="base">
        <a:spcBef>
          <a:spcPct val="0"/>
        </a:spcBef>
        <a:spcAft>
          <a:spcPct val="0"/>
        </a:spcAft>
        <a:buChar char="–"/>
        <a:defRPr>
          <a:solidFill>
            <a:schemeClr val="tx1"/>
          </a:solidFill>
          <a:latin typeface="+mn-lt"/>
        </a:defRPr>
      </a:lvl8pPr>
      <a:lvl9pPr marL="1808560" indent="-111919" algn="l" defTabSz="671513" rtl="0" fontAlgn="base">
        <a:spcBef>
          <a:spcPct val="0"/>
        </a:spcBef>
        <a:spcAft>
          <a:spcPct val="0"/>
        </a:spcAft>
        <a:buChar char="–"/>
        <a:defRPr>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3" descr="powerpoint tmplt-2.jpg"/>
          <p:cNvPicPr>
            <a:picLocks noChangeAspect="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pg num"/>
          <p:cNvSpPr>
            <a:spLocks noGrp="1" noChangeArrowheads="1"/>
          </p:cNvSpPr>
          <p:nvPr>
            <p:ph type="sldNum" sz="quarter" idx="4"/>
            <p:custDataLst>
              <p:tags r:id="rId14"/>
            </p:custDataLst>
          </p:nvPr>
        </p:nvSpPr>
        <p:spPr bwMode="auto">
          <a:xfrm>
            <a:off x="8619067" y="6376988"/>
            <a:ext cx="2540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1200">
                <a:solidFill>
                  <a:schemeClr val="folHlink"/>
                </a:solidFill>
              </a:defRPr>
            </a:lvl1pPr>
          </a:lstStyle>
          <a:p>
            <a:pPr fontAlgn="base">
              <a:spcBef>
                <a:spcPct val="0"/>
              </a:spcBef>
              <a:spcAft>
                <a:spcPct val="0"/>
              </a:spcAft>
              <a:defRPr/>
            </a:pPr>
            <a:fld id="{44A6B077-6D29-40F4-B6EC-AA5BB9101796}" type="slidenum">
              <a:rPr lang="en-GB">
                <a:solidFill>
                  <a:srgbClr val="D42E12"/>
                </a:solidFill>
                <a:latin typeface="Arial" panose="020B0604020202020204" pitchFamily="34" charset="0"/>
                <a:ea typeface="ＭＳ Ｐゴシック" panose="020B0600070205080204" pitchFamily="34" charset="-128"/>
              </a:rPr>
              <a:pPr fontAlgn="base">
                <a:spcBef>
                  <a:spcPct val="0"/>
                </a:spcBef>
                <a:spcAft>
                  <a:spcPct val="0"/>
                </a:spcAft>
                <a:defRPr/>
              </a:pPr>
              <a:t>‹#›</a:t>
            </a:fld>
            <a:endParaRPr lang="en-GB" dirty="0">
              <a:solidFill>
                <a:srgbClr val="D42E12"/>
              </a:solidFill>
              <a:latin typeface="Arial" panose="020B0604020202020204" pitchFamily="34" charset="0"/>
              <a:ea typeface="ＭＳ Ｐゴシック" panose="020B0600070205080204" pitchFamily="34" charset="-128"/>
            </a:endParaRPr>
          </a:p>
        </p:txBody>
      </p:sp>
      <p:sp>
        <p:nvSpPr>
          <p:cNvPr id="1028" name="Rectangle 2"/>
          <p:cNvSpPr>
            <a:spLocks noGrp="1" noChangeArrowheads="1"/>
          </p:cNvSpPr>
          <p:nvPr>
            <p:ph type="title"/>
            <p:custDataLst>
              <p:tags r:id="rId15"/>
            </p:custDataLst>
          </p:nvPr>
        </p:nvSpPr>
        <p:spPr bwMode="auto">
          <a:xfrm>
            <a:off x="1303868" y="665164"/>
            <a:ext cx="825923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GB" altLang="en-US" smtClean="0"/>
              <a:t>Click to edit Master title style</a:t>
            </a:r>
          </a:p>
        </p:txBody>
      </p:sp>
      <p:sp>
        <p:nvSpPr>
          <p:cNvPr id="1029" name="Rectangle 3"/>
          <p:cNvSpPr>
            <a:spLocks noGrp="1" noChangeArrowheads="1"/>
          </p:cNvSpPr>
          <p:nvPr>
            <p:ph type="body" idx="1"/>
            <p:custDataLst>
              <p:tags r:id="rId16"/>
            </p:custDataLst>
          </p:nvPr>
        </p:nvSpPr>
        <p:spPr bwMode="auto">
          <a:xfrm>
            <a:off x="1270001" y="1774826"/>
            <a:ext cx="10386484"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aphicFrame>
        <p:nvGraphicFramePr>
          <p:cNvPr id="2" name="Rectangle 2" hidden="1"/>
          <p:cNvGraphicFramePr>
            <a:graphicFrameLocks/>
          </p:cNvGraphicFramePr>
          <p:nvPr>
            <p:custDataLst>
              <p:tags r:id="rId17"/>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7188" r:id="rId30" imgW="0" imgH="0" progId="TCLayout.ActiveDocument.1">
                  <p:embed/>
                </p:oleObj>
              </mc:Choice>
              <mc:Fallback>
                <p:oleObj r:id="rId30"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McK Measure" hidden="1"/>
          <p:cNvSpPr txBox="1">
            <a:spLocks noChangeArrowheads="1"/>
          </p:cNvSpPr>
          <p:nvPr userDrawn="1">
            <p:custDataLst>
              <p:tags r:id="rId18"/>
            </p:custDataLst>
          </p:nvPr>
        </p:nvSpPr>
        <p:spPr bwMode="auto">
          <a:xfrm>
            <a:off x="609601" y="1360489"/>
            <a:ext cx="8259233" cy="280987"/>
          </a:xfrm>
          <a:prstGeom prst="rect">
            <a:avLst/>
          </a:prstGeom>
          <a:noFill/>
          <a:ln w="9525">
            <a:noFill/>
            <a:miter lim="800000"/>
            <a:headEnd/>
            <a:tailEnd/>
          </a:ln>
          <a:effectLst/>
        </p:spPr>
        <p:txBody>
          <a:bodyPr lIns="0" tIns="0" rIns="0" bIns="0">
            <a:spAutoFit/>
          </a:bodyPr>
          <a:lstStyle>
            <a:lvl1pPr defTabSz="895350" eaLnBrk="0" hangingPunct="0">
              <a:defRPr sz="1600">
                <a:solidFill>
                  <a:schemeClr val="tx1"/>
                </a:solidFill>
                <a:latin typeface="Arial" charset="0"/>
                <a:ea typeface="ＭＳ Ｐゴシック" pitchFamily="-106" charset="-128"/>
              </a:defRPr>
            </a:lvl1pPr>
            <a:lvl2pPr marL="37931725" indent="-37474525" defTabSz="895350"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800" dirty="0" smtClean="0">
                <a:solidFill>
                  <a:srgbClr val="000000"/>
                </a:solidFill>
                <a:latin typeface="Tahoma" pitchFamily="-106" charset="0"/>
              </a:rPr>
              <a:t>Unit of measure</a:t>
            </a:r>
          </a:p>
        </p:txBody>
      </p:sp>
      <p:sp>
        <p:nvSpPr>
          <p:cNvPr id="1033" name="McK Footnote" hidden="1"/>
          <p:cNvSpPr txBox="1">
            <a:spLocks noChangeArrowheads="1"/>
          </p:cNvSpPr>
          <p:nvPr userDrawn="1">
            <p:custDataLst>
              <p:tags r:id="rId19"/>
            </p:custDataLst>
          </p:nvPr>
        </p:nvSpPr>
        <p:spPr bwMode="auto">
          <a:xfrm>
            <a:off x="609601" y="6210301"/>
            <a:ext cx="11112500" cy="409575"/>
          </a:xfrm>
          <a:prstGeom prst="rect">
            <a:avLst/>
          </a:prstGeom>
          <a:noFill/>
          <a:ln w="9525">
            <a:noFill/>
            <a:miter lim="800000"/>
            <a:headEnd/>
            <a:tailEnd/>
          </a:ln>
          <a:effectLst/>
        </p:spPr>
        <p:txBody>
          <a:bodyPr lIns="0" tIns="0" rIns="0" bIns="0" anchor="b">
            <a:spAutoFit/>
          </a:bodyPr>
          <a:lstStyle>
            <a:lvl1pPr marL="574675" indent="-574675" defTabSz="895350" eaLnBrk="0" hangingPunct="0">
              <a:tabLst>
                <a:tab pos="533400" algn="r"/>
              </a:tabLst>
              <a:defRPr sz="1600">
                <a:solidFill>
                  <a:schemeClr val="tx1"/>
                </a:solidFill>
                <a:latin typeface="Arial" charset="0"/>
                <a:ea typeface="ＭＳ Ｐゴシック" pitchFamily="-106" charset="-128"/>
              </a:defRPr>
            </a:lvl1pPr>
            <a:lvl2pPr marL="37931725" indent="-37474525" defTabSz="895350" eaLnBrk="0" hangingPunct="0">
              <a:tabLst>
                <a:tab pos="533400" algn="r"/>
              </a:tabLst>
              <a:defRPr sz="1600">
                <a:solidFill>
                  <a:schemeClr val="tx1"/>
                </a:solidFill>
                <a:latin typeface="Arial" charset="0"/>
                <a:ea typeface="ＭＳ Ｐゴシック" pitchFamily="-106" charset="-128"/>
              </a:defRPr>
            </a:lvl2pPr>
            <a:lvl3pPr eaLnBrk="0" hangingPunct="0">
              <a:tabLst>
                <a:tab pos="533400" algn="r"/>
              </a:tabLst>
              <a:defRPr sz="1600">
                <a:solidFill>
                  <a:schemeClr val="tx1"/>
                </a:solidFill>
                <a:latin typeface="Arial" charset="0"/>
                <a:ea typeface="ＭＳ Ｐゴシック" pitchFamily="-106" charset="-128"/>
              </a:defRPr>
            </a:lvl3pPr>
            <a:lvl4pPr eaLnBrk="0" hangingPunct="0">
              <a:tabLst>
                <a:tab pos="533400" algn="r"/>
              </a:tabLst>
              <a:defRPr sz="1600">
                <a:solidFill>
                  <a:schemeClr val="tx1"/>
                </a:solidFill>
                <a:latin typeface="Arial" charset="0"/>
                <a:ea typeface="ＭＳ Ｐゴシック" pitchFamily="-106" charset="-128"/>
              </a:defRPr>
            </a:lvl4pPr>
            <a:lvl5pPr eaLnBrk="0" hangingPunct="0">
              <a:tabLst>
                <a:tab pos="533400" algn="r"/>
              </a:tabLst>
              <a:defRPr sz="1600">
                <a:solidFill>
                  <a:schemeClr val="tx1"/>
                </a:solidFill>
                <a:latin typeface="Arial" charset="0"/>
                <a:ea typeface="ＭＳ Ｐゴシック" pitchFamily="-106" charset="-128"/>
              </a:defRPr>
            </a:lvl5pPr>
            <a:lvl6pPr marL="4572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200" dirty="0" smtClean="0">
                <a:solidFill>
                  <a:srgbClr val="000000"/>
                </a:solidFill>
                <a:latin typeface="Tahoma" pitchFamily="-106" charset="0"/>
              </a:rPr>
              <a:t>	*	Footnote</a:t>
            </a:r>
          </a:p>
          <a:p>
            <a:pPr eaLnBrk="1" fontAlgn="base" hangingPunct="1">
              <a:spcBef>
                <a:spcPct val="20000"/>
              </a:spcBef>
              <a:spcAft>
                <a:spcPct val="0"/>
              </a:spcAft>
              <a:defRPr/>
            </a:pPr>
            <a:r>
              <a:rPr lang="en-GB" sz="1200" dirty="0" smtClean="0">
                <a:solidFill>
                  <a:srgbClr val="000000"/>
                </a:solidFill>
                <a:latin typeface="Tahoma" pitchFamily="-106" charset="0"/>
              </a:rPr>
              <a:t>Source:		Source</a:t>
            </a:r>
          </a:p>
        </p:txBody>
      </p:sp>
      <p:grpSp>
        <p:nvGrpSpPr>
          <p:cNvPr id="3" name="McK Legend - Boxes" hidden="1"/>
          <p:cNvGrpSpPr>
            <a:grpSpLocks/>
          </p:cNvGrpSpPr>
          <p:nvPr userDrawn="1"/>
        </p:nvGrpSpPr>
        <p:grpSpPr bwMode="auto">
          <a:xfrm>
            <a:off x="10786538" y="1065214"/>
            <a:ext cx="911027" cy="941355"/>
            <a:chOff x="4180" y="1141"/>
            <a:chExt cx="422" cy="581"/>
          </a:xfrm>
        </p:grpSpPr>
        <p:sp>
          <p:nvSpPr>
            <p:cNvPr id="1060" name="Rectangle 55" hidden="1"/>
            <p:cNvSpPr>
              <a:spLocks noChangeArrowheads="1"/>
            </p:cNvSpPr>
            <p:nvPr/>
          </p:nvSpPr>
          <p:spPr bwMode="gray">
            <a:xfrm>
              <a:off x="4372" y="1141"/>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1" name="Rectangle 56" hidden="1"/>
            <p:cNvSpPr>
              <a:spLocks noChangeArrowheads="1"/>
            </p:cNvSpPr>
            <p:nvPr/>
          </p:nvSpPr>
          <p:spPr bwMode="gray">
            <a:xfrm>
              <a:off x="4372" y="12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2" name="Rectangle 57" hidden="1"/>
            <p:cNvSpPr>
              <a:spLocks noChangeArrowheads="1"/>
            </p:cNvSpPr>
            <p:nvPr/>
          </p:nvSpPr>
          <p:spPr bwMode="gray">
            <a:xfrm>
              <a:off x="4372" y="1452"/>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3" name="Rectangle 58" hidden="1"/>
            <p:cNvSpPr>
              <a:spLocks noChangeArrowheads="1"/>
            </p:cNvSpPr>
            <p:nvPr/>
          </p:nvSpPr>
          <p:spPr bwMode="gray">
            <a:xfrm>
              <a:off x="4372" y="160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64" name="LegendRectangle1" hidden="1"/>
            <p:cNvSpPr>
              <a:spLocks noChangeArrowheads="1"/>
            </p:cNvSpPr>
            <p:nvPr/>
          </p:nvSpPr>
          <p:spPr bwMode="gray">
            <a:xfrm>
              <a:off x="4180" y="1148"/>
              <a:ext cx="135" cy="101"/>
            </a:xfrm>
            <a:prstGeom prst="rect">
              <a:avLst/>
            </a:prstGeom>
            <a:solidFill>
              <a:schemeClr val="accent1"/>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5" name="LegendRectangle2" hidden="1"/>
            <p:cNvSpPr>
              <a:spLocks noChangeArrowheads="1"/>
            </p:cNvSpPr>
            <p:nvPr/>
          </p:nvSpPr>
          <p:spPr bwMode="gray">
            <a:xfrm>
              <a:off x="4180" y="1304"/>
              <a:ext cx="135" cy="101"/>
            </a:xfrm>
            <a:prstGeom prst="rect">
              <a:avLst/>
            </a:prstGeom>
            <a:solidFill>
              <a:schemeClr val="accent2"/>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6" name="LegendRectangle3" hidden="1"/>
            <p:cNvSpPr>
              <a:spLocks noChangeArrowheads="1"/>
            </p:cNvSpPr>
            <p:nvPr/>
          </p:nvSpPr>
          <p:spPr bwMode="gray">
            <a:xfrm>
              <a:off x="4180" y="1459"/>
              <a:ext cx="135" cy="101"/>
            </a:xfrm>
            <a:prstGeom prst="rect">
              <a:avLst/>
            </a:prstGeom>
            <a:solidFill>
              <a:schemeClr va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sp>
          <p:nvSpPr>
            <p:cNvPr id="1067" name="LegendRectangle4" hidden="1"/>
            <p:cNvSpPr>
              <a:spLocks noChangeArrowheads="1"/>
            </p:cNvSpPr>
            <p:nvPr/>
          </p:nvSpPr>
          <p:spPr bwMode="gray">
            <a:xfrm>
              <a:off x="4180" y="1615"/>
              <a:ext cx="135" cy="101"/>
            </a:xfrm>
            <a:prstGeom prst="rect">
              <a:avLst/>
            </a:prstGeom>
            <a:solidFill>
              <a:schemeClr val="fo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endParaRPr>
            </a:p>
          </p:txBody>
        </p:sp>
      </p:grpSp>
      <p:grpSp>
        <p:nvGrpSpPr>
          <p:cNvPr id="1034" name="McK Legend - Moons" hidden="1"/>
          <p:cNvGrpSpPr>
            <a:grpSpLocks/>
          </p:cNvGrpSpPr>
          <p:nvPr userDrawn="1"/>
        </p:nvGrpSpPr>
        <p:grpSpPr bwMode="auto">
          <a:xfrm>
            <a:off x="10816170" y="1065213"/>
            <a:ext cx="881297" cy="688941"/>
            <a:chOff x="5067" y="578"/>
            <a:chExt cx="408" cy="425"/>
          </a:xfrm>
        </p:grpSpPr>
        <p:grpSp>
          <p:nvGrpSpPr>
            <p:cNvPr id="1048" name="Group 64" hidden="1"/>
            <p:cNvGrpSpPr>
              <a:grpSpLocks noChangeAspect="1"/>
            </p:cNvGrpSpPr>
            <p:nvPr userDrawn="1">
              <p:custDataLst>
                <p:tags r:id="rId20"/>
              </p:custDataLst>
            </p:nvPr>
          </p:nvGrpSpPr>
          <p:grpSpPr bwMode="auto">
            <a:xfrm>
              <a:off x="5067" y="585"/>
              <a:ext cx="98" cy="104"/>
              <a:chOff x="4828" y="1575"/>
              <a:chExt cx="117" cy="117"/>
            </a:xfrm>
          </p:grpSpPr>
          <p:sp>
            <p:nvSpPr>
              <p:cNvPr id="1058" name="Oval 65" hidden="1"/>
              <p:cNvSpPr>
                <a:spLocks noChangeAspect="1" noChangeArrowheads="1"/>
              </p:cNvSpPr>
              <p:nvPr>
                <p:custDataLst>
                  <p:tags r:id="rId27"/>
                </p:custDataLst>
              </p:nvPr>
            </p:nvSpPr>
            <p:spPr bwMode="gray">
              <a:xfrm>
                <a:off x="4828" y="1575"/>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9" name="Arc 66" hidden="1"/>
              <p:cNvSpPr>
                <a:spLocks noChangeAspect="1"/>
              </p:cNvSpPr>
              <p:nvPr>
                <p:custDataLst>
                  <p:tags r:id="rId28"/>
                </p:custDataLst>
              </p:nvPr>
            </p:nvSpPr>
            <p:spPr bwMode="gray">
              <a:xfrm>
                <a:off x="4829" y="1576"/>
                <a:ext cx="116" cy="116"/>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path>
                  <a:path w="43200" h="43200" stroke="0"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lnTo>
                      <a:pt x="21600" y="21600"/>
                    </a:lnTo>
                    <a:lnTo>
                      <a:pt x="21600" y="-1"/>
                    </a:lnTo>
                    <a:close/>
                  </a:path>
                </a:pathLst>
              </a:custGeom>
              <a:solidFill>
                <a:schemeClr val="accent1"/>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49" name="Group 67" hidden="1"/>
            <p:cNvGrpSpPr>
              <a:grpSpLocks noChangeAspect="1"/>
            </p:cNvGrpSpPr>
            <p:nvPr userDrawn="1">
              <p:custDataLst>
                <p:tags r:id="rId21"/>
              </p:custDataLst>
            </p:nvPr>
          </p:nvGrpSpPr>
          <p:grpSpPr bwMode="auto">
            <a:xfrm>
              <a:off x="5068" y="738"/>
              <a:ext cx="98" cy="104"/>
              <a:chOff x="4828" y="1722"/>
              <a:chExt cx="116" cy="117"/>
            </a:xfrm>
          </p:grpSpPr>
          <p:sp>
            <p:nvSpPr>
              <p:cNvPr id="1056" name="Oval 68" hidden="1"/>
              <p:cNvSpPr>
                <a:spLocks noChangeAspect="1" noChangeArrowheads="1"/>
              </p:cNvSpPr>
              <p:nvPr>
                <p:custDataLst>
                  <p:tags r:id="rId25"/>
                </p:custDataLst>
              </p:nvPr>
            </p:nvSpPr>
            <p:spPr bwMode="gray">
              <a:xfrm>
                <a:off x="4828" y="1722"/>
                <a:ext cx="116" cy="121"/>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7" name="Arc 69" hidden="1"/>
              <p:cNvSpPr>
                <a:spLocks noChangeAspect="1"/>
              </p:cNvSpPr>
              <p:nvPr>
                <p:custDataLst>
                  <p:tags r:id="rId26"/>
                </p:custDataLst>
              </p:nvPr>
            </p:nvSpPr>
            <p:spPr bwMode="gray">
              <a:xfrm>
                <a:off x="4886" y="1723"/>
                <a:ext cx="58" cy="117"/>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Lst>
                <a:ahLst/>
                <a:cxnLst>
                  <a:cxn ang="T6">
                    <a:pos x="T0" y="T1"/>
                  </a:cxn>
                  <a:cxn ang="T7">
                    <a:pos x="T2" y="T3"/>
                  </a:cxn>
                  <a:cxn ang="T8">
                    <a:pos x="T4" y="T5"/>
                  </a:cxn>
                </a:cxnLst>
                <a:rect l="0" t="0" r="r" b="b"/>
                <a:pathLst>
                  <a:path w="21600" h="43200" fill="none" extrusionOk="0">
                    <a:moveTo>
                      <a:pt x="0" y="-1"/>
                    </a:moveTo>
                    <a:cubicBezTo>
                      <a:pt x="11929" y="0"/>
                      <a:pt x="21600" y="9670"/>
                      <a:pt x="21600" y="21600"/>
                    </a:cubicBezTo>
                    <a:cubicBezTo>
                      <a:pt x="21600" y="33529"/>
                      <a:pt x="11929" y="43200"/>
                      <a:pt x="-1" y="43200"/>
                    </a:cubicBezTo>
                  </a:path>
                  <a:path w="21600" h="43200" stroke="0" extrusionOk="0">
                    <a:moveTo>
                      <a:pt x="0" y="-1"/>
                    </a:moveTo>
                    <a:cubicBezTo>
                      <a:pt x="11929" y="0"/>
                      <a:pt x="21600" y="9670"/>
                      <a:pt x="21600" y="21600"/>
                    </a:cubicBezTo>
                    <a:cubicBezTo>
                      <a:pt x="21600" y="33529"/>
                      <a:pt x="11929" y="43200"/>
                      <a:pt x="-1" y="43200"/>
                    </a:cubicBezTo>
                    <a:lnTo>
                      <a:pt x="0" y="21600"/>
                    </a:lnTo>
                    <a:lnTo>
                      <a:pt x="0" y="-1"/>
                    </a:lnTo>
                    <a:close/>
                  </a:path>
                </a:pathLst>
              </a:custGeom>
              <a:solidFill>
                <a:schemeClr val="folHlink"/>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50" name="Group 70" hidden="1"/>
            <p:cNvGrpSpPr>
              <a:grpSpLocks noChangeAspect="1"/>
            </p:cNvGrpSpPr>
            <p:nvPr userDrawn="1">
              <p:custDataLst>
                <p:tags r:id="rId22"/>
              </p:custDataLst>
            </p:nvPr>
          </p:nvGrpSpPr>
          <p:grpSpPr bwMode="auto">
            <a:xfrm>
              <a:off x="5068" y="897"/>
              <a:ext cx="98" cy="103"/>
              <a:chOff x="4828" y="1870"/>
              <a:chExt cx="116" cy="116"/>
            </a:xfrm>
          </p:grpSpPr>
          <p:sp>
            <p:nvSpPr>
              <p:cNvPr id="1054" name="Oval 71" hidden="1"/>
              <p:cNvSpPr>
                <a:spLocks noChangeAspect="1" noChangeArrowheads="1"/>
              </p:cNvSpPr>
              <p:nvPr>
                <p:custDataLst>
                  <p:tags r:id="rId23"/>
                </p:custDataLst>
              </p:nvPr>
            </p:nvSpPr>
            <p:spPr bwMode="gray">
              <a:xfrm>
                <a:off x="4828" y="1870"/>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sp>
            <p:nvSpPr>
              <p:cNvPr id="1055" name="Oval 72" hidden="1"/>
              <p:cNvSpPr>
                <a:spLocks noChangeAspect="1" noChangeArrowheads="1"/>
              </p:cNvSpPr>
              <p:nvPr>
                <p:custDataLst>
                  <p:tags r:id="rId24"/>
                </p:custDataLst>
              </p:nvPr>
            </p:nvSpPr>
            <p:spPr bwMode="gray">
              <a:xfrm>
                <a:off x="4828" y="1870"/>
                <a:ext cx="116" cy="116"/>
              </a:xfrm>
              <a:prstGeom prst="ellipse">
                <a:avLst/>
              </a:prstGeom>
              <a:solidFill>
                <a:schemeClr val="folHlink"/>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endParaRPr>
              </a:p>
            </p:txBody>
          </p:sp>
        </p:grpSp>
        <p:sp>
          <p:nvSpPr>
            <p:cNvPr id="1051" name="Rectangle 73" hidden="1"/>
            <p:cNvSpPr>
              <a:spLocks noChangeArrowheads="1"/>
            </p:cNvSpPr>
            <p:nvPr userDrawn="1"/>
          </p:nvSpPr>
          <p:spPr bwMode="gray">
            <a:xfrm>
              <a:off x="5245" y="734"/>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52" name="Rectangle 74" hidden="1"/>
            <p:cNvSpPr>
              <a:spLocks noChangeArrowheads="1"/>
            </p:cNvSpPr>
            <p:nvPr userDrawn="1"/>
          </p:nvSpPr>
          <p:spPr bwMode="gray">
            <a:xfrm>
              <a:off x="5245" y="889"/>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53" name="Rectangle 75" hidden="1"/>
            <p:cNvSpPr>
              <a:spLocks noChangeArrowheads="1"/>
            </p:cNvSpPr>
            <p:nvPr userDrawn="1"/>
          </p:nvSpPr>
          <p:spPr bwMode="gray">
            <a:xfrm>
              <a:off x="5245" y="5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grpSp>
      <p:grpSp>
        <p:nvGrpSpPr>
          <p:cNvPr id="1035" name="McK Legend - Lines" hidden="1"/>
          <p:cNvGrpSpPr>
            <a:grpSpLocks/>
          </p:cNvGrpSpPr>
          <p:nvPr userDrawn="1"/>
        </p:nvGrpSpPr>
        <p:grpSpPr bwMode="auto">
          <a:xfrm>
            <a:off x="10585453" y="1052512"/>
            <a:ext cx="1113940" cy="958817"/>
            <a:chOff x="4159" y="2378"/>
            <a:chExt cx="515" cy="592"/>
          </a:xfrm>
        </p:grpSpPr>
        <p:sp>
          <p:nvSpPr>
            <p:cNvPr id="1040" name="Rectangle 77" hidden="1"/>
            <p:cNvSpPr>
              <a:spLocks noChangeArrowheads="1"/>
            </p:cNvSpPr>
            <p:nvPr/>
          </p:nvSpPr>
          <p:spPr bwMode="gray">
            <a:xfrm>
              <a:off x="4444" y="23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1" name="Rectangle 78" hidden="1"/>
            <p:cNvSpPr>
              <a:spLocks noChangeArrowheads="1"/>
            </p:cNvSpPr>
            <p:nvPr/>
          </p:nvSpPr>
          <p:spPr bwMode="gray">
            <a:xfrm>
              <a:off x="4444" y="253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2" name="Rectangle 79" hidden="1"/>
            <p:cNvSpPr>
              <a:spLocks noChangeArrowheads="1"/>
            </p:cNvSpPr>
            <p:nvPr/>
          </p:nvSpPr>
          <p:spPr bwMode="gray">
            <a:xfrm>
              <a:off x="4444" y="26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3" name="Line 80" hidden="1"/>
            <p:cNvSpPr>
              <a:spLocks noChangeShapeType="1"/>
            </p:cNvSpPr>
            <p:nvPr/>
          </p:nvSpPr>
          <p:spPr bwMode="gray">
            <a:xfrm>
              <a:off x="4159" y="2444"/>
              <a:ext cx="22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4" name="Line 81" hidden="1"/>
            <p:cNvSpPr>
              <a:spLocks noChangeShapeType="1"/>
            </p:cNvSpPr>
            <p:nvPr/>
          </p:nvSpPr>
          <p:spPr bwMode="gray">
            <a:xfrm>
              <a:off x="4159" y="2603"/>
              <a:ext cx="22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5" name="Line 82" hidden="1"/>
            <p:cNvSpPr>
              <a:spLocks noChangeShapeType="1"/>
            </p:cNvSpPr>
            <p:nvPr/>
          </p:nvSpPr>
          <p:spPr bwMode="gray">
            <a:xfrm>
              <a:off x="4159" y="2763"/>
              <a:ext cx="2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sp>
          <p:nvSpPr>
            <p:cNvPr id="1046" name="Rectangle 83" hidden="1"/>
            <p:cNvSpPr>
              <a:spLocks noChangeArrowheads="1"/>
            </p:cNvSpPr>
            <p:nvPr/>
          </p:nvSpPr>
          <p:spPr bwMode="gray">
            <a:xfrm>
              <a:off x="4444" y="2856"/>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rPr>
                <a:t>Legend</a:t>
              </a:r>
            </a:p>
          </p:txBody>
        </p:sp>
        <p:sp>
          <p:nvSpPr>
            <p:cNvPr id="1047" name="Line 84" hidden="1"/>
            <p:cNvSpPr>
              <a:spLocks noChangeShapeType="1"/>
            </p:cNvSpPr>
            <p:nvPr/>
          </p:nvSpPr>
          <p:spPr bwMode="gray">
            <a:xfrm>
              <a:off x="4159" y="2922"/>
              <a:ext cx="22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endParaRPr>
            </a:p>
          </p:txBody>
        </p:sp>
      </p:grpSp>
      <p:grpSp>
        <p:nvGrpSpPr>
          <p:cNvPr id="1036" name="McK Sticker" hidden="1"/>
          <p:cNvGrpSpPr>
            <a:grpSpLocks/>
          </p:cNvGrpSpPr>
          <p:nvPr userDrawn="1"/>
        </p:nvGrpSpPr>
        <p:grpSpPr bwMode="auto">
          <a:xfrm>
            <a:off x="11267141" y="1077913"/>
            <a:ext cx="598891" cy="220662"/>
            <a:chOff x="5217" y="665"/>
            <a:chExt cx="277" cy="137"/>
          </a:xfrm>
        </p:grpSpPr>
        <p:sp>
          <p:nvSpPr>
            <p:cNvPr id="1037" name="AutoShape 86" hidden="1"/>
            <p:cNvSpPr>
              <a:spLocks noChangeArrowheads="1"/>
            </p:cNvSpPr>
            <p:nvPr userDrawn="1"/>
          </p:nvSpPr>
          <p:spPr bwMode="auto">
            <a:xfrm>
              <a:off x="5217" y="665"/>
              <a:ext cx="277" cy="13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 rIns="0" bIns="18000" anchor="ctr">
              <a:spAutoFit/>
            </a:bodyPr>
            <a:lstStyle>
              <a:lvl1pPr defTabSz="80486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0486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0486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0486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0486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fontAlgn="base">
                <a:spcBef>
                  <a:spcPct val="0"/>
                </a:spcBef>
                <a:spcAft>
                  <a:spcPct val="0"/>
                </a:spcAft>
                <a:defRPr/>
              </a:pPr>
              <a:r>
                <a:rPr lang="en-GB" sz="1200" dirty="0" smtClean="0">
                  <a:solidFill>
                    <a:srgbClr val="000000"/>
                  </a:solidFill>
                  <a:latin typeface="Tahoma" panose="020B0604030504040204" pitchFamily="34" charset="0"/>
                </a:rPr>
                <a:t>STICKER</a:t>
              </a:r>
            </a:p>
          </p:txBody>
        </p:sp>
        <p:cxnSp>
          <p:nvCxnSpPr>
            <p:cNvPr id="1038" name="McK StickerE" hidden="1"/>
            <p:cNvCxnSpPr>
              <a:cxnSpLocks noChangeShapeType="1"/>
              <a:stCxn id="1037" idx="2"/>
              <a:endCxn id="1037" idx="0"/>
            </p:cNvCxnSpPr>
            <p:nvPr userDrawn="1"/>
          </p:nvCxnSpPr>
          <p:spPr bwMode="auto">
            <a:xfrm>
              <a:off x="5217" y="665"/>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cxnSp>
          <p:nvCxnSpPr>
            <p:cNvPr id="1039" name="AutoShape 88" hidden="1"/>
            <p:cNvCxnSpPr>
              <a:cxnSpLocks noChangeShapeType="1"/>
              <a:stCxn id="1037" idx="4"/>
              <a:endCxn id="1037" idx="6"/>
            </p:cNvCxnSpPr>
            <p:nvPr userDrawn="1"/>
          </p:nvCxnSpPr>
          <p:spPr bwMode="auto">
            <a:xfrm>
              <a:off x="5217" y="802"/>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62941638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l" rtl="0" eaLnBrk="0" fontAlgn="base" hangingPunct="0">
        <a:spcBef>
          <a:spcPct val="0"/>
        </a:spcBef>
        <a:spcAft>
          <a:spcPct val="0"/>
        </a:spcAft>
        <a:defRPr sz="2000" b="1">
          <a:solidFill>
            <a:schemeClr val="folHlink"/>
          </a:solidFill>
          <a:latin typeface="+mj-lt"/>
          <a:ea typeface="ＭＳ Ｐゴシック" pitchFamily="-106" charset="-128"/>
          <a:cs typeface="ＭＳ Ｐゴシック" charset="0"/>
        </a:defRPr>
      </a:lvl1pPr>
      <a:lvl2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2pPr>
      <a:lvl3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3pPr>
      <a:lvl4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4pPr>
      <a:lvl5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5pPr>
      <a:lvl6pPr marL="457200" algn="l" rtl="0" fontAlgn="base">
        <a:spcBef>
          <a:spcPct val="0"/>
        </a:spcBef>
        <a:spcAft>
          <a:spcPct val="0"/>
        </a:spcAft>
        <a:defRPr sz="2000" b="1">
          <a:solidFill>
            <a:schemeClr val="folHlink"/>
          </a:solidFill>
          <a:latin typeface="Tahoma" pitchFamily="-106" charset="0"/>
        </a:defRPr>
      </a:lvl6pPr>
      <a:lvl7pPr marL="914400" algn="l" rtl="0" fontAlgn="base">
        <a:spcBef>
          <a:spcPct val="0"/>
        </a:spcBef>
        <a:spcAft>
          <a:spcPct val="0"/>
        </a:spcAft>
        <a:defRPr sz="2000" b="1">
          <a:solidFill>
            <a:schemeClr val="folHlink"/>
          </a:solidFill>
          <a:latin typeface="Tahoma" pitchFamily="-106" charset="0"/>
        </a:defRPr>
      </a:lvl7pPr>
      <a:lvl8pPr marL="1371600" algn="l" rtl="0" fontAlgn="base">
        <a:spcBef>
          <a:spcPct val="0"/>
        </a:spcBef>
        <a:spcAft>
          <a:spcPct val="0"/>
        </a:spcAft>
        <a:defRPr sz="2000" b="1">
          <a:solidFill>
            <a:schemeClr val="folHlink"/>
          </a:solidFill>
          <a:latin typeface="Tahoma" pitchFamily="-106" charset="0"/>
        </a:defRPr>
      </a:lvl8pPr>
      <a:lvl9pPr marL="1828800" algn="l" rtl="0" fontAlgn="base">
        <a:spcBef>
          <a:spcPct val="0"/>
        </a:spcBef>
        <a:spcAft>
          <a:spcPct val="0"/>
        </a:spcAft>
        <a:defRPr sz="2000" b="1">
          <a:solidFill>
            <a:schemeClr val="folHlink"/>
          </a:solidFill>
          <a:latin typeface="Tahoma" pitchFamily="-106" charset="0"/>
        </a:defRPr>
      </a:lvl9pPr>
    </p:titleStyle>
    <p:bodyStyle>
      <a:lvl1pPr marL="342900" indent="-342900" algn="l" defTabSz="895350" rtl="0" eaLnBrk="0" fontAlgn="base" hangingPunct="0">
        <a:spcBef>
          <a:spcPct val="0"/>
        </a:spcBef>
        <a:spcAft>
          <a:spcPct val="0"/>
        </a:spcAft>
        <a:buSzPct val="120000"/>
        <a:defRPr>
          <a:solidFill>
            <a:schemeClr val="tx1"/>
          </a:solidFill>
          <a:latin typeface="+mn-lt"/>
          <a:ea typeface="ＭＳ Ｐゴシック" pitchFamily="-106" charset="-128"/>
          <a:cs typeface="ＭＳ Ｐゴシック" charset="0"/>
        </a:defRPr>
      </a:lvl1pPr>
      <a:lvl2pPr marL="144463" indent="-142875" algn="l" defTabSz="895350" rtl="0" eaLnBrk="0" fontAlgn="base" hangingPunct="0">
        <a:spcBef>
          <a:spcPct val="0"/>
        </a:spcBef>
        <a:spcAft>
          <a:spcPct val="0"/>
        </a:spcAft>
        <a:buChar char="•"/>
        <a:defRPr>
          <a:solidFill>
            <a:schemeClr val="tx1"/>
          </a:solidFill>
          <a:latin typeface="+mn-lt"/>
          <a:ea typeface="ＭＳ Ｐゴシック" pitchFamily="-106" charset="-128"/>
        </a:defRPr>
      </a:lvl2pPr>
      <a:lvl3pPr marL="295275"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3pPr>
      <a:lvl4pPr marL="431800" indent="-134938" algn="l" defTabSz="895350" rtl="0" eaLnBrk="0" fontAlgn="base" hangingPunct="0">
        <a:spcBef>
          <a:spcPct val="0"/>
        </a:spcBef>
        <a:spcAft>
          <a:spcPct val="0"/>
        </a:spcAft>
        <a:buChar char="•"/>
        <a:defRPr>
          <a:solidFill>
            <a:schemeClr val="tx1"/>
          </a:solidFill>
          <a:latin typeface="+mn-lt"/>
          <a:ea typeface="ＭＳ Ｐゴシック" pitchFamily="-106" charset="-128"/>
        </a:defRPr>
      </a:lvl4pPr>
      <a:lvl5pPr marL="582613"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5pPr>
      <a:lvl6pPr marL="1039813" indent="-149225" algn="l" defTabSz="895350" rtl="0" fontAlgn="base">
        <a:spcBef>
          <a:spcPct val="0"/>
        </a:spcBef>
        <a:spcAft>
          <a:spcPct val="0"/>
        </a:spcAft>
        <a:buChar char="–"/>
        <a:defRPr>
          <a:solidFill>
            <a:schemeClr val="tx1"/>
          </a:solidFill>
          <a:latin typeface="+mn-lt"/>
          <a:ea typeface="ＭＳ Ｐゴシック" pitchFamily="-106" charset="-128"/>
        </a:defRPr>
      </a:lvl6pPr>
      <a:lvl7pPr marL="1497013" indent="-149225" algn="l" defTabSz="895350" rtl="0" fontAlgn="base">
        <a:spcBef>
          <a:spcPct val="0"/>
        </a:spcBef>
        <a:spcAft>
          <a:spcPct val="0"/>
        </a:spcAft>
        <a:buChar char="–"/>
        <a:defRPr>
          <a:solidFill>
            <a:schemeClr val="tx1"/>
          </a:solidFill>
          <a:latin typeface="+mn-lt"/>
          <a:ea typeface="ＭＳ Ｐゴシック" pitchFamily="-106" charset="-128"/>
        </a:defRPr>
      </a:lvl7pPr>
      <a:lvl8pPr marL="1954213" indent="-149225" algn="l" defTabSz="895350" rtl="0" fontAlgn="base">
        <a:spcBef>
          <a:spcPct val="0"/>
        </a:spcBef>
        <a:spcAft>
          <a:spcPct val="0"/>
        </a:spcAft>
        <a:buChar char="–"/>
        <a:defRPr>
          <a:solidFill>
            <a:schemeClr val="tx1"/>
          </a:solidFill>
          <a:latin typeface="+mn-lt"/>
          <a:ea typeface="ＭＳ Ｐゴシック" pitchFamily="-106" charset="-128"/>
        </a:defRPr>
      </a:lvl8pPr>
      <a:lvl9pPr marL="2411413" indent="-149225" algn="l" defTabSz="895350" rtl="0" fontAlgn="base">
        <a:spcBef>
          <a:spcPct val="0"/>
        </a:spcBef>
        <a:spcAft>
          <a:spcPct val="0"/>
        </a:spcAft>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3" descr="powerpoint tmplt-2.jpg"/>
          <p:cNvPicPr>
            <a:picLocks noChangeAspect="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0" y="1589"/>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pg num"/>
          <p:cNvSpPr>
            <a:spLocks noGrp="1" noChangeArrowheads="1"/>
          </p:cNvSpPr>
          <p:nvPr>
            <p:ph type="sldNum" sz="quarter" idx="4"/>
            <p:custDataLst>
              <p:tags r:id="rId14"/>
            </p:custDataLst>
          </p:nvPr>
        </p:nvSpPr>
        <p:spPr bwMode="auto">
          <a:xfrm>
            <a:off x="8619067" y="6376988"/>
            <a:ext cx="2540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1200">
                <a:solidFill>
                  <a:schemeClr val="folHlink"/>
                </a:solidFill>
              </a:defRPr>
            </a:lvl1pPr>
          </a:lstStyle>
          <a:p>
            <a:pPr fontAlgn="base">
              <a:spcBef>
                <a:spcPct val="0"/>
              </a:spcBef>
              <a:spcAft>
                <a:spcPct val="0"/>
              </a:spcAft>
              <a:defRPr/>
            </a:pPr>
            <a:fld id="{31F2E391-2CA3-4966-A513-6BD024435C95}" type="slidenum">
              <a:rPr lang="en-GB">
                <a:solidFill>
                  <a:srgbClr val="D42E12"/>
                </a:solidFill>
                <a:latin typeface="Arial" panose="020B0604020202020204" pitchFamily="34" charset="0"/>
                <a:ea typeface="ＭＳ Ｐゴシック" panose="020B0600070205080204" pitchFamily="34" charset="-128"/>
                <a:cs typeface="Arial" charset="0"/>
              </a:rPr>
              <a:pPr fontAlgn="base">
                <a:spcBef>
                  <a:spcPct val="0"/>
                </a:spcBef>
                <a:spcAft>
                  <a:spcPct val="0"/>
                </a:spcAft>
                <a:defRPr/>
              </a:pPr>
              <a:t>‹#›</a:t>
            </a:fld>
            <a:endParaRPr lang="en-GB" dirty="0">
              <a:solidFill>
                <a:srgbClr val="D42E12"/>
              </a:solidFill>
              <a:latin typeface="Arial" panose="020B0604020202020204" pitchFamily="34" charset="0"/>
              <a:ea typeface="ＭＳ Ｐゴシック" panose="020B0600070205080204" pitchFamily="34" charset="-128"/>
              <a:cs typeface="Arial" charset="0"/>
            </a:endParaRPr>
          </a:p>
        </p:txBody>
      </p:sp>
      <p:sp>
        <p:nvSpPr>
          <p:cNvPr id="1028" name="Rectangle 2"/>
          <p:cNvSpPr>
            <a:spLocks noGrp="1" noChangeArrowheads="1"/>
          </p:cNvSpPr>
          <p:nvPr>
            <p:ph type="title"/>
            <p:custDataLst>
              <p:tags r:id="rId15"/>
            </p:custDataLst>
          </p:nvPr>
        </p:nvSpPr>
        <p:spPr bwMode="auto">
          <a:xfrm>
            <a:off x="1303868" y="665164"/>
            <a:ext cx="825923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029" name="Rectangle 3"/>
          <p:cNvSpPr>
            <a:spLocks noGrp="1" noChangeArrowheads="1"/>
          </p:cNvSpPr>
          <p:nvPr>
            <p:ph type="body" idx="1"/>
            <p:custDataLst>
              <p:tags r:id="rId16"/>
            </p:custDataLst>
          </p:nvPr>
        </p:nvSpPr>
        <p:spPr bwMode="auto">
          <a:xfrm>
            <a:off x="1270001" y="1774826"/>
            <a:ext cx="10386484"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aphicFrame>
        <p:nvGraphicFramePr>
          <p:cNvPr id="2" name="Rectangle 2" hidden="1"/>
          <p:cNvGraphicFramePr>
            <a:graphicFrameLocks/>
          </p:cNvGraphicFramePr>
          <p:nvPr>
            <p:custDataLst>
              <p:tags r:id="rId17"/>
            </p:custDataLst>
          </p:nvPr>
        </p:nvGraphicFramePr>
        <p:xfrm>
          <a:off x="1" y="1"/>
          <a:ext cx="215900" cy="161925"/>
        </p:xfrm>
        <a:graphic>
          <a:graphicData uri="http://schemas.openxmlformats.org/presentationml/2006/ole">
            <mc:AlternateContent xmlns:mc="http://schemas.openxmlformats.org/markup-compatibility/2006">
              <mc:Choice xmlns:v="urn:schemas-microsoft-com:vml" Requires="v">
                <p:oleObj spid="_x0000_s9234" r:id="rId30" imgW="0" imgH="0" progId="TCLayout.ActiveDocument.1">
                  <p:embed/>
                </p:oleObj>
              </mc:Choice>
              <mc:Fallback>
                <p:oleObj r:id="rId30"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2159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McK Measure" hidden="1"/>
          <p:cNvSpPr txBox="1">
            <a:spLocks noChangeArrowheads="1"/>
          </p:cNvSpPr>
          <p:nvPr userDrawn="1">
            <p:custDataLst>
              <p:tags r:id="rId18"/>
            </p:custDataLst>
          </p:nvPr>
        </p:nvSpPr>
        <p:spPr bwMode="auto">
          <a:xfrm>
            <a:off x="609601" y="1360489"/>
            <a:ext cx="8259233" cy="280987"/>
          </a:xfrm>
          <a:prstGeom prst="rect">
            <a:avLst/>
          </a:prstGeom>
          <a:noFill/>
          <a:ln w="9525">
            <a:noFill/>
            <a:miter lim="800000"/>
            <a:headEnd/>
            <a:tailEnd/>
          </a:ln>
          <a:effectLst/>
        </p:spPr>
        <p:txBody>
          <a:bodyPr lIns="0" tIns="0" rIns="0" bIns="0">
            <a:spAutoFit/>
          </a:bodyPr>
          <a:lstStyle>
            <a:lvl1pPr defTabSz="895350" eaLnBrk="0" hangingPunct="0">
              <a:defRPr sz="1600">
                <a:solidFill>
                  <a:schemeClr val="tx1"/>
                </a:solidFill>
                <a:latin typeface="Arial" charset="0"/>
                <a:ea typeface="ＭＳ Ｐゴシック" pitchFamily="-106" charset="-128"/>
              </a:defRPr>
            </a:lvl1pPr>
            <a:lvl2pPr marL="37931725" indent="-37474525" defTabSz="895350" eaLnBrk="0" hangingPunct="0">
              <a:defRPr sz="1600">
                <a:solidFill>
                  <a:schemeClr val="tx1"/>
                </a:solidFill>
                <a:latin typeface="Arial" charset="0"/>
                <a:ea typeface="ＭＳ Ｐゴシック" pitchFamily="-106" charset="-128"/>
              </a:defRPr>
            </a:lvl2pPr>
            <a:lvl3pPr eaLnBrk="0" hangingPunct="0">
              <a:defRPr sz="1600">
                <a:solidFill>
                  <a:schemeClr val="tx1"/>
                </a:solidFill>
                <a:latin typeface="Arial" charset="0"/>
                <a:ea typeface="ＭＳ Ｐゴシック" pitchFamily="-106" charset="-128"/>
              </a:defRPr>
            </a:lvl3pPr>
            <a:lvl4pPr eaLnBrk="0" hangingPunct="0">
              <a:defRPr sz="1600">
                <a:solidFill>
                  <a:schemeClr val="tx1"/>
                </a:solidFill>
                <a:latin typeface="Arial" charset="0"/>
                <a:ea typeface="ＭＳ Ｐゴシック" pitchFamily="-106" charset="-128"/>
              </a:defRPr>
            </a:lvl4pPr>
            <a:lvl5pPr eaLnBrk="0" hangingPunct="0">
              <a:defRPr sz="1600">
                <a:solidFill>
                  <a:schemeClr val="tx1"/>
                </a:solidFill>
                <a:latin typeface="Arial" charset="0"/>
                <a:ea typeface="ＭＳ Ｐゴシック" pitchFamily="-106" charset="-128"/>
              </a:defRPr>
            </a:lvl5pPr>
            <a:lvl6pPr marL="457200" eaLnBrk="0" fontAlgn="base" hangingPunct="0">
              <a:spcBef>
                <a:spcPct val="0"/>
              </a:spcBef>
              <a:spcAft>
                <a:spcPct val="0"/>
              </a:spcAf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800" dirty="0" smtClean="0">
                <a:solidFill>
                  <a:srgbClr val="000000"/>
                </a:solidFill>
                <a:latin typeface="Tahoma" pitchFamily="-106" charset="0"/>
                <a:cs typeface="Arial" charset="0"/>
              </a:rPr>
              <a:t>Unit of measure</a:t>
            </a:r>
          </a:p>
        </p:txBody>
      </p:sp>
      <p:sp>
        <p:nvSpPr>
          <p:cNvPr id="1033" name="McK Footnote" hidden="1"/>
          <p:cNvSpPr txBox="1">
            <a:spLocks noChangeArrowheads="1"/>
          </p:cNvSpPr>
          <p:nvPr userDrawn="1">
            <p:custDataLst>
              <p:tags r:id="rId19"/>
            </p:custDataLst>
          </p:nvPr>
        </p:nvSpPr>
        <p:spPr bwMode="auto">
          <a:xfrm>
            <a:off x="609601" y="6210301"/>
            <a:ext cx="11112500" cy="409575"/>
          </a:xfrm>
          <a:prstGeom prst="rect">
            <a:avLst/>
          </a:prstGeom>
          <a:noFill/>
          <a:ln w="9525">
            <a:noFill/>
            <a:miter lim="800000"/>
            <a:headEnd/>
            <a:tailEnd/>
          </a:ln>
          <a:effectLst/>
        </p:spPr>
        <p:txBody>
          <a:bodyPr lIns="0" tIns="0" rIns="0" bIns="0" anchor="b">
            <a:spAutoFit/>
          </a:bodyPr>
          <a:lstStyle>
            <a:lvl1pPr marL="574675" indent="-574675" defTabSz="895350" eaLnBrk="0" hangingPunct="0">
              <a:tabLst>
                <a:tab pos="533400" algn="r"/>
              </a:tabLst>
              <a:defRPr sz="1600">
                <a:solidFill>
                  <a:schemeClr val="tx1"/>
                </a:solidFill>
                <a:latin typeface="Arial" charset="0"/>
                <a:ea typeface="ＭＳ Ｐゴシック" pitchFamily="-106" charset="-128"/>
              </a:defRPr>
            </a:lvl1pPr>
            <a:lvl2pPr marL="37931725" indent="-37474525" defTabSz="895350" eaLnBrk="0" hangingPunct="0">
              <a:tabLst>
                <a:tab pos="533400" algn="r"/>
              </a:tabLst>
              <a:defRPr sz="1600">
                <a:solidFill>
                  <a:schemeClr val="tx1"/>
                </a:solidFill>
                <a:latin typeface="Arial" charset="0"/>
                <a:ea typeface="ＭＳ Ｐゴシック" pitchFamily="-106" charset="-128"/>
              </a:defRPr>
            </a:lvl2pPr>
            <a:lvl3pPr eaLnBrk="0" hangingPunct="0">
              <a:tabLst>
                <a:tab pos="533400" algn="r"/>
              </a:tabLst>
              <a:defRPr sz="1600">
                <a:solidFill>
                  <a:schemeClr val="tx1"/>
                </a:solidFill>
                <a:latin typeface="Arial" charset="0"/>
                <a:ea typeface="ＭＳ Ｐゴシック" pitchFamily="-106" charset="-128"/>
              </a:defRPr>
            </a:lvl3pPr>
            <a:lvl4pPr eaLnBrk="0" hangingPunct="0">
              <a:tabLst>
                <a:tab pos="533400" algn="r"/>
              </a:tabLst>
              <a:defRPr sz="1600">
                <a:solidFill>
                  <a:schemeClr val="tx1"/>
                </a:solidFill>
                <a:latin typeface="Arial" charset="0"/>
                <a:ea typeface="ＭＳ Ｐゴシック" pitchFamily="-106" charset="-128"/>
              </a:defRPr>
            </a:lvl4pPr>
            <a:lvl5pPr eaLnBrk="0" hangingPunct="0">
              <a:tabLst>
                <a:tab pos="533400" algn="r"/>
              </a:tabLst>
              <a:defRPr sz="1600">
                <a:solidFill>
                  <a:schemeClr val="tx1"/>
                </a:solidFill>
                <a:latin typeface="Arial" charset="0"/>
                <a:ea typeface="ＭＳ Ｐゴシック" pitchFamily="-106" charset="-128"/>
              </a:defRPr>
            </a:lvl5pPr>
            <a:lvl6pPr marL="4572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6pPr>
            <a:lvl7pPr marL="9144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7pPr>
            <a:lvl8pPr marL="13716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8pPr>
            <a:lvl9pPr marL="1828800" eaLnBrk="0" fontAlgn="base" hangingPunct="0">
              <a:spcBef>
                <a:spcPct val="0"/>
              </a:spcBef>
              <a:spcAft>
                <a:spcPct val="0"/>
              </a:spcAft>
              <a:tabLst>
                <a:tab pos="533400" algn="r"/>
              </a:tabLst>
              <a:defRPr sz="1600">
                <a:solidFill>
                  <a:schemeClr val="tx1"/>
                </a:solidFill>
                <a:latin typeface="Arial" charset="0"/>
                <a:ea typeface="ＭＳ Ｐゴシック" pitchFamily="-106" charset="-128"/>
              </a:defRPr>
            </a:lvl9pPr>
          </a:lstStyle>
          <a:p>
            <a:pPr eaLnBrk="1" fontAlgn="base" hangingPunct="1">
              <a:spcBef>
                <a:spcPct val="0"/>
              </a:spcBef>
              <a:spcAft>
                <a:spcPct val="0"/>
              </a:spcAft>
              <a:defRPr/>
            </a:pPr>
            <a:r>
              <a:rPr lang="en-GB" sz="1200" dirty="0" smtClean="0">
                <a:solidFill>
                  <a:srgbClr val="000000"/>
                </a:solidFill>
                <a:latin typeface="Tahoma" pitchFamily="-106" charset="0"/>
                <a:cs typeface="Arial" charset="0"/>
              </a:rPr>
              <a:t>	*	Footnote</a:t>
            </a:r>
          </a:p>
          <a:p>
            <a:pPr eaLnBrk="1" fontAlgn="base" hangingPunct="1">
              <a:spcBef>
                <a:spcPct val="20000"/>
              </a:spcBef>
              <a:spcAft>
                <a:spcPct val="0"/>
              </a:spcAft>
              <a:defRPr/>
            </a:pPr>
            <a:r>
              <a:rPr lang="en-GB" sz="1200" dirty="0" smtClean="0">
                <a:solidFill>
                  <a:srgbClr val="000000"/>
                </a:solidFill>
                <a:latin typeface="Tahoma" pitchFamily="-106" charset="0"/>
                <a:cs typeface="Arial" charset="0"/>
              </a:rPr>
              <a:t>Source:		Source</a:t>
            </a:r>
          </a:p>
        </p:txBody>
      </p:sp>
      <p:grpSp>
        <p:nvGrpSpPr>
          <p:cNvPr id="3" name="McK Legend - Boxes" hidden="1"/>
          <p:cNvGrpSpPr>
            <a:grpSpLocks/>
          </p:cNvGrpSpPr>
          <p:nvPr userDrawn="1"/>
        </p:nvGrpSpPr>
        <p:grpSpPr bwMode="auto">
          <a:xfrm>
            <a:off x="10786538" y="1065214"/>
            <a:ext cx="911027" cy="941355"/>
            <a:chOff x="4180" y="1141"/>
            <a:chExt cx="422" cy="581"/>
          </a:xfrm>
        </p:grpSpPr>
        <p:sp>
          <p:nvSpPr>
            <p:cNvPr id="1060" name="Rectangle 55" hidden="1"/>
            <p:cNvSpPr>
              <a:spLocks noChangeArrowheads="1"/>
            </p:cNvSpPr>
            <p:nvPr/>
          </p:nvSpPr>
          <p:spPr bwMode="gray">
            <a:xfrm>
              <a:off x="4372" y="1141"/>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61" name="Rectangle 56" hidden="1"/>
            <p:cNvSpPr>
              <a:spLocks noChangeArrowheads="1"/>
            </p:cNvSpPr>
            <p:nvPr/>
          </p:nvSpPr>
          <p:spPr bwMode="gray">
            <a:xfrm>
              <a:off x="4372" y="12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62" name="Rectangle 57" hidden="1"/>
            <p:cNvSpPr>
              <a:spLocks noChangeArrowheads="1"/>
            </p:cNvSpPr>
            <p:nvPr/>
          </p:nvSpPr>
          <p:spPr bwMode="gray">
            <a:xfrm>
              <a:off x="4372" y="1452"/>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63" name="Rectangle 58" hidden="1"/>
            <p:cNvSpPr>
              <a:spLocks noChangeArrowheads="1"/>
            </p:cNvSpPr>
            <p:nvPr/>
          </p:nvSpPr>
          <p:spPr bwMode="gray">
            <a:xfrm>
              <a:off x="4372" y="160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64" name="LegendRectangle1" hidden="1"/>
            <p:cNvSpPr>
              <a:spLocks noChangeArrowheads="1"/>
            </p:cNvSpPr>
            <p:nvPr/>
          </p:nvSpPr>
          <p:spPr bwMode="gray">
            <a:xfrm>
              <a:off x="4180" y="1148"/>
              <a:ext cx="135" cy="101"/>
            </a:xfrm>
            <a:prstGeom prst="rect">
              <a:avLst/>
            </a:prstGeom>
            <a:solidFill>
              <a:schemeClr val="accent1"/>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cs typeface="Arial" charset="0"/>
              </a:endParaRPr>
            </a:p>
          </p:txBody>
        </p:sp>
        <p:sp>
          <p:nvSpPr>
            <p:cNvPr id="1065" name="LegendRectangle2" hidden="1"/>
            <p:cNvSpPr>
              <a:spLocks noChangeArrowheads="1"/>
            </p:cNvSpPr>
            <p:nvPr/>
          </p:nvSpPr>
          <p:spPr bwMode="gray">
            <a:xfrm>
              <a:off x="4180" y="1304"/>
              <a:ext cx="135" cy="101"/>
            </a:xfrm>
            <a:prstGeom prst="rect">
              <a:avLst/>
            </a:prstGeom>
            <a:solidFill>
              <a:schemeClr val="accent2"/>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cs typeface="Arial" charset="0"/>
              </a:endParaRPr>
            </a:p>
          </p:txBody>
        </p:sp>
        <p:sp>
          <p:nvSpPr>
            <p:cNvPr id="1066" name="LegendRectangle3" hidden="1"/>
            <p:cNvSpPr>
              <a:spLocks noChangeArrowheads="1"/>
            </p:cNvSpPr>
            <p:nvPr/>
          </p:nvSpPr>
          <p:spPr bwMode="gray">
            <a:xfrm>
              <a:off x="4180" y="1459"/>
              <a:ext cx="135" cy="101"/>
            </a:xfrm>
            <a:prstGeom prst="rect">
              <a:avLst/>
            </a:prstGeom>
            <a:solidFill>
              <a:schemeClr va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cs typeface="Arial" charset="0"/>
              </a:endParaRPr>
            </a:p>
          </p:txBody>
        </p:sp>
        <p:sp>
          <p:nvSpPr>
            <p:cNvPr id="1067" name="LegendRectangle4" hidden="1"/>
            <p:cNvSpPr>
              <a:spLocks noChangeArrowheads="1"/>
            </p:cNvSpPr>
            <p:nvPr/>
          </p:nvSpPr>
          <p:spPr bwMode="gray">
            <a:xfrm>
              <a:off x="4180" y="1615"/>
              <a:ext cx="135" cy="101"/>
            </a:xfrm>
            <a:prstGeom prst="rect">
              <a:avLst/>
            </a:prstGeom>
            <a:solidFill>
              <a:schemeClr val="folHlink"/>
            </a:solidFill>
            <a:ln w="9525">
              <a:solidFill>
                <a:schemeClr val="tx1"/>
              </a:solidFill>
              <a:miter lim="800000"/>
              <a:headEnd/>
              <a:tailEnd/>
            </a:ln>
          </p:spPr>
          <p:txBody>
            <a:bodyPr lIns="0" tIns="0" rIns="0" bIns="0"/>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defRPr/>
              </a:pPr>
              <a:endParaRPr lang="de-DE" sz="1200" smtClean="0">
                <a:solidFill>
                  <a:srgbClr val="000000"/>
                </a:solidFill>
                <a:latin typeface="Tahoma" panose="020B0604030504040204" pitchFamily="34" charset="0"/>
                <a:cs typeface="Arial" charset="0"/>
              </a:endParaRPr>
            </a:p>
          </p:txBody>
        </p:sp>
      </p:grpSp>
      <p:grpSp>
        <p:nvGrpSpPr>
          <p:cNvPr id="1034" name="McK Legend - Moons" hidden="1"/>
          <p:cNvGrpSpPr>
            <a:grpSpLocks/>
          </p:cNvGrpSpPr>
          <p:nvPr userDrawn="1"/>
        </p:nvGrpSpPr>
        <p:grpSpPr bwMode="auto">
          <a:xfrm>
            <a:off x="10816170" y="1065213"/>
            <a:ext cx="881297" cy="688941"/>
            <a:chOff x="5067" y="578"/>
            <a:chExt cx="408" cy="425"/>
          </a:xfrm>
        </p:grpSpPr>
        <p:grpSp>
          <p:nvGrpSpPr>
            <p:cNvPr id="1048" name="Group 64" hidden="1"/>
            <p:cNvGrpSpPr>
              <a:grpSpLocks noChangeAspect="1"/>
            </p:cNvGrpSpPr>
            <p:nvPr userDrawn="1">
              <p:custDataLst>
                <p:tags r:id="rId20"/>
              </p:custDataLst>
            </p:nvPr>
          </p:nvGrpSpPr>
          <p:grpSpPr bwMode="auto">
            <a:xfrm>
              <a:off x="5067" y="585"/>
              <a:ext cx="98" cy="104"/>
              <a:chOff x="4828" y="1575"/>
              <a:chExt cx="117" cy="117"/>
            </a:xfrm>
          </p:grpSpPr>
          <p:sp>
            <p:nvSpPr>
              <p:cNvPr id="1058" name="Oval 65" hidden="1"/>
              <p:cNvSpPr>
                <a:spLocks noChangeAspect="1" noChangeArrowheads="1"/>
              </p:cNvSpPr>
              <p:nvPr>
                <p:custDataLst>
                  <p:tags r:id="rId27"/>
                </p:custDataLst>
              </p:nvPr>
            </p:nvSpPr>
            <p:spPr bwMode="gray">
              <a:xfrm>
                <a:off x="4828" y="1575"/>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cs typeface="Arial" charset="0"/>
                </a:endParaRPr>
              </a:p>
            </p:txBody>
          </p:sp>
          <p:sp>
            <p:nvSpPr>
              <p:cNvPr id="1059" name="Arc 66" hidden="1"/>
              <p:cNvSpPr>
                <a:spLocks noChangeAspect="1"/>
              </p:cNvSpPr>
              <p:nvPr>
                <p:custDataLst>
                  <p:tags r:id="rId28"/>
                </p:custDataLst>
              </p:nvPr>
            </p:nvSpPr>
            <p:spPr bwMode="gray">
              <a:xfrm>
                <a:off x="4829" y="1576"/>
                <a:ext cx="116" cy="116"/>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path>
                  <a:path w="43200" h="43200" stroke="0"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lnTo>
                      <a:pt x="21600" y="21600"/>
                    </a:lnTo>
                    <a:lnTo>
                      <a:pt x="21600" y="-1"/>
                    </a:lnTo>
                    <a:close/>
                  </a:path>
                </a:pathLst>
              </a:custGeom>
              <a:solidFill>
                <a:schemeClr val="accent1"/>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grpSp>
        <p:grpSp>
          <p:nvGrpSpPr>
            <p:cNvPr id="1049" name="Group 67" hidden="1"/>
            <p:cNvGrpSpPr>
              <a:grpSpLocks noChangeAspect="1"/>
            </p:cNvGrpSpPr>
            <p:nvPr userDrawn="1">
              <p:custDataLst>
                <p:tags r:id="rId21"/>
              </p:custDataLst>
            </p:nvPr>
          </p:nvGrpSpPr>
          <p:grpSpPr bwMode="auto">
            <a:xfrm>
              <a:off x="5068" y="738"/>
              <a:ext cx="98" cy="104"/>
              <a:chOff x="4828" y="1722"/>
              <a:chExt cx="116" cy="117"/>
            </a:xfrm>
          </p:grpSpPr>
          <p:sp>
            <p:nvSpPr>
              <p:cNvPr id="1056" name="Oval 68" hidden="1"/>
              <p:cNvSpPr>
                <a:spLocks noChangeAspect="1" noChangeArrowheads="1"/>
              </p:cNvSpPr>
              <p:nvPr>
                <p:custDataLst>
                  <p:tags r:id="rId25"/>
                </p:custDataLst>
              </p:nvPr>
            </p:nvSpPr>
            <p:spPr bwMode="gray">
              <a:xfrm>
                <a:off x="4828" y="1722"/>
                <a:ext cx="116" cy="119"/>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cs typeface="Arial" charset="0"/>
                </a:endParaRPr>
              </a:p>
            </p:txBody>
          </p:sp>
          <p:sp>
            <p:nvSpPr>
              <p:cNvPr id="1057" name="Arc 69" hidden="1"/>
              <p:cNvSpPr>
                <a:spLocks noChangeAspect="1"/>
              </p:cNvSpPr>
              <p:nvPr>
                <p:custDataLst>
                  <p:tags r:id="rId26"/>
                </p:custDataLst>
              </p:nvPr>
            </p:nvSpPr>
            <p:spPr bwMode="gray">
              <a:xfrm>
                <a:off x="4886" y="1723"/>
                <a:ext cx="58" cy="117"/>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Lst>
                <a:ahLst/>
                <a:cxnLst>
                  <a:cxn ang="T6">
                    <a:pos x="T0" y="T1"/>
                  </a:cxn>
                  <a:cxn ang="T7">
                    <a:pos x="T2" y="T3"/>
                  </a:cxn>
                  <a:cxn ang="T8">
                    <a:pos x="T4" y="T5"/>
                  </a:cxn>
                </a:cxnLst>
                <a:rect l="0" t="0" r="r" b="b"/>
                <a:pathLst>
                  <a:path w="21600" h="43200" fill="none" extrusionOk="0">
                    <a:moveTo>
                      <a:pt x="0" y="-1"/>
                    </a:moveTo>
                    <a:cubicBezTo>
                      <a:pt x="11929" y="0"/>
                      <a:pt x="21600" y="9670"/>
                      <a:pt x="21600" y="21600"/>
                    </a:cubicBezTo>
                    <a:cubicBezTo>
                      <a:pt x="21600" y="33529"/>
                      <a:pt x="11929" y="43200"/>
                      <a:pt x="-1" y="43200"/>
                    </a:cubicBezTo>
                  </a:path>
                  <a:path w="21600" h="43200" stroke="0" extrusionOk="0">
                    <a:moveTo>
                      <a:pt x="0" y="-1"/>
                    </a:moveTo>
                    <a:cubicBezTo>
                      <a:pt x="11929" y="0"/>
                      <a:pt x="21600" y="9670"/>
                      <a:pt x="21600" y="21600"/>
                    </a:cubicBezTo>
                    <a:cubicBezTo>
                      <a:pt x="21600" y="33529"/>
                      <a:pt x="11929" y="43200"/>
                      <a:pt x="-1" y="43200"/>
                    </a:cubicBezTo>
                    <a:lnTo>
                      <a:pt x="0" y="21600"/>
                    </a:lnTo>
                    <a:lnTo>
                      <a:pt x="0" y="-1"/>
                    </a:lnTo>
                    <a:close/>
                  </a:path>
                </a:pathLst>
              </a:custGeom>
              <a:solidFill>
                <a:schemeClr val="folHlink"/>
              </a:solidFill>
              <a:ln w="9525">
                <a:solidFill>
                  <a:schemeClr val="tx1"/>
                </a:solidFill>
                <a:round/>
                <a:headEnd/>
                <a:tailEnd/>
              </a:ln>
            </p:spPr>
            <p:txBody>
              <a:bodyPr wrap="none" lIns="78556" tIns="39278" rIns="78556" bIns="39278" anchor="ct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grpSp>
        <p:grpSp>
          <p:nvGrpSpPr>
            <p:cNvPr id="1050" name="Group 70" hidden="1"/>
            <p:cNvGrpSpPr>
              <a:grpSpLocks noChangeAspect="1"/>
            </p:cNvGrpSpPr>
            <p:nvPr userDrawn="1">
              <p:custDataLst>
                <p:tags r:id="rId22"/>
              </p:custDataLst>
            </p:nvPr>
          </p:nvGrpSpPr>
          <p:grpSpPr bwMode="auto">
            <a:xfrm>
              <a:off x="5068" y="897"/>
              <a:ext cx="98" cy="103"/>
              <a:chOff x="4828" y="1870"/>
              <a:chExt cx="116" cy="116"/>
            </a:xfrm>
          </p:grpSpPr>
          <p:sp>
            <p:nvSpPr>
              <p:cNvPr id="1054" name="Oval 71" hidden="1"/>
              <p:cNvSpPr>
                <a:spLocks noChangeAspect="1" noChangeArrowheads="1"/>
              </p:cNvSpPr>
              <p:nvPr>
                <p:custDataLst>
                  <p:tags r:id="rId23"/>
                </p:custDataLst>
              </p:nvPr>
            </p:nvSpPr>
            <p:spPr bwMode="gray">
              <a:xfrm>
                <a:off x="4828" y="1870"/>
                <a:ext cx="116" cy="116"/>
              </a:xfrm>
              <a:prstGeom prst="ellipse">
                <a:avLst/>
              </a:prstGeom>
              <a:solidFill>
                <a:schemeClr val="accent1"/>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cs typeface="Arial" charset="0"/>
                </a:endParaRPr>
              </a:p>
            </p:txBody>
          </p:sp>
          <p:sp>
            <p:nvSpPr>
              <p:cNvPr id="1055" name="Oval 72" hidden="1"/>
              <p:cNvSpPr>
                <a:spLocks noChangeAspect="1" noChangeArrowheads="1"/>
              </p:cNvSpPr>
              <p:nvPr>
                <p:custDataLst>
                  <p:tags r:id="rId24"/>
                </p:custDataLst>
              </p:nvPr>
            </p:nvSpPr>
            <p:spPr bwMode="gray">
              <a:xfrm>
                <a:off x="4828" y="1870"/>
                <a:ext cx="116" cy="116"/>
              </a:xfrm>
              <a:prstGeom prst="ellipse">
                <a:avLst/>
              </a:prstGeom>
              <a:solidFill>
                <a:schemeClr val="folHlink"/>
              </a:solidFill>
              <a:ln w="9525">
                <a:solidFill>
                  <a:schemeClr val="tx1"/>
                </a:solidFill>
                <a:round/>
                <a:headEnd/>
                <a:tailEnd/>
              </a:ln>
            </p:spPr>
            <p:txBody>
              <a:bodyPr wrap="none" lIns="78556" tIns="39278" rIns="78556" bIns="39278" anchor="ctr"/>
              <a:lstStyle>
                <a:lvl1pPr defTabSz="7858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7858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7858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7858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7858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7858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lang="en-US" sz="1200" dirty="0" smtClean="0">
                  <a:solidFill>
                    <a:srgbClr val="000000"/>
                  </a:solidFill>
                  <a:latin typeface="Tahoma" panose="020B0604030504040204" pitchFamily="34" charset="0"/>
                  <a:cs typeface="Arial" charset="0"/>
                </a:endParaRPr>
              </a:p>
            </p:txBody>
          </p:sp>
        </p:grpSp>
        <p:sp>
          <p:nvSpPr>
            <p:cNvPr id="1051" name="Rectangle 73" hidden="1"/>
            <p:cNvSpPr>
              <a:spLocks noChangeArrowheads="1"/>
            </p:cNvSpPr>
            <p:nvPr userDrawn="1"/>
          </p:nvSpPr>
          <p:spPr bwMode="gray">
            <a:xfrm>
              <a:off x="5245" y="734"/>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52" name="Rectangle 74" hidden="1"/>
            <p:cNvSpPr>
              <a:spLocks noChangeArrowheads="1"/>
            </p:cNvSpPr>
            <p:nvPr userDrawn="1"/>
          </p:nvSpPr>
          <p:spPr bwMode="gray">
            <a:xfrm>
              <a:off x="5245" y="889"/>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53" name="Rectangle 75" hidden="1"/>
            <p:cNvSpPr>
              <a:spLocks noChangeArrowheads="1"/>
            </p:cNvSpPr>
            <p:nvPr userDrawn="1"/>
          </p:nvSpPr>
          <p:spPr bwMode="gray">
            <a:xfrm>
              <a:off x="5245" y="5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grpSp>
      <p:grpSp>
        <p:nvGrpSpPr>
          <p:cNvPr id="1035" name="McK Legend - Lines" hidden="1"/>
          <p:cNvGrpSpPr>
            <a:grpSpLocks/>
          </p:cNvGrpSpPr>
          <p:nvPr userDrawn="1"/>
        </p:nvGrpSpPr>
        <p:grpSpPr bwMode="auto">
          <a:xfrm>
            <a:off x="10585453" y="1052512"/>
            <a:ext cx="1113940" cy="958817"/>
            <a:chOff x="4159" y="2378"/>
            <a:chExt cx="515" cy="592"/>
          </a:xfrm>
        </p:grpSpPr>
        <p:sp>
          <p:nvSpPr>
            <p:cNvPr id="1040" name="Rectangle 77" hidden="1"/>
            <p:cNvSpPr>
              <a:spLocks noChangeArrowheads="1"/>
            </p:cNvSpPr>
            <p:nvPr/>
          </p:nvSpPr>
          <p:spPr bwMode="gray">
            <a:xfrm>
              <a:off x="4444" y="2378"/>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41" name="Rectangle 78" hidden="1"/>
            <p:cNvSpPr>
              <a:spLocks noChangeArrowheads="1"/>
            </p:cNvSpPr>
            <p:nvPr/>
          </p:nvSpPr>
          <p:spPr bwMode="gray">
            <a:xfrm>
              <a:off x="4444" y="253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42" name="Rectangle 79" hidden="1"/>
            <p:cNvSpPr>
              <a:spLocks noChangeArrowheads="1"/>
            </p:cNvSpPr>
            <p:nvPr/>
          </p:nvSpPr>
          <p:spPr bwMode="gray">
            <a:xfrm>
              <a:off x="4444" y="2697"/>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43" name="Line 80" hidden="1"/>
            <p:cNvSpPr>
              <a:spLocks noChangeShapeType="1"/>
            </p:cNvSpPr>
            <p:nvPr/>
          </p:nvSpPr>
          <p:spPr bwMode="gray">
            <a:xfrm>
              <a:off x="4159" y="2444"/>
              <a:ext cx="22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sp>
          <p:nvSpPr>
            <p:cNvPr id="1044" name="Line 81" hidden="1"/>
            <p:cNvSpPr>
              <a:spLocks noChangeShapeType="1"/>
            </p:cNvSpPr>
            <p:nvPr/>
          </p:nvSpPr>
          <p:spPr bwMode="gray">
            <a:xfrm>
              <a:off x="4159" y="2603"/>
              <a:ext cx="22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sp>
          <p:nvSpPr>
            <p:cNvPr id="1045" name="Line 82" hidden="1"/>
            <p:cNvSpPr>
              <a:spLocks noChangeShapeType="1"/>
            </p:cNvSpPr>
            <p:nvPr/>
          </p:nvSpPr>
          <p:spPr bwMode="gray">
            <a:xfrm>
              <a:off x="4159" y="2763"/>
              <a:ext cx="2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sp>
          <p:nvSpPr>
            <p:cNvPr id="1046" name="Rectangle 83" hidden="1"/>
            <p:cNvSpPr>
              <a:spLocks noChangeArrowheads="1"/>
            </p:cNvSpPr>
            <p:nvPr/>
          </p:nvSpPr>
          <p:spPr bwMode="gray">
            <a:xfrm>
              <a:off x="4444" y="2856"/>
              <a:ext cx="2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7471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7471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7471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7471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7471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7471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defRPr/>
              </a:pPr>
              <a:r>
                <a:rPr lang="en-GB" sz="1200" dirty="0" smtClean="0">
                  <a:solidFill>
                    <a:srgbClr val="000000"/>
                  </a:solidFill>
                  <a:latin typeface="Tahoma" panose="020B0604030504040204" pitchFamily="34" charset="0"/>
                  <a:cs typeface="Arial" charset="0"/>
                </a:rPr>
                <a:t>Legend</a:t>
              </a:r>
            </a:p>
          </p:txBody>
        </p:sp>
        <p:sp>
          <p:nvSpPr>
            <p:cNvPr id="1047" name="Line 84" hidden="1"/>
            <p:cNvSpPr>
              <a:spLocks noChangeShapeType="1"/>
            </p:cNvSpPr>
            <p:nvPr/>
          </p:nvSpPr>
          <p:spPr bwMode="gray">
            <a:xfrm>
              <a:off x="4159" y="2922"/>
              <a:ext cx="22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ZA" sz="1600" dirty="0">
                <a:solidFill>
                  <a:srgbClr val="000000"/>
                </a:solidFill>
                <a:latin typeface="Arial" panose="020B0604020202020204" pitchFamily="34" charset="0"/>
                <a:ea typeface="ＭＳ Ｐゴシック" panose="020B0600070205080204" pitchFamily="34" charset="-128"/>
                <a:cs typeface="Arial" charset="0"/>
              </a:endParaRPr>
            </a:p>
          </p:txBody>
        </p:sp>
      </p:grpSp>
      <p:grpSp>
        <p:nvGrpSpPr>
          <p:cNvPr id="1036" name="McK Sticker" hidden="1"/>
          <p:cNvGrpSpPr>
            <a:grpSpLocks/>
          </p:cNvGrpSpPr>
          <p:nvPr userDrawn="1"/>
        </p:nvGrpSpPr>
        <p:grpSpPr bwMode="auto">
          <a:xfrm>
            <a:off x="11267141" y="1077913"/>
            <a:ext cx="598891" cy="220662"/>
            <a:chOff x="5217" y="665"/>
            <a:chExt cx="277" cy="137"/>
          </a:xfrm>
        </p:grpSpPr>
        <p:sp>
          <p:nvSpPr>
            <p:cNvPr id="1037" name="AutoShape 86" hidden="1"/>
            <p:cNvSpPr>
              <a:spLocks noChangeArrowheads="1"/>
            </p:cNvSpPr>
            <p:nvPr userDrawn="1"/>
          </p:nvSpPr>
          <p:spPr bwMode="auto">
            <a:xfrm>
              <a:off x="5217" y="665"/>
              <a:ext cx="277" cy="13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 rIns="0" bIns="18000" anchor="ctr">
              <a:spAutoFit/>
            </a:bodyPr>
            <a:lstStyle>
              <a:lvl1pPr defTabSz="804863"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defTabSz="804863"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defTabSz="804863"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defTabSz="804863"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defTabSz="804863"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defTabSz="804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fontAlgn="base">
                <a:spcBef>
                  <a:spcPct val="0"/>
                </a:spcBef>
                <a:spcAft>
                  <a:spcPct val="0"/>
                </a:spcAft>
                <a:defRPr/>
              </a:pPr>
              <a:r>
                <a:rPr lang="en-GB" sz="1200" dirty="0" smtClean="0">
                  <a:solidFill>
                    <a:srgbClr val="000000"/>
                  </a:solidFill>
                  <a:latin typeface="Tahoma" panose="020B0604030504040204" pitchFamily="34" charset="0"/>
                  <a:cs typeface="Arial" charset="0"/>
                </a:rPr>
                <a:t>STICKER</a:t>
              </a:r>
            </a:p>
          </p:txBody>
        </p:sp>
        <p:cxnSp>
          <p:nvCxnSpPr>
            <p:cNvPr id="1038" name="McK StickerE" hidden="1"/>
            <p:cNvCxnSpPr>
              <a:cxnSpLocks noChangeShapeType="1"/>
              <a:stCxn id="1037" idx="2"/>
              <a:endCxn id="1037" idx="0"/>
            </p:cNvCxnSpPr>
            <p:nvPr userDrawn="1"/>
          </p:nvCxnSpPr>
          <p:spPr bwMode="auto">
            <a:xfrm>
              <a:off x="5217" y="665"/>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cxnSp>
          <p:nvCxnSpPr>
            <p:cNvPr id="1039" name="AutoShape 88" hidden="1"/>
            <p:cNvCxnSpPr>
              <a:cxnSpLocks noChangeShapeType="1"/>
              <a:stCxn id="1037" idx="4"/>
              <a:endCxn id="1037" idx="6"/>
            </p:cNvCxnSpPr>
            <p:nvPr userDrawn="1"/>
          </p:nvCxnSpPr>
          <p:spPr bwMode="auto">
            <a:xfrm>
              <a:off x="5217" y="802"/>
              <a:ext cx="277" cy="0"/>
            </a:xfrm>
            <a:prstGeom prst="straightConnector1">
              <a:avLst/>
            </a:prstGeom>
            <a:noFill/>
            <a:ln w="6350">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65120347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p:txStyles>
    <p:titleStyle>
      <a:lvl1pPr algn="l" rtl="0" eaLnBrk="0" fontAlgn="base" hangingPunct="0">
        <a:spcBef>
          <a:spcPct val="0"/>
        </a:spcBef>
        <a:spcAft>
          <a:spcPct val="0"/>
        </a:spcAft>
        <a:defRPr sz="2000" b="1">
          <a:solidFill>
            <a:schemeClr val="folHlink"/>
          </a:solidFill>
          <a:latin typeface="+mj-lt"/>
          <a:ea typeface="ＭＳ Ｐゴシック" pitchFamily="-106" charset="-128"/>
          <a:cs typeface="ＭＳ Ｐゴシック" charset="0"/>
        </a:defRPr>
      </a:lvl1pPr>
      <a:lvl2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2pPr>
      <a:lvl3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3pPr>
      <a:lvl4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4pPr>
      <a:lvl5pPr algn="l" rtl="0" eaLnBrk="0" fontAlgn="base" hangingPunct="0">
        <a:spcBef>
          <a:spcPct val="0"/>
        </a:spcBef>
        <a:spcAft>
          <a:spcPct val="0"/>
        </a:spcAft>
        <a:defRPr sz="2000" b="1">
          <a:solidFill>
            <a:schemeClr val="folHlink"/>
          </a:solidFill>
          <a:latin typeface="Tahoma" pitchFamily="-106" charset="0"/>
          <a:ea typeface="ＭＳ Ｐゴシック" pitchFamily="-106" charset="-128"/>
          <a:cs typeface="ＭＳ Ｐゴシック" charset="0"/>
        </a:defRPr>
      </a:lvl5pPr>
      <a:lvl6pPr marL="457200" algn="l" rtl="0" fontAlgn="base">
        <a:spcBef>
          <a:spcPct val="0"/>
        </a:spcBef>
        <a:spcAft>
          <a:spcPct val="0"/>
        </a:spcAft>
        <a:defRPr sz="2000" b="1">
          <a:solidFill>
            <a:schemeClr val="folHlink"/>
          </a:solidFill>
          <a:latin typeface="Tahoma" pitchFamily="-106" charset="0"/>
        </a:defRPr>
      </a:lvl6pPr>
      <a:lvl7pPr marL="914400" algn="l" rtl="0" fontAlgn="base">
        <a:spcBef>
          <a:spcPct val="0"/>
        </a:spcBef>
        <a:spcAft>
          <a:spcPct val="0"/>
        </a:spcAft>
        <a:defRPr sz="2000" b="1">
          <a:solidFill>
            <a:schemeClr val="folHlink"/>
          </a:solidFill>
          <a:latin typeface="Tahoma" pitchFamily="-106" charset="0"/>
        </a:defRPr>
      </a:lvl7pPr>
      <a:lvl8pPr marL="1371600" algn="l" rtl="0" fontAlgn="base">
        <a:spcBef>
          <a:spcPct val="0"/>
        </a:spcBef>
        <a:spcAft>
          <a:spcPct val="0"/>
        </a:spcAft>
        <a:defRPr sz="2000" b="1">
          <a:solidFill>
            <a:schemeClr val="folHlink"/>
          </a:solidFill>
          <a:latin typeface="Tahoma" pitchFamily="-106" charset="0"/>
        </a:defRPr>
      </a:lvl8pPr>
      <a:lvl9pPr marL="1828800" algn="l" rtl="0" fontAlgn="base">
        <a:spcBef>
          <a:spcPct val="0"/>
        </a:spcBef>
        <a:spcAft>
          <a:spcPct val="0"/>
        </a:spcAft>
        <a:defRPr sz="2000" b="1">
          <a:solidFill>
            <a:schemeClr val="folHlink"/>
          </a:solidFill>
          <a:latin typeface="Tahoma" pitchFamily="-106" charset="0"/>
        </a:defRPr>
      </a:lvl9pPr>
    </p:titleStyle>
    <p:bodyStyle>
      <a:lvl1pPr marL="342900" indent="-342900" algn="l" defTabSz="895350" rtl="0" eaLnBrk="0" fontAlgn="base" hangingPunct="0">
        <a:spcBef>
          <a:spcPct val="0"/>
        </a:spcBef>
        <a:spcAft>
          <a:spcPct val="0"/>
        </a:spcAft>
        <a:buSzPct val="120000"/>
        <a:defRPr>
          <a:solidFill>
            <a:schemeClr val="tx1"/>
          </a:solidFill>
          <a:latin typeface="+mn-lt"/>
          <a:ea typeface="ＭＳ Ｐゴシック" pitchFamily="-106" charset="-128"/>
          <a:cs typeface="ＭＳ Ｐゴシック" charset="0"/>
        </a:defRPr>
      </a:lvl1pPr>
      <a:lvl2pPr marL="144463" indent="-142875" algn="l" defTabSz="895350" rtl="0" eaLnBrk="0" fontAlgn="base" hangingPunct="0">
        <a:spcBef>
          <a:spcPct val="0"/>
        </a:spcBef>
        <a:spcAft>
          <a:spcPct val="0"/>
        </a:spcAft>
        <a:buChar char="•"/>
        <a:defRPr>
          <a:solidFill>
            <a:schemeClr val="tx1"/>
          </a:solidFill>
          <a:latin typeface="+mn-lt"/>
          <a:ea typeface="ＭＳ Ｐゴシック" pitchFamily="-106" charset="-128"/>
        </a:defRPr>
      </a:lvl2pPr>
      <a:lvl3pPr marL="295275"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3pPr>
      <a:lvl4pPr marL="431800" indent="-134938" algn="l" defTabSz="895350" rtl="0" eaLnBrk="0" fontAlgn="base" hangingPunct="0">
        <a:spcBef>
          <a:spcPct val="0"/>
        </a:spcBef>
        <a:spcAft>
          <a:spcPct val="0"/>
        </a:spcAft>
        <a:buChar char="•"/>
        <a:defRPr>
          <a:solidFill>
            <a:schemeClr val="tx1"/>
          </a:solidFill>
          <a:latin typeface="+mn-lt"/>
          <a:ea typeface="ＭＳ Ｐゴシック" pitchFamily="-106" charset="-128"/>
        </a:defRPr>
      </a:lvl4pPr>
      <a:lvl5pPr marL="582613" indent="-149225" algn="l" defTabSz="895350" rtl="0" eaLnBrk="0" fontAlgn="base" hangingPunct="0">
        <a:spcBef>
          <a:spcPct val="0"/>
        </a:spcBef>
        <a:spcAft>
          <a:spcPct val="0"/>
        </a:spcAft>
        <a:buChar char="–"/>
        <a:defRPr>
          <a:solidFill>
            <a:schemeClr val="tx1"/>
          </a:solidFill>
          <a:latin typeface="+mn-lt"/>
          <a:ea typeface="ＭＳ Ｐゴシック" pitchFamily="-106" charset="-128"/>
        </a:defRPr>
      </a:lvl5pPr>
      <a:lvl6pPr marL="1039813" indent="-149225" algn="l" defTabSz="895350" rtl="0" fontAlgn="base">
        <a:spcBef>
          <a:spcPct val="0"/>
        </a:spcBef>
        <a:spcAft>
          <a:spcPct val="0"/>
        </a:spcAft>
        <a:buChar char="–"/>
        <a:defRPr>
          <a:solidFill>
            <a:schemeClr val="tx1"/>
          </a:solidFill>
          <a:latin typeface="+mn-lt"/>
          <a:ea typeface="ＭＳ Ｐゴシック" pitchFamily="-106" charset="-128"/>
        </a:defRPr>
      </a:lvl6pPr>
      <a:lvl7pPr marL="1497013" indent="-149225" algn="l" defTabSz="895350" rtl="0" fontAlgn="base">
        <a:spcBef>
          <a:spcPct val="0"/>
        </a:spcBef>
        <a:spcAft>
          <a:spcPct val="0"/>
        </a:spcAft>
        <a:buChar char="–"/>
        <a:defRPr>
          <a:solidFill>
            <a:schemeClr val="tx1"/>
          </a:solidFill>
          <a:latin typeface="+mn-lt"/>
          <a:ea typeface="ＭＳ Ｐゴシック" pitchFamily="-106" charset="-128"/>
        </a:defRPr>
      </a:lvl7pPr>
      <a:lvl8pPr marL="1954213" indent="-149225" algn="l" defTabSz="895350" rtl="0" fontAlgn="base">
        <a:spcBef>
          <a:spcPct val="0"/>
        </a:spcBef>
        <a:spcAft>
          <a:spcPct val="0"/>
        </a:spcAft>
        <a:buChar char="–"/>
        <a:defRPr>
          <a:solidFill>
            <a:schemeClr val="tx1"/>
          </a:solidFill>
          <a:latin typeface="+mn-lt"/>
          <a:ea typeface="ＭＳ Ｐゴシック" pitchFamily="-106" charset="-128"/>
        </a:defRPr>
      </a:lvl8pPr>
      <a:lvl9pPr marL="2411413" indent="-149225" algn="l" defTabSz="895350" rtl="0" fontAlgn="base">
        <a:spcBef>
          <a:spcPct val="0"/>
        </a:spcBef>
        <a:spcAft>
          <a:spcPct val="0"/>
        </a:spcAft>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356" y="339260"/>
            <a:ext cx="10190226" cy="3354765"/>
          </a:xfrm>
          <a:prstGeom prst="rect">
            <a:avLst/>
          </a:prstGeom>
          <a:noFill/>
        </p:spPr>
        <p:txBody>
          <a:bodyPr wrap="none" rtlCol="0">
            <a:spAutoFit/>
          </a:bodyPr>
          <a:lstStyle/>
          <a:p>
            <a:pPr fontAlgn="base">
              <a:spcBef>
                <a:spcPct val="0"/>
              </a:spcBef>
              <a:spcAft>
                <a:spcPct val="0"/>
              </a:spcAft>
            </a:pPr>
            <a:r>
              <a:rPr lang="en-ZA" sz="2400" b="1" dirty="0" smtClean="0">
                <a:solidFill>
                  <a:srgbClr val="C00000"/>
                </a:solidFill>
                <a:latin typeface="Calibri" panose="020F0502020204030204" pitchFamily="34" charset="0"/>
                <a:cs typeface="Arial" charset="0"/>
              </a:rPr>
              <a:t>HIGH </a:t>
            </a:r>
            <a:r>
              <a:rPr lang="en-ZA" sz="2400" b="1" dirty="0">
                <a:solidFill>
                  <a:srgbClr val="C00000"/>
                </a:solidFill>
                <a:latin typeface="Calibri" panose="020F0502020204030204" pitchFamily="34" charset="0"/>
                <a:cs typeface="Arial" charset="0"/>
              </a:rPr>
              <a:t>LEVEL SUMMARY OF THE NYDA’s 2017/18 ANNUAL PERFORMANCE </a:t>
            </a:r>
            <a:r>
              <a:rPr lang="en-ZA" sz="2400" b="1" dirty="0" smtClean="0">
                <a:solidFill>
                  <a:srgbClr val="C00000"/>
                </a:solidFill>
                <a:latin typeface="Calibri" panose="020F0502020204030204" pitchFamily="34" charset="0"/>
                <a:cs typeface="Arial" charset="0"/>
              </a:rPr>
              <a:t>PLAN</a:t>
            </a:r>
          </a:p>
          <a:p>
            <a:pPr algn="ctr" fontAlgn="base">
              <a:spcBef>
                <a:spcPct val="0"/>
              </a:spcBef>
              <a:spcAft>
                <a:spcPct val="0"/>
              </a:spcAft>
            </a:pPr>
            <a:endParaRPr lang="en-ZA" sz="2400" b="1" dirty="0" smtClean="0">
              <a:solidFill>
                <a:srgbClr val="C00000"/>
              </a:solidFill>
              <a:latin typeface="Calibri" panose="020F0502020204030204" pitchFamily="34" charset="0"/>
              <a:cs typeface="Arial" charset="0"/>
            </a:endParaRPr>
          </a:p>
          <a:p>
            <a:pPr algn="ctr" fontAlgn="base">
              <a:spcBef>
                <a:spcPct val="0"/>
              </a:spcBef>
              <a:spcAft>
                <a:spcPct val="0"/>
              </a:spcAft>
            </a:pPr>
            <a:r>
              <a:rPr lang="en-ZA" sz="2400" b="1" dirty="0" smtClean="0">
                <a:solidFill>
                  <a:srgbClr val="C00000"/>
                </a:solidFill>
                <a:latin typeface="Calibri" panose="020F0502020204030204" pitchFamily="34" charset="0"/>
                <a:cs typeface="Arial" charset="0"/>
              </a:rPr>
              <a:t>PORTFOLIO COMMITTEE ON PUBLIC SERVICE AND ADMINISTRATION AS WELL</a:t>
            </a:r>
          </a:p>
          <a:p>
            <a:pPr algn="ctr" fontAlgn="base">
              <a:spcBef>
                <a:spcPct val="0"/>
              </a:spcBef>
              <a:spcAft>
                <a:spcPct val="0"/>
              </a:spcAft>
            </a:pPr>
            <a:r>
              <a:rPr lang="en-ZA" sz="2400" b="1" dirty="0" smtClean="0">
                <a:solidFill>
                  <a:srgbClr val="C00000"/>
                </a:solidFill>
                <a:latin typeface="Calibri" panose="020F0502020204030204" pitchFamily="34" charset="0"/>
                <a:cs typeface="Arial" charset="0"/>
              </a:rPr>
              <a:t>MONITORING AND EVALUATION</a:t>
            </a:r>
          </a:p>
          <a:p>
            <a:pPr algn="ctr" fontAlgn="base">
              <a:spcBef>
                <a:spcPct val="0"/>
              </a:spcBef>
              <a:spcAft>
                <a:spcPct val="0"/>
              </a:spcAft>
            </a:pPr>
            <a:endParaRPr lang="en-ZA" sz="2400" b="1" dirty="0" smtClean="0">
              <a:solidFill>
                <a:srgbClr val="C00000"/>
              </a:solidFill>
              <a:latin typeface="Calibri" panose="020F0502020204030204" pitchFamily="34" charset="0"/>
              <a:cs typeface="Arial" charset="0"/>
            </a:endParaRPr>
          </a:p>
          <a:p>
            <a:pPr algn="ctr" fontAlgn="base">
              <a:spcBef>
                <a:spcPct val="0"/>
              </a:spcBef>
              <a:spcAft>
                <a:spcPct val="0"/>
              </a:spcAft>
            </a:pPr>
            <a:r>
              <a:rPr lang="en-ZA" sz="2400" b="1" dirty="0" smtClean="0">
                <a:solidFill>
                  <a:srgbClr val="C00000"/>
                </a:solidFill>
                <a:latin typeface="Calibri" panose="020F0502020204030204" pitchFamily="34" charset="0"/>
                <a:cs typeface="Arial" charset="0"/>
              </a:rPr>
              <a:t>DATE: 04</a:t>
            </a:r>
            <a:r>
              <a:rPr lang="en-ZA" sz="2400" b="1" baseline="30000" dirty="0" smtClean="0">
                <a:solidFill>
                  <a:srgbClr val="C00000"/>
                </a:solidFill>
                <a:latin typeface="Calibri" panose="020F0502020204030204" pitchFamily="34" charset="0"/>
                <a:cs typeface="Arial" charset="0"/>
              </a:rPr>
              <a:t>th</a:t>
            </a:r>
            <a:r>
              <a:rPr lang="en-ZA" sz="2400" b="1" dirty="0" smtClean="0">
                <a:solidFill>
                  <a:srgbClr val="C00000"/>
                </a:solidFill>
                <a:latin typeface="Calibri" panose="020F0502020204030204" pitchFamily="34" charset="0"/>
                <a:cs typeface="Arial" charset="0"/>
              </a:rPr>
              <a:t> MAY 2017</a:t>
            </a:r>
          </a:p>
          <a:p>
            <a:pPr algn="ctr" fontAlgn="base">
              <a:spcBef>
                <a:spcPct val="0"/>
              </a:spcBef>
              <a:spcAft>
                <a:spcPct val="0"/>
              </a:spcAft>
            </a:pPr>
            <a:r>
              <a:rPr lang="en-ZA" sz="2400" b="1" dirty="0" smtClean="0">
                <a:solidFill>
                  <a:srgbClr val="C00000"/>
                </a:solidFill>
                <a:latin typeface="Calibri" panose="020F0502020204030204" pitchFamily="34" charset="0"/>
                <a:cs typeface="Arial" charset="0"/>
              </a:rPr>
              <a:t> </a:t>
            </a:r>
            <a:endParaRPr lang="en-ZA" sz="2400" b="1" dirty="0">
              <a:solidFill>
                <a:srgbClr val="C00000"/>
              </a:solidFill>
              <a:latin typeface="Calibri" panose="020F0502020204030204" pitchFamily="34" charset="0"/>
              <a:cs typeface="Arial" charset="0"/>
            </a:endParaRPr>
          </a:p>
          <a:p>
            <a:pPr lvl="7"/>
            <a:endParaRPr lang="en-ZA" sz="4400"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3230886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xfrm>
            <a:off x="7988300" y="6376988"/>
            <a:ext cx="19050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SzPct val="120000"/>
              <a:defRPr>
                <a:solidFill>
                  <a:schemeClr val="tx1"/>
                </a:solidFill>
                <a:latin typeface="Tahoma" panose="020B0604030504040204" pitchFamily="34" charset="0"/>
                <a:ea typeface="ＭＳ Ｐゴシック" panose="020B0600070205080204" pitchFamily="34" charset="-128"/>
              </a:defRPr>
            </a:lvl1pPr>
            <a:lvl2pPr marL="742950" indent="-285750">
              <a:buChar char="•"/>
              <a:defRPr>
                <a:solidFill>
                  <a:schemeClr val="tx1"/>
                </a:solidFill>
                <a:latin typeface="Tahoma" panose="020B0604030504040204" pitchFamily="34" charset="0"/>
                <a:ea typeface="ＭＳ Ｐゴシック" panose="020B0600070205080204" pitchFamily="34" charset="-128"/>
              </a:defRPr>
            </a:lvl2pPr>
            <a:lvl3pPr marL="1143000" indent="-228600">
              <a:buChar char="–"/>
              <a:defRPr>
                <a:solidFill>
                  <a:schemeClr val="tx1"/>
                </a:solidFill>
                <a:latin typeface="Tahoma" panose="020B0604030504040204" pitchFamily="34" charset="0"/>
                <a:ea typeface="ＭＳ Ｐゴシック" panose="020B0600070205080204" pitchFamily="34" charset="-128"/>
              </a:defRPr>
            </a:lvl3pPr>
            <a:lvl4pPr marL="1600200" indent="-228600">
              <a:buChar char="•"/>
              <a:defRPr>
                <a:solidFill>
                  <a:schemeClr val="tx1"/>
                </a:solidFill>
                <a:latin typeface="Tahoma" panose="020B0604030504040204" pitchFamily="34" charset="0"/>
                <a:ea typeface="ＭＳ Ｐゴシック" panose="020B0600070205080204" pitchFamily="34" charset="-128"/>
              </a:defRPr>
            </a:lvl4pPr>
            <a:lvl5pPr marL="2057400" indent="-228600">
              <a:buChar char="–"/>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9pPr>
          </a:lstStyle>
          <a:p>
            <a:pPr>
              <a:buSzTx/>
            </a:pPr>
            <a:fld id="{F6BF68CD-D278-4425-9910-2A445FB04BEE}" type="slidenum">
              <a:rPr lang="en-GB" altLang="en-US" sz="1400" b="1">
                <a:solidFill>
                  <a:srgbClr val="D42E12"/>
                </a:solidFill>
                <a:latin typeface="Calibri" panose="020F0502020204030204" pitchFamily="34" charset="0"/>
              </a:rPr>
              <a:pPr>
                <a:buSzTx/>
              </a:pPr>
              <a:t>10</a:t>
            </a:fld>
            <a:endParaRPr lang="en-GB" altLang="en-US" sz="1400" b="1" dirty="0">
              <a:solidFill>
                <a:srgbClr val="D42E12"/>
              </a:solidFill>
              <a:latin typeface="Calibri" panose="020F0502020204030204" pitchFamily="34" charset="0"/>
            </a:endParaRPr>
          </a:p>
        </p:txBody>
      </p:sp>
      <p:sp>
        <p:nvSpPr>
          <p:cNvPr id="7" name="Chevron 6"/>
          <p:cNvSpPr/>
          <p:nvPr/>
        </p:nvSpPr>
        <p:spPr>
          <a:xfrm>
            <a:off x="309716" y="192429"/>
            <a:ext cx="11430000" cy="632821"/>
          </a:xfrm>
          <a:prstGeom prst="chevron">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r>
              <a:rPr lang="en-ZA" sz="2400" b="1" dirty="0">
                <a:solidFill>
                  <a:srgbClr val="FFFFFF"/>
                </a:solidFill>
                <a:latin typeface="Calibri" panose="020F0502020204030204" pitchFamily="34" charset="0"/>
              </a:rPr>
              <a:t>KEY PERFORMANCE AREAS (KPA’S): 2017/2018</a:t>
            </a:r>
          </a:p>
        </p:txBody>
      </p:sp>
      <p:graphicFrame>
        <p:nvGraphicFramePr>
          <p:cNvPr id="8" name="Table 7"/>
          <p:cNvGraphicFramePr>
            <a:graphicFrameLocks noGrp="1"/>
          </p:cNvGraphicFramePr>
          <p:nvPr>
            <p:extLst>
              <p:ext uri="{D42A27DB-BD31-4B8C-83A1-F6EECF244321}">
                <p14:modId xmlns:p14="http://schemas.microsoft.com/office/powerpoint/2010/main" val="1754290670"/>
              </p:ext>
            </p:extLst>
          </p:nvPr>
        </p:nvGraphicFramePr>
        <p:xfrm>
          <a:off x="501445" y="1365251"/>
          <a:ext cx="11208774" cy="4066992"/>
        </p:xfrm>
        <a:graphic>
          <a:graphicData uri="http://schemas.openxmlformats.org/drawingml/2006/table">
            <a:tbl>
              <a:tblPr/>
              <a:tblGrid>
                <a:gridCol w="4041291">
                  <a:extLst>
                    <a:ext uri="{9D8B030D-6E8A-4147-A177-3AD203B41FA5}">
                      <a16:colId xmlns:a16="http://schemas.microsoft.com/office/drawing/2014/main" val="20000"/>
                    </a:ext>
                  </a:extLst>
                </a:gridCol>
                <a:gridCol w="7167483">
                  <a:extLst>
                    <a:ext uri="{9D8B030D-6E8A-4147-A177-3AD203B41FA5}">
                      <a16:colId xmlns:a16="http://schemas.microsoft.com/office/drawing/2014/main" val="20001"/>
                    </a:ext>
                  </a:extLst>
                </a:gridCol>
              </a:tblGrid>
              <a:tr h="409392">
                <a:tc>
                  <a:txBody>
                    <a:bodyPr/>
                    <a:lstStyle/>
                    <a:p>
                      <a:pPr marL="215900" marR="0" lvl="0" indent="0" algn="ctr" defTabSz="4572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KEY PERFORMANCE AREA</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71438" marR="0" lvl="0" indent="0" algn="ctr" defTabSz="4572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DEFINITION</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0"/>
                  </a:ext>
                </a:extLst>
              </a:tr>
              <a:tr h="1022180">
                <a:tc>
                  <a:txBody>
                    <a:bodyPr/>
                    <a:lstStyle/>
                    <a:p>
                      <a:pPr marL="58738" marR="0" lvl="0" indent="0" algn="l" defTabSz="457200" rtl="0" eaLnBrk="1" fontAlgn="base" latinLnBrk="0" hangingPunct="1">
                        <a:lnSpc>
                          <a:spcPct val="100000"/>
                        </a:lnSpc>
                        <a:spcBef>
                          <a:spcPct val="0"/>
                        </a:spcBef>
                        <a:spcAft>
                          <a:spcPct val="0"/>
                        </a:spcAft>
                        <a:buClrTx/>
                        <a:buSzPct val="100000"/>
                        <a:buFont typeface="+mj-lt"/>
                        <a:buNone/>
                        <a:tabLst>
                          <a:tab pos="228600" algn="l"/>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cs typeface="+mn-cs"/>
                        </a:rPr>
                        <a:t>3.    RESEARCH AND POLICY </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a:lnSpc>
                          <a:spcPct val="100000"/>
                        </a:lnSpc>
                        <a:spcAft>
                          <a:spcPts val="0"/>
                        </a:spcAft>
                      </a:pPr>
                      <a:r>
                        <a:rPr lang="en-US" sz="2000" i="1" dirty="0" smtClean="0">
                          <a:effectLst/>
                          <a:latin typeface="Calibri" panose="020F0502020204030204" pitchFamily="34" charset="0"/>
                          <a:ea typeface="MS Mincho" panose="02020609040205080304" pitchFamily="49" charset="-128"/>
                          <a:cs typeface="Calibri" panose="020F0502020204030204" pitchFamily="34" charset="0"/>
                        </a:rPr>
                        <a:t>To create a body of knowledge and best practice in the youth development sectors and to inform and influence policy development planning and implementation of the fundamental aim of this area is to ensure that policies and frameworks that drive youth development are developed, based on a body of knowledge and facts that are relevant to the developmental needs of the youth of South Africa, as well as giving South Africa a competitive edge, globally.</a:t>
                      </a:r>
                      <a:endParaRPr lang="en-ZA"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1"/>
                  </a:ext>
                </a:extLst>
              </a:tr>
              <a:tr h="818731">
                <a:tc>
                  <a:txBody>
                    <a:bodyPr/>
                    <a:lstStyle/>
                    <a:p>
                      <a:pPr marL="58738" marR="0" lvl="0" indent="0" algn="l" defTabSz="457200" rtl="0" eaLnBrk="1" fontAlgn="base" latinLnBrk="0" hangingPunct="1">
                        <a:lnSpc>
                          <a:spcPct val="100000"/>
                        </a:lnSpc>
                        <a:spcBef>
                          <a:spcPct val="0"/>
                        </a:spcBef>
                        <a:spcAft>
                          <a:spcPct val="0"/>
                        </a:spcAft>
                        <a:buClrTx/>
                        <a:buSzPct val="100000"/>
                        <a:buFont typeface="Tahoma" pitchFamily="34" charset="0"/>
                        <a:buNone/>
                        <a:tabLst>
                          <a:tab pos="228600" algn="l"/>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4.     GOVERNANCE</a:t>
                      </a: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a:lnSpc>
                          <a:spcPct val="100000"/>
                        </a:lnSpc>
                        <a:spcAft>
                          <a:spcPts val="0"/>
                        </a:spcAft>
                      </a:pPr>
                      <a:r>
                        <a:rPr lang="en-US" sz="2000" i="1" dirty="0" smtClean="0">
                          <a:effectLst/>
                          <a:latin typeface="Calibri" panose="020F0502020204030204" pitchFamily="34" charset="0"/>
                          <a:ea typeface="MS Mincho" panose="02020609040205080304" pitchFamily="49" charset="-128"/>
                          <a:cs typeface="Calibri" panose="020F0502020204030204" pitchFamily="34" charset="0"/>
                        </a:rPr>
                        <a:t>To achieve efficient and effective utilization of resources through provision of functions governance, technology and systems, business operations systems, human capital and financial management systems that adhere to relevant legislative requirements for public funded entities.</a:t>
                      </a:r>
                      <a:endParaRPr lang="en-ZA" sz="2400" dirty="0" smtClean="0">
                        <a:effectLst/>
                        <a:latin typeface="Cambria" panose="02040503050406030204" pitchFamily="18" charset="0"/>
                        <a:ea typeface="MS Mincho" panose="02020609040205080304" pitchFamily="49" charset="-128"/>
                        <a:cs typeface="Times New Roman" panose="02020603050405020304"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35895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xfrm>
            <a:off x="7988300" y="6376988"/>
            <a:ext cx="19050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SzPct val="120000"/>
              <a:defRPr>
                <a:solidFill>
                  <a:schemeClr val="tx1"/>
                </a:solidFill>
                <a:latin typeface="Tahoma" panose="020B0604030504040204" pitchFamily="34" charset="0"/>
                <a:ea typeface="ＭＳ Ｐゴシック" panose="020B0600070205080204" pitchFamily="34" charset="-128"/>
              </a:defRPr>
            </a:lvl1pPr>
            <a:lvl2pPr marL="742950" indent="-285750">
              <a:buChar char="•"/>
              <a:defRPr>
                <a:solidFill>
                  <a:schemeClr val="tx1"/>
                </a:solidFill>
                <a:latin typeface="Tahoma" panose="020B0604030504040204" pitchFamily="34" charset="0"/>
                <a:ea typeface="ＭＳ Ｐゴシック" panose="020B0600070205080204" pitchFamily="34" charset="-128"/>
              </a:defRPr>
            </a:lvl2pPr>
            <a:lvl3pPr marL="1143000" indent="-228600">
              <a:buChar char="–"/>
              <a:defRPr>
                <a:solidFill>
                  <a:schemeClr val="tx1"/>
                </a:solidFill>
                <a:latin typeface="Tahoma" panose="020B0604030504040204" pitchFamily="34" charset="0"/>
                <a:ea typeface="ＭＳ Ｐゴシック" panose="020B0600070205080204" pitchFamily="34" charset="-128"/>
              </a:defRPr>
            </a:lvl3pPr>
            <a:lvl4pPr marL="1600200" indent="-228600">
              <a:buChar char="•"/>
              <a:defRPr>
                <a:solidFill>
                  <a:schemeClr val="tx1"/>
                </a:solidFill>
                <a:latin typeface="Tahoma" panose="020B0604030504040204" pitchFamily="34" charset="0"/>
                <a:ea typeface="ＭＳ Ｐゴシック" panose="020B0600070205080204" pitchFamily="34" charset="-128"/>
              </a:defRPr>
            </a:lvl4pPr>
            <a:lvl5pPr marL="2057400" indent="-228600">
              <a:buChar char="–"/>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9pPr>
          </a:lstStyle>
          <a:p>
            <a:pPr>
              <a:buSzTx/>
            </a:pPr>
            <a:fld id="{F6BF68CD-D278-4425-9910-2A445FB04BEE}" type="slidenum">
              <a:rPr lang="en-GB" altLang="en-US" sz="1400" b="1">
                <a:solidFill>
                  <a:srgbClr val="D42E12"/>
                </a:solidFill>
                <a:latin typeface="Calibri" panose="020F0502020204030204" pitchFamily="34" charset="0"/>
              </a:rPr>
              <a:pPr>
                <a:buSzTx/>
              </a:pPr>
              <a:t>11</a:t>
            </a:fld>
            <a:endParaRPr lang="en-GB" altLang="en-US" sz="1400" b="1" dirty="0">
              <a:solidFill>
                <a:srgbClr val="D42E12"/>
              </a:solidFill>
              <a:latin typeface="Calibri" panose="020F0502020204030204" pitchFamily="34" charset="0"/>
            </a:endParaRPr>
          </a:p>
        </p:txBody>
      </p:sp>
      <p:sp>
        <p:nvSpPr>
          <p:cNvPr id="7" name="Chevron 6"/>
          <p:cNvSpPr/>
          <p:nvPr/>
        </p:nvSpPr>
        <p:spPr>
          <a:xfrm>
            <a:off x="339213" y="133435"/>
            <a:ext cx="10574593" cy="632821"/>
          </a:xfrm>
          <a:prstGeom prst="chevron">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r>
              <a:rPr lang="en-ZA" sz="2400" b="1" dirty="0">
                <a:solidFill>
                  <a:srgbClr val="FFFFFF"/>
                </a:solidFill>
                <a:latin typeface="Calibri" panose="020F0502020204030204" pitchFamily="34" charset="0"/>
              </a:rPr>
              <a:t>STRATEGIC OBJECTIVES FOR 2017/18</a:t>
            </a:r>
          </a:p>
        </p:txBody>
      </p:sp>
      <p:graphicFrame>
        <p:nvGraphicFramePr>
          <p:cNvPr id="8" name="Table 7"/>
          <p:cNvGraphicFramePr>
            <a:graphicFrameLocks noGrp="1"/>
          </p:cNvGraphicFramePr>
          <p:nvPr>
            <p:extLst>
              <p:ext uri="{D42A27DB-BD31-4B8C-83A1-F6EECF244321}">
                <p14:modId xmlns:p14="http://schemas.microsoft.com/office/powerpoint/2010/main" val="3293654675"/>
              </p:ext>
            </p:extLst>
          </p:nvPr>
        </p:nvGraphicFramePr>
        <p:xfrm>
          <a:off x="434633" y="1021313"/>
          <a:ext cx="10316942" cy="4998021"/>
        </p:xfrm>
        <a:graphic>
          <a:graphicData uri="http://schemas.openxmlformats.org/drawingml/2006/table">
            <a:tbl>
              <a:tblPr/>
              <a:tblGrid>
                <a:gridCol w="3719744">
                  <a:extLst>
                    <a:ext uri="{9D8B030D-6E8A-4147-A177-3AD203B41FA5}">
                      <a16:colId xmlns:a16="http://schemas.microsoft.com/office/drawing/2014/main" val="20000"/>
                    </a:ext>
                  </a:extLst>
                </a:gridCol>
                <a:gridCol w="6597198">
                  <a:extLst>
                    <a:ext uri="{9D8B030D-6E8A-4147-A177-3AD203B41FA5}">
                      <a16:colId xmlns:a16="http://schemas.microsoft.com/office/drawing/2014/main" val="20001"/>
                    </a:ext>
                  </a:extLst>
                </a:gridCol>
              </a:tblGrid>
              <a:tr h="424029">
                <a:tc>
                  <a:txBody>
                    <a:bodyPr/>
                    <a:lstStyle/>
                    <a:p>
                      <a:pPr marL="215900" marR="0" lvl="0" indent="0" algn="ctr" defTabSz="4572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smtClean="0">
                          <a:ln>
                            <a:noFill/>
                          </a:ln>
                          <a:solidFill>
                            <a:schemeClr val="tx1"/>
                          </a:solidFill>
                          <a:effectLst/>
                          <a:latin typeface="Calibri" pitchFamily="34" charset="0"/>
                          <a:ea typeface="ＭＳ Ｐゴシック" charset="-128"/>
                        </a:rPr>
                        <a:t>KEY PERFORMANCE AREA</a:t>
                      </a:r>
                      <a:endParaRPr kumimoji="0" lang="en-ZA" sz="24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71438" marR="0" lvl="0" indent="0" algn="ctr" defTabSz="4572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smtClean="0">
                          <a:ln>
                            <a:noFill/>
                          </a:ln>
                          <a:solidFill>
                            <a:schemeClr val="tx1"/>
                          </a:solidFill>
                          <a:effectLst/>
                          <a:latin typeface="Calibri" pitchFamily="34" charset="0"/>
                          <a:ea typeface="ＭＳ Ｐゴシック" charset="-128"/>
                        </a:rPr>
                        <a:t>STRATEGIC OBJECTIVES </a:t>
                      </a:r>
                      <a:endParaRPr kumimoji="0" lang="en-ZA" sz="24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0"/>
                  </a:ext>
                </a:extLst>
              </a:tr>
              <a:tr h="876247">
                <a:tc>
                  <a:txBody>
                    <a:bodyPr/>
                    <a:lstStyle/>
                    <a:p>
                      <a:pPr marL="330200" marR="0" lvl="0" indent="-342900" algn="l" defTabSz="914400" rtl="0" eaLnBrk="0" fontAlgn="base" latinLnBrk="0" hangingPunct="0">
                        <a:lnSpc>
                          <a:spcPct val="100000"/>
                        </a:lnSpc>
                        <a:spcBef>
                          <a:spcPct val="0"/>
                        </a:spcBef>
                        <a:spcAft>
                          <a:spcPct val="0"/>
                        </a:spcAft>
                        <a:buClrTx/>
                        <a:buSzPct val="100000"/>
                        <a:buFont typeface="+mj-lt"/>
                        <a:buAutoNum type="arabicPeriod"/>
                        <a:tabLst>
                          <a:tab pos="228600" algn="l"/>
                        </a:tabLst>
                      </a:pPr>
                      <a:r>
                        <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rPr>
                        <a:t>ECONOMIC PARTICIPATION</a:t>
                      </a:r>
                    </a:p>
                    <a:p>
                      <a:pPr marL="0" marR="0" lvl="0" indent="0" algn="l" defTabSz="914400" rtl="0" eaLnBrk="0" fontAlgn="base" latinLnBrk="0" hangingPunct="0">
                        <a:lnSpc>
                          <a:spcPct val="100000"/>
                        </a:lnSpc>
                        <a:spcBef>
                          <a:spcPct val="0"/>
                        </a:spcBef>
                        <a:spcAft>
                          <a:spcPct val="0"/>
                        </a:spcAft>
                        <a:buClrTx/>
                        <a:buSzPct val="100000"/>
                        <a:buFont typeface="+mj-lt"/>
                        <a:buNone/>
                        <a:tabLst>
                          <a:tab pos="228600" algn="l"/>
                        </a:tabLst>
                      </a:pPr>
                      <a:endPar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endParaRP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enhance the participation of young people in the economy</a:t>
                      </a:r>
                    </a:p>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provide access to information and create awareness on youth development</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1"/>
                  </a:ext>
                </a:extLst>
              </a:tr>
              <a:tr h="1498243">
                <a:tc>
                  <a:txBody>
                    <a:bodyPr/>
                    <a:lstStyle/>
                    <a:p>
                      <a:pPr marL="330200" marR="0" lvl="0" indent="-342900" algn="l" defTabSz="914400" rtl="0" eaLnBrk="0" fontAlgn="base" latinLnBrk="0" hangingPunct="0">
                        <a:lnSpc>
                          <a:spcPct val="100000"/>
                        </a:lnSpc>
                        <a:spcBef>
                          <a:spcPct val="0"/>
                        </a:spcBef>
                        <a:spcAft>
                          <a:spcPct val="0"/>
                        </a:spcAft>
                        <a:buClrTx/>
                        <a:buSzPct val="100000"/>
                        <a:buFont typeface="+mj-lt"/>
                        <a:buAutoNum type="arabicPeriod" startAt="2"/>
                        <a:tabLst>
                          <a:tab pos="228600" algn="l"/>
                        </a:tabLst>
                      </a:pPr>
                      <a:r>
                        <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rPr>
                        <a:t>EDUCATION AND SKILLS DEVELOPMENT</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facilitate and implement skills programme</a:t>
                      </a:r>
                    </a:p>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facilitate and implement education opportunities in order to improve the quality  education attainment for the youth</a:t>
                      </a:r>
                    </a:p>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engage young people in service activities geared towards fostering patriotism, social cohesion and nation building</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2"/>
                  </a:ext>
                </a:extLst>
              </a:tr>
              <a:tr h="1456563">
                <a:tc>
                  <a:txBody>
                    <a:bodyPr/>
                    <a:lstStyle/>
                    <a:p>
                      <a:pPr marL="58738" marR="0" lvl="0" indent="0" algn="l" defTabSz="457200" rtl="0" eaLnBrk="1" fontAlgn="base" latinLnBrk="0" hangingPunct="1">
                        <a:lnSpc>
                          <a:spcPct val="100000"/>
                        </a:lnSpc>
                        <a:spcBef>
                          <a:spcPct val="0"/>
                        </a:spcBef>
                        <a:spcAft>
                          <a:spcPct val="0"/>
                        </a:spcAft>
                        <a:buClrTx/>
                        <a:buSzPct val="100000"/>
                        <a:buFont typeface="+mj-lt"/>
                        <a:buNone/>
                        <a:tabLst>
                          <a:tab pos="228600" algn="l"/>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cs typeface="+mn-cs"/>
                        </a:rPr>
                        <a:t>3.    RESEARCH AND POLICY </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create and produce information and knowledge for better youth development planning and decision making </a:t>
                      </a:r>
                    </a:p>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mobilize and leverage financial resources from key stakeholders</a:t>
                      </a:r>
                    </a:p>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lobby key stakeholders to support and implement youth development programmes</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3"/>
                  </a:ext>
                </a:extLst>
              </a:tr>
              <a:tr h="742939">
                <a:tc>
                  <a:txBody>
                    <a:bodyPr/>
                    <a:lstStyle/>
                    <a:p>
                      <a:pPr marL="58738" marR="0" lvl="0" indent="0" algn="l" defTabSz="457200" rtl="0" eaLnBrk="1" fontAlgn="base" latinLnBrk="0" hangingPunct="1">
                        <a:lnSpc>
                          <a:spcPct val="100000"/>
                        </a:lnSpc>
                        <a:spcBef>
                          <a:spcPct val="0"/>
                        </a:spcBef>
                        <a:spcAft>
                          <a:spcPct val="0"/>
                        </a:spcAft>
                        <a:buClrTx/>
                        <a:buSzPct val="100000"/>
                        <a:buFont typeface="Tahoma" pitchFamily="34" charset="0"/>
                        <a:buNone/>
                        <a:tabLst>
                          <a:tab pos="228600" algn="l"/>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4.     GOVERNANCE</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320675" marR="0" lvl="0" indent="-285750" algn="l" defTabSz="4572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ZA" sz="1800" b="0" i="1" u="none" strike="noStrike" kern="1200" cap="none" normalizeH="0" baseline="0" dirty="0" smtClean="0">
                          <a:ln>
                            <a:noFill/>
                          </a:ln>
                          <a:solidFill>
                            <a:schemeClr val="tx1"/>
                          </a:solidFill>
                          <a:effectLst/>
                          <a:latin typeface="Calibri" pitchFamily="34" charset="0"/>
                          <a:ea typeface="ＭＳ Ｐゴシック" charset="-128"/>
                          <a:cs typeface="+mn-cs"/>
                        </a:rPr>
                        <a:t>To establish a credible, efficient and effective organisation </a:t>
                      </a:r>
                    </a:p>
                  </a:txBody>
                  <a:tcPr marL="18501" marR="185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47957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D94021-87FD-4474-9131-75532B914426}" type="slidenum">
              <a:rPr lang="en-GB">
                <a:solidFill>
                  <a:srgbClr val="D42E12"/>
                </a:solidFill>
              </a:rPr>
              <a:pPr>
                <a:defRPr/>
              </a:pPr>
              <a:t>12</a:t>
            </a:fld>
            <a:endParaRPr lang="en-GB" dirty="0">
              <a:solidFill>
                <a:srgbClr val="D42E1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17989334"/>
              </p:ext>
            </p:extLst>
          </p:nvPr>
        </p:nvGraphicFramePr>
        <p:xfrm>
          <a:off x="663676" y="261831"/>
          <a:ext cx="10495391" cy="6115158"/>
        </p:xfrm>
        <a:graphic>
          <a:graphicData uri="http://schemas.openxmlformats.org/drawingml/2006/table">
            <a:tbl>
              <a:tblPr firstRow="1" bandRow="1">
                <a:tableStyleId>{5C22544A-7EE6-4342-B048-85BDC9FD1C3A}</a:tableStyleId>
              </a:tblPr>
              <a:tblGrid>
                <a:gridCol w="3569111">
                  <a:extLst>
                    <a:ext uri="{9D8B030D-6E8A-4147-A177-3AD203B41FA5}">
                      <a16:colId xmlns:a16="http://schemas.microsoft.com/office/drawing/2014/main" val="20000"/>
                    </a:ext>
                  </a:extLst>
                </a:gridCol>
                <a:gridCol w="4557252">
                  <a:extLst>
                    <a:ext uri="{9D8B030D-6E8A-4147-A177-3AD203B41FA5}">
                      <a16:colId xmlns:a16="http://schemas.microsoft.com/office/drawing/2014/main" val="20001"/>
                    </a:ext>
                  </a:extLst>
                </a:gridCol>
                <a:gridCol w="2369028">
                  <a:extLst>
                    <a:ext uri="{9D8B030D-6E8A-4147-A177-3AD203B41FA5}">
                      <a16:colId xmlns:a16="http://schemas.microsoft.com/office/drawing/2014/main" val="20002"/>
                    </a:ext>
                  </a:extLst>
                </a:gridCol>
              </a:tblGrid>
              <a:tr h="290082">
                <a:tc>
                  <a:txBody>
                    <a:bodyPr/>
                    <a:lstStyle/>
                    <a:p>
                      <a:pPr marL="0" algn="l" defTabSz="685800" rtl="0" eaLnBrk="1" latinLnBrk="0" hangingPunct="1"/>
                      <a:r>
                        <a:rPr lang="en-ZA" sz="1600" b="1" kern="1200" dirty="0" smtClean="0">
                          <a:solidFill>
                            <a:schemeClr val="lt1"/>
                          </a:solidFill>
                          <a:latin typeface="Calibri" panose="020F0502020204030204" pitchFamily="34" charset="0"/>
                          <a:ea typeface="+mn-ea"/>
                          <a:cs typeface="+mn-cs"/>
                        </a:rPr>
                        <a:t>Strategic Objective</a:t>
                      </a:r>
                      <a:endParaRPr lang="en-ZA" sz="1600" b="1" kern="1200" dirty="0">
                        <a:solidFill>
                          <a:schemeClr val="lt1"/>
                        </a:solidFill>
                        <a:latin typeface="Calibri" panose="020F0502020204030204" pitchFamily="34" charset="0"/>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algn="l" defTabSz="685800" rtl="0" eaLnBrk="1" latinLnBrk="0" hangingPunct="1"/>
                      <a:r>
                        <a:rPr lang="en-ZA" sz="1600" b="1" kern="1200" dirty="0" smtClean="0">
                          <a:solidFill>
                            <a:schemeClr val="lt1"/>
                          </a:solidFill>
                          <a:latin typeface="Calibri" panose="020F0502020204030204" pitchFamily="34" charset="0"/>
                          <a:ea typeface="+mn-ea"/>
                          <a:cs typeface="+mn-cs"/>
                        </a:rPr>
                        <a:t>2017/18</a:t>
                      </a:r>
                      <a:r>
                        <a:rPr lang="en-ZA" sz="1600" b="1" kern="1200" baseline="0" dirty="0" smtClean="0">
                          <a:solidFill>
                            <a:schemeClr val="lt1"/>
                          </a:solidFill>
                          <a:latin typeface="Calibri" panose="020F0502020204030204" pitchFamily="34" charset="0"/>
                          <a:ea typeface="+mn-ea"/>
                          <a:cs typeface="+mn-cs"/>
                        </a:rPr>
                        <a:t> </a:t>
                      </a:r>
                      <a:r>
                        <a:rPr lang="en-ZA" sz="1600" b="1" kern="1200" dirty="0" smtClean="0">
                          <a:solidFill>
                            <a:schemeClr val="lt1"/>
                          </a:solidFill>
                          <a:latin typeface="Calibri" panose="020F0502020204030204" pitchFamily="34" charset="0"/>
                          <a:ea typeface="+mn-ea"/>
                          <a:cs typeface="+mn-cs"/>
                        </a:rPr>
                        <a:t>KPI’s</a:t>
                      </a:r>
                      <a:endParaRPr lang="en-ZA" sz="1600" b="1" kern="1200" dirty="0">
                        <a:solidFill>
                          <a:schemeClr val="lt1"/>
                        </a:solidFill>
                        <a:latin typeface="Calibri" panose="020F0502020204030204" pitchFamily="34" charset="0"/>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algn="l" defTabSz="685800" rtl="0" eaLnBrk="1" latinLnBrk="0" hangingPunct="1"/>
                      <a:r>
                        <a:rPr lang="en-ZA" sz="1600" b="1" kern="1200" dirty="0" smtClean="0">
                          <a:solidFill>
                            <a:schemeClr val="lt1"/>
                          </a:solidFill>
                          <a:latin typeface="Calibri" panose="020F0502020204030204" pitchFamily="34" charset="0"/>
                          <a:ea typeface="+mn-ea"/>
                          <a:cs typeface="+mn-cs"/>
                        </a:rPr>
                        <a:t>2017/18 Annual target</a:t>
                      </a:r>
                      <a:endParaRPr lang="en-ZA" sz="1600" b="1" kern="1200" dirty="0">
                        <a:solidFill>
                          <a:schemeClr val="lt1"/>
                        </a:solidFill>
                        <a:latin typeface="Calibri" panose="020F0502020204030204" pitchFamily="34" charset="0"/>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6232">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latin typeface="Calibri" panose="020F0502020204030204" pitchFamily="34" charset="0"/>
                        </a:rPr>
                        <a:t>To enhance the participation of young people in the economy</a:t>
                      </a:r>
                      <a:r>
                        <a:rPr lang="en-ZA" sz="1600" b="1" dirty="0" smtClean="0">
                          <a:solidFill>
                            <a:schemeClr val="tx1"/>
                          </a:solidFill>
                          <a:latin typeface="Calibri" panose="020F0502020204030204"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685800" rtl="0" eaLnBrk="1" latinLnBrk="0" hangingPunct="1">
                        <a:spcAft>
                          <a:spcPts val="0"/>
                        </a:spcAft>
                      </a:pPr>
                      <a:r>
                        <a:rPr lang="en-US" sz="1600" b="0" kern="1200" baseline="0" dirty="0">
                          <a:solidFill>
                            <a:schemeClr val="tx1"/>
                          </a:solidFill>
                          <a:latin typeface="Calibri" panose="020F0502020204030204" pitchFamily="34" charset="0"/>
                          <a:ea typeface="+mn-ea"/>
                          <a:cs typeface="Arial"/>
                        </a:rPr>
                        <a:t>Number of youth owned enterprises created through Business Development Support </a:t>
                      </a:r>
                      <a:r>
                        <a:rPr lang="en-US" sz="1600" b="0" kern="1200" baseline="0" dirty="0" smtClean="0">
                          <a:solidFill>
                            <a:schemeClr val="tx1"/>
                          </a:solidFill>
                          <a:latin typeface="Calibri" panose="020F0502020204030204" pitchFamily="34" charset="0"/>
                          <a:ea typeface="+mn-ea"/>
                          <a:cs typeface="Arial"/>
                        </a:rPr>
                        <a:t>Services</a:t>
                      </a:r>
                    </a:p>
                    <a:p>
                      <a:pPr marL="0" algn="l" defTabSz="685800" rtl="0" eaLnBrk="1" latinLnBrk="0" hangingPunct="1">
                        <a:spcAft>
                          <a:spcPts val="0"/>
                        </a:spcAft>
                      </a:pPr>
                      <a:endParaRPr lang="en-ZA" sz="1600" b="0"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spcAft>
                          <a:spcPts val="0"/>
                        </a:spcAft>
                      </a:pPr>
                      <a:r>
                        <a:rPr lang="en-US" sz="1600" b="1" kern="1200" baseline="0" dirty="0">
                          <a:solidFill>
                            <a:schemeClr val="tx1"/>
                          </a:solidFill>
                          <a:latin typeface="Calibri" panose="020F0502020204030204" pitchFamily="34" charset="0"/>
                          <a:ea typeface="+mn-ea"/>
                          <a:cs typeface="Arial"/>
                        </a:rPr>
                        <a:t>800 </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63735">
                <a:tc vMerge="1">
                  <a:txBody>
                    <a:bodyPr/>
                    <a:lstStyle/>
                    <a:p>
                      <a:endParaRPr lang="en-US"/>
                    </a:p>
                  </a:txBody>
                  <a:tcPr/>
                </a:tc>
                <a:tc>
                  <a:txBody>
                    <a:bodyPr/>
                    <a:lstStyle/>
                    <a:p>
                      <a:pPr marL="0" algn="l" defTabSz="685800" rtl="0" eaLnBrk="1" latinLnBrk="0" hangingPunct="1">
                        <a:spcAft>
                          <a:spcPts val="0"/>
                        </a:spcAft>
                      </a:pPr>
                      <a:r>
                        <a:rPr lang="en-US" sz="1600" b="0" kern="1200" baseline="0" dirty="0">
                          <a:solidFill>
                            <a:schemeClr val="tx1"/>
                          </a:solidFill>
                          <a:latin typeface="Calibri" panose="020F0502020204030204" pitchFamily="34" charset="0"/>
                          <a:ea typeface="+mn-ea"/>
                          <a:cs typeface="Arial"/>
                        </a:rPr>
                        <a:t>Number of beneficiaries  supported with key fundamentals for success offered by the NYDA </a:t>
                      </a:r>
                      <a:endParaRPr lang="en-US" sz="1600" b="0" kern="1200" baseline="0" dirty="0" smtClean="0">
                        <a:solidFill>
                          <a:schemeClr val="tx1"/>
                        </a:solidFill>
                        <a:latin typeface="Calibri" panose="020F0502020204030204" pitchFamily="34" charset="0"/>
                        <a:ea typeface="+mn-ea"/>
                        <a:cs typeface="Arial"/>
                      </a:endParaRPr>
                    </a:p>
                    <a:p>
                      <a:pPr marL="0" algn="l" defTabSz="685800" rtl="0" eaLnBrk="1" latinLnBrk="0" hangingPunct="1">
                        <a:spcAft>
                          <a:spcPts val="0"/>
                        </a:spcAft>
                      </a:pPr>
                      <a:endParaRPr lang="en-ZA" sz="1600" b="0"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spcAft>
                          <a:spcPts val="0"/>
                        </a:spcAft>
                      </a:pPr>
                      <a:r>
                        <a:rPr lang="en-US" sz="1600" b="1" kern="1200" baseline="0" dirty="0">
                          <a:solidFill>
                            <a:schemeClr val="tx1"/>
                          </a:solidFill>
                          <a:latin typeface="Calibri" panose="020F0502020204030204" pitchFamily="34" charset="0"/>
                          <a:ea typeface="+mn-ea"/>
                          <a:cs typeface="Arial"/>
                        </a:rPr>
                        <a:t>18,000 </a:t>
                      </a:r>
                      <a:endParaRPr lang="en-ZA" sz="1600" b="1" kern="1200" baseline="0" dirty="0">
                        <a:solidFill>
                          <a:schemeClr val="tx1"/>
                        </a:solidFill>
                        <a:latin typeface="Calibri" panose="020F0502020204030204" pitchFamily="34" charset="0"/>
                        <a:ea typeface="+mn-ea"/>
                        <a:cs typeface="Arial"/>
                      </a:endParaRPr>
                    </a:p>
                    <a:p>
                      <a:pPr marL="0" algn="l" defTabSz="685800" rtl="0" eaLnBrk="1" latinLnBrk="0" hangingPunct="1">
                        <a:spcAft>
                          <a:spcPts val="0"/>
                        </a:spcAft>
                      </a:pPr>
                      <a:r>
                        <a:rPr lang="en-US" sz="1600" b="1" kern="1200" baseline="0" dirty="0">
                          <a:solidFill>
                            <a:schemeClr val="tx1"/>
                          </a:solidFill>
                          <a:latin typeface="Calibri" panose="020F0502020204030204" pitchFamily="34" charset="0"/>
                          <a:ea typeface="+mn-ea"/>
                          <a:cs typeface="Arial"/>
                        </a:rPr>
                        <a:t> </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6550">
                <a:tc vMerge="1">
                  <a:txBody>
                    <a:bodyPr/>
                    <a:lstStyle/>
                    <a:p>
                      <a:endParaRPr lang="en-ZA" sz="1200" dirty="0">
                        <a:solidFill>
                          <a:schemeClr val="bg1"/>
                        </a:solidFill>
                        <a:latin typeface="Calibri" pitchFamily="34" charset="0"/>
                        <a:cs typeface="Calibri" pitchFamily="34" charset="0"/>
                      </a:endParaRPr>
                    </a:p>
                  </a:txBody>
                  <a:tcPr>
                    <a:solidFill>
                      <a:srgbClr val="002060"/>
                    </a:solidFill>
                  </a:tcPr>
                </a:tc>
                <a:tc>
                  <a:txBody>
                    <a:bodyPr/>
                    <a:lstStyle/>
                    <a:p>
                      <a:pPr marL="0" algn="l" defTabSz="685800" rtl="0" eaLnBrk="1" latinLnBrk="0" hangingPunct="1">
                        <a:spcAft>
                          <a:spcPts val="0"/>
                        </a:spcAft>
                      </a:pPr>
                      <a:r>
                        <a:rPr lang="en-US" sz="1600" b="0" kern="1200" baseline="0" dirty="0">
                          <a:solidFill>
                            <a:schemeClr val="tx1"/>
                          </a:solidFill>
                          <a:latin typeface="Calibri" panose="020F0502020204030204" pitchFamily="34" charset="0"/>
                          <a:ea typeface="+mn-ea"/>
                          <a:cs typeface="Arial"/>
                        </a:rPr>
                        <a:t>Number of jobs created and or sustained through supporting entrepreneurs and </a:t>
                      </a:r>
                      <a:r>
                        <a:rPr lang="en-US" sz="1600" b="0" kern="1200" baseline="0" dirty="0" smtClean="0">
                          <a:solidFill>
                            <a:schemeClr val="tx1"/>
                          </a:solidFill>
                          <a:latin typeface="Calibri" panose="020F0502020204030204" pitchFamily="34" charset="0"/>
                          <a:ea typeface="+mn-ea"/>
                          <a:cs typeface="Arial"/>
                        </a:rPr>
                        <a:t>enterprises</a:t>
                      </a:r>
                    </a:p>
                    <a:p>
                      <a:pPr marL="0" algn="l" defTabSz="685800" rtl="0" eaLnBrk="1" latinLnBrk="0" hangingPunct="1">
                        <a:spcAft>
                          <a:spcPts val="0"/>
                        </a:spcAft>
                      </a:pPr>
                      <a:endParaRPr lang="en-ZA" sz="1600" b="0"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spcAft>
                          <a:spcPts val="0"/>
                        </a:spcAft>
                      </a:pPr>
                      <a:r>
                        <a:rPr lang="en-US" sz="1600" b="1" kern="1200" baseline="0" dirty="0">
                          <a:solidFill>
                            <a:schemeClr val="tx1"/>
                          </a:solidFill>
                          <a:latin typeface="Calibri" panose="020F0502020204030204" pitchFamily="34" charset="0"/>
                          <a:ea typeface="+mn-ea"/>
                          <a:cs typeface="Arial"/>
                        </a:rPr>
                        <a:t>3,200 </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52811">
                <a:tc vMerge="1">
                  <a:txBody>
                    <a:bodyPr/>
                    <a:lstStyle/>
                    <a:p>
                      <a:endParaRPr lang="en-ZA" sz="1200" dirty="0">
                        <a:solidFill>
                          <a:schemeClr val="bg1"/>
                        </a:solidFill>
                        <a:latin typeface="Calibri" pitchFamily="34" charset="0"/>
                        <a:cs typeface="Calibri" pitchFamily="34" charset="0"/>
                      </a:endParaRPr>
                    </a:p>
                  </a:txBody>
                  <a:tcPr>
                    <a:solidFill>
                      <a:srgbClr val="002060"/>
                    </a:solidFill>
                  </a:tcPr>
                </a:tc>
                <a:tc>
                  <a:txBody>
                    <a:bodyPr/>
                    <a:lstStyle/>
                    <a:p>
                      <a:pPr marL="0" algn="l" defTabSz="685800" rtl="0" eaLnBrk="1" latinLnBrk="0" hangingPunct="1">
                        <a:spcAft>
                          <a:spcPts val="0"/>
                        </a:spcAft>
                      </a:pPr>
                      <a:r>
                        <a:rPr lang="en-US" sz="1600" b="0" kern="1200" baseline="0" dirty="0">
                          <a:solidFill>
                            <a:schemeClr val="tx1"/>
                          </a:solidFill>
                          <a:latin typeface="Calibri" panose="020F0502020204030204" pitchFamily="34" charset="0"/>
                          <a:ea typeface="+mn-ea"/>
                          <a:cs typeface="Arial"/>
                        </a:rPr>
                        <a:t>Number of jobs facilitated through placements in Job </a:t>
                      </a:r>
                      <a:r>
                        <a:rPr lang="en-US" sz="1600" b="0" kern="1200" baseline="0" dirty="0" smtClean="0">
                          <a:solidFill>
                            <a:schemeClr val="tx1"/>
                          </a:solidFill>
                          <a:latin typeface="Calibri" panose="020F0502020204030204" pitchFamily="34" charset="0"/>
                          <a:ea typeface="+mn-ea"/>
                          <a:cs typeface="Arial"/>
                        </a:rPr>
                        <a:t>opportunities</a:t>
                      </a:r>
                    </a:p>
                    <a:p>
                      <a:pPr marL="0" algn="l" defTabSz="685800" rtl="0" eaLnBrk="1" latinLnBrk="0" hangingPunct="1">
                        <a:spcAft>
                          <a:spcPts val="0"/>
                        </a:spcAft>
                      </a:pPr>
                      <a:endParaRPr lang="en-ZA" sz="1600" b="0"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spcAft>
                          <a:spcPts val="0"/>
                        </a:spcAft>
                      </a:pPr>
                      <a:r>
                        <a:rPr lang="en-US" sz="1600" b="1" kern="1200" baseline="0" dirty="0">
                          <a:solidFill>
                            <a:schemeClr val="tx1"/>
                          </a:solidFill>
                          <a:latin typeface="Calibri" panose="020F0502020204030204" pitchFamily="34" charset="0"/>
                          <a:ea typeface="+mn-ea"/>
                          <a:cs typeface="Arial"/>
                        </a:rPr>
                        <a:t>5,000 </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60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bg1"/>
                          </a:solidFill>
                          <a:effectLst/>
                          <a:latin typeface="Calibri" pitchFamily="34" charset="0"/>
                          <a:ea typeface="ＭＳ Ｐゴシック" charset="-128"/>
                          <a:cs typeface="+mn-cs"/>
                        </a:rPr>
                        <a:t>To facilitate and implement skills programme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685800" rtl="0" eaLnBrk="1" latinLnBrk="0" hangingPunct="1">
                        <a:spcAft>
                          <a:spcPts val="0"/>
                        </a:spcAft>
                      </a:pPr>
                      <a:r>
                        <a:rPr lang="en-US" sz="1600" b="0" kern="1200" baseline="0" dirty="0">
                          <a:solidFill>
                            <a:sysClr val="windowText" lastClr="000000"/>
                          </a:solidFill>
                          <a:latin typeface="Calibri" pitchFamily="34" charset="0"/>
                          <a:ea typeface="+mn-ea"/>
                          <a:cs typeface="Calibri" pitchFamily="34" charset="0"/>
                        </a:rPr>
                        <a:t>Number of young people skilled to enter the job </a:t>
                      </a:r>
                      <a:r>
                        <a:rPr lang="en-US" sz="1600" b="0" kern="1200" baseline="0" dirty="0" smtClean="0">
                          <a:solidFill>
                            <a:sysClr val="windowText" lastClr="000000"/>
                          </a:solidFill>
                          <a:latin typeface="Calibri" pitchFamily="34" charset="0"/>
                          <a:ea typeface="+mn-ea"/>
                          <a:cs typeface="Calibri" pitchFamily="34" charset="0"/>
                        </a:rPr>
                        <a:t>market</a:t>
                      </a:r>
                    </a:p>
                    <a:p>
                      <a:pPr marL="0" algn="l" defTabSz="685800" rtl="0" eaLnBrk="1" latinLnBrk="0" hangingPunct="1">
                        <a:spcAft>
                          <a:spcPts val="0"/>
                        </a:spcAft>
                      </a:pPr>
                      <a:endParaRPr lang="en-ZA" sz="1600" b="0"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ysClr val="windowText" lastClr="000000"/>
                          </a:solidFill>
                          <a:latin typeface="Calibri" pitchFamily="34" charset="0"/>
                          <a:ea typeface="+mn-ea"/>
                          <a:cs typeface="Calibri" pitchFamily="34" charset="0"/>
                        </a:rPr>
                        <a:t>64,500 </a:t>
                      </a:r>
                      <a:endParaRPr lang="en-ZA" sz="1600" b="1" kern="1200" baseline="0" dirty="0">
                        <a:solidFill>
                          <a:sysClr val="windowText" lastClr="000000"/>
                        </a:solidFill>
                        <a:latin typeface="Calibri" pitchFamily="34" charset="0"/>
                        <a:ea typeface="+mn-ea"/>
                        <a:cs typeface="Calibri" pitchFamily="34" charset="0"/>
                      </a:endParaRPr>
                    </a:p>
                    <a:p>
                      <a:pPr>
                        <a:spcAft>
                          <a:spcPts val="0"/>
                        </a:spcAft>
                      </a:pPr>
                      <a:r>
                        <a:rPr lang="en-US" sz="1600" b="1" kern="1200" baseline="0" dirty="0">
                          <a:solidFill>
                            <a:sysClr val="windowText" lastClr="000000"/>
                          </a:solidFill>
                          <a:latin typeface="Calibri" pitchFamily="34" charset="0"/>
                          <a:ea typeface="+mn-ea"/>
                          <a:cs typeface="Calibri" pitchFamily="34" charset="0"/>
                        </a:rPr>
                        <a:t> </a:t>
                      </a:r>
                      <a:endParaRPr lang="en-ZA" sz="1600" b="1"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969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bg1"/>
                          </a:solidFill>
                          <a:effectLst/>
                          <a:latin typeface="Calibri" pitchFamily="34" charset="0"/>
                          <a:ea typeface="ＭＳ Ｐゴシック" charset="-128"/>
                          <a:cs typeface="+mn-cs"/>
                        </a:rPr>
                        <a:t>To facilitate and implement education opportunities in order to improve the quality  of education attainment for the youth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spcAft>
                          <a:spcPts val="0"/>
                        </a:spcAft>
                      </a:pPr>
                      <a:r>
                        <a:rPr lang="en-US" sz="1600" b="0" kern="1200" baseline="0" dirty="0">
                          <a:solidFill>
                            <a:sysClr val="windowText" lastClr="000000"/>
                          </a:solidFill>
                          <a:latin typeface="Calibri" pitchFamily="34" charset="0"/>
                          <a:ea typeface="+mn-ea"/>
                          <a:cs typeface="Calibri" pitchFamily="34" charset="0"/>
                        </a:rPr>
                        <a:t>Number of youth supported to access higher education</a:t>
                      </a:r>
                      <a:endParaRPr lang="en-ZA" sz="1600" b="0"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ysClr val="windowText" lastClr="000000"/>
                          </a:solidFill>
                          <a:latin typeface="Calibri" pitchFamily="34" charset="0"/>
                          <a:ea typeface="+mn-ea"/>
                          <a:cs typeface="Calibri" pitchFamily="34" charset="0"/>
                        </a:rPr>
                        <a:t>500 </a:t>
                      </a:r>
                      <a:endParaRPr lang="en-ZA" sz="1600" b="1"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101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baseline="0" dirty="0" smtClean="0">
                          <a:solidFill>
                            <a:schemeClr val="bg1"/>
                          </a:solidFill>
                          <a:latin typeface="Calibri" panose="020F0502020204030204" pitchFamily="34" charset="0"/>
                        </a:rPr>
                        <a:t>To provide access to information and create awareness on youth development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914400" rtl="0" eaLnBrk="1" latinLnBrk="0" hangingPunct="1"/>
                      <a:r>
                        <a:rPr lang="en-US" sz="1600" b="0" kern="1200" baseline="0" dirty="0" smtClean="0">
                          <a:solidFill>
                            <a:sysClr val="windowText" lastClr="000000"/>
                          </a:solidFill>
                          <a:latin typeface="Calibri" pitchFamily="34" charset="0"/>
                          <a:ea typeface="+mn-ea"/>
                          <a:cs typeface="Calibri" pitchFamily="34" charset="0"/>
                        </a:rPr>
                        <a:t>Number of young people provided  with youth development information </a:t>
                      </a:r>
                      <a:endParaRPr lang="en-ZA" sz="1600" b="0" kern="1200" baseline="0" dirty="0">
                        <a:solidFill>
                          <a:sysClr val="windowText" lastClr="000000"/>
                        </a:solidFill>
                        <a:latin typeface="Calibri" pitchFamily="34" charset="0"/>
                        <a:ea typeface="+mn-ea"/>
                        <a:cs typeface="Calibri"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b="1" kern="1200" baseline="0" dirty="0" smtClean="0">
                          <a:solidFill>
                            <a:sysClr val="windowText" lastClr="000000"/>
                          </a:solidFill>
                          <a:latin typeface="Calibri" pitchFamily="34" charset="0"/>
                          <a:ea typeface="+mn-ea"/>
                          <a:cs typeface="Calibri" pitchFamily="34" charset="0"/>
                        </a:rPr>
                        <a:t>1,500,000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94919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D94021-87FD-4474-9131-75532B914426}" type="slidenum">
              <a:rPr lang="en-GB">
                <a:solidFill>
                  <a:srgbClr val="D42E12"/>
                </a:solidFill>
              </a:rPr>
              <a:pPr>
                <a:defRPr/>
              </a:pPr>
              <a:t>13</a:t>
            </a:fld>
            <a:endParaRPr lang="en-GB" dirty="0">
              <a:solidFill>
                <a:srgbClr val="D42E1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78849842"/>
              </p:ext>
            </p:extLst>
          </p:nvPr>
        </p:nvGraphicFramePr>
        <p:xfrm>
          <a:off x="398205" y="619431"/>
          <a:ext cx="10972801" cy="5055693"/>
        </p:xfrm>
        <a:graphic>
          <a:graphicData uri="http://schemas.openxmlformats.org/drawingml/2006/table">
            <a:tbl>
              <a:tblPr firstRow="1" bandRow="1">
                <a:tableStyleId>{5C22544A-7EE6-4342-B048-85BDC9FD1C3A}</a:tableStyleId>
              </a:tblPr>
              <a:tblGrid>
                <a:gridCol w="2995771">
                  <a:extLst>
                    <a:ext uri="{9D8B030D-6E8A-4147-A177-3AD203B41FA5}">
                      <a16:colId xmlns:a16="http://schemas.microsoft.com/office/drawing/2014/main" val="20000"/>
                    </a:ext>
                  </a:extLst>
                </a:gridCol>
                <a:gridCol w="4124956">
                  <a:extLst>
                    <a:ext uri="{9D8B030D-6E8A-4147-A177-3AD203B41FA5}">
                      <a16:colId xmlns:a16="http://schemas.microsoft.com/office/drawing/2014/main" val="20001"/>
                    </a:ext>
                  </a:extLst>
                </a:gridCol>
                <a:gridCol w="3852074">
                  <a:extLst>
                    <a:ext uri="{9D8B030D-6E8A-4147-A177-3AD203B41FA5}">
                      <a16:colId xmlns:a16="http://schemas.microsoft.com/office/drawing/2014/main" val="20002"/>
                    </a:ext>
                  </a:extLst>
                </a:gridCol>
              </a:tblGrid>
              <a:tr h="549946">
                <a:tc>
                  <a:txBody>
                    <a:bodyPr/>
                    <a:lstStyle/>
                    <a:p>
                      <a:pPr algn="ctr"/>
                      <a:r>
                        <a:rPr lang="en-ZA" sz="1600" dirty="0" smtClean="0">
                          <a:solidFill>
                            <a:schemeClr val="bg1"/>
                          </a:solidFill>
                          <a:latin typeface="Calibri" pitchFamily="34" charset="0"/>
                          <a:cs typeface="Calibri" pitchFamily="34" charset="0"/>
                        </a:rPr>
                        <a:t>Strategic Objective</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ZA" sz="1600" dirty="0" smtClean="0">
                          <a:solidFill>
                            <a:schemeClr val="bg1"/>
                          </a:solidFill>
                          <a:latin typeface="Calibri" pitchFamily="34" charset="0"/>
                          <a:cs typeface="Calibri" pitchFamily="34" charset="0"/>
                        </a:rPr>
                        <a:t>2017/18 KPI’s </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ZA" sz="1600" dirty="0" smtClean="0">
                          <a:solidFill>
                            <a:schemeClr val="bg1"/>
                          </a:solidFill>
                          <a:latin typeface="Calibri" pitchFamily="34" charset="0"/>
                          <a:cs typeface="Calibri" pitchFamily="34" charset="0"/>
                        </a:rPr>
                        <a:t>2017/18</a:t>
                      </a:r>
                      <a:r>
                        <a:rPr lang="en-ZA" sz="1600" baseline="0" dirty="0" smtClean="0">
                          <a:solidFill>
                            <a:schemeClr val="bg1"/>
                          </a:solidFill>
                          <a:latin typeface="Calibri" pitchFamily="34" charset="0"/>
                          <a:cs typeface="Calibri" pitchFamily="34" charset="0"/>
                        </a:rPr>
                        <a:t> </a:t>
                      </a:r>
                      <a:r>
                        <a:rPr lang="en-ZA" sz="1600" dirty="0" smtClean="0">
                          <a:solidFill>
                            <a:schemeClr val="bg1"/>
                          </a:solidFill>
                          <a:latin typeface="Calibri" pitchFamily="34" charset="0"/>
                          <a:cs typeface="Calibri" pitchFamily="34" charset="0"/>
                        </a:rPr>
                        <a:t>Annual target</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556184">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effectLst/>
                          <a:latin typeface="Calibri" panose="020F0502020204030204" pitchFamily="34" charset="0"/>
                          <a:ea typeface="MS Mincho" panose="02020609040205080304" pitchFamily="49" charset="-128"/>
                          <a:cs typeface="Calibri" panose="020F0502020204030204" pitchFamily="34" charset="0"/>
                        </a:rPr>
                        <a:t>To engage young people in Service activities geared towards fostering patriotism, social cohesion and nation building</a:t>
                      </a:r>
                      <a:endParaRPr lang="en-ZA" sz="1600" b="1" kern="1200" baseline="0" dirty="0" smtClean="0">
                        <a:solidFill>
                          <a:schemeClr val="bg1"/>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spcAft>
                          <a:spcPts val="0"/>
                        </a:spcAft>
                      </a:pPr>
                      <a:r>
                        <a:rPr lang="en-ZA" sz="1600" b="0" kern="1200" baseline="0" dirty="0">
                          <a:solidFill>
                            <a:sysClr val="windowText" lastClr="000000"/>
                          </a:solidFill>
                          <a:latin typeface="Calibri" pitchFamily="34" charset="0"/>
                          <a:ea typeface="+mn-ea"/>
                          <a:cs typeface="Calibri" pitchFamily="34" charset="0"/>
                        </a:rPr>
                        <a:t>National Youth Service Unit reconfigured to deliver on its mandate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ZA" sz="1600" b="1" kern="1200" baseline="0" dirty="0">
                          <a:solidFill>
                            <a:schemeClr val="tx1"/>
                          </a:solidFill>
                          <a:latin typeface="Calibri" panose="020F0502020204030204" pitchFamily="34" charset="0"/>
                          <a:ea typeface="+mn-ea"/>
                          <a:cs typeface="Arial"/>
                        </a:rPr>
                        <a:t>Approved NYS structure by Board and 50% of funded vacancies on the structure </a:t>
                      </a:r>
                      <a:r>
                        <a:rPr lang="en-ZA" sz="1600" b="1" kern="1200" baseline="0" dirty="0" smtClean="0">
                          <a:solidFill>
                            <a:schemeClr val="tx1"/>
                          </a:solidFill>
                          <a:latin typeface="Calibri" panose="020F0502020204030204" pitchFamily="34" charset="0"/>
                          <a:ea typeface="+mn-ea"/>
                          <a:cs typeface="Arial"/>
                        </a:rPr>
                        <a:t>filled</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48613">
                <a:tc vMerge="1">
                  <a:txBody>
                    <a:bodyPr/>
                    <a:lstStyle/>
                    <a:p>
                      <a:endParaRPr lang="en-US"/>
                    </a:p>
                  </a:txBody>
                  <a:tcPr/>
                </a:tc>
                <a:tc>
                  <a:txBody>
                    <a:bodyPr/>
                    <a:lstStyle/>
                    <a:p>
                      <a:pPr>
                        <a:spcAft>
                          <a:spcPts val="0"/>
                        </a:spcAft>
                      </a:pPr>
                      <a:r>
                        <a:rPr lang="en-ZA" sz="1600" b="0" kern="1200" baseline="0" dirty="0">
                          <a:solidFill>
                            <a:sysClr val="windowText" lastClr="000000"/>
                          </a:solidFill>
                          <a:latin typeface="Calibri" pitchFamily="34" charset="0"/>
                          <a:ea typeface="+mn-ea"/>
                          <a:cs typeface="Calibri" pitchFamily="34" charset="0"/>
                        </a:rPr>
                        <a:t>Norms and standards for National Youth Service Programme (NYSP) developed and capacity building interventions  provided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ZA" sz="1600" b="1" kern="1200" baseline="0" dirty="0">
                          <a:solidFill>
                            <a:schemeClr val="tx1"/>
                          </a:solidFill>
                          <a:latin typeface="Calibri" panose="020F0502020204030204" pitchFamily="34" charset="0"/>
                          <a:ea typeface="+mn-ea"/>
                          <a:cs typeface="Arial"/>
                        </a:rPr>
                        <a:t>Approved norms and standards by NYDA Exco </a:t>
                      </a:r>
                    </a:p>
                    <a:p>
                      <a:pPr>
                        <a:spcAft>
                          <a:spcPts val="0"/>
                        </a:spcAft>
                      </a:pPr>
                      <a:r>
                        <a:rPr lang="en-ZA" sz="1600" b="1" kern="1200" baseline="0" dirty="0">
                          <a:solidFill>
                            <a:schemeClr val="tx1"/>
                          </a:solidFill>
                          <a:latin typeface="Calibri" panose="020F0502020204030204" pitchFamily="34" charset="0"/>
                          <a:ea typeface="+mn-ea"/>
                          <a:cs typeface="Arial"/>
                        </a:rPr>
                        <a:t> </a:t>
                      </a:r>
                    </a:p>
                    <a:p>
                      <a:pPr>
                        <a:spcAft>
                          <a:spcPts val="0"/>
                        </a:spcAft>
                      </a:pPr>
                      <a:r>
                        <a:rPr lang="en-ZA" sz="1600" b="1" kern="1200" baseline="0" dirty="0">
                          <a:solidFill>
                            <a:schemeClr val="tx1"/>
                          </a:solidFill>
                          <a:latin typeface="Calibri" panose="020F0502020204030204" pitchFamily="34" charset="0"/>
                          <a:ea typeface="+mn-ea"/>
                          <a:cs typeface="Arial"/>
                        </a:rPr>
                        <a:t>10 capacity building interventions reports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48613">
                <a:tc vMerge="1">
                  <a:txBody>
                    <a:bodyPr/>
                    <a:lstStyle/>
                    <a:p>
                      <a:endParaRPr lang="en-ZA"/>
                    </a:p>
                  </a:txBody>
                  <a:tcPr/>
                </a:tc>
                <a:tc>
                  <a:txBody>
                    <a:bodyPr/>
                    <a:lstStyle/>
                    <a:p>
                      <a:pPr>
                        <a:spcAft>
                          <a:spcPts val="0"/>
                        </a:spcAft>
                      </a:pPr>
                      <a:r>
                        <a:rPr lang="en-ZA" sz="1600" b="0" kern="1200" baseline="0" dirty="0">
                          <a:solidFill>
                            <a:sysClr val="windowText" lastClr="000000"/>
                          </a:solidFill>
                          <a:latin typeface="Calibri" pitchFamily="34" charset="0"/>
                          <a:ea typeface="+mn-ea"/>
                          <a:cs typeface="Calibri" pitchFamily="34" charset="0"/>
                        </a:rPr>
                        <a:t>National Youth Service Programme (NYSP) Central Information Management System developed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chemeClr val="tx1"/>
                          </a:solidFill>
                          <a:latin typeface="Calibri" panose="020F0502020204030204" pitchFamily="34" charset="0"/>
                          <a:ea typeface="+mn-ea"/>
                          <a:cs typeface="Arial"/>
                        </a:rPr>
                        <a:t>An approved concept and functional specification for the management of the Central Information Management System by NYDA </a:t>
                      </a:r>
                      <a:r>
                        <a:rPr lang="en-US" sz="1600" b="1" kern="1200" baseline="0" dirty="0" smtClean="0">
                          <a:solidFill>
                            <a:schemeClr val="tx1"/>
                          </a:solidFill>
                          <a:latin typeface="Calibri" panose="020F0502020204030204" pitchFamily="34" charset="0"/>
                          <a:ea typeface="+mn-ea"/>
                          <a:cs typeface="Arial"/>
                        </a:rPr>
                        <a:t>Exco</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1145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1" kern="1200" baseline="0" dirty="0" smtClean="0">
                        <a:solidFill>
                          <a:schemeClr val="tx1"/>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spcAft>
                          <a:spcPts val="0"/>
                        </a:spcAft>
                      </a:pPr>
                      <a:r>
                        <a:rPr lang="en-US" sz="1600" b="0" kern="1200" baseline="0" dirty="0">
                          <a:solidFill>
                            <a:sysClr val="windowText" lastClr="000000"/>
                          </a:solidFill>
                          <a:latin typeface="Calibri" pitchFamily="34" charset="0"/>
                          <a:ea typeface="+mn-ea"/>
                          <a:cs typeface="Calibri" pitchFamily="34" charset="0"/>
                        </a:rPr>
                        <a:t>Annual planning Framework developed and 2018/19 NYSP plans finalized</a:t>
                      </a:r>
                      <a:endParaRPr lang="en-ZA" sz="1600" b="0"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chemeClr val="tx1"/>
                          </a:solidFill>
                          <a:latin typeface="Calibri" panose="020F0502020204030204" pitchFamily="34" charset="0"/>
                          <a:ea typeface="+mn-ea"/>
                          <a:cs typeface="Arial"/>
                        </a:rPr>
                        <a:t>Developed NYSP Annual Planning Framework and finalisation of the  2018/19 plans</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7715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1" kern="1200" baseline="0" dirty="0" smtClean="0">
                        <a:solidFill>
                          <a:schemeClr val="tx1"/>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spcAft>
                          <a:spcPts val="0"/>
                        </a:spcAft>
                      </a:pPr>
                      <a:r>
                        <a:rPr lang="en-US" sz="1600" b="0" kern="1200" baseline="0" dirty="0">
                          <a:solidFill>
                            <a:sysClr val="windowText" lastClr="000000"/>
                          </a:solidFill>
                          <a:latin typeface="Calibri" pitchFamily="34" charset="0"/>
                          <a:ea typeface="+mn-ea"/>
                          <a:cs typeface="Calibri" pitchFamily="34" charset="0"/>
                        </a:rPr>
                        <a:t>NYSP Communication and Marketing Plan developed and implemented</a:t>
                      </a:r>
                      <a:endParaRPr lang="en-ZA" sz="1600" b="0"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chemeClr val="tx1"/>
                          </a:solidFill>
                          <a:latin typeface="Calibri" panose="020F0502020204030204" pitchFamily="34" charset="0"/>
                          <a:ea typeface="+mn-ea"/>
                          <a:cs typeface="Arial"/>
                        </a:rPr>
                        <a:t>Developed the   NYSP Communication and marketing plan and phase 1 implemented</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9016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1" kern="1200" baseline="0" dirty="0" smtClean="0">
                        <a:solidFill>
                          <a:schemeClr val="tx1"/>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spcAft>
                          <a:spcPts val="0"/>
                        </a:spcAft>
                      </a:pPr>
                      <a:r>
                        <a:rPr lang="en-US" sz="1600" b="0" kern="1200" baseline="0" dirty="0">
                          <a:solidFill>
                            <a:sysClr val="windowText" lastClr="000000"/>
                          </a:solidFill>
                          <a:latin typeface="Calibri" pitchFamily="34" charset="0"/>
                          <a:ea typeface="+mn-ea"/>
                          <a:cs typeface="Calibri" pitchFamily="34" charset="0"/>
                        </a:rPr>
                        <a:t>Number of National Youth Service Programme  projects registered</a:t>
                      </a:r>
                      <a:endParaRPr lang="en-ZA" sz="1600" b="0" kern="1200" baseline="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spcAft>
                          <a:spcPts val="0"/>
                        </a:spcAft>
                      </a:pPr>
                      <a:r>
                        <a:rPr lang="en-US" sz="1600" b="1" kern="1200" baseline="0" dirty="0">
                          <a:solidFill>
                            <a:schemeClr val="tx1"/>
                          </a:solidFill>
                          <a:latin typeface="Calibri" panose="020F0502020204030204" pitchFamily="34" charset="0"/>
                          <a:ea typeface="+mn-ea"/>
                          <a:cs typeface="Arial"/>
                        </a:rPr>
                        <a:t>55</a:t>
                      </a:r>
                      <a:endParaRPr lang="en-ZA" sz="1600" b="1" kern="1200" baseline="0" dirty="0">
                        <a:solidFill>
                          <a:schemeClr val="tx1"/>
                        </a:solidFill>
                        <a:latin typeface="Calibri" panose="020F0502020204030204" pitchFamily="34" charset="0"/>
                        <a:ea typeface="+mn-ea"/>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04318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D94021-87FD-4474-9131-75532B914426}" type="slidenum">
              <a:rPr lang="en-GB">
                <a:solidFill>
                  <a:srgbClr val="D42E12"/>
                </a:solidFill>
              </a:rPr>
              <a:pPr>
                <a:defRPr/>
              </a:pPr>
              <a:t>14</a:t>
            </a:fld>
            <a:endParaRPr lang="en-GB" dirty="0">
              <a:solidFill>
                <a:srgbClr val="D42E1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14320246"/>
              </p:ext>
            </p:extLst>
          </p:nvPr>
        </p:nvGraphicFramePr>
        <p:xfrm>
          <a:off x="368710" y="95541"/>
          <a:ext cx="11430001" cy="6594642"/>
        </p:xfrm>
        <a:graphic>
          <a:graphicData uri="http://schemas.openxmlformats.org/drawingml/2006/table">
            <a:tbl>
              <a:tblPr firstRow="1" bandRow="1">
                <a:tableStyleId>{5C22544A-7EE6-4342-B048-85BDC9FD1C3A}</a:tableStyleId>
              </a:tblPr>
              <a:tblGrid>
                <a:gridCol w="3249256">
                  <a:extLst>
                    <a:ext uri="{9D8B030D-6E8A-4147-A177-3AD203B41FA5}">
                      <a16:colId xmlns:a16="http://schemas.microsoft.com/office/drawing/2014/main" val="20000"/>
                    </a:ext>
                  </a:extLst>
                </a:gridCol>
                <a:gridCol w="4401470">
                  <a:extLst>
                    <a:ext uri="{9D8B030D-6E8A-4147-A177-3AD203B41FA5}">
                      <a16:colId xmlns:a16="http://schemas.microsoft.com/office/drawing/2014/main" val="20001"/>
                    </a:ext>
                  </a:extLst>
                </a:gridCol>
                <a:gridCol w="3779275">
                  <a:extLst>
                    <a:ext uri="{9D8B030D-6E8A-4147-A177-3AD203B41FA5}">
                      <a16:colId xmlns:a16="http://schemas.microsoft.com/office/drawing/2014/main" val="20002"/>
                    </a:ext>
                  </a:extLst>
                </a:gridCol>
              </a:tblGrid>
              <a:tr h="748471">
                <a:tc>
                  <a:txBody>
                    <a:bodyPr/>
                    <a:lstStyle/>
                    <a:p>
                      <a:pPr algn="ctr"/>
                      <a:r>
                        <a:rPr lang="en-ZA" sz="1600" dirty="0" smtClean="0">
                          <a:solidFill>
                            <a:schemeClr val="bg1"/>
                          </a:solidFill>
                          <a:latin typeface="Calibri" pitchFamily="34" charset="0"/>
                          <a:cs typeface="Calibri" pitchFamily="34" charset="0"/>
                        </a:rPr>
                        <a:t>Strategic Objective</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ZA" sz="1600" dirty="0" smtClean="0">
                          <a:solidFill>
                            <a:schemeClr val="bg1"/>
                          </a:solidFill>
                          <a:latin typeface="Calibri" pitchFamily="34" charset="0"/>
                          <a:cs typeface="Calibri" pitchFamily="34" charset="0"/>
                        </a:rPr>
                        <a:t>2017/18 KPI</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ZA" sz="1600" dirty="0" smtClean="0">
                          <a:solidFill>
                            <a:schemeClr val="bg1"/>
                          </a:solidFill>
                          <a:latin typeface="Calibri" pitchFamily="34" charset="0"/>
                          <a:cs typeface="Calibri" pitchFamily="34" charset="0"/>
                        </a:rPr>
                        <a:t>2017/18 Annual Targets</a:t>
                      </a:r>
                      <a:endParaRPr lang="en-ZA" sz="1600" dirty="0">
                        <a:solidFill>
                          <a:schemeClr val="bg1"/>
                        </a:solidFill>
                        <a:latin typeface="Calibri" pitchFamily="34" charset="0"/>
                        <a:cs typeface="Calibri" pitchFamily="34" charset="0"/>
                      </a:endParaRPr>
                    </a:p>
                  </a:txBody>
                  <a:tcPr marL="68580" marR="68580" marT="34290" marB="34290" anchor="ctr">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1002516">
                <a:tc>
                  <a:txBody>
                    <a:bodyPr/>
                    <a:lstStyle/>
                    <a:p>
                      <a:pPr lvl="0"/>
                      <a:r>
                        <a:rPr lang="en-ZA" sz="1600" b="1" kern="1200" dirty="0" smtClean="0">
                          <a:solidFill>
                            <a:schemeClr val="bg1"/>
                          </a:solidFill>
                          <a:effectLst/>
                          <a:latin typeface="Calibri" panose="020F0502020204030204" pitchFamily="34" charset="0"/>
                          <a:ea typeface="+mn-ea"/>
                          <a:cs typeface="+mn-cs"/>
                        </a:rPr>
                        <a:t>To create and produce information and knowledge for better youth development planning and decision making </a:t>
                      </a:r>
                      <a:endParaRPr lang="en-ZA" sz="1600" b="1" kern="1200" dirty="0">
                        <a:solidFill>
                          <a:schemeClr val="bg1"/>
                        </a:solidFill>
                        <a:effectLst/>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1600" dirty="0" smtClean="0">
                          <a:effectLst/>
                          <a:latin typeface="Calibri" panose="020F0502020204030204" pitchFamily="34" charset="0"/>
                          <a:ea typeface="MS Mincho" panose="02020609040205080304" pitchFamily="49" charset="-128"/>
                          <a:cs typeface="Calibri" panose="020F0502020204030204" pitchFamily="34" charset="0"/>
                        </a:rPr>
                        <a:t>Number of  programme Evaluations and Stakeholder Satisfaction Surveys conducted</a:t>
                      </a:r>
                      <a:endParaRPr lang="en-ZA" sz="1600" b="1" dirty="0">
                        <a:solidFill>
                          <a:sysClr val="windowText" lastClr="000000"/>
                        </a:solidFill>
                        <a:latin typeface="Calibri" pitchFamily="34" charset="0"/>
                        <a:cs typeface="Calibri"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ZA" sz="1600" b="1" dirty="0" smtClean="0">
                          <a:solidFill>
                            <a:sysClr val="windowText" lastClr="000000"/>
                          </a:solidFill>
                          <a:latin typeface="Calibri" pitchFamily="34" charset="0"/>
                          <a:cs typeface="Calibri" pitchFamily="34" charset="0"/>
                        </a:rPr>
                        <a:t>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36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To mobilize</a:t>
                      </a:r>
                      <a:r>
                        <a:rPr lang="en-US" sz="1600" b="1" baseline="0" dirty="0" smtClean="0">
                          <a:solidFill>
                            <a:schemeClr val="bg1"/>
                          </a:solidFill>
                          <a:latin typeface="Calibri" panose="020F0502020204030204" pitchFamily="34" charset="0"/>
                        </a:rPr>
                        <a:t> and leverage financial resources form key stakeholders</a:t>
                      </a:r>
                      <a:endParaRPr lang="en-US" sz="1600" b="1" dirty="0" smtClean="0">
                        <a:solidFill>
                          <a:schemeClr val="bg1"/>
                        </a:solidFill>
                        <a:latin typeface="Calibri" panose="020F0502020204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spcAft>
                          <a:spcPts val="0"/>
                        </a:spcAft>
                      </a:pPr>
                      <a:r>
                        <a:rPr lang="en-US" sz="1600" b="0" strike="noStrike" kern="1200" baseline="0" dirty="0">
                          <a:solidFill>
                            <a:sysClr val="windowText" lastClr="000000"/>
                          </a:solidFill>
                          <a:latin typeface="Calibri" panose="020F0502020204030204" pitchFamily="34" charset="0"/>
                          <a:ea typeface="+mn-ea"/>
                          <a:cs typeface="+mn-cs"/>
                        </a:rPr>
                        <a:t>Total value of funds sourced from the public and private sectors to support the youth development programme </a:t>
                      </a:r>
                      <a:r>
                        <a:rPr lang="en-US" sz="1600" b="0" strike="noStrike" kern="1200" baseline="0" dirty="0" smtClean="0">
                          <a:solidFill>
                            <a:sysClr val="windowText" lastClr="000000"/>
                          </a:solidFill>
                          <a:latin typeface="Calibri" panose="020F0502020204030204" pitchFamily="34" charset="0"/>
                          <a:ea typeface="+mn-ea"/>
                          <a:cs typeface="+mn-cs"/>
                        </a:rPr>
                        <a:t>base</a:t>
                      </a:r>
                    </a:p>
                    <a:p>
                      <a:pPr>
                        <a:spcAft>
                          <a:spcPts val="0"/>
                        </a:spcAft>
                      </a:pPr>
                      <a:endParaRPr lang="en-ZA" sz="1600" b="0" strike="noStrike" kern="1200" baseline="0" dirty="0">
                        <a:solidFill>
                          <a:sysClr val="windowText" lastClr="000000"/>
                        </a:solidFill>
                        <a:latin typeface="Calibri" panose="020F050202020403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600" b="1" strike="noStrike" kern="1200" baseline="0" dirty="0" smtClean="0">
                          <a:solidFill>
                            <a:sysClr val="windowText" lastClr="000000"/>
                          </a:solidFill>
                          <a:latin typeface="Calibri" panose="020F0502020204030204" pitchFamily="34" charset="0"/>
                          <a:ea typeface="+mn-ea"/>
                          <a:cs typeface="+mn-cs"/>
                        </a:rPr>
                        <a:t>R108 million</a:t>
                      </a:r>
                      <a:endParaRPr lang="en-ZA" sz="1600" b="1" strike="noStrike" kern="1200" baseline="0" dirty="0" smtClean="0">
                        <a:solidFill>
                          <a:sysClr val="windowText" lastClr="000000"/>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68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To lobby key stakeholders to support and implement youth</a:t>
                      </a:r>
                      <a:r>
                        <a:rPr lang="en-US" sz="1600" b="1" baseline="0" dirty="0" smtClean="0">
                          <a:solidFill>
                            <a:schemeClr val="bg1"/>
                          </a:solidFill>
                          <a:latin typeface="Calibri" panose="020F0502020204030204" pitchFamily="34" charset="0"/>
                        </a:rPr>
                        <a:t> development programmes</a:t>
                      </a:r>
                      <a:endParaRPr lang="en-US" sz="1600" b="1" dirty="0" smtClean="0">
                        <a:solidFill>
                          <a:schemeClr val="bg1"/>
                        </a:solidFill>
                        <a:latin typeface="Calibri" panose="020F0502020204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spcAft>
                          <a:spcPts val="0"/>
                        </a:spcAft>
                      </a:pPr>
                      <a:r>
                        <a:rPr lang="en-US" sz="1600" b="0" strike="noStrike" kern="1200" baseline="0" dirty="0">
                          <a:solidFill>
                            <a:sysClr val="windowText" lastClr="000000"/>
                          </a:solidFill>
                          <a:latin typeface="Calibri" panose="020F0502020204030204" pitchFamily="34" charset="0"/>
                          <a:ea typeface="+mn-ea"/>
                          <a:cs typeface="+mn-cs"/>
                        </a:rPr>
                        <a:t>Number of public and private key stakeholders lobbied to  implement youth development programmes</a:t>
                      </a:r>
                      <a:endParaRPr lang="en-ZA" sz="1600" b="0" strike="noStrike" kern="1200" baseline="0" dirty="0">
                        <a:solidFill>
                          <a:sysClr val="windowText" lastClr="000000"/>
                        </a:solidFill>
                        <a:latin typeface="Calibri" panose="020F050202020403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indent="0">
                        <a:buNone/>
                      </a:pPr>
                      <a:r>
                        <a:rPr lang="en-US" sz="1600" b="1" strike="noStrike" kern="1200" baseline="0" dirty="0" smtClean="0">
                          <a:solidFill>
                            <a:sysClr val="windowText" lastClr="000000"/>
                          </a:solidFill>
                          <a:latin typeface="Calibri" panose="020F0502020204030204" pitchFamily="34" charset="0"/>
                          <a:ea typeface="+mn-ea"/>
                          <a:cs typeface="+mn-cs"/>
                        </a:rPr>
                        <a:t>10</a:t>
                      </a:r>
                      <a:endParaRPr lang="en-ZA" sz="1600" b="1" strike="noStrike" kern="1200" baseline="0" dirty="0" smtClean="0">
                        <a:solidFill>
                          <a:sysClr val="windowText" lastClr="000000"/>
                        </a:solidFill>
                        <a:latin typeface="Calibri" panose="020F0502020204030204" pitchFamily="34" charset="0"/>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59211">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latin typeface="Calibri" panose="020F0502020204030204" pitchFamily="34" charset="0"/>
                        </a:rPr>
                        <a:t>To establish a credible, efficient</a:t>
                      </a:r>
                      <a:r>
                        <a:rPr lang="en-ZA" sz="1600" b="1" baseline="0" dirty="0" smtClean="0">
                          <a:solidFill>
                            <a:schemeClr val="bg1"/>
                          </a:solidFill>
                          <a:latin typeface="Calibri" panose="020F0502020204030204" pitchFamily="34" charset="0"/>
                        </a:rPr>
                        <a:t> and effective organisation</a:t>
                      </a:r>
                      <a:r>
                        <a:rPr lang="en-ZA" sz="1600" b="1" dirty="0" smtClean="0">
                          <a:solidFill>
                            <a:schemeClr val="bg1"/>
                          </a:solidFill>
                          <a:latin typeface="Calibri" panose="020F0502020204030204" pitchFamily="34" charset="0"/>
                        </a:rPr>
                        <a:t> </a:t>
                      </a:r>
                    </a:p>
                    <a:p>
                      <a:endParaRPr lang="en-ZA" sz="1600" b="1" dirty="0">
                        <a:solidFill>
                          <a:schemeClr val="bg1"/>
                        </a:solidFill>
                        <a:latin typeface="Calibri" pitchFamily="34" charset="0"/>
                        <a:cs typeface="Calibri"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45720" algn="l" defTabSz="685800" rtl="0" eaLnBrk="1" latinLnBrk="0" hangingPunct="1">
                        <a:spcAft>
                          <a:spcPts val="0"/>
                        </a:spcAft>
                      </a:pPr>
                      <a:r>
                        <a:rPr lang="en-US" sz="1600" b="0" kern="1200" dirty="0">
                          <a:solidFill>
                            <a:sysClr val="windowText" lastClr="000000"/>
                          </a:solidFill>
                          <a:latin typeface="Calibri" pitchFamily="34" charset="0"/>
                          <a:ea typeface="+mn-ea"/>
                          <a:cs typeface="Calibri" pitchFamily="34" charset="0"/>
                        </a:rPr>
                        <a:t>ICT Road Map implemented</a:t>
                      </a:r>
                      <a:endParaRPr lang="en-ZA" sz="1600" b="0"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r>
                        <a:rPr lang="en-US" sz="1600" b="1" kern="1200" dirty="0">
                          <a:solidFill>
                            <a:sysClr val="windowText" lastClr="000000"/>
                          </a:solidFill>
                          <a:latin typeface="Calibri" pitchFamily="34" charset="0"/>
                          <a:ea typeface="+mn-ea"/>
                          <a:cs typeface="Calibri" pitchFamily="34" charset="0"/>
                        </a:rPr>
                        <a:t>Phase 1 to 4 of the ICT Road Map implemented</a:t>
                      </a:r>
                      <a:endParaRPr lang="en-ZA" sz="1600" b="1"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62871">
                <a:tc vMerge="1">
                  <a:txBody>
                    <a:bodyPr/>
                    <a:lstStyle/>
                    <a:p>
                      <a:endParaRPr lang="en-ZA" sz="1400" dirty="0">
                        <a:solidFill>
                          <a:schemeClr val="bg1"/>
                        </a:solidFill>
                        <a:latin typeface="Calibri" pitchFamily="34" charset="0"/>
                        <a:cs typeface="Calibri" pitchFamily="34" charset="0"/>
                      </a:endParaRPr>
                    </a:p>
                  </a:txBody>
                  <a:tcPr>
                    <a:solidFill>
                      <a:srgbClr val="002060"/>
                    </a:solidFill>
                  </a:tcPr>
                </a:tc>
                <a:tc>
                  <a:txBody>
                    <a:bodyPr/>
                    <a:lstStyle/>
                    <a:p>
                      <a:pPr marL="0" algn="l" defTabSz="685800" rtl="0" eaLnBrk="1" latinLnBrk="0" hangingPunct="1">
                        <a:spcAft>
                          <a:spcPts val="0"/>
                        </a:spcAft>
                      </a:pPr>
                      <a:r>
                        <a:rPr lang="en-US" sz="1600" b="0" kern="1200" dirty="0">
                          <a:solidFill>
                            <a:sysClr val="windowText" lastClr="000000"/>
                          </a:solidFill>
                          <a:latin typeface="Calibri" pitchFamily="34" charset="0"/>
                          <a:ea typeface="+mn-ea"/>
                          <a:cs typeface="Calibri" pitchFamily="34" charset="0"/>
                        </a:rPr>
                        <a:t>Human Resources (HR) Strategy reviewed and implemented</a:t>
                      </a:r>
                      <a:endParaRPr lang="en-ZA" sz="1600" b="0"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r>
                        <a:rPr lang="en-US" sz="1600" b="1" kern="1200" dirty="0">
                          <a:solidFill>
                            <a:sysClr val="windowText" lastClr="000000"/>
                          </a:solidFill>
                          <a:latin typeface="Calibri" pitchFamily="34" charset="0"/>
                          <a:ea typeface="+mn-ea"/>
                          <a:cs typeface="Calibri" pitchFamily="34" charset="0"/>
                        </a:rPr>
                        <a:t>Phase 1 of the HR Strategy implemented </a:t>
                      </a:r>
                      <a:endParaRPr lang="en-ZA" sz="1600" b="1"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41649">
                <a:tc vMerge="1">
                  <a:txBody>
                    <a:bodyPr/>
                    <a:lstStyle/>
                    <a:p>
                      <a:endParaRPr lang="en-ZA" sz="1600" dirty="0">
                        <a:solidFill>
                          <a:schemeClr val="bg1"/>
                        </a:solidFill>
                        <a:latin typeface="Calibri" pitchFamily="34" charset="0"/>
                        <a:cs typeface="Calibri" pitchFamily="34" charset="0"/>
                      </a:endParaRPr>
                    </a:p>
                  </a:txBody>
                  <a:tcPr>
                    <a:solidFill>
                      <a:srgbClr val="002060"/>
                    </a:solidFill>
                  </a:tcPr>
                </a:tc>
                <a:tc>
                  <a:txBody>
                    <a:bodyPr/>
                    <a:lstStyle/>
                    <a:p>
                      <a:pPr marL="0" algn="l" defTabSz="685800" rtl="0" eaLnBrk="1" latinLnBrk="0" hangingPunct="1">
                        <a:spcAft>
                          <a:spcPts val="0"/>
                        </a:spcAft>
                      </a:pPr>
                      <a:r>
                        <a:rPr lang="en-US" sz="1600" b="0" kern="1200" dirty="0">
                          <a:solidFill>
                            <a:sysClr val="windowText" lastClr="000000"/>
                          </a:solidFill>
                          <a:latin typeface="Calibri" pitchFamily="34" charset="0"/>
                          <a:ea typeface="+mn-ea"/>
                          <a:cs typeface="Calibri" pitchFamily="34" charset="0"/>
                        </a:rPr>
                        <a:t>Year 1 of the 3 year Training Plan implemented</a:t>
                      </a:r>
                      <a:endParaRPr lang="en-ZA" sz="1600" b="0"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r>
                        <a:rPr lang="en-US" sz="1600" b="1" kern="1200" dirty="0">
                          <a:solidFill>
                            <a:sysClr val="windowText" lastClr="000000"/>
                          </a:solidFill>
                          <a:latin typeface="Calibri" pitchFamily="34" charset="0"/>
                          <a:ea typeface="+mn-ea"/>
                          <a:cs typeface="Calibri" pitchFamily="34" charset="0"/>
                        </a:rPr>
                        <a:t>Year 1 of the Training Plan implemented </a:t>
                      </a:r>
                      <a:endParaRPr lang="en-ZA" sz="1600" b="1"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02493">
                <a:tc vMerge="1">
                  <a:txBody>
                    <a:bodyPr/>
                    <a:lstStyle/>
                    <a:p>
                      <a:endParaRPr lang="en-ZA" sz="1400" b="1" dirty="0">
                        <a:solidFill>
                          <a:sysClr val="windowText" lastClr="000000"/>
                        </a:solidFill>
                        <a:latin typeface="Calibri" pitchFamily="34" charset="0"/>
                        <a:cs typeface="Calibri"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45720" algn="l" defTabSz="685800" rtl="0" eaLnBrk="1" latinLnBrk="0" hangingPunct="1">
                        <a:spcAft>
                          <a:spcPts val="0"/>
                        </a:spcAft>
                      </a:pPr>
                      <a:r>
                        <a:rPr lang="en-US" sz="1600" b="0" kern="1200" dirty="0">
                          <a:solidFill>
                            <a:sysClr val="windowText" lastClr="000000"/>
                          </a:solidFill>
                          <a:latin typeface="Calibri" pitchFamily="34" charset="0"/>
                          <a:ea typeface="+mn-ea"/>
                          <a:cs typeface="Calibri" pitchFamily="34" charset="0"/>
                        </a:rPr>
                        <a:t>Implement an Integrated Marketing  &amp; Communications  Strategy </a:t>
                      </a:r>
                      <a:endParaRPr lang="en-US" sz="1600" b="0" kern="1200" dirty="0" smtClean="0">
                        <a:solidFill>
                          <a:sysClr val="windowText" lastClr="000000"/>
                        </a:solidFill>
                        <a:latin typeface="Calibri" pitchFamily="34" charset="0"/>
                        <a:ea typeface="+mn-ea"/>
                        <a:cs typeface="Calibri" pitchFamily="34" charset="0"/>
                      </a:endParaRPr>
                    </a:p>
                    <a:p>
                      <a:pPr marL="0" marR="45720" algn="l" defTabSz="685800" rtl="0" eaLnBrk="1" latinLnBrk="0" hangingPunct="1">
                        <a:spcAft>
                          <a:spcPts val="0"/>
                        </a:spcAft>
                      </a:pPr>
                      <a:endParaRPr lang="en-ZA" sz="1600" b="0"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r>
                        <a:rPr lang="en-US" sz="1600" b="1" kern="1200" dirty="0">
                          <a:solidFill>
                            <a:sysClr val="windowText" lastClr="000000"/>
                          </a:solidFill>
                          <a:latin typeface="Calibri" pitchFamily="34" charset="0"/>
                          <a:ea typeface="+mn-ea"/>
                          <a:cs typeface="Calibri" pitchFamily="34" charset="0"/>
                        </a:rPr>
                        <a:t>Phase 1 of the Integrated Marketing  &amp; Communications  Strategy  implemented </a:t>
                      </a:r>
                      <a:endParaRPr lang="en-ZA" sz="1600" b="1"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702493">
                <a:tc vMerge="1">
                  <a:txBody>
                    <a:bodyPr/>
                    <a:lstStyle/>
                    <a:p>
                      <a:endParaRPr lang="en-ZA" sz="1400" b="1" dirty="0">
                        <a:solidFill>
                          <a:sysClr val="windowText" lastClr="000000"/>
                        </a:solidFill>
                        <a:latin typeface="Calibri" pitchFamily="34" charset="0"/>
                        <a:cs typeface="Calibri"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45720" algn="l" defTabSz="685800" rtl="0" eaLnBrk="1" latinLnBrk="0" hangingPunct="1">
                        <a:spcAft>
                          <a:spcPts val="0"/>
                        </a:spcAft>
                      </a:pPr>
                      <a:r>
                        <a:rPr lang="en-US" sz="1600" b="0" kern="1200" dirty="0">
                          <a:solidFill>
                            <a:sysClr val="windowText" lastClr="000000"/>
                          </a:solidFill>
                          <a:latin typeface="Calibri" pitchFamily="34" charset="0"/>
                          <a:ea typeface="+mn-ea"/>
                          <a:cs typeface="Calibri" pitchFamily="34" charset="0"/>
                        </a:rPr>
                        <a:t>Payment of legitimate Service Provider invoices within the 30 day </a:t>
                      </a:r>
                      <a:r>
                        <a:rPr lang="en-US" sz="1600" b="0" kern="1200" dirty="0" smtClean="0">
                          <a:solidFill>
                            <a:sysClr val="windowText" lastClr="000000"/>
                          </a:solidFill>
                          <a:latin typeface="Calibri" pitchFamily="34" charset="0"/>
                          <a:ea typeface="+mn-ea"/>
                          <a:cs typeface="Calibri" pitchFamily="34" charset="0"/>
                        </a:rPr>
                        <a:t>period</a:t>
                      </a:r>
                    </a:p>
                    <a:p>
                      <a:pPr marL="0" marR="45720" algn="l" defTabSz="685800" rtl="0" eaLnBrk="1" latinLnBrk="0" hangingPunct="1">
                        <a:spcAft>
                          <a:spcPts val="0"/>
                        </a:spcAft>
                      </a:pPr>
                      <a:endParaRPr lang="en-ZA" sz="1600" b="0"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685800" rtl="0" eaLnBrk="1" latinLnBrk="0" hangingPunct="1">
                        <a:spcAft>
                          <a:spcPts val="0"/>
                        </a:spcAft>
                      </a:pPr>
                      <a:r>
                        <a:rPr lang="en-US" sz="1600" b="1" kern="1200" dirty="0">
                          <a:solidFill>
                            <a:sysClr val="windowText" lastClr="000000"/>
                          </a:solidFill>
                          <a:latin typeface="Calibri" pitchFamily="34" charset="0"/>
                          <a:ea typeface="+mn-ea"/>
                          <a:cs typeface="Calibri" pitchFamily="34" charset="0"/>
                        </a:rPr>
                        <a:t>100% of legitimate Service Providers invoices paid within the 30 day period</a:t>
                      </a:r>
                      <a:endParaRPr lang="en-ZA" sz="1600" b="1" kern="1200" dirty="0">
                        <a:solidFill>
                          <a:sysClr val="windowText" lastClr="000000"/>
                        </a:solidFill>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039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allocation</a:t>
            </a:r>
            <a:endParaRPr lang="en-US" dirty="0"/>
          </a:p>
        </p:txBody>
      </p:sp>
      <p:sp>
        <p:nvSpPr>
          <p:cNvPr id="3" name="Slide Number Placeholder 2"/>
          <p:cNvSpPr>
            <a:spLocks noGrp="1"/>
          </p:cNvSpPr>
          <p:nvPr>
            <p:ph type="sldNum" sz="quarter" idx="10"/>
          </p:nvPr>
        </p:nvSpPr>
        <p:spPr/>
        <p:txBody>
          <a:bodyPr/>
          <a:lstStyle/>
          <a:p>
            <a:pPr>
              <a:defRPr/>
            </a:pPr>
            <a:fld id="{38BCDF81-F3EE-40E9-A927-3F773531EC7C}" type="slidenum">
              <a:rPr lang="en-GB" smtClean="0">
                <a:solidFill>
                  <a:srgbClr val="D42E12"/>
                </a:solidFill>
              </a:rPr>
              <a:pPr>
                <a:defRPr/>
              </a:pPr>
              <a:t>15</a:t>
            </a:fld>
            <a:endParaRPr lang="en-GB" dirty="0">
              <a:solidFill>
                <a:srgbClr val="D42E1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31244644"/>
              </p:ext>
            </p:extLst>
          </p:nvPr>
        </p:nvGraphicFramePr>
        <p:xfrm>
          <a:off x="541537" y="1109709"/>
          <a:ext cx="10839637" cy="5560629"/>
        </p:xfrm>
        <a:graphic>
          <a:graphicData uri="http://schemas.openxmlformats.org/drawingml/2006/table">
            <a:tbl>
              <a:tblPr firstRow="1" bandRow="1">
                <a:tableStyleId>{85BE263C-DBD7-4A20-BB59-AAB30ACAA65A}</a:tableStyleId>
              </a:tblPr>
              <a:tblGrid>
                <a:gridCol w="1615251">
                  <a:extLst>
                    <a:ext uri="{9D8B030D-6E8A-4147-A177-3AD203B41FA5}">
                      <a16:colId xmlns:a16="http://schemas.microsoft.com/office/drawing/2014/main" val="20000"/>
                    </a:ext>
                  </a:extLst>
                </a:gridCol>
                <a:gridCol w="1478091">
                  <a:extLst>
                    <a:ext uri="{9D8B030D-6E8A-4147-A177-3AD203B41FA5}">
                      <a16:colId xmlns:a16="http://schemas.microsoft.com/office/drawing/2014/main" val="20001"/>
                    </a:ext>
                  </a:extLst>
                </a:gridCol>
                <a:gridCol w="812834">
                  <a:extLst>
                    <a:ext uri="{9D8B030D-6E8A-4147-A177-3AD203B41FA5}">
                      <a16:colId xmlns:a16="http://schemas.microsoft.com/office/drawing/2014/main" val="20002"/>
                    </a:ext>
                  </a:extLst>
                </a:gridCol>
                <a:gridCol w="1500326">
                  <a:extLst>
                    <a:ext uri="{9D8B030D-6E8A-4147-A177-3AD203B41FA5}">
                      <a16:colId xmlns:a16="http://schemas.microsoft.com/office/drawing/2014/main" val="20003"/>
                    </a:ext>
                  </a:extLst>
                </a:gridCol>
                <a:gridCol w="843379">
                  <a:extLst>
                    <a:ext uri="{9D8B030D-6E8A-4147-A177-3AD203B41FA5}">
                      <a16:colId xmlns:a16="http://schemas.microsoft.com/office/drawing/2014/main" val="20004"/>
                    </a:ext>
                  </a:extLst>
                </a:gridCol>
                <a:gridCol w="1518081">
                  <a:extLst>
                    <a:ext uri="{9D8B030D-6E8A-4147-A177-3AD203B41FA5}">
                      <a16:colId xmlns:a16="http://schemas.microsoft.com/office/drawing/2014/main" val="20005"/>
                    </a:ext>
                  </a:extLst>
                </a:gridCol>
                <a:gridCol w="3071675">
                  <a:extLst>
                    <a:ext uri="{9D8B030D-6E8A-4147-A177-3AD203B41FA5}">
                      <a16:colId xmlns:a16="http://schemas.microsoft.com/office/drawing/2014/main" val="20006"/>
                    </a:ext>
                  </a:extLst>
                </a:gridCol>
              </a:tblGrid>
              <a:tr h="625648">
                <a:tc>
                  <a:txBody>
                    <a:bodyPr/>
                    <a:lstStyle/>
                    <a:p>
                      <a:pPr marL="0" algn="ctr" defTabSz="457200" rtl="0" eaLnBrk="1" latinLnBrk="0" hangingPunct="1"/>
                      <a:r>
                        <a:rPr lang="en-US" sz="1300" kern="1200" dirty="0" smtClean="0"/>
                        <a:t>Key Programmatic Area</a:t>
                      </a:r>
                      <a:endParaRPr lang="en-US" sz="1300" b="1" kern="1200" dirty="0">
                        <a:solidFill>
                          <a:schemeClr val="tx1"/>
                        </a:solidFill>
                        <a:latin typeface="Calibri" panose="020F0502020204030204" pitchFamily="34" charset="0"/>
                        <a:ea typeface="+mn-ea"/>
                        <a:cs typeface="+mn-cs"/>
                      </a:endParaRPr>
                    </a:p>
                  </a:txBody>
                  <a:tcPr/>
                </a:tc>
                <a:tc>
                  <a:txBody>
                    <a:bodyPr/>
                    <a:lstStyle/>
                    <a:p>
                      <a:pPr marL="0" algn="ctr" defTabSz="457200" rtl="0" eaLnBrk="1" latinLnBrk="0" hangingPunct="1"/>
                      <a:r>
                        <a:rPr lang="en-US" sz="1300" kern="1200" dirty="0" smtClean="0"/>
                        <a:t>Budget allocation </a:t>
                      </a:r>
                    </a:p>
                    <a:p>
                      <a:pPr marL="0" algn="ctr" defTabSz="457200" rtl="0" eaLnBrk="1" latinLnBrk="0" hangingPunct="1"/>
                      <a:r>
                        <a:rPr lang="en-US" sz="1300" kern="1200" dirty="0" smtClean="0"/>
                        <a:t>15 / 16</a:t>
                      </a:r>
                      <a:endParaRPr lang="en-US" sz="1300" b="1" kern="1200" dirty="0" smtClean="0">
                        <a:solidFill>
                          <a:schemeClr val="tx1"/>
                        </a:solidFill>
                        <a:latin typeface="Calibri" panose="020F0502020204030204" pitchFamily="34" charset="0"/>
                        <a:ea typeface="+mn-ea"/>
                        <a:cs typeface="+mn-cs"/>
                      </a:endParaRPr>
                    </a:p>
                  </a:txBody>
                  <a:tcPr/>
                </a:tc>
                <a:tc>
                  <a:txBody>
                    <a:bodyPr/>
                    <a:lstStyle/>
                    <a:p>
                      <a:pPr marL="0" algn="ctr" defTabSz="457200" rtl="0" eaLnBrk="1" latinLnBrk="0" hangingPunct="1"/>
                      <a:r>
                        <a:rPr lang="en-US" sz="1300" kern="1200" dirty="0" smtClean="0"/>
                        <a:t>% change</a:t>
                      </a:r>
                      <a:endParaRPr lang="en-US" sz="1300" b="1" kern="1200" dirty="0">
                        <a:solidFill>
                          <a:schemeClr val="tx1"/>
                        </a:solidFill>
                        <a:latin typeface="Calibri" panose="020F0502020204030204" pitchFamily="34" charset="0"/>
                        <a:ea typeface="+mn-ea"/>
                        <a:cs typeface="+mn-cs"/>
                      </a:endParaRPr>
                    </a:p>
                  </a:txBody>
                  <a:tcPr/>
                </a:tc>
                <a:tc>
                  <a:txBody>
                    <a:bodyPr/>
                    <a:lstStyle/>
                    <a:p>
                      <a:pPr marL="0" algn="ctr" defTabSz="457200" rtl="0" eaLnBrk="1" latinLnBrk="0" hangingPunct="1"/>
                      <a:r>
                        <a:rPr lang="en-US" sz="1300" kern="1200" dirty="0" smtClean="0"/>
                        <a:t>Budget allocation </a:t>
                      </a:r>
                    </a:p>
                    <a:p>
                      <a:pPr marL="0" algn="ctr" defTabSz="457200" rtl="0" eaLnBrk="1" latinLnBrk="0" hangingPunct="1"/>
                      <a:r>
                        <a:rPr lang="en-US" sz="1300" kern="1200" dirty="0" smtClean="0"/>
                        <a:t>16 / 17</a:t>
                      </a:r>
                      <a:endParaRPr lang="en-US" sz="1300" b="1" kern="1200" dirty="0">
                        <a:solidFill>
                          <a:schemeClr val="tx1"/>
                        </a:solidFill>
                        <a:latin typeface="Calibri" panose="020F0502020204030204" pitchFamily="34" charset="0"/>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kern="1200" dirty="0" smtClean="0"/>
                        <a:t>% change</a:t>
                      </a:r>
                      <a:endParaRPr lang="en-US" sz="1300" b="1" kern="1200" dirty="0" smtClean="0">
                        <a:solidFill>
                          <a:schemeClr val="tx1"/>
                        </a:solidFill>
                        <a:latin typeface="Calibri" panose="020F0502020204030204" pitchFamily="34" charset="0"/>
                        <a:ea typeface="+mn-ea"/>
                        <a:cs typeface="+mn-cs"/>
                      </a:endParaRPr>
                    </a:p>
                  </a:txBody>
                  <a:tcPr/>
                </a:tc>
                <a:tc>
                  <a:txBody>
                    <a:bodyPr/>
                    <a:lstStyle/>
                    <a:p>
                      <a:pPr marL="0" algn="ctr" defTabSz="457200" rtl="0" eaLnBrk="1" latinLnBrk="0" hangingPunct="1"/>
                      <a:r>
                        <a:rPr lang="en-US" sz="1300" kern="1200" dirty="0" smtClean="0"/>
                        <a:t>Budget allocation</a:t>
                      </a:r>
                    </a:p>
                    <a:p>
                      <a:pPr marL="0" algn="ctr" defTabSz="457200" rtl="0" eaLnBrk="1" latinLnBrk="0" hangingPunct="1"/>
                      <a:r>
                        <a:rPr lang="en-US" sz="1300" kern="1200" dirty="0" smtClean="0"/>
                        <a:t>17 / 18</a:t>
                      </a:r>
                      <a:endParaRPr lang="en-US" sz="1300" b="1" kern="1200" dirty="0">
                        <a:solidFill>
                          <a:schemeClr val="tx1"/>
                        </a:solidFill>
                        <a:latin typeface="Calibri" panose="020F0502020204030204" pitchFamily="34" charset="0"/>
                        <a:ea typeface="+mn-ea"/>
                        <a:cs typeface="+mn-cs"/>
                      </a:endParaRPr>
                    </a:p>
                  </a:txBody>
                  <a:tcPr/>
                </a:tc>
                <a:tc>
                  <a:txBody>
                    <a:bodyPr/>
                    <a:lstStyle/>
                    <a:p>
                      <a:pPr marL="0" algn="ctr" defTabSz="457200" rtl="0" eaLnBrk="1" latinLnBrk="0" hangingPunct="1"/>
                      <a:r>
                        <a:rPr lang="en-US" sz="1300" kern="1200" dirty="0" smtClean="0"/>
                        <a:t>Medium Term Strategic </a:t>
                      </a:r>
                      <a:r>
                        <a:rPr lang="en-US" sz="1300" kern="1200" dirty="0" err="1" smtClean="0"/>
                        <a:t>Frramework</a:t>
                      </a:r>
                      <a:r>
                        <a:rPr lang="en-US" sz="1300" kern="1200" dirty="0" smtClean="0"/>
                        <a:t> outcome</a:t>
                      </a:r>
                      <a:endParaRPr lang="en-US" sz="1300" b="1" kern="1200" dirty="0">
                        <a:solidFill>
                          <a:schemeClr val="tx1"/>
                        </a:solidFill>
                        <a:latin typeface="Calibri" panose="020F0502020204030204" pitchFamily="34" charset="0"/>
                        <a:ea typeface="+mn-ea"/>
                        <a:cs typeface="+mn-cs"/>
                      </a:endParaRPr>
                    </a:p>
                  </a:txBody>
                  <a:tcPr/>
                </a:tc>
                <a:extLst>
                  <a:ext uri="{0D108BD9-81ED-4DB2-BD59-A6C34878D82A}">
                    <a16:rowId xmlns:a16="http://schemas.microsoft.com/office/drawing/2014/main" val="10000"/>
                  </a:ext>
                </a:extLst>
              </a:tr>
              <a:tr h="472712">
                <a:tc>
                  <a:txBody>
                    <a:bodyPr/>
                    <a:lstStyle/>
                    <a:p>
                      <a:pPr algn="l"/>
                      <a:r>
                        <a:rPr lang="en-US" sz="1400" b="1" dirty="0" smtClean="0"/>
                        <a:t>Economic Participation</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R46 776 209</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27%</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R59 253 300</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16%</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R68 777 015</a:t>
                      </a:r>
                      <a:endParaRPr lang="en-US" sz="1400" dirty="0">
                        <a:solidFill>
                          <a:schemeClr val="tx1"/>
                        </a:solidFill>
                        <a:latin typeface="Calibri" panose="020F0502020204030204" pitchFamily="34" charset="0"/>
                      </a:endParaRPr>
                    </a:p>
                  </a:txBody>
                  <a:tcPr anchor="ctr"/>
                </a:tc>
                <a:tc>
                  <a:txBody>
                    <a:bodyPr/>
                    <a:lstStyle/>
                    <a:p>
                      <a:pPr algn="l"/>
                      <a:r>
                        <a:rPr lang="en-US" sz="1400" i="1" dirty="0" smtClean="0"/>
                        <a:t>Decent employment through inclusive</a:t>
                      </a:r>
                      <a:r>
                        <a:rPr lang="en-US" sz="1400" i="1" baseline="0" dirty="0" smtClean="0"/>
                        <a:t> economic growth</a:t>
                      </a:r>
                      <a:endParaRPr lang="en-US" sz="1400" i="1" dirty="0">
                        <a:solidFill>
                          <a:schemeClr val="tx1"/>
                        </a:solidFill>
                        <a:latin typeface="Calibri" panose="020F0502020204030204" pitchFamily="34" charset="0"/>
                      </a:endParaRPr>
                    </a:p>
                  </a:txBody>
                  <a:tcPr anchor="ctr"/>
                </a:tc>
                <a:extLst>
                  <a:ext uri="{0D108BD9-81ED-4DB2-BD59-A6C34878D82A}">
                    <a16:rowId xmlns:a16="http://schemas.microsoft.com/office/drawing/2014/main" val="10001"/>
                  </a:ext>
                </a:extLst>
              </a:tr>
              <a:tr h="667358">
                <a:tc>
                  <a:txBody>
                    <a:bodyPr/>
                    <a:lstStyle/>
                    <a:p>
                      <a:r>
                        <a:rPr lang="en-US" sz="1400" b="1" dirty="0" smtClean="0"/>
                        <a:t>Education and skills development</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R51 987 305</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43%</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R74 099 686</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1%</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R74 628 600</a:t>
                      </a:r>
                      <a:endParaRPr lang="en-US" sz="1400" dirty="0" smtClean="0">
                        <a:solidFill>
                          <a:schemeClr val="tx1"/>
                        </a:solidFill>
                        <a:latin typeface="Calibri" panose="020F0502020204030204" pitchFamily="34" charset="0"/>
                      </a:endParaRPr>
                    </a:p>
                  </a:txBody>
                  <a:tcPr anchor="ctr"/>
                </a:tc>
                <a:tc>
                  <a:txBody>
                    <a:bodyPr/>
                    <a:lstStyle/>
                    <a:p>
                      <a:pPr algn="l"/>
                      <a:r>
                        <a:rPr lang="en-US" sz="1400" i="1" dirty="0" smtClean="0"/>
                        <a:t>Quality basic education &amp; decent</a:t>
                      </a:r>
                      <a:r>
                        <a:rPr lang="en-US" sz="1400" i="1" baseline="0" dirty="0" smtClean="0"/>
                        <a:t> employment through inclusive economic growth</a:t>
                      </a:r>
                      <a:endParaRPr lang="en-US" sz="1400" i="1" dirty="0">
                        <a:solidFill>
                          <a:schemeClr val="tx1"/>
                        </a:solidFill>
                        <a:latin typeface="Calibri" panose="020F0502020204030204" pitchFamily="34" charset="0"/>
                      </a:endParaRPr>
                    </a:p>
                  </a:txBody>
                  <a:tcPr anchor="ctr"/>
                </a:tc>
                <a:extLst>
                  <a:ext uri="{0D108BD9-81ED-4DB2-BD59-A6C34878D82A}">
                    <a16:rowId xmlns:a16="http://schemas.microsoft.com/office/drawing/2014/main" val="10002"/>
                  </a:ext>
                </a:extLst>
              </a:tr>
              <a:tr h="472712">
                <a:tc>
                  <a:txBody>
                    <a:bodyPr/>
                    <a:lstStyle/>
                    <a:p>
                      <a:r>
                        <a:rPr lang="en-US" sz="1400" b="1" dirty="0" smtClean="0"/>
                        <a:t>National Youth Service</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R20 496 050</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177%</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R56</a:t>
                      </a:r>
                      <a:r>
                        <a:rPr lang="en-US" sz="1400" baseline="0" dirty="0" smtClean="0"/>
                        <a:t> 802 100</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1%</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R57 112 500</a:t>
                      </a:r>
                      <a:endParaRPr lang="en-US" sz="1400" dirty="0">
                        <a:solidFill>
                          <a:schemeClr val="tx1"/>
                        </a:solidFill>
                        <a:latin typeface="Calibri" panose="020F0502020204030204" pitchFamily="34" charset="0"/>
                      </a:endParaRPr>
                    </a:p>
                  </a:txBody>
                  <a:tcPr anchor="ctr"/>
                </a:tc>
                <a:tc>
                  <a:txBody>
                    <a:bodyPr/>
                    <a:lstStyle/>
                    <a:p>
                      <a:pPr algn="l"/>
                      <a:r>
                        <a:rPr lang="en-US" sz="1400" i="1" dirty="0" smtClean="0"/>
                        <a:t>Nation building and social cohesion</a:t>
                      </a:r>
                      <a:endParaRPr lang="en-US" sz="1400" i="1" dirty="0">
                        <a:solidFill>
                          <a:schemeClr val="tx1"/>
                        </a:solidFill>
                        <a:latin typeface="Calibri" panose="020F0502020204030204" pitchFamily="34" charset="0"/>
                      </a:endParaRPr>
                    </a:p>
                  </a:txBody>
                  <a:tcPr anchor="ctr"/>
                </a:tc>
                <a:extLst>
                  <a:ext uri="{0D108BD9-81ED-4DB2-BD59-A6C34878D82A}">
                    <a16:rowId xmlns:a16="http://schemas.microsoft.com/office/drawing/2014/main" val="10003"/>
                  </a:ext>
                </a:extLst>
              </a:tr>
              <a:tr h="667358">
                <a:tc>
                  <a:txBody>
                    <a:bodyPr/>
                    <a:lstStyle/>
                    <a:p>
                      <a:r>
                        <a:rPr lang="en-US" sz="1400" b="1" dirty="0" smtClean="0"/>
                        <a:t>Service Delivery Channel</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R31 391 913</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-22%</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R24 611 821</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39%</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R34</a:t>
                      </a:r>
                      <a:r>
                        <a:rPr lang="en-US" sz="1400" baseline="0" dirty="0" smtClean="0"/>
                        <a:t> 140 983</a:t>
                      </a:r>
                      <a:endParaRPr lang="en-US" sz="1400" dirty="0">
                        <a:solidFill>
                          <a:schemeClr val="tx1"/>
                        </a:solidFill>
                        <a:latin typeface="Calibri" panose="020F0502020204030204" pitchFamily="34" charset="0"/>
                      </a:endParaRPr>
                    </a:p>
                  </a:txBody>
                  <a:tcPr anchor="ctr"/>
                </a:tc>
                <a:tc>
                  <a:txBody>
                    <a:bodyPr/>
                    <a:lstStyle/>
                    <a:p>
                      <a:pPr algn="l"/>
                      <a:r>
                        <a:rPr lang="en-US" sz="1400" i="1" dirty="0" smtClean="0"/>
                        <a:t>An efficient, effective and development orientated public service</a:t>
                      </a:r>
                      <a:endParaRPr lang="en-US" sz="1400" i="1" dirty="0">
                        <a:solidFill>
                          <a:schemeClr val="tx1"/>
                        </a:solidFill>
                        <a:latin typeface="Calibri" panose="020F0502020204030204" pitchFamily="34" charset="0"/>
                      </a:endParaRPr>
                    </a:p>
                  </a:txBody>
                  <a:tcPr anchor="ctr"/>
                </a:tc>
                <a:extLst>
                  <a:ext uri="{0D108BD9-81ED-4DB2-BD59-A6C34878D82A}">
                    <a16:rowId xmlns:a16="http://schemas.microsoft.com/office/drawing/2014/main" val="10004"/>
                  </a:ext>
                </a:extLst>
              </a:tr>
              <a:tr h="472712">
                <a:tc>
                  <a:txBody>
                    <a:bodyPr/>
                    <a:lstStyle/>
                    <a:p>
                      <a:r>
                        <a:rPr lang="en-US" sz="1400" b="1" dirty="0" smtClean="0"/>
                        <a:t>Research and Policy</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R12 371 896</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-18%</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R10 173 573</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-4%</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R9 726 600</a:t>
                      </a:r>
                      <a:endParaRPr lang="en-US" sz="1400" dirty="0">
                        <a:solidFill>
                          <a:schemeClr val="tx1"/>
                        </a:solidFill>
                        <a:latin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Decent employment through inclusive</a:t>
                      </a:r>
                      <a:r>
                        <a:rPr lang="en-US" sz="1400" i="1" baseline="0" dirty="0" smtClean="0"/>
                        <a:t> economic growth</a:t>
                      </a:r>
                      <a:endParaRPr lang="en-US" sz="1400" i="1" dirty="0" smtClean="0">
                        <a:solidFill>
                          <a:schemeClr val="tx1"/>
                        </a:solidFill>
                        <a:latin typeface="Calibri" panose="020F0502020204030204" pitchFamily="34" charset="0"/>
                      </a:endParaRPr>
                    </a:p>
                  </a:txBody>
                  <a:tcPr anchor="ctr"/>
                </a:tc>
                <a:extLst>
                  <a:ext uri="{0D108BD9-81ED-4DB2-BD59-A6C34878D82A}">
                    <a16:rowId xmlns:a16="http://schemas.microsoft.com/office/drawing/2014/main" val="10005"/>
                  </a:ext>
                </a:extLst>
              </a:tr>
              <a:tr h="667358">
                <a:tc>
                  <a:txBody>
                    <a:bodyPr/>
                    <a:lstStyle/>
                    <a:p>
                      <a:r>
                        <a:rPr lang="en-US" sz="1400" b="1" dirty="0" smtClean="0"/>
                        <a:t>Administration</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R87 716 405</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-7%</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R81 283</a:t>
                      </a:r>
                      <a:r>
                        <a:rPr lang="en-US" sz="1400" baseline="0" dirty="0" smtClean="0"/>
                        <a:t> 719</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-2%</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R79 852 400</a:t>
                      </a:r>
                      <a:endParaRPr lang="en-US" sz="1400" dirty="0">
                        <a:solidFill>
                          <a:schemeClr val="tx1"/>
                        </a:solidFill>
                        <a:latin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An efficient, effective and development orientated public service</a:t>
                      </a:r>
                      <a:endParaRPr lang="en-US" sz="1400" i="1" dirty="0" smtClean="0">
                        <a:solidFill>
                          <a:schemeClr val="tx1"/>
                        </a:solidFill>
                        <a:latin typeface="Calibri" panose="020F0502020204030204" pitchFamily="34" charset="0"/>
                      </a:endParaRPr>
                    </a:p>
                  </a:txBody>
                  <a:tcPr anchor="ctr"/>
                </a:tc>
                <a:extLst>
                  <a:ext uri="{0D108BD9-81ED-4DB2-BD59-A6C34878D82A}">
                    <a16:rowId xmlns:a16="http://schemas.microsoft.com/office/drawing/2014/main" val="10006"/>
                  </a:ext>
                </a:extLst>
              </a:tr>
              <a:tr h="667358">
                <a:tc>
                  <a:txBody>
                    <a:bodyPr/>
                    <a:lstStyle/>
                    <a:p>
                      <a:r>
                        <a:rPr lang="en-US" sz="1400" b="1" dirty="0" smtClean="0"/>
                        <a:t>Employee</a:t>
                      </a:r>
                      <a:r>
                        <a:rPr lang="en-US" sz="1400" b="1" baseline="0" dirty="0" smtClean="0"/>
                        <a:t> costs</a:t>
                      </a:r>
                      <a:endParaRPr lang="en-US" sz="1400" b="1" dirty="0">
                        <a:solidFill>
                          <a:schemeClr val="tx1"/>
                        </a:solidFill>
                        <a:latin typeface="Calibri" panose="020F0502020204030204" pitchFamily="34" charset="0"/>
                      </a:endParaRPr>
                    </a:p>
                  </a:txBody>
                  <a:tcPr anchor="ctr"/>
                </a:tc>
                <a:tc>
                  <a:txBody>
                    <a:bodyPr/>
                    <a:lstStyle/>
                    <a:p>
                      <a:pPr algn="r"/>
                      <a:r>
                        <a:rPr lang="en-US" sz="1400" dirty="0" smtClean="0"/>
                        <a:t>R189 819 214</a:t>
                      </a:r>
                      <a:endParaRPr lang="en-US" sz="1400" dirty="0">
                        <a:solidFill>
                          <a:schemeClr val="tx1"/>
                        </a:solidFill>
                        <a:latin typeface="Calibri" panose="020F0502020204030204" pitchFamily="34" charset="0"/>
                      </a:endParaRPr>
                    </a:p>
                  </a:txBody>
                  <a:tcPr anchor="ctr"/>
                </a:tc>
                <a:tc>
                  <a:txBody>
                    <a:bodyPr/>
                    <a:lstStyle/>
                    <a:p>
                      <a:pPr algn="ctr" fontAlgn="b"/>
                      <a:r>
                        <a:rPr lang="en-US" sz="1400" u="none" strike="noStrike" dirty="0">
                          <a:effectLst/>
                        </a:rPr>
                        <a:t>-23%</a:t>
                      </a:r>
                      <a:endParaRPr lang="en-US" sz="1400" b="0" i="0" u="none" strike="noStrike" dirty="0">
                        <a:solidFill>
                          <a:schemeClr val="tx1"/>
                        </a:solidFill>
                        <a:effectLst/>
                        <a:latin typeface="Calibri" panose="020F0502020204030204" pitchFamily="34" charset="0"/>
                      </a:endParaRPr>
                    </a:p>
                  </a:txBody>
                  <a:tcPr marL="6350" marR="6350" marT="6350" marB="0" anchor="ctr"/>
                </a:tc>
                <a:tc>
                  <a:txBody>
                    <a:bodyPr/>
                    <a:lstStyle/>
                    <a:p>
                      <a:pPr algn="r"/>
                      <a:r>
                        <a:rPr lang="en-US" sz="1400" dirty="0" smtClean="0"/>
                        <a:t>R145 529 300</a:t>
                      </a:r>
                      <a:endParaRPr lang="en-US" sz="1400" dirty="0">
                        <a:solidFill>
                          <a:schemeClr val="tx1"/>
                        </a:solidFill>
                        <a:latin typeface="Calibri" panose="020F0502020204030204" pitchFamily="34" charset="0"/>
                      </a:endParaRPr>
                    </a:p>
                  </a:txBody>
                  <a:tcPr anchor="ctr"/>
                </a:tc>
                <a:tc>
                  <a:txBody>
                    <a:bodyPr/>
                    <a:lstStyle/>
                    <a:p>
                      <a:pPr marL="0" algn="ctr" defTabSz="457200" rtl="0" eaLnBrk="1" fontAlgn="b" latinLnBrk="0" hangingPunct="1"/>
                      <a:r>
                        <a:rPr lang="en-US" sz="1400" u="none" strike="noStrike" kern="1200" dirty="0">
                          <a:effectLst/>
                        </a:rPr>
                        <a:t>5%</a:t>
                      </a:r>
                      <a:endParaRPr lang="en-US" sz="1400" b="0" i="0" u="none" strike="noStrike" kern="1200" dirty="0">
                        <a:solidFill>
                          <a:schemeClr val="tx1"/>
                        </a:solidFill>
                        <a:effectLst/>
                        <a:latin typeface="Calibri" panose="020F0502020204030204" pitchFamily="34" charset="0"/>
                        <a:ea typeface="+mn-ea"/>
                        <a:cs typeface="+mn-cs"/>
                      </a:endParaRPr>
                    </a:p>
                  </a:txBody>
                  <a:tcPr marL="6350" marR="6350" marT="6350" marB="0" anchor="ctr"/>
                </a:tc>
                <a:tc>
                  <a:txBody>
                    <a:bodyPr/>
                    <a:lstStyle/>
                    <a:p>
                      <a:pPr algn="r"/>
                      <a:r>
                        <a:rPr lang="en-US" sz="1400" dirty="0" smtClean="0"/>
                        <a:t>R152 461 700</a:t>
                      </a:r>
                      <a:endParaRPr lang="en-US" sz="1400" dirty="0">
                        <a:solidFill>
                          <a:schemeClr val="tx1"/>
                        </a:solidFill>
                        <a:latin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An efficient, effective and development orientated public service</a:t>
                      </a:r>
                      <a:endParaRPr lang="en-US" sz="1400" i="1" dirty="0" smtClean="0">
                        <a:solidFill>
                          <a:schemeClr val="tx1"/>
                        </a:solidFill>
                        <a:latin typeface="Calibri" panose="020F0502020204030204" pitchFamily="34" charset="0"/>
                      </a:endParaRPr>
                    </a:p>
                  </a:txBody>
                  <a:tcPr anchor="ctr"/>
                </a:tc>
                <a:extLst>
                  <a:ext uri="{0D108BD9-81ED-4DB2-BD59-A6C34878D82A}">
                    <a16:rowId xmlns:a16="http://schemas.microsoft.com/office/drawing/2014/main" val="10007"/>
                  </a:ext>
                </a:extLst>
              </a:tr>
              <a:tr h="394269">
                <a:tc>
                  <a:txBody>
                    <a:bodyPr/>
                    <a:lstStyle/>
                    <a:p>
                      <a:pPr algn="l"/>
                      <a:r>
                        <a:rPr lang="en-US" sz="1400" b="1" dirty="0" smtClean="0"/>
                        <a:t>Total</a:t>
                      </a:r>
                      <a:endParaRPr lang="en-US" sz="1400" b="1" dirty="0">
                        <a:solidFill>
                          <a:schemeClr val="tx1"/>
                        </a:solidFill>
                        <a:latin typeface="Calibri" panose="020F0502020204030204" pitchFamily="34" charset="0"/>
                      </a:endParaRPr>
                    </a:p>
                  </a:txBody>
                  <a:tcPr/>
                </a:tc>
                <a:tc>
                  <a:txBody>
                    <a:bodyPr/>
                    <a:lstStyle/>
                    <a:p>
                      <a:pPr algn="r"/>
                      <a:r>
                        <a:rPr lang="en-US" sz="1400" b="1" dirty="0" smtClean="0"/>
                        <a:t>R427 289 000</a:t>
                      </a:r>
                      <a:endParaRPr lang="en-US" sz="1400" b="1" dirty="0">
                        <a:solidFill>
                          <a:schemeClr val="tx1"/>
                        </a:solidFill>
                        <a:latin typeface="Calibri" panose="020F0502020204030204" pitchFamily="34" charset="0"/>
                      </a:endParaRPr>
                    </a:p>
                  </a:txBody>
                  <a:tcPr anchor="ctr"/>
                </a:tc>
                <a:tc>
                  <a:txBody>
                    <a:bodyPr/>
                    <a:lstStyle/>
                    <a:p>
                      <a:pPr algn="r"/>
                      <a:endParaRPr lang="en-ZA" b="1" dirty="0">
                        <a:solidFill>
                          <a:schemeClr val="tx1"/>
                        </a:solidFill>
                        <a:latin typeface="Calibri" panose="020F0502020204030204" pitchFamily="34" charset="0"/>
                      </a:endParaRPr>
                    </a:p>
                  </a:txBody>
                  <a:tcPr anchor="ctr"/>
                </a:tc>
                <a:tc>
                  <a:txBody>
                    <a:bodyPr/>
                    <a:lstStyle/>
                    <a:p>
                      <a:pPr algn="r"/>
                      <a:r>
                        <a:rPr lang="en-US" sz="1400" b="1" dirty="0" smtClean="0"/>
                        <a:t>R451 753</a:t>
                      </a:r>
                      <a:r>
                        <a:rPr lang="en-US" sz="1400" b="1" baseline="0" dirty="0" smtClean="0"/>
                        <a:t> 500</a:t>
                      </a:r>
                      <a:endParaRPr lang="en-US" sz="1400" b="1" dirty="0">
                        <a:solidFill>
                          <a:schemeClr val="tx1"/>
                        </a:solidFill>
                        <a:latin typeface="Calibri" panose="020F0502020204030204" pitchFamily="34" charset="0"/>
                      </a:endParaRPr>
                    </a:p>
                  </a:txBody>
                  <a:tcPr anchor="ctr"/>
                </a:tc>
                <a:tc>
                  <a:txBody>
                    <a:bodyPr/>
                    <a:lstStyle/>
                    <a:p>
                      <a:pPr algn="r"/>
                      <a:endParaRPr lang="en-US" sz="1400" b="1" dirty="0">
                        <a:solidFill>
                          <a:schemeClr val="tx1"/>
                        </a:solidFill>
                        <a:latin typeface="Calibri" panose="020F0502020204030204" pitchFamily="34" charset="0"/>
                      </a:endParaRPr>
                    </a:p>
                  </a:txBody>
                  <a:tcPr anchor="ctr"/>
                </a:tc>
                <a:tc>
                  <a:txBody>
                    <a:bodyPr/>
                    <a:lstStyle/>
                    <a:p>
                      <a:pPr algn="r"/>
                      <a:r>
                        <a:rPr lang="en-US" sz="1400" b="1" dirty="0" smtClean="0"/>
                        <a:t>R476 700 000</a:t>
                      </a:r>
                      <a:endParaRPr lang="en-US" sz="1400" b="1" dirty="0">
                        <a:solidFill>
                          <a:schemeClr val="tx1"/>
                        </a:solidFill>
                        <a:latin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Calibri" panose="020F0502020204030204" pitchFamily="34" charset="0"/>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52423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SzPct val="120000"/>
              <a:defRPr>
                <a:solidFill>
                  <a:schemeClr val="tx1"/>
                </a:solidFill>
                <a:latin typeface="Tahoma" panose="020B0604030504040204" pitchFamily="34" charset="0"/>
                <a:ea typeface="ＭＳ Ｐゴシック" panose="020B0600070205080204" pitchFamily="34" charset="-128"/>
              </a:defRPr>
            </a:lvl1pPr>
            <a:lvl2pPr marL="742950" indent="-285750">
              <a:buChar char="•"/>
              <a:defRPr>
                <a:solidFill>
                  <a:schemeClr val="tx1"/>
                </a:solidFill>
                <a:latin typeface="Tahoma" panose="020B0604030504040204" pitchFamily="34" charset="0"/>
                <a:ea typeface="ＭＳ Ｐゴシック" panose="020B0600070205080204" pitchFamily="34" charset="-128"/>
              </a:defRPr>
            </a:lvl2pPr>
            <a:lvl3pPr marL="1143000" indent="-228600">
              <a:buChar char="–"/>
              <a:defRPr>
                <a:solidFill>
                  <a:schemeClr val="tx1"/>
                </a:solidFill>
                <a:latin typeface="Tahoma" panose="020B0604030504040204" pitchFamily="34" charset="0"/>
                <a:ea typeface="ＭＳ Ｐゴシック" panose="020B0600070205080204" pitchFamily="34" charset="-128"/>
              </a:defRPr>
            </a:lvl3pPr>
            <a:lvl4pPr marL="1600200" indent="-228600">
              <a:buChar char="•"/>
              <a:defRPr>
                <a:solidFill>
                  <a:schemeClr val="tx1"/>
                </a:solidFill>
                <a:latin typeface="Tahoma" panose="020B0604030504040204" pitchFamily="34" charset="0"/>
                <a:ea typeface="ＭＳ Ｐゴシック" panose="020B0600070205080204" pitchFamily="34" charset="-128"/>
              </a:defRPr>
            </a:lvl4pPr>
            <a:lvl5pPr marL="2057400" indent="-228600">
              <a:buChar char="–"/>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9pPr>
          </a:lstStyle>
          <a:p>
            <a:pPr>
              <a:buSzTx/>
            </a:pPr>
            <a:fld id="{E83C4E86-B600-4601-A2EC-EB52D09C9EB4}" type="slidenum">
              <a:rPr lang="en-GB" altLang="en-US" smtClean="0">
                <a:solidFill>
                  <a:srgbClr val="000000"/>
                </a:solidFill>
                <a:cs typeface="Tahoma" panose="020B0604030504040204" pitchFamily="34" charset="0"/>
              </a:rPr>
              <a:pPr>
                <a:buSzTx/>
              </a:pPr>
              <a:t>16</a:t>
            </a:fld>
            <a:endParaRPr lang="en-GB" altLang="en-US" dirty="0" smtClean="0">
              <a:solidFill>
                <a:srgbClr val="000000"/>
              </a:solidFill>
              <a:cs typeface="Tahoma" panose="020B0604030504040204" pitchFamily="34" charset="0"/>
            </a:endParaRPr>
          </a:p>
        </p:txBody>
      </p:sp>
      <p:sp>
        <p:nvSpPr>
          <p:cNvPr id="23555" name="Content Placeholder 2"/>
          <p:cNvSpPr>
            <a:spLocks noGrp="1"/>
          </p:cNvSpPr>
          <p:nvPr>
            <p:ph idx="1"/>
          </p:nvPr>
        </p:nvSpPr>
        <p:spPr>
          <a:xfrm>
            <a:off x="2181226" y="2270125"/>
            <a:ext cx="7789863" cy="615950"/>
          </a:xfrm>
        </p:spPr>
        <p:txBody>
          <a:bodyPr/>
          <a:lstStyle/>
          <a:p>
            <a:pPr algn="ctr">
              <a:buClr>
                <a:schemeClr val="tx1"/>
              </a:buClr>
              <a:buSzTx/>
            </a:pPr>
            <a:r>
              <a:rPr lang="en-US" altLang="en-US" sz="4000" b="1" dirty="0">
                <a:solidFill>
                  <a:srgbClr val="C00000"/>
                </a:solidFill>
                <a:latin typeface="Calibri" panose="020F0502020204030204" pitchFamily="34" charset="0"/>
                <a:ea typeface="ＭＳ Ｐゴシック" panose="020B0600070205080204" pitchFamily="34" charset="-128"/>
              </a:rPr>
              <a:t>THANK YOU</a:t>
            </a:r>
          </a:p>
        </p:txBody>
      </p:sp>
    </p:spTree>
    <p:extLst>
      <p:ext uri="{BB962C8B-B14F-4D97-AF65-F5344CB8AC3E}">
        <p14:creationId xmlns:p14="http://schemas.microsoft.com/office/powerpoint/2010/main" val="137621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868" y="602219"/>
            <a:ext cx="8259233" cy="369332"/>
          </a:xfrm>
        </p:spPr>
        <p:txBody>
          <a:bodyPr/>
          <a:lstStyle/>
          <a:p>
            <a:r>
              <a:rPr lang="en-US" sz="2400" dirty="0" smtClean="0">
                <a:latin typeface="Calibri" panose="020F0502020204030204" pitchFamily="34" charset="0"/>
              </a:rPr>
              <a:t>PURPOSE OF THE PRESENTATION</a:t>
            </a:r>
            <a:endParaRPr lang="en-US" sz="2400" dirty="0">
              <a:latin typeface="Calibri" panose="020F0502020204030204" pitchFamily="34" charset="0"/>
            </a:endParaRPr>
          </a:p>
        </p:txBody>
      </p:sp>
      <p:sp>
        <p:nvSpPr>
          <p:cNvPr id="3" name="Content Placeholder 2"/>
          <p:cNvSpPr>
            <a:spLocks noGrp="1"/>
          </p:cNvSpPr>
          <p:nvPr>
            <p:ph idx="1"/>
          </p:nvPr>
        </p:nvSpPr>
        <p:spPr>
          <a:xfrm>
            <a:off x="1270001" y="1774826"/>
            <a:ext cx="10386484" cy="738664"/>
          </a:xfrm>
        </p:spPr>
        <p:txBody>
          <a:bodyPr/>
          <a:lstStyle/>
          <a:p>
            <a:r>
              <a:rPr lang="en-US" sz="2400" dirty="0" smtClean="0">
                <a:latin typeface="Calibri" panose="020F0502020204030204" pitchFamily="34" charset="0"/>
              </a:rPr>
              <a:t>To present NYDA’s 2017/18 Annual Performance Plan to the Portfolio Committee </a:t>
            </a:r>
            <a:endParaRPr lang="en-US" sz="24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8B1ED780-1E84-4DB9-9FEC-246A8E0435DD}" type="slidenum">
              <a:rPr lang="en-GB" smtClean="0">
                <a:solidFill>
                  <a:srgbClr val="D42E12"/>
                </a:solidFill>
              </a:rPr>
              <a:pPr>
                <a:defRPr/>
              </a:pPr>
              <a:t>2</a:t>
            </a:fld>
            <a:endParaRPr lang="en-GB" dirty="0">
              <a:solidFill>
                <a:srgbClr val="D42E12"/>
              </a:solidFill>
            </a:endParaRPr>
          </a:p>
        </p:txBody>
      </p:sp>
    </p:spTree>
    <p:extLst>
      <p:ext uri="{BB962C8B-B14F-4D97-AF65-F5344CB8AC3E}">
        <p14:creationId xmlns:p14="http://schemas.microsoft.com/office/powerpoint/2010/main" val="1297115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868" y="602219"/>
            <a:ext cx="8259233" cy="369332"/>
          </a:xfrm>
        </p:spPr>
        <p:txBody>
          <a:bodyPr/>
          <a:lstStyle/>
          <a:p>
            <a:r>
              <a:rPr lang="en-US" sz="2400" dirty="0" smtClean="0">
                <a:latin typeface="Calibri" panose="020F0502020204030204" pitchFamily="34" charset="0"/>
              </a:rPr>
              <a:t>PRESENTATION OUTLINE</a:t>
            </a:r>
            <a:endParaRPr lang="en-US" sz="2400" dirty="0">
              <a:latin typeface="Calibri" panose="020F0502020204030204" pitchFamily="34" charset="0"/>
            </a:endParaRPr>
          </a:p>
        </p:txBody>
      </p:sp>
      <p:sp>
        <p:nvSpPr>
          <p:cNvPr id="3" name="Content Placeholder 2"/>
          <p:cNvSpPr>
            <a:spLocks noGrp="1"/>
          </p:cNvSpPr>
          <p:nvPr>
            <p:ph idx="1"/>
          </p:nvPr>
        </p:nvSpPr>
        <p:spPr>
          <a:xfrm>
            <a:off x="1270001" y="1774826"/>
            <a:ext cx="10386484" cy="1846659"/>
          </a:xfrm>
        </p:spPr>
        <p:txBody>
          <a:bodyPr/>
          <a:lstStyle/>
          <a:p>
            <a:r>
              <a:rPr lang="en-US" sz="2400" dirty="0" smtClean="0">
                <a:latin typeface="Calibri" panose="020F0502020204030204" pitchFamily="34" charset="0"/>
              </a:rPr>
              <a:t>NYDA ACT: Policy Objectives</a:t>
            </a:r>
          </a:p>
          <a:p>
            <a:r>
              <a:rPr lang="en-US" sz="2400" dirty="0" smtClean="0">
                <a:latin typeface="Calibri" panose="020F0502020204030204" pitchFamily="34" charset="0"/>
              </a:rPr>
              <a:t>National Youth Policy 2020</a:t>
            </a:r>
          </a:p>
          <a:p>
            <a:r>
              <a:rPr lang="en-US" sz="2400" dirty="0" smtClean="0">
                <a:latin typeface="Calibri" panose="020F0502020204030204" pitchFamily="34" charset="0"/>
              </a:rPr>
              <a:t>Repositioning NYDA to maximize impact</a:t>
            </a:r>
          </a:p>
          <a:p>
            <a:r>
              <a:rPr lang="en-US" sz="2400" dirty="0" smtClean="0">
                <a:latin typeface="Calibri" panose="020F0502020204030204" pitchFamily="34" charset="0"/>
              </a:rPr>
              <a:t>Key initiatives of Turn Around Strategy</a:t>
            </a:r>
          </a:p>
          <a:p>
            <a:r>
              <a:rPr lang="en-US" sz="2400" dirty="0" smtClean="0">
                <a:latin typeface="Calibri" panose="020F0502020204030204" pitchFamily="34" charset="0"/>
              </a:rPr>
              <a:t>High level Summary of the NYDA’ s 2017/18 APP</a:t>
            </a:r>
            <a:endParaRPr lang="en-US" sz="24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8B1ED780-1E84-4DB9-9FEC-246A8E0435DD}" type="slidenum">
              <a:rPr lang="en-GB" smtClean="0">
                <a:solidFill>
                  <a:srgbClr val="D42E12"/>
                </a:solidFill>
              </a:rPr>
              <a:pPr>
                <a:defRPr/>
              </a:pPr>
              <a:t>3</a:t>
            </a:fld>
            <a:endParaRPr lang="en-GB" dirty="0">
              <a:solidFill>
                <a:srgbClr val="D42E12"/>
              </a:solidFill>
            </a:endParaRPr>
          </a:p>
        </p:txBody>
      </p:sp>
    </p:spTree>
    <p:extLst>
      <p:ext uri="{BB962C8B-B14F-4D97-AF65-F5344CB8AC3E}">
        <p14:creationId xmlns:p14="http://schemas.microsoft.com/office/powerpoint/2010/main" val="1074057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834" y="573616"/>
            <a:ext cx="8259233" cy="369332"/>
          </a:xfrm>
        </p:spPr>
        <p:txBody>
          <a:bodyPr/>
          <a:lstStyle/>
          <a:p>
            <a:pPr algn="ctr"/>
            <a:r>
              <a:rPr lang="en-ZA" sz="2400" dirty="0" smtClean="0">
                <a:solidFill>
                  <a:srgbClr val="C00000"/>
                </a:solidFill>
                <a:latin typeface="Calibri" panose="020F0502020204030204" pitchFamily="34" charset="0"/>
              </a:rPr>
              <a:t>NYDA ACT : POLICY OBJECTIVES</a:t>
            </a:r>
            <a:endParaRPr lang="en-ZA" sz="2400" dirty="0">
              <a:solidFill>
                <a:srgbClr val="C00000"/>
              </a:solidFill>
              <a:latin typeface="Calibri" panose="020F050202020403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05210307"/>
              </p:ext>
            </p:extLst>
          </p:nvPr>
        </p:nvGraphicFramePr>
        <p:xfrm>
          <a:off x="770798" y="1267669"/>
          <a:ext cx="10388269" cy="3968701"/>
        </p:xfrm>
        <a:graphic>
          <a:graphicData uri="http://schemas.openxmlformats.org/drawingml/2006/table">
            <a:tbl>
              <a:tblPr firstRow="1" bandRow="1">
                <a:tableStyleId>{21E4AEA4-8DFA-4A89-87EB-49C32662AFE0}</a:tableStyleId>
              </a:tblPr>
              <a:tblGrid>
                <a:gridCol w="10388269">
                  <a:extLst>
                    <a:ext uri="{9D8B030D-6E8A-4147-A177-3AD203B41FA5}">
                      <a16:colId xmlns:a16="http://schemas.microsoft.com/office/drawing/2014/main" val="20000"/>
                    </a:ext>
                  </a:extLst>
                </a:gridCol>
              </a:tblGrid>
              <a:tr h="438514">
                <a:tc>
                  <a:txBody>
                    <a:bodyPr/>
                    <a:lstStyle/>
                    <a:p>
                      <a:endParaRPr lang="en-ZA" dirty="0"/>
                    </a:p>
                  </a:txBody>
                  <a:tcPr marL="100133" marR="100133"/>
                </a:tc>
                <a:extLst>
                  <a:ext uri="{0D108BD9-81ED-4DB2-BD59-A6C34878D82A}">
                    <a16:rowId xmlns:a16="http://schemas.microsoft.com/office/drawing/2014/main" val="10000"/>
                  </a:ext>
                </a:extLst>
              </a:tr>
              <a:tr h="438514">
                <a:tc>
                  <a:txBody>
                    <a:bodyPr/>
                    <a:lstStyle/>
                    <a:p>
                      <a:r>
                        <a:rPr lang="en-ZA" dirty="0" smtClean="0">
                          <a:latin typeface="Calibri" panose="020F0502020204030204" pitchFamily="34" charset="0"/>
                        </a:rPr>
                        <a:t>1. Facilitate economic participation</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1"/>
                  </a:ext>
                </a:extLst>
              </a:tr>
              <a:tr h="436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latin typeface="Calibri" panose="020F0502020204030204" pitchFamily="34" charset="0"/>
                        </a:rPr>
                        <a:t>2. Partner with other state organs, private sector </a:t>
                      </a:r>
                      <a:r>
                        <a:rPr lang="en-ZA" baseline="0" dirty="0" smtClean="0">
                          <a:latin typeface="Calibri" panose="020F0502020204030204" pitchFamily="34" charset="0"/>
                        </a:rPr>
                        <a:t>and non-gov organisations </a:t>
                      </a:r>
                      <a:endParaRPr lang="en-ZA" dirty="0" smtClean="0">
                        <a:latin typeface="Calibri" panose="020F0502020204030204" pitchFamily="34" charset="0"/>
                      </a:endParaRPr>
                    </a:p>
                  </a:txBody>
                  <a:tcPr marL="100133" marR="100133"/>
                </a:tc>
                <a:extLst>
                  <a:ext uri="{0D108BD9-81ED-4DB2-BD59-A6C34878D82A}">
                    <a16:rowId xmlns:a16="http://schemas.microsoft.com/office/drawing/2014/main" val="10002"/>
                  </a:ext>
                </a:extLst>
              </a:tr>
              <a:tr h="438514">
                <a:tc>
                  <a:txBody>
                    <a:bodyPr/>
                    <a:lstStyle/>
                    <a:p>
                      <a:r>
                        <a:rPr lang="en-ZA" dirty="0" smtClean="0">
                          <a:latin typeface="Calibri" panose="020F0502020204030204" pitchFamily="34" charset="0"/>
                        </a:rPr>
                        <a:t>3. Derive initiatives aimed at attainment</a:t>
                      </a:r>
                      <a:r>
                        <a:rPr lang="en-ZA" baseline="0" dirty="0" smtClean="0">
                          <a:latin typeface="Calibri" panose="020F0502020204030204" pitchFamily="34" charset="0"/>
                        </a:rPr>
                        <a:t> of employment and skills development</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3"/>
                  </a:ext>
                </a:extLst>
              </a:tr>
              <a:tr h="699780">
                <a:tc>
                  <a:txBody>
                    <a:bodyPr/>
                    <a:lstStyle/>
                    <a:p>
                      <a:r>
                        <a:rPr lang="en-ZA" dirty="0" smtClean="0">
                          <a:latin typeface="Calibri" panose="020F0502020204030204" pitchFamily="34" charset="0"/>
                        </a:rPr>
                        <a:t>4. Initiate programmes directed</a:t>
                      </a:r>
                      <a:r>
                        <a:rPr lang="en-ZA" baseline="0" dirty="0" smtClean="0">
                          <a:latin typeface="Calibri" panose="020F0502020204030204" pitchFamily="34" charset="0"/>
                        </a:rPr>
                        <a:t> at poverty alleviation, urban and rural development and combining crimes,    substance abuse and social decay amongst youth </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4"/>
                  </a:ext>
                </a:extLst>
              </a:tr>
              <a:tr h="438514">
                <a:tc>
                  <a:txBody>
                    <a:bodyPr/>
                    <a:lstStyle/>
                    <a:p>
                      <a:r>
                        <a:rPr lang="en-ZA" dirty="0" smtClean="0">
                          <a:latin typeface="Calibri" panose="020F0502020204030204" pitchFamily="34" charset="0"/>
                        </a:rPr>
                        <a:t>5. Establish national priority programmes</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5"/>
                  </a:ext>
                </a:extLst>
              </a:tr>
              <a:tr h="446389">
                <a:tc>
                  <a:txBody>
                    <a:bodyPr/>
                    <a:lstStyle/>
                    <a:p>
                      <a:r>
                        <a:rPr lang="en-ZA" dirty="0" smtClean="0">
                          <a:latin typeface="Calibri" panose="020F0502020204030204" pitchFamily="34" charset="0"/>
                        </a:rPr>
                        <a:t>6. Promote</a:t>
                      </a:r>
                      <a:r>
                        <a:rPr lang="en-ZA" baseline="0" dirty="0" smtClean="0">
                          <a:latin typeface="Calibri" panose="020F0502020204030204" pitchFamily="34" charset="0"/>
                        </a:rPr>
                        <a:t> uniform approach by all organs of state, private sector and non-gov organisations  on youth development</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6"/>
                  </a:ext>
                </a:extLst>
              </a:tr>
              <a:tr h="438514">
                <a:tc>
                  <a:txBody>
                    <a:bodyPr/>
                    <a:lstStyle/>
                    <a:p>
                      <a:r>
                        <a:rPr lang="en-ZA" dirty="0" smtClean="0">
                          <a:latin typeface="Calibri" panose="020F0502020204030204" pitchFamily="34" charset="0"/>
                        </a:rPr>
                        <a:t>7. Promote the interest of youth generally</a:t>
                      </a:r>
                      <a:endParaRPr lang="en-ZA" dirty="0">
                        <a:latin typeface="Calibri" panose="020F0502020204030204" pitchFamily="34" charset="0"/>
                      </a:endParaRPr>
                    </a:p>
                  </a:txBody>
                  <a:tcPr marL="100133" marR="100133"/>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0"/>
          </p:nvPr>
        </p:nvSpPr>
        <p:spPr/>
        <p:txBody>
          <a:bodyPr/>
          <a:lstStyle/>
          <a:p>
            <a:pPr>
              <a:defRPr/>
            </a:pPr>
            <a:fld id="{8B1ED780-1E84-4DB9-9FEC-246A8E0435DD}" type="slidenum">
              <a:rPr lang="en-GB" smtClean="0">
                <a:solidFill>
                  <a:srgbClr val="D42E12"/>
                </a:solidFill>
              </a:rPr>
              <a:pPr>
                <a:defRPr/>
              </a:pPr>
              <a:t>4</a:t>
            </a:fld>
            <a:endParaRPr lang="en-GB" dirty="0">
              <a:solidFill>
                <a:srgbClr val="D42E12"/>
              </a:solidFill>
            </a:endParaRPr>
          </a:p>
        </p:txBody>
      </p:sp>
    </p:spTree>
    <p:extLst>
      <p:ext uri="{BB962C8B-B14F-4D97-AF65-F5344CB8AC3E}">
        <p14:creationId xmlns:p14="http://schemas.microsoft.com/office/powerpoint/2010/main" val="3064586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D94021-87FD-4474-9131-75532B914426}" type="slidenum">
              <a:rPr lang="en-GB">
                <a:solidFill>
                  <a:srgbClr val="D42E12"/>
                </a:solidFill>
              </a:rPr>
              <a:pPr>
                <a:defRPr/>
              </a:pPr>
              <a:t>5</a:t>
            </a:fld>
            <a:endParaRPr lang="en-GB" dirty="0">
              <a:solidFill>
                <a:srgbClr val="D42E12"/>
              </a:solidFill>
            </a:endParaRPr>
          </a:p>
        </p:txBody>
      </p:sp>
      <p:sp>
        <p:nvSpPr>
          <p:cNvPr id="7" name="Title 1"/>
          <p:cNvSpPr>
            <a:spLocks noGrp="1"/>
          </p:cNvSpPr>
          <p:nvPr>
            <p:ph type="title"/>
          </p:nvPr>
        </p:nvSpPr>
        <p:spPr>
          <a:xfrm>
            <a:off x="3392129" y="162233"/>
            <a:ext cx="6355891" cy="369332"/>
          </a:xfrm>
        </p:spPr>
        <p:txBody>
          <a:bodyPr anchor="t"/>
          <a:lstStyle/>
          <a:p>
            <a:r>
              <a:rPr lang="en-ZA" sz="2400" dirty="0" smtClean="0">
                <a:solidFill>
                  <a:srgbClr val="C00000"/>
                </a:solidFill>
                <a:latin typeface="Calibri" panose="020F0502020204030204" pitchFamily="34" charset="0"/>
              </a:rPr>
              <a:t>NATIONAL YOUTH POLICY 2020</a:t>
            </a:r>
            <a:endParaRPr lang="en-ZA" sz="2400" dirty="0">
              <a:solidFill>
                <a:srgbClr val="C00000"/>
              </a:solidFill>
              <a:latin typeface="Calibri" panose="020F0502020204030204" pitchFamily="34" charset="0"/>
            </a:endParaRPr>
          </a:p>
        </p:txBody>
      </p:sp>
      <p:sp>
        <p:nvSpPr>
          <p:cNvPr id="2" name="Rounded Rectangle 1"/>
          <p:cNvSpPr/>
          <p:nvPr/>
        </p:nvSpPr>
        <p:spPr>
          <a:xfrm>
            <a:off x="678425" y="781665"/>
            <a:ext cx="5014451" cy="577998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ZA" b="1" dirty="0">
                <a:solidFill>
                  <a:srgbClr val="000000"/>
                </a:solidFill>
                <a:latin typeface="Calibri" panose="020F0502020204030204" pitchFamily="34" charset="0"/>
              </a:rPr>
              <a:t>Aims and Objectives</a:t>
            </a:r>
          </a:p>
          <a:p>
            <a:pPr marL="285750" indent="-285750">
              <a:buFont typeface="Wingdings" panose="05000000000000000000" pitchFamily="2" charset="2"/>
              <a:buChar char="v"/>
            </a:pPr>
            <a:endParaRPr lang="en-ZA" dirty="0">
              <a:solidFill>
                <a:srgbClr val="000000"/>
              </a:solidFill>
              <a:latin typeface="Calibri" panose="020F0502020204030204" pitchFamily="34" charset="0"/>
            </a:endParaRPr>
          </a:p>
          <a:p>
            <a:pPr marL="285750" indent="-285750">
              <a:lnSpc>
                <a:spcPct val="150000"/>
              </a:lnSpc>
              <a:buFont typeface="Wingdings" panose="05000000000000000000" pitchFamily="2" charset="2"/>
              <a:buChar char="v"/>
            </a:pPr>
            <a:r>
              <a:rPr lang="en-ZA" dirty="0">
                <a:solidFill>
                  <a:srgbClr val="000000"/>
                </a:solidFill>
                <a:latin typeface="Calibri" panose="020F0502020204030204" pitchFamily="34" charset="0"/>
              </a:rPr>
              <a:t>Provides a general strategy to decision-makers on how to address youth development issues </a:t>
            </a:r>
          </a:p>
          <a:p>
            <a:pPr marL="285750" indent="-285750">
              <a:lnSpc>
                <a:spcPct val="150000"/>
              </a:lnSpc>
              <a:buFont typeface="Wingdings" panose="05000000000000000000" pitchFamily="2" charset="2"/>
              <a:buChar char="v"/>
            </a:pPr>
            <a:endParaRPr lang="en-ZA" dirty="0">
              <a:solidFill>
                <a:srgbClr val="000000"/>
              </a:solidFill>
              <a:latin typeface="Calibri" panose="020F0502020204030204" pitchFamily="34" charset="0"/>
            </a:endParaRPr>
          </a:p>
          <a:p>
            <a:pPr marL="285750" indent="-285750">
              <a:lnSpc>
                <a:spcPct val="150000"/>
              </a:lnSpc>
              <a:buFont typeface="Wingdings" panose="05000000000000000000" pitchFamily="2" charset="2"/>
              <a:buChar char="v"/>
            </a:pPr>
            <a:r>
              <a:rPr lang="en-ZA" dirty="0">
                <a:solidFill>
                  <a:srgbClr val="000000"/>
                </a:solidFill>
                <a:latin typeface="Calibri" panose="020F0502020204030204" pitchFamily="34" charset="0"/>
              </a:rPr>
              <a:t>Focuses on the development of young people in the country </a:t>
            </a:r>
          </a:p>
          <a:p>
            <a:pPr marL="285750" indent="-285750">
              <a:lnSpc>
                <a:spcPct val="150000"/>
              </a:lnSpc>
              <a:buFont typeface="Wingdings" panose="05000000000000000000" pitchFamily="2" charset="2"/>
              <a:buChar char="v"/>
            </a:pPr>
            <a:endParaRPr lang="en-ZA" dirty="0">
              <a:solidFill>
                <a:srgbClr val="000000"/>
              </a:solidFill>
              <a:latin typeface="Calibri" panose="020F0502020204030204" pitchFamily="34" charset="0"/>
            </a:endParaRPr>
          </a:p>
          <a:p>
            <a:pPr marL="285750" indent="-285750">
              <a:lnSpc>
                <a:spcPct val="150000"/>
              </a:lnSpc>
              <a:buFont typeface="Wingdings" panose="05000000000000000000" pitchFamily="2" charset="2"/>
              <a:buChar char="v"/>
            </a:pPr>
            <a:r>
              <a:rPr lang="en-ZA" dirty="0">
                <a:solidFill>
                  <a:srgbClr val="000000"/>
                </a:solidFill>
                <a:latin typeface="Calibri" panose="020F0502020204030204" pitchFamily="34" charset="0"/>
              </a:rPr>
              <a:t>Promotes coordination and mainstreaming of youth development across all key stakeholders in civil society </a:t>
            </a:r>
          </a:p>
        </p:txBody>
      </p:sp>
      <p:sp>
        <p:nvSpPr>
          <p:cNvPr id="3" name="Rounded Rectangle 2"/>
          <p:cNvSpPr/>
          <p:nvPr/>
        </p:nvSpPr>
        <p:spPr>
          <a:xfrm>
            <a:off x="7093974" y="781665"/>
            <a:ext cx="3893574" cy="582361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ZA" b="1" dirty="0">
                <a:solidFill>
                  <a:srgbClr val="000000"/>
                </a:solidFill>
                <a:latin typeface="Calibri" panose="020F0502020204030204" pitchFamily="34" charset="0"/>
              </a:rPr>
              <a:t>Thematic Areas </a:t>
            </a:r>
          </a:p>
          <a:p>
            <a:endParaRPr lang="en-ZA" b="1" dirty="0">
              <a:solidFill>
                <a:srgbClr val="000000"/>
              </a:solidFill>
              <a:latin typeface="Calibri" panose="020F0502020204030204" pitchFamily="34" charset="0"/>
            </a:endParaRPr>
          </a:p>
          <a:p>
            <a:pPr marL="285750" indent="-285750">
              <a:buFont typeface="Wingdings" panose="05000000000000000000" pitchFamily="2" charset="2"/>
              <a:buChar char="v"/>
            </a:pPr>
            <a:r>
              <a:rPr lang="en-ZA" dirty="0">
                <a:solidFill>
                  <a:srgbClr val="FF0000"/>
                </a:solidFill>
                <a:latin typeface="Calibri" panose="020F0502020204030204" pitchFamily="34" charset="0"/>
              </a:rPr>
              <a:t>Economic participation and transformation</a:t>
            </a:r>
          </a:p>
          <a:p>
            <a:endParaRPr lang="en-ZA" dirty="0">
              <a:solidFill>
                <a:srgbClr val="FF0000"/>
              </a:solidFill>
              <a:latin typeface="Calibri" panose="020F0502020204030204" pitchFamily="34" charset="0"/>
            </a:endParaRPr>
          </a:p>
          <a:p>
            <a:pPr marL="285750" indent="-285750">
              <a:buFont typeface="Wingdings" panose="05000000000000000000" pitchFamily="2" charset="2"/>
              <a:buChar char="v"/>
            </a:pPr>
            <a:r>
              <a:rPr lang="en-ZA" dirty="0">
                <a:solidFill>
                  <a:srgbClr val="FF0000"/>
                </a:solidFill>
                <a:latin typeface="Calibri" panose="020F0502020204030204" pitchFamily="34" charset="0"/>
              </a:rPr>
              <a:t>Education, skills and second chance</a:t>
            </a:r>
          </a:p>
          <a:p>
            <a:endParaRPr lang="en-ZA" dirty="0">
              <a:solidFill>
                <a:srgbClr val="FF0000"/>
              </a:solidFill>
              <a:latin typeface="Calibri" panose="020F0502020204030204" pitchFamily="34" charset="0"/>
            </a:endParaRPr>
          </a:p>
          <a:p>
            <a:pPr marL="285750" indent="-285750">
              <a:buFont typeface="Wingdings" panose="05000000000000000000" pitchFamily="2" charset="2"/>
              <a:buChar char="v"/>
            </a:pPr>
            <a:r>
              <a:rPr lang="en-ZA" dirty="0" smtClean="0">
                <a:solidFill>
                  <a:srgbClr val="FF0000"/>
                </a:solidFill>
                <a:latin typeface="Calibri" panose="020F0502020204030204" pitchFamily="34" charset="0"/>
              </a:rPr>
              <a:t>Nation-building and social cohesion</a:t>
            </a:r>
          </a:p>
          <a:p>
            <a:endParaRPr lang="en-ZA" dirty="0" smtClean="0">
              <a:solidFill>
                <a:srgbClr val="000000"/>
              </a:solidFill>
              <a:latin typeface="Calibri" panose="020F0502020204030204" pitchFamily="34" charset="0"/>
            </a:endParaRPr>
          </a:p>
          <a:p>
            <a:pPr marL="285750" indent="-285750">
              <a:buFont typeface="Wingdings" panose="05000000000000000000" pitchFamily="2" charset="2"/>
              <a:buChar char="v"/>
            </a:pPr>
            <a:r>
              <a:rPr lang="en-ZA" dirty="0" smtClean="0">
                <a:solidFill>
                  <a:srgbClr val="000000"/>
                </a:solidFill>
                <a:latin typeface="Calibri" panose="020F0502020204030204" pitchFamily="34" charset="0"/>
              </a:rPr>
              <a:t>Health </a:t>
            </a:r>
            <a:r>
              <a:rPr lang="en-ZA" dirty="0">
                <a:solidFill>
                  <a:srgbClr val="000000"/>
                </a:solidFill>
                <a:latin typeface="Calibri" panose="020F0502020204030204" pitchFamily="34" charset="0"/>
              </a:rPr>
              <a:t>care and combating substance abuse</a:t>
            </a:r>
          </a:p>
          <a:p>
            <a:endParaRPr lang="en-ZA" dirty="0">
              <a:solidFill>
                <a:srgbClr val="000000"/>
              </a:solidFill>
              <a:latin typeface="Calibri" panose="020F0502020204030204" pitchFamily="34" charset="0"/>
            </a:endParaRPr>
          </a:p>
          <a:p>
            <a:pPr marL="285750" indent="-285750">
              <a:buFont typeface="Wingdings" panose="05000000000000000000" pitchFamily="2" charset="2"/>
              <a:buChar char="v"/>
            </a:pPr>
            <a:r>
              <a:rPr lang="en-ZA" dirty="0">
                <a:solidFill>
                  <a:srgbClr val="000000"/>
                </a:solidFill>
                <a:latin typeface="Calibri" panose="020F0502020204030204" pitchFamily="34" charset="0"/>
              </a:rPr>
              <a:t>Effective and responsive youth development institutions </a:t>
            </a:r>
          </a:p>
        </p:txBody>
      </p:sp>
      <p:sp>
        <p:nvSpPr>
          <p:cNvPr id="5" name="Left-Right Arrow 4"/>
          <p:cNvSpPr/>
          <p:nvPr/>
        </p:nvSpPr>
        <p:spPr>
          <a:xfrm>
            <a:off x="5840362" y="3141406"/>
            <a:ext cx="1061884" cy="55206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FFFFFF"/>
              </a:solidFill>
            </a:endParaRPr>
          </a:p>
        </p:txBody>
      </p:sp>
    </p:spTree>
    <p:extLst>
      <p:ext uri="{BB962C8B-B14F-4D97-AF65-F5344CB8AC3E}">
        <p14:creationId xmlns:p14="http://schemas.microsoft.com/office/powerpoint/2010/main" val="399167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543" y="209938"/>
            <a:ext cx="7231595" cy="369332"/>
          </a:xfrm>
        </p:spPr>
        <p:txBody>
          <a:bodyPr/>
          <a:lstStyle/>
          <a:p>
            <a:r>
              <a:rPr lang="en-ZA" sz="2400" dirty="0" smtClean="0">
                <a:latin typeface="Calibri" panose="020F0502020204030204" pitchFamily="34" charset="0"/>
              </a:rPr>
              <a:t>REPOSITIONING NYDA TO MAXIMISE IMPACT</a:t>
            </a:r>
            <a:endParaRPr lang="en-ZA" sz="24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8B1ED780-1E84-4DB9-9FEC-246A8E0435DD}" type="slidenum">
              <a:rPr lang="en-GB" smtClean="0">
                <a:solidFill>
                  <a:srgbClr val="D42E12"/>
                </a:solidFill>
              </a:rPr>
              <a:pPr>
                <a:defRPr/>
              </a:pPr>
              <a:t>6</a:t>
            </a:fld>
            <a:endParaRPr lang="en-GB" dirty="0">
              <a:solidFill>
                <a:srgbClr val="D42E12"/>
              </a:solidFill>
            </a:endParaRPr>
          </a:p>
        </p:txBody>
      </p:sp>
      <p:sp>
        <p:nvSpPr>
          <p:cNvPr id="5" name="Isosceles Triangle 4"/>
          <p:cNvSpPr/>
          <p:nvPr/>
        </p:nvSpPr>
        <p:spPr>
          <a:xfrm>
            <a:off x="332125" y="1783990"/>
            <a:ext cx="7758930" cy="1257637"/>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ZA" b="1" dirty="0">
                <a:solidFill>
                  <a:srgbClr val="000000"/>
                </a:solidFill>
                <a:latin typeface="Calibri" panose="020F0502020204030204" pitchFamily="34" charset="0"/>
              </a:rPr>
              <a:t>NYDA ACT</a:t>
            </a:r>
          </a:p>
        </p:txBody>
      </p:sp>
      <p:sp>
        <p:nvSpPr>
          <p:cNvPr id="6" name="Rectangle 5"/>
          <p:cNvSpPr/>
          <p:nvPr/>
        </p:nvSpPr>
        <p:spPr>
          <a:xfrm>
            <a:off x="359834" y="3098631"/>
            <a:ext cx="7758930" cy="91439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ZA" b="1" dirty="0">
                <a:solidFill>
                  <a:srgbClr val="FFFFFF"/>
                </a:solidFill>
              </a:rPr>
              <a:t>Mandate and </a:t>
            </a:r>
          </a:p>
          <a:p>
            <a:pPr algn="ctr"/>
            <a:r>
              <a:rPr lang="en-ZA" b="1" dirty="0">
                <a:solidFill>
                  <a:srgbClr val="FFFFFF"/>
                </a:solidFill>
              </a:rPr>
              <a:t>Expectations from Youth</a:t>
            </a:r>
          </a:p>
        </p:txBody>
      </p:sp>
      <p:sp>
        <p:nvSpPr>
          <p:cNvPr id="7" name="Rectangle 6"/>
          <p:cNvSpPr/>
          <p:nvPr/>
        </p:nvSpPr>
        <p:spPr>
          <a:xfrm>
            <a:off x="364590" y="4163851"/>
            <a:ext cx="1261148" cy="125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sz="1600" dirty="0">
                <a:solidFill>
                  <a:srgbClr val="000000"/>
                </a:solidFill>
                <a:latin typeface="Calibri" panose="020F0502020204030204" pitchFamily="34" charset="0"/>
              </a:rPr>
              <a:t>Separate </a:t>
            </a:r>
            <a:r>
              <a:rPr lang="en-ZA" sz="1600" b="1" dirty="0">
                <a:solidFill>
                  <a:srgbClr val="000000"/>
                </a:solidFill>
                <a:latin typeface="Calibri" panose="020F0502020204030204" pitchFamily="34" charset="0"/>
              </a:rPr>
              <a:t>CORE</a:t>
            </a:r>
            <a:r>
              <a:rPr lang="en-ZA" sz="1600" dirty="0">
                <a:solidFill>
                  <a:srgbClr val="000000"/>
                </a:solidFill>
                <a:latin typeface="Calibri" panose="020F0502020204030204" pitchFamily="34" charset="0"/>
              </a:rPr>
              <a:t> and </a:t>
            </a:r>
            <a:r>
              <a:rPr lang="en-ZA" sz="1600" b="1" dirty="0">
                <a:solidFill>
                  <a:srgbClr val="000000"/>
                </a:solidFill>
                <a:latin typeface="Calibri" panose="020F0502020204030204" pitchFamily="34" charset="0"/>
              </a:rPr>
              <a:t>DELIVERY</a:t>
            </a:r>
          </a:p>
        </p:txBody>
      </p:sp>
      <p:sp>
        <p:nvSpPr>
          <p:cNvPr id="8" name="Rectangle 7"/>
          <p:cNvSpPr/>
          <p:nvPr/>
        </p:nvSpPr>
        <p:spPr>
          <a:xfrm>
            <a:off x="1798534" y="4163851"/>
            <a:ext cx="1261148" cy="124848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a:solidFill>
                  <a:srgbClr val="000000"/>
                </a:solidFill>
                <a:latin typeface="Calibri" panose="020F0502020204030204" pitchFamily="34" charset="0"/>
              </a:rPr>
              <a:t>Isolate </a:t>
            </a:r>
            <a:r>
              <a:rPr lang="en-ZA" b="1" dirty="0">
                <a:solidFill>
                  <a:srgbClr val="000000"/>
                </a:solidFill>
                <a:latin typeface="Calibri" panose="020F0502020204030204" pitchFamily="34" charset="0"/>
              </a:rPr>
              <a:t>KEY FOCUS</a:t>
            </a:r>
          </a:p>
          <a:p>
            <a:pPr algn="ctr"/>
            <a:r>
              <a:rPr lang="en-ZA" b="1" dirty="0">
                <a:solidFill>
                  <a:srgbClr val="000000"/>
                </a:solidFill>
                <a:latin typeface="Calibri" panose="020F0502020204030204" pitchFamily="34" charset="0"/>
              </a:rPr>
              <a:t>AREAS</a:t>
            </a:r>
          </a:p>
        </p:txBody>
      </p:sp>
      <p:sp>
        <p:nvSpPr>
          <p:cNvPr id="9" name="Rectangle 8"/>
          <p:cNvSpPr/>
          <p:nvPr/>
        </p:nvSpPr>
        <p:spPr>
          <a:xfrm>
            <a:off x="3458702" y="4163852"/>
            <a:ext cx="1261148" cy="120404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a:solidFill>
                  <a:srgbClr val="000000"/>
                </a:solidFill>
                <a:latin typeface="Calibri" panose="020F0502020204030204" pitchFamily="34" charset="0"/>
              </a:rPr>
              <a:t>Aim for Maximum</a:t>
            </a:r>
          </a:p>
          <a:p>
            <a:pPr algn="ctr"/>
            <a:r>
              <a:rPr lang="en-ZA" b="1" dirty="0">
                <a:solidFill>
                  <a:srgbClr val="000000"/>
                </a:solidFill>
                <a:latin typeface="Calibri" panose="020F0502020204030204" pitchFamily="34" charset="0"/>
              </a:rPr>
              <a:t>IMPACT</a:t>
            </a:r>
          </a:p>
        </p:txBody>
      </p:sp>
      <p:sp>
        <p:nvSpPr>
          <p:cNvPr id="10" name="Rectangle 9"/>
          <p:cNvSpPr/>
          <p:nvPr/>
        </p:nvSpPr>
        <p:spPr>
          <a:xfrm>
            <a:off x="5118870" y="4163852"/>
            <a:ext cx="1337348" cy="12484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a:solidFill>
                  <a:srgbClr val="000000"/>
                </a:solidFill>
                <a:latin typeface="Calibri" panose="020F0502020204030204" pitchFamily="34" charset="0"/>
              </a:rPr>
              <a:t>Reprioritise</a:t>
            </a:r>
          </a:p>
        </p:txBody>
      </p:sp>
      <p:sp>
        <p:nvSpPr>
          <p:cNvPr id="11" name="Rectangle 10"/>
          <p:cNvSpPr/>
          <p:nvPr/>
        </p:nvSpPr>
        <p:spPr>
          <a:xfrm>
            <a:off x="6629014" y="4163852"/>
            <a:ext cx="1489750" cy="124848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a:solidFill>
                  <a:srgbClr val="000000"/>
                </a:solidFill>
                <a:latin typeface="Calibri" panose="020F0502020204030204" pitchFamily="34" charset="0"/>
              </a:rPr>
              <a:t>Redefine</a:t>
            </a:r>
          </a:p>
          <a:p>
            <a:pPr algn="ctr"/>
            <a:r>
              <a:rPr lang="en-ZA" b="1" dirty="0">
                <a:solidFill>
                  <a:srgbClr val="000000"/>
                </a:solidFill>
                <a:latin typeface="Calibri" panose="020F0502020204030204" pitchFamily="34" charset="0"/>
              </a:rPr>
              <a:t>ENABLERS</a:t>
            </a:r>
          </a:p>
        </p:txBody>
      </p:sp>
      <p:sp>
        <p:nvSpPr>
          <p:cNvPr id="14" name="Pentagon 13"/>
          <p:cNvSpPr/>
          <p:nvPr/>
        </p:nvSpPr>
        <p:spPr>
          <a:xfrm flipH="1">
            <a:off x="8222002" y="3319395"/>
            <a:ext cx="3026175" cy="59946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0000"/>
                </a:solidFill>
                <a:latin typeface="Calibri" panose="020F0502020204030204" pitchFamily="34" charset="0"/>
              </a:rPr>
              <a:t>Legislative Framework</a:t>
            </a:r>
          </a:p>
        </p:txBody>
      </p:sp>
      <p:sp>
        <p:nvSpPr>
          <p:cNvPr id="15" name="Pentagon 14"/>
          <p:cNvSpPr/>
          <p:nvPr/>
        </p:nvSpPr>
        <p:spPr>
          <a:xfrm flipH="1">
            <a:off x="8212982" y="4163853"/>
            <a:ext cx="3035196" cy="73709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0000"/>
                </a:solidFill>
                <a:latin typeface="Calibri" panose="020F0502020204030204" pitchFamily="34" charset="0"/>
              </a:rPr>
              <a:t>Economic </a:t>
            </a:r>
            <a:r>
              <a:rPr lang="en-ZA" b="1" dirty="0" smtClean="0">
                <a:solidFill>
                  <a:srgbClr val="000000"/>
                </a:solidFill>
                <a:latin typeface="Calibri" panose="020F0502020204030204" pitchFamily="34" charset="0"/>
              </a:rPr>
              <a:t>Participation/Education and Skills</a:t>
            </a:r>
            <a:endParaRPr lang="en-ZA" b="1" dirty="0">
              <a:solidFill>
                <a:srgbClr val="000000"/>
              </a:solidFill>
              <a:latin typeface="Calibri" panose="020F0502020204030204" pitchFamily="34" charset="0"/>
            </a:endParaRPr>
          </a:p>
        </p:txBody>
      </p:sp>
      <p:sp>
        <p:nvSpPr>
          <p:cNvPr id="16" name="Pentagon 15"/>
          <p:cNvSpPr/>
          <p:nvPr/>
        </p:nvSpPr>
        <p:spPr>
          <a:xfrm flipH="1">
            <a:off x="8222003" y="4982325"/>
            <a:ext cx="3035193" cy="42751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0000"/>
                </a:solidFill>
                <a:latin typeface="Calibri" panose="020F0502020204030204" pitchFamily="34" charset="0"/>
              </a:rPr>
              <a:t>Principles</a:t>
            </a:r>
          </a:p>
        </p:txBody>
      </p:sp>
      <p:sp>
        <p:nvSpPr>
          <p:cNvPr id="18" name="Up Arrow Callout 17"/>
          <p:cNvSpPr/>
          <p:nvPr/>
        </p:nvSpPr>
        <p:spPr>
          <a:xfrm>
            <a:off x="463073" y="5491209"/>
            <a:ext cx="7758930" cy="1209094"/>
          </a:xfrm>
          <a:prstGeom prst="upArrowCallou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ZA" b="1" dirty="0">
                <a:solidFill>
                  <a:srgbClr val="FFFFFF"/>
                </a:solidFill>
                <a:latin typeface="Calibri" panose="020F0502020204030204" pitchFamily="34" charset="0"/>
              </a:rPr>
              <a:t>Redefine and  Reposition to Maximise Impact</a:t>
            </a:r>
          </a:p>
        </p:txBody>
      </p:sp>
      <p:sp>
        <p:nvSpPr>
          <p:cNvPr id="13" name="TextBox 12"/>
          <p:cNvSpPr txBox="1"/>
          <p:nvPr/>
        </p:nvSpPr>
        <p:spPr>
          <a:xfrm>
            <a:off x="359835" y="1080655"/>
            <a:ext cx="7853148" cy="646331"/>
          </a:xfrm>
          <a:prstGeom prst="rect">
            <a:avLst/>
          </a:prstGeom>
          <a:noFill/>
        </p:spPr>
        <p:txBody>
          <a:bodyPr wrap="square" rtlCol="0">
            <a:spAutoFit/>
          </a:bodyPr>
          <a:lstStyle/>
          <a:p>
            <a:r>
              <a:rPr lang="en-US" dirty="0" smtClean="0"/>
              <a:t>Transitional Accounting Authority initiated a repositioning strategy for NYDA to maximize impact as demonstrated below:</a:t>
            </a:r>
            <a:endParaRPr lang="en-US" dirty="0"/>
          </a:p>
        </p:txBody>
      </p:sp>
    </p:spTree>
    <p:extLst>
      <p:ext uri="{BB962C8B-B14F-4D97-AF65-F5344CB8AC3E}">
        <p14:creationId xmlns:p14="http://schemas.microsoft.com/office/powerpoint/2010/main" val="737722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480" y="59215"/>
            <a:ext cx="8259233" cy="369332"/>
          </a:xfrm>
        </p:spPr>
        <p:txBody>
          <a:bodyPr/>
          <a:lstStyle/>
          <a:p>
            <a:pPr algn="ctr"/>
            <a:r>
              <a:rPr lang="en-ZA" sz="2400" dirty="0" smtClean="0">
                <a:latin typeface="Calibri" panose="020F0502020204030204" pitchFamily="34" charset="0"/>
              </a:rPr>
              <a:t>KEY INTIATIVES OF TURN AROUND STRATEGY</a:t>
            </a:r>
            <a:endParaRPr lang="en-ZA" sz="2400" dirty="0">
              <a:latin typeface="Calibri" panose="020F0502020204030204" pitchFamily="34" charset="0"/>
            </a:endParaRPr>
          </a:p>
        </p:txBody>
      </p:sp>
      <p:sp>
        <p:nvSpPr>
          <p:cNvPr id="3" name="Content Placeholder 2"/>
          <p:cNvSpPr>
            <a:spLocks noGrp="1"/>
          </p:cNvSpPr>
          <p:nvPr>
            <p:ph idx="1"/>
          </p:nvPr>
        </p:nvSpPr>
        <p:spPr>
          <a:xfrm>
            <a:off x="162380" y="617094"/>
            <a:ext cx="11567108" cy="1508105"/>
          </a:xfrm>
        </p:spPr>
        <p:txBody>
          <a:bodyPr/>
          <a:lstStyle/>
          <a:p>
            <a:pPr>
              <a:buFont typeface="Wingdings" panose="05000000000000000000" pitchFamily="2" charset="2"/>
              <a:buChar char="v"/>
            </a:pPr>
            <a:r>
              <a:rPr lang="en-ZA" sz="1600" dirty="0" smtClean="0">
                <a:latin typeface="Calibri" panose="020F0502020204030204" pitchFamily="34" charset="0"/>
              </a:rPr>
              <a:t>Integration </a:t>
            </a:r>
            <a:r>
              <a:rPr lang="en-ZA" sz="1600" dirty="0">
                <a:latin typeface="Calibri" panose="020F0502020204030204" pitchFamily="34" charset="0"/>
              </a:rPr>
              <a:t>of all products and services offered by the </a:t>
            </a:r>
            <a:r>
              <a:rPr lang="en-ZA" sz="1600" dirty="0" smtClean="0">
                <a:latin typeface="Calibri" panose="020F0502020204030204" pitchFamily="34" charset="0"/>
              </a:rPr>
              <a:t>NYDA</a:t>
            </a:r>
            <a:endParaRPr lang="en-ZA" sz="1600" dirty="0">
              <a:latin typeface="Calibri" panose="020F0502020204030204" pitchFamily="34" charset="0"/>
            </a:endParaRPr>
          </a:p>
          <a:p>
            <a:pPr>
              <a:buFont typeface="Wingdings" panose="05000000000000000000" pitchFamily="2" charset="2"/>
              <a:buChar char="v"/>
            </a:pPr>
            <a:r>
              <a:rPr lang="en-ZA" sz="1600" dirty="0" smtClean="0">
                <a:latin typeface="Calibri" panose="020F0502020204030204" pitchFamily="34" charset="0"/>
              </a:rPr>
              <a:t>Continuous innovative </a:t>
            </a:r>
            <a:r>
              <a:rPr lang="en-ZA" sz="1600" dirty="0">
                <a:latin typeface="Calibri" panose="020F0502020204030204" pitchFamily="34" charset="0"/>
              </a:rPr>
              <a:t>product and programme </a:t>
            </a:r>
            <a:r>
              <a:rPr lang="en-ZA" sz="1600" dirty="0" smtClean="0">
                <a:latin typeface="Calibri" panose="020F0502020204030204" pitchFamily="34" charset="0"/>
              </a:rPr>
              <a:t>enhancement that responds </a:t>
            </a:r>
            <a:r>
              <a:rPr lang="en-ZA" sz="1600" dirty="0">
                <a:latin typeface="Calibri" panose="020F0502020204030204" pitchFamily="34" charset="0"/>
              </a:rPr>
              <a:t>to the dynamic needs of the </a:t>
            </a:r>
            <a:r>
              <a:rPr lang="en-ZA" sz="1600" dirty="0" smtClean="0">
                <a:latin typeface="Calibri" panose="020F0502020204030204" pitchFamily="34" charset="0"/>
              </a:rPr>
              <a:t>youth</a:t>
            </a:r>
            <a:endParaRPr lang="en-ZA" sz="1600" dirty="0">
              <a:latin typeface="Calibri" panose="020F0502020204030204" pitchFamily="34" charset="0"/>
            </a:endParaRPr>
          </a:p>
          <a:p>
            <a:pPr>
              <a:buFont typeface="Wingdings" panose="05000000000000000000" pitchFamily="2" charset="2"/>
              <a:buChar char="v"/>
            </a:pPr>
            <a:r>
              <a:rPr lang="en-ZA" sz="1600" dirty="0" smtClean="0">
                <a:latin typeface="Calibri" panose="020F0502020204030204" pitchFamily="34" charset="0"/>
              </a:rPr>
              <a:t>Cross functionality and continued development of NYDA </a:t>
            </a:r>
            <a:r>
              <a:rPr lang="en-ZA" sz="1600" dirty="0">
                <a:latin typeface="Calibri" panose="020F0502020204030204" pitchFamily="34" charset="0"/>
              </a:rPr>
              <a:t>employee </a:t>
            </a:r>
            <a:r>
              <a:rPr lang="en-ZA" sz="1600" dirty="0" smtClean="0">
                <a:latin typeface="Calibri" panose="020F0502020204030204" pitchFamily="34" charset="0"/>
              </a:rPr>
              <a:t>to be </a:t>
            </a:r>
            <a:r>
              <a:rPr lang="en-ZA" sz="1600" dirty="0">
                <a:latin typeface="Calibri" panose="020F0502020204030204" pitchFamily="34" charset="0"/>
              </a:rPr>
              <a:t>a well-rounded ‘Youth Development Practitioner</a:t>
            </a:r>
            <a:r>
              <a:rPr lang="en-ZA" sz="1600" dirty="0" smtClean="0">
                <a:latin typeface="Calibri" panose="020F0502020204030204" pitchFamily="34" charset="0"/>
              </a:rPr>
              <a:t>’</a:t>
            </a:r>
            <a:endParaRPr lang="en-ZA" sz="1600" dirty="0">
              <a:latin typeface="Calibri" panose="020F0502020204030204" pitchFamily="34" charset="0"/>
            </a:endParaRPr>
          </a:p>
          <a:p>
            <a:pPr>
              <a:buFont typeface="Wingdings" panose="05000000000000000000" pitchFamily="2" charset="2"/>
              <a:buChar char="v"/>
            </a:pPr>
            <a:r>
              <a:rPr lang="en-ZA" sz="1600" dirty="0" smtClean="0">
                <a:latin typeface="Calibri" panose="020F0502020204030204" pitchFamily="34" charset="0"/>
              </a:rPr>
              <a:t>Lean </a:t>
            </a:r>
            <a:r>
              <a:rPr lang="en-ZA" sz="1600" dirty="0">
                <a:latin typeface="Calibri" panose="020F0502020204030204" pitchFamily="34" charset="0"/>
              </a:rPr>
              <a:t>and streamlined organisational </a:t>
            </a:r>
            <a:r>
              <a:rPr lang="en-ZA" sz="1600" dirty="0" smtClean="0">
                <a:latin typeface="Calibri" panose="020F0502020204030204" pitchFamily="34" charset="0"/>
              </a:rPr>
              <a:t>structure</a:t>
            </a:r>
            <a:endParaRPr lang="en-ZA" sz="1600" dirty="0">
              <a:latin typeface="Calibri" panose="020F0502020204030204" pitchFamily="34" charset="0"/>
            </a:endParaRPr>
          </a:p>
          <a:p>
            <a:pPr>
              <a:buFont typeface="Wingdings" panose="05000000000000000000" pitchFamily="2" charset="2"/>
              <a:buChar char="v"/>
            </a:pPr>
            <a:r>
              <a:rPr lang="en-ZA" sz="1600" dirty="0" smtClean="0">
                <a:latin typeface="Calibri" panose="020F0502020204030204" pitchFamily="34" charset="0"/>
              </a:rPr>
              <a:t>Re-energised </a:t>
            </a:r>
            <a:r>
              <a:rPr lang="en-ZA" sz="1600" dirty="0">
                <a:latin typeface="Calibri" panose="020F0502020204030204" pitchFamily="34" charset="0"/>
              </a:rPr>
              <a:t>NYDA to become a more credible and capable </a:t>
            </a:r>
            <a:r>
              <a:rPr lang="en-ZA" sz="1600" dirty="0" smtClean="0">
                <a:latin typeface="Calibri" panose="020F0502020204030204" pitchFamily="34" charset="0"/>
              </a:rPr>
              <a:t>organisation</a:t>
            </a:r>
            <a:endParaRPr lang="en-ZA" sz="1600" dirty="0">
              <a:latin typeface="Calibri" panose="020F0502020204030204" pitchFamily="34" charset="0"/>
            </a:endParaRPr>
          </a:p>
          <a:p>
            <a:pPr>
              <a:buFont typeface="Wingdings" panose="05000000000000000000" pitchFamily="2" charset="2"/>
              <a:buChar char="ü"/>
            </a:pPr>
            <a:endParaRPr lang="en-ZA"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307BB2EA-F5E6-40AF-B4FE-5D3DBFB914B7}" type="slidenum">
              <a:rPr lang="en-GB" smtClean="0">
                <a:solidFill>
                  <a:srgbClr val="D42E12"/>
                </a:solidFill>
              </a:rPr>
              <a:pPr>
                <a:defRPr/>
              </a:pPr>
              <a:t>7</a:t>
            </a:fld>
            <a:endParaRPr lang="en-GB" dirty="0">
              <a:solidFill>
                <a:srgbClr val="D42E12"/>
              </a:solidFill>
            </a:endParaRPr>
          </a:p>
        </p:txBody>
      </p:sp>
      <p:sp>
        <p:nvSpPr>
          <p:cNvPr id="5" name="Rounded Rectangle 4"/>
          <p:cNvSpPr/>
          <p:nvPr/>
        </p:nvSpPr>
        <p:spPr>
          <a:xfrm>
            <a:off x="203201" y="2757949"/>
            <a:ext cx="2077884" cy="39820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ZA" sz="1400" b="1" u="sng" dirty="0">
                <a:solidFill>
                  <a:srgbClr val="000000"/>
                </a:solidFill>
                <a:latin typeface="Calibri" panose="020F0502020204030204" pitchFamily="34" charset="0"/>
              </a:rPr>
              <a:t>ENHANCING CREDIBILITY</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Engaging Youth Formations and other stakeholders for youth development</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Implementation of corrective actions on audit and risks findings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Transparent Reporting focusing on:</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Maximising our Communication Strategy</a:t>
            </a:r>
          </a:p>
        </p:txBody>
      </p:sp>
      <p:sp>
        <p:nvSpPr>
          <p:cNvPr id="6" name="Rounded Rectangle 5"/>
          <p:cNvSpPr/>
          <p:nvPr/>
        </p:nvSpPr>
        <p:spPr>
          <a:xfrm>
            <a:off x="3479801" y="2757950"/>
            <a:ext cx="2077884" cy="3982064"/>
          </a:xfrm>
          <a:prstGeom prst="round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400" b="1" u="sng" dirty="0">
                <a:solidFill>
                  <a:srgbClr val="000000"/>
                </a:solidFill>
                <a:latin typeface="Calibri" panose="020F0502020204030204" pitchFamily="34" charset="0"/>
              </a:rPr>
              <a:t>BUILDING CAPABILITY</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Reviewing Policies; Procedures and Systems</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Monitoring Performance Monitoring and Mitigating Risks</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Budget Management</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Staff training and development and Introducing a Balanced Scorecard</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Rural Reach</a:t>
            </a:r>
          </a:p>
          <a:p>
            <a:pPr marL="171450" indent="-171450">
              <a:buFont typeface="Wingdings" panose="05000000000000000000" pitchFamily="2" charset="2"/>
              <a:buChar char="ü"/>
            </a:pPr>
            <a:r>
              <a:rPr lang="en-ZA" sz="1400" dirty="0">
                <a:solidFill>
                  <a:srgbClr val="000000"/>
                </a:solidFill>
                <a:latin typeface="Calibri" panose="020F0502020204030204" pitchFamily="34" charset="0"/>
              </a:rPr>
              <a:t>Targeted Partnership Building</a:t>
            </a:r>
          </a:p>
          <a:p>
            <a:pPr marL="171450" indent="-171450">
              <a:buFont typeface="Wingdings" panose="05000000000000000000" pitchFamily="2" charset="2"/>
              <a:buChar char="ü"/>
            </a:pPr>
            <a:endParaRPr lang="en-ZA" sz="1400" dirty="0">
              <a:solidFill>
                <a:srgbClr val="FFFFFF"/>
              </a:solidFill>
              <a:latin typeface="Calibri" panose="020F0502020204030204" pitchFamily="34" charset="0"/>
            </a:endParaRPr>
          </a:p>
          <a:p>
            <a:endParaRPr lang="en-ZA" sz="1400" dirty="0">
              <a:solidFill>
                <a:srgbClr val="FFFFFF"/>
              </a:solidFill>
              <a:latin typeface="Calibri" panose="020F0502020204030204" pitchFamily="34" charset="0"/>
            </a:endParaRPr>
          </a:p>
          <a:p>
            <a:pPr marL="171450" indent="-171450">
              <a:buFont typeface="Wingdings" panose="05000000000000000000" pitchFamily="2" charset="2"/>
              <a:buChar char="ü"/>
            </a:pPr>
            <a:endParaRPr lang="en-ZA" sz="1400" dirty="0">
              <a:solidFill>
                <a:srgbClr val="FFFFFF"/>
              </a:solidFill>
              <a:latin typeface="Calibri" panose="020F0502020204030204" pitchFamily="34" charset="0"/>
            </a:endParaRPr>
          </a:p>
        </p:txBody>
      </p:sp>
      <p:sp>
        <p:nvSpPr>
          <p:cNvPr id="7" name="Rounded Rectangle 6"/>
          <p:cNvSpPr/>
          <p:nvPr/>
        </p:nvSpPr>
        <p:spPr>
          <a:xfrm>
            <a:off x="6662994" y="2757949"/>
            <a:ext cx="2077884" cy="3982064"/>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400" b="1" u="sng" dirty="0">
                <a:solidFill>
                  <a:srgbClr val="000000"/>
                </a:solidFill>
                <a:latin typeface="Calibri" panose="020F0502020204030204" pitchFamily="34" charset="0"/>
              </a:rPr>
              <a:t>DEVELOPING </a:t>
            </a:r>
          </a:p>
          <a:p>
            <a:pPr algn="ctr"/>
            <a:r>
              <a:rPr lang="en-ZA" sz="1400" b="1" u="sng" dirty="0">
                <a:solidFill>
                  <a:srgbClr val="000000"/>
                </a:solidFill>
                <a:latin typeface="Calibri" panose="020F0502020204030204" pitchFamily="34" charset="0"/>
              </a:rPr>
              <a:t>EFFICIENCY</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Reviewing the Organisation’s Skills, Structure and Culture</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Addressing Internal and External Audit Findings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Systems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Enhancing Labour Relations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Performance measures aimed at improving efficiencies</a:t>
            </a:r>
          </a:p>
          <a:p>
            <a:pPr marL="285750" indent="-285750">
              <a:buFont typeface="Wingdings" panose="05000000000000000000" pitchFamily="2" charset="2"/>
              <a:buChar char="ü"/>
            </a:pPr>
            <a:endParaRPr lang="en-ZA" sz="1400" dirty="0">
              <a:solidFill>
                <a:srgbClr val="FFFFFF"/>
              </a:solidFill>
              <a:latin typeface="Calibri" panose="020F0502020204030204" pitchFamily="34" charset="0"/>
            </a:endParaRPr>
          </a:p>
          <a:p>
            <a:pPr marL="285750" indent="-285750">
              <a:buFont typeface="Wingdings" panose="05000000000000000000" pitchFamily="2" charset="2"/>
              <a:buChar char="ü"/>
            </a:pPr>
            <a:endParaRPr lang="en-ZA" sz="1400" dirty="0">
              <a:solidFill>
                <a:srgbClr val="FFFFFF"/>
              </a:solidFill>
              <a:latin typeface="Calibri" panose="020F0502020204030204" pitchFamily="34" charset="0"/>
            </a:endParaRPr>
          </a:p>
          <a:p>
            <a:pPr marL="285750" indent="-285750">
              <a:buFont typeface="Wingdings" panose="05000000000000000000" pitchFamily="2" charset="2"/>
              <a:buChar char="ü"/>
            </a:pPr>
            <a:endParaRPr lang="en-ZA" sz="1400" dirty="0">
              <a:solidFill>
                <a:srgbClr val="FFFFFF"/>
              </a:solidFill>
              <a:latin typeface="Calibri" panose="020F0502020204030204" pitchFamily="34" charset="0"/>
            </a:endParaRPr>
          </a:p>
          <a:p>
            <a:pPr algn="ctr"/>
            <a:endParaRPr lang="en-ZA" b="1" u="sng" dirty="0">
              <a:solidFill>
                <a:srgbClr val="FFFFFF"/>
              </a:solidFill>
              <a:latin typeface="Calibri" panose="020F0502020204030204" pitchFamily="34" charset="0"/>
            </a:endParaRPr>
          </a:p>
        </p:txBody>
      </p:sp>
      <p:sp>
        <p:nvSpPr>
          <p:cNvPr id="8" name="Rounded Rectangle 7"/>
          <p:cNvSpPr/>
          <p:nvPr/>
        </p:nvSpPr>
        <p:spPr>
          <a:xfrm>
            <a:off x="9831713" y="2182761"/>
            <a:ext cx="2077884" cy="4557252"/>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600" b="1" u="sng" dirty="0">
                <a:solidFill>
                  <a:srgbClr val="000000"/>
                </a:solidFill>
                <a:latin typeface="Calibri" panose="020F0502020204030204" pitchFamily="34" charset="0"/>
              </a:rPr>
              <a:t>ENHANCING IMPACT</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Increased Funding from the National Treasury</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Repositioning NYS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Repositioning and integrating programmes, products and services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Up-scaling Flagship Programmes</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Review, Upgrade and Replace IT Rural Development at the Epi-Centre</a:t>
            </a:r>
          </a:p>
          <a:p>
            <a:pPr marL="285750" indent="-285750">
              <a:buFont typeface="Wingdings" panose="05000000000000000000" pitchFamily="2" charset="2"/>
              <a:buChar char="ü"/>
            </a:pPr>
            <a:r>
              <a:rPr lang="en-ZA" sz="1400" dirty="0">
                <a:solidFill>
                  <a:srgbClr val="000000"/>
                </a:solidFill>
                <a:latin typeface="Calibri" panose="020F0502020204030204" pitchFamily="34" charset="0"/>
              </a:rPr>
              <a:t>Maximising our Communication Strategy</a:t>
            </a:r>
          </a:p>
          <a:p>
            <a:pPr marL="285750" indent="-285750">
              <a:buFont typeface="Wingdings" panose="05000000000000000000" pitchFamily="2" charset="2"/>
              <a:buChar char="ü"/>
            </a:pPr>
            <a:endParaRPr lang="en-ZA" sz="1400" dirty="0">
              <a:solidFill>
                <a:srgbClr val="FFFFFF"/>
              </a:solidFill>
              <a:latin typeface="Calibri" panose="020F0502020204030204" pitchFamily="34" charset="0"/>
            </a:endParaRPr>
          </a:p>
          <a:p>
            <a:pPr algn="ctr"/>
            <a:endParaRPr lang="en-ZA" dirty="0">
              <a:solidFill>
                <a:srgbClr val="FFFFFF"/>
              </a:solidFill>
            </a:endParaRPr>
          </a:p>
          <a:p>
            <a:pPr algn="ctr"/>
            <a:endParaRPr lang="en-ZA" dirty="0">
              <a:solidFill>
                <a:srgbClr val="FFFFFF"/>
              </a:solidFill>
            </a:endParaRPr>
          </a:p>
          <a:p>
            <a:pPr algn="ctr"/>
            <a:endParaRPr lang="en-ZA" dirty="0">
              <a:solidFill>
                <a:srgbClr val="FFFFFF"/>
              </a:solidFill>
            </a:endParaRPr>
          </a:p>
        </p:txBody>
      </p:sp>
      <p:sp>
        <p:nvSpPr>
          <p:cNvPr id="9" name="TextBox 8"/>
          <p:cNvSpPr txBox="1"/>
          <p:nvPr/>
        </p:nvSpPr>
        <p:spPr>
          <a:xfrm>
            <a:off x="1783064" y="2082913"/>
            <a:ext cx="6459793" cy="461665"/>
          </a:xfrm>
          <a:prstGeom prst="rect">
            <a:avLst/>
          </a:prstGeom>
          <a:noFill/>
        </p:spPr>
        <p:txBody>
          <a:bodyPr wrap="square" rtlCol="0">
            <a:spAutoFit/>
          </a:bodyPr>
          <a:lstStyle/>
          <a:p>
            <a:pPr algn="ctr"/>
            <a:r>
              <a:rPr lang="en-ZA" sz="2400" b="1" dirty="0">
                <a:solidFill>
                  <a:srgbClr val="C00000"/>
                </a:solidFill>
                <a:latin typeface="Calibri" panose="020F0502020204030204" pitchFamily="34" charset="0"/>
              </a:rPr>
              <a:t>4 PILLARS</a:t>
            </a:r>
          </a:p>
        </p:txBody>
      </p:sp>
      <p:sp>
        <p:nvSpPr>
          <p:cNvPr id="10" name="Left-Right Arrow 9"/>
          <p:cNvSpPr/>
          <p:nvPr/>
        </p:nvSpPr>
        <p:spPr>
          <a:xfrm>
            <a:off x="2281084" y="4264349"/>
            <a:ext cx="1160731" cy="695578"/>
          </a:xfrm>
          <a:prstGeom prst="lef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solidFill>
                <a:srgbClr val="FFFFFF"/>
              </a:solidFill>
            </a:endParaRPr>
          </a:p>
        </p:txBody>
      </p:sp>
      <p:sp>
        <p:nvSpPr>
          <p:cNvPr id="12" name="Left-Right Arrow 11"/>
          <p:cNvSpPr/>
          <p:nvPr/>
        </p:nvSpPr>
        <p:spPr>
          <a:xfrm>
            <a:off x="5537211" y="4264349"/>
            <a:ext cx="1160731" cy="695578"/>
          </a:xfrm>
          <a:prstGeom prst="lef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solidFill>
                <a:srgbClr val="FFFFFF"/>
              </a:solidFill>
            </a:endParaRPr>
          </a:p>
        </p:txBody>
      </p:sp>
      <p:sp>
        <p:nvSpPr>
          <p:cNvPr id="13" name="Left-Right Arrow 12"/>
          <p:cNvSpPr/>
          <p:nvPr/>
        </p:nvSpPr>
        <p:spPr>
          <a:xfrm>
            <a:off x="8728336" y="4332547"/>
            <a:ext cx="1117851" cy="695578"/>
          </a:xfrm>
          <a:prstGeom prst="lef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solidFill>
                <a:srgbClr val="FFFFFF"/>
              </a:solidFill>
            </a:endParaRPr>
          </a:p>
        </p:txBody>
      </p:sp>
      <p:sp>
        <p:nvSpPr>
          <p:cNvPr id="15" name="Oval Callout 14"/>
          <p:cNvSpPr/>
          <p:nvPr/>
        </p:nvSpPr>
        <p:spPr>
          <a:xfrm>
            <a:off x="10701866" y="1064822"/>
            <a:ext cx="1490133" cy="612648"/>
          </a:xfrm>
          <a:prstGeom prst="wedgeEllipseCallout">
            <a:avLst>
              <a:gd name="adj1" fmla="val -23863"/>
              <a:gd name="adj2" fmla="val 123558"/>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a:solidFill>
                  <a:srgbClr val="000000"/>
                </a:solidFill>
              </a:rPr>
              <a:t>Priority</a:t>
            </a:r>
          </a:p>
          <a:p>
            <a:pPr algn="ctr"/>
            <a:r>
              <a:rPr lang="en-ZA" sz="1200" b="1" dirty="0">
                <a:solidFill>
                  <a:srgbClr val="000000"/>
                </a:solidFill>
              </a:rPr>
              <a:t>Area</a:t>
            </a:r>
          </a:p>
        </p:txBody>
      </p:sp>
    </p:spTree>
    <p:extLst>
      <p:ext uri="{BB962C8B-B14F-4D97-AF65-F5344CB8AC3E}">
        <p14:creationId xmlns:p14="http://schemas.microsoft.com/office/powerpoint/2010/main" val="2324471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3917" y="1017685"/>
            <a:ext cx="6808467" cy="1138773"/>
          </a:xfrm>
          <a:prstGeom prst="rect">
            <a:avLst/>
          </a:prstGeom>
          <a:noFill/>
        </p:spPr>
        <p:txBody>
          <a:bodyPr wrap="none" rtlCol="0">
            <a:spAutoFit/>
          </a:bodyPr>
          <a:lstStyle/>
          <a:p>
            <a:pPr algn="ctr" fontAlgn="base">
              <a:spcBef>
                <a:spcPct val="0"/>
              </a:spcBef>
              <a:spcAft>
                <a:spcPct val="0"/>
              </a:spcAft>
            </a:pPr>
            <a:r>
              <a:rPr lang="en-ZA" sz="2400" b="1" dirty="0" smtClean="0">
                <a:solidFill>
                  <a:srgbClr val="C00000"/>
                </a:solidFill>
                <a:latin typeface="Calibri" panose="020F0502020204030204" pitchFamily="34" charset="0"/>
                <a:cs typeface="Arial" charset="0"/>
              </a:rPr>
              <a:t>HIGH LEVEL SUMMARY OF THE NYDA’S 2017-18 APP</a:t>
            </a:r>
            <a:endParaRPr lang="en-ZA" sz="2400" b="1" dirty="0">
              <a:solidFill>
                <a:srgbClr val="C00000"/>
              </a:solidFill>
              <a:latin typeface="Calibri" panose="020F0502020204030204" pitchFamily="34" charset="0"/>
              <a:cs typeface="Arial" charset="0"/>
            </a:endParaRPr>
          </a:p>
          <a:p>
            <a:pPr lvl="7"/>
            <a:endParaRPr lang="en-ZA" sz="4400"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2837625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xfrm>
            <a:off x="7988300" y="6376988"/>
            <a:ext cx="19050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SzPct val="120000"/>
              <a:defRPr>
                <a:solidFill>
                  <a:schemeClr val="tx1"/>
                </a:solidFill>
                <a:latin typeface="Tahoma" panose="020B0604030504040204" pitchFamily="34" charset="0"/>
                <a:ea typeface="ＭＳ Ｐゴシック" panose="020B0600070205080204" pitchFamily="34" charset="-128"/>
              </a:defRPr>
            </a:lvl1pPr>
            <a:lvl2pPr marL="742950" indent="-285750">
              <a:buChar char="•"/>
              <a:defRPr>
                <a:solidFill>
                  <a:schemeClr val="tx1"/>
                </a:solidFill>
                <a:latin typeface="Tahoma" panose="020B0604030504040204" pitchFamily="34" charset="0"/>
                <a:ea typeface="ＭＳ Ｐゴシック" panose="020B0600070205080204" pitchFamily="34" charset="-128"/>
              </a:defRPr>
            </a:lvl2pPr>
            <a:lvl3pPr marL="1143000" indent="-228600">
              <a:buChar char="–"/>
              <a:defRPr>
                <a:solidFill>
                  <a:schemeClr val="tx1"/>
                </a:solidFill>
                <a:latin typeface="Tahoma" panose="020B0604030504040204" pitchFamily="34" charset="0"/>
                <a:ea typeface="ＭＳ Ｐゴシック" panose="020B0600070205080204" pitchFamily="34" charset="-128"/>
              </a:defRPr>
            </a:lvl3pPr>
            <a:lvl4pPr marL="1600200" indent="-228600">
              <a:buChar char="•"/>
              <a:defRPr>
                <a:solidFill>
                  <a:schemeClr val="tx1"/>
                </a:solidFill>
                <a:latin typeface="Tahoma" panose="020B0604030504040204" pitchFamily="34" charset="0"/>
                <a:ea typeface="ＭＳ Ｐゴシック" panose="020B0600070205080204" pitchFamily="34" charset="-128"/>
              </a:defRPr>
            </a:lvl4pPr>
            <a:lvl5pPr marL="2057400" indent="-228600">
              <a:buChar char="–"/>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buChar char="–"/>
              <a:defRPr>
                <a:solidFill>
                  <a:schemeClr val="tx1"/>
                </a:solidFill>
                <a:latin typeface="Tahoma" panose="020B0604030504040204" pitchFamily="34" charset="0"/>
                <a:ea typeface="ＭＳ Ｐゴシック" panose="020B0600070205080204" pitchFamily="34" charset="-128"/>
              </a:defRPr>
            </a:lvl9pPr>
          </a:lstStyle>
          <a:p>
            <a:pPr>
              <a:buSzTx/>
            </a:pPr>
            <a:fld id="{F6BF68CD-D278-4425-9910-2A445FB04BEE}" type="slidenum">
              <a:rPr lang="en-GB" altLang="en-US" sz="1400" b="1">
                <a:solidFill>
                  <a:srgbClr val="D42E12"/>
                </a:solidFill>
                <a:latin typeface="Calibri" panose="020F0502020204030204" pitchFamily="34" charset="0"/>
              </a:rPr>
              <a:pPr>
                <a:buSzTx/>
              </a:pPr>
              <a:t>9</a:t>
            </a:fld>
            <a:endParaRPr lang="en-GB" altLang="en-US" sz="1400" b="1" dirty="0">
              <a:solidFill>
                <a:srgbClr val="D42E12"/>
              </a:solidFill>
              <a:latin typeface="Calibri" panose="020F0502020204030204" pitchFamily="34" charset="0"/>
            </a:endParaRPr>
          </a:p>
        </p:txBody>
      </p:sp>
      <p:sp>
        <p:nvSpPr>
          <p:cNvPr id="7" name="Chevron 6"/>
          <p:cNvSpPr/>
          <p:nvPr/>
        </p:nvSpPr>
        <p:spPr>
          <a:xfrm>
            <a:off x="309716" y="192429"/>
            <a:ext cx="11430000" cy="632821"/>
          </a:xfrm>
          <a:prstGeom prst="chevron">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r>
              <a:rPr lang="en-ZA" sz="2400" b="1" dirty="0">
                <a:solidFill>
                  <a:srgbClr val="FFFFFF"/>
                </a:solidFill>
                <a:latin typeface="Calibri" panose="020F0502020204030204" pitchFamily="34" charset="0"/>
              </a:rPr>
              <a:t>KEY PERFORMANCE AREAS (KPA’S): 2017/2018</a:t>
            </a:r>
          </a:p>
        </p:txBody>
      </p:sp>
      <p:graphicFrame>
        <p:nvGraphicFramePr>
          <p:cNvPr id="8" name="Table 7"/>
          <p:cNvGraphicFramePr>
            <a:graphicFrameLocks noGrp="1"/>
          </p:cNvGraphicFramePr>
          <p:nvPr>
            <p:extLst>
              <p:ext uri="{D42A27DB-BD31-4B8C-83A1-F6EECF244321}">
                <p14:modId xmlns:p14="http://schemas.microsoft.com/office/powerpoint/2010/main" val="1691352300"/>
              </p:ext>
            </p:extLst>
          </p:nvPr>
        </p:nvGraphicFramePr>
        <p:xfrm>
          <a:off x="501445" y="1365251"/>
          <a:ext cx="11208774" cy="4981392"/>
        </p:xfrm>
        <a:graphic>
          <a:graphicData uri="http://schemas.openxmlformats.org/drawingml/2006/table">
            <a:tbl>
              <a:tblPr/>
              <a:tblGrid>
                <a:gridCol w="4041291">
                  <a:extLst>
                    <a:ext uri="{9D8B030D-6E8A-4147-A177-3AD203B41FA5}">
                      <a16:colId xmlns:a16="http://schemas.microsoft.com/office/drawing/2014/main" val="20000"/>
                    </a:ext>
                  </a:extLst>
                </a:gridCol>
                <a:gridCol w="7167483">
                  <a:extLst>
                    <a:ext uri="{9D8B030D-6E8A-4147-A177-3AD203B41FA5}">
                      <a16:colId xmlns:a16="http://schemas.microsoft.com/office/drawing/2014/main" val="20001"/>
                    </a:ext>
                  </a:extLst>
                </a:gridCol>
              </a:tblGrid>
              <a:tr h="409392">
                <a:tc>
                  <a:txBody>
                    <a:bodyPr/>
                    <a:lstStyle/>
                    <a:p>
                      <a:pPr marL="215900" marR="0" lvl="0" indent="0" algn="ctr" defTabSz="4572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KEY PERFORMANCE AREA</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marL="71438" marR="0" lvl="0" indent="0" algn="ctr" defTabSz="4572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1"/>
                          </a:solidFill>
                          <a:effectLst/>
                          <a:latin typeface="Calibri" pitchFamily="34" charset="0"/>
                          <a:ea typeface="ＭＳ Ｐゴシック" charset="-128"/>
                        </a:rPr>
                        <a:t>DEFINITION</a:t>
                      </a:r>
                      <a:endParaRPr kumimoji="0" lang="en-ZA" sz="2000" b="1" i="0"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0"/>
                  </a:ext>
                </a:extLst>
              </a:tr>
              <a:tr h="766635">
                <a:tc>
                  <a:txBody>
                    <a:bodyPr/>
                    <a:lstStyle/>
                    <a:p>
                      <a:pPr marL="330200" marR="0" lvl="0" indent="-342900" algn="l" defTabSz="914400" rtl="0" eaLnBrk="0" fontAlgn="base" latinLnBrk="0" hangingPunct="0">
                        <a:lnSpc>
                          <a:spcPct val="100000"/>
                        </a:lnSpc>
                        <a:spcBef>
                          <a:spcPct val="0"/>
                        </a:spcBef>
                        <a:spcAft>
                          <a:spcPct val="0"/>
                        </a:spcAft>
                        <a:buClrTx/>
                        <a:buSzPct val="100000"/>
                        <a:buFont typeface="+mj-lt"/>
                        <a:buAutoNum type="arabicPeriod"/>
                        <a:tabLst>
                          <a:tab pos="228600" algn="l"/>
                        </a:tabLst>
                      </a:pPr>
                      <a:r>
                        <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rPr>
                        <a:t>ECONOMIC PARTICIPATION</a:t>
                      </a:r>
                    </a:p>
                    <a:p>
                      <a:pPr marL="0" marR="0" lvl="0" indent="0" algn="l" defTabSz="914400" rtl="0" eaLnBrk="0" fontAlgn="base" latinLnBrk="0" hangingPunct="0">
                        <a:lnSpc>
                          <a:spcPct val="100000"/>
                        </a:lnSpc>
                        <a:spcBef>
                          <a:spcPct val="0"/>
                        </a:spcBef>
                        <a:spcAft>
                          <a:spcPct val="0"/>
                        </a:spcAft>
                        <a:buClrTx/>
                        <a:buSzPct val="100000"/>
                        <a:buFont typeface="+mj-lt"/>
                        <a:buNone/>
                        <a:tabLst>
                          <a:tab pos="228600" algn="l"/>
                        </a:tabLst>
                      </a:pPr>
                      <a:endPar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a:spcAft>
                          <a:spcPts val="0"/>
                        </a:spcAft>
                      </a:pPr>
                      <a:r>
                        <a:rPr kumimoji="0" lang="en-ZA" sz="2000" b="0" i="1" u="none" strike="noStrike" cap="none" normalizeH="0" baseline="0" dirty="0" smtClean="0">
                          <a:ln>
                            <a:noFill/>
                          </a:ln>
                          <a:solidFill>
                            <a:schemeClr val="tx1"/>
                          </a:solidFill>
                          <a:effectLst/>
                          <a:latin typeface="Calibri" pitchFamily="34" charset="0"/>
                          <a:ea typeface="ＭＳ Ｐゴシック" charset="-128"/>
                        </a:rPr>
                        <a:t>To enhance the participation of young people in the economy through targeted and integrated programmes.</a:t>
                      </a:r>
                      <a:r>
                        <a:rPr lang="en-US" sz="2000" i="1" dirty="0" smtClean="0">
                          <a:effectLst/>
                          <a:latin typeface="Calibri" panose="020F0502020204030204" pitchFamily="34" charset="0"/>
                          <a:ea typeface="MS Mincho" panose="02020609040205080304" pitchFamily="49" charset="-128"/>
                          <a:cs typeface="Calibri" panose="020F0502020204030204" pitchFamily="34" charset="0"/>
                        </a:rPr>
                        <a:t> Programmes implemented by the NYDA  against this KPA, aim to facilitate and provide employment opportunities for young people; to enhance the participation of young people in the economy, aimed at increasing job creation, entrepreneurship participation and skills development and to provide business support to young people.</a:t>
                      </a:r>
                      <a:endParaRPr lang="en-ZA" sz="24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925" marR="0" lvl="0" indent="0" algn="l" defTabSz="457200" rtl="0" eaLnBrk="1" fontAlgn="base" latinLnBrk="0" hangingPunct="1">
                        <a:lnSpc>
                          <a:spcPct val="100000"/>
                        </a:lnSpc>
                        <a:spcBef>
                          <a:spcPct val="0"/>
                        </a:spcBef>
                        <a:spcAft>
                          <a:spcPct val="0"/>
                        </a:spcAft>
                        <a:buClrTx/>
                        <a:buSzTx/>
                        <a:buFontTx/>
                        <a:buNone/>
                        <a:tabLst/>
                      </a:pPr>
                      <a:endParaRPr kumimoji="0" lang="en-ZA" sz="2000" b="0" i="1"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1"/>
                  </a:ext>
                </a:extLst>
              </a:tr>
              <a:tr h="839269">
                <a:tc>
                  <a:txBody>
                    <a:bodyPr/>
                    <a:lstStyle/>
                    <a:p>
                      <a:pPr marL="330200" marR="0" lvl="0" indent="-342900" algn="l" defTabSz="914400" rtl="0" eaLnBrk="0" fontAlgn="base" latinLnBrk="0" hangingPunct="0">
                        <a:lnSpc>
                          <a:spcPct val="100000"/>
                        </a:lnSpc>
                        <a:spcBef>
                          <a:spcPct val="0"/>
                        </a:spcBef>
                        <a:spcAft>
                          <a:spcPct val="0"/>
                        </a:spcAft>
                        <a:buClrTx/>
                        <a:buSzPct val="100000"/>
                        <a:buFont typeface="+mj-lt"/>
                        <a:buAutoNum type="arabicPeriod" startAt="2"/>
                        <a:tabLst>
                          <a:tab pos="228600" algn="l"/>
                        </a:tabLst>
                      </a:pPr>
                      <a:r>
                        <a:rPr kumimoji="0" lang="en-ZA" sz="2000" b="1" i="0" u="none" strike="noStrike" kern="1200" cap="none" normalizeH="0" baseline="0" dirty="0" smtClean="0">
                          <a:ln>
                            <a:noFill/>
                          </a:ln>
                          <a:solidFill>
                            <a:schemeClr val="tx1"/>
                          </a:solidFill>
                          <a:effectLst/>
                          <a:latin typeface="Calibri" pitchFamily="34" charset="0"/>
                          <a:ea typeface="ＭＳ Ｐゴシック" charset="-128"/>
                          <a:cs typeface="+mn-cs"/>
                        </a:rPr>
                        <a:t>EDUCATION AND SKILLS DEVELOPMENT</a:t>
                      </a: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tc>
                  <a:txBody>
                    <a:bodyPr/>
                    <a:lstStyle/>
                    <a:p>
                      <a:pPr>
                        <a:spcAft>
                          <a:spcPts val="0"/>
                        </a:spcAft>
                      </a:pPr>
                      <a:r>
                        <a:rPr kumimoji="0" lang="en-ZA" sz="2000" b="0" i="1" u="none" strike="noStrike" cap="none" normalizeH="0" baseline="0" dirty="0" smtClean="0">
                          <a:ln>
                            <a:noFill/>
                          </a:ln>
                          <a:solidFill>
                            <a:schemeClr val="tx1"/>
                          </a:solidFill>
                          <a:effectLst/>
                          <a:latin typeface="Calibri" pitchFamily="34" charset="0"/>
                          <a:ea typeface="ＭＳ Ｐゴシック" charset="-128"/>
                        </a:rPr>
                        <a:t>To promote, facilitate and provide training and development opportunities to young people to enhance their socio-economic wellbeing,</a:t>
                      </a:r>
                      <a:r>
                        <a:rPr lang="en-US" sz="2000" i="1" dirty="0" smtClean="0">
                          <a:effectLst/>
                          <a:latin typeface="Calibri" panose="020F0502020204030204" pitchFamily="34" charset="0"/>
                          <a:ea typeface="MS Mincho" panose="02020609040205080304" pitchFamily="49" charset="-128"/>
                          <a:cs typeface="Calibri" panose="020F0502020204030204" pitchFamily="34" charset="0"/>
                        </a:rPr>
                        <a:t> with the objective of facilitating education opportunities and community participation activism. The aim is to improve access to quality education, to facilitate and implement skills development programmes and scholarships assistance to young people.</a:t>
                      </a:r>
                      <a:endParaRPr lang="en-ZA" sz="24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925" marR="0" lvl="0" indent="0" algn="l" defTabSz="457200" rtl="0" eaLnBrk="1" fontAlgn="base" latinLnBrk="0" hangingPunct="1">
                        <a:lnSpc>
                          <a:spcPct val="100000"/>
                        </a:lnSpc>
                        <a:spcBef>
                          <a:spcPct val="0"/>
                        </a:spcBef>
                        <a:spcAft>
                          <a:spcPct val="0"/>
                        </a:spcAft>
                        <a:buClrTx/>
                        <a:buSzTx/>
                        <a:buFontTx/>
                        <a:buNone/>
                        <a:tabLst/>
                      </a:pPr>
                      <a:endParaRPr kumimoji="0" lang="en-ZA" sz="2000" b="0" i="1" u="none" strike="noStrike" cap="none" normalizeH="0" baseline="0" dirty="0" smtClean="0">
                        <a:ln>
                          <a:noFill/>
                        </a:ln>
                        <a:solidFill>
                          <a:schemeClr val="tx1"/>
                        </a:solidFill>
                        <a:effectLst/>
                        <a:latin typeface="Calibri" pitchFamily="34" charset="0"/>
                        <a:ea typeface="ＭＳ Ｐゴシック" charset="-128"/>
                        <a:cs typeface="Times New Roman" pitchFamily="18" charset="0"/>
                      </a:endParaRPr>
                    </a:p>
                  </a:txBody>
                  <a:tcPr marL="18501" marR="185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8100000" scaled="1"/>
                      <a:tileRect/>
                    </a:gra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727950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0.xml><?xml version="1.0" encoding="utf-8"?>
<p:tagLst xmlns:a="http://schemas.openxmlformats.org/drawingml/2006/main" xmlns:r="http://schemas.openxmlformats.org/officeDocument/2006/relationships" xmlns:p="http://schemas.openxmlformats.org/presentationml/2006/main">
  <p:tag name="NAME" val="MoonShape"/>
</p:tagLst>
</file>

<file path=ppt/tags/tag100.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101.xml><?xml version="1.0" encoding="utf-8"?>
<p:tagLst xmlns:a="http://schemas.openxmlformats.org/drawingml/2006/main" xmlns:r="http://schemas.openxmlformats.org/officeDocument/2006/relationships" xmlns:p="http://schemas.openxmlformats.org/presentationml/2006/main">
  <p:tag name="NAME" val="MoonShape"/>
</p:tagLst>
</file>

<file path=ppt/tags/tag10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im9aRf2FBk29ZhQXOlXbN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gfJLO9RVbEeBTQe2_xb4V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fP76rhcwtEyDz3ODn1MAY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AhpnQ4eEoEO.w6.Lp9bmk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Aiq6CyFXQkCxqtgXqmcpVw"/>
</p:tagLst>
</file>

<file path=ppt/tags/tag12.xml><?xml version="1.0" encoding="utf-8"?>
<p:tagLst xmlns:a="http://schemas.openxmlformats.org/drawingml/2006/main" xmlns:r="http://schemas.openxmlformats.org/officeDocument/2006/relationships" xmlns:p="http://schemas.openxmlformats.org/presentationml/2006/main">
  <p:tag name="NAME" val="MoonShap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K0VRzQXHHkGdbqZGwOuOj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XG7Tp5jBgkOTsYbqp4RrFg"/>
</p:tagLst>
</file>

<file path=ppt/tags/tag123.xml><?xml version="1.0" encoding="utf-8"?>
<p:tagLst xmlns:a="http://schemas.openxmlformats.org/drawingml/2006/main" xmlns:r="http://schemas.openxmlformats.org/officeDocument/2006/relationships" xmlns:p="http://schemas.openxmlformats.org/presentationml/2006/main">
  <p:tag name="NAME" val="Moon"/>
</p:tagLst>
</file>

<file path=ppt/tags/tag124.xml><?xml version="1.0" encoding="utf-8"?>
<p:tagLst xmlns:a="http://schemas.openxmlformats.org/drawingml/2006/main" xmlns:r="http://schemas.openxmlformats.org/officeDocument/2006/relationships" xmlns:p="http://schemas.openxmlformats.org/presentationml/2006/main">
  <p:tag name="NAME" val="Moon"/>
</p:tagLst>
</file>

<file path=ppt/tags/tag125.xml><?xml version="1.0" encoding="utf-8"?>
<p:tagLst xmlns:a="http://schemas.openxmlformats.org/drawingml/2006/main" xmlns:r="http://schemas.openxmlformats.org/officeDocument/2006/relationships" xmlns:p="http://schemas.openxmlformats.org/presentationml/2006/main">
  <p:tag name="NAME" val="Moon"/>
</p:tagLst>
</file>

<file path=ppt/tags/tag126.xml><?xml version="1.0" encoding="utf-8"?>
<p:tagLst xmlns:a="http://schemas.openxmlformats.org/drawingml/2006/main" xmlns:r="http://schemas.openxmlformats.org/officeDocument/2006/relationships" xmlns:p="http://schemas.openxmlformats.org/presentationml/2006/main">
  <p:tag name="NAME" val="MoonShape"/>
</p:tagLst>
</file>

<file path=ppt/tags/tag127.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8.xml><?xml version="1.0" encoding="utf-8"?>
<p:tagLst xmlns:a="http://schemas.openxmlformats.org/drawingml/2006/main" xmlns:r="http://schemas.openxmlformats.org/officeDocument/2006/relationships" xmlns:p="http://schemas.openxmlformats.org/presentationml/2006/main">
  <p:tag name="NAME" val="MoonShape"/>
</p:tagLst>
</file>

<file path=ppt/tags/tag129.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130.xml><?xml version="1.0" encoding="utf-8"?>
<p:tagLst xmlns:a="http://schemas.openxmlformats.org/drawingml/2006/main" xmlns:r="http://schemas.openxmlformats.org/officeDocument/2006/relationships" xmlns:p="http://schemas.openxmlformats.org/presentationml/2006/main">
  <p:tag name="NAME" val="MoonShape"/>
</p:tagLst>
</file>

<file path=ppt/tags/tag13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im9aRf2FBk29ZhQXOlXbN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gfJLO9RVbEeBTQe2_xb4V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fP76rhcwtEyDz3ODn1MAY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xml><?xml version="1.0" encoding="utf-8"?>
<p:tagLst xmlns:a="http://schemas.openxmlformats.org/drawingml/2006/main" xmlns:r="http://schemas.openxmlformats.org/officeDocument/2006/relationships" xmlns:p="http://schemas.openxmlformats.org/presentationml/2006/main">
  <p:tag name="NAME" val="MoonShape"/>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m9aRf2FBk29ZhQXOlXbN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gfJLO9RVbEeBTQe2_xb4V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P76rhcwtEyDz3ODn1MAY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AhpnQ4eEoEO.w6.Lp9bmk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iq6CyFXQkCxqtgXqmcpV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AhpnQ4eEoEO.w6.Lp9bmk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iq6CyFXQkCxqtgXqmcpV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K0VRzQXHHkGdbqZGwOuOj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XG7Tp5jBgkOTsYbqp4RrFg"/>
</p:tagLst>
</file>

<file path=ppt/tags/tag36.xml><?xml version="1.0" encoding="utf-8"?>
<p:tagLst xmlns:a="http://schemas.openxmlformats.org/drawingml/2006/main" xmlns:r="http://schemas.openxmlformats.org/officeDocument/2006/relationships" xmlns:p="http://schemas.openxmlformats.org/presentationml/2006/main">
  <p:tag name="NAME" val="Moon"/>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NAME" val="Moon"/>
</p:tagLst>
</file>

<file path=ppt/tags/tag39.xml><?xml version="1.0" encoding="utf-8"?>
<p:tagLst xmlns:a="http://schemas.openxmlformats.org/drawingml/2006/main" xmlns:r="http://schemas.openxmlformats.org/officeDocument/2006/relationships" xmlns:p="http://schemas.openxmlformats.org/presentationml/2006/main">
  <p:tag name="NAME" val="MoonShap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1.xml><?xml version="1.0" encoding="utf-8"?>
<p:tagLst xmlns:a="http://schemas.openxmlformats.org/drawingml/2006/main" xmlns:r="http://schemas.openxmlformats.org/officeDocument/2006/relationships" xmlns:p="http://schemas.openxmlformats.org/presentationml/2006/main">
  <p:tag name="NAME" val="MoonShape"/>
</p:tagLst>
</file>

<file path=ppt/tags/tag42.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43.xml><?xml version="1.0" encoding="utf-8"?>
<p:tagLst xmlns:a="http://schemas.openxmlformats.org/drawingml/2006/main" xmlns:r="http://schemas.openxmlformats.org/officeDocument/2006/relationships" xmlns:p="http://schemas.openxmlformats.org/presentationml/2006/main">
  <p:tag name="NAME" val="MoonShape"/>
</p:tagLst>
</file>

<file path=ppt/tags/tag4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m9aRf2FBk29ZhQXOlXbN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gfJLO9RVbEeBTQe2_xb4V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P76rhcwtEyDz3ODn1MAY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0VRzQXHHkGdbqZGwOuOj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G7Tp5jBgkOTsYbqp4RrF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AhpnQ4eEoEO.w6.Lp9bmk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Aiq6CyFXQkCxqtgXqmcpV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K0VRzQXHHkGdbqZGwOuOj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XG7Tp5jBgkOTsYbqp4RrFg"/>
</p:tagLst>
</file>

<file path=ppt/tags/tag65.xml><?xml version="1.0" encoding="utf-8"?>
<p:tagLst xmlns:a="http://schemas.openxmlformats.org/drawingml/2006/main" xmlns:r="http://schemas.openxmlformats.org/officeDocument/2006/relationships" xmlns:p="http://schemas.openxmlformats.org/presentationml/2006/main">
  <p:tag name="NAME" val="Moon"/>
</p:tagLst>
</file>

<file path=ppt/tags/tag66.xml><?xml version="1.0" encoding="utf-8"?>
<p:tagLst xmlns:a="http://schemas.openxmlformats.org/drawingml/2006/main" xmlns:r="http://schemas.openxmlformats.org/officeDocument/2006/relationships" xmlns:p="http://schemas.openxmlformats.org/presentationml/2006/main">
  <p:tag name="NAME" val="Moon"/>
</p:tagLst>
</file>

<file path=ppt/tags/tag67.xml><?xml version="1.0" encoding="utf-8"?>
<p:tagLst xmlns:a="http://schemas.openxmlformats.org/drawingml/2006/main" xmlns:r="http://schemas.openxmlformats.org/officeDocument/2006/relationships" xmlns:p="http://schemas.openxmlformats.org/presentationml/2006/main">
  <p:tag name="NAME" val="Moon"/>
</p:tagLst>
</file>

<file path=ppt/tags/tag68.xml><?xml version="1.0" encoding="utf-8"?>
<p:tagLst xmlns:a="http://schemas.openxmlformats.org/drawingml/2006/main" xmlns:r="http://schemas.openxmlformats.org/officeDocument/2006/relationships" xmlns:p="http://schemas.openxmlformats.org/presentationml/2006/main">
  <p:tag name="NAME" val="MoonShape"/>
</p:tagLst>
</file>

<file path=ppt/tags/tag6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NAME" val="MoonShape"/>
</p:tagLst>
</file>

<file path=ppt/tags/tag71.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72.xml><?xml version="1.0" encoding="utf-8"?>
<p:tagLst xmlns:a="http://schemas.openxmlformats.org/drawingml/2006/main" xmlns:r="http://schemas.openxmlformats.org/officeDocument/2006/relationships" xmlns:p="http://schemas.openxmlformats.org/presentationml/2006/main">
  <p:tag name="NAME" val="MoonShape"/>
</p:tagLst>
</file>

<file path=ppt/tags/tag7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im9aRf2FBk29ZhQXOlXbN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gfJLO9RVbEeBTQe2_xb4V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P76rhcwtEyDz3ODn1MAY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XyvY2B4vHkedC2h.GkIxp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AhpnQ4eEoEO.w6.Lp9bmkw"/>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Aiq6CyFXQkCxqtgXqmcpV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K0VRzQXHHkGdbqZGwOuOj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XG7Tp5jBgkOTsYbqp4RrFg"/>
</p:tagLst>
</file>

<file path=ppt/tags/tag94.xml><?xml version="1.0" encoding="utf-8"?>
<p:tagLst xmlns:a="http://schemas.openxmlformats.org/drawingml/2006/main" xmlns:r="http://schemas.openxmlformats.org/officeDocument/2006/relationships" xmlns:p="http://schemas.openxmlformats.org/presentationml/2006/main">
  <p:tag name="NAME" val="Moon"/>
</p:tagLst>
</file>

<file path=ppt/tags/tag95.xml><?xml version="1.0" encoding="utf-8"?>
<p:tagLst xmlns:a="http://schemas.openxmlformats.org/drawingml/2006/main" xmlns:r="http://schemas.openxmlformats.org/officeDocument/2006/relationships" xmlns:p="http://schemas.openxmlformats.org/presentationml/2006/main">
  <p:tag name="NAME" val="Moon"/>
</p:tagLst>
</file>

<file path=ppt/tags/tag96.xml><?xml version="1.0" encoding="utf-8"?>
<p:tagLst xmlns:a="http://schemas.openxmlformats.org/drawingml/2006/main" xmlns:r="http://schemas.openxmlformats.org/officeDocument/2006/relationships" xmlns:p="http://schemas.openxmlformats.org/presentationml/2006/main">
  <p:tag name="NAME" val="Moon"/>
</p:tagLst>
</file>

<file path=ppt/tags/tag97.xml><?xml version="1.0" encoding="utf-8"?>
<p:tagLst xmlns:a="http://schemas.openxmlformats.org/drawingml/2006/main" xmlns:r="http://schemas.openxmlformats.org/officeDocument/2006/relationships" xmlns:p="http://schemas.openxmlformats.org/presentationml/2006/main">
  <p:tag name="NAME" val="MoonShape"/>
</p:tagLst>
</file>

<file path=ppt/tags/tag9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99.xml><?xml version="1.0" encoding="utf-8"?>
<p:tagLst xmlns:a="http://schemas.openxmlformats.org/drawingml/2006/main" xmlns:r="http://schemas.openxmlformats.org/officeDocument/2006/relationships" xmlns:p="http://schemas.openxmlformats.org/presentationml/2006/main">
  <p:tag name="NAME" val="MoonShape"/>
</p:tagLst>
</file>

<file path=ppt/theme/theme1.xml><?xml version="1.0" encoding="utf-8"?>
<a:theme xmlns:a="http://schemas.openxmlformats.org/drawingml/2006/main" name="3_Transnet template">
  <a:themeElements>
    <a:clrScheme name="3_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fontScheme name="3_Transne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Transnet template 1">
        <a:dk1>
          <a:srgbClr val="000000"/>
        </a:dk1>
        <a:lt1>
          <a:srgbClr val="FFFFFF"/>
        </a:lt1>
        <a:dk2>
          <a:srgbClr val="D42E12"/>
        </a:dk2>
        <a:lt2>
          <a:srgbClr val="FFFFFF"/>
        </a:lt2>
        <a:accent1>
          <a:srgbClr val="FFFFFF"/>
        </a:accent1>
        <a:accent2>
          <a:srgbClr val="7DBA00"/>
        </a:accent2>
        <a:accent3>
          <a:srgbClr val="FFFFFF"/>
        </a:accent3>
        <a:accent4>
          <a:srgbClr val="000000"/>
        </a:accent4>
        <a:accent5>
          <a:srgbClr val="FFFFFF"/>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
      <a:clrScheme name="3_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ransnet template">
  <a:themeElements>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fontScheme name="Transne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ransnet template 1">
        <a:dk1>
          <a:srgbClr val="000000"/>
        </a:dk1>
        <a:lt1>
          <a:srgbClr val="FFFFFF"/>
        </a:lt1>
        <a:dk2>
          <a:srgbClr val="D42E12"/>
        </a:dk2>
        <a:lt2>
          <a:srgbClr val="FFFFFF"/>
        </a:lt2>
        <a:accent1>
          <a:srgbClr val="FFFFFF"/>
        </a:accent1>
        <a:accent2>
          <a:srgbClr val="7DBA00"/>
        </a:accent2>
        <a:accent3>
          <a:srgbClr val="FFFFFF"/>
        </a:accent3>
        <a:accent4>
          <a:srgbClr val="000000"/>
        </a:accent4>
        <a:accent5>
          <a:srgbClr val="FFFFFF"/>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Transnet template">
  <a:themeElements>
    <a:clrScheme name="3_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fontScheme name="3_Transne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Transnet template 1">
        <a:dk1>
          <a:srgbClr val="000000"/>
        </a:dk1>
        <a:lt1>
          <a:srgbClr val="FFFFFF"/>
        </a:lt1>
        <a:dk2>
          <a:srgbClr val="D42E12"/>
        </a:dk2>
        <a:lt2>
          <a:srgbClr val="FFFFFF"/>
        </a:lt2>
        <a:accent1>
          <a:srgbClr val="FFFFFF"/>
        </a:accent1>
        <a:accent2>
          <a:srgbClr val="7DBA00"/>
        </a:accent2>
        <a:accent3>
          <a:srgbClr val="FFFFFF"/>
        </a:accent3>
        <a:accent4>
          <a:srgbClr val="000000"/>
        </a:accent4>
        <a:accent5>
          <a:srgbClr val="FFFFFF"/>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
      <a:clrScheme name="3_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ransnet template">
  <a:themeElements>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fontScheme name="Transne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ransnet template 1">
        <a:dk1>
          <a:srgbClr val="000000"/>
        </a:dk1>
        <a:lt1>
          <a:srgbClr val="FFFFFF"/>
        </a:lt1>
        <a:dk2>
          <a:srgbClr val="D42E12"/>
        </a:dk2>
        <a:lt2>
          <a:srgbClr val="FFFFFF"/>
        </a:lt2>
        <a:accent1>
          <a:srgbClr val="FFFFFF"/>
        </a:accent1>
        <a:accent2>
          <a:srgbClr val="7DBA00"/>
        </a:accent2>
        <a:accent3>
          <a:srgbClr val="FFFFFF"/>
        </a:accent3>
        <a:accent4>
          <a:srgbClr val="000000"/>
        </a:accent4>
        <a:accent5>
          <a:srgbClr val="FFFFFF"/>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ransnet template">
  <a:themeElements>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fontScheme name="Transne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ransnet template 1">
        <a:dk1>
          <a:srgbClr val="000000"/>
        </a:dk1>
        <a:lt1>
          <a:srgbClr val="FFFFFF"/>
        </a:lt1>
        <a:dk2>
          <a:srgbClr val="D42E12"/>
        </a:dk2>
        <a:lt2>
          <a:srgbClr val="FFFFFF"/>
        </a:lt2>
        <a:accent1>
          <a:srgbClr val="FFFFFF"/>
        </a:accent1>
        <a:accent2>
          <a:srgbClr val="7DBA00"/>
        </a:accent2>
        <a:accent3>
          <a:srgbClr val="FFFFFF"/>
        </a:accent3>
        <a:accent4>
          <a:srgbClr val="000000"/>
        </a:accent4>
        <a:accent5>
          <a:srgbClr val="FFFFFF"/>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
      <a:clrScheme name="Transnet template 2">
        <a:dk1>
          <a:srgbClr val="000000"/>
        </a:dk1>
        <a:lt1>
          <a:srgbClr val="FFFFFF"/>
        </a:lt1>
        <a:dk2>
          <a:srgbClr val="D42E12"/>
        </a:dk2>
        <a:lt2>
          <a:srgbClr val="FFFFFF"/>
        </a:lt2>
        <a:accent1>
          <a:srgbClr val="0079A1"/>
        </a:accent1>
        <a:accent2>
          <a:srgbClr val="7DBA00"/>
        </a:accent2>
        <a:accent3>
          <a:srgbClr val="FFFFFF"/>
        </a:accent3>
        <a:accent4>
          <a:srgbClr val="000000"/>
        </a:accent4>
        <a:accent5>
          <a:srgbClr val="AABECD"/>
        </a:accent5>
        <a:accent6>
          <a:srgbClr val="71A800"/>
        </a:accent6>
        <a:hlink>
          <a:srgbClr val="7D8F29"/>
        </a:hlink>
        <a:folHlink>
          <a:srgbClr val="D42E1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281</TotalTime>
  <Words>1584</Words>
  <Application>Microsoft Office PowerPoint</Application>
  <PresentationFormat>Widescreen</PresentationFormat>
  <Paragraphs>273</Paragraphs>
  <Slides>16</Slides>
  <Notes>0</Notes>
  <HiddenSlides>0</HiddenSlides>
  <MMClips>0</MMClips>
  <ScaleCrop>false</ScaleCrop>
  <HeadingPairs>
    <vt:vector size="8" baseType="variant">
      <vt:variant>
        <vt:lpstr>Fonts Used</vt:lpstr>
      </vt:variant>
      <vt:variant>
        <vt:i4>10</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32" baseType="lpstr">
      <vt:lpstr>ＭＳ Ｐゴシック</vt:lpstr>
      <vt:lpstr>Arial</vt:lpstr>
      <vt:lpstr>Arial Black</vt:lpstr>
      <vt:lpstr>Calibri</vt:lpstr>
      <vt:lpstr>Cambria</vt:lpstr>
      <vt:lpstr>MS Mincho</vt:lpstr>
      <vt:lpstr>Symbol</vt:lpstr>
      <vt:lpstr>Tahoma</vt:lpstr>
      <vt:lpstr>Times New Roman</vt:lpstr>
      <vt:lpstr>Wingdings</vt:lpstr>
      <vt:lpstr>3_Transnet template</vt:lpstr>
      <vt:lpstr>Transnet template</vt:lpstr>
      <vt:lpstr>4_Transnet template</vt:lpstr>
      <vt:lpstr>2_Transnet template</vt:lpstr>
      <vt:lpstr>1_Transnet template</vt:lpstr>
      <vt:lpstr>TCLayout.ActiveDocument.1</vt:lpstr>
      <vt:lpstr>PowerPoint Presentation</vt:lpstr>
      <vt:lpstr>PURPOSE OF THE PRESENTATION</vt:lpstr>
      <vt:lpstr>PRESENTATION OUTLINE</vt:lpstr>
      <vt:lpstr>NYDA ACT : POLICY OBJECTIVES</vt:lpstr>
      <vt:lpstr>NATIONAL YOUTH POLICY 2020</vt:lpstr>
      <vt:lpstr>REPOSITIONING NYDA TO MAXIMISE IMPACT</vt:lpstr>
      <vt:lpstr>KEY INTIATIVES OF TURN AROUND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Budget allocation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Malebo Mekoa</dc:creator>
  <cp:lastModifiedBy>Masixole Zibeko</cp:lastModifiedBy>
  <cp:revision>19</cp:revision>
  <cp:lastPrinted>2017-04-26T09:36:12Z</cp:lastPrinted>
  <dcterms:created xsi:type="dcterms:W3CDTF">2017-04-24T07:49:56Z</dcterms:created>
  <dcterms:modified xsi:type="dcterms:W3CDTF">2017-04-28T07:14:01Z</dcterms:modified>
</cp:coreProperties>
</file>