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7" r:id="rId2"/>
    <p:sldId id="289" r:id="rId3"/>
    <p:sldId id="317" r:id="rId4"/>
    <p:sldId id="324" r:id="rId5"/>
    <p:sldId id="318" r:id="rId6"/>
    <p:sldId id="319" r:id="rId7"/>
    <p:sldId id="320" r:id="rId8"/>
    <p:sldId id="325" r:id="rId9"/>
    <p:sldId id="326" r:id="rId10"/>
    <p:sldId id="327" r:id="rId11"/>
    <p:sldId id="328" r:id="rId12"/>
    <p:sldId id="298" r:id="rId13"/>
    <p:sldId id="308" r:id="rId14"/>
    <p:sldId id="32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09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F:\Admin\4.%20Finance\Budgets\2017%202018\Budget%20Docs\Budget%20Monitoring%202017%2018.xlsm" TargetMode="External"/><Relationship Id="rId4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E67-4721-9CD9-86D0806AF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E67-4721-9CD9-86D0806AF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E67-4721-9CD9-86D0806AF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E67-4721-9CD9-86D0806AF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E67-4721-9CD9-86D0806AFF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E67-4721-9CD9-86D0806AFF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E67-4721-9CD9-86D0806AFFA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Sheet3!$A$5:$A$11</c:f>
              <c:strCache>
                <c:ptCount val="7"/>
                <c:pt idx="0">
                  <c:v>Administration</c:v>
                </c:pt>
                <c:pt idx="1">
                  <c:v>Planning Coordination</c:v>
                </c:pt>
                <c:pt idx="2">
                  <c:v>Sector Planning</c:v>
                </c:pt>
                <c:pt idx="3">
                  <c:v>Public Sector</c:v>
                </c:pt>
                <c:pt idx="4">
                  <c:v>Frontline Monitoring</c:v>
                </c:pt>
                <c:pt idx="5">
                  <c:v>Evidence and Knowledge Excl. NIDS</c:v>
                </c:pt>
                <c:pt idx="6">
                  <c:v>Youth Programmes Excl. NYDA</c:v>
                </c:pt>
              </c:strCache>
            </c:strRef>
          </c:cat>
          <c:val>
            <c:numRef>
              <c:f>Sheet3!$B$5:$B$11</c:f>
              <c:numCache>
                <c:formatCode>#,###_ ;\ \(#,###\)\ ;"-";</c:formatCode>
                <c:ptCount val="7"/>
                <c:pt idx="0">
                  <c:v>168305</c:v>
                </c:pt>
                <c:pt idx="1">
                  <c:v>54547</c:v>
                </c:pt>
                <c:pt idx="2">
                  <c:v>52153</c:v>
                </c:pt>
                <c:pt idx="3">
                  <c:v>40111</c:v>
                </c:pt>
                <c:pt idx="4">
                  <c:v>56963</c:v>
                </c:pt>
                <c:pt idx="5">
                  <c:v>43864</c:v>
                </c:pt>
                <c:pt idx="6">
                  <c:v>9190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67-4721-9CD9-86D0806AFF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859951936709989"/>
          <c:y val="9.4442231686019798E-2"/>
          <c:w val="0.37267003319746911"/>
          <c:h val="0.811115536627960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Sheet3!$B$4</c:f>
              <c:strCache>
                <c:ptCount val="1"/>
                <c:pt idx="0">
                  <c:v>Compensation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Sheet3!$A$5:$A$11</c:f>
              <c:strCache>
                <c:ptCount val="7"/>
                <c:pt idx="0">
                  <c:v>Administration</c:v>
                </c:pt>
                <c:pt idx="1">
                  <c:v>Planning Coord.</c:v>
                </c:pt>
                <c:pt idx="2">
                  <c:v>Sector Planning</c:v>
                </c:pt>
                <c:pt idx="3">
                  <c:v>Public Sector</c:v>
                </c:pt>
                <c:pt idx="4">
                  <c:v>Frontline Monitoring</c:v>
                </c:pt>
                <c:pt idx="5">
                  <c:v>Evidence and KM Excl. NIDS</c:v>
                </c:pt>
                <c:pt idx="6">
                  <c:v>Youth Excl. NYDA</c:v>
                </c:pt>
              </c:strCache>
            </c:strRef>
          </c:cat>
          <c:val>
            <c:numRef>
              <c:f>Sheet3!$B$5:$B$11</c:f>
              <c:numCache>
                <c:formatCode>_-* #,##0_-;\-* #,##0_-;_-* "-"??_-;_-@_-</c:formatCode>
                <c:ptCount val="7"/>
                <c:pt idx="0">
                  <c:v>82018</c:v>
                </c:pt>
                <c:pt idx="1">
                  <c:v>35046</c:v>
                </c:pt>
                <c:pt idx="2">
                  <c:v>47196</c:v>
                </c:pt>
                <c:pt idx="3">
                  <c:v>34054</c:v>
                </c:pt>
                <c:pt idx="4">
                  <c:v>36662</c:v>
                </c:pt>
                <c:pt idx="5">
                  <c:v>28322</c:v>
                </c:pt>
                <c:pt idx="6">
                  <c:v>5639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5-40AB-9561-909A5D59C257}"/>
            </c:ext>
          </c:extLst>
        </c:ser>
        <c:ser>
          <c:idx val="1"/>
          <c:order val="1"/>
          <c:tx>
            <c:strRef>
              <c:f>Sheet3!$C$4</c:f>
              <c:strCache>
                <c:ptCount val="1"/>
                <c:pt idx="0">
                  <c:v>Goods &amp; Services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Sheet3!$A$5:$A$11</c:f>
              <c:strCache>
                <c:ptCount val="7"/>
                <c:pt idx="0">
                  <c:v>Administration</c:v>
                </c:pt>
                <c:pt idx="1">
                  <c:v>Planning Coord.</c:v>
                </c:pt>
                <c:pt idx="2">
                  <c:v>Sector Planning</c:v>
                </c:pt>
                <c:pt idx="3">
                  <c:v>Public Sector</c:v>
                </c:pt>
                <c:pt idx="4">
                  <c:v>Frontline Monitoring</c:v>
                </c:pt>
                <c:pt idx="5">
                  <c:v>Evidence and KM Excl. NIDS</c:v>
                </c:pt>
                <c:pt idx="6">
                  <c:v>Youth Excl. NYDA</c:v>
                </c:pt>
              </c:strCache>
            </c:strRef>
          </c:cat>
          <c:val>
            <c:numRef>
              <c:f>Sheet3!$C$5:$C$11</c:f>
              <c:numCache>
                <c:formatCode>_-* #,##0_-;\-* #,##0_-;_-* "-"??_-;_-@_-</c:formatCode>
                <c:ptCount val="7"/>
                <c:pt idx="0">
                  <c:v>69817</c:v>
                </c:pt>
                <c:pt idx="1">
                  <c:v>18551</c:v>
                </c:pt>
                <c:pt idx="2">
                  <c:v>4857</c:v>
                </c:pt>
                <c:pt idx="3">
                  <c:v>5122</c:v>
                </c:pt>
                <c:pt idx="4">
                  <c:v>20191</c:v>
                </c:pt>
                <c:pt idx="5">
                  <c:v>15205</c:v>
                </c:pt>
                <c:pt idx="6">
                  <c:v>3511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5-40AB-9561-909A5D59C257}"/>
            </c:ext>
          </c:extLst>
        </c:ser>
        <c:ser>
          <c:idx val="2"/>
          <c:order val="2"/>
          <c:tx>
            <c:strRef>
              <c:f>Sheet3!$D$4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Sheet3!$A$5:$A$11</c:f>
              <c:strCache>
                <c:ptCount val="7"/>
                <c:pt idx="0">
                  <c:v>Administration</c:v>
                </c:pt>
                <c:pt idx="1">
                  <c:v>Planning Coord.</c:v>
                </c:pt>
                <c:pt idx="2">
                  <c:v>Sector Planning</c:v>
                </c:pt>
                <c:pt idx="3">
                  <c:v>Public Sector</c:v>
                </c:pt>
                <c:pt idx="4">
                  <c:v>Frontline Monitoring</c:v>
                </c:pt>
                <c:pt idx="5">
                  <c:v>Evidence and KM Excl. NIDS</c:v>
                </c:pt>
                <c:pt idx="6">
                  <c:v>Youth Excl. NYDA</c:v>
                </c:pt>
              </c:strCache>
            </c:strRef>
          </c:cat>
          <c:val>
            <c:numRef>
              <c:f>Sheet3!$D$5:$D$11</c:f>
              <c:numCache>
                <c:formatCode>_-* #,##0_-;\-* #,##0_-;_-* "-"??_-;_-@_-</c:formatCode>
                <c:ptCount val="7"/>
                <c:pt idx="0">
                  <c:v>16470</c:v>
                </c:pt>
                <c:pt idx="1">
                  <c:v>950</c:v>
                </c:pt>
                <c:pt idx="2">
                  <c:v>100</c:v>
                </c:pt>
                <c:pt idx="3">
                  <c:v>935</c:v>
                </c:pt>
                <c:pt idx="4">
                  <c:v>110</c:v>
                </c:pt>
                <c:pt idx="5">
                  <c:v>337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45-40AB-9561-909A5D59C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795856"/>
        <c:axId val="759811664"/>
      </c:barChart>
      <c:catAx>
        <c:axId val="75979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811664"/>
        <c:crosses val="autoZero"/>
        <c:auto val="1"/>
        <c:lblAlgn val="ctr"/>
        <c:lblOffset val="100"/>
        <c:noMultiLvlLbl val="0"/>
      </c:catAx>
      <c:valAx>
        <c:axId val="75981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79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7CE-4D0A-B1CE-699E85220E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CE-4D0A-B1CE-699E85220E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7CE-4D0A-B1CE-699E85220E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7CE-4D0A-B1CE-699E85220E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7CE-4D0A-B1CE-699E85220E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7CE-4D0A-B1CE-699E85220EA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7CE-4D0A-B1CE-699E85220EA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Sheet3!$A$15:$A$21</c:f>
              <c:strCache>
                <c:ptCount val="7"/>
                <c:pt idx="0">
                  <c:v>Ministry</c:v>
                </c:pt>
                <c:pt idx="1">
                  <c:v>DG, IA, Risk</c:v>
                </c:pt>
                <c:pt idx="2">
                  <c:v>CIO</c:v>
                </c:pt>
                <c:pt idx="3">
                  <c:v>Marketing/Communications</c:v>
                </c:pt>
                <c:pt idx="4">
                  <c:v>HR</c:v>
                </c:pt>
                <c:pt idx="5">
                  <c:v>Security/Facilities</c:v>
                </c:pt>
                <c:pt idx="6">
                  <c:v>CFO</c:v>
                </c:pt>
              </c:strCache>
            </c:strRef>
          </c:cat>
          <c:val>
            <c:numRef>
              <c:f>Sheet3!$B$15:$B$21</c:f>
              <c:numCache>
                <c:formatCode>_-* #,##0_-;\-* #,##0_-;_-* "-"??_-;_-@_-</c:formatCode>
                <c:ptCount val="7"/>
                <c:pt idx="0">
                  <c:v>35347</c:v>
                </c:pt>
                <c:pt idx="1">
                  <c:v>16185</c:v>
                </c:pt>
                <c:pt idx="2">
                  <c:v>34250</c:v>
                </c:pt>
                <c:pt idx="3">
                  <c:v>11470</c:v>
                </c:pt>
                <c:pt idx="4">
                  <c:v>12827</c:v>
                </c:pt>
                <c:pt idx="5">
                  <c:v>10233</c:v>
                </c:pt>
                <c:pt idx="6">
                  <c:v>47993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7CE-4D0A-B1CE-699E85220E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Bud!$AL$219:$AL$223</cx:f>
        <cx:lvl ptCount="5">
          <cx:pt idx="0">NYDA Transfers</cx:pt>
          <cx:pt idx="1">Compensation</cx:pt>
          <cx:pt idx="2">G&amp;S: NIDS</cx:pt>
          <cx:pt idx="3">G&amp;S: Rest</cx:pt>
          <cx:pt idx="4">Cx</cx:pt>
        </cx:lvl>
      </cx:strDim>
      <cx:numDim type="size">
        <cx:f>Bud!$AN$219:$AN$223</cx:f>
        <cx:lvl ptCount="5" formatCode="0.0%">
          <cx:pt idx="0">0.46866039484740596</cx:pt>
          <cx:pt idx="1">0.29121620450981922</cx:pt>
          <cx:pt idx="2">0.07098785484723269</cx:pt>
          <cx:pt idx="3">0.14862435787485814</cx:pt>
          <cx:pt idx="4">0.020511187920684008</cx:pt>
        </cx:lvl>
      </cx:numDim>
    </cx:data>
  </cx:chartData>
  <cx:chart>
    <cx:plotArea>
      <cx:plotAreaRegion>
        <cx:series layoutId="treemap" uniqueId="{48164643-5F09-43BD-808B-DF2060CA6D80}">
          <cx:dataPt idx="2">
            <cx:spPr>
              <a:solidFill>
                <a:schemeClr val="accent2">
                  <a:lumMod val="60000"/>
                  <a:lumOff val="40000"/>
                </a:schemeClr>
              </a:solidFill>
            </cx:spPr>
          </cx:dataPt>
          <cx:dataPt idx="3">
            <cx:spPr>
              <a:solidFill>
                <a:schemeClr val="accent6">
                  <a:lumMod val="40000"/>
                  <a:lumOff val="60000"/>
                </a:schemeClr>
              </a:solidFill>
            </cx:spPr>
          </cx:dataPt>
          <cx:dataPt idx="4">
            <cx:spPr>
              <a:solidFill>
                <a:schemeClr val="accent6">
                  <a:lumMod val="60000"/>
                  <a:lumOff val="40000"/>
                </a:schemeClr>
              </a:solidFill>
            </cx:spPr>
          </cx:dataPt>
          <cx:dataLabels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>
                  <a:solidFill>
                    <a:schemeClr val="tx1"/>
                  </a:solidFill>
                </a:endParaRPr>
              </a:p>
            </cx:txPr>
            <cx:visibility seriesName="0" categoryName="1" value="1"/>
            <cx:separator>
</cx:separator>
          </cx:dataLabels>
          <cx:dataId val="0"/>
          <cx:layoutPr>
            <cx:parentLabelLayout val="overlapping"/>
          </cx:layoutPr>
        </cx:series>
      </cx:plotAreaRegion>
    </cx:plotArea>
    <cx:legend pos="t" align="ctr" overlay="0">
      <cx:txPr>
        <a:bodyPr spcFirstLastPara="1" vertOverflow="ellipsis" wrap="square" lIns="0" tIns="0" rIns="0" bIns="0" anchor="ctr" anchorCtr="1"/>
        <a:lstStyle/>
        <a:p>
          <a:pPr>
            <a:defRPr sz="1600"/>
          </a:pPr>
          <a:endParaRPr lang="en-US" sz="1600"/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C8095-E6B1-4DA4-8791-68F40D46D94E}" type="doc">
      <dgm:prSet loTypeId="urn:microsoft.com/office/officeart/2005/8/layout/cycle8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D9DE5D02-61D2-4BF9-A919-A7C28D3A3100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sz="1000" b="1" dirty="0" smtClean="0">
              <a:solidFill>
                <a:schemeClr val="tx1"/>
              </a:solidFill>
            </a:rPr>
            <a:t>Diagnosing</a:t>
          </a:r>
          <a:r>
            <a:rPr lang="en-ZA" sz="1000" b="1" dirty="0" smtClean="0"/>
            <a:t> </a:t>
          </a:r>
          <a:endParaRPr lang="en-ZA" sz="1000" dirty="0"/>
        </a:p>
      </dgm:t>
    </dgm:pt>
    <dgm:pt modelId="{C268FC07-9309-4DCF-97C0-F2C2456DCD5F}" type="parTrans" cxnId="{99C72043-FE15-4521-ACFD-835B1FA7484A}">
      <dgm:prSet/>
      <dgm:spPr/>
      <dgm:t>
        <a:bodyPr/>
        <a:lstStyle/>
        <a:p>
          <a:endParaRPr lang="en-ZA"/>
        </a:p>
      </dgm:t>
    </dgm:pt>
    <dgm:pt modelId="{E0ADB44B-6E6A-4C02-99E9-E3D1EBC34A41}" type="sibTrans" cxnId="{99C72043-FE15-4521-ACFD-835B1FA7484A}">
      <dgm:prSet/>
      <dgm:spPr/>
      <dgm:t>
        <a:bodyPr/>
        <a:lstStyle/>
        <a:p>
          <a:endParaRPr lang="en-ZA"/>
        </a:p>
      </dgm:t>
    </dgm:pt>
    <dgm:pt modelId="{9CF36365-23A6-42C9-9F8C-6FE870F168C0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sz="1000" b="1" dirty="0" smtClean="0">
              <a:solidFill>
                <a:schemeClr val="tx1"/>
              </a:solidFill>
            </a:rPr>
            <a:t>Planning</a:t>
          </a:r>
          <a:endParaRPr lang="en-ZA" sz="1000" dirty="0">
            <a:solidFill>
              <a:schemeClr val="tx1"/>
            </a:solidFill>
          </a:endParaRPr>
        </a:p>
      </dgm:t>
    </dgm:pt>
    <dgm:pt modelId="{4A43D398-56D8-4BD7-95DF-34D1D2709F16}" type="parTrans" cxnId="{60ED992F-C38F-4134-A41C-161E3E96E25B}">
      <dgm:prSet/>
      <dgm:spPr/>
      <dgm:t>
        <a:bodyPr/>
        <a:lstStyle/>
        <a:p>
          <a:endParaRPr lang="en-ZA"/>
        </a:p>
      </dgm:t>
    </dgm:pt>
    <dgm:pt modelId="{D4CC5E0F-8EF9-4E4C-B262-463F25CF63EE}" type="sibTrans" cxnId="{60ED992F-C38F-4134-A41C-161E3E96E25B}">
      <dgm:prSet/>
      <dgm:spPr/>
      <dgm:t>
        <a:bodyPr/>
        <a:lstStyle/>
        <a:p>
          <a:endParaRPr lang="en-ZA"/>
        </a:p>
      </dgm:t>
    </dgm:pt>
    <dgm:pt modelId="{353EE0EC-C72B-46A9-AAFE-5B87C0C285C4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ZA" sz="1000" b="1" dirty="0" smtClean="0">
              <a:solidFill>
                <a:schemeClr val="tx1"/>
              </a:solidFill>
            </a:rPr>
            <a:t>Implementation</a:t>
          </a:r>
          <a:r>
            <a:rPr lang="en-ZA" sz="1000" b="1" dirty="0" smtClean="0"/>
            <a:t> (</a:t>
          </a:r>
          <a:r>
            <a:rPr lang="en-ZA" sz="1000" b="1" dirty="0" smtClean="0">
              <a:solidFill>
                <a:schemeClr val="tx1"/>
              </a:solidFill>
            </a:rPr>
            <a:t>Outputs</a:t>
          </a:r>
          <a:r>
            <a:rPr lang="en-ZA" sz="1000" b="1" dirty="0" smtClean="0"/>
            <a:t>)</a:t>
          </a:r>
          <a:endParaRPr lang="en-ZA" sz="1000" dirty="0"/>
        </a:p>
      </dgm:t>
    </dgm:pt>
    <dgm:pt modelId="{5C193727-D060-4B34-B4FC-7561DDCA0086}" type="parTrans" cxnId="{BAA0AA2B-1D2F-4C96-8C21-5FD3B92D294E}">
      <dgm:prSet/>
      <dgm:spPr/>
      <dgm:t>
        <a:bodyPr/>
        <a:lstStyle/>
        <a:p>
          <a:endParaRPr lang="en-ZA"/>
        </a:p>
      </dgm:t>
    </dgm:pt>
    <dgm:pt modelId="{3F12B80E-1766-4080-802C-80F7C06D9BFD}" type="sibTrans" cxnId="{BAA0AA2B-1D2F-4C96-8C21-5FD3B92D294E}">
      <dgm:prSet/>
      <dgm:spPr/>
      <dgm:t>
        <a:bodyPr/>
        <a:lstStyle/>
        <a:p>
          <a:endParaRPr lang="en-ZA"/>
        </a:p>
      </dgm:t>
    </dgm:pt>
    <dgm:pt modelId="{2EEAA4F7-3AFF-440A-B603-5A624EE6926E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Achievements</a:t>
          </a:r>
          <a:r>
            <a:rPr lang="en-US" sz="1000" b="1" dirty="0" smtClean="0"/>
            <a:t> (</a:t>
          </a:r>
          <a:r>
            <a:rPr lang="en-US" sz="1000" b="1" dirty="0" smtClean="0">
              <a:solidFill>
                <a:schemeClr val="tx1"/>
              </a:solidFill>
            </a:rPr>
            <a:t>outcomes</a:t>
          </a:r>
          <a:r>
            <a:rPr lang="en-US" sz="1000" b="1" dirty="0" smtClean="0"/>
            <a:t>)</a:t>
          </a:r>
          <a:endParaRPr lang="en-US" sz="1000" b="1" dirty="0"/>
        </a:p>
      </dgm:t>
    </dgm:pt>
    <dgm:pt modelId="{21703D50-1B55-4733-A69D-0A91F1C8DA44}" type="parTrans" cxnId="{7E1BC909-145B-44D7-ADAE-D285B297B640}">
      <dgm:prSet/>
      <dgm:spPr/>
      <dgm:t>
        <a:bodyPr/>
        <a:lstStyle/>
        <a:p>
          <a:endParaRPr lang="en-US"/>
        </a:p>
      </dgm:t>
    </dgm:pt>
    <dgm:pt modelId="{DFED5671-9F7F-4482-863E-A1F244D73E36}" type="sibTrans" cxnId="{7E1BC909-145B-44D7-ADAE-D285B297B640}">
      <dgm:prSet/>
      <dgm:spPr/>
      <dgm:t>
        <a:bodyPr/>
        <a:lstStyle/>
        <a:p>
          <a:endParaRPr lang="en-US"/>
        </a:p>
      </dgm:t>
    </dgm:pt>
    <dgm:pt modelId="{0CF95ED3-AF4B-4A69-9973-D0D5826A0075}" type="pres">
      <dgm:prSet presAssocID="{EDCC8095-E6B1-4DA4-8791-68F40D46D94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6C8E2-1B04-480E-9063-DBDBF8CEAA46}" type="pres">
      <dgm:prSet presAssocID="{EDCC8095-E6B1-4DA4-8791-68F40D46D94E}" presName="wedge1" presStyleLbl="node1" presStyleIdx="0" presStyleCnt="4" custAng="0" custLinFactNeighborX="-2127" custLinFactNeighborY="935"/>
      <dgm:spPr/>
      <dgm:t>
        <a:bodyPr/>
        <a:lstStyle/>
        <a:p>
          <a:endParaRPr lang="en-US"/>
        </a:p>
      </dgm:t>
    </dgm:pt>
    <dgm:pt modelId="{212ED2B0-5B33-43DD-BDD3-2E26EE88F7F4}" type="pres">
      <dgm:prSet presAssocID="{EDCC8095-E6B1-4DA4-8791-68F40D46D94E}" presName="dummy1a" presStyleCnt="0"/>
      <dgm:spPr/>
    </dgm:pt>
    <dgm:pt modelId="{272A004D-835B-4FF2-A128-48D05E00152F}" type="pres">
      <dgm:prSet presAssocID="{EDCC8095-E6B1-4DA4-8791-68F40D46D94E}" presName="dummy1b" presStyleCnt="0"/>
      <dgm:spPr/>
    </dgm:pt>
    <dgm:pt modelId="{FA0BCD58-98D2-4397-9DBD-0915EE0DC7BD}" type="pres">
      <dgm:prSet presAssocID="{EDCC8095-E6B1-4DA4-8791-68F40D46D94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65A73-0E96-41BE-8657-AC1B2223E115}" type="pres">
      <dgm:prSet presAssocID="{EDCC8095-E6B1-4DA4-8791-68F40D46D94E}" presName="wedge2" presStyleLbl="node1" presStyleIdx="1" presStyleCnt="4" custLinFactNeighborX="568" custLinFactNeighborY="-527"/>
      <dgm:spPr/>
      <dgm:t>
        <a:bodyPr/>
        <a:lstStyle/>
        <a:p>
          <a:endParaRPr lang="en-US"/>
        </a:p>
      </dgm:t>
    </dgm:pt>
    <dgm:pt modelId="{300A6FF2-41DF-4E5D-9272-C9DCA80D1E03}" type="pres">
      <dgm:prSet presAssocID="{EDCC8095-E6B1-4DA4-8791-68F40D46D94E}" presName="dummy2a" presStyleCnt="0"/>
      <dgm:spPr/>
    </dgm:pt>
    <dgm:pt modelId="{82AD3922-CA36-4DDA-9E88-33119CB8F2C8}" type="pres">
      <dgm:prSet presAssocID="{EDCC8095-E6B1-4DA4-8791-68F40D46D94E}" presName="dummy2b" presStyleCnt="0"/>
      <dgm:spPr/>
    </dgm:pt>
    <dgm:pt modelId="{0EB83B4E-E50C-4075-BFF5-7D60D03C98A5}" type="pres">
      <dgm:prSet presAssocID="{EDCC8095-E6B1-4DA4-8791-68F40D46D94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126C8-5EB1-402F-99C1-CFF5AAF1BCD6}" type="pres">
      <dgm:prSet presAssocID="{EDCC8095-E6B1-4DA4-8791-68F40D46D94E}" presName="wedge3" presStyleLbl="node1" presStyleIdx="2" presStyleCnt="4"/>
      <dgm:spPr/>
      <dgm:t>
        <a:bodyPr/>
        <a:lstStyle/>
        <a:p>
          <a:endParaRPr lang="en-US"/>
        </a:p>
      </dgm:t>
    </dgm:pt>
    <dgm:pt modelId="{AB2D9E5A-43F9-456E-B906-C986F9E0818D}" type="pres">
      <dgm:prSet presAssocID="{EDCC8095-E6B1-4DA4-8791-68F40D46D94E}" presName="dummy3a" presStyleCnt="0"/>
      <dgm:spPr/>
    </dgm:pt>
    <dgm:pt modelId="{E9055044-7BA2-4D31-B94F-876DDBC976B3}" type="pres">
      <dgm:prSet presAssocID="{EDCC8095-E6B1-4DA4-8791-68F40D46D94E}" presName="dummy3b" presStyleCnt="0"/>
      <dgm:spPr/>
    </dgm:pt>
    <dgm:pt modelId="{11D94365-F708-40EB-A935-B32E6304A2C5}" type="pres">
      <dgm:prSet presAssocID="{EDCC8095-E6B1-4DA4-8791-68F40D46D94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5A620-B6E0-4D7D-B5E6-C745B05BAD18}" type="pres">
      <dgm:prSet presAssocID="{EDCC8095-E6B1-4DA4-8791-68F40D46D94E}" presName="wedge4" presStyleLbl="node1" presStyleIdx="3" presStyleCnt="4"/>
      <dgm:spPr/>
      <dgm:t>
        <a:bodyPr/>
        <a:lstStyle/>
        <a:p>
          <a:endParaRPr lang="en-US"/>
        </a:p>
      </dgm:t>
    </dgm:pt>
    <dgm:pt modelId="{378D776D-0A4F-45B5-B15E-3BF36AA0F540}" type="pres">
      <dgm:prSet presAssocID="{EDCC8095-E6B1-4DA4-8791-68F40D46D94E}" presName="dummy4a" presStyleCnt="0"/>
      <dgm:spPr/>
    </dgm:pt>
    <dgm:pt modelId="{F8ED0B56-E4BB-48A9-AFB3-5154944E3811}" type="pres">
      <dgm:prSet presAssocID="{EDCC8095-E6B1-4DA4-8791-68F40D46D94E}" presName="dummy4b" presStyleCnt="0"/>
      <dgm:spPr/>
    </dgm:pt>
    <dgm:pt modelId="{F979B313-D46E-47FD-987E-3678B1EDA31E}" type="pres">
      <dgm:prSet presAssocID="{EDCC8095-E6B1-4DA4-8791-68F40D46D94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3BAB0-631B-4724-8311-AC1B145D4EC8}" type="pres">
      <dgm:prSet presAssocID="{E0ADB44B-6E6A-4C02-99E9-E3D1EBC34A41}" presName="arrowWedge1" presStyleLbl="fgSibTrans2D1" presStyleIdx="0" presStyleCnt="4" custLinFactNeighborX="4937" custLinFactNeighborY="-1590"/>
      <dgm:spPr/>
    </dgm:pt>
    <dgm:pt modelId="{55F235A1-7FCD-4C7E-8EDB-77A97399F53A}" type="pres">
      <dgm:prSet presAssocID="{D4CC5E0F-8EF9-4E4C-B262-463F25CF63EE}" presName="arrowWedge2" presStyleLbl="fgSibTrans2D1" presStyleIdx="1" presStyleCnt="4"/>
      <dgm:spPr/>
    </dgm:pt>
    <dgm:pt modelId="{712258E3-D4D6-4843-B37D-BDE41C43A54A}" type="pres">
      <dgm:prSet presAssocID="{3F12B80E-1766-4080-802C-80F7C06D9BFD}" presName="arrowWedge3" presStyleLbl="fgSibTrans2D1" presStyleIdx="2" presStyleCnt="4"/>
      <dgm:spPr/>
    </dgm:pt>
    <dgm:pt modelId="{751FD0D4-2859-4E50-A897-81B62B7AF23E}" type="pres">
      <dgm:prSet presAssocID="{DFED5671-9F7F-4482-863E-A1F244D73E36}" presName="arrowWedge4" presStyleLbl="fgSibTrans2D1" presStyleIdx="3" presStyleCnt="4"/>
      <dgm:spPr/>
    </dgm:pt>
  </dgm:ptLst>
  <dgm:cxnLst>
    <dgm:cxn modelId="{BE27393B-975A-4D40-AC39-12D9AD668A28}" type="presOf" srcId="{D9DE5D02-61D2-4BF9-A919-A7C28D3A3100}" destId="{0AA6C8E2-1B04-480E-9063-DBDBF8CEAA46}" srcOrd="0" destOrd="0" presId="urn:microsoft.com/office/officeart/2005/8/layout/cycle8"/>
    <dgm:cxn modelId="{AF3FD317-AE20-49FF-953E-AADE01447816}" type="presOf" srcId="{D9DE5D02-61D2-4BF9-A919-A7C28D3A3100}" destId="{FA0BCD58-98D2-4397-9DBD-0915EE0DC7BD}" srcOrd="1" destOrd="0" presId="urn:microsoft.com/office/officeart/2005/8/layout/cycle8"/>
    <dgm:cxn modelId="{039FE0B7-2998-4CCF-BABF-083CFF1B75A0}" type="presOf" srcId="{2EEAA4F7-3AFF-440A-B603-5A624EE6926E}" destId="{5AE5A620-B6E0-4D7D-B5E6-C745B05BAD18}" srcOrd="0" destOrd="0" presId="urn:microsoft.com/office/officeart/2005/8/layout/cycle8"/>
    <dgm:cxn modelId="{99C72043-FE15-4521-ACFD-835B1FA7484A}" srcId="{EDCC8095-E6B1-4DA4-8791-68F40D46D94E}" destId="{D9DE5D02-61D2-4BF9-A919-A7C28D3A3100}" srcOrd="0" destOrd="0" parTransId="{C268FC07-9309-4DCF-97C0-F2C2456DCD5F}" sibTransId="{E0ADB44B-6E6A-4C02-99E9-E3D1EBC34A41}"/>
    <dgm:cxn modelId="{60ED992F-C38F-4134-A41C-161E3E96E25B}" srcId="{EDCC8095-E6B1-4DA4-8791-68F40D46D94E}" destId="{9CF36365-23A6-42C9-9F8C-6FE870F168C0}" srcOrd="1" destOrd="0" parTransId="{4A43D398-56D8-4BD7-95DF-34D1D2709F16}" sibTransId="{D4CC5E0F-8EF9-4E4C-B262-463F25CF63EE}"/>
    <dgm:cxn modelId="{0A4E18D8-F57B-4E52-9E05-78FA558331D2}" type="presOf" srcId="{2EEAA4F7-3AFF-440A-B603-5A624EE6926E}" destId="{F979B313-D46E-47FD-987E-3678B1EDA31E}" srcOrd="1" destOrd="0" presId="urn:microsoft.com/office/officeart/2005/8/layout/cycle8"/>
    <dgm:cxn modelId="{A65685E8-1C18-45D8-BA22-64B673C28EBC}" type="presOf" srcId="{9CF36365-23A6-42C9-9F8C-6FE870F168C0}" destId="{9C565A73-0E96-41BE-8657-AC1B2223E115}" srcOrd="0" destOrd="0" presId="urn:microsoft.com/office/officeart/2005/8/layout/cycle8"/>
    <dgm:cxn modelId="{BAA0AA2B-1D2F-4C96-8C21-5FD3B92D294E}" srcId="{EDCC8095-E6B1-4DA4-8791-68F40D46D94E}" destId="{353EE0EC-C72B-46A9-AAFE-5B87C0C285C4}" srcOrd="2" destOrd="0" parTransId="{5C193727-D060-4B34-B4FC-7561DDCA0086}" sibTransId="{3F12B80E-1766-4080-802C-80F7C06D9BFD}"/>
    <dgm:cxn modelId="{9F600084-4303-4BA3-97D6-5567D74FA53B}" type="presOf" srcId="{9CF36365-23A6-42C9-9F8C-6FE870F168C0}" destId="{0EB83B4E-E50C-4075-BFF5-7D60D03C98A5}" srcOrd="1" destOrd="0" presId="urn:microsoft.com/office/officeart/2005/8/layout/cycle8"/>
    <dgm:cxn modelId="{8C499777-DB68-4830-BDB9-B75E3B7B7628}" type="presOf" srcId="{353EE0EC-C72B-46A9-AAFE-5B87C0C285C4}" destId="{251126C8-5EB1-402F-99C1-CFF5AAF1BCD6}" srcOrd="0" destOrd="0" presId="urn:microsoft.com/office/officeart/2005/8/layout/cycle8"/>
    <dgm:cxn modelId="{F28B05DD-23B5-486D-A923-591DFB1EC529}" type="presOf" srcId="{EDCC8095-E6B1-4DA4-8791-68F40D46D94E}" destId="{0CF95ED3-AF4B-4A69-9973-D0D5826A0075}" srcOrd="0" destOrd="0" presId="urn:microsoft.com/office/officeart/2005/8/layout/cycle8"/>
    <dgm:cxn modelId="{6753456F-80FF-420F-A74C-A792CCAA70A5}" type="presOf" srcId="{353EE0EC-C72B-46A9-AAFE-5B87C0C285C4}" destId="{11D94365-F708-40EB-A935-B32E6304A2C5}" srcOrd="1" destOrd="0" presId="urn:microsoft.com/office/officeart/2005/8/layout/cycle8"/>
    <dgm:cxn modelId="{7E1BC909-145B-44D7-ADAE-D285B297B640}" srcId="{EDCC8095-E6B1-4DA4-8791-68F40D46D94E}" destId="{2EEAA4F7-3AFF-440A-B603-5A624EE6926E}" srcOrd="3" destOrd="0" parTransId="{21703D50-1B55-4733-A69D-0A91F1C8DA44}" sibTransId="{DFED5671-9F7F-4482-863E-A1F244D73E36}"/>
    <dgm:cxn modelId="{6D264CEC-8CA6-4FB0-81C0-B9CF0E8B8183}" type="presParOf" srcId="{0CF95ED3-AF4B-4A69-9973-D0D5826A0075}" destId="{0AA6C8E2-1B04-480E-9063-DBDBF8CEAA46}" srcOrd="0" destOrd="0" presId="urn:microsoft.com/office/officeart/2005/8/layout/cycle8"/>
    <dgm:cxn modelId="{3CAC188E-F03C-40FA-B24A-5CA5EABB7EFC}" type="presParOf" srcId="{0CF95ED3-AF4B-4A69-9973-D0D5826A0075}" destId="{212ED2B0-5B33-43DD-BDD3-2E26EE88F7F4}" srcOrd="1" destOrd="0" presId="urn:microsoft.com/office/officeart/2005/8/layout/cycle8"/>
    <dgm:cxn modelId="{02B46271-2E7F-428C-A7E9-44D8E6055395}" type="presParOf" srcId="{0CF95ED3-AF4B-4A69-9973-D0D5826A0075}" destId="{272A004D-835B-4FF2-A128-48D05E00152F}" srcOrd="2" destOrd="0" presId="urn:microsoft.com/office/officeart/2005/8/layout/cycle8"/>
    <dgm:cxn modelId="{E41307C0-29CA-48E1-AE95-A71FC234F8D7}" type="presParOf" srcId="{0CF95ED3-AF4B-4A69-9973-D0D5826A0075}" destId="{FA0BCD58-98D2-4397-9DBD-0915EE0DC7BD}" srcOrd="3" destOrd="0" presId="urn:microsoft.com/office/officeart/2005/8/layout/cycle8"/>
    <dgm:cxn modelId="{A4A2F470-E18B-4CF5-83A0-D76E7024B37E}" type="presParOf" srcId="{0CF95ED3-AF4B-4A69-9973-D0D5826A0075}" destId="{9C565A73-0E96-41BE-8657-AC1B2223E115}" srcOrd="4" destOrd="0" presId="urn:microsoft.com/office/officeart/2005/8/layout/cycle8"/>
    <dgm:cxn modelId="{FA23BBF2-E9F4-45C1-ACB9-12EAFE2A4890}" type="presParOf" srcId="{0CF95ED3-AF4B-4A69-9973-D0D5826A0075}" destId="{300A6FF2-41DF-4E5D-9272-C9DCA80D1E03}" srcOrd="5" destOrd="0" presId="urn:microsoft.com/office/officeart/2005/8/layout/cycle8"/>
    <dgm:cxn modelId="{FCA8892A-976F-4485-B8A9-BDF2FBFFC257}" type="presParOf" srcId="{0CF95ED3-AF4B-4A69-9973-D0D5826A0075}" destId="{82AD3922-CA36-4DDA-9E88-33119CB8F2C8}" srcOrd="6" destOrd="0" presId="urn:microsoft.com/office/officeart/2005/8/layout/cycle8"/>
    <dgm:cxn modelId="{BA366887-88B8-4A8A-90AB-CB21785C93A5}" type="presParOf" srcId="{0CF95ED3-AF4B-4A69-9973-D0D5826A0075}" destId="{0EB83B4E-E50C-4075-BFF5-7D60D03C98A5}" srcOrd="7" destOrd="0" presId="urn:microsoft.com/office/officeart/2005/8/layout/cycle8"/>
    <dgm:cxn modelId="{A2A15319-F07D-4F86-B2A4-5EA16D476485}" type="presParOf" srcId="{0CF95ED3-AF4B-4A69-9973-D0D5826A0075}" destId="{251126C8-5EB1-402F-99C1-CFF5AAF1BCD6}" srcOrd="8" destOrd="0" presId="urn:microsoft.com/office/officeart/2005/8/layout/cycle8"/>
    <dgm:cxn modelId="{575D5F11-55C4-4424-A252-125B7F33C94F}" type="presParOf" srcId="{0CF95ED3-AF4B-4A69-9973-D0D5826A0075}" destId="{AB2D9E5A-43F9-456E-B906-C986F9E0818D}" srcOrd="9" destOrd="0" presId="urn:microsoft.com/office/officeart/2005/8/layout/cycle8"/>
    <dgm:cxn modelId="{81B00D7E-8E8A-4DD5-8C94-471673347975}" type="presParOf" srcId="{0CF95ED3-AF4B-4A69-9973-D0D5826A0075}" destId="{E9055044-7BA2-4D31-B94F-876DDBC976B3}" srcOrd="10" destOrd="0" presId="urn:microsoft.com/office/officeart/2005/8/layout/cycle8"/>
    <dgm:cxn modelId="{11CEFF95-AFEE-40AF-B8EC-E70A16321A2B}" type="presParOf" srcId="{0CF95ED3-AF4B-4A69-9973-D0D5826A0075}" destId="{11D94365-F708-40EB-A935-B32E6304A2C5}" srcOrd="11" destOrd="0" presId="urn:microsoft.com/office/officeart/2005/8/layout/cycle8"/>
    <dgm:cxn modelId="{D2803FD5-6B33-4C29-A056-2B734673E580}" type="presParOf" srcId="{0CF95ED3-AF4B-4A69-9973-D0D5826A0075}" destId="{5AE5A620-B6E0-4D7D-B5E6-C745B05BAD18}" srcOrd="12" destOrd="0" presId="urn:microsoft.com/office/officeart/2005/8/layout/cycle8"/>
    <dgm:cxn modelId="{2FBDA7EA-6A9F-408F-9E9E-F9742053110D}" type="presParOf" srcId="{0CF95ED3-AF4B-4A69-9973-D0D5826A0075}" destId="{378D776D-0A4F-45B5-B15E-3BF36AA0F540}" srcOrd="13" destOrd="0" presId="urn:microsoft.com/office/officeart/2005/8/layout/cycle8"/>
    <dgm:cxn modelId="{C1969D22-B1CF-4FD4-9DC8-27C0FDBB92F3}" type="presParOf" srcId="{0CF95ED3-AF4B-4A69-9973-D0D5826A0075}" destId="{F8ED0B56-E4BB-48A9-AFB3-5154944E3811}" srcOrd="14" destOrd="0" presId="urn:microsoft.com/office/officeart/2005/8/layout/cycle8"/>
    <dgm:cxn modelId="{A7512A1D-D64C-4F1D-B416-EA7E227FA884}" type="presParOf" srcId="{0CF95ED3-AF4B-4A69-9973-D0D5826A0075}" destId="{F979B313-D46E-47FD-987E-3678B1EDA31E}" srcOrd="15" destOrd="0" presId="urn:microsoft.com/office/officeart/2005/8/layout/cycle8"/>
    <dgm:cxn modelId="{0F5B3F3C-87DA-451A-8896-EEA25320D695}" type="presParOf" srcId="{0CF95ED3-AF4B-4A69-9973-D0D5826A0075}" destId="{0B43BAB0-631B-4724-8311-AC1B145D4EC8}" srcOrd="16" destOrd="0" presId="urn:microsoft.com/office/officeart/2005/8/layout/cycle8"/>
    <dgm:cxn modelId="{E4482855-994C-442B-BB7E-2AEEF00A7BAC}" type="presParOf" srcId="{0CF95ED3-AF4B-4A69-9973-D0D5826A0075}" destId="{55F235A1-7FCD-4C7E-8EDB-77A97399F53A}" srcOrd="17" destOrd="0" presId="urn:microsoft.com/office/officeart/2005/8/layout/cycle8"/>
    <dgm:cxn modelId="{205DC9EC-C82E-432A-AEE3-899D4034BCF4}" type="presParOf" srcId="{0CF95ED3-AF4B-4A69-9973-D0D5826A0075}" destId="{712258E3-D4D6-4843-B37D-BDE41C43A54A}" srcOrd="18" destOrd="0" presId="urn:microsoft.com/office/officeart/2005/8/layout/cycle8"/>
    <dgm:cxn modelId="{FA979685-5053-4978-A017-96B6B5D27DA4}" type="presParOf" srcId="{0CF95ED3-AF4B-4A69-9973-D0D5826A0075}" destId="{751FD0D4-2859-4E50-A897-81B62B7AF23E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6C8E2-1B04-480E-9063-DBDBF8CEAA46}">
      <dsp:nvSpPr>
        <dsp:cNvPr id="0" name=""/>
        <dsp:cNvSpPr/>
      </dsp:nvSpPr>
      <dsp:spPr>
        <a:xfrm>
          <a:off x="976358" y="206802"/>
          <a:ext cx="2560320" cy="2560320"/>
        </a:xfrm>
        <a:prstGeom prst="pie">
          <a:avLst>
            <a:gd name="adj1" fmla="val 16200000"/>
            <a:gd name="adj2" fmla="val 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smtClean="0">
              <a:solidFill>
                <a:schemeClr val="tx1"/>
              </a:solidFill>
            </a:rPr>
            <a:t>Diagnosing</a:t>
          </a:r>
          <a:r>
            <a:rPr lang="en-ZA" sz="1000" b="1" kern="1200" dirty="0" smtClean="0"/>
            <a:t> </a:t>
          </a:r>
          <a:endParaRPr lang="en-ZA" sz="1000" kern="1200" dirty="0"/>
        </a:p>
      </dsp:txBody>
      <dsp:txXfrm>
        <a:off x="2335461" y="737458"/>
        <a:ext cx="944880" cy="701040"/>
      </dsp:txXfrm>
    </dsp:sp>
    <dsp:sp modelId="{9C565A73-0E96-41BE-8657-AC1B2223E115}">
      <dsp:nvSpPr>
        <dsp:cNvPr id="0" name=""/>
        <dsp:cNvSpPr/>
      </dsp:nvSpPr>
      <dsp:spPr>
        <a:xfrm>
          <a:off x="1045359" y="255323"/>
          <a:ext cx="2560320" cy="2560320"/>
        </a:xfrm>
        <a:prstGeom prst="pie">
          <a:avLst>
            <a:gd name="adj1" fmla="val 0"/>
            <a:gd name="adj2" fmla="val 540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smtClean="0">
              <a:solidFill>
                <a:schemeClr val="tx1"/>
              </a:solidFill>
            </a:rPr>
            <a:t>Planning</a:t>
          </a:r>
          <a:endParaRPr lang="en-ZA" sz="1000" kern="1200" dirty="0">
            <a:solidFill>
              <a:schemeClr val="tx1"/>
            </a:solidFill>
          </a:endParaRPr>
        </a:p>
      </dsp:txBody>
      <dsp:txXfrm>
        <a:off x="2404462" y="1583947"/>
        <a:ext cx="944880" cy="701040"/>
      </dsp:txXfrm>
    </dsp:sp>
    <dsp:sp modelId="{251126C8-5EB1-402F-99C1-CFF5AAF1BCD6}">
      <dsp:nvSpPr>
        <dsp:cNvPr id="0" name=""/>
        <dsp:cNvSpPr/>
      </dsp:nvSpPr>
      <dsp:spPr>
        <a:xfrm>
          <a:off x="944863" y="268816"/>
          <a:ext cx="2560320" cy="2560320"/>
        </a:xfrm>
        <a:prstGeom prst="pie">
          <a:avLst>
            <a:gd name="adj1" fmla="val 5400000"/>
            <a:gd name="adj2" fmla="val 1080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smtClean="0">
              <a:solidFill>
                <a:schemeClr val="tx1"/>
              </a:solidFill>
            </a:rPr>
            <a:t>Implementation</a:t>
          </a:r>
          <a:r>
            <a:rPr lang="en-ZA" sz="1000" b="1" kern="1200" dirty="0" smtClean="0"/>
            <a:t> (</a:t>
          </a:r>
          <a:r>
            <a:rPr lang="en-ZA" sz="1000" b="1" kern="1200" dirty="0" smtClean="0">
              <a:solidFill>
                <a:schemeClr val="tx1"/>
              </a:solidFill>
            </a:rPr>
            <a:t>Outputs</a:t>
          </a:r>
          <a:r>
            <a:rPr lang="en-ZA" sz="1000" b="1" kern="1200" dirty="0" smtClean="0"/>
            <a:t>)</a:t>
          </a:r>
          <a:endParaRPr lang="en-ZA" sz="1000" kern="1200" dirty="0"/>
        </a:p>
      </dsp:txBody>
      <dsp:txXfrm>
        <a:off x="1201199" y="1597439"/>
        <a:ext cx="944880" cy="701040"/>
      </dsp:txXfrm>
    </dsp:sp>
    <dsp:sp modelId="{5AE5A620-B6E0-4D7D-B5E6-C745B05BAD18}">
      <dsp:nvSpPr>
        <dsp:cNvPr id="0" name=""/>
        <dsp:cNvSpPr/>
      </dsp:nvSpPr>
      <dsp:spPr>
        <a:xfrm>
          <a:off x="944863" y="182863"/>
          <a:ext cx="2560320" cy="2560320"/>
        </a:xfrm>
        <a:prstGeom prst="pie">
          <a:avLst>
            <a:gd name="adj1" fmla="val 10800000"/>
            <a:gd name="adj2" fmla="val 1620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Achievements</a:t>
          </a:r>
          <a:r>
            <a:rPr lang="en-US" sz="1000" b="1" kern="1200" dirty="0" smtClean="0"/>
            <a:t> (</a:t>
          </a:r>
          <a:r>
            <a:rPr lang="en-US" sz="1000" b="1" kern="1200" dirty="0" smtClean="0">
              <a:solidFill>
                <a:schemeClr val="tx1"/>
              </a:solidFill>
            </a:rPr>
            <a:t>outcomes</a:t>
          </a:r>
          <a:r>
            <a:rPr lang="en-US" sz="1000" b="1" kern="1200" dirty="0" smtClean="0"/>
            <a:t>)</a:t>
          </a:r>
          <a:endParaRPr lang="en-US" sz="1000" b="1" kern="1200" dirty="0"/>
        </a:p>
      </dsp:txBody>
      <dsp:txXfrm>
        <a:off x="1201199" y="713520"/>
        <a:ext cx="944880" cy="701040"/>
      </dsp:txXfrm>
    </dsp:sp>
    <dsp:sp modelId="{0B43BAB0-631B-4724-8311-AC1B145D4EC8}">
      <dsp:nvSpPr>
        <dsp:cNvPr id="0" name=""/>
        <dsp:cNvSpPr/>
      </dsp:nvSpPr>
      <dsp:spPr>
        <a:xfrm>
          <a:off x="959915" y="2556"/>
          <a:ext cx="2877312" cy="287731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235A1-7FCD-4C7E-8EDB-77A97399F53A}">
      <dsp:nvSpPr>
        <dsp:cNvPr id="0" name=""/>
        <dsp:cNvSpPr/>
      </dsp:nvSpPr>
      <dsp:spPr>
        <a:xfrm>
          <a:off x="886863" y="96827"/>
          <a:ext cx="2877312" cy="287731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258E3-D4D6-4843-B37D-BDE41C43A54A}">
      <dsp:nvSpPr>
        <dsp:cNvPr id="0" name=""/>
        <dsp:cNvSpPr/>
      </dsp:nvSpPr>
      <dsp:spPr>
        <a:xfrm>
          <a:off x="786367" y="110320"/>
          <a:ext cx="2877312" cy="287731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3">
            <a:hueOff val="11730229"/>
            <a:satOff val="-26725"/>
            <a:lumOff val="1072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FD0D4-2859-4E50-A897-81B62B7AF23E}">
      <dsp:nvSpPr>
        <dsp:cNvPr id="0" name=""/>
        <dsp:cNvSpPr/>
      </dsp:nvSpPr>
      <dsp:spPr>
        <a:xfrm>
          <a:off x="786367" y="24367"/>
          <a:ext cx="2877312" cy="287731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938AC-713D-485D-BDE5-F4DAB012A587}" type="datetimeFigureOut">
              <a:rPr lang="en-US" smtClean="0"/>
              <a:pPr/>
              <a:t>5/2/2017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BDF3-54C1-46FC-8737-1872CECCB6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8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5B797-24DC-4F4F-949B-7A2B5A6280D2}" type="datetimeFigureOut">
              <a:rPr lang="en-US" smtClean="0"/>
              <a:pPr/>
              <a:t>5/2/2017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54C7-EA55-4BBF-BB81-082164262C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1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50206" cy="969313"/>
          </a:xfrm>
        </p:spPr>
        <p:txBody>
          <a:bodyPr anchor="ctr"/>
          <a:lstStyle>
            <a:lvl1pPr algn="l">
              <a:defRPr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79512" y="2924944"/>
            <a:ext cx="8750206" cy="1901856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729"/>
            <a:ext cx="2880320" cy="981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285728"/>
            <a:ext cx="1426112" cy="1008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9941"/>
            <a:ext cx="8712968" cy="93978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26816" cy="4896544"/>
          </a:xfrm>
        </p:spPr>
        <p:txBody>
          <a:bodyPr/>
          <a:lstStyle>
            <a:lvl1pPr>
              <a:buFont typeface="Wingdings" pitchFamily="2" charset="2"/>
              <a:buChar char="Ø"/>
              <a:defRPr>
                <a:solidFill>
                  <a:schemeClr val="accent2"/>
                </a:solidFill>
              </a:defRPr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4427984" y="6435942"/>
            <a:ext cx="683568" cy="400110"/>
          </a:xfrm>
          <a:prstGeom prst="rect">
            <a:avLst/>
          </a:prstGeom>
        </p:spPr>
        <p:txBody>
          <a:bodyPr anchor="ctr"/>
          <a:lstStyle>
            <a:lvl1pPr algn="ctr" eaLnBrk="1" latinLnBrk="0" hangingPunct="1">
              <a:defRPr kumimoji="0" lang="en-GB" sz="1800" kern="120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n-ea"/>
                <a:cs typeface="+mn-cs"/>
              </a:defRPr>
            </a:lvl1pPr>
            <a:extLst/>
          </a:lstStyle>
          <a:p>
            <a:fld id="{62AAA1A3-262B-4979-8C18-306C3DA11E9E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7" y="6237402"/>
            <a:ext cx="1763688" cy="601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33736" y="5872013"/>
            <a:ext cx="1133954" cy="1127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79512" y="285728"/>
            <a:ext cx="8784976" cy="93978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98824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" pitchFamily="2" charset="2"/>
        <a:buChar char="Ø"/>
        <a:defRPr kumimoji="0" sz="32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Wingdings" pitchFamily="2" charset="2"/>
        <a:buChar char="§"/>
        <a:defRPr kumimoji="0" sz="28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" pitchFamily="2" charset="2"/>
        <a:buChar char="§"/>
        <a:defRPr kumimoji="0" sz="2400" kern="1200">
          <a:solidFill>
            <a:schemeClr val="accent3"/>
          </a:solidFill>
          <a:latin typeface="Calibri" pitchFamily="34" charset="0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accent3"/>
          </a:solidFill>
          <a:latin typeface="Calibri" pitchFamily="34" charset="0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accent3"/>
          </a:solidFill>
          <a:latin typeface="Calibri" pitchFamily="34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5020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>
                <a:solidFill>
                  <a:schemeClr val="tx1"/>
                </a:solidFill>
              </a:rPr>
              <a:t>Presentation of the Revised Strategic Plan 2015/2020 and </a:t>
            </a:r>
            <a:r>
              <a:rPr lang="en-ZA" b="1" dirty="0">
                <a:solidFill>
                  <a:schemeClr val="tx1"/>
                </a:solidFill>
              </a:rPr>
              <a:t>APP 2017/18 Portfolio Committee </a:t>
            </a:r>
            <a:r>
              <a:rPr lang="en-ZA" b="1" dirty="0" smtClean="0">
                <a:solidFill>
                  <a:schemeClr val="tx1"/>
                </a:solidFill>
              </a:rPr>
              <a:t/>
            </a:r>
            <a:br>
              <a:rPr lang="en-ZA" b="1" dirty="0" smtClean="0">
                <a:solidFill>
                  <a:schemeClr val="tx1"/>
                </a:solidFill>
              </a:rPr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750206" cy="1008112"/>
          </a:xfrm>
        </p:spPr>
        <p:txBody>
          <a:bodyPr>
            <a:normAutofit fontScale="85000" lnSpcReduction="20000"/>
          </a:bodyPr>
          <a:lstStyle/>
          <a:p>
            <a:r>
              <a:rPr lang="en-ZA" b="1" dirty="0" smtClean="0"/>
              <a:t>Acting Director General: Tshediso Matona- Overview</a:t>
            </a:r>
          </a:p>
          <a:p>
            <a:endParaRPr lang="en-ZA" b="1" dirty="0"/>
          </a:p>
          <a:p>
            <a:r>
              <a:rPr lang="en-ZA" b="1" dirty="0" smtClean="0"/>
              <a:t>04 May 2017</a:t>
            </a:r>
          </a:p>
        </p:txBody>
      </p:sp>
    </p:spTree>
    <p:extLst>
      <p:ext uri="{BB962C8B-B14F-4D97-AF65-F5344CB8AC3E}">
        <p14:creationId xmlns:p14="http://schemas.microsoft.com/office/powerpoint/2010/main" val="37388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Key APP commitments for </a:t>
            </a:r>
            <a:r>
              <a:rPr lang="en-ZA" sz="2800" b="1" dirty="0" smtClean="0">
                <a:solidFill>
                  <a:schemeClr val="tx1"/>
                </a:solidFill>
              </a:rPr>
              <a:t>2017-18 (2) 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9"/>
            <a:ext cx="8726816" cy="5256584"/>
          </a:xfrm>
        </p:spPr>
        <p:txBody>
          <a:bodyPr>
            <a:normAutofit lnSpcReduction="10000"/>
          </a:bodyPr>
          <a:lstStyle/>
          <a:p>
            <a:r>
              <a:rPr lang="en-ZA" sz="2200" dirty="0">
                <a:solidFill>
                  <a:schemeClr val="tx1"/>
                </a:solidFill>
              </a:rPr>
              <a:t>Expand </a:t>
            </a:r>
            <a:r>
              <a:rPr lang="en-ZA" sz="2200" dirty="0" smtClean="0">
                <a:solidFill>
                  <a:schemeClr val="tx1"/>
                </a:solidFill>
              </a:rPr>
              <a:t>on-the-ground monitoring through </a:t>
            </a:r>
            <a:r>
              <a:rPr lang="en-ZA" sz="2200" dirty="0">
                <a:solidFill>
                  <a:schemeClr val="tx1"/>
                </a:solidFill>
              </a:rPr>
              <a:t>programmes such as </a:t>
            </a:r>
            <a:r>
              <a:rPr lang="en-ZA" sz="2200" dirty="0" smtClean="0">
                <a:solidFill>
                  <a:schemeClr val="tx1"/>
                </a:solidFill>
              </a:rPr>
              <a:t>the </a:t>
            </a:r>
            <a:r>
              <a:rPr lang="en-ZA" sz="2200" dirty="0">
                <a:solidFill>
                  <a:schemeClr val="tx1"/>
                </a:solidFill>
              </a:rPr>
              <a:t>Frontline Delivery Monitoring visits and Presidential </a:t>
            </a:r>
            <a:r>
              <a:rPr lang="en-ZA" sz="2200" dirty="0" smtClean="0">
                <a:solidFill>
                  <a:schemeClr val="tx1"/>
                </a:solidFill>
              </a:rPr>
              <a:t>Hotline. </a:t>
            </a:r>
          </a:p>
          <a:p>
            <a:r>
              <a:rPr lang="en-ZA" sz="2200" dirty="0" smtClean="0">
                <a:solidFill>
                  <a:schemeClr val="tx1"/>
                </a:solidFill>
              </a:rPr>
              <a:t>Continue to roll-out other monitoring initiatives such as:</a:t>
            </a:r>
          </a:p>
          <a:p>
            <a:pPr lvl="1"/>
            <a:r>
              <a:rPr lang="en-ZA" sz="2200" dirty="0" smtClean="0">
                <a:solidFill>
                  <a:schemeClr val="tx1"/>
                </a:solidFill>
              </a:rPr>
              <a:t>payment </a:t>
            </a:r>
            <a:r>
              <a:rPr lang="en-ZA" sz="2200" dirty="0">
                <a:solidFill>
                  <a:schemeClr val="tx1"/>
                </a:solidFill>
              </a:rPr>
              <a:t>of suppliers within 30-days of receipts of receipts of valid </a:t>
            </a:r>
            <a:r>
              <a:rPr lang="en-ZA" sz="2200" dirty="0" smtClean="0">
                <a:solidFill>
                  <a:schemeClr val="tx1"/>
                </a:solidFill>
              </a:rPr>
              <a:t>invoices</a:t>
            </a:r>
            <a:r>
              <a:rPr lang="en-ZA" sz="2200" dirty="0">
                <a:solidFill>
                  <a:schemeClr val="tx1"/>
                </a:solidFill>
              </a:rPr>
              <a:t>;</a:t>
            </a:r>
            <a:endParaRPr lang="en-ZA" sz="2200" dirty="0" smtClean="0">
              <a:solidFill>
                <a:schemeClr val="tx1"/>
              </a:solidFill>
            </a:endParaRPr>
          </a:p>
          <a:p>
            <a:pPr lvl="1"/>
            <a:r>
              <a:rPr lang="en-ZA" sz="2200" dirty="0" smtClean="0">
                <a:solidFill>
                  <a:schemeClr val="tx1"/>
                </a:solidFill>
              </a:rPr>
              <a:t>reforms </a:t>
            </a:r>
            <a:r>
              <a:rPr lang="en-ZA" sz="2200" dirty="0">
                <a:solidFill>
                  <a:schemeClr val="tx1"/>
                </a:solidFill>
              </a:rPr>
              <a:t>in mining towns and labour sending </a:t>
            </a:r>
            <a:r>
              <a:rPr lang="en-ZA" sz="2200" dirty="0" smtClean="0">
                <a:solidFill>
                  <a:schemeClr val="tx1"/>
                </a:solidFill>
              </a:rPr>
              <a:t>areas;</a:t>
            </a:r>
          </a:p>
          <a:p>
            <a:pPr lvl="1"/>
            <a:r>
              <a:rPr lang="en-ZA" sz="2200" dirty="0">
                <a:solidFill>
                  <a:schemeClr val="tx1"/>
                </a:solidFill>
              </a:rPr>
              <a:t>Monitoring of </a:t>
            </a:r>
            <a:r>
              <a:rPr lang="en-ZA" sz="2200" dirty="0" smtClean="0">
                <a:solidFill>
                  <a:schemeClr val="tx1"/>
                </a:solidFill>
              </a:rPr>
              <a:t>management practices through the Management Practices Assessment Tool (MPAT); </a:t>
            </a:r>
            <a:endParaRPr lang="en-ZA" sz="2200" dirty="0">
              <a:solidFill>
                <a:schemeClr val="tx1"/>
              </a:solidFill>
            </a:endParaRPr>
          </a:p>
          <a:p>
            <a:pPr lvl="1"/>
            <a:r>
              <a:rPr lang="en-ZA" sz="2200" dirty="0" smtClean="0">
                <a:solidFill>
                  <a:schemeClr val="tx1"/>
                </a:solidFill>
              </a:rPr>
              <a:t>Monitoring </a:t>
            </a:r>
            <a:r>
              <a:rPr lang="en-ZA" sz="2200" dirty="0">
                <a:solidFill>
                  <a:schemeClr val="tx1"/>
                </a:solidFill>
              </a:rPr>
              <a:t>of </a:t>
            </a:r>
            <a:r>
              <a:rPr lang="en-ZA" sz="2200" dirty="0" smtClean="0">
                <a:solidFill>
                  <a:schemeClr val="tx1"/>
                </a:solidFill>
              </a:rPr>
              <a:t>selected municipalities </a:t>
            </a:r>
            <a:r>
              <a:rPr lang="en-ZA" sz="2200" dirty="0">
                <a:solidFill>
                  <a:schemeClr val="tx1"/>
                </a:solidFill>
              </a:rPr>
              <a:t>using Local Government Monitoring </a:t>
            </a:r>
            <a:r>
              <a:rPr lang="en-ZA" sz="2200" dirty="0" smtClean="0">
                <a:solidFill>
                  <a:schemeClr val="tx1"/>
                </a:solidFill>
              </a:rPr>
              <a:t> Tool.</a:t>
            </a:r>
          </a:p>
          <a:p>
            <a:r>
              <a:rPr lang="en-ZA" sz="2200" dirty="0" smtClean="0">
                <a:solidFill>
                  <a:schemeClr val="tx1"/>
                </a:solidFill>
              </a:rPr>
              <a:t>Promote mainstreaming of youth development initiatives into the plans of government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ZA" sz="2100" dirty="0" smtClean="0">
                <a:solidFill>
                  <a:schemeClr val="tx1"/>
                </a:solidFill>
              </a:rPr>
              <a:t>Implement </a:t>
            </a:r>
            <a:r>
              <a:rPr lang="en-ZA" sz="2100" dirty="0">
                <a:solidFill>
                  <a:schemeClr val="tx1"/>
                </a:solidFill>
              </a:rPr>
              <a:t>of Operation </a:t>
            </a:r>
            <a:r>
              <a:rPr lang="en-ZA" sz="2100" dirty="0" err="1">
                <a:solidFill>
                  <a:schemeClr val="tx1"/>
                </a:solidFill>
              </a:rPr>
              <a:t>Phakisa</a:t>
            </a:r>
            <a:r>
              <a:rPr lang="en-ZA" sz="2100" dirty="0">
                <a:solidFill>
                  <a:schemeClr val="tx1"/>
                </a:solidFill>
              </a:rPr>
              <a:t> </a:t>
            </a:r>
            <a:r>
              <a:rPr lang="en-ZA" sz="2100" dirty="0" smtClean="0">
                <a:solidFill>
                  <a:schemeClr val="tx1"/>
                </a:solidFill>
              </a:rPr>
              <a:t>initiatives to </a:t>
            </a:r>
            <a:r>
              <a:rPr lang="en-ZA" sz="2100" dirty="0">
                <a:solidFill>
                  <a:schemeClr val="tx1"/>
                </a:solidFill>
              </a:rPr>
              <a:t>unlock critical service delivery </a:t>
            </a:r>
            <a:r>
              <a:rPr lang="en-ZA" sz="2100" dirty="0" smtClean="0">
                <a:solidFill>
                  <a:schemeClr val="tx1"/>
                </a:solidFill>
              </a:rPr>
              <a:t>challenges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en-ZA" sz="2100" dirty="0">
              <a:solidFill>
                <a:schemeClr val="tx1"/>
              </a:solidFill>
            </a:endParaRPr>
          </a:p>
          <a:p>
            <a:endParaRPr lang="en-ZA" sz="2200" dirty="0" smtClean="0">
              <a:solidFill>
                <a:schemeClr val="tx1"/>
              </a:solidFill>
            </a:endParaRPr>
          </a:p>
          <a:p>
            <a:endParaRPr lang="en-ZA" sz="8000" dirty="0">
              <a:solidFill>
                <a:schemeClr val="tx1"/>
              </a:solidFill>
            </a:endParaRPr>
          </a:p>
          <a:p>
            <a:pPr lvl="1"/>
            <a:endParaRPr lang="en-ZA" sz="1400" dirty="0">
              <a:solidFill>
                <a:schemeClr val="tx1"/>
              </a:solidFill>
            </a:endParaRPr>
          </a:p>
          <a:p>
            <a:pPr lvl="1"/>
            <a:endParaRPr lang="en-ZA" sz="1400" dirty="0">
              <a:solidFill>
                <a:schemeClr val="tx1"/>
              </a:solidFill>
            </a:endParaRPr>
          </a:p>
          <a:p>
            <a:pPr lvl="1"/>
            <a:endParaRPr lang="en-ZA" sz="2100" dirty="0" smtClean="0">
              <a:solidFill>
                <a:schemeClr val="tx1"/>
              </a:solidFill>
            </a:endParaRPr>
          </a:p>
          <a:p>
            <a:pPr lvl="1"/>
            <a:endParaRPr lang="en-ZA" sz="2100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936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Focus for 2017-18 (1)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26816" cy="4896544"/>
          </a:xfrm>
        </p:spPr>
        <p:txBody>
          <a:bodyPr>
            <a:normAutofit lnSpcReduction="10000"/>
          </a:bodyPr>
          <a:lstStyle/>
          <a:p>
            <a:r>
              <a:rPr lang="en-ZA" sz="2200" b="1" dirty="0">
                <a:solidFill>
                  <a:schemeClr val="tx1"/>
                </a:solidFill>
              </a:rPr>
              <a:t>Institutionalising planning in </a:t>
            </a:r>
            <a:r>
              <a:rPr lang="en-ZA" sz="2200" b="1" dirty="0" smtClean="0">
                <a:solidFill>
                  <a:schemeClr val="tx1"/>
                </a:solidFill>
              </a:rPr>
              <a:t>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A </a:t>
            </a:r>
            <a:r>
              <a:rPr lang="en-ZA" sz="2200" dirty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planning </a:t>
            </a:r>
            <a:r>
              <a:rPr lang="en-ZA" sz="2200" dirty="0" smtClean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policy </a:t>
            </a:r>
            <a:r>
              <a:rPr lang="en-ZA" sz="2200" dirty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document setting out broad planning </a:t>
            </a:r>
            <a:r>
              <a:rPr lang="en-ZA" sz="2200" dirty="0" smtClean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reforms, including, developmental </a:t>
            </a:r>
            <a:r>
              <a:rPr lang="en-ZA" sz="2200" dirty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role of </a:t>
            </a:r>
            <a:r>
              <a:rPr lang="en-ZA" sz="2200" dirty="0" smtClean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planning, problem-solving and strengthening </a:t>
            </a:r>
            <a:r>
              <a:rPr lang="en-ZA" sz="2200" dirty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the link between planning and </a:t>
            </a:r>
            <a:r>
              <a:rPr lang="en-ZA" sz="2200" dirty="0" smtClean="0">
                <a:solidFill>
                  <a:schemeClr val="tx1"/>
                </a:solidFill>
                <a:ea typeface="Tahoma" panose="020B0604030504040204" pitchFamily="34" charset="0"/>
                <a:cs typeface="Arial" pitchFamily="34" charset="0"/>
              </a:rPr>
              <a:t>budgeting</a:t>
            </a:r>
          </a:p>
          <a:p>
            <a:pPr lvl="0">
              <a:buClr>
                <a:srgbClr val="A5B592"/>
              </a:buClr>
            </a:pPr>
            <a:r>
              <a:rPr lang="en-US" sz="2200" b="1" dirty="0">
                <a:solidFill>
                  <a:prstClr val="black"/>
                </a:solidFill>
                <a:cs typeface="Arial" panose="020B0604020202020204" pitchFamily="34" charset="0"/>
              </a:rPr>
              <a:t>Transfer </a:t>
            </a:r>
            <a:r>
              <a:rPr lang="en-US" sz="2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Spatial and Land-use Management Act (SPLUMA) to DPME</a:t>
            </a:r>
            <a:endParaRPr lang="en-US" sz="2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65125" lvl="0" indent="-282575" algn="just" fontAlgn="base">
              <a:spcAft>
                <a:spcPct val="0"/>
              </a:spcAft>
              <a:buClr>
                <a:srgbClr val="A5B592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A Proclamation has been prepared and agreed to by Ministers of all departments</a:t>
            </a:r>
          </a:p>
          <a:p>
            <a:pPr marL="365125" lvl="0" indent="-282575" algn="just" fontAlgn="base">
              <a:spcAft>
                <a:spcPct val="0"/>
              </a:spcAft>
              <a:buClr>
                <a:srgbClr val="A5B592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Officials working on details of resources, finances, etc. implications</a:t>
            </a:r>
          </a:p>
          <a:p>
            <a:pPr marL="365125" lvl="0" indent="-282575" algn="just" fontAlgn="base">
              <a:spcAft>
                <a:spcPct val="0"/>
              </a:spcAft>
              <a:buClr>
                <a:srgbClr val="A5B592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Commission started a consultation process on NSDF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development</a:t>
            </a:r>
          </a:p>
          <a:p>
            <a:pPr lvl="0" fontAlgn="base">
              <a:spcAft>
                <a:spcPct val="0"/>
              </a:spcAft>
              <a:buClr>
                <a:srgbClr val="A5B592"/>
              </a:buClr>
            </a:pPr>
            <a:r>
              <a:rPr lang="en-US" sz="2200" b="1" dirty="0">
                <a:solidFill>
                  <a:prstClr val="black"/>
                </a:solidFill>
                <a:cs typeface="Arial" panose="020B0604020202020204" pitchFamily="34" charset="0"/>
              </a:rPr>
              <a:t>Government Performance Information </a:t>
            </a:r>
          </a:p>
          <a:p>
            <a:pPr marL="365125" lvl="0" indent="-282575" algn="just" fontAlgn="base">
              <a:spcAft>
                <a:spcPct val="0"/>
              </a:spcAft>
              <a:buClr>
                <a:srgbClr val="A5B592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Government 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performance Information function ‘moved’ from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National Treasury 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to DPME. The shift requires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formalization/proclamation</a:t>
            </a:r>
          </a:p>
          <a:p>
            <a:pPr marL="365125" lvl="0" indent="-282575" algn="just" fontAlgn="base">
              <a:spcAft>
                <a:spcPct val="0"/>
              </a:spcAft>
              <a:buClr>
                <a:srgbClr val="A5B592"/>
              </a:buClr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prstClr val="black"/>
                </a:solidFill>
                <a:cs typeface="Arial" pitchFamily="34" charset="0"/>
              </a:rPr>
              <a:t>Finalised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revised medium and short-term planning framework </a:t>
            </a:r>
          </a:p>
          <a:p>
            <a:pPr marL="82550" lvl="0" indent="0" algn="just" fontAlgn="base">
              <a:spcAft>
                <a:spcPct val="0"/>
              </a:spcAft>
              <a:buClr>
                <a:srgbClr val="A5B592"/>
              </a:buClr>
              <a:buNone/>
            </a:pPr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  <a:p>
            <a:pPr marL="402336" lvl="1" indent="0">
              <a:buNone/>
            </a:pPr>
            <a:endParaRPr lang="en-ZA" sz="2200" b="1" dirty="0" smtClean="0">
              <a:solidFill>
                <a:schemeClr val="tx1"/>
              </a:solidFill>
              <a:ea typeface="Tahoma" panose="020B0604030504040204" pitchFamily="34" charset="0"/>
              <a:cs typeface="Arial" pitchFamily="34" charset="0"/>
            </a:endParaRPr>
          </a:p>
          <a:p>
            <a:pPr lvl="1"/>
            <a:endParaRPr lang="en-ZA" sz="2200" b="1" dirty="0">
              <a:solidFill>
                <a:schemeClr val="tx1"/>
              </a:solidFill>
              <a:ea typeface="Tahoma" panose="020B0604030504040204" pitchFamily="34" charset="0"/>
              <a:cs typeface="Arial" pitchFamily="34" charset="0"/>
            </a:endParaRPr>
          </a:p>
          <a:p>
            <a:pPr lvl="1"/>
            <a:endParaRPr lang="en-ZA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3326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Focus for </a:t>
            </a:r>
            <a:r>
              <a:rPr lang="en-ZA" sz="2800" b="1" dirty="0" smtClean="0">
                <a:solidFill>
                  <a:schemeClr val="tx1"/>
                </a:solidFill>
              </a:rPr>
              <a:t>2017-18 (2)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72" y="764704"/>
            <a:ext cx="8726816" cy="5117587"/>
          </a:xfrm>
        </p:spPr>
        <p:txBody>
          <a:bodyPr>
            <a:noAutofit/>
          </a:bodyPr>
          <a:lstStyle/>
          <a:p>
            <a:pPr marL="82296" indent="0" defTabSz="389335">
              <a:buNone/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ZA" sz="2400" b="1" dirty="0" smtClean="0">
                <a:solidFill>
                  <a:schemeClr val="tx1"/>
                </a:solidFill>
              </a:rPr>
              <a:t>Mid-term review of MTSF</a:t>
            </a: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ZA" sz="2200" dirty="0" smtClean="0">
                <a:solidFill>
                  <a:schemeClr val="tx1"/>
                </a:solidFill>
              </a:rPr>
              <a:t>Undertake a mid-term review of the MTSF outcomes for period 2014-2019</a:t>
            </a: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GB" sz="2200" dirty="0" smtClean="0">
                <a:solidFill>
                  <a:schemeClr val="tx1"/>
                </a:solidFill>
              </a:rPr>
              <a:t>Since </a:t>
            </a:r>
            <a:r>
              <a:rPr lang="en-GB" sz="2200" dirty="0">
                <a:solidFill>
                  <a:schemeClr val="tx1"/>
                </a:solidFill>
              </a:rPr>
              <a:t>1994, </a:t>
            </a:r>
            <a:r>
              <a:rPr lang="en-GB" sz="2200" dirty="0" smtClean="0">
                <a:solidFill>
                  <a:schemeClr val="tx1"/>
                </a:solidFill>
              </a:rPr>
              <a:t>Government at </a:t>
            </a:r>
            <a:r>
              <a:rPr lang="en-GB" sz="2200" dirty="0">
                <a:solidFill>
                  <a:schemeClr val="tx1"/>
                </a:solidFill>
              </a:rPr>
              <a:t>critical intervals of each administration 	(term 	of office) </a:t>
            </a:r>
            <a:r>
              <a:rPr lang="en-GB" sz="2200" dirty="0" smtClean="0">
                <a:solidFill>
                  <a:schemeClr val="tx1"/>
                </a:solidFill>
              </a:rPr>
              <a:t>reflects </a:t>
            </a:r>
            <a:r>
              <a:rPr lang="en-GB" sz="2200" dirty="0">
                <a:solidFill>
                  <a:schemeClr val="tx1"/>
                </a:solidFill>
              </a:rPr>
              <a:t>on progress towards </a:t>
            </a:r>
            <a:r>
              <a:rPr lang="en-GB" sz="2200" dirty="0" smtClean="0">
                <a:solidFill>
                  <a:schemeClr val="tx1"/>
                </a:solidFill>
              </a:rPr>
              <a:t>electoral goals</a:t>
            </a:r>
            <a:endParaRPr lang="en-GB" sz="2200" dirty="0">
              <a:solidFill>
                <a:schemeClr val="tx1"/>
              </a:solidFill>
            </a:endParaRP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Government </a:t>
            </a:r>
            <a:r>
              <a:rPr lang="en-GB" sz="2200" dirty="0">
                <a:solidFill>
                  <a:schemeClr val="tx1"/>
                </a:solidFill>
              </a:rPr>
              <a:t>has previously conducted and published a 5-year review; 10-year </a:t>
            </a:r>
            <a:r>
              <a:rPr lang="en-GB" sz="2200" dirty="0" smtClean="0">
                <a:solidFill>
                  <a:schemeClr val="tx1"/>
                </a:solidFill>
              </a:rPr>
              <a:t>review; 15-year </a:t>
            </a:r>
            <a:r>
              <a:rPr lang="en-GB" sz="2200" dirty="0">
                <a:solidFill>
                  <a:schemeClr val="tx1"/>
                </a:solidFill>
              </a:rPr>
              <a:t>review and 20-year review of its performance </a:t>
            </a:r>
            <a:r>
              <a:rPr lang="en-GB" sz="2200" dirty="0" smtClean="0">
                <a:solidFill>
                  <a:schemeClr val="tx1"/>
                </a:solidFill>
              </a:rPr>
              <a:t>and </a:t>
            </a:r>
            <a:r>
              <a:rPr lang="en-GB" sz="2200" dirty="0">
                <a:solidFill>
                  <a:schemeClr val="tx1"/>
                </a:solidFill>
              </a:rPr>
              <a:t>service delivery to the </a:t>
            </a:r>
            <a:r>
              <a:rPr lang="en-GB" sz="2200" dirty="0" smtClean="0">
                <a:solidFill>
                  <a:schemeClr val="tx1"/>
                </a:solidFill>
              </a:rPr>
              <a:t>people</a:t>
            </a:r>
            <a:endParaRPr lang="en-GB" sz="2200" dirty="0">
              <a:solidFill>
                <a:schemeClr val="tx1"/>
              </a:solidFill>
            </a:endParaRP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GB" sz="2200" dirty="0">
                <a:solidFill>
                  <a:schemeClr val="tx1"/>
                </a:solidFill>
              </a:rPr>
              <a:t>In-between these milestones, government has conducted internal </a:t>
            </a:r>
            <a:r>
              <a:rPr lang="en-GB" sz="2200" dirty="0" smtClean="0">
                <a:solidFill>
                  <a:schemeClr val="tx1"/>
                </a:solidFill>
              </a:rPr>
              <a:t>mid-term </a:t>
            </a:r>
            <a:r>
              <a:rPr lang="en-GB" sz="2200" dirty="0">
                <a:solidFill>
                  <a:schemeClr val="tx1"/>
                </a:solidFill>
              </a:rPr>
              <a:t>performance reviews</a:t>
            </a: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GB" sz="2200" dirty="0" smtClean="0">
                <a:solidFill>
                  <a:schemeClr val="tx1"/>
                </a:solidFill>
              </a:rPr>
              <a:t>This </a:t>
            </a:r>
            <a:r>
              <a:rPr lang="en-GB" sz="2200" dirty="0">
                <a:solidFill>
                  <a:schemeClr val="tx1"/>
                </a:solidFill>
              </a:rPr>
              <a:t>approach is consistent with the results-based approach for monitoring and </a:t>
            </a:r>
            <a:r>
              <a:rPr lang="en-GB" sz="2200" dirty="0" smtClean="0">
                <a:solidFill>
                  <a:schemeClr val="tx1"/>
                </a:solidFill>
              </a:rPr>
              <a:t>evaluation</a:t>
            </a: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r>
              <a:rPr lang="en-ZA" sz="2200" dirty="0">
                <a:solidFill>
                  <a:schemeClr val="tx1"/>
                </a:solidFill>
              </a:rPr>
              <a:t>The report will </a:t>
            </a:r>
            <a:r>
              <a:rPr lang="en-ZA" sz="2200" dirty="0" smtClean="0">
                <a:solidFill>
                  <a:schemeClr val="tx1"/>
                </a:solidFill>
              </a:rPr>
              <a:t>be </a:t>
            </a:r>
            <a:r>
              <a:rPr lang="en-ZA" sz="2200" dirty="0">
                <a:solidFill>
                  <a:schemeClr val="tx1"/>
                </a:solidFill>
              </a:rPr>
              <a:t>tabled by the DPME at the </a:t>
            </a:r>
            <a:r>
              <a:rPr lang="en-ZA" sz="2200" dirty="0" smtClean="0">
                <a:solidFill>
                  <a:schemeClr val="tx1"/>
                </a:solidFill>
              </a:rPr>
              <a:t>July </a:t>
            </a:r>
            <a:r>
              <a:rPr lang="en-ZA" sz="2200" dirty="0">
                <a:solidFill>
                  <a:schemeClr val="tx1"/>
                </a:solidFill>
              </a:rPr>
              <a:t>2017 Cabinet Lekgotla</a:t>
            </a:r>
          </a:p>
          <a:p>
            <a:pPr defTabSz="389335">
              <a:tabLst>
                <a:tab pos="255985" algn="l"/>
                <a:tab pos="257175" algn="l"/>
                <a:tab pos="389335" algn="l"/>
                <a:tab pos="429816" algn="l"/>
                <a:tab pos="470297" algn="l"/>
              </a:tabLst>
            </a:pPr>
            <a:endParaRPr lang="en-GB" sz="2200" dirty="0" smtClean="0">
              <a:solidFill>
                <a:schemeClr val="tx1"/>
              </a:solidFill>
            </a:endParaRPr>
          </a:p>
          <a:p>
            <a:endParaRPr lang="en-ZA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696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Focus for 2017-18 </a:t>
            </a:r>
            <a:r>
              <a:rPr lang="en-ZA" b="1" dirty="0" smtClean="0">
                <a:solidFill>
                  <a:schemeClr val="tx1"/>
                </a:solidFill>
              </a:rPr>
              <a:t>(3)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A5B592"/>
              </a:buClr>
            </a:pPr>
            <a:r>
              <a:rPr lang="en-ZA" sz="2000" b="1" dirty="0">
                <a:solidFill>
                  <a:prstClr val="black"/>
                </a:solidFill>
                <a:cs typeface="Arial" panose="020B0604020202020204" pitchFamily="34" charset="0"/>
              </a:rPr>
              <a:t>Implementation of the revised organisational structure and budget structure</a:t>
            </a:r>
          </a:p>
          <a:p>
            <a:pPr lvl="1" fontAlgn="base">
              <a:spcAft>
                <a:spcPct val="0"/>
              </a:spcAft>
              <a:buClr>
                <a:srgbClr val="A5B592"/>
              </a:buClr>
            </a:pPr>
            <a:r>
              <a:rPr lang="en-ZA" sz="2000" dirty="0">
                <a:solidFill>
                  <a:prstClr val="black"/>
                </a:solidFill>
                <a:cs typeface="Arial" panose="020B0604020202020204" pitchFamily="34" charset="0"/>
              </a:rPr>
              <a:t>Change management</a:t>
            </a:r>
          </a:p>
          <a:p>
            <a:pPr lvl="1" fontAlgn="base">
              <a:spcAft>
                <a:spcPct val="0"/>
              </a:spcAft>
              <a:buClr>
                <a:srgbClr val="A5B592"/>
              </a:buClr>
            </a:pPr>
            <a:r>
              <a:rPr lang="en-ZA" sz="2000" dirty="0">
                <a:solidFill>
                  <a:prstClr val="black"/>
                </a:solidFill>
                <a:cs typeface="Arial" panose="020B0604020202020204" pitchFamily="34" charset="0"/>
              </a:rPr>
              <a:t>Filling of critical vacant posts</a:t>
            </a:r>
          </a:p>
          <a:p>
            <a:pPr fontAlgn="base">
              <a:spcAft>
                <a:spcPct val="0"/>
              </a:spcAft>
            </a:pPr>
            <a:endParaRPr lang="en-ZA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0539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MACRO-STRUCTURE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351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924944"/>
            <a:ext cx="8750206" cy="936104"/>
          </a:xfrm>
        </p:spPr>
        <p:txBody>
          <a:bodyPr>
            <a:normAutofit/>
          </a:bodyPr>
          <a:lstStyle/>
          <a:p>
            <a:pPr algn="ctr"/>
            <a:r>
              <a:rPr lang="en-ZA" sz="3600" b="1" dirty="0">
                <a:solidFill>
                  <a:schemeClr val="tx1"/>
                </a:solidFill>
              </a:rPr>
              <a:t>DPME Budget 2017/18</a:t>
            </a:r>
          </a:p>
        </p:txBody>
      </p:sp>
    </p:spTree>
    <p:extLst>
      <p:ext uri="{BB962C8B-B14F-4D97-AF65-F5344CB8AC3E}">
        <p14:creationId xmlns:p14="http://schemas.microsoft.com/office/powerpoint/2010/main" val="28028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Budget: 2016/17 and 2017/18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55031"/>
            <a:ext cx="8726816" cy="2682281"/>
          </a:xfrm>
        </p:spPr>
        <p:txBody>
          <a:bodyPr>
            <a:normAutofit/>
          </a:bodyPr>
          <a:lstStyle/>
          <a:p>
            <a:r>
              <a:rPr lang="en-ZA" sz="2400" dirty="0" smtClean="0">
                <a:solidFill>
                  <a:schemeClr val="tx1"/>
                </a:solidFill>
              </a:rPr>
              <a:t>Saving on compensation due to delays in implementing new organisational structure</a:t>
            </a:r>
          </a:p>
          <a:p>
            <a:r>
              <a:rPr lang="en-ZA" sz="2400" dirty="0" smtClean="0">
                <a:solidFill>
                  <a:schemeClr val="tx1"/>
                </a:solidFill>
              </a:rPr>
              <a:t>Saving on </a:t>
            </a:r>
            <a:r>
              <a:rPr lang="en-ZA" sz="2400" dirty="0">
                <a:solidFill>
                  <a:schemeClr val="tx1"/>
                </a:solidFill>
              </a:rPr>
              <a:t>c</a:t>
            </a:r>
            <a:r>
              <a:rPr lang="en-ZA" sz="2400" dirty="0" smtClean="0">
                <a:solidFill>
                  <a:schemeClr val="tx1"/>
                </a:solidFill>
              </a:rPr>
              <a:t>apital expenditure due to delay in </a:t>
            </a:r>
            <a:r>
              <a:rPr lang="en-ZA" sz="2400" dirty="0" err="1" smtClean="0">
                <a:solidFill>
                  <a:schemeClr val="tx1"/>
                </a:solidFill>
              </a:rPr>
              <a:t>DPW</a:t>
            </a:r>
            <a:r>
              <a:rPr lang="en-ZA" sz="2400" dirty="0" smtClean="0">
                <a:solidFill>
                  <a:schemeClr val="tx1"/>
                </a:solidFill>
              </a:rPr>
              <a:t> sourcing additional office accommodation for Department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16</a:t>
            </a:fld>
            <a:endParaRPr lang="en-ZA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/>
          </p:nvPr>
        </p:nvGraphicFramePr>
        <p:xfrm>
          <a:off x="510473" y="1318355"/>
          <a:ext cx="8208910" cy="2038046"/>
        </p:xfrm>
        <a:graphic>
          <a:graphicData uri="http://schemas.openxmlformats.org/drawingml/2006/table">
            <a:tbl>
              <a:tblPr/>
              <a:tblGrid>
                <a:gridCol w="2192114">
                  <a:extLst>
                    <a:ext uri="{9D8B030D-6E8A-4147-A177-3AD203B41FA5}">
                      <a16:colId xmlns:a16="http://schemas.microsoft.com/office/drawing/2014/main" val="14670998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4099164003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1216108865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487665760"/>
                    </a:ext>
                  </a:extLst>
                </a:gridCol>
                <a:gridCol w="1105932">
                  <a:extLst>
                    <a:ext uri="{9D8B030D-6E8A-4147-A177-3AD203B41FA5}">
                      <a16:colId xmlns:a16="http://schemas.microsoft.com/office/drawing/2014/main" val="2056459768"/>
                    </a:ext>
                  </a:extLst>
                </a:gridCol>
                <a:gridCol w="1237589">
                  <a:extLst>
                    <a:ext uri="{9D8B030D-6E8A-4147-A177-3AD203B41FA5}">
                      <a16:colId xmlns:a16="http://schemas.microsoft.com/office/drawing/2014/main" val="2003512170"/>
                    </a:ext>
                  </a:extLst>
                </a:gridCol>
              </a:tblGrid>
              <a:tr h="1995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/ Expenditure ('000)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346299"/>
                  </a:ext>
                </a:extLst>
              </a:tr>
              <a:tr h="1995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Spent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64499"/>
                  </a:ext>
                </a:extLst>
              </a:tr>
              <a:tr h="1995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216 367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202 190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268 937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735080"/>
                  </a:ext>
                </a:extLst>
              </a:tr>
              <a:tr h="1995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Goods &amp;Services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125 637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124 721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137 254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549543"/>
                  </a:ext>
                </a:extLst>
              </a:tr>
              <a:tr h="1995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777891"/>
                  </a:ext>
                </a:extLst>
              </a:tr>
              <a:tr h="1995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878265"/>
                  </a:ext>
                </a:extLst>
              </a:tr>
              <a:tr h="1995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406 058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406 058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432 806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647466"/>
                  </a:ext>
                </a:extLst>
              </a:tr>
              <a:tr h="26449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797 662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781 188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923 496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3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Budget Allocations 2017/18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17</a:t>
            </a:fld>
            <a:endParaRPr lang="en-ZA" dirty="0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13413676"/>
                  </p:ext>
                </p:extLst>
              </p:nvPr>
            </p:nvGraphicFramePr>
            <p:xfrm>
              <a:off x="250825" y="1341438"/>
              <a:ext cx="8728075" cy="489585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8" name="Content Placeholder 7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825" y="1341438"/>
                <a:ext cx="8728075" cy="48958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28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err="1" smtClean="0">
                <a:solidFill>
                  <a:schemeClr val="tx1"/>
                </a:solidFill>
              </a:rPr>
              <a:t>G&amp;S</a:t>
            </a:r>
            <a:r>
              <a:rPr lang="en-ZA" sz="2800" b="1" dirty="0" smtClean="0">
                <a:solidFill>
                  <a:schemeClr val="tx1"/>
                </a:solidFill>
              </a:rPr>
              <a:t> Cost Drivers: 2017/18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340768"/>
            <a:ext cx="4622360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Professional services</a:t>
            </a:r>
            <a:r>
              <a:rPr lang="en-ZA" sz="1400" dirty="0" smtClean="0">
                <a:solidFill>
                  <a:schemeClr val="tx1"/>
                </a:solidFill>
              </a:rPr>
              <a:t>: Evaluation and research projects (R20m), payment of NPC commissioner retainers (R2.5m), Once-off outsourced HR functions related to new structure (R0.8m)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Computer services Department</a:t>
            </a:r>
            <a:r>
              <a:rPr lang="en-ZA" sz="1400" dirty="0" smtClean="0">
                <a:solidFill>
                  <a:schemeClr val="tx1"/>
                </a:solidFill>
              </a:rPr>
              <a:t>: Includes payments to </a:t>
            </a:r>
            <a:r>
              <a:rPr lang="en-ZA" sz="1400" dirty="0" err="1" smtClean="0">
                <a:solidFill>
                  <a:schemeClr val="tx1"/>
                </a:solidFill>
              </a:rPr>
              <a:t>SITA</a:t>
            </a:r>
            <a:r>
              <a:rPr lang="en-ZA" sz="1400" dirty="0" smtClean="0">
                <a:solidFill>
                  <a:schemeClr val="tx1"/>
                </a:solidFill>
              </a:rPr>
              <a:t> (R4.2m) for data lines and server space, external service providers (R1.4m) for website and applications hosting as well as annual software licenses (R4m) and provision for new building cabling etc. (R1.6m)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Operating leases</a:t>
            </a:r>
            <a:r>
              <a:rPr lang="en-ZA" sz="1400" dirty="0" smtClean="0">
                <a:solidFill>
                  <a:schemeClr val="tx1"/>
                </a:solidFill>
              </a:rPr>
              <a:t>: Building rent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Venues/Catering</a:t>
            </a:r>
            <a:r>
              <a:rPr lang="en-ZA" sz="1400" dirty="0" smtClean="0">
                <a:solidFill>
                  <a:schemeClr val="tx1"/>
                </a:solidFill>
              </a:rPr>
              <a:t>: Additional office space will reduce requirement for external venues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Communication</a:t>
            </a:r>
            <a:r>
              <a:rPr lang="en-ZA" sz="1400" dirty="0" smtClean="0">
                <a:solidFill>
                  <a:schemeClr val="tx1"/>
                </a:solidFill>
              </a:rPr>
              <a:t>: Payments to Telkom and mobile service providers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Advertising</a:t>
            </a:r>
            <a:r>
              <a:rPr lang="en-ZA" sz="1400" dirty="0" smtClean="0">
                <a:solidFill>
                  <a:schemeClr val="tx1"/>
                </a:solidFill>
              </a:rPr>
              <a:t>: Remainder of </a:t>
            </a:r>
            <a:r>
              <a:rPr lang="en-ZA" sz="1400" dirty="0" err="1" smtClean="0">
                <a:solidFill>
                  <a:schemeClr val="tx1"/>
                </a:solidFill>
              </a:rPr>
              <a:t>NDP</a:t>
            </a:r>
            <a:r>
              <a:rPr lang="en-ZA" sz="1400" dirty="0" smtClean="0">
                <a:solidFill>
                  <a:schemeClr val="tx1"/>
                </a:solidFill>
              </a:rPr>
              <a:t> campaign (R2m), marketing campaigns (R1m) and advertising of news posts and tenders (R1m)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1400" b="1" dirty="0" smtClean="0">
                <a:solidFill>
                  <a:schemeClr val="tx1"/>
                </a:solidFill>
              </a:rPr>
              <a:t>Property payments</a:t>
            </a:r>
            <a:r>
              <a:rPr lang="en-ZA" sz="1400" dirty="0" smtClean="0">
                <a:solidFill>
                  <a:schemeClr val="tx1"/>
                </a:solidFill>
              </a:rPr>
              <a:t>: Cleaning services, security services, water and electricity.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18</a:t>
            </a:fld>
            <a:endParaRPr lang="en-ZA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282125" y="1340768"/>
          <a:ext cx="4001843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1683">
                  <a:extLst>
                    <a:ext uri="{9D8B030D-6E8A-4147-A177-3AD203B41FA5}">
                      <a16:colId xmlns:a16="http://schemas.microsoft.com/office/drawing/2014/main" val="30734452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89963532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42438812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 (‘000)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6319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NIDS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65 557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32.3%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780654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Travel &amp; Subsistence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35 254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755303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Professional </a:t>
                      </a:r>
                      <a:r>
                        <a:rPr lang="en-ZA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23 340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11.5%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552695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Comp. </a:t>
                      </a:r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Services: Hotline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13 128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031596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Comp. </a:t>
                      </a:r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Services: Department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11 237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604617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 Leases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15 840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52895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 payments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6 393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3530808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Venues, catering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6 069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708005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Communication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5 688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5898168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Advertising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4 022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90433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Property payments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4 000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061884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and Bursaries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647719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 costs: External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2 600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68264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6 183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6767030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202 811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2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Allocation per programme: 2017/18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19</a:t>
            </a:fld>
            <a:endParaRPr lang="en-Z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341438"/>
          <a:ext cx="8728075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95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47" y="84976"/>
            <a:ext cx="8712968" cy="656771"/>
          </a:xfrm>
        </p:spPr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Introduction 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99" y="620688"/>
            <a:ext cx="8726816" cy="5688632"/>
          </a:xfrm>
        </p:spPr>
        <p:txBody>
          <a:bodyPr>
            <a:noAutofit/>
          </a:bodyPr>
          <a:lstStyle/>
          <a:p>
            <a:r>
              <a:rPr lang="en-ZA" sz="1800" dirty="0">
                <a:solidFill>
                  <a:schemeClr val="tx1"/>
                </a:solidFill>
              </a:rPr>
              <a:t>The </a:t>
            </a:r>
            <a:r>
              <a:rPr lang="en-ZA" sz="1800" dirty="0" smtClean="0">
                <a:solidFill>
                  <a:schemeClr val="tx1"/>
                </a:solidFill>
              </a:rPr>
              <a:t>vision of DPME is to </a:t>
            </a:r>
            <a:r>
              <a:rPr lang="en-ZA" sz="1800" dirty="0">
                <a:solidFill>
                  <a:schemeClr val="tx1"/>
                </a:solidFill>
              </a:rPr>
              <a:t>facilitate, influence and support effective planning, monitoring and evaluation of government programmes </a:t>
            </a:r>
            <a:r>
              <a:rPr lang="en-ZA" sz="1800" dirty="0" smtClean="0">
                <a:solidFill>
                  <a:schemeClr val="tx1"/>
                </a:solidFill>
              </a:rPr>
              <a:t>for service </a:t>
            </a:r>
            <a:r>
              <a:rPr lang="en-ZA" sz="1800" dirty="0">
                <a:solidFill>
                  <a:schemeClr val="tx1"/>
                </a:solidFill>
              </a:rPr>
              <a:t>delivery, </a:t>
            </a:r>
            <a:r>
              <a:rPr lang="en-ZA" sz="1800" dirty="0" smtClean="0">
                <a:solidFill>
                  <a:schemeClr val="tx1"/>
                </a:solidFill>
              </a:rPr>
              <a:t>and socio-economic transformation, as outlined in the National Development Plan (NDP).</a:t>
            </a:r>
          </a:p>
          <a:p>
            <a:r>
              <a:rPr lang="en-ZA" sz="1800" dirty="0" smtClean="0">
                <a:solidFill>
                  <a:schemeClr val="tx1"/>
                </a:solidFill>
              </a:rPr>
              <a:t>This is done by planning for and monitoring </a:t>
            </a:r>
            <a:r>
              <a:rPr lang="en-ZA" sz="1800" dirty="0">
                <a:solidFill>
                  <a:schemeClr val="tx1"/>
                </a:solidFill>
              </a:rPr>
              <a:t>the implementation of the </a:t>
            </a:r>
            <a:r>
              <a:rPr lang="en-ZA" sz="1800" dirty="0" smtClean="0">
                <a:solidFill>
                  <a:schemeClr val="tx1"/>
                </a:solidFill>
              </a:rPr>
              <a:t>NDP through the </a:t>
            </a:r>
            <a:r>
              <a:rPr lang="en-ZA" sz="1800" dirty="0">
                <a:solidFill>
                  <a:schemeClr val="tx1"/>
                </a:solidFill>
              </a:rPr>
              <a:t>Medium Term Strategic Framework (MTSF)</a:t>
            </a:r>
          </a:p>
          <a:p>
            <a:r>
              <a:rPr lang="en-ZA" sz="1800" dirty="0" smtClean="0">
                <a:solidFill>
                  <a:schemeClr val="tx1"/>
                </a:solidFill>
              </a:rPr>
              <a:t>The work  </a:t>
            </a:r>
            <a:r>
              <a:rPr lang="en-ZA" sz="1800" dirty="0">
                <a:solidFill>
                  <a:schemeClr val="tx1"/>
                </a:solidFill>
              </a:rPr>
              <a:t>entails</a:t>
            </a:r>
            <a:r>
              <a:rPr lang="en-ZA" sz="1800" dirty="0" smtClean="0">
                <a:solidFill>
                  <a:schemeClr val="tx1"/>
                </a:solidFill>
              </a:rPr>
              <a:t> : </a:t>
            </a:r>
          </a:p>
          <a:p>
            <a:pPr lvl="1"/>
            <a:r>
              <a:rPr lang="en-ZA" sz="1800" dirty="0" smtClean="0">
                <a:solidFill>
                  <a:schemeClr val="tx1"/>
                </a:solidFill>
              </a:rPr>
              <a:t> </a:t>
            </a:r>
            <a:r>
              <a:rPr lang="en-ZA" sz="1800" dirty="0">
                <a:solidFill>
                  <a:schemeClr val="tx1"/>
                </a:solidFill>
              </a:rPr>
              <a:t>establishing </a:t>
            </a:r>
            <a:r>
              <a:rPr lang="en-ZA" sz="1800" dirty="0" smtClean="0">
                <a:solidFill>
                  <a:schemeClr val="tx1"/>
                </a:solidFill>
              </a:rPr>
              <a:t>systems</a:t>
            </a:r>
            <a:r>
              <a:rPr lang="en-ZA" sz="1800" dirty="0">
                <a:solidFill>
                  <a:schemeClr val="tx1"/>
                </a:solidFill>
              </a:rPr>
              <a:t>, </a:t>
            </a:r>
            <a:r>
              <a:rPr lang="en-ZA" sz="1800" dirty="0" smtClean="0">
                <a:solidFill>
                  <a:schemeClr val="tx1"/>
                </a:solidFill>
              </a:rPr>
              <a:t>policies, guidelines, frameworks </a:t>
            </a:r>
            <a:r>
              <a:rPr lang="en-ZA" sz="1800" dirty="0">
                <a:solidFill>
                  <a:schemeClr val="tx1"/>
                </a:solidFill>
              </a:rPr>
              <a:t>and processes for planning in government as a whole to </a:t>
            </a:r>
            <a:r>
              <a:rPr lang="en-ZA" sz="1800" dirty="0" smtClean="0">
                <a:solidFill>
                  <a:schemeClr val="tx1"/>
                </a:solidFill>
              </a:rPr>
              <a:t>influence </a:t>
            </a:r>
            <a:r>
              <a:rPr lang="en-ZA" sz="1800" dirty="0">
                <a:solidFill>
                  <a:schemeClr val="tx1"/>
                </a:solidFill>
              </a:rPr>
              <a:t>the planning philosophy of the </a:t>
            </a:r>
            <a:r>
              <a:rPr lang="en-ZA" sz="1800" dirty="0" smtClean="0">
                <a:solidFill>
                  <a:schemeClr val="tx1"/>
                </a:solidFill>
              </a:rPr>
              <a:t>country. Currently the focus is on National and Provincial spheres of governments (and should be extended to municipal sphere);</a:t>
            </a:r>
            <a:endParaRPr lang="en-ZA" sz="1800" dirty="0">
              <a:solidFill>
                <a:schemeClr val="tx1"/>
              </a:solidFill>
            </a:endParaRPr>
          </a:p>
          <a:p>
            <a:pPr lvl="1"/>
            <a:r>
              <a:rPr lang="en-ZA" sz="1800" dirty="0" smtClean="0">
                <a:solidFill>
                  <a:schemeClr val="tx1"/>
                </a:solidFill>
              </a:rPr>
              <a:t> </a:t>
            </a:r>
            <a:r>
              <a:rPr lang="en-ZA" sz="1800" dirty="0">
                <a:solidFill>
                  <a:schemeClr val="tx1"/>
                </a:solidFill>
              </a:rPr>
              <a:t>developing requisite institutional capacity for </a:t>
            </a:r>
            <a:r>
              <a:rPr lang="en-ZA" sz="1800" dirty="0" smtClean="0">
                <a:solidFill>
                  <a:schemeClr val="tx1"/>
                </a:solidFill>
              </a:rPr>
              <a:t>planning (institutionalisation of planning across government); </a:t>
            </a:r>
          </a:p>
          <a:p>
            <a:pPr lvl="1"/>
            <a:r>
              <a:rPr lang="en-ZA" sz="1800" dirty="0" smtClean="0">
                <a:solidFill>
                  <a:schemeClr val="tx1"/>
                </a:solidFill>
              </a:rPr>
              <a:t> </a:t>
            </a:r>
            <a:r>
              <a:rPr lang="en-ZA" sz="1800" dirty="0">
                <a:solidFill>
                  <a:schemeClr val="tx1"/>
                </a:solidFill>
              </a:rPr>
              <a:t>developing evidence-based plans that draw on monitoring and evaluation and other data sources</a:t>
            </a:r>
            <a:r>
              <a:rPr lang="en-ZA" sz="18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ZA" sz="1800" dirty="0" smtClean="0">
                <a:solidFill>
                  <a:schemeClr val="tx1"/>
                </a:solidFill>
              </a:rPr>
              <a:t> </a:t>
            </a:r>
            <a:r>
              <a:rPr lang="en-ZA" sz="1800" dirty="0">
                <a:solidFill>
                  <a:schemeClr val="tx1"/>
                </a:solidFill>
              </a:rPr>
              <a:t>ensuring that planning sets the priorities that inform the allocation of </a:t>
            </a:r>
            <a:r>
              <a:rPr lang="en-ZA" sz="1800" dirty="0" smtClean="0">
                <a:solidFill>
                  <a:schemeClr val="tx1"/>
                </a:solidFill>
              </a:rPr>
              <a:t>resources;</a:t>
            </a:r>
          </a:p>
          <a:p>
            <a:pPr lvl="1"/>
            <a:r>
              <a:rPr lang="en-ZA" sz="1800" dirty="0" smtClean="0">
                <a:solidFill>
                  <a:schemeClr val="tx1"/>
                </a:solidFill>
              </a:rPr>
              <a:t>monitoring and evaluation of the implementation of the plans and reporting on progress being made; and </a:t>
            </a:r>
          </a:p>
          <a:p>
            <a:pPr lvl="1"/>
            <a:r>
              <a:rPr lang="en-ZA" sz="1800" dirty="0">
                <a:solidFill>
                  <a:schemeClr val="tx1"/>
                </a:solidFill>
              </a:rPr>
              <a:t>s</a:t>
            </a:r>
            <a:r>
              <a:rPr lang="en-ZA" sz="1800" dirty="0" smtClean="0">
                <a:solidFill>
                  <a:schemeClr val="tx1"/>
                </a:solidFill>
              </a:rPr>
              <a:t>upporting interventions to unblock service delivery challenges.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4185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>
                <a:solidFill>
                  <a:schemeClr val="tx1"/>
                </a:solidFill>
              </a:rPr>
              <a:t>Allocation per programme: 2017/18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20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341438"/>
          <a:ext cx="8728075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90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Administration: 2017/18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21</a:t>
            </a:fld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341438"/>
          <a:ext cx="8728075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02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26816" cy="5544616"/>
          </a:xfrm>
        </p:spPr>
        <p:txBody>
          <a:bodyPr/>
          <a:lstStyle/>
          <a:p>
            <a:pPr marL="82296" indent="0" algn="ctr">
              <a:buNone/>
            </a:pPr>
            <a:endParaRPr lang="en-ZA" b="1" dirty="0" smtClean="0">
              <a:solidFill>
                <a:schemeClr val="tx1"/>
              </a:solidFill>
            </a:endParaRPr>
          </a:p>
          <a:p>
            <a:pPr marL="82296" indent="0" algn="ctr">
              <a:buNone/>
            </a:pPr>
            <a:endParaRPr lang="en-ZA" b="1" dirty="0">
              <a:solidFill>
                <a:schemeClr val="tx1"/>
              </a:solidFill>
            </a:endParaRPr>
          </a:p>
          <a:p>
            <a:pPr marL="82296" indent="0" algn="ctr">
              <a:buNone/>
            </a:pPr>
            <a:endParaRPr lang="en-ZA" b="1" dirty="0" smtClean="0">
              <a:solidFill>
                <a:schemeClr val="tx1"/>
              </a:solidFill>
            </a:endParaRPr>
          </a:p>
          <a:p>
            <a:pPr marL="82296" indent="0" algn="ctr">
              <a:buNone/>
            </a:pPr>
            <a:r>
              <a:rPr lang="en-ZA" b="1" dirty="0" smtClean="0">
                <a:solidFill>
                  <a:schemeClr val="tx1"/>
                </a:solidFill>
              </a:rPr>
              <a:t>Questions and Discussions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2461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altLang="en-US" b="1" dirty="0" err="1">
                <a:solidFill>
                  <a:schemeClr val="tx1"/>
                </a:solidFill>
              </a:rPr>
              <a:t>Ke</a:t>
            </a:r>
            <a:r>
              <a:rPr lang="en-US" altLang="en-US" b="1" dirty="0">
                <a:solidFill>
                  <a:schemeClr val="tx1"/>
                </a:solidFill>
              </a:rPr>
              <a:t> a </a:t>
            </a:r>
            <a:r>
              <a:rPr lang="en-US" altLang="en-US" b="1" dirty="0" err="1">
                <a:solidFill>
                  <a:schemeClr val="tx1"/>
                </a:solidFill>
              </a:rPr>
              <a:t>leboha</a:t>
            </a:r>
            <a:r>
              <a:rPr lang="en-US" altLang="en-US" b="1" dirty="0">
                <a:solidFill>
                  <a:schemeClr val="tx1"/>
                </a:solidFill>
              </a:rPr>
              <a:t>  </a:t>
            </a:r>
            <a:r>
              <a:rPr lang="en-US" altLang="en-US" b="1" dirty="0" err="1">
                <a:solidFill>
                  <a:schemeClr val="tx1"/>
                </a:solidFill>
              </a:rPr>
              <a:t>Ke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ya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leboga</a:t>
            </a:r>
            <a:r>
              <a:rPr lang="en-US" altLang="en-US" b="1" dirty="0">
                <a:solidFill>
                  <a:schemeClr val="tx1"/>
                </a:solidFill>
              </a:rPr>
              <a:t>	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 err="1">
                <a:solidFill>
                  <a:schemeClr val="tx1"/>
                </a:solidFill>
              </a:rPr>
              <a:t>Ke</a:t>
            </a:r>
            <a:r>
              <a:rPr lang="en-US" altLang="en-US" b="1" dirty="0">
                <a:solidFill>
                  <a:schemeClr val="tx1"/>
                </a:solidFill>
              </a:rPr>
              <a:t> a </a:t>
            </a:r>
            <a:r>
              <a:rPr lang="en-US" altLang="en-US" b="1" dirty="0" err="1">
                <a:solidFill>
                  <a:schemeClr val="tx1"/>
                </a:solidFill>
              </a:rPr>
              <a:t>leboga</a:t>
            </a:r>
            <a:r>
              <a:rPr lang="en-US" altLang="en-US" b="1" dirty="0">
                <a:solidFill>
                  <a:schemeClr val="tx1"/>
                </a:solidFill>
              </a:rPr>
              <a:t>	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 err="1">
                <a:solidFill>
                  <a:schemeClr val="tx1"/>
                </a:solidFill>
              </a:rPr>
              <a:t>Ngiyabonga</a:t>
            </a:r>
            <a:r>
              <a:rPr lang="en-US" altLang="en-US" b="1" dirty="0">
                <a:solidFill>
                  <a:schemeClr val="tx1"/>
                </a:solidFill>
              </a:rPr>
              <a:t> 	</a:t>
            </a:r>
            <a:r>
              <a:rPr lang="en-US" altLang="en-US" b="1" dirty="0" err="1">
                <a:solidFill>
                  <a:schemeClr val="tx1"/>
                </a:solidFill>
              </a:rPr>
              <a:t>Ndiyabulela</a:t>
            </a:r>
            <a:r>
              <a:rPr lang="en-US" altLang="en-US" b="1" dirty="0">
                <a:solidFill>
                  <a:schemeClr val="tx1"/>
                </a:solidFill>
              </a:rPr>
              <a:t>	</a:t>
            </a:r>
            <a:r>
              <a:rPr lang="en-US" altLang="en-US" b="1" dirty="0" err="1">
                <a:solidFill>
                  <a:schemeClr val="tx1"/>
                </a:solidFill>
              </a:rPr>
              <a:t>Ngiyathokoza</a:t>
            </a:r>
            <a:r>
              <a:rPr lang="en-US" altLang="en-US" b="1" dirty="0">
                <a:solidFill>
                  <a:schemeClr val="tx1"/>
                </a:solidFill>
              </a:rPr>
              <a:t>	  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 err="1">
                <a:solidFill>
                  <a:schemeClr val="tx1"/>
                </a:solidFill>
              </a:rPr>
              <a:t>Ngiyabonga</a:t>
            </a:r>
            <a:r>
              <a:rPr lang="en-US" altLang="en-US" b="1" dirty="0">
                <a:solidFill>
                  <a:schemeClr val="tx1"/>
                </a:solidFill>
              </a:rPr>
              <a:t>	</a:t>
            </a:r>
            <a:r>
              <a:rPr lang="en-US" altLang="en-US" b="1" dirty="0" err="1">
                <a:solidFill>
                  <a:schemeClr val="tx1"/>
                </a:solidFill>
              </a:rPr>
              <a:t>Inkomu</a:t>
            </a:r>
            <a:r>
              <a:rPr lang="en-US" altLang="en-US" b="1" dirty="0">
                <a:solidFill>
                  <a:schemeClr val="tx1"/>
                </a:solidFill>
              </a:rPr>
              <a:t>	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	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 err="1">
                <a:solidFill>
                  <a:schemeClr val="tx1"/>
                </a:solidFill>
              </a:rPr>
              <a:t>Ndi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khou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livhuha</a:t>
            </a:r>
            <a:r>
              <a:rPr lang="en-US" altLang="en-US" b="1" dirty="0">
                <a:solidFill>
                  <a:schemeClr val="tx1"/>
                </a:solidFill>
              </a:rPr>
              <a:t>  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Thank you	</a:t>
            </a:r>
            <a:r>
              <a:rPr lang="en-US" altLang="en-US" b="1" dirty="0" err="1">
                <a:solidFill>
                  <a:schemeClr val="tx1"/>
                </a:solidFill>
              </a:rPr>
              <a:t>Dankie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110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Revised Strategic Plan 2017-2020 and APP 2017-18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26816" cy="5455215"/>
          </a:xfrm>
        </p:spPr>
        <p:txBody>
          <a:bodyPr>
            <a:normAutofit/>
          </a:bodyPr>
          <a:lstStyle/>
          <a:p>
            <a:r>
              <a:rPr lang="en-ZA" sz="2200" dirty="0" smtClean="0">
                <a:solidFill>
                  <a:schemeClr val="tx1"/>
                </a:solidFill>
              </a:rPr>
              <a:t>To support the vision, DPME engaged in a strategy and organisational  review exercise to align its </a:t>
            </a:r>
            <a:r>
              <a:rPr lang="en-ZA" sz="2200" dirty="0">
                <a:solidFill>
                  <a:schemeClr val="tx1"/>
                </a:solidFill>
              </a:rPr>
              <a:t>delivery </a:t>
            </a:r>
            <a:r>
              <a:rPr lang="en-ZA" sz="2200" dirty="0" smtClean="0">
                <a:solidFill>
                  <a:schemeClr val="tx1"/>
                </a:solidFill>
              </a:rPr>
              <a:t>strategy mandate</a:t>
            </a:r>
          </a:p>
          <a:p>
            <a:r>
              <a:rPr lang="en-ZA" sz="2200" dirty="0" smtClean="0">
                <a:solidFill>
                  <a:schemeClr val="tx1"/>
                </a:solidFill>
              </a:rPr>
              <a:t>The </a:t>
            </a:r>
            <a:r>
              <a:rPr lang="en-ZA" sz="2200" dirty="0">
                <a:solidFill>
                  <a:schemeClr val="tx1"/>
                </a:solidFill>
              </a:rPr>
              <a:t>process resulted in the development of a limited number of  strategic objectives and associated departmental </a:t>
            </a:r>
            <a:r>
              <a:rPr lang="en-ZA" sz="2200" dirty="0" smtClean="0">
                <a:solidFill>
                  <a:schemeClr val="tx1"/>
                </a:solidFill>
              </a:rPr>
              <a:t>outputs and the revision of the strategic plan for the remainder of the planning cycle and the realignment of the APP 2017/18</a:t>
            </a:r>
          </a:p>
          <a:p>
            <a:r>
              <a:rPr lang="en-ZA" sz="2200" dirty="0" smtClean="0">
                <a:solidFill>
                  <a:schemeClr val="tx1"/>
                </a:solidFill>
              </a:rPr>
              <a:t>The outcomes that the Department seeks to achieve are as follows:</a:t>
            </a:r>
            <a:endParaRPr lang="en-ZA" sz="2200" dirty="0">
              <a:solidFill>
                <a:schemeClr val="tx1"/>
              </a:solidFill>
            </a:endParaRPr>
          </a:p>
          <a:p>
            <a:pPr lvl="1"/>
            <a:r>
              <a:rPr lang="en-ZA" sz="2000" dirty="0">
                <a:solidFill>
                  <a:schemeClr val="tx1"/>
                </a:solidFill>
              </a:rPr>
              <a:t>Policies, Plans and Budget  of government departments and entities are aligned with NDP priorities</a:t>
            </a:r>
          </a:p>
          <a:p>
            <a:pPr lvl="1"/>
            <a:r>
              <a:rPr lang="en-ZA" sz="2000" dirty="0">
                <a:solidFill>
                  <a:schemeClr val="tx1"/>
                </a:solidFill>
              </a:rPr>
              <a:t>Effective M&amp;E of implementation of government policies and </a:t>
            </a:r>
            <a:r>
              <a:rPr lang="en-ZA" sz="2000" dirty="0" smtClean="0">
                <a:solidFill>
                  <a:schemeClr val="tx1"/>
                </a:solidFill>
              </a:rPr>
              <a:t>plans </a:t>
            </a:r>
            <a:endParaRPr lang="en-ZA" sz="2000" dirty="0">
              <a:solidFill>
                <a:schemeClr val="tx1"/>
              </a:solidFill>
            </a:endParaRPr>
          </a:p>
          <a:p>
            <a:pPr lvl="1"/>
            <a:r>
              <a:rPr lang="en-ZA" sz="2000" dirty="0">
                <a:solidFill>
                  <a:schemeClr val="tx1"/>
                </a:solidFill>
              </a:rPr>
              <a:t>Youth development mainstreamed across government</a:t>
            </a:r>
          </a:p>
          <a:p>
            <a:pPr lvl="1"/>
            <a:r>
              <a:rPr lang="en-ZA" sz="2000" dirty="0">
                <a:solidFill>
                  <a:schemeClr val="tx1"/>
                </a:solidFill>
              </a:rPr>
              <a:t>Broader society is mobilised and engaged in the advancement of NDP/MTSF</a:t>
            </a:r>
          </a:p>
          <a:p>
            <a:r>
              <a:rPr lang="en-ZA" sz="2200" dirty="0">
                <a:solidFill>
                  <a:schemeClr val="tx1"/>
                </a:solidFill>
              </a:rPr>
              <a:t>The strategy and organisational review resulted in the increase of  programmes from 5 to 7 and posts from </a:t>
            </a:r>
            <a:r>
              <a:rPr lang="en-ZA" sz="2200" dirty="0" smtClean="0">
                <a:solidFill>
                  <a:schemeClr val="tx1"/>
                </a:solidFill>
              </a:rPr>
              <a:t>about </a:t>
            </a:r>
            <a:r>
              <a:rPr lang="en-ZA" sz="2200" dirty="0">
                <a:solidFill>
                  <a:schemeClr val="tx1"/>
                </a:solidFill>
              </a:rPr>
              <a:t>310 to 447</a:t>
            </a:r>
          </a:p>
          <a:p>
            <a:endParaRPr lang="en-ZA" sz="2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170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442616"/>
            <a:ext cx="5829300" cy="292665"/>
          </a:xfrm>
        </p:spPr>
        <p:txBody>
          <a:bodyPr>
            <a:noAutofit/>
          </a:bodyPr>
          <a:lstStyle/>
          <a:p>
            <a:pPr algn="ctr"/>
            <a:r>
              <a:rPr lang="en-ZA" sz="2000" b="1" i="1" u="sng" dirty="0"/>
              <a:t>DPME SERVICE DELIVERY MODEL</a:t>
            </a:r>
            <a:r>
              <a:rPr lang="en-ZA" sz="2700" b="1" i="1" u="sng" dirty="0"/>
              <a:t/>
            </a:r>
            <a:br>
              <a:rPr lang="en-ZA" sz="2700" b="1" i="1" u="sng" dirty="0"/>
            </a:br>
            <a:endParaRPr lang="en-ZA" sz="2700" b="1" i="1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0089963"/>
              </p:ext>
            </p:extLst>
          </p:nvPr>
        </p:nvGraphicFramePr>
        <p:xfrm>
          <a:off x="2380211" y="2248577"/>
          <a:ext cx="457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810471" y="2882740"/>
            <a:ext cx="563206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48158" y="3798210"/>
            <a:ext cx="462602" cy="31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65452" y="1576078"/>
            <a:ext cx="2286000" cy="32861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Alignment of Plans with Budget </a:t>
            </a: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aligned to NDP</a:t>
            </a:r>
            <a:endParaRPr lang="en-ZA" sz="10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946748" y="2423966"/>
            <a:ext cx="3197252" cy="1489304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Gather evidence on what is needed: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Research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Evaluation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Using Admin data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Long Term Trends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Sector Expertise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Sector Debate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Communication and engagement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2473" y="1944340"/>
            <a:ext cx="3226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35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National Planning Commission(NPC)</a:t>
            </a:r>
          </a:p>
        </p:txBody>
      </p:sp>
      <p:sp>
        <p:nvSpPr>
          <p:cNvPr id="13" name="Parallelogram 12"/>
          <p:cNvSpPr/>
          <p:nvPr/>
        </p:nvSpPr>
        <p:spPr>
          <a:xfrm>
            <a:off x="5810471" y="4050048"/>
            <a:ext cx="3317125" cy="1174529"/>
          </a:xfrm>
          <a:prstGeom prst="parallelogram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endParaRPr lang="en-ZA" sz="825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 policies and plans:</a:t>
            </a:r>
            <a:endParaRPr lang="en-ZA" sz="10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MTSF(Outcome Plans)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Dept. Plans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Programme Plans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Budget Prioritisation (cabinet </a:t>
            </a: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Lekgotla decision0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Communication and engage</a:t>
            </a:r>
            <a:r>
              <a:rPr lang="en-ZA" sz="1000" dirty="0">
                <a:solidFill>
                  <a:schemeClr val="tx1"/>
                </a:solidFill>
                <a:ea typeface="Times New Roman"/>
                <a:cs typeface="Times New Roman"/>
              </a:rPr>
              <a:t>ment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endParaRPr lang="en-ZA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683569" y="4272013"/>
            <a:ext cx="2567718" cy="1233623"/>
          </a:xfrm>
          <a:prstGeom prst="parallelogram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Monitoring Implementation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Feeding Lessons Monitoring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Identify Areas to Unblock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ea typeface="Times New Roman"/>
                <a:cs typeface="Times New Roman"/>
              </a:rPr>
              <a:t>Communication and engagement</a:t>
            </a:r>
          </a:p>
        </p:txBody>
      </p:sp>
      <p:sp>
        <p:nvSpPr>
          <p:cNvPr id="15" name="Parallelogram 14"/>
          <p:cNvSpPr/>
          <p:nvPr/>
        </p:nvSpPr>
        <p:spPr>
          <a:xfrm>
            <a:off x="683569" y="2298911"/>
            <a:ext cx="2490914" cy="860708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Assessing Achievement (Evaluations and Outcome Monitoring)</a:t>
            </a:r>
          </a:p>
          <a:p>
            <a:pPr marL="257175" indent="-257175">
              <a:buFont typeface="Arial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Communication and engagement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72377" y="4426566"/>
            <a:ext cx="834485" cy="509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4109" y="6274592"/>
            <a:ext cx="7974191" cy="24622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Data and Knowledge Systems= Evidence . Tools (MPAT; LGMIM; FSDM; </a:t>
            </a:r>
            <a:r>
              <a:rPr lang="en-ZA" sz="1000" dirty="0" err="1">
                <a:latin typeface="Arial" panose="020B0604020202020204" pitchFamily="34" charset="0"/>
                <a:cs typeface="Arial" panose="020B0604020202020204" pitchFamily="34" charset="0"/>
              </a:rPr>
              <a:t>Phakisa</a:t>
            </a:r>
            <a:r>
              <a:rPr lang="en-ZA" sz="1000" dirty="0">
                <a:latin typeface="Arial" panose="020B0604020202020204" pitchFamily="34" charset="0"/>
                <a:cs typeface="Arial" panose="020B0604020202020204" pitchFamily="34" charset="0"/>
              </a:rPr>
              <a:t>; CBM</a:t>
            </a:r>
            <a:r>
              <a:rPr lang="en-ZA" sz="900" dirty="0"/>
              <a:t>;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22656" y="5600814"/>
            <a:ext cx="843501" cy="21929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ZA" sz="825" dirty="0"/>
              <a:t>MPAT &amp; CBM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45025" y="1618866"/>
            <a:ext cx="1193275" cy="34624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ZA" sz="825" dirty="0"/>
              <a:t>Govt. Wide M&amp;E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ZA" sz="825" dirty="0"/>
              <a:t>CAB Dec 2015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090897" y="4674071"/>
            <a:ext cx="764628" cy="119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107504" y="3206960"/>
            <a:ext cx="3203256" cy="1065053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128588" indent="-128588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Agenda NDP/MTSF</a:t>
            </a:r>
          </a:p>
          <a:p>
            <a:pPr marL="128588" indent="-128588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Sustained Agenda=  Institutionalisation of planning, Implementation monitoring and Evaluation of impact of govt. policies programmes  </a:t>
            </a:r>
            <a:endParaRPr lang="en-ZA" sz="10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79459" y="2820833"/>
            <a:ext cx="462602" cy="31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Key Strategic objectives </a:t>
            </a:r>
            <a:endParaRPr lang="en-Z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069355"/>
              </p:ext>
            </p:extLst>
          </p:nvPr>
        </p:nvGraphicFramePr>
        <p:xfrm>
          <a:off x="250825" y="1119725"/>
          <a:ext cx="8728076" cy="5045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119">
                  <a:extLst>
                    <a:ext uri="{9D8B030D-6E8A-4147-A177-3AD203B41FA5}">
                      <a16:colId xmlns:a16="http://schemas.microsoft.com/office/drawing/2014/main" val="1323116983"/>
                    </a:ext>
                  </a:extLst>
                </a:gridCol>
                <a:gridCol w="4910957">
                  <a:extLst>
                    <a:ext uri="{9D8B030D-6E8A-4147-A177-3AD203B41FA5}">
                      <a16:colId xmlns:a16="http://schemas.microsoft.com/office/drawing/2014/main" val="1809340255"/>
                    </a:ext>
                  </a:extLst>
                </a:gridCol>
              </a:tblGrid>
              <a:tr h="638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Strategic </a:t>
                      </a:r>
                      <a:r>
                        <a:rPr lang="en-GB" sz="1600" b="1" i="1" kern="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Objectives</a:t>
                      </a:r>
                      <a:endParaRPr lang="en-ZA" sz="160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Goal statement</a:t>
                      </a:r>
                      <a:endParaRPr lang="en-ZA" sz="160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743554"/>
                  </a:ext>
                </a:extLst>
              </a:tr>
              <a:tr h="4407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To facilitate and coordinate macro and transversal planning across government and coordinate planning functions in the department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Promote coherent policy making, planning and implementation of government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programmes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n-GB" sz="1400" b="1" kern="50" dirty="0" smtClean="0"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Facilitate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the development of medium and long-term plans in all spheres of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government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Provide oversight, direction and regulation in respect of strategic and annual performance planning in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government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Develop high level planning frameworks to guide the detailed planning in departments, government agencies as well as provincial and local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government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Engage different sectors of society  on planning process to solicit input and secure buy-in</a:t>
                      </a:r>
                      <a:r>
                        <a:rPr lang="en-ZA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.</a:t>
                      </a: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565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28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9941"/>
            <a:ext cx="8712968" cy="728779"/>
          </a:xfrm>
        </p:spPr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Key Strategic objectives (2) </a:t>
            </a:r>
            <a:endParaRPr lang="en-Z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96024"/>
              </p:ext>
            </p:extLst>
          </p:nvPr>
        </p:nvGraphicFramePr>
        <p:xfrm>
          <a:off x="348789" y="908719"/>
          <a:ext cx="8728076" cy="560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103">
                  <a:extLst>
                    <a:ext uri="{9D8B030D-6E8A-4147-A177-3AD203B41FA5}">
                      <a16:colId xmlns:a16="http://schemas.microsoft.com/office/drawing/2014/main" val="1323116983"/>
                    </a:ext>
                  </a:extLst>
                </a:gridCol>
                <a:gridCol w="5054973">
                  <a:extLst>
                    <a:ext uri="{9D8B030D-6E8A-4147-A177-3AD203B41FA5}">
                      <a16:colId xmlns:a16="http://schemas.microsoft.com/office/drawing/2014/main" val="1809340255"/>
                    </a:ext>
                  </a:extLst>
                </a:gridCol>
              </a:tblGrid>
              <a:tr h="40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Strategic </a:t>
                      </a:r>
                      <a:r>
                        <a:rPr lang="en-GB" sz="1600" b="1" i="1" kern="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Objectives</a:t>
                      </a:r>
                      <a:endParaRPr lang="en-ZA" sz="1600" b="1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Goal statement</a:t>
                      </a:r>
                      <a:endParaRPr lang="en-ZA" sz="1600" b="1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743554"/>
                  </a:ext>
                </a:extLst>
              </a:tr>
              <a:tr h="52031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Develop</a:t>
                      </a:r>
                      <a:r>
                        <a:rPr lang="en-Z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, facilitate, support and monitor the implementation of sector plans and intervention strategies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Coordinate and manage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by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monitoring and reporting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of progress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on implementation of government priorities aimed at achieving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NDP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priorities and evaluating impact </a:t>
                      </a:r>
                      <a:endParaRPr lang="en-GB" sz="1400" b="1" kern="50" dirty="0" smtClean="0"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Integrate </a:t>
                      </a:r>
                      <a:r>
                        <a:rPr lang="en-GB" sz="1400" b="1" kern="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1400" b="1" kern="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coordinate planning</a:t>
                      </a:r>
                      <a:r>
                        <a:rPr lang="en-GB" sz="1400" b="1" kern="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, implementation, performance monitoring and evaluation in order to achieve prioritised outcomes </a:t>
                      </a:r>
                      <a:endParaRPr lang="en-GB" sz="1400" b="1" kern="5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Maintain a system of monitoring</a:t>
                      </a:r>
                      <a:r>
                        <a:rPr lang="en-GB" sz="1400" b="1" kern="5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performance of departments and Ministers on behalf of the President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Advise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support</a:t>
                      </a:r>
                      <a:r>
                        <a:rPr lang="en-GB" sz="1400" b="1" kern="5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 political principals/Presidency on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strategic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matters, including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Cabinet memoranda and other key issues and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initiatives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Support departments, other spheres of government, clusters and Cabinet committees to identify and address blockages in achieving government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objectives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by applying appropriate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methodologies,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such as Operation </a:t>
                      </a:r>
                      <a:r>
                        <a:rPr lang="en-GB" sz="1400" b="1" kern="50" dirty="0" err="1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Phakisa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 </a:t>
                      </a:r>
                      <a:endParaRPr lang="en-GB" sz="1400" b="1" kern="50" dirty="0" smtClean="0"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Conduct evaluation and policy research on key government  programmes in support of the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Government-wide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Monitoring and Evaluation System</a:t>
                      </a: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565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903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Key Strategic objectives (3) </a:t>
            </a:r>
            <a:endParaRPr lang="en-Z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70330"/>
              </p:ext>
            </p:extLst>
          </p:nvPr>
        </p:nvGraphicFramePr>
        <p:xfrm>
          <a:off x="250825" y="908720"/>
          <a:ext cx="8728076" cy="581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103">
                  <a:extLst>
                    <a:ext uri="{9D8B030D-6E8A-4147-A177-3AD203B41FA5}">
                      <a16:colId xmlns:a16="http://schemas.microsoft.com/office/drawing/2014/main" val="1323116983"/>
                    </a:ext>
                  </a:extLst>
                </a:gridCol>
                <a:gridCol w="5054973">
                  <a:extLst>
                    <a:ext uri="{9D8B030D-6E8A-4147-A177-3AD203B41FA5}">
                      <a16:colId xmlns:a16="http://schemas.microsoft.com/office/drawing/2014/main" val="1809340255"/>
                    </a:ext>
                  </a:extLst>
                </a:gridCol>
              </a:tblGrid>
              <a:tr h="352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Strategic </a:t>
                      </a:r>
                      <a:r>
                        <a:rPr lang="en-GB" sz="1600" b="1" i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Objectives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Goal statement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743554"/>
                  </a:ext>
                </a:extLst>
              </a:tr>
              <a:tr h="2565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To s</a:t>
                      </a:r>
                      <a:r>
                        <a:rPr lang="en-GB" sz="1600" b="1" kern="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upport the implementation of the </a:t>
                      </a:r>
                      <a:r>
                        <a:rPr lang="en-GB" sz="1600" b="1" kern="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medium-term </a:t>
                      </a:r>
                      <a:r>
                        <a:rPr lang="en-GB" sz="1600" b="1" kern="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strategic framework by monitoring and improving the capacity of state institutions to develop and implement plans, and provide </a:t>
                      </a:r>
                      <a:r>
                        <a:rPr lang="en-GB" sz="1600" b="1" kern="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services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Review, monitor and support the implementation of the medium term strategic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framework’s chapters relative to capacity of national and</a:t>
                      </a:r>
                      <a:r>
                        <a:rPr lang="en-GB" sz="1400" b="1" kern="5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 local government department and entities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. </a:t>
                      </a: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Develop and implement intervention strategies and programmes, as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required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Coordinate capacity development programmes to ensure the effective development and application of planning, monitoring and evaluation policies,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tools</a:t>
                      </a:r>
                      <a:r>
                        <a:rPr lang="en-GB" sz="1400" b="1" kern="5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and guidelines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Develop and promote good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Monitoring and Evaluation practices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Assess management practises and service delivery in government by developing and applying appropriate tools </a:t>
                      </a: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56506"/>
                  </a:ext>
                </a:extLst>
              </a:tr>
              <a:tr h="22664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To facilitate service delivery improvements through frontline and citizen-based monitoring and effective complaints resolution systems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Expand frontline monitoring, citizen and community monitoring and complaints resolution systems capable of verifying government performance and implementing strategic interventions to improve </a:t>
                      </a:r>
                      <a:r>
                        <a:rPr lang="en-GB" sz="14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performance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Involve citizens in monitoring of government services at selected facilities</a:t>
                      </a:r>
                      <a:endParaRPr lang="en-ZA" sz="14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8713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679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Key Strategic objectives (4) </a:t>
            </a:r>
            <a:endParaRPr lang="en-Z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527845"/>
              </p:ext>
            </p:extLst>
          </p:nvPr>
        </p:nvGraphicFramePr>
        <p:xfrm>
          <a:off x="250825" y="908720"/>
          <a:ext cx="8728076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103">
                  <a:extLst>
                    <a:ext uri="{9D8B030D-6E8A-4147-A177-3AD203B41FA5}">
                      <a16:colId xmlns:a16="http://schemas.microsoft.com/office/drawing/2014/main" val="1323116983"/>
                    </a:ext>
                  </a:extLst>
                </a:gridCol>
                <a:gridCol w="5054973">
                  <a:extLst>
                    <a:ext uri="{9D8B030D-6E8A-4147-A177-3AD203B41FA5}">
                      <a16:colId xmlns:a16="http://schemas.microsoft.com/office/drawing/2014/main" val="1809340255"/>
                    </a:ext>
                  </a:extLst>
                </a:gridCol>
              </a:tblGrid>
              <a:tr h="352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Strategic </a:t>
                      </a:r>
                      <a:r>
                        <a:rPr lang="en-GB" sz="1600" b="1" i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Objectives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i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Goal statement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743554"/>
                  </a:ext>
                </a:extLst>
              </a:tr>
              <a:tr h="2565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To coordinate and support the generation, collation, accessibility and timely use of quality evidence to support performance monitoring and evaluation across government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Provide evaluation, research, knowledge management and data integration and analysis services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Provide support to the Department and government on evidence-based planning and monitoring and evaluation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56506"/>
                  </a:ext>
                </a:extLst>
              </a:tr>
              <a:tr h="22664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Calibri" panose="020F0502020204030204" pitchFamily="34" charset="0"/>
                        </a:rPr>
                        <a:t>To oversee youth development policy and its implementation. 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Facilitate the development and implementation of national youth </a:t>
                      </a:r>
                      <a:r>
                        <a:rPr lang="en-GB" sz="16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policies,</a:t>
                      </a:r>
                      <a:r>
                        <a:rPr lang="en-GB" sz="1600" b="1" kern="5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 strategies and program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Transfer of </a:t>
                      </a:r>
                      <a:r>
                        <a:rPr lang="en-GB" sz="1600" b="1" kern="5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funds </a:t>
                      </a:r>
                      <a:r>
                        <a:rPr lang="en-GB" sz="1600" b="1" kern="50" dirty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</a:rPr>
                        <a:t>to the National Development Youth Agency.</a:t>
                      </a:r>
                      <a:endParaRPr lang="en-ZA" sz="1600" kern="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8713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603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Key APP commitments for 2017-18  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19725"/>
            <a:ext cx="8726816" cy="5117588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en-ZA" sz="8000" b="1" dirty="0" smtClean="0">
                <a:solidFill>
                  <a:schemeClr val="tx1"/>
                </a:solidFill>
              </a:rPr>
              <a:t>The key focus for the APP for 2017-18 for the current financial year is on :</a:t>
            </a:r>
          </a:p>
          <a:p>
            <a:pPr marL="82296" indent="0">
              <a:buNone/>
            </a:pPr>
            <a:endParaRPr lang="en-ZA" sz="8000" b="1" dirty="0" smtClean="0">
              <a:solidFill>
                <a:schemeClr val="tx1"/>
              </a:solidFill>
            </a:endParaRPr>
          </a:p>
          <a:p>
            <a:r>
              <a:rPr lang="en-ZA" sz="8000" dirty="0" smtClean="0">
                <a:solidFill>
                  <a:schemeClr val="tx1"/>
                </a:solidFill>
              </a:rPr>
              <a:t>Coordination </a:t>
            </a:r>
            <a:r>
              <a:rPr lang="en-ZA" sz="8000" dirty="0">
                <a:solidFill>
                  <a:schemeClr val="tx1"/>
                </a:solidFill>
              </a:rPr>
              <a:t>of macro-planning to ensure policy coherence and to support the implementation of the NDP priorities through the </a:t>
            </a:r>
            <a:r>
              <a:rPr lang="en-ZA" sz="8000" dirty="0" smtClean="0">
                <a:solidFill>
                  <a:schemeClr val="tx1"/>
                </a:solidFill>
              </a:rPr>
              <a:t>MTSF</a:t>
            </a:r>
            <a:r>
              <a:rPr lang="en-ZA" sz="8000" b="1" i="1" dirty="0" smtClean="0">
                <a:solidFill>
                  <a:schemeClr val="tx1"/>
                </a:solidFill>
              </a:rPr>
              <a:t>; </a:t>
            </a:r>
          </a:p>
          <a:p>
            <a:r>
              <a:rPr lang="en-ZA" sz="8000" dirty="0" smtClean="0">
                <a:solidFill>
                  <a:schemeClr val="tx1"/>
                </a:solidFill>
              </a:rPr>
              <a:t>Coordinate </a:t>
            </a:r>
            <a:r>
              <a:rPr lang="en-ZA" sz="8000" dirty="0">
                <a:solidFill>
                  <a:schemeClr val="tx1"/>
                </a:solidFill>
              </a:rPr>
              <a:t>micro-planning through facilitation of the development of strategic sector specific plans to ensure attainment of sustainable development </a:t>
            </a:r>
            <a:r>
              <a:rPr lang="en-ZA" sz="8000" dirty="0" smtClean="0">
                <a:solidFill>
                  <a:schemeClr val="tx1"/>
                </a:solidFill>
              </a:rPr>
              <a:t>goals; </a:t>
            </a:r>
            <a:r>
              <a:rPr lang="en-ZA" sz="8000" dirty="0" err="1" smtClean="0">
                <a:solidFill>
                  <a:schemeClr val="tx1"/>
                </a:solidFill>
              </a:rPr>
              <a:t>eg</a:t>
            </a:r>
            <a:r>
              <a:rPr lang="en-ZA" sz="8000" dirty="0" smtClean="0">
                <a:solidFill>
                  <a:schemeClr val="tx1"/>
                </a:solidFill>
              </a:rPr>
              <a:t> water </a:t>
            </a:r>
            <a:r>
              <a:rPr lang="en-ZA" sz="8000" dirty="0">
                <a:solidFill>
                  <a:schemeClr val="tx1"/>
                </a:solidFill>
              </a:rPr>
              <a:t>and energy sectors plans; </a:t>
            </a:r>
            <a:endParaRPr lang="en-ZA" sz="8000" dirty="0" smtClean="0">
              <a:solidFill>
                <a:schemeClr val="tx1"/>
              </a:solidFill>
            </a:endParaRPr>
          </a:p>
          <a:p>
            <a:r>
              <a:rPr lang="en-ZA" sz="8000" dirty="0" smtClean="0">
                <a:solidFill>
                  <a:schemeClr val="tx1"/>
                </a:solidFill>
              </a:rPr>
              <a:t> </a:t>
            </a:r>
            <a:r>
              <a:rPr lang="en-ZA" sz="8000" dirty="0">
                <a:solidFill>
                  <a:schemeClr val="tx1"/>
                </a:solidFill>
              </a:rPr>
              <a:t>Assess and support alignment of </a:t>
            </a:r>
            <a:r>
              <a:rPr lang="en-ZA" sz="8000" dirty="0" smtClean="0">
                <a:solidFill>
                  <a:schemeClr val="tx1"/>
                </a:solidFill>
              </a:rPr>
              <a:t>strategic </a:t>
            </a:r>
            <a:r>
              <a:rPr lang="en-ZA" sz="8000" dirty="0">
                <a:solidFill>
                  <a:schemeClr val="tx1"/>
                </a:solidFill>
              </a:rPr>
              <a:t>and annual plans </a:t>
            </a:r>
            <a:r>
              <a:rPr lang="en-ZA" sz="8000" dirty="0" smtClean="0">
                <a:solidFill>
                  <a:schemeClr val="tx1"/>
                </a:solidFill>
              </a:rPr>
              <a:t>of national and provincial government departments with </a:t>
            </a:r>
            <a:r>
              <a:rPr lang="en-ZA" sz="8000" dirty="0">
                <a:solidFill>
                  <a:schemeClr val="tx1"/>
                </a:solidFill>
              </a:rPr>
              <a:t>the </a:t>
            </a:r>
            <a:r>
              <a:rPr lang="en-ZA" sz="8000" dirty="0" smtClean="0">
                <a:solidFill>
                  <a:schemeClr val="tx1"/>
                </a:solidFill>
              </a:rPr>
              <a:t>NDP/MTSF, </a:t>
            </a:r>
            <a:r>
              <a:rPr lang="en-ZA" sz="8000" dirty="0">
                <a:solidFill>
                  <a:schemeClr val="tx1"/>
                </a:solidFill>
              </a:rPr>
              <a:t>and other priorities such as the Nine Point Plan; </a:t>
            </a:r>
            <a:endParaRPr lang="en-ZA" sz="8000" dirty="0" smtClean="0">
              <a:solidFill>
                <a:schemeClr val="tx1"/>
              </a:solidFill>
            </a:endParaRPr>
          </a:p>
          <a:p>
            <a:r>
              <a:rPr lang="en-ZA" sz="8000" dirty="0" smtClean="0">
                <a:solidFill>
                  <a:schemeClr val="tx1"/>
                </a:solidFill>
              </a:rPr>
              <a:t>Assess </a:t>
            </a:r>
            <a:r>
              <a:rPr lang="en-ZA" sz="8000" dirty="0">
                <a:solidFill>
                  <a:schemeClr val="tx1"/>
                </a:solidFill>
              </a:rPr>
              <a:t>and support alignment of national budgets to the NDP/MTSF and other government priorities; </a:t>
            </a:r>
            <a:endParaRPr lang="en-ZA" sz="8000" dirty="0" smtClean="0">
              <a:solidFill>
                <a:schemeClr val="tx1"/>
              </a:solidFill>
            </a:endParaRPr>
          </a:p>
          <a:p>
            <a:r>
              <a:rPr lang="en-ZA" sz="8000" dirty="0" smtClean="0">
                <a:solidFill>
                  <a:schemeClr val="tx1"/>
                </a:solidFill>
              </a:rPr>
              <a:t>Monitor </a:t>
            </a:r>
            <a:r>
              <a:rPr lang="en-ZA" sz="8000" dirty="0">
                <a:solidFill>
                  <a:schemeClr val="tx1"/>
                </a:solidFill>
              </a:rPr>
              <a:t>and </a:t>
            </a:r>
            <a:r>
              <a:rPr lang="en-ZA" sz="8000" dirty="0" smtClean="0">
                <a:solidFill>
                  <a:schemeClr val="tx1"/>
                </a:solidFill>
              </a:rPr>
              <a:t>evaluator the impact and </a:t>
            </a:r>
            <a:r>
              <a:rPr lang="en-ZA" sz="8000" i="1" dirty="0" smtClean="0">
                <a:solidFill>
                  <a:schemeClr val="tx1"/>
                </a:solidFill>
              </a:rPr>
              <a:t>return </a:t>
            </a:r>
            <a:r>
              <a:rPr lang="en-ZA" sz="8000" i="1" dirty="0">
                <a:solidFill>
                  <a:schemeClr val="tx1"/>
                </a:solidFill>
              </a:rPr>
              <a:t>on investment </a:t>
            </a:r>
            <a:r>
              <a:rPr lang="en-ZA" sz="8000" i="1" dirty="0" smtClean="0">
                <a:solidFill>
                  <a:schemeClr val="tx1"/>
                </a:solidFill>
              </a:rPr>
              <a:t>of</a:t>
            </a:r>
            <a:r>
              <a:rPr lang="en-ZA" sz="8000" dirty="0" smtClean="0">
                <a:solidFill>
                  <a:schemeClr val="tx1"/>
                </a:solidFill>
              </a:rPr>
              <a:t> </a:t>
            </a:r>
            <a:r>
              <a:rPr lang="en-ZA" sz="8000" dirty="0">
                <a:solidFill>
                  <a:schemeClr val="tx1"/>
                </a:solidFill>
              </a:rPr>
              <a:t>government programmes such education, </a:t>
            </a:r>
            <a:r>
              <a:rPr lang="en-ZA" sz="8000" dirty="0" smtClean="0">
                <a:solidFill>
                  <a:schemeClr val="tx1"/>
                </a:solidFill>
              </a:rPr>
              <a:t>health, infrastructure towards </a:t>
            </a:r>
            <a:r>
              <a:rPr lang="en-ZA" sz="8000" dirty="0">
                <a:solidFill>
                  <a:schemeClr val="tx1"/>
                </a:solidFill>
              </a:rPr>
              <a:t>the NDP </a:t>
            </a:r>
            <a:r>
              <a:rPr lang="en-ZA" sz="8000" dirty="0" smtClean="0">
                <a:solidFill>
                  <a:schemeClr val="tx1"/>
                </a:solidFill>
              </a:rPr>
              <a:t>goals </a:t>
            </a:r>
            <a:r>
              <a:rPr lang="en-ZA" sz="8000" dirty="0">
                <a:solidFill>
                  <a:schemeClr val="tx1"/>
                </a:solidFill>
              </a:rPr>
              <a:t>of addressing poverty, unemployment and inequality, and outline remedial </a:t>
            </a:r>
            <a:r>
              <a:rPr lang="en-ZA" sz="8000" dirty="0" smtClean="0">
                <a:solidFill>
                  <a:schemeClr val="tx1"/>
                </a:solidFill>
              </a:rPr>
              <a:t>interventions.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AAA1A3-262B-4979-8C18-306C3DA11E9E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6013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1790</Words>
  <Application>Microsoft Office PowerPoint</Application>
  <PresentationFormat>On-screen Show (4:3)</PresentationFormat>
  <Paragraphs>290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Unicode MS</vt:lpstr>
      <vt:lpstr>Calibri</vt:lpstr>
      <vt:lpstr>Georgia</vt:lpstr>
      <vt:lpstr>Tahoma</vt:lpstr>
      <vt:lpstr>Times New Roman</vt:lpstr>
      <vt:lpstr>Trebuchet MS</vt:lpstr>
      <vt:lpstr>Wingdings</vt:lpstr>
      <vt:lpstr>Wingdings 2</vt:lpstr>
      <vt:lpstr>Solstice</vt:lpstr>
      <vt:lpstr>  Presentation of the Revised Strategic Plan 2015/2020 and APP 2017/18 Portfolio Committee   </vt:lpstr>
      <vt:lpstr>Introduction </vt:lpstr>
      <vt:lpstr>Revised Strategic Plan 2017-2020 and APP 2017-18</vt:lpstr>
      <vt:lpstr>DPME SERVICE DELIVERY MODEL </vt:lpstr>
      <vt:lpstr>Key Strategic objectives </vt:lpstr>
      <vt:lpstr>Key Strategic objectives (2) </vt:lpstr>
      <vt:lpstr>Key Strategic objectives (3) </vt:lpstr>
      <vt:lpstr>Key Strategic objectives (4) </vt:lpstr>
      <vt:lpstr>Key APP commitments for 2017-18  </vt:lpstr>
      <vt:lpstr>Key APP commitments for 2017-18 (2) </vt:lpstr>
      <vt:lpstr>Focus for 2017-18 (1)</vt:lpstr>
      <vt:lpstr>Focus for 2017-18 (2)</vt:lpstr>
      <vt:lpstr>Focus for 2017-18 (3)</vt:lpstr>
      <vt:lpstr>MACRO-STRUCTURE</vt:lpstr>
      <vt:lpstr>PowerPoint Presentation</vt:lpstr>
      <vt:lpstr>Budget: 2016/17 and 2017/18</vt:lpstr>
      <vt:lpstr>Budget Allocations 2017/18</vt:lpstr>
      <vt:lpstr>G&amp;S Cost Drivers: 2017/18</vt:lpstr>
      <vt:lpstr>Allocation per programme: 2017/18</vt:lpstr>
      <vt:lpstr>Allocation per programme: 2017/18</vt:lpstr>
      <vt:lpstr>Administration: 2017/18</vt:lpstr>
      <vt:lpstr>PowerPoint Presentation</vt:lpstr>
      <vt:lpstr>PowerPoint Presentation</vt:lpstr>
    </vt:vector>
  </TitlesOfParts>
  <Company>SA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Pieter Pretorius</dc:creator>
  <cp:lastModifiedBy>Masixole Zibeko</cp:lastModifiedBy>
  <cp:revision>248</cp:revision>
  <dcterms:created xsi:type="dcterms:W3CDTF">2010-04-21T14:27:00Z</dcterms:created>
  <dcterms:modified xsi:type="dcterms:W3CDTF">2017-05-02T07:40:20Z</dcterms:modified>
</cp:coreProperties>
</file>