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0" r:id="rId2"/>
    <p:sldId id="303" r:id="rId3"/>
    <p:sldId id="318" r:id="rId4"/>
    <p:sldId id="308" r:id="rId5"/>
    <p:sldId id="309" r:id="rId6"/>
    <p:sldId id="310" r:id="rId7"/>
    <p:sldId id="311" r:id="rId8"/>
    <p:sldId id="312" r:id="rId9"/>
    <p:sldId id="313" r:id="rId10"/>
    <p:sldId id="315" r:id="rId11"/>
    <p:sldId id="317" r:id="rId12"/>
    <p:sldId id="316" r:id="rId13"/>
    <p:sldId id="314" r:id="rId14"/>
    <p:sldId id="321" r:id="rId15"/>
    <p:sldId id="322" r:id="rId16"/>
    <p:sldId id="323" r:id="rId17"/>
    <p:sldId id="319" r:id="rId18"/>
    <p:sldId id="320" r:id="rId19"/>
  </p:sldIdLst>
  <p:sldSz cx="9144000" cy="6858000" type="screen4x3"/>
  <p:notesSz cx="6921500" cy="9423400"/>
  <p:custDataLst>
    <p:tags r:id="rId22"/>
  </p:custDataLst>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086"/>
    <a:srgbClr val="DD3F32"/>
    <a:srgbClr val="FFFFFF"/>
    <a:srgbClr val="006666"/>
    <a:srgbClr val="967140"/>
    <a:srgbClr val="60223B"/>
    <a:srgbClr val="8C979A"/>
    <a:srgbClr val="8B7D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385" autoAdjust="0"/>
  </p:normalViewPr>
  <p:slideViewPr>
    <p:cSldViewPr>
      <p:cViewPr varScale="1">
        <p:scale>
          <a:sx n="100" d="100"/>
          <a:sy n="100" d="100"/>
        </p:scale>
        <p:origin x="-1944" y="-96"/>
      </p:cViewPr>
      <p:guideLst>
        <p:guide orient="horz" pos="2160"/>
        <p:guide pos="2880"/>
      </p:guideLst>
    </p:cSldViewPr>
  </p:slideViewPr>
  <p:outlineViewPr>
    <p:cViewPr>
      <p:scale>
        <a:sx n="33" d="100"/>
        <a:sy n="33" d="100"/>
      </p:scale>
      <p:origin x="0" y="219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file:///C:\Users\hessop\Desktop\Parliament%202%20May%202017\Data.xlsx" TargetMode="Externa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E:\Data\Data%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style val="8"/>
  <c:chart>
    <c:autoTitleDeleted val="1"/>
    <c:plotArea>
      <c:layout/>
      <c:lineChart>
        <c:grouping val="standard"/>
        <c:ser>
          <c:idx val="0"/>
          <c:order val="0"/>
          <c:tx>
            <c:strRef>
              <c:f>'GDP per capita'!$B$1</c:f>
              <c:strCache>
                <c:ptCount val="1"/>
                <c:pt idx="0">
                  <c:v>GDP per capita (constant 2010 prices, Rand)</c:v>
                </c:pt>
              </c:strCache>
            </c:strRef>
          </c:tx>
          <c:spPr>
            <a:ln w="34925" cap="rnd">
              <a:solidFill>
                <a:schemeClr val="accent6"/>
              </a:solidFill>
              <a:round/>
            </a:ln>
            <a:effectLst>
              <a:outerShdw blurRad="40000" dist="23000" dir="5400000" rotWithShape="0">
                <a:srgbClr val="000000">
                  <a:alpha val="35000"/>
                </a:srgbClr>
              </a:outerShdw>
            </a:effectLst>
          </c:spPr>
          <c:marker>
            <c:symbol val="none"/>
          </c:marker>
          <c:cat>
            <c:numRef>
              <c:f>'GDP per capita'!$A$2:$A$24</c:f>
              <c:numCache>
                <c:formatCode>General</c:formatCode>
                <c:ptCount val="23"/>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numCache>
            </c:numRef>
          </c:cat>
          <c:val>
            <c:numRef>
              <c:f>'GDP per capita'!$B$2:$B$24</c:f>
              <c:numCache>
                <c:formatCode>General</c:formatCode>
                <c:ptCount val="23"/>
                <c:pt idx="0">
                  <c:v>42849</c:v>
                </c:pt>
                <c:pt idx="1">
                  <c:v>43267</c:v>
                </c:pt>
                <c:pt idx="2">
                  <c:v>44193</c:v>
                </c:pt>
                <c:pt idx="3">
                  <c:v>44420</c:v>
                </c:pt>
                <c:pt idx="4">
                  <c:v>43720</c:v>
                </c:pt>
                <c:pt idx="5">
                  <c:v>43826</c:v>
                </c:pt>
                <c:pt idx="6">
                  <c:v>44735</c:v>
                </c:pt>
                <c:pt idx="7">
                  <c:v>45075</c:v>
                </c:pt>
                <c:pt idx="8">
                  <c:v>45798</c:v>
                </c:pt>
                <c:pt idx="9">
                  <c:v>46287</c:v>
                </c:pt>
                <c:pt idx="10">
                  <c:v>47605</c:v>
                </c:pt>
                <c:pt idx="11">
                  <c:v>49335</c:v>
                </c:pt>
                <c:pt idx="12">
                  <c:v>51331</c:v>
                </c:pt>
                <c:pt idx="13">
                  <c:v>53334</c:v>
                </c:pt>
                <c:pt idx="14">
                  <c:v>54322</c:v>
                </c:pt>
                <c:pt idx="15">
                  <c:v>52838</c:v>
                </c:pt>
                <c:pt idx="16">
                  <c:v>53823</c:v>
                </c:pt>
                <c:pt idx="17">
                  <c:v>54968</c:v>
                </c:pt>
                <c:pt idx="18">
                  <c:v>55543</c:v>
                </c:pt>
                <c:pt idx="19">
                  <c:v>56234</c:v>
                </c:pt>
                <c:pt idx="20">
                  <c:v>56469</c:v>
                </c:pt>
                <c:pt idx="21">
                  <c:v>56449</c:v>
                </c:pt>
                <c:pt idx="22">
                  <c:v>55827</c:v>
                </c:pt>
              </c:numCache>
            </c:numRef>
          </c:val>
        </c:ser>
        <c:dLbls/>
        <c:marker val="1"/>
        <c:axId val="60547456"/>
        <c:axId val="60548992"/>
      </c:lineChart>
      <c:catAx>
        <c:axId val="60547456"/>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48992"/>
        <c:crosses val="autoZero"/>
        <c:auto val="1"/>
        <c:lblAlgn val="ctr"/>
        <c:lblOffset val="100"/>
      </c:catAx>
      <c:valAx>
        <c:axId val="60548992"/>
        <c:scaling>
          <c:orientation val="minMax"/>
          <c:min val="4000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ZA" dirty="0" smtClean="0"/>
                  <a:t>Rand per capita (constant 2010 prices)</a:t>
                </a:r>
                <a:endParaRPr lang="en-ZA" dirty="0"/>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47456"/>
        <c:crosses val="autoZero"/>
        <c:crossBetween val="between"/>
      </c:valAx>
      <c:spPr>
        <a:noFill/>
        <a:ln w="25400">
          <a:noFill/>
        </a:ln>
        <a:effectLst/>
      </c:spPr>
    </c:plotArea>
    <c:plotVisOnly val="1"/>
    <c:dispBlanksAs val="gap"/>
  </c:chart>
  <c:spPr>
    <a:noFill/>
    <a:ln>
      <a:noFill/>
    </a:ln>
    <a:effectLst/>
  </c:spPr>
  <c:txPr>
    <a:bodyPr/>
    <a:lstStyle/>
    <a:p>
      <a:pPr>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ZA"/>
  <c:style val="4"/>
  <c:chart>
    <c:plotArea>
      <c:layout/>
      <c:lineChart>
        <c:grouping val="standard"/>
        <c:ser>
          <c:idx val="0"/>
          <c:order val="0"/>
          <c:tx>
            <c:strRef>
              <c:f>'Annual 1973-2008'!$AJ$6</c:f>
              <c:strCache>
                <c:ptCount val="1"/>
                <c:pt idx="0">
                  <c:v>PG &amp; TBVC</c:v>
                </c:pt>
              </c:strCache>
            </c:strRef>
          </c:tx>
          <c:spPr>
            <a:ln w="28575" cap="rnd" cmpd="sng" algn="ctr">
              <a:solidFill>
                <a:schemeClr val="accent2">
                  <a:tint val="65000"/>
                  <a:shade val="95000"/>
                  <a:satMod val="105000"/>
                </a:schemeClr>
              </a:solidFill>
              <a:prstDash val="solid"/>
              <a:round/>
            </a:ln>
            <a:effectLst/>
          </c:spPr>
          <c:marker>
            <c:spPr>
              <a:solidFill>
                <a:schemeClr val="accent2">
                  <a:tint val="65000"/>
                </a:schemeClr>
              </a:solidFill>
              <a:ln w="9525" cap="flat" cmpd="sng" algn="ctr">
                <a:solidFill>
                  <a:schemeClr val="accent2">
                    <a:tint val="65000"/>
                    <a:shade val="95000"/>
                    <a:satMod val="105000"/>
                  </a:schemeClr>
                </a:solidFill>
                <a:prstDash val="solid"/>
                <a:round/>
              </a:ln>
              <a:effectLst/>
            </c:spPr>
          </c:marker>
          <c:dPt>
            <c:idx val="19"/>
            <c:spPr>
              <a:ln w="28575" cap="rnd" cmpd="sng" algn="ctr">
                <a:solidFill>
                  <a:schemeClr val="accent2">
                    <a:tint val="65000"/>
                    <a:shade val="95000"/>
                    <a:satMod val="105000"/>
                  </a:schemeClr>
                </a:solidFill>
                <a:prstDash val="solid"/>
                <a:round/>
              </a:ln>
              <a:effectLst/>
            </c:spPr>
          </c:dPt>
          <c:cat>
            <c:numRef>
              <c:f>'Annual 1973-2008'!$A$34:$A$69</c:f>
              <c:numCache>
                <c:formatCode>General</c:formatCode>
                <c:ptCount val="36"/>
                <c:pt idx="0">
                  <c:v>1973</c:v>
                </c:pt>
                <c:pt idx="1">
                  <c:v>1974</c:v>
                </c:pt>
                <c:pt idx="2">
                  <c:v>1975</c:v>
                </c:pt>
                <c:pt idx="3">
                  <c:v>1976</c:v>
                </c:pt>
                <c:pt idx="4">
                  <c:v>1977</c:v>
                </c:pt>
                <c:pt idx="5">
                  <c:v>1978</c:v>
                </c:pt>
                <c:pt idx="6">
                  <c:v>1979</c:v>
                </c:pt>
                <c:pt idx="7">
                  <c:v>1980</c:v>
                </c:pt>
                <c:pt idx="8">
                  <c:v>1981</c:v>
                </c:pt>
                <c:pt idx="9">
                  <c:v>1982</c:v>
                </c:pt>
                <c:pt idx="10">
                  <c:v>1983</c:v>
                </c:pt>
                <c:pt idx="11">
                  <c:v>1984</c:v>
                </c:pt>
                <c:pt idx="12">
                  <c:v>1985</c:v>
                </c:pt>
                <c:pt idx="13">
                  <c:v>1986</c:v>
                </c:pt>
                <c:pt idx="14">
                  <c:v>1987</c:v>
                </c:pt>
                <c:pt idx="15">
                  <c:v>1988</c:v>
                </c:pt>
                <c:pt idx="16">
                  <c:v>1989</c:v>
                </c:pt>
                <c:pt idx="17">
                  <c:v>1990</c:v>
                </c:pt>
                <c:pt idx="18">
                  <c:v>1991</c:v>
                </c:pt>
                <c:pt idx="19">
                  <c:v>1992</c:v>
                </c:pt>
                <c:pt idx="20">
                  <c:v>1993</c:v>
                </c:pt>
                <c:pt idx="21">
                  <c:v>1994</c:v>
                </c:pt>
                <c:pt idx="22">
                  <c:v>1995</c:v>
                </c:pt>
                <c:pt idx="23">
                  <c:v>1996</c:v>
                </c:pt>
                <c:pt idx="24">
                  <c:v>1997</c:v>
                </c:pt>
                <c:pt idx="25">
                  <c:v>1998</c:v>
                </c:pt>
                <c:pt idx="26">
                  <c:v>1999</c:v>
                </c:pt>
                <c:pt idx="27">
                  <c:v>2000</c:v>
                </c:pt>
                <c:pt idx="28">
                  <c:v>2001</c:v>
                </c:pt>
                <c:pt idx="29">
                  <c:v>2002</c:v>
                </c:pt>
                <c:pt idx="30">
                  <c:v>2003</c:v>
                </c:pt>
                <c:pt idx="31">
                  <c:v>2004</c:v>
                </c:pt>
                <c:pt idx="32">
                  <c:v>2005</c:v>
                </c:pt>
                <c:pt idx="33">
                  <c:v>2006</c:v>
                </c:pt>
                <c:pt idx="34">
                  <c:v>2007</c:v>
                </c:pt>
                <c:pt idx="35">
                  <c:v>2008</c:v>
                </c:pt>
              </c:numCache>
            </c:numRef>
          </c:cat>
          <c:val>
            <c:numRef>
              <c:f>'Annual 1973-2008'!$AJ$7:$AJ$69</c:f>
              <c:numCache>
                <c:formatCode>0.00%</c:formatCode>
                <c:ptCount val="36"/>
                <c:pt idx="0">
                  <c:v>0.14080834419817481</c:v>
                </c:pt>
                <c:pt idx="1">
                  <c:v>0.13748657357679925</c:v>
                </c:pt>
                <c:pt idx="2">
                  <c:v>0.12588652482269502</c:v>
                </c:pt>
                <c:pt idx="3">
                  <c:v>0.12303290414878404</c:v>
                </c:pt>
                <c:pt idx="4">
                  <c:v>0.15341264871634336</c:v>
                </c:pt>
                <c:pt idx="5">
                  <c:v>0.15321336760925461</c:v>
                </c:pt>
                <c:pt idx="6">
                  <c:v>0.168430335097002</c:v>
                </c:pt>
                <c:pt idx="7">
                  <c:v>0.230888030888031</c:v>
                </c:pt>
                <c:pt idx="8">
                  <c:v>0.23723277909738721</c:v>
                </c:pt>
                <c:pt idx="9">
                  <c:v>0.22230233117039194</c:v>
                </c:pt>
                <c:pt idx="10">
                  <c:v>0.20352214960058088</c:v>
                </c:pt>
                <c:pt idx="11">
                  <c:v>0.23496416329074479</c:v>
                </c:pt>
                <c:pt idx="12">
                  <c:v>0.24718962322421237</c:v>
                </c:pt>
                <c:pt idx="13">
                  <c:v>0.2367734529896692</c:v>
                </c:pt>
                <c:pt idx="14">
                  <c:v>0.25185032894736842</c:v>
                </c:pt>
                <c:pt idx="15">
                  <c:v>0.22638546107247043</c:v>
                </c:pt>
                <c:pt idx="16">
                  <c:v>0.22554228917922137</c:v>
                </c:pt>
                <c:pt idx="17">
                  <c:v>0.22641609880749605</c:v>
                </c:pt>
                <c:pt idx="19">
                  <c:v>0.10758776896942242</c:v>
                </c:pt>
                <c:pt idx="20">
                  <c:v>9.3764398709875796E-2</c:v>
                </c:pt>
                <c:pt idx="21">
                  <c:v>9.8620926580290744E-2</c:v>
                </c:pt>
                <c:pt idx="22">
                  <c:v>7.3959726264453712E-2</c:v>
                </c:pt>
                <c:pt idx="23">
                  <c:v>1.2048025346710782E-2</c:v>
                </c:pt>
                <c:pt idx="24">
                  <c:v>1.2422288474427419E-2</c:v>
                </c:pt>
                <c:pt idx="25">
                  <c:v>1.1290394772177959E-2</c:v>
                </c:pt>
                <c:pt idx="26">
                  <c:v>1.0830170524402641E-2</c:v>
                </c:pt>
                <c:pt idx="27">
                  <c:v>1.3964104160182607E-2</c:v>
                </c:pt>
                <c:pt idx="28">
                  <c:v>1.5782315495192583E-2</c:v>
                </c:pt>
                <c:pt idx="29">
                  <c:v>1.489323058561013E-2</c:v>
                </c:pt>
                <c:pt idx="30">
                  <c:v>2.0174306003873495E-2</c:v>
                </c:pt>
                <c:pt idx="31">
                  <c:v>2.0807117330246153E-2</c:v>
                </c:pt>
                <c:pt idx="32">
                  <c:v>1.8173953101650542E-2</c:v>
                </c:pt>
                <c:pt idx="33">
                  <c:v>2.0158848349466376E-2</c:v>
                </c:pt>
                <c:pt idx="34">
                  <c:v>2.7890249274382852E-2</c:v>
                </c:pt>
                <c:pt idx="35">
                  <c:v>2.7782406732351536E-2</c:v>
                </c:pt>
              </c:numCache>
            </c:numRef>
          </c:val>
        </c:ser>
        <c:ser>
          <c:idx val="1"/>
          <c:order val="1"/>
          <c:tx>
            <c:strRef>
              <c:f>'Annual 1973-2008'!$AK$6</c:f>
              <c:strCache>
                <c:ptCount val="1"/>
                <c:pt idx="0">
                  <c:v>Provincial Gov.</c:v>
                </c:pt>
              </c:strCache>
            </c:strRef>
          </c:tx>
          <c:spPr>
            <a:ln w="28575" cap="rnd" cmpd="sng" algn="ctr">
              <a:solidFill>
                <a:schemeClr val="accent2">
                  <a:shade val="95000"/>
                  <a:satMod val="105000"/>
                </a:schemeClr>
              </a:solidFill>
              <a:prstDash val="solid"/>
              <a:round/>
            </a:ln>
            <a:effectLst/>
          </c:spPr>
          <c:marker>
            <c:spPr>
              <a:solidFill>
                <a:schemeClr val="accent2"/>
              </a:solidFill>
              <a:ln w="9525" cap="flat" cmpd="sng" algn="ctr">
                <a:solidFill>
                  <a:schemeClr val="accent2">
                    <a:shade val="95000"/>
                    <a:satMod val="105000"/>
                  </a:schemeClr>
                </a:solidFill>
                <a:prstDash val="solid"/>
                <a:round/>
              </a:ln>
              <a:effectLst/>
            </c:spPr>
          </c:marker>
          <c:dPt>
            <c:idx val="19"/>
          </c:dPt>
          <c:val>
            <c:numRef>
              <c:f>'Annual 1973-2008'!$AK$34:$AK$69</c:f>
              <c:numCache>
                <c:formatCode>0.00%</c:formatCode>
                <c:ptCount val="36"/>
                <c:pt idx="0">
                  <c:v>0.13303437967115098</c:v>
                </c:pt>
                <c:pt idx="1">
                  <c:v>0.12936610608020699</c:v>
                </c:pt>
                <c:pt idx="2">
                  <c:v>0.11366120218579241</c:v>
                </c:pt>
                <c:pt idx="3">
                  <c:v>0.1082055906221822</c:v>
                </c:pt>
                <c:pt idx="4">
                  <c:v>0.13681592039800988</c:v>
                </c:pt>
                <c:pt idx="5">
                  <c:v>0.12203876525484565</c:v>
                </c:pt>
                <c:pt idx="6">
                  <c:v>0.10978670012547061</c:v>
                </c:pt>
                <c:pt idx="7">
                  <c:v>0.10398230088495575</c:v>
                </c:pt>
                <c:pt idx="8">
                  <c:v>0.10451094238499332</c:v>
                </c:pt>
                <c:pt idx="9">
                  <c:v>0.10124724871606749</c:v>
                </c:pt>
                <c:pt idx="10">
                  <c:v>0.10141014101410142</c:v>
                </c:pt>
                <c:pt idx="11">
                  <c:v>0.10793817133874771</c:v>
                </c:pt>
                <c:pt idx="12">
                  <c:v>9.5943335479716674E-2</c:v>
                </c:pt>
                <c:pt idx="13">
                  <c:v>8.7458131745441009E-2</c:v>
                </c:pt>
                <c:pt idx="14">
                  <c:v>0.12245411113904954</c:v>
                </c:pt>
                <c:pt idx="15">
                  <c:v>9.0025146689019411E-2</c:v>
                </c:pt>
                <c:pt idx="16">
                  <c:v>8.7837837837837829E-2</c:v>
                </c:pt>
                <c:pt idx="17">
                  <c:v>8.8096309630963224E-2</c:v>
                </c:pt>
                <c:pt idx="19">
                  <c:v>0.10758776896942242</c:v>
                </c:pt>
                <c:pt idx="20">
                  <c:v>9.3764398709875796E-2</c:v>
                </c:pt>
                <c:pt idx="21">
                  <c:v>9.8620926580290744E-2</c:v>
                </c:pt>
                <c:pt idx="22">
                  <c:v>7.3959726264453712E-2</c:v>
                </c:pt>
                <c:pt idx="23">
                  <c:v>1.2048025346710782E-2</c:v>
                </c:pt>
                <c:pt idx="24">
                  <c:v>1.2422288474427419E-2</c:v>
                </c:pt>
                <c:pt idx="25">
                  <c:v>1.1290394772177959E-2</c:v>
                </c:pt>
                <c:pt idx="26">
                  <c:v>1.0830170524402641E-2</c:v>
                </c:pt>
                <c:pt idx="27">
                  <c:v>1.3964104160182607E-2</c:v>
                </c:pt>
                <c:pt idx="28">
                  <c:v>1.5782315495192583E-2</c:v>
                </c:pt>
                <c:pt idx="29">
                  <c:v>1.489323058561013E-2</c:v>
                </c:pt>
                <c:pt idx="30">
                  <c:v>2.0174306003873495E-2</c:v>
                </c:pt>
                <c:pt idx="31">
                  <c:v>2.0807117330246153E-2</c:v>
                </c:pt>
                <c:pt idx="32">
                  <c:v>1.8173953101650542E-2</c:v>
                </c:pt>
                <c:pt idx="33">
                  <c:v>2.0158848349466376E-2</c:v>
                </c:pt>
                <c:pt idx="34">
                  <c:v>2.7890249274382852E-2</c:v>
                </c:pt>
                <c:pt idx="35">
                  <c:v>2.7782406732351536E-2</c:v>
                </c:pt>
              </c:numCache>
            </c:numRef>
          </c:val>
        </c:ser>
        <c:ser>
          <c:idx val="2"/>
          <c:order val="2"/>
          <c:tx>
            <c:strRef>
              <c:f>'Annual 1973-2008'!$AL$6</c:f>
              <c:strCache>
                <c:ptCount val="1"/>
                <c:pt idx="0">
                  <c:v>Local Gov.</c:v>
                </c:pt>
              </c:strCache>
            </c:strRef>
          </c:tx>
          <c:spPr>
            <a:ln w="28575" cap="rnd" cmpd="sng" algn="ctr">
              <a:solidFill>
                <a:schemeClr val="accent2">
                  <a:shade val="65000"/>
                  <a:shade val="95000"/>
                  <a:satMod val="105000"/>
                </a:schemeClr>
              </a:solidFill>
              <a:prstDash val="solid"/>
              <a:round/>
            </a:ln>
            <a:effectLst/>
          </c:spPr>
          <c:marker>
            <c:spPr>
              <a:solidFill>
                <a:schemeClr val="accent2">
                  <a:shade val="65000"/>
                </a:schemeClr>
              </a:solidFill>
              <a:ln w="9525" cap="flat" cmpd="sng" algn="ctr">
                <a:solidFill>
                  <a:schemeClr val="accent2">
                    <a:shade val="65000"/>
                    <a:shade val="95000"/>
                    <a:satMod val="105000"/>
                  </a:schemeClr>
                </a:solidFill>
                <a:prstDash val="solid"/>
                <a:round/>
              </a:ln>
              <a:effectLst/>
            </c:spPr>
          </c:marker>
          <c:dPt>
            <c:idx val="19"/>
          </c:dPt>
          <c:cat>
            <c:numRef>
              <c:f>'Annual 1973-2008'!$A$34:$A$69</c:f>
              <c:numCache>
                <c:formatCode>General</c:formatCode>
                <c:ptCount val="36"/>
                <c:pt idx="0">
                  <c:v>1973</c:v>
                </c:pt>
                <c:pt idx="1">
                  <c:v>1974</c:v>
                </c:pt>
                <c:pt idx="2">
                  <c:v>1975</c:v>
                </c:pt>
                <c:pt idx="3">
                  <c:v>1976</c:v>
                </c:pt>
                <c:pt idx="4">
                  <c:v>1977</c:v>
                </c:pt>
                <c:pt idx="5">
                  <c:v>1978</c:v>
                </c:pt>
                <c:pt idx="6">
                  <c:v>1979</c:v>
                </c:pt>
                <c:pt idx="7">
                  <c:v>1980</c:v>
                </c:pt>
                <c:pt idx="8">
                  <c:v>1981</c:v>
                </c:pt>
                <c:pt idx="9">
                  <c:v>1982</c:v>
                </c:pt>
                <c:pt idx="10">
                  <c:v>1983</c:v>
                </c:pt>
                <c:pt idx="11">
                  <c:v>1984</c:v>
                </c:pt>
                <c:pt idx="12">
                  <c:v>1985</c:v>
                </c:pt>
                <c:pt idx="13">
                  <c:v>1986</c:v>
                </c:pt>
                <c:pt idx="14">
                  <c:v>1987</c:v>
                </c:pt>
                <c:pt idx="15">
                  <c:v>1988</c:v>
                </c:pt>
                <c:pt idx="16">
                  <c:v>1989</c:v>
                </c:pt>
                <c:pt idx="17">
                  <c:v>1990</c:v>
                </c:pt>
                <c:pt idx="18">
                  <c:v>1991</c:v>
                </c:pt>
                <c:pt idx="19">
                  <c:v>1992</c:v>
                </c:pt>
                <c:pt idx="20">
                  <c:v>1993</c:v>
                </c:pt>
                <c:pt idx="21">
                  <c:v>1994</c:v>
                </c:pt>
                <c:pt idx="22">
                  <c:v>1995</c:v>
                </c:pt>
                <c:pt idx="23">
                  <c:v>1996</c:v>
                </c:pt>
                <c:pt idx="24">
                  <c:v>1997</c:v>
                </c:pt>
                <c:pt idx="25">
                  <c:v>1998</c:v>
                </c:pt>
                <c:pt idx="26">
                  <c:v>1999</c:v>
                </c:pt>
                <c:pt idx="27">
                  <c:v>2000</c:v>
                </c:pt>
                <c:pt idx="28">
                  <c:v>2001</c:v>
                </c:pt>
                <c:pt idx="29">
                  <c:v>2002</c:v>
                </c:pt>
                <c:pt idx="30">
                  <c:v>2003</c:v>
                </c:pt>
                <c:pt idx="31">
                  <c:v>2004</c:v>
                </c:pt>
                <c:pt idx="32">
                  <c:v>2005</c:v>
                </c:pt>
                <c:pt idx="33">
                  <c:v>2006</c:v>
                </c:pt>
                <c:pt idx="34">
                  <c:v>2007</c:v>
                </c:pt>
                <c:pt idx="35">
                  <c:v>2008</c:v>
                </c:pt>
              </c:numCache>
            </c:numRef>
          </c:cat>
          <c:val>
            <c:numRef>
              <c:f>'Annual 1973-2008'!$AL$7:$AL$69</c:f>
              <c:numCache>
                <c:formatCode>0.00%</c:formatCode>
                <c:ptCount val="36"/>
                <c:pt idx="0">
                  <c:v>0.48831168831168853</c:v>
                </c:pt>
                <c:pt idx="1">
                  <c:v>0.47058823529411797</c:v>
                </c:pt>
                <c:pt idx="2">
                  <c:v>0.4383057090239415</c:v>
                </c:pt>
                <c:pt idx="3">
                  <c:v>0.43702579666160873</c:v>
                </c:pt>
                <c:pt idx="4">
                  <c:v>0.45335085413929038</c:v>
                </c:pt>
                <c:pt idx="5">
                  <c:v>0.47747747747747787</c:v>
                </c:pt>
                <c:pt idx="6">
                  <c:v>0.49350649350649373</c:v>
                </c:pt>
                <c:pt idx="7">
                  <c:v>0.45161290322580688</c:v>
                </c:pt>
                <c:pt idx="8">
                  <c:v>0.42753095411507647</c:v>
                </c:pt>
                <c:pt idx="9">
                  <c:v>0.4383813611281428</c:v>
                </c:pt>
                <c:pt idx="10">
                  <c:v>0.4000965250965251</c:v>
                </c:pt>
                <c:pt idx="11">
                  <c:v>0.4223811527135044</c:v>
                </c:pt>
                <c:pt idx="12">
                  <c:v>0.40555978674790577</c:v>
                </c:pt>
                <c:pt idx="13">
                  <c:v>0.37500000000000022</c:v>
                </c:pt>
                <c:pt idx="14">
                  <c:v>0.36301369863013699</c:v>
                </c:pt>
                <c:pt idx="15">
                  <c:v>0.36863037534178494</c:v>
                </c:pt>
                <c:pt idx="16">
                  <c:v>0.36952752492414426</c:v>
                </c:pt>
                <c:pt idx="17">
                  <c:v>0.37055933484504933</c:v>
                </c:pt>
                <c:pt idx="19">
                  <c:v>0.41004798746449928</c:v>
                </c:pt>
                <c:pt idx="20">
                  <c:v>0.47877288471053936</c:v>
                </c:pt>
                <c:pt idx="21">
                  <c:v>0.46721511769976382</c:v>
                </c:pt>
                <c:pt idx="22">
                  <c:v>0.44944073267772683</c:v>
                </c:pt>
                <c:pt idx="23">
                  <c:v>0.40297071381321814</c:v>
                </c:pt>
                <c:pt idx="24">
                  <c:v>0.25074450674751159</c:v>
                </c:pt>
                <c:pt idx="25">
                  <c:v>0.29035720526197573</c:v>
                </c:pt>
                <c:pt idx="26">
                  <c:v>0.3022037772698023</c:v>
                </c:pt>
                <c:pt idx="27">
                  <c:v>0.30124151839169799</c:v>
                </c:pt>
                <c:pt idx="28">
                  <c:v>0.31372622365197245</c:v>
                </c:pt>
                <c:pt idx="29">
                  <c:v>0.28038689477803896</c:v>
                </c:pt>
                <c:pt idx="30">
                  <c:v>0.25601283523212348</c:v>
                </c:pt>
                <c:pt idx="31">
                  <c:v>0.28175316632706082</c:v>
                </c:pt>
                <c:pt idx="32">
                  <c:v>0.24454668223122547</c:v>
                </c:pt>
                <c:pt idx="33">
                  <c:v>0.22941133091204094</c:v>
                </c:pt>
                <c:pt idx="34">
                  <c:v>0.22139247338207166</c:v>
                </c:pt>
                <c:pt idx="35">
                  <c:v>0.18856378922056841</c:v>
                </c:pt>
              </c:numCache>
            </c:numRef>
          </c:val>
        </c:ser>
        <c:dLbls/>
        <c:marker val="1"/>
        <c:axId val="52638464"/>
        <c:axId val="52640000"/>
      </c:lineChart>
      <c:catAx>
        <c:axId val="52638464"/>
        <c:scaling>
          <c:orientation val="minMax"/>
        </c:scaling>
        <c:axPos val="b"/>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crossAx val="52640000"/>
        <c:crosses val="autoZero"/>
        <c:auto val="1"/>
        <c:lblAlgn val="ctr"/>
        <c:lblOffset val="100"/>
      </c:catAx>
      <c:valAx>
        <c:axId val="52640000"/>
        <c:scaling>
          <c:orientation val="minMax"/>
        </c:scaling>
        <c:axPos val="l"/>
        <c:majorGridlines>
          <c:spPr>
            <a:ln w="9525" cap="flat" cmpd="sng" algn="ctr">
              <a:solidFill>
                <a:schemeClr val="tx1">
                  <a:tint val="75000"/>
                  <a:shade val="95000"/>
                  <a:satMod val="105000"/>
                </a:schemeClr>
              </a:solidFill>
              <a:prstDash val="sysDash"/>
              <a:round/>
            </a:ln>
            <a:effectLst/>
          </c:spPr>
        </c:majorGridlines>
        <c:title>
          <c:tx>
            <c:rich>
              <a:bodyPr rot="-5400000" spcFirstLastPara="1" vertOverflow="ellipsis" vert="horz" wrap="square" anchor="ctr" anchorCtr="1"/>
              <a:lstStyle/>
              <a:p>
                <a:pPr>
                  <a:defRPr lang="en-US" sz="900" b="1" i="0" u="none" strike="noStrike" kern="1200" baseline="0">
                    <a:solidFill>
                      <a:schemeClr val="tx1"/>
                    </a:solidFill>
                    <a:latin typeface="+mn-lt"/>
                    <a:ea typeface="+mn-ea"/>
                    <a:cs typeface="+mn-cs"/>
                  </a:defRPr>
                </a:pPr>
                <a:r>
                  <a:rPr lang="en-US"/>
                  <a:t>Tax revenue as percentage of total expenditure</a:t>
                </a:r>
              </a:p>
            </c:rich>
          </c:tx>
          <c:spPr>
            <a:noFill/>
            <a:ln>
              <a:noFill/>
            </a:ln>
            <a:effectLst/>
          </c:spPr>
        </c:title>
        <c:numFmt formatCode="0.00%"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crossAx val="5263846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legend>
    <c:plotVisOnly val="1"/>
    <c:dispBlanksAs val="span"/>
  </c:chart>
  <c:spPr>
    <a:noFill/>
    <a:ln w="9525" cap="flat" cmpd="sng" algn="ctr">
      <a:noFill/>
      <a:prstDash val="solid"/>
    </a:ln>
    <a:effectLst/>
  </c:spPr>
  <c:txPr>
    <a:bodyPr/>
    <a:lstStyle/>
    <a:p>
      <a:pPr>
        <a:defRPr sz="900"/>
      </a:pPr>
      <a:endParaRPr lang="en-US"/>
    </a:p>
  </c:txPr>
  <c:externalData r:id="rId1"/>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0.30693</cdr:x>
      <cdr:y>0.73016</cdr:y>
    </cdr:from>
    <cdr:to>
      <cdr:x>0.38614</cdr:x>
      <cdr:y>0.8254</cdr:y>
    </cdr:to>
    <cdr:cxnSp macro="">
      <cdr:nvCxnSpPr>
        <cdr:cNvPr id="3" name="Straight Arrow Connector 2"/>
        <cdr:cNvCxnSpPr/>
      </cdr:nvCxnSpPr>
      <cdr:spPr bwMode="auto">
        <a:xfrm xmlns:a="http://schemas.openxmlformats.org/drawingml/2006/main" flipH="1" flipV="1">
          <a:off x="2362200" y="3505200"/>
          <a:ext cx="609600" cy="457200"/>
        </a:xfrm>
        <a:prstGeom xmlns:a="http://schemas.openxmlformats.org/drawingml/2006/main" prst="straightConnector1">
          <a:avLst/>
        </a:prstGeom>
        <a:solidFill xmlns:a="http://schemas.openxmlformats.org/drawingml/2006/main">
          <a:schemeClr val="accent1"/>
        </a:solidFill>
        <a:ln xmlns:a="http://schemas.openxmlformats.org/drawingml/2006/main" w="12700" cap="sq" cmpd="sng" algn="ctr">
          <a:solidFill>
            <a:schemeClr val="tx1"/>
          </a:solidFill>
          <a:prstDash val="solid"/>
          <a:round/>
          <a:headEnd type="none" w="sm" len="sm"/>
          <a:tailEnd type="triangle"/>
        </a:ln>
        <a:effectLst xmlns:a="http://schemas.openxmlformats.org/drawingml/2006/main"/>
      </cdr:spPr>
    </cdr:cxnSp>
  </cdr:relSizeAnchor>
  <cdr:relSizeAnchor xmlns:cdr="http://schemas.openxmlformats.org/drawingml/2006/chartDrawing">
    <cdr:from>
      <cdr:x>0.68317</cdr:x>
      <cdr:y>0.30159</cdr:y>
    </cdr:from>
    <cdr:to>
      <cdr:x>0.69307</cdr:x>
      <cdr:y>0.46032</cdr:y>
    </cdr:to>
    <cdr:cxnSp macro="">
      <cdr:nvCxnSpPr>
        <cdr:cNvPr id="5" name="Straight Arrow Connector 4"/>
        <cdr:cNvCxnSpPr/>
      </cdr:nvCxnSpPr>
      <cdr:spPr bwMode="auto">
        <a:xfrm xmlns:a="http://schemas.openxmlformats.org/drawingml/2006/main" flipH="1" flipV="1">
          <a:off x="5257800" y="1447800"/>
          <a:ext cx="76200" cy="762000"/>
        </a:xfrm>
        <a:prstGeom xmlns:a="http://schemas.openxmlformats.org/drawingml/2006/main" prst="straightConnector1">
          <a:avLst/>
        </a:prstGeom>
        <a:solidFill xmlns:a="http://schemas.openxmlformats.org/drawingml/2006/main">
          <a:schemeClr val="accent1"/>
        </a:solidFill>
        <a:ln xmlns:a="http://schemas.openxmlformats.org/drawingml/2006/main" w="12700" cap="sq" cmpd="sng" algn="ctr">
          <a:solidFill>
            <a:schemeClr val="tx1"/>
          </a:solidFill>
          <a:prstDash val="solid"/>
          <a:round/>
          <a:headEnd type="none" w="sm" len="sm"/>
          <a:tailEnd type="triangle"/>
        </a:ln>
        <a:effectLst xmlns:a="http://schemas.openxmlformats.org/drawingml/2006/main"/>
      </cdr:spPr>
    </cdr:cxnSp>
  </cdr:relSizeAnchor>
  <cdr:relSizeAnchor xmlns:cdr="http://schemas.openxmlformats.org/drawingml/2006/chartDrawing">
    <cdr:from>
      <cdr:x>0.56436</cdr:x>
      <cdr:y>0.09524</cdr:y>
    </cdr:from>
    <cdr:to>
      <cdr:x>0.63366</cdr:x>
      <cdr:y>0.19048</cdr:y>
    </cdr:to>
    <cdr:cxnSp macro="">
      <cdr:nvCxnSpPr>
        <cdr:cNvPr id="8" name="Straight Arrow Connector 7"/>
        <cdr:cNvCxnSpPr/>
      </cdr:nvCxnSpPr>
      <cdr:spPr bwMode="auto">
        <a:xfrm xmlns:a="http://schemas.openxmlformats.org/drawingml/2006/main">
          <a:off x="4343400" y="457200"/>
          <a:ext cx="533400" cy="457200"/>
        </a:xfrm>
        <a:prstGeom xmlns:a="http://schemas.openxmlformats.org/drawingml/2006/main" prst="straightConnector1">
          <a:avLst/>
        </a:prstGeom>
        <a:solidFill xmlns:a="http://schemas.openxmlformats.org/drawingml/2006/main">
          <a:schemeClr val="accent1"/>
        </a:solidFill>
        <a:ln xmlns:a="http://schemas.openxmlformats.org/drawingml/2006/main" w="12700" cap="sq" cmpd="sng" algn="ctr">
          <a:solidFill>
            <a:schemeClr val="tx1"/>
          </a:solidFill>
          <a:prstDash val="solid"/>
          <a:round/>
          <a:headEnd type="none" w="sm" len="sm"/>
          <a:tailEnd type="triangle"/>
        </a:ln>
        <a:effectLst xmlns:a="http://schemas.openxmlformats.org/drawingml/2006/main"/>
      </cdr:spPr>
    </cdr:cxnSp>
  </cdr:relSizeAnchor>
  <cdr:relSizeAnchor xmlns:cdr="http://schemas.openxmlformats.org/drawingml/2006/chartDrawing">
    <cdr:from>
      <cdr:x>0.42574</cdr:x>
      <cdr:y>0.06349</cdr:y>
    </cdr:from>
    <cdr:to>
      <cdr:x>0.60396</cdr:x>
      <cdr:y>0.19813</cdr:y>
    </cdr:to>
    <cdr:sp macro="" textlink="">
      <cdr:nvSpPr>
        <cdr:cNvPr id="9" name="TextBox 8"/>
        <cdr:cNvSpPr txBox="1"/>
      </cdr:nvSpPr>
      <cdr:spPr>
        <a:xfrm xmlns:a="http://schemas.openxmlformats.org/drawingml/2006/main">
          <a:off x="3276600" y="304800"/>
          <a:ext cx="1371600"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GB"/>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a:lstStyle>
        <a:p xmlns:a="http://schemas.openxmlformats.org/drawingml/2006/main">
          <a:r>
            <a:rPr lang="en-ZA" sz="1800" dirty="0" err="1" smtClean="0"/>
            <a:t>Motlanthe</a:t>
          </a:r>
          <a:r>
            <a:rPr lang="en-ZA" sz="1800" dirty="0" smtClean="0"/>
            <a:t> period</a:t>
          </a:r>
          <a:endParaRPr lang="en-ZA"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hdr" sz="quarter"/>
          </p:nvPr>
        </p:nvSpPr>
        <p:spPr bwMode="auto">
          <a:xfrm>
            <a:off x="0" y="0"/>
            <a:ext cx="2965450" cy="457200"/>
          </a:xfrm>
          <a:prstGeom prst="rect">
            <a:avLst/>
          </a:prstGeom>
          <a:noFill/>
          <a:ln w="12700" cap="sq">
            <a:noFill/>
            <a:miter lim="800000"/>
            <a:headEnd type="none" w="sm" len="sm"/>
            <a:tailEnd type="none" w="sm" len="sm"/>
          </a:ln>
          <a:effectLst/>
        </p:spPr>
        <p:txBody>
          <a:bodyPr vert="horz" wrap="square" lIns="91509" tIns="45755" rIns="91509" bIns="45755" numCol="1" anchor="t" anchorCtr="0" compatLnSpc="1">
            <a:prstTxWarp prst="textNoShape">
              <a:avLst/>
            </a:prstTxWarp>
          </a:bodyPr>
          <a:lstStyle>
            <a:lvl1pPr defTabSz="915988" eaLnBrk="0" hangingPunct="0">
              <a:defRPr sz="1200">
                <a:cs typeface="+mn-cs"/>
              </a:defRPr>
            </a:lvl1pPr>
          </a:lstStyle>
          <a:p>
            <a:pPr>
              <a:defRPr/>
            </a:pPr>
            <a:endParaRPr lang="en-GB"/>
          </a:p>
        </p:txBody>
      </p:sp>
      <p:sp>
        <p:nvSpPr>
          <p:cNvPr id="4103" name="Rectangle 7"/>
          <p:cNvSpPr>
            <a:spLocks noGrp="1" noChangeArrowheads="1"/>
          </p:cNvSpPr>
          <p:nvPr>
            <p:ph type="dt" sz="quarter" idx="1"/>
          </p:nvPr>
        </p:nvSpPr>
        <p:spPr bwMode="auto">
          <a:xfrm>
            <a:off x="3956050" y="0"/>
            <a:ext cx="2965450" cy="457200"/>
          </a:xfrm>
          <a:prstGeom prst="rect">
            <a:avLst/>
          </a:prstGeom>
          <a:noFill/>
          <a:ln w="12700" cap="sq">
            <a:noFill/>
            <a:miter lim="800000"/>
            <a:headEnd type="none" w="sm" len="sm"/>
            <a:tailEnd type="none" w="sm" len="sm"/>
          </a:ln>
          <a:effectLst/>
        </p:spPr>
        <p:txBody>
          <a:bodyPr vert="horz" wrap="square" lIns="91509" tIns="45755" rIns="91509" bIns="45755" numCol="1" anchor="t" anchorCtr="0" compatLnSpc="1">
            <a:prstTxWarp prst="textNoShape">
              <a:avLst/>
            </a:prstTxWarp>
          </a:bodyPr>
          <a:lstStyle>
            <a:lvl1pPr algn="r" defTabSz="915988" eaLnBrk="0" hangingPunct="0">
              <a:defRPr sz="1200">
                <a:cs typeface="+mn-cs"/>
              </a:defRPr>
            </a:lvl1pPr>
          </a:lstStyle>
          <a:p>
            <a:pPr>
              <a:defRPr/>
            </a:pPr>
            <a:endParaRPr lang="en-GB"/>
          </a:p>
        </p:txBody>
      </p:sp>
      <p:sp>
        <p:nvSpPr>
          <p:cNvPr id="4104" name="Rectangle 8"/>
          <p:cNvSpPr>
            <a:spLocks noGrp="1" noChangeArrowheads="1"/>
          </p:cNvSpPr>
          <p:nvPr>
            <p:ph type="ftr" sz="quarter" idx="2"/>
          </p:nvPr>
        </p:nvSpPr>
        <p:spPr bwMode="auto">
          <a:xfrm>
            <a:off x="0" y="8939213"/>
            <a:ext cx="2965450" cy="458787"/>
          </a:xfrm>
          <a:prstGeom prst="rect">
            <a:avLst/>
          </a:prstGeom>
          <a:noFill/>
          <a:ln w="12700" cap="sq">
            <a:noFill/>
            <a:miter lim="800000"/>
            <a:headEnd type="none" w="sm" len="sm"/>
            <a:tailEnd type="none" w="sm" len="sm"/>
          </a:ln>
          <a:effectLst/>
        </p:spPr>
        <p:txBody>
          <a:bodyPr vert="horz" wrap="square" lIns="91509" tIns="45755" rIns="91509" bIns="45755" numCol="1" anchor="b" anchorCtr="0" compatLnSpc="1">
            <a:prstTxWarp prst="textNoShape">
              <a:avLst/>
            </a:prstTxWarp>
          </a:bodyPr>
          <a:lstStyle>
            <a:lvl1pPr defTabSz="915988" eaLnBrk="0" hangingPunct="0">
              <a:defRPr sz="1200">
                <a:cs typeface="+mn-cs"/>
              </a:defRPr>
            </a:lvl1pPr>
          </a:lstStyle>
          <a:p>
            <a:pPr>
              <a:defRPr/>
            </a:pPr>
            <a:endParaRPr lang="en-GB"/>
          </a:p>
        </p:txBody>
      </p:sp>
      <p:sp>
        <p:nvSpPr>
          <p:cNvPr id="4105" name="Rectangle 9"/>
          <p:cNvSpPr>
            <a:spLocks noGrp="1" noChangeArrowheads="1"/>
          </p:cNvSpPr>
          <p:nvPr>
            <p:ph type="sldNum" sz="quarter" idx="3"/>
          </p:nvPr>
        </p:nvSpPr>
        <p:spPr bwMode="auto">
          <a:xfrm>
            <a:off x="3956050" y="8939213"/>
            <a:ext cx="2965450" cy="458787"/>
          </a:xfrm>
          <a:prstGeom prst="rect">
            <a:avLst/>
          </a:prstGeom>
          <a:noFill/>
          <a:ln w="12700" cap="sq">
            <a:noFill/>
            <a:miter lim="800000"/>
            <a:headEnd type="none" w="sm" len="sm"/>
            <a:tailEnd type="none" w="sm" len="sm"/>
          </a:ln>
          <a:effectLst/>
        </p:spPr>
        <p:txBody>
          <a:bodyPr vert="horz" wrap="square" lIns="91509" tIns="45755" rIns="91509" bIns="45755" numCol="1" anchor="b" anchorCtr="0" compatLnSpc="1">
            <a:prstTxWarp prst="textNoShape">
              <a:avLst/>
            </a:prstTxWarp>
          </a:bodyPr>
          <a:lstStyle>
            <a:lvl1pPr algn="r" defTabSz="915988" eaLnBrk="0" hangingPunct="0">
              <a:defRPr sz="1200">
                <a:cs typeface="+mn-cs"/>
              </a:defRPr>
            </a:lvl1pPr>
          </a:lstStyle>
          <a:p>
            <a:pPr>
              <a:defRPr/>
            </a:pPr>
            <a:fld id="{F3959B7E-3D4B-4A84-AF74-C149D1E936AC}" type="slidenum">
              <a:rPr lang="en-GB"/>
              <a:pPr>
                <a:defRPr/>
              </a:pPr>
              <a:t>‹#›</a:t>
            </a:fld>
            <a:endParaRPr lang="en-GB"/>
          </a:p>
        </p:txBody>
      </p:sp>
    </p:spTree>
    <p:extLst>
      <p:ext uri="{BB962C8B-B14F-4D97-AF65-F5344CB8AC3E}">
        <p14:creationId xmlns:p14="http://schemas.microsoft.com/office/powerpoint/2010/main" xmlns="" val="202158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98788" cy="469900"/>
          </a:xfrm>
          <a:prstGeom prst="rect">
            <a:avLst/>
          </a:prstGeom>
          <a:noFill/>
          <a:ln w="12700" cap="sq">
            <a:noFill/>
            <a:miter lim="800000"/>
            <a:headEnd type="none" w="sm" len="sm"/>
            <a:tailEnd type="none" w="sm" len="sm"/>
          </a:ln>
          <a:effectLst/>
        </p:spPr>
        <p:txBody>
          <a:bodyPr vert="horz" wrap="square" lIns="93187" tIns="46593" rIns="93187" bIns="46593" numCol="1" anchor="t" anchorCtr="0" compatLnSpc="1">
            <a:prstTxWarp prst="textNoShape">
              <a:avLst/>
            </a:prstTxWarp>
          </a:bodyPr>
          <a:lstStyle>
            <a:lvl1pPr defTabSz="931863" eaLnBrk="0" hangingPunct="0">
              <a:defRPr sz="1200">
                <a:cs typeface="+mn-cs"/>
              </a:defRPr>
            </a:lvl1pPr>
          </a:lstStyle>
          <a:p>
            <a:pPr>
              <a:defRPr/>
            </a:pPr>
            <a:endParaRPr lang="en-GB"/>
          </a:p>
        </p:txBody>
      </p:sp>
      <p:sp>
        <p:nvSpPr>
          <p:cNvPr id="29699" name="Rectangle 3"/>
          <p:cNvSpPr>
            <a:spLocks noGrp="1" noChangeArrowheads="1"/>
          </p:cNvSpPr>
          <p:nvPr>
            <p:ph type="dt" idx="1"/>
          </p:nvPr>
        </p:nvSpPr>
        <p:spPr bwMode="auto">
          <a:xfrm>
            <a:off x="3922713" y="0"/>
            <a:ext cx="2998787" cy="469900"/>
          </a:xfrm>
          <a:prstGeom prst="rect">
            <a:avLst/>
          </a:prstGeom>
          <a:noFill/>
          <a:ln w="12700" cap="sq">
            <a:noFill/>
            <a:miter lim="800000"/>
            <a:headEnd type="none" w="sm" len="sm"/>
            <a:tailEnd type="none" w="sm" len="sm"/>
          </a:ln>
          <a:effectLst/>
        </p:spPr>
        <p:txBody>
          <a:bodyPr vert="horz" wrap="square" lIns="93187" tIns="46593" rIns="93187" bIns="46593" numCol="1" anchor="t" anchorCtr="0" compatLnSpc="1">
            <a:prstTxWarp prst="textNoShape">
              <a:avLst/>
            </a:prstTxWarp>
          </a:bodyPr>
          <a:lstStyle>
            <a:lvl1pPr algn="r" defTabSz="931863" eaLnBrk="0" hangingPunct="0">
              <a:defRPr sz="120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12838" y="703263"/>
            <a:ext cx="4695825" cy="3521075"/>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22338" y="4457700"/>
            <a:ext cx="5076825" cy="4224338"/>
          </a:xfrm>
          <a:prstGeom prst="rect">
            <a:avLst/>
          </a:prstGeom>
          <a:noFill/>
          <a:ln w="12700" cap="sq">
            <a:noFill/>
            <a:miter lim="800000"/>
            <a:headEnd type="none" w="sm" len="sm"/>
            <a:tailEnd type="none" w="sm" len="sm"/>
          </a:ln>
          <a:effectLst/>
        </p:spPr>
        <p:txBody>
          <a:bodyPr vert="horz" wrap="square" lIns="93187" tIns="46593" rIns="93187" bIns="4659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0" y="8916988"/>
            <a:ext cx="2998788" cy="468312"/>
          </a:xfrm>
          <a:prstGeom prst="rect">
            <a:avLst/>
          </a:prstGeom>
          <a:noFill/>
          <a:ln w="12700" cap="sq">
            <a:noFill/>
            <a:miter lim="800000"/>
            <a:headEnd type="none" w="sm" len="sm"/>
            <a:tailEnd type="none" w="sm" len="sm"/>
          </a:ln>
          <a:effectLst/>
        </p:spPr>
        <p:txBody>
          <a:bodyPr vert="horz" wrap="square" lIns="93187" tIns="46593" rIns="93187" bIns="46593" numCol="1" anchor="b" anchorCtr="0" compatLnSpc="1">
            <a:prstTxWarp prst="textNoShape">
              <a:avLst/>
            </a:prstTxWarp>
          </a:bodyPr>
          <a:lstStyle>
            <a:lvl1pPr defTabSz="931863" eaLnBrk="0" hangingPunct="0">
              <a:defRPr sz="1200">
                <a:cs typeface="+mn-cs"/>
              </a:defRPr>
            </a:lvl1pPr>
          </a:lstStyle>
          <a:p>
            <a:pPr>
              <a:defRPr/>
            </a:pPr>
            <a:endParaRPr lang="en-GB"/>
          </a:p>
        </p:txBody>
      </p:sp>
      <p:sp>
        <p:nvSpPr>
          <p:cNvPr id="29703" name="Rectangle 7"/>
          <p:cNvSpPr>
            <a:spLocks noGrp="1" noChangeArrowheads="1"/>
          </p:cNvSpPr>
          <p:nvPr>
            <p:ph type="sldNum" sz="quarter" idx="5"/>
          </p:nvPr>
        </p:nvSpPr>
        <p:spPr bwMode="auto">
          <a:xfrm>
            <a:off x="3922713" y="8916988"/>
            <a:ext cx="2998787" cy="468312"/>
          </a:xfrm>
          <a:prstGeom prst="rect">
            <a:avLst/>
          </a:prstGeom>
          <a:noFill/>
          <a:ln w="12700" cap="sq">
            <a:noFill/>
            <a:miter lim="800000"/>
            <a:headEnd type="none" w="sm" len="sm"/>
            <a:tailEnd type="none" w="sm" len="sm"/>
          </a:ln>
          <a:effectLst/>
        </p:spPr>
        <p:txBody>
          <a:bodyPr vert="horz" wrap="square" lIns="93187" tIns="46593" rIns="93187" bIns="46593" numCol="1" anchor="b" anchorCtr="0" compatLnSpc="1">
            <a:prstTxWarp prst="textNoShape">
              <a:avLst/>
            </a:prstTxWarp>
          </a:bodyPr>
          <a:lstStyle>
            <a:lvl1pPr algn="r" defTabSz="931863" eaLnBrk="0" hangingPunct="0">
              <a:defRPr sz="1200">
                <a:cs typeface="+mn-cs"/>
              </a:defRPr>
            </a:lvl1pPr>
          </a:lstStyle>
          <a:p>
            <a:pPr>
              <a:defRPr/>
            </a:pPr>
            <a:fld id="{912F3773-51BA-49A1-8061-22A6760A3175}" type="slidenum">
              <a:rPr lang="en-GB"/>
              <a:pPr>
                <a:defRPr/>
              </a:pPr>
              <a:t>‹#›</a:t>
            </a:fld>
            <a:endParaRPr lang="en-GB"/>
          </a:p>
        </p:txBody>
      </p:sp>
    </p:spTree>
    <p:extLst>
      <p:ext uri="{BB962C8B-B14F-4D97-AF65-F5344CB8AC3E}">
        <p14:creationId xmlns:p14="http://schemas.microsoft.com/office/powerpoint/2010/main" xmlns="" val="3439826523"/>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Limits spending ability:</a:t>
            </a:r>
            <a:r>
              <a:rPr lang="en-ZA" baseline="0" dirty="0" smtClean="0"/>
              <a:t> R163 billion on interest repayments in current budget. Education spend is less than 20% of total budget, some Votes have been cut in real terms.</a:t>
            </a:r>
          </a:p>
          <a:p>
            <a:r>
              <a:rPr lang="en-ZA" baseline="0" dirty="0" smtClean="0"/>
              <a:t>Inequality stat: 95% of wealth owned by 10% of the population.</a:t>
            </a:r>
            <a:endParaRPr lang="en-ZA" dirty="0"/>
          </a:p>
        </p:txBody>
      </p:sp>
      <p:sp>
        <p:nvSpPr>
          <p:cNvPr id="4" name="Slide Number Placeholder 3"/>
          <p:cNvSpPr>
            <a:spLocks noGrp="1"/>
          </p:cNvSpPr>
          <p:nvPr>
            <p:ph type="sldNum" sz="quarter" idx="10"/>
          </p:nvPr>
        </p:nvSpPr>
        <p:spPr/>
        <p:txBody>
          <a:bodyPr/>
          <a:lstStyle/>
          <a:p>
            <a:pPr>
              <a:defRPr/>
            </a:pPr>
            <a:fld id="{912F3773-51BA-49A1-8061-22A6760A3175}" type="slidenum">
              <a:rPr lang="en-GB" smtClean="0"/>
              <a:pPr>
                <a:defRPr/>
              </a:pPr>
              <a:t>5</a:t>
            </a:fld>
            <a:endParaRPr lang="en-GB"/>
          </a:p>
        </p:txBody>
      </p:sp>
    </p:spTree>
    <p:extLst>
      <p:ext uri="{BB962C8B-B14F-4D97-AF65-F5344CB8AC3E}">
        <p14:creationId xmlns:p14="http://schemas.microsoft.com/office/powerpoint/2010/main" xmlns="" val="1535159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Mandela 1994 –</a:t>
            </a:r>
            <a:r>
              <a:rPr lang="en-ZA" baseline="0" dirty="0" smtClean="0"/>
              <a:t> 1999</a:t>
            </a:r>
          </a:p>
          <a:p>
            <a:r>
              <a:rPr lang="en-ZA" baseline="0" dirty="0" smtClean="0"/>
              <a:t>Mbeki 1999 – 2008</a:t>
            </a:r>
          </a:p>
          <a:p>
            <a:r>
              <a:rPr lang="en-ZA" baseline="0" dirty="0" err="1" smtClean="0"/>
              <a:t>Motlanthe</a:t>
            </a:r>
            <a:r>
              <a:rPr lang="en-ZA" baseline="0" dirty="0" smtClean="0"/>
              <a:t> 2008 – 2009</a:t>
            </a:r>
          </a:p>
          <a:p>
            <a:r>
              <a:rPr lang="en-ZA" baseline="0" dirty="0" smtClean="0"/>
              <a:t>Zuma 2009 - current</a:t>
            </a:r>
            <a:endParaRPr lang="en-ZA" dirty="0"/>
          </a:p>
        </p:txBody>
      </p:sp>
      <p:sp>
        <p:nvSpPr>
          <p:cNvPr id="4" name="Slide Number Placeholder 3"/>
          <p:cNvSpPr>
            <a:spLocks noGrp="1"/>
          </p:cNvSpPr>
          <p:nvPr>
            <p:ph type="sldNum" sz="quarter" idx="10"/>
          </p:nvPr>
        </p:nvSpPr>
        <p:spPr/>
        <p:txBody>
          <a:bodyPr/>
          <a:lstStyle/>
          <a:p>
            <a:pPr>
              <a:defRPr/>
            </a:pPr>
            <a:fld id="{912F3773-51BA-49A1-8061-22A6760A3175}" type="slidenum">
              <a:rPr lang="en-GB" smtClean="0"/>
              <a:pPr>
                <a:defRPr/>
              </a:pPr>
              <a:t>6</a:t>
            </a:fld>
            <a:endParaRPr lang="en-GB"/>
          </a:p>
        </p:txBody>
      </p:sp>
    </p:spTree>
    <p:extLst>
      <p:ext uri="{BB962C8B-B14F-4D97-AF65-F5344CB8AC3E}">
        <p14:creationId xmlns:p14="http://schemas.microsoft.com/office/powerpoint/2010/main" xmlns="" val="115156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Limits spending ability:</a:t>
            </a:r>
            <a:r>
              <a:rPr lang="en-ZA" baseline="0" dirty="0" smtClean="0"/>
              <a:t> R163 billion on interest repayments in current budget. Education spend is less than 20% of total budget, some Votes have been cut in real terms.</a:t>
            </a:r>
          </a:p>
          <a:p>
            <a:r>
              <a:rPr lang="en-ZA" baseline="0" dirty="0" smtClean="0"/>
              <a:t>Other matters: Drought, water management, electricity generation and nuclear; real exchange rate depreciation, </a:t>
            </a:r>
            <a:endParaRPr lang="en-ZA" dirty="0"/>
          </a:p>
        </p:txBody>
      </p:sp>
      <p:sp>
        <p:nvSpPr>
          <p:cNvPr id="4" name="Slide Number Placeholder 3"/>
          <p:cNvSpPr>
            <a:spLocks noGrp="1"/>
          </p:cNvSpPr>
          <p:nvPr>
            <p:ph type="sldNum" sz="quarter" idx="10"/>
          </p:nvPr>
        </p:nvSpPr>
        <p:spPr/>
        <p:txBody>
          <a:bodyPr/>
          <a:lstStyle/>
          <a:p>
            <a:pPr>
              <a:defRPr/>
            </a:pPr>
            <a:fld id="{912F3773-51BA-49A1-8061-22A6760A3175}" type="slidenum">
              <a:rPr lang="en-GB" smtClean="0"/>
              <a:pPr>
                <a:defRPr/>
              </a:pPr>
              <a:t>7</a:t>
            </a:fld>
            <a:endParaRPr lang="en-GB"/>
          </a:p>
        </p:txBody>
      </p:sp>
    </p:spTree>
    <p:extLst>
      <p:ext uri="{BB962C8B-B14F-4D97-AF65-F5344CB8AC3E}">
        <p14:creationId xmlns:p14="http://schemas.microsoft.com/office/powerpoint/2010/main" xmlns="" val="129153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Technical changes</a:t>
            </a:r>
            <a:r>
              <a:rPr lang="en-ZA" baseline="0" dirty="0" smtClean="0"/>
              <a:t> mainly to grants  - direct to indirect</a:t>
            </a:r>
            <a:endParaRPr lang="en-ZA" dirty="0"/>
          </a:p>
        </p:txBody>
      </p:sp>
      <p:sp>
        <p:nvSpPr>
          <p:cNvPr id="4" name="Slide Number Placeholder 3"/>
          <p:cNvSpPr>
            <a:spLocks noGrp="1"/>
          </p:cNvSpPr>
          <p:nvPr>
            <p:ph type="sldNum" sz="quarter" idx="10"/>
          </p:nvPr>
        </p:nvSpPr>
        <p:spPr/>
        <p:txBody>
          <a:bodyPr/>
          <a:lstStyle/>
          <a:p>
            <a:pPr>
              <a:defRPr/>
            </a:pPr>
            <a:fld id="{912F3773-51BA-49A1-8061-22A6760A3175}" type="slidenum">
              <a:rPr lang="en-GB" smtClean="0"/>
              <a:pPr>
                <a:defRPr/>
              </a:pPr>
              <a:t>9</a:t>
            </a:fld>
            <a:endParaRPr lang="en-GB"/>
          </a:p>
        </p:txBody>
      </p:sp>
    </p:spTree>
    <p:extLst>
      <p:ext uri="{BB962C8B-B14F-4D97-AF65-F5344CB8AC3E}">
        <p14:creationId xmlns:p14="http://schemas.microsoft.com/office/powerpoint/2010/main" xmlns="" val="128891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Technical changes</a:t>
            </a:r>
            <a:r>
              <a:rPr lang="en-ZA" baseline="0" dirty="0" smtClean="0"/>
              <a:t> mainly to grants  - direct to indirect</a:t>
            </a:r>
            <a:endParaRPr lang="en-ZA" dirty="0"/>
          </a:p>
        </p:txBody>
      </p:sp>
      <p:sp>
        <p:nvSpPr>
          <p:cNvPr id="4" name="Slide Number Placeholder 3"/>
          <p:cNvSpPr>
            <a:spLocks noGrp="1"/>
          </p:cNvSpPr>
          <p:nvPr>
            <p:ph type="sldNum" sz="quarter" idx="10"/>
          </p:nvPr>
        </p:nvSpPr>
        <p:spPr/>
        <p:txBody>
          <a:bodyPr/>
          <a:lstStyle/>
          <a:p>
            <a:pPr>
              <a:defRPr/>
            </a:pPr>
            <a:fld id="{912F3773-51BA-49A1-8061-22A6760A3175}" type="slidenum">
              <a:rPr lang="en-GB" smtClean="0"/>
              <a:pPr>
                <a:defRPr/>
              </a:pPr>
              <a:t>10</a:t>
            </a:fld>
            <a:endParaRPr lang="en-GB"/>
          </a:p>
        </p:txBody>
      </p:sp>
    </p:spTree>
    <p:extLst>
      <p:ext uri="{BB962C8B-B14F-4D97-AF65-F5344CB8AC3E}">
        <p14:creationId xmlns:p14="http://schemas.microsoft.com/office/powerpoint/2010/main" xmlns="" val="2040333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Technical changes</a:t>
            </a:r>
            <a:r>
              <a:rPr lang="en-ZA" baseline="0" dirty="0" smtClean="0"/>
              <a:t> mainly to grants  - direct to indirect</a:t>
            </a:r>
            <a:endParaRPr lang="en-ZA" dirty="0"/>
          </a:p>
        </p:txBody>
      </p:sp>
      <p:sp>
        <p:nvSpPr>
          <p:cNvPr id="4" name="Slide Number Placeholder 3"/>
          <p:cNvSpPr>
            <a:spLocks noGrp="1"/>
          </p:cNvSpPr>
          <p:nvPr>
            <p:ph type="sldNum" sz="quarter" idx="10"/>
          </p:nvPr>
        </p:nvSpPr>
        <p:spPr/>
        <p:txBody>
          <a:bodyPr/>
          <a:lstStyle/>
          <a:p>
            <a:pPr>
              <a:defRPr/>
            </a:pPr>
            <a:fld id="{912F3773-51BA-49A1-8061-22A6760A3175}" type="slidenum">
              <a:rPr lang="en-GB" smtClean="0"/>
              <a:pPr>
                <a:defRPr/>
              </a:pPr>
              <a:t>11</a:t>
            </a:fld>
            <a:endParaRPr lang="en-GB"/>
          </a:p>
        </p:txBody>
      </p:sp>
    </p:spTree>
    <p:extLst>
      <p:ext uri="{BB962C8B-B14F-4D97-AF65-F5344CB8AC3E}">
        <p14:creationId xmlns:p14="http://schemas.microsoft.com/office/powerpoint/2010/main" xmlns="" val="1159648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smtClean="0"/>
              <a:t>(Municipal Infrastructure, Water Services Infrastructure, Urban Settlement Development, Public</a:t>
            </a:r>
            <a:r>
              <a:rPr lang="en-ZA" sz="1200" baseline="0" dirty="0" smtClean="0"/>
              <a:t> Transport Network Operations Grant, </a:t>
            </a:r>
            <a:r>
              <a:rPr lang="en-ZA" sz="1200" dirty="0" smtClean="0"/>
              <a:t>) </a:t>
            </a:r>
            <a:endParaRPr lang="en-ZA" dirty="0"/>
          </a:p>
        </p:txBody>
      </p:sp>
      <p:sp>
        <p:nvSpPr>
          <p:cNvPr id="4" name="Slide Number Placeholder 3"/>
          <p:cNvSpPr>
            <a:spLocks noGrp="1"/>
          </p:cNvSpPr>
          <p:nvPr>
            <p:ph type="sldNum" sz="quarter" idx="10"/>
          </p:nvPr>
        </p:nvSpPr>
        <p:spPr/>
        <p:txBody>
          <a:bodyPr/>
          <a:lstStyle/>
          <a:p>
            <a:pPr>
              <a:defRPr/>
            </a:pPr>
            <a:fld id="{912F3773-51BA-49A1-8061-22A6760A3175}" type="slidenum">
              <a:rPr lang="en-GB" smtClean="0"/>
              <a:pPr>
                <a:defRPr/>
              </a:pPr>
              <a:t>12</a:t>
            </a:fld>
            <a:endParaRPr lang="en-GB"/>
          </a:p>
        </p:txBody>
      </p:sp>
    </p:spTree>
    <p:extLst>
      <p:ext uri="{BB962C8B-B14F-4D97-AF65-F5344CB8AC3E}">
        <p14:creationId xmlns:p14="http://schemas.microsoft.com/office/powerpoint/2010/main" xmlns="" val="27617912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1"/>
          <p:cNvGrpSpPr>
            <a:grpSpLocks/>
          </p:cNvGrpSpPr>
          <p:nvPr/>
        </p:nvGrpSpPr>
        <p:grpSpPr bwMode="auto">
          <a:xfrm>
            <a:off x="1238250" y="5867400"/>
            <a:ext cx="6705600" cy="381000"/>
            <a:chOff x="780" y="3696"/>
            <a:chExt cx="4224" cy="240"/>
          </a:xfrm>
        </p:grpSpPr>
        <p:sp>
          <p:nvSpPr>
            <p:cNvPr id="5" name="Line 22"/>
            <p:cNvSpPr>
              <a:spLocks noChangeShapeType="1"/>
            </p:cNvSpPr>
            <p:nvPr userDrawn="1"/>
          </p:nvSpPr>
          <p:spPr bwMode="auto">
            <a:xfrm>
              <a:off x="780" y="3827"/>
              <a:ext cx="4224" cy="0"/>
            </a:xfrm>
            <a:prstGeom prst="line">
              <a:avLst/>
            </a:prstGeom>
            <a:noFill/>
            <a:ln w="12700" cap="sq">
              <a:solidFill>
                <a:schemeClr val="accent1"/>
              </a:solidFill>
              <a:round/>
              <a:headEnd type="none" w="sm" len="sm"/>
              <a:tailEnd type="none" w="sm" len="sm"/>
            </a:ln>
            <a:effectLst/>
          </p:spPr>
          <p:txBody>
            <a:bodyPr/>
            <a:lstStyle/>
            <a:p>
              <a:pPr>
                <a:defRPr/>
              </a:pPr>
              <a:endParaRPr lang="en-US">
                <a:cs typeface="+mn-cs"/>
              </a:endParaRPr>
            </a:p>
          </p:txBody>
        </p:sp>
        <p:sp>
          <p:nvSpPr>
            <p:cNvPr id="6" name="Rectangle 30"/>
            <p:cNvSpPr>
              <a:spLocks noChangeArrowheads="1"/>
            </p:cNvSpPr>
            <p:nvPr userDrawn="1"/>
          </p:nvSpPr>
          <p:spPr bwMode="auto">
            <a:xfrm>
              <a:off x="2688" y="3696"/>
              <a:ext cx="384" cy="240"/>
            </a:xfrm>
            <a:prstGeom prst="rect">
              <a:avLst/>
            </a:prstGeom>
            <a:solidFill>
              <a:srgbClr val="FFFFFF"/>
            </a:solidFill>
            <a:ln w="12700" cap="sq">
              <a:noFill/>
              <a:miter lim="800000"/>
              <a:headEnd type="none" w="sm" len="sm"/>
              <a:tailEnd type="none" w="sm" len="sm"/>
            </a:ln>
            <a:effectLst/>
          </p:spPr>
          <p:txBody>
            <a:bodyPr wrap="none" anchor="ctr"/>
            <a:lstStyle/>
            <a:p>
              <a:pPr>
                <a:defRPr/>
              </a:pPr>
              <a:endParaRPr lang="en-US">
                <a:cs typeface="+mn-cs"/>
              </a:endParaRPr>
            </a:p>
          </p:txBody>
        </p:sp>
      </p:grpSp>
      <p:pic>
        <p:nvPicPr>
          <p:cNvPr id="7" name="Picture 21" descr="leaf"/>
          <p:cNvPicPr>
            <a:picLocks noChangeAspect="1" noChangeArrowheads="1"/>
          </p:cNvPicPr>
          <p:nvPr/>
        </p:nvPicPr>
        <p:blipFill>
          <a:blip r:embed="rId2" cstate="print"/>
          <a:srcRect/>
          <a:stretch>
            <a:fillRect/>
          </a:stretch>
        </p:blipFill>
        <p:spPr bwMode="auto">
          <a:xfrm>
            <a:off x="4324350" y="5897563"/>
            <a:ext cx="495300" cy="320675"/>
          </a:xfrm>
          <a:prstGeom prst="rect">
            <a:avLst/>
          </a:prstGeom>
          <a:noFill/>
          <a:ln w="9525">
            <a:noFill/>
            <a:miter lim="800000"/>
            <a:headEnd/>
            <a:tailEnd/>
          </a:ln>
        </p:spPr>
      </p:pic>
      <p:pic>
        <p:nvPicPr>
          <p:cNvPr id="8" name="Picture 29" descr="US_Stacked RGB 300dpi"/>
          <p:cNvPicPr>
            <a:picLocks noChangeAspect="1" noChangeArrowheads="1"/>
          </p:cNvPicPr>
          <p:nvPr/>
        </p:nvPicPr>
        <p:blipFill>
          <a:blip r:embed="rId3" cstate="print"/>
          <a:srcRect/>
          <a:stretch>
            <a:fillRect/>
          </a:stretch>
        </p:blipFill>
        <p:spPr bwMode="auto">
          <a:xfrm>
            <a:off x="2667000" y="152400"/>
            <a:ext cx="3810000" cy="1247775"/>
          </a:xfrm>
          <a:prstGeom prst="rect">
            <a:avLst/>
          </a:prstGeom>
          <a:noFill/>
          <a:ln w="9525">
            <a:noFill/>
            <a:miter lim="800000"/>
            <a:headEnd/>
            <a:tailEnd/>
          </a:ln>
        </p:spPr>
      </p:pic>
      <p:sp>
        <p:nvSpPr>
          <p:cNvPr id="3075" name="Rectangle 3"/>
          <p:cNvSpPr>
            <a:spLocks noGrp="1" noChangeArrowheads="1"/>
          </p:cNvSpPr>
          <p:nvPr>
            <p:ph type="ctrTitle" sz="quarter"/>
          </p:nvPr>
        </p:nvSpPr>
        <p:spPr>
          <a:xfrm>
            <a:off x="1143000" y="2133600"/>
            <a:ext cx="6858000" cy="609600"/>
          </a:xfrm>
        </p:spPr>
        <p:txBody>
          <a:bodyPr anchor="t"/>
          <a:lstStyle>
            <a:lvl1pPr algn="ctr">
              <a:lnSpc>
                <a:spcPct val="130000"/>
              </a:lnSpc>
              <a:defRPr b="1">
                <a:solidFill>
                  <a:schemeClr val="bg2"/>
                </a:solidFill>
              </a:defRPr>
            </a:lvl1pPr>
          </a:lstStyle>
          <a:p>
            <a:r>
              <a:rPr lang="en-GB"/>
              <a:t>Click to edit Master title style</a:t>
            </a:r>
          </a:p>
        </p:txBody>
      </p:sp>
      <p:sp>
        <p:nvSpPr>
          <p:cNvPr id="3076" name="Rectangle 4"/>
          <p:cNvSpPr>
            <a:spLocks noGrp="1" noChangeArrowheads="1"/>
          </p:cNvSpPr>
          <p:nvPr>
            <p:ph type="subTitle" sz="quarter" idx="1"/>
          </p:nvPr>
        </p:nvSpPr>
        <p:spPr>
          <a:xfrm>
            <a:off x="1196975" y="4191000"/>
            <a:ext cx="675005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FA5746B5-4783-4FD8-943F-D586A924BD5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457200"/>
            <a:ext cx="16954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457200"/>
            <a:ext cx="49339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CD67C93F-32A9-4751-A900-7964810A74A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149460BE-6C90-4A8A-9E8E-C296D8DB6B4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sldNum" sz="quarter" idx="10"/>
          </p:nvPr>
        </p:nvSpPr>
        <p:spPr>
          <a:ln/>
        </p:spPr>
        <p:txBody>
          <a:bodyPr/>
          <a:lstStyle>
            <a:lvl1pPr>
              <a:defRPr/>
            </a:lvl1pPr>
          </a:lstStyle>
          <a:p>
            <a:pPr>
              <a:defRPr/>
            </a:pPr>
            <a:fld id="{71EFEB3F-0C2C-4276-97FB-D75D9A2997E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295400"/>
            <a:ext cx="3314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295400"/>
            <a:ext cx="3314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sldNum" sz="quarter" idx="10"/>
          </p:nvPr>
        </p:nvSpPr>
        <p:spPr>
          <a:ln/>
        </p:spPr>
        <p:txBody>
          <a:bodyPr/>
          <a:lstStyle>
            <a:lvl1pPr>
              <a:defRPr/>
            </a:lvl1pPr>
          </a:lstStyle>
          <a:p>
            <a:pPr>
              <a:defRPr/>
            </a:pPr>
            <a:fld id="{12709828-3FE4-442F-943E-15CF671AF8D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sldNum" sz="quarter" idx="10"/>
          </p:nvPr>
        </p:nvSpPr>
        <p:spPr>
          <a:ln/>
        </p:spPr>
        <p:txBody>
          <a:bodyPr/>
          <a:lstStyle>
            <a:lvl1pPr>
              <a:defRPr/>
            </a:lvl1pPr>
          </a:lstStyle>
          <a:p>
            <a:pPr>
              <a:defRPr/>
            </a:pPr>
            <a:fld id="{EA7B3399-D967-4415-B133-228F6076221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sldNum" sz="quarter" idx="10"/>
          </p:nvPr>
        </p:nvSpPr>
        <p:spPr>
          <a:ln/>
        </p:spPr>
        <p:txBody>
          <a:bodyPr/>
          <a:lstStyle>
            <a:lvl1pPr>
              <a:defRPr/>
            </a:lvl1pPr>
          </a:lstStyle>
          <a:p>
            <a:pPr>
              <a:defRPr/>
            </a:pPr>
            <a:fld id="{EE1B9417-1208-4289-B6AD-B805B4D40C1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defRPr/>
            </a:pPr>
            <a:fld id="{CC8067BB-321E-420C-B77C-FF1E9F711D0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662C43BE-8634-4514-8EEA-54C738CA2C7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A253BBDE-BCFC-49DF-B5E1-C4AD7CA0823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304800" y="762000"/>
            <a:ext cx="8610600" cy="415925"/>
            <a:chOff x="192" y="480"/>
            <a:chExt cx="5424" cy="262"/>
          </a:xfrm>
        </p:grpSpPr>
        <p:pic>
          <p:nvPicPr>
            <p:cNvPr id="1031" name="Picture 11" descr="leaf"/>
            <p:cNvPicPr>
              <a:picLocks noChangeAspect="1" noChangeArrowheads="1"/>
            </p:cNvPicPr>
            <p:nvPr userDrawn="1"/>
          </p:nvPicPr>
          <p:blipFill>
            <a:blip r:embed="rId13" cstate="print"/>
            <a:srcRect/>
            <a:stretch>
              <a:fillRect/>
            </a:stretch>
          </p:blipFill>
          <p:spPr bwMode="auto">
            <a:xfrm>
              <a:off x="5232" y="480"/>
              <a:ext cx="384" cy="262"/>
            </a:xfrm>
            <a:prstGeom prst="rect">
              <a:avLst/>
            </a:prstGeom>
            <a:noFill/>
            <a:ln w="9525">
              <a:noFill/>
              <a:miter lim="800000"/>
              <a:headEnd/>
              <a:tailEnd/>
            </a:ln>
          </p:spPr>
        </p:pic>
        <p:sp>
          <p:nvSpPr>
            <p:cNvPr id="1036" name="Line 12"/>
            <p:cNvSpPr>
              <a:spLocks noChangeShapeType="1"/>
            </p:cNvSpPr>
            <p:nvPr userDrawn="1"/>
          </p:nvSpPr>
          <p:spPr bwMode="auto">
            <a:xfrm>
              <a:off x="192" y="611"/>
              <a:ext cx="4944" cy="0"/>
            </a:xfrm>
            <a:prstGeom prst="line">
              <a:avLst/>
            </a:prstGeom>
            <a:noFill/>
            <a:ln w="12700" cap="sq">
              <a:solidFill>
                <a:schemeClr val="accent1"/>
              </a:solidFill>
              <a:round/>
              <a:headEnd type="none" w="sm" len="sm"/>
              <a:tailEnd type="none" w="sm" len="sm"/>
            </a:ln>
            <a:effectLst/>
          </p:spPr>
          <p:txBody>
            <a:bodyPr/>
            <a:lstStyle/>
            <a:p>
              <a:pPr>
                <a:defRPr/>
              </a:pPr>
              <a:endParaRPr lang="en-US">
                <a:cs typeface="+mn-cs"/>
              </a:endParaRPr>
            </a:p>
          </p:txBody>
        </p:sp>
      </p:grpSp>
      <p:sp>
        <p:nvSpPr>
          <p:cNvPr id="1027" name="Rectangle 3"/>
          <p:cNvSpPr>
            <a:spLocks noGrp="1" noChangeArrowheads="1"/>
          </p:cNvSpPr>
          <p:nvPr>
            <p:ph type="title"/>
          </p:nvPr>
        </p:nvSpPr>
        <p:spPr bwMode="auto">
          <a:xfrm>
            <a:off x="1371600" y="457200"/>
            <a:ext cx="6705600" cy="4572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1371600" y="1295400"/>
            <a:ext cx="6781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9" name="Picture 16" descr="US_Horizontal RGB 300dpi"/>
          <p:cNvPicPr>
            <a:picLocks noChangeAspect="1" noChangeArrowheads="1"/>
          </p:cNvPicPr>
          <p:nvPr/>
        </p:nvPicPr>
        <p:blipFill>
          <a:blip r:embed="rId14" cstate="print">
            <a:clrChange>
              <a:clrFrom>
                <a:srgbClr val="FFFFFF"/>
              </a:clrFrom>
              <a:clrTo>
                <a:srgbClr val="FFFFFF">
                  <a:alpha val="0"/>
                </a:srgbClr>
              </a:clrTo>
            </a:clrChange>
          </a:blip>
          <a:srcRect r="86792"/>
          <a:stretch>
            <a:fillRect/>
          </a:stretch>
        </p:blipFill>
        <p:spPr bwMode="auto">
          <a:xfrm>
            <a:off x="457200" y="284163"/>
            <a:ext cx="533400" cy="614362"/>
          </a:xfrm>
          <a:prstGeom prst="rect">
            <a:avLst/>
          </a:prstGeom>
          <a:noFill/>
          <a:ln w="9525">
            <a:noFill/>
            <a:miter lim="800000"/>
            <a:headEnd/>
            <a:tailEnd/>
          </a:ln>
        </p:spPr>
      </p:pic>
      <p:sp>
        <p:nvSpPr>
          <p:cNvPr id="1041" name="Rectangle 17"/>
          <p:cNvSpPr>
            <a:spLocks noGrp="1" noChangeArrowheads="1"/>
          </p:cNvSpPr>
          <p:nvPr>
            <p:ph type="sldNum" sz="quarter" idx="4"/>
          </p:nvPr>
        </p:nvSpPr>
        <p:spPr bwMode="auto">
          <a:xfrm>
            <a:off x="4572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fld id="{3581B699-4352-47FB-A34C-AC9311F33FC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Gill Sans MT" pitchFamily="34" charset="0"/>
        </a:defRPr>
      </a:lvl2pPr>
      <a:lvl3pPr algn="l" rtl="0" eaLnBrk="0" fontAlgn="base" hangingPunct="0">
        <a:spcBef>
          <a:spcPct val="0"/>
        </a:spcBef>
        <a:spcAft>
          <a:spcPct val="0"/>
        </a:spcAft>
        <a:defRPr sz="2000">
          <a:solidFill>
            <a:schemeClr val="tx1"/>
          </a:solidFill>
          <a:latin typeface="Gill Sans MT" pitchFamily="34" charset="0"/>
        </a:defRPr>
      </a:lvl3pPr>
      <a:lvl4pPr algn="l" rtl="0" eaLnBrk="0" fontAlgn="base" hangingPunct="0">
        <a:spcBef>
          <a:spcPct val="0"/>
        </a:spcBef>
        <a:spcAft>
          <a:spcPct val="0"/>
        </a:spcAft>
        <a:defRPr sz="2000">
          <a:solidFill>
            <a:schemeClr val="tx1"/>
          </a:solidFill>
          <a:latin typeface="Gill Sans MT" pitchFamily="34" charset="0"/>
        </a:defRPr>
      </a:lvl4pPr>
      <a:lvl5pPr algn="l" rtl="0" eaLnBrk="0" fontAlgn="base" hangingPunct="0">
        <a:spcBef>
          <a:spcPct val="0"/>
        </a:spcBef>
        <a:spcAft>
          <a:spcPct val="0"/>
        </a:spcAft>
        <a:defRPr sz="2000">
          <a:solidFill>
            <a:schemeClr val="tx1"/>
          </a:solidFill>
          <a:latin typeface="Gill Sans MT" pitchFamily="34" charset="0"/>
        </a:defRPr>
      </a:lvl5pPr>
      <a:lvl6pPr marL="457200" algn="l" rtl="0" fontAlgn="base">
        <a:spcBef>
          <a:spcPct val="0"/>
        </a:spcBef>
        <a:spcAft>
          <a:spcPct val="0"/>
        </a:spcAft>
        <a:defRPr sz="2000">
          <a:solidFill>
            <a:schemeClr val="tx1"/>
          </a:solidFill>
          <a:latin typeface="Gill Sans MT" pitchFamily="34" charset="0"/>
        </a:defRPr>
      </a:lvl6pPr>
      <a:lvl7pPr marL="914400" algn="l" rtl="0" fontAlgn="base">
        <a:spcBef>
          <a:spcPct val="0"/>
        </a:spcBef>
        <a:spcAft>
          <a:spcPct val="0"/>
        </a:spcAft>
        <a:defRPr sz="2000">
          <a:solidFill>
            <a:schemeClr val="tx1"/>
          </a:solidFill>
          <a:latin typeface="Gill Sans MT" pitchFamily="34" charset="0"/>
        </a:defRPr>
      </a:lvl7pPr>
      <a:lvl8pPr marL="1371600" algn="l" rtl="0" fontAlgn="base">
        <a:spcBef>
          <a:spcPct val="0"/>
        </a:spcBef>
        <a:spcAft>
          <a:spcPct val="0"/>
        </a:spcAft>
        <a:defRPr sz="2000">
          <a:solidFill>
            <a:schemeClr val="tx1"/>
          </a:solidFill>
          <a:latin typeface="Gill Sans MT" pitchFamily="34" charset="0"/>
        </a:defRPr>
      </a:lvl8pPr>
      <a:lvl9pPr marL="1828800" algn="l" rtl="0" fontAlgn="base">
        <a:spcBef>
          <a:spcPct val="0"/>
        </a:spcBef>
        <a:spcAft>
          <a:spcPct val="0"/>
        </a:spcAft>
        <a:defRPr sz="2000">
          <a:solidFill>
            <a:schemeClr val="tx1"/>
          </a:solidFill>
          <a:latin typeface="Gill Sans MT" pitchFamily="34" charset="0"/>
        </a:defRPr>
      </a:lvl9pPr>
    </p:titleStyle>
    <p:bodyStyle>
      <a:lvl1pPr marL="342900" indent="-342900" algn="l" rtl="0" eaLnBrk="0" fontAlgn="base" hangingPunct="0">
        <a:spcBef>
          <a:spcPct val="20000"/>
        </a:spcBef>
        <a:spcAft>
          <a:spcPct val="0"/>
        </a:spcAft>
        <a:buClr>
          <a:schemeClr val="bg2"/>
        </a:buClr>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1200">
          <a:solidFill>
            <a:schemeClr val="tx1"/>
          </a:solidFill>
          <a:latin typeface="+mn-lt"/>
        </a:defRPr>
      </a:lvl2pPr>
      <a:lvl3pPr marL="1143000" indent="-228600" algn="l" rtl="0" eaLnBrk="0" fontAlgn="base" hangingPunct="0">
        <a:spcBef>
          <a:spcPct val="20000"/>
        </a:spcBef>
        <a:spcAft>
          <a:spcPct val="0"/>
        </a:spcAft>
        <a:buClr>
          <a:schemeClr val="bg2"/>
        </a:buClr>
        <a:buChar char="•"/>
        <a:defRPr sz="1000">
          <a:solidFill>
            <a:schemeClr val="tx1"/>
          </a:solidFill>
          <a:latin typeface="+mn-lt"/>
        </a:defRPr>
      </a:lvl3pPr>
      <a:lvl4pPr marL="1600200" indent="-228600" algn="l" rtl="0" eaLnBrk="0" fontAlgn="base" hangingPunct="0">
        <a:spcBef>
          <a:spcPct val="20000"/>
        </a:spcBef>
        <a:spcAft>
          <a:spcPct val="0"/>
        </a:spcAft>
        <a:buClr>
          <a:schemeClr val="bg2"/>
        </a:buClr>
        <a:buChar char="•"/>
        <a:defRPr sz="900">
          <a:solidFill>
            <a:schemeClr val="tx1"/>
          </a:solidFill>
          <a:latin typeface="+mn-lt"/>
        </a:defRPr>
      </a:lvl4pPr>
      <a:lvl5pPr marL="2057400" indent="-228600" algn="l" rtl="0" eaLnBrk="0" fontAlgn="base" hangingPunct="0">
        <a:spcBef>
          <a:spcPct val="20000"/>
        </a:spcBef>
        <a:spcAft>
          <a:spcPct val="0"/>
        </a:spcAft>
        <a:buClr>
          <a:schemeClr val="bg2"/>
        </a:buClr>
        <a:buChar char="•"/>
        <a:defRPr sz="900">
          <a:solidFill>
            <a:schemeClr val="tx1"/>
          </a:solidFill>
          <a:latin typeface="+mn-lt"/>
        </a:defRPr>
      </a:lvl5pPr>
      <a:lvl6pPr marL="2514600" indent="-228600" algn="l" rtl="0" fontAlgn="base">
        <a:spcBef>
          <a:spcPct val="20000"/>
        </a:spcBef>
        <a:spcAft>
          <a:spcPct val="0"/>
        </a:spcAft>
        <a:buClr>
          <a:schemeClr val="bg2"/>
        </a:buClr>
        <a:buChar char="•"/>
        <a:defRPr sz="900">
          <a:solidFill>
            <a:schemeClr val="tx1"/>
          </a:solidFill>
          <a:latin typeface="+mn-lt"/>
        </a:defRPr>
      </a:lvl6pPr>
      <a:lvl7pPr marL="2971800" indent="-228600" algn="l" rtl="0" fontAlgn="base">
        <a:spcBef>
          <a:spcPct val="20000"/>
        </a:spcBef>
        <a:spcAft>
          <a:spcPct val="0"/>
        </a:spcAft>
        <a:buClr>
          <a:schemeClr val="bg2"/>
        </a:buClr>
        <a:buChar char="•"/>
        <a:defRPr sz="900">
          <a:solidFill>
            <a:schemeClr val="tx1"/>
          </a:solidFill>
          <a:latin typeface="+mn-lt"/>
        </a:defRPr>
      </a:lvl7pPr>
      <a:lvl8pPr marL="3429000" indent="-228600" algn="l" rtl="0" fontAlgn="base">
        <a:spcBef>
          <a:spcPct val="20000"/>
        </a:spcBef>
        <a:spcAft>
          <a:spcPct val="0"/>
        </a:spcAft>
        <a:buClr>
          <a:schemeClr val="bg2"/>
        </a:buClr>
        <a:buChar char="•"/>
        <a:defRPr sz="900">
          <a:solidFill>
            <a:schemeClr val="tx1"/>
          </a:solidFill>
          <a:latin typeface="+mn-lt"/>
        </a:defRPr>
      </a:lvl8pPr>
      <a:lvl9pPr marL="3886200" indent="-228600" algn="l" rtl="0" fontAlgn="base">
        <a:spcBef>
          <a:spcPct val="20000"/>
        </a:spcBef>
        <a:spcAft>
          <a:spcPct val="0"/>
        </a:spcAft>
        <a:buClr>
          <a:schemeClr val="bg2"/>
        </a:buClr>
        <a:buChar char="•"/>
        <a:defRPr sz="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28600" y="1828800"/>
            <a:ext cx="8534400" cy="2286000"/>
          </a:xfrm>
        </p:spPr>
        <p:txBody>
          <a:bodyPr anchor="ctr" anchorCtr="1"/>
          <a:lstStyle/>
          <a:p>
            <a:pPr algn="l"/>
            <a:r>
              <a:rPr lang="en-ZA" sz="4000" dirty="0" smtClean="0"/>
              <a:t>Considering the 2017 </a:t>
            </a:r>
            <a:r>
              <a:rPr lang="en-ZA" sz="4000" dirty="0"/>
              <a:t>Division of Revenue </a:t>
            </a:r>
            <a:r>
              <a:rPr lang="en-ZA" sz="4000" dirty="0" smtClean="0"/>
              <a:t>Bill</a:t>
            </a:r>
            <a:endParaRPr lang="af-ZA" sz="4000" dirty="0" smtClean="0"/>
          </a:p>
        </p:txBody>
      </p:sp>
      <p:sp>
        <p:nvSpPr>
          <p:cNvPr id="15362" name="Rectangle 3"/>
          <p:cNvSpPr>
            <a:spLocks noGrp="1" noChangeArrowheads="1"/>
          </p:cNvSpPr>
          <p:nvPr>
            <p:ph type="subTitle" idx="1"/>
          </p:nvPr>
        </p:nvSpPr>
        <p:spPr>
          <a:xfrm>
            <a:off x="3352800" y="4495800"/>
            <a:ext cx="5556250" cy="1144588"/>
          </a:xfrm>
        </p:spPr>
        <p:txBody>
          <a:bodyPr anchor="ctr" anchorCtr="1"/>
          <a:lstStyle/>
          <a:p>
            <a:pPr algn="r" eaLnBrk="1" hangingPunct="1">
              <a:lnSpc>
                <a:spcPct val="90000"/>
              </a:lnSpc>
              <a:spcAft>
                <a:spcPts val="600"/>
              </a:spcAft>
            </a:pPr>
            <a:r>
              <a:rPr lang="af-ZA" sz="2000" b="1" dirty="0" err="1" smtClean="0"/>
              <a:t>Presentation</a:t>
            </a:r>
            <a:r>
              <a:rPr lang="af-ZA" sz="2000" b="1" dirty="0" smtClean="0"/>
              <a:t> </a:t>
            </a:r>
            <a:r>
              <a:rPr lang="af-ZA" sz="2000" b="1" dirty="0" err="1" smtClean="0"/>
              <a:t>to</a:t>
            </a:r>
            <a:r>
              <a:rPr lang="af-ZA" sz="2000" b="1" dirty="0" smtClean="0"/>
              <a:t> </a:t>
            </a:r>
            <a:r>
              <a:rPr lang="af-ZA" sz="2000" b="1" dirty="0" err="1" smtClean="0"/>
              <a:t>the</a:t>
            </a:r>
            <a:r>
              <a:rPr lang="af-ZA" sz="2000" b="1" dirty="0" smtClean="0"/>
              <a:t> </a:t>
            </a:r>
            <a:r>
              <a:rPr lang="af-ZA" sz="2000" b="1" dirty="0" err="1" smtClean="0"/>
              <a:t>Select</a:t>
            </a:r>
            <a:r>
              <a:rPr lang="af-ZA" sz="2000" b="1" dirty="0" smtClean="0"/>
              <a:t> </a:t>
            </a:r>
            <a:r>
              <a:rPr lang="af-ZA" sz="2000" b="1" dirty="0" err="1" smtClean="0"/>
              <a:t>Committee</a:t>
            </a:r>
            <a:r>
              <a:rPr lang="af-ZA" sz="2000" b="1" dirty="0" smtClean="0"/>
              <a:t> </a:t>
            </a:r>
            <a:r>
              <a:rPr lang="af-ZA" sz="2000" b="1" dirty="0" err="1" smtClean="0"/>
              <a:t>on</a:t>
            </a:r>
            <a:r>
              <a:rPr lang="af-ZA" sz="2000" b="1" dirty="0" smtClean="0"/>
              <a:t> </a:t>
            </a:r>
            <a:r>
              <a:rPr lang="af-ZA" sz="2000" b="1" dirty="0" err="1" smtClean="0"/>
              <a:t>Appropriations</a:t>
            </a:r>
            <a:endParaRPr lang="af-ZA" sz="2000" b="1" dirty="0" smtClean="0"/>
          </a:p>
          <a:p>
            <a:pPr algn="r" eaLnBrk="1" hangingPunct="1">
              <a:lnSpc>
                <a:spcPct val="90000"/>
              </a:lnSpc>
              <a:spcAft>
                <a:spcPts val="600"/>
              </a:spcAft>
            </a:pPr>
            <a:r>
              <a:rPr lang="af-ZA" sz="1800" dirty="0" smtClean="0"/>
              <a:t>By Hassan Essop</a:t>
            </a:r>
          </a:p>
          <a:p>
            <a:pPr algn="r" eaLnBrk="1" hangingPunct="1">
              <a:lnSpc>
                <a:spcPct val="90000"/>
              </a:lnSpc>
              <a:spcAft>
                <a:spcPts val="600"/>
              </a:spcAft>
            </a:pPr>
            <a:r>
              <a:rPr lang="af-ZA" sz="1800" dirty="0" err="1" smtClean="0"/>
              <a:t>Economics</a:t>
            </a:r>
            <a:r>
              <a:rPr lang="af-ZA" sz="1800" dirty="0" smtClean="0"/>
              <a:t> Departement, Stellenbosch </a:t>
            </a:r>
            <a:r>
              <a:rPr lang="af-ZA" sz="1800" dirty="0" err="1" smtClean="0"/>
              <a:t>University</a:t>
            </a:r>
            <a:endParaRPr lang="af-ZA" sz="1800" dirty="0" smtClean="0"/>
          </a:p>
          <a:p>
            <a:pPr algn="r" eaLnBrk="1" hangingPunct="1">
              <a:lnSpc>
                <a:spcPct val="90000"/>
              </a:lnSpc>
            </a:pPr>
            <a:r>
              <a:rPr lang="af-ZA" sz="1800" dirty="0" err="1" smtClean="0"/>
              <a:t>National</a:t>
            </a:r>
            <a:r>
              <a:rPr lang="af-ZA" sz="1800" dirty="0" smtClean="0"/>
              <a:t> </a:t>
            </a:r>
            <a:r>
              <a:rPr lang="af-ZA" sz="1800" dirty="0" err="1" smtClean="0"/>
              <a:t>Parliament</a:t>
            </a:r>
            <a:r>
              <a:rPr lang="af-ZA" sz="1800" dirty="0" smtClean="0"/>
              <a:t>, </a:t>
            </a:r>
            <a:r>
              <a:rPr lang="af-ZA" sz="1800" dirty="0" err="1" smtClean="0"/>
              <a:t>Cape</a:t>
            </a:r>
            <a:r>
              <a:rPr lang="af-ZA" sz="1800" dirty="0" smtClean="0"/>
              <a:t> Town, 2 May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8001000" cy="457200"/>
          </a:xfrm>
        </p:spPr>
        <p:txBody>
          <a:bodyPr/>
          <a:lstStyle/>
          <a:p>
            <a:r>
              <a:rPr lang="en-ZA" sz="3200" dirty="0" smtClean="0"/>
              <a:t>Some comments on Provincial Allocation</a:t>
            </a:r>
            <a:endParaRPr lang="en-ZA" sz="3200" dirty="0"/>
          </a:p>
        </p:txBody>
      </p:sp>
      <p:sp>
        <p:nvSpPr>
          <p:cNvPr id="3" name="Content Placeholder 2"/>
          <p:cNvSpPr>
            <a:spLocks noGrp="1"/>
          </p:cNvSpPr>
          <p:nvPr>
            <p:ph idx="1"/>
          </p:nvPr>
        </p:nvSpPr>
        <p:spPr>
          <a:xfrm>
            <a:off x="0" y="1066800"/>
            <a:ext cx="8915400" cy="5257800"/>
          </a:xfrm>
        </p:spPr>
        <p:txBody>
          <a:bodyPr/>
          <a:lstStyle/>
          <a:p>
            <a:r>
              <a:rPr lang="en-ZA" sz="2800" dirty="0" smtClean="0"/>
              <a:t>Provincial framework saw wages as % of total budget decline marginally from 60.4% to 59.8% from 2015 to 2016.</a:t>
            </a:r>
          </a:p>
          <a:p>
            <a:pPr lvl="1"/>
            <a:r>
              <a:rPr lang="en-ZA" sz="2600" dirty="0" smtClean="0"/>
              <a:t>Also note that the FFC recommendation on measurement of public sector productivity has not been finalized</a:t>
            </a:r>
          </a:p>
          <a:p>
            <a:pPr lvl="1"/>
            <a:r>
              <a:rPr lang="en-ZA" sz="2600" dirty="0" smtClean="0"/>
              <a:t>Given declining incomes wage demands within the public sector will increase post the 3 year settlement period</a:t>
            </a:r>
          </a:p>
          <a:p>
            <a:r>
              <a:rPr lang="en-ZA" sz="2800" dirty="0" smtClean="0"/>
              <a:t>Conditional grant allocations focus on appropriate areas, but:</a:t>
            </a:r>
          </a:p>
          <a:p>
            <a:pPr lvl="1"/>
            <a:r>
              <a:rPr lang="en-ZA" sz="2600" dirty="0" smtClean="0"/>
              <a:t>Decline in human settlements development grant disconcerting given latest views on land reclamation</a:t>
            </a:r>
          </a:p>
          <a:p>
            <a:pPr lvl="1"/>
            <a:r>
              <a:rPr lang="en-ZA" sz="2600" dirty="0" smtClean="0"/>
              <a:t>Note high level of average expenditure (96%) does not equate to money well-spent</a:t>
            </a:r>
          </a:p>
          <a:p>
            <a:pPr lvl="1"/>
            <a:endParaRPr lang="en-ZA" sz="26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10</a:t>
            </a:fld>
            <a:endParaRPr lang="en-GB"/>
          </a:p>
        </p:txBody>
      </p:sp>
    </p:spTree>
    <p:extLst>
      <p:ext uri="{BB962C8B-B14F-4D97-AF65-F5344CB8AC3E}">
        <p14:creationId xmlns:p14="http://schemas.microsoft.com/office/powerpoint/2010/main" xmlns="" val="292077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8001000" cy="457200"/>
          </a:xfrm>
        </p:spPr>
        <p:txBody>
          <a:bodyPr/>
          <a:lstStyle/>
          <a:p>
            <a:r>
              <a:rPr lang="en-ZA" sz="3200" dirty="0" smtClean="0"/>
              <a:t>Some comments on Provincial Allocation</a:t>
            </a:r>
            <a:endParaRPr lang="en-ZA" sz="3200" dirty="0"/>
          </a:p>
        </p:txBody>
      </p:sp>
      <p:sp>
        <p:nvSpPr>
          <p:cNvPr id="3" name="Content Placeholder 2"/>
          <p:cNvSpPr>
            <a:spLocks noGrp="1"/>
          </p:cNvSpPr>
          <p:nvPr>
            <p:ph idx="1"/>
          </p:nvPr>
        </p:nvSpPr>
        <p:spPr>
          <a:xfrm>
            <a:off x="0" y="1051034"/>
            <a:ext cx="9144000" cy="5257800"/>
          </a:xfrm>
        </p:spPr>
        <p:txBody>
          <a:bodyPr/>
          <a:lstStyle/>
          <a:p>
            <a:r>
              <a:rPr lang="en-ZA" sz="2800" dirty="0" smtClean="0"/>
              <a:t>Health Facility Revitalisation Grants has been cut; reduction by itself not necessarily a bad step</a:t>
            </a:r>
          </a:p>
          <a:p>
            <a:pPr lvl="1"/>
            <a:r>
              <a:rPr lang="en-ZA" sz="2600" dirty="0" smtClean="0"/>
              <a:t>In this instance the lack of clarity on many aspects of the NHI, accountability within the public health care system, management deficits, productivity measures and increased demand for services such as ARVs may compound reductions in the grant</a:t>
            </a:r>
          </a:p>
          <a:p>
            <a:r>
              <a:rPr lang="en-ZA" sz="2800" dirty="0" smtClean="0"/>
              <a:t>A general comment would be to clarify ambiguities with all changes</a:t>
            </a:r>
          </a:p>
          <a:p>
            <a:r>
              <a:rPr lang="en-ZA" sz="2800" dirty="0" smtClean="0"/>
              <a:t>Regular review of Provincial Equitable Share formula is appropriate</a:t>
            </a:r>
          </a:p>
          <a:p>
            <a:r>
              <a:rPr lang="en-ZA" sz="2800" dirty="0" smtClean="0"/>
              <a:t>Should reward SNG that complies with Auditor General recommendations</a:t>
            </a:r>
          </a:p>
          <a:p>
            <a:endParaRPr lang="en-ZA" sz="2800" dirty="0" smtClean="0"/>
          </a:p>
          <a:p>
            <a:pPr lvl="1"/>
            <a:endParaRPr lang="en-ZA" sz="26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11</a:t>
            </a:fld>
            <a:endParaRPr lang="en-GB"/>
          </a:p>
        </p:txBody>
      </p:sp>
    </p:spTree>
    <p:extLst>
      <p:ext uri="{BB962C8B-B14F-4D97-AF65-F5344CB8AC3E}">
        <p14:creationId xmlns:p14="http://schemas.microsoft.com/office/powerpoint/2010/main" xmlns="" val="3249492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8001000" cy="457200"/>
          </a:xfrm>
        </p:spPr>
        <p:txBody>
          <a:bodyPr/>
          <a:lstStyle/>
          <a:p>
            <a:r>
              <a:rPr lang="en-ZA" sz="2900" dirty="0" smtClean="0"/>
              <a:t>Some comments on Local Government allocations</a:t>
            </a:r>
            <a:endParaRPr lang="en-ZA" sz="2900" dirty="0"/>
          </a:p>
        </p:txBody>
      </p:sp>
      <p:sp>
        <p:nvSpPr>
          <p:cNvPr id="3" name="Content Placeholder 2"/>
          <p:cNvSpPr>
            <a:spLocks noGrp="1"/>
          </p:cNvSpPr>
          <p:nvPr>
            <p:ph idx="1"/>
          </p:nvPr>
        </p:nvSpPr>
        <p:spPr>
          <a:xfrm>
            <a:off x="0" y="1066800"/>
            <a:ext cx="9144000" cy="5257800"/>
          </a:xfrm>
        </p:spPr>
        <p:txBody>
          <a:bodyPr/>
          <a:lstStyle/>
          <a:p>
            <a:r>
              <a:rPr lang="en-ZA" sz="2800" dirty="0" smtClean="0"/>
              <a:t>Several grants will face cuts over the 2017 MTEF</a:t>
            </a:r>
          </a:p>
          <a:p>
            <a:r>
              <a:rPr lang="en-ZA" sz="2800" dirty="0" smtClean="0"/>
              <a:t>FFC has noted concerns that these cuts affect grants that “perform well”</a:t>
            </a:r>
          </a:p>
          <a:p>
            <a:r>
              <a:rPr lang="en-ZA" sz="2800" dirty="0" smtClean="0"/>
              <a:t>Whilst average spend of these grants (MIG, WSIG, URDG, PTOG) might be high, efficiency of actual spend is a more accurate measure of performance</a:t>
            </a:r>
          </a:p>
          <a:p>
            <a:r>
              <a:rPr lang="en-ZA" sz="2800" dirty="0" smtClean="0"/>
              <a:t>Several studies (see </a:t>
            </a:r>
            <a:r>
              <a:rPr lang="en-ZA" sz="2800" dirty="0" err="1" smtClean="0"/>
              <a:t>Mohabir</a:t>
            </a:r>
            <a:r>
              <a:rPr lang="en-ZA" sz="2800" dirty="0" smtClean="0"/>
              <a:t> 2014) find actual spending to be inefficient in large numbers of municipalities across the country</a:t>
            </a:r>
          </a:p>
          <a:p>
            <a:r>
              <a:rPr lang="en-ZA" sz="2800" dirty="0" smtClean="0"/>
              <a:t>No clear action being taken to address inefficient spend, which is different from inappropriate spending, and lack of spending</a:t>
            </a:r>
            <a:endParaRPr lang="en-ZA" sz="26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12</a:t>
            </a:fld>
            <a:endParaRPr lang="en-GB"/>
          </a:p>
        </p:txBody>
      </p:sp>
    </p:spTree>
    <p:extLst>
      <p:ext uri="{BB962C8B-B14F-4D97-AF65-F5344CB8AC3E}">
        <p14:creationId xmlns:p14="http://schemas.microsoft.com/office/powerpoint/2010/main" xmlns="" val="3561748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8153400" cy="457200"/>
          </a:xfrm>
        </p:spPr>
        <p:txBody>
          <a:bodyPr/>
          <a:lstStyle/>
          <a:p>
            <a:r>
              <a:rPr lang="en-ZA" sz="3000" dirty="0"/>
              <a:t>Are allocations focussed on government priorities?</a:t>
            </a:r>
          </a:p>
        </p:txBody>
      </p:sp>
      <p:sp>
        <p:nvSpPr>
          <p:cNvPr id="3" name="Content Placeholder 2"/>
          <p:cNvSpPr>
            <a:spLocks noGrp="1"/>
          </p:cNvSpPr>
          <p:nvPr>
            <p:ph idx="1"/>
          </p:nvPr>
        </p:nvSpPr>
        <p:spPr>
          <a:xfrm>
            <a:off x="304800" y="1295400"/>
            <a:ext cx="8534400" cy="4800600"/>
          </a:xfrm>
        </p:spPr>
        <p:txBody>
          <a:bodyPr/>
          <a:lstStyle/>
          <a:p>
            <a:r>
              <a:rPr lang="en-ZA" sz="2800" dirty="0" smtClean="0"/>
              <a:t>Yes.</a:t>
            </a:r>
          </a:p>
          <a:p>
            <a:r>
              <a:rPr lang="en-ZA" sz="2800" dirty="0" smtClean="0"/>
              <a:t>Large transfer to rural muni’s</a:t>
            </a:r>
          </a:p>
          <a:p>
            <a:pPr lvl="1"/>
            <a:r>
              <a:rPr lang="en-ZA" sz="2600" dirty="0" smtClean="0"/>
              <a:t>61 rural </a:t>
            </a:r>
            <a:r>
              <a:rPr lang="en-ZA" sz="2600" dirty="0" err="1" smtClean="0"/>
              <a:t>munis</a:t>
            </a:r>
            <a:r>
              <a:rPr lang="en-ZA" sz="2600" dirty="0" smtClean="0"/>
              <a:t> receive 31% of transfers, only generate 5% of PIT</a:t>
            </a:r>
          </a:p>
          <a:p>
            <a:pPr lvl="1"/>
            <a:r>
              <a:rPr lang="en-ZA" sz="2600" dirty="0" smtClean="0"/>
              <a:t>Speaks to own revenue generation capacity</a:t>
            </a:r>
          </a:p>
          <a:p>
            <a:r>
              <a:rPr lang="en-ZA" sz="2800" dirty="0" smtClean="0"/>
              <a:t>However, cuts are required</a:t>
            </a:r>
          </a:p>
          <a:p>
            <a:pPr lvl="1"/>
            <a:r>
              <a:rPr lang="en-ZA" sz="2600" dirty="0" smtClean="0"/>
              <a:t>Fiscal space</a:t>
            </a:r>
          </a:p>
          <a:p>
            <a:pPr lvl="1"/>
            <a:r>
              <a:rPr lang="en-ZA" sz="2600" dirty="0" smtClean="0"/>
              <a:t>Public sector innovation lacking</a:t>
            </a:r>
          </a:p>
          <a:p>
            <a:r>
              <a:rPr lang="en-ZA" sz="2800" dirty="0" smtClean="0"/>
              <a:t>Allocations not the main concern; spending and efficacy of spending should be</a:t>
            </a:r>
          </a:p>
          <a:p>
            <a:endParaRPr lang="en-ZA" sz="2800" dirty="0" smtClean="0"/>
          </a:p>
          <a:p>
            <a:endParaRPr lang="en-ZA" sz="28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13</a:t>
            </a:fld>
            <a:endParaRPr lang="en-GB"/>
          </a:p>
        </p:txBody>
      </p:sp>
    </p:spTree>
    <p:extLst>
      <p:ext uri="{BB962C8B-B14F-4D97-AF65-F5344CB8AC3E}">
        <p14:creationId xmlns:p14="http://schemas.microsoft.com/office/powerpoint/2010/main" xmlns="" val="3007821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Ability to generate own revenue</a:t>
            </a:r>
            <a:endParaRPr lang="en-ZA" sz="3200" dirty="0"/>
          </a:p>
        </p:txBody>
      </p:sp>
      <p:sp>
        <p:nvSpPr>
          <p:cNvPr id="3" name="Content Placeholder 2"/>
          <p:cNvSpPr>
            <a:spLocks noGrp="1"/>
          </p:cNvSpPr>
          <p:nvPr>
            <p:ph idx="1"/>
          </p:nvPr>
        </p:nvSpPr>
        <p:spPr>
          <a:xfrm>
            <a:off x="304800" y="1295400"/>
            <a:ext cx="8305800" cy="4800600"/>
          </a:xfrm>
        </p:spPr>
        <p:txBody>
          <a:bodyPr/>
          <a:lstStyle/>
          <a:p>
            <a:r>
              <a:rPr lang="en-ZA" sz="2800" dirty="0" smtClean="0"/>
              <a:t>Important as it improves accountability (not shifting responsibility to national), public sector innovation, improved efficiency and planning</a:t>
            </a:r>
          </a:p>
          <a:p>
            <a:r>
              <a:rPr lang="en-ZA" sz="2800" dirty="0" smtClean="0"/>
              <a:t>Provinces generate ±3% of own revenue</a:t>
            </a:r>
          </a:p>
          <a:p>
            <a:pPr lvl="1"/>
            <a:r>
              <a:rPr lang="en-ZA" sz="2600" i="1" dirty="0" smtClean="0"/>
              <a:t>De facto </a:t>
            </a:r>
            <a:r>
              <a:rPr lang="en-ZA" sz="2600" dirty="0" smtClean="0"/>
              <a:t>national administrative offices?</a:t>
            </a:r>
          </a:p>
          <a:p>
            <a:r>
              <a:rPr lang="en-ZA" sz="2800" dirty="0" smtClean="0"/>
              <a:t>Grant to total revenue ratio 96% for provincial government, over 30% for local government</a:t>
            </a:r>
          </a:p>
          <a:p>
            <a:r>
              <a:rPr lang="en-ZA" sz="2800" dirty="0" smtClean="0"/>
              <a:t>Coupled with increased expenditure pressures over the past decade</a:t>
            </a:r>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14</a:t>
            </a:fld>
            <a:endParaRPr lang="en-GB"/>
          </a:p>
        </p:txBody>
      </p:sp>
    </p:spTree>
    <p:extLst>
      <p:ext uri="{BB962C8B-B14F-4D97-AF65-F5344CB8AC3E}">
        <p14:creationId xmlns:p14="http://schemas.microsoft.com/office/powerpoint/2010/main" xmlns="" val="2094711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153400" cy="762000"/>
          </a:xfrm>
        </p:spPr>
        <p:txBody>
          <a:bodyPr/>
          <a:lstStyle/>
          <a:p>
            <a:r>
              <a:rPr lang="en-ZA" sz="2400" dirty="0"/>
              <a:t>SNG tax coverage </a:t>
            </a:r>
            <a:r>
              <a:rPr lang="en-ZA" sz="2400" dirty="0" smtClean="0"/>
              <a:t>ratio: </a:t>
            </a:r>
            <a:r>
              <a:rPr lang="en-ZA" sz="2400" dirty="0"/>
              <a:t>Reflects diminishing ability to cover increasing own </a:t>
            </a:r>
            <a:r>
              <a:rPr lang="en-ZA" sz="2400" dirty="0" smtClean="0"/>
              <a:t>expenditures </a:t>
            </a:r>
            <a:r>
              <a:rPr lang="en-ZA" sz="1600" dirty="0" smtClean="0"/>
              <a:t>(</a:t>
            </a:r>
            <a:r>
              <a:rPr lang="en-ZA" sz="1600" dirty="0" err="1" smtClean="0"/>
              <a:t>Calitz</a:t>
            </a:r>
            <a:r>
              <a:rPr lang="en-ZA" sz="1600" dirty="0" smtClean="0"/>
              <a:t> </a:t>
            </a:r>
            <a:r>
              <a:rPr lang="en-ZA" sz="1600" dirty="0"/>
              <a:t>&amp; Essop, 2013)</a:t>
            </a:r>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15</a:t>
            </a:fld>
            <a:endParaRPr lang="en-GB"/>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1075471410"/>
              </p:ext>
            </p:extLst>
          </p:nvPr>
        </p:nvGraphicFramePr>
        <p:xfrm>
          <a:off x="457200" y="1295400"/>
          <a:ext cx="79248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22448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315200" cy="457200"/>
          </a:xfrm>
        </p:spPr>
        <p:txBody>
          <a:bodyPr/>
          <a:lstStyle/>
          <a:p>
            <a:r>
              <a:rPr lang="en-ZA" sz="3200" dirty="0" err="1" smtClean="0"/>
              <a:t>DoRB</a:t>
            </a:r>
            <a:r>
              <a:rPr lang="en-ZA" sz="3200" dirty="0" smtClean="0"/>
              <a:t>, SONA and current claims of RET</a:t>
            </a:r>
            <a:endParaRPr lang="en-ZA" sz="3200" dirty="0"/>
          </a:p>
        </p:txBody>
      </p:sp>
      <p:sp>
        <p:nvSpPr>
          <p:cNvPr id="3" name="Content Placeholder 2"/>
          <p:cNvSpPr>
            <a:spLocks noGrp="1"/>
          </p:cNvSpPr>
          <p:nvPr>
            <p:ph idx="1"/>
          </p:nvPr>
        </p:nvSpPr>
        <p:spPr>
          <a:xfrm>
            <a:off x="0" y="990600"/>
            <a:ext cx="8915400" cy="5105400"/>
          </a:xfrm>
        </p:spPr>
        <p:txBody>
          <a:bodyPr/>
          <a:lstStyle/>
          <a:p>
            <a:r>
              <a:rPr lang="en-ZA" sz="2800" dirty="0" smtClean="0"/>
              <a:t>Little doubt that </a:t>
            </a:r>
            <a:r>
              <a:rPr lang="en-ZA" sz="2800" dirty="0" err="1" smtClean="0"/>
              <a:t>DoRB</a:t>
            </a:r>
            <a:r>
              <a:rPr lang="en-ZA" sz="2800" dirty="0" smtClean="0"/>
              <a:t> is in line with current mandate and policy</a:t>
            </a:r>
          </a:p>
          <a:p>
            <a:r>
              <a:rPr lang="en-ZA" sz="2800" dirty="0" smtClean="0"/>
              <a:t>Long term policy has consistently emphasised market based plans, with focus on good policy to drive long run growth</a:t>
            </a:r>
          </a:p>
          <a:p>
            <a:r>
              <a:rPr lang="en-ZA" sz="2800" dirty="0" smtClean="0"/>
              <a:t>Radical Economic Transformation creates confusion</a:t>
            </a:r>
          </a:p>
          <a:p>
            <a:pPr lvl="1"/>
            <a:r>
              <a:rPr lang="en-ZA" sz="2600" dirty="0" smtClean="0"/>
              <a:t>No clear, consistent definition</a:t>
            </a:r>
          </a:p>
          <a:p>
            <a:pPr lvl="1"/>
            <a:r>
              <a:rPr lang="en-ZA" sz="2600" dirty="0" smtClean="0"/>
              <a:t>No implementation plan</a:t>
            </a:r>
          </a:p>
          <a:p>
            <a:pPr lvl="1"/>
            <a:r>
              <a:rPr lang="en-ZA" sz="2600" dirty="0" smtClean="0"/>
              <a:t>No additional safety net plan due to increased costs</a:t>
            </a:r>
          </a:p>
          <a:p>
            <a:pPr lvl="1"/>
            <a:r>
              <a:rPr lang="en-ZA" sz="2600" dirty="0" smtClean="0"/>
              <a:t>Many other questions; as such cannot answer whether current allocations are in line with RET as policy</a:t>
            </a:r>
          </a:p>
          <a:p>
            <a:r>
              <a:rPr lang="en-ZA" sz="2800" dirty="0" smtClean="0"/>
              <a:t>Even RET must be in line with fiscal limits</a:t>
            </a:r>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16</a:t>
            </a:fld>
            <a:endParaRPr lang="en-GB"/>
          </a:p>
        </p:txBody>
      </p:sp>
    </p:spTree>
    <p:extLst>
      <p:ext uri="{BB962C8B-B14F-4D97-AF65-F5344CB8AC3E}">
        <p14:creationId xmlns:p14="http://schemas.microsoft.com/office/powerpoint/2010/main" xmlns="" val="3183219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Conclusion</a:t>
            </a:r>
            <a:endParaRPr lang="en-ZA" sz="3200" dirty="0"/>
          </a:p>
        </p:txBody>
      </p:sp>
      <p:sp>
        <p:nvSpPr>
          <p:cNvPr id="3" name="Content Placeholder 2"/>
          <p:cNvSpPr>
            <a:spLocks noGrp="1"/>
          </p:cNvSpPr>
          <p:nvPr>
            <p:ph idx="1"/>
          </p:nvPr>
        </p:nvSpPr>
        <p:spPr>
          <a:xfrm>
            <a:off x="609600" y="990600"/>
            <a:ext cx="7848600" cy="5105400"/>
          </a:xfrm>
        </p:spPr>
        <p:txBody>
          <a:bodyPr/>
          <a:lstStyle/>
          <a:p>
            <a:r>
              <a:rPr lang="en-ZA" sz="2800" dirty="0" smtClean="0"/>
              <a:t>Unfavourable macro and fiscal environment</a:t>
            </a:r>
          </a:p>
          <a:p>
            <a:r>
              <a:rPr lang="en-ZA" sz="2800" dirty="0" smtClean="0"/>
              <a:t>Lack of clarity on “radical economic transformation” not useful to implementation/adjudication of current policy</a:t>
            </a:r>
          </a:p>
          <a:p>
            <a:r>
              <a:rPr lang="en-ZA" sz="2800" dirty="0" smtClean="0"/>
              <a:t>Not clear that “radical” changes will achieve “a better life for all” in the short and medium run</a:t>
            </a:r>
          </a:p>
          <a:p>
            <a:r>
              <a:rPr lang="en-ZA" sz="2800" dirty="0" smtClean="0"/>
              <a:t>Current allocations entirely justifiable within current fiscal limits</a:t>
            </a:r>
          </a:p>
          <a:p>
            <a:r>
              <a:rPr lang="en-ZA" sz="2800" dirty="0" smtClean="0"/>
              <a:t>Several areas of concern but focus has not waivered from national policy</a:t>
            </a:r>
          </a:p>
          <a:p>
            <a:endParaRPr lang="en-ZA" sz="28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17</a:t>
            </a:fld>
            <a:endParaRPr lang="en-GB"/>
          </a:p>
        </p:txBody>
      </p:sp>
    </p:spTree>
    <p:extLst>
      <p:ext uri="{BB962C8B-B14F-4D97-AF65-F5344CB8AC3E}">
        <p14:creationId xmlns:p14="http://schemas.microsoft.com/office/powerpoint/2010/main" xmlns="" val="1313315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Conclusion</a:t>
            </a:r>
            <a:endParaRPr lang="en-ZA" sz="3200" dirty="0"/>
          </a:p>
        </p:txBody>
      </p:sp>
      <p:sp>
        <p:nvSpPr>
          <p:cNvPr id="3" name="Content Placeholder 2"/>
          <p:cNvSpPr>
            <a:spLocks noGrp="1"/>
          </p:cNvSpPr>
          <p:nvPr>
            <p:ph idx="1"/>
          </p:nvPr>
        </p:nvSpPr>
        <p:spPr>
          <a:xfrm>
            <a:off x="457200" y="990600"/>
            <a:ext cx="8077200" cy="5105400"/>
          </a:xfrm>
        </p:spPr>
        <p:txBody>
          <a:bodyPr/>
          <a:lstStyle/>
          <a:p>
            <a:r>
              <a:rPr lang="en-ZA" sz="2800" dirty="0" smtClean="0"/>
              <a:t>Implementation of policy and linked capacity constraints remains problematic </a:t>
            </a:r>
          </a:p>
          <a:p>
            <a:r>
              <a:rPr lang="en-ZA" sz="2800" dirty="0" smtClean="0"/>
              <a:t>Role of provincial government as national </a:t>
            </a:r>
            <a:r>
              <a:rPr lang="en-ZA" sz="2800" dirty="0" err="1" smtClean="0"/>
              <a:t>gov</a:t>
            </a:r>
            <a:r>
              <a:rPr lang="en-ZA" sz="2800" dirty="0" smtClean="0"/>
              <a:t> agent vs sphere of government in own right</a:t>
            </a:r>
          </a:p>
          <a:p>
            <a:r>
              <a:rPr lang="en-ZA" sz="2800" dirty="0" smtClean="0"/>
              <a:t>Reduced ability to generate own revenue by SNG will place increased pressure on </a:t>
            </a:r>
            <a:r>
              <a:rPr lang="en-ZA" sz="2800" dirty="0" err="1" smtClean="0"/>
              <a:t>DoR</a:t>
            </a:r>
            <a:r>
              <a:rPr lang="en-ZA" sz="2800" dirty="0" smtClean="0"/>
              <a:t> Bill in future</a:t>
            </a:r>
          </a:p>
          <a:p>
            <a:r>
              <a:rPr lang="en-ZA" sz="2800" dirty="0" smtClean="0"/>
              <a:t>Reduced revenue generation capacity also reduces ability to issue debt, accountability and public sector innovation</a:t>
            </a:r>
          </a:p>
          <a:p>
            <a:r>
              <a:rPr lang="en-ZA" sz="2800" dirty="0" smtClean="0"/>
              <a:t>Constitutional question about the role of SNG should be revisited; </a:t>
            </a:r>
            <a:r>
              <a:rPr lang="en-ZA" sz="2800" i="1" dirty="0" smtClean="0"/>
              <a:t>de facto </a:t>
            </a:r>
            <a:r>
              <a:rPr lang="en-ZA" sz="2800" dirty="0" smtClean="0"/>
              <a:t>situation may differ from </a:t>
            </a:r>
            <a:r>
              <a:rPr lang="en-ZA" sz="2800" i="1" dirty="0" smtClean="0"/>
              <a:t>de jure </a:t>
            </a:r>
            <a:r>
              <a:rPr lang="en-ZA" sz="2800" dirty="0" smtClean="0"/>
              <a:t>position</a:t>
            </a:r>
          </a:p>
          <a:p>
            <a:r>
              <a:rPr lang="en-ZA" sz="2800" dirty="0" smtClean="0"/>
              <a:t> </a:t>
            </a:r>
          </a:p>
          <a:p>
            <a:endParaRPr lang="en-ZA" sz="28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18</a:t>
            </a:fld>
            <a:endParaRPr lang="en-GB"/>
          </a:p>
        </p:txBody>
      </p:sp>
    </p:spTree>
    <p:extLst>
      <p:ext uri="{BB962C8B-B14F-4D97-AF65-F5344CB8AC3E}">
        <p14:creationId xmlns:p14="http://schemas.microsoft.com/office/powerpoint/2010/main" xmlns="" val="4040370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Brief</a:t>
            </a:r>
            <a:endParaRPr lang="en-ZA" sz="2800" i="1" dirty="0"/>
          </a:p>
        </p:txBody>
      </p:sp>
      <p:sp>
        <p:nvSpPr>
          <p:cNvPr id="3" name="Content Placeholder 2"/>
          <p:cNvSpPr>
            <a:spLocks noGrp="1"/>
          </p:cNvSpPr>
          <p:nvPr>
            <p:ph idx="1"/>
          </p:nvPr>
        </p:nvSpPr>
        <p:spPr>
          <a:xfrm>
            <a:off x="152400" y="1066800"/>
            <a:ext cx="8610600" cy="5029200"/>
          </a:xfrm>
        </p:spPr>
        <p:txBody>
          <a:bodyPr/>
          <a:lstStyle/>
          <a:p>
            <a:r>
              <a:rPr lang="en-US" sz="2400" dirty="0" smtClean="0"/>
              <a:t>Asked to consider the 2017 Division of Revenue Bill</a:t>
            </a:r>
          </a:p>
          <a:p>
            <a:r>
              <a:rPr lang="en-US" sz="2400" dirty="0" smtClean="0"/>
              <a:t>Specifically:</a:t>
            </a:r>
          </a:p>
          <a:p>
            <a:pPr lvl="1"/>
            <a:r>
              <a:rPr lang="en-ZA" sz="2200" dirty="0" smtClean="0"/>
              <a:t>“Whether </a:t>
            </a:r>
            <a:r>
              <a:rPr lang="en-ZA" sz="2200" dirty="0"/>
              <a:t>the 2017 Division of Revenue allocations to the various spheres of government are justifiable taking into consideration the constitutional mandate of the various spheres of government and capacity to spend the allocated funds by each sphere of government</a:t>
            </a:r>
            <a:r>
              <a:rPr lang="en-ZA" sz="2200" dirty="0" smtClean="0"/>
              <a:t>?”</a:t>
            </a:r>
          </a:p>
          <a:p>
            <a:pPr lvl="1"/>
            <a:r>
              <a:rPr lang="en-ZA" sz="2200" dirty="0" smtClean="0"/>
              <a:t>“Whether </a:t>
            </a:r>
            <a:r>
              <a:rPr lang="en-ZA" sz="2200" dirty="0"/>
              <a:t>the current Division of Revenue allocations address the government's needs and interest, developmental needs of the country as well as economic and social disparities within the country</a:t>
            </a:r>
            <a:r>
              <a:rPr lang="en-ZA" sz="2400" dirty="0" smtClean="0"/>
              <a:t>?”</a:t>
            </a:r>
            <a:endParaRPr lang="en-ZA" sz="2200" dirty="0"/>
          </a:p>
          <a:p>
            <a:pPr lvl="1"/>
            <a:r>
              <a:rPr lang="en-ZA" sz="2200" dirty="0" smtClean="0"/>
              <a:t>“Whether </a:t>
            </a:r>
            <a:r>
              <a:rPr lang="en-ZA" sz="2200" dirty="0"/>
              <a:t>the 2017 Division of Revenue allocations to the various spheres of government are in line with the current government spending priorities as stipulated in the National Development Plan and also reiterated by President Jacob Zuma during the 2017 State of the Nation Address</a:t>
            </a:r>
            <a:r>
              <a:rPr lang="en-ZA" sz="2200" dirty="0" smtClean="0"/>
              <a:t>?”</a:t>
            </a:r>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086600" cy="457200"/>
          </a:xfrm>
        </p:spPr>
        <p:txBody>
          <a:bodyPr/>
          <a:lstStyle/>
          <a:p>
            <a:r>
              <a:rPr lang="en-ZA" sz="3200" dirty="0" smtClean="0"/>
              <a:t>Brief reduced to the following questions</a:t>
            </a:r>
            <a:endParaRPr lang="en-ZA" sz="3200" dirty="0"/>
          </a:p>
        </p:txBody>
      </p:sp>
      <p:sp>
        <p:nvSpPr>
          <p:cNvPr id="3" name="Content Placeholder 2"/>
          <p:cNvSpPr>
            <a:spLocks noGrp="1"/>
          </p:cNvSpPr>
          <p:nvPr>
            <p:ph idx="1"/>
          </p:nvPr>
        </p:nvSpPr>
        <p:spPr>
          <a:xfrm>
            <a:off x="381000" y="1295400"/>
            <a:ext cx="7772400" cy="4800600"/>
          </a:xfrm>
        </p:spPr>
        <p:txBody>
          <a:bodyPr/>
          <a:lstStyle/>
          <a:p>
            <a:r>
              <a:rPr lang="en-ZA" sz="2800" dirty="0" smtClean="0"/>
              <a:t>Are allocations in line with constitutional mandate given macroeconomic environment and fiscal limitations?</a:t>
            </a:r>
          </a:p>
          <a:p>
            <a:r>
              <a:rPr lang="en-ZA" sz="2800" dirty="0" smtClean="0"/>
              <a:t>Are allocations focussed on government priorities?</a:t>
            </a:r>
          </a:p>
          <a:p>
            <a:pPr lvl="1"/>
            <a:r>
              <a:rPr lang="en-ZA" sz="2600" dirty="0" smtClean="0"/>
              <a:t>Given NDP, SONA</a:t>
            </a:r>
          </a:p>
          <a:p>
            <a:pPr lvl="1"/>
            <a:r>
              <a:rPr lang="en-ZA" sz="2600" dirty="0" smtClean="0"/>
              <a:t>Given recent proclamations regarding “radical economic transformation”</a:t>
            </a:r>
          </a:p>
          <a:p>
            <a:r>
              <a:rPr lang="en-ZA" sz="2800" dirty="0" smtClean="0"/>
              <a:t>Not a legal perspective</a:t>
            </a:r>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3</a:t>
            </a:fld>
            <a:endParaRPr lang="en-GB"/>
          </a:p>
        </p:txBody>
      </p:sp>
    </p:spTree>
    <p:extLst>
      <p:ext uri="{BB962C8B-B14F-4D97-AF65-F5344CB8AC3E}">
        <p14:creationId xmlns:p14="http://schemas.microsoft.com/office/powerpoint/2010/main" xmlns="" val="3310505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345" y="457200"/>
            <a:ext cx="6705600" cy="457200"/>
          </a:xfrm>
        </p:spPr>
        <p:txBody>
          <a:bodyPr/>
          <a:lstStyle/>
          <a:p>
            <a:r>
              <a:rPr lang="en-ZA" sz="3600" dirty="0" smtClean="0"/>
              <a:t>Outline</a:t>
            </a:r>
            <a:endParaRPr lang="en-ZA" sz="3600" dirty="0"/>
          </a:p>
        </p:txBody>
      </p:sp>
      <p:sp>
        <p:nvSpPr>
          <p:cNvPr id="3" name="Content Placeholder 2"/>
          <p:cNvSpPr>
            <a:spLocks noGrp="1"/>
          </p:cNvSpPr>
          <p:nvPr>
            <p:ph idx="1"/>
          </p:nvPr>
        </p:nvSpPr>
        <p:spPr>
          <a:xfrm>
            <a:off x="304800" y="1295400"/>
            <a:ext cx="7848600" cy="4800600"/>
          </a:xfrm>
        </p:spPr>
        <p:txBody>
          <a:bodyPr/>
          <a:lstStyle/>
          <a:p>
            <a:r>
              <a:rPr lang="en-ZA" sz="2800" dirty="0" smtClean="0"/>
              <a:t>General macroeconomic environment and fiscal limitations</a:t>
            </a:r>
          </a:p>
          <a:p>
            <a:r>
              <a:rPr lang="en-ZA" sz="2800" dirty="0" smtClean="0"/>
              <a:t>Justifiability of allocations given constitutional mandate and economic realities</a:t>
            </a:r>
          </a:p>
          <a:p>
            <a:pPr lvl="1"/>
            <a:r>
              <a:rPr lang="en-ZA" sz="2600" dirty="0" smtClean="0"/>
              <a:t>Ability to generate own revenue</a:t>
            </a:r>
          </a:p>
          <a:p>
            <a:pPr lvl="1"/>
            <a:r>
              <a:rPr lang="en-ZA" sz="2600" dirty="0" smtClean="0"/>
              <a:t>Increased expenditure liability</a:t>
            </a:r>
          </a:p>
          <a:p>
            <a:pPr lvl="1"/>
            <a:r>
              <a:rPr lang="en-ZA" sz="2600" dirty="0" smtClean="0"/>
              <a:t>SNG’s implementation capacity</a:t>
            </a:r>
          </a:p>
          <a:p>
            <a:pPr lvl="1"/>
            <a:r>
              <a:rPr lang="en-ZA" sz="2600" dirty="0" smtClean="0"/>
              <a:t>Framework of NDP, SONA 2017 and recent statements</a:t>
            </a:r>
          </a:p>
          <a:p>
            <a:pPr lvl="1"/>
            <a:endParaRPr lang="en-ZA" sz="2600" dirty="0" smtClean="0"/>
          </a:p>
          <a:p>
            <a:endParaRPr lang="en-ZA" sz="28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4</a:t>
            </a:fld>
            <a:endParaRPr lang="en-GB"/>
          </a:p>
        </p:txBody>
      </p:sp>
    </p:spTree>
    <p:extLst>
      <p:ext uri="{BB962C8B-B14F-4D97-AF65-F5344CB8AC3E}">
        <p14:creationId xmlns:p14="http://schemas.microsoft.com/office/powerpoint/2010/main" xmlns="" val="4225587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467600" cy="457200"/>
          </a:xfrm>
        </p:spPr>
        <p:txBody>
          <a:bodyPr/>
          <a:lstStyle/>
          <a:p>
            <a:r>
              <a:rPr lang="en-ZA" sz="3600" dirty="0" smtClean="0"/>
              <a:t>General macroeconomic environment</a:t>
            </a:r>
            <a:endParaRPr lang="en-ZA" sz="3600" dirty="0"/>
          </a:p>
        </p:txBody>
      </p:sp>
      <p:sp>
        <p:nvSpPr>
          <p:cNvPr id="3" name="Content Placeholder 2"/>
          <p:cNvSpPr>
            <a:spLocks noGrp="1"/>
          </p:cNvSpPr>
          <p:nvPr>
            <p:ph idx="1"/>
          </p:nvPr>
        </p:nvSpPr>
        <p:spPr>
          <a:xfrm>
            <a:off x="152400" y="990600"/>
            <a:ext cx="8839200" cy="5105400"/>
          </a:xfrm>
        </p:spPr>
        <p:txBody>
          <a:bodyPr/>
          <a:lstStyle/>
          <a:p>
            <a:r>
              <a:rPr lang="en-ZA" sz="2800" dirty="0" smtClean="0"/>
              <a:t>Stagnant to low growth prediction</a:t>
            </a:r>
          </a:p>
          <a:p>
            <a:r>
              <a:rPr lang="en-ZA" sz="2800" dirty="0" smtClean="0"/>
              <a:t>Regardless of source, NT at 1.3% GDP growth</a:t>
            </a:r>
          </a:p>
          <a:p>
            <a:r>
              <a:rPr lang="en-ZA" sz="2800" dirty="0" smtClean="0"/>
              <a:t>Estimates for 2018 at 2%, 2019 at 2.2%.</a:t>
            </a:r>
          </a:p>
          <a:p>
            <a:pPr lvl="1"/>
            <a:r>
              <a:rPr lang="en-ZA" sz="2600" dirty="0" smtClean="0"/>
              <a:t>Probably overoptimistic in the absence of strong world growth and other factors (such as hard Brexit)</a:t>
            </a:r>
          </a:p>
          <a:p>
            <a:r>
              <a:rPr lang="en-ZA" sz="2800" dirty="0" smtClean="0"/>
              <a:t>High unemployment remains, 24.5% on average for 2 decades</a:t>
            </a:r>
          </a:p>
          <a:p>
            <a:r>
              <a:rPr lang="en-ZA" sz="2800" dirty="0" smtClean="0"/>
              <a:t>Net increase of 587 000 in total unemployment in 2016</a:t>
            </a:r>
          </a:p>
          <a:p>
            <a:r>
              <a:rPr lang="en-ZA" sz="2800" dirty="0" smtClean="0"/>
              <a:t>Inequality remains high (Gini 0.77), with millions dependent on grants (Gini 0.59)</a:t>
            </a:r>
          </a:p>
          <a:p>
            <a:r>
              <a:rPr lang="en-ZA" sz="2800" dirty="0" smtClean="0"/>
              <a:t>Inflation outlook stable but sensitive to political and external risks</a:t>
            </a:r>
          </a:p>
          <a:p>
            <a:endParaRPr lang="en-ZA" sz="2800" dirty="0" smtClean="0"/>
          </a:p>
          <a:p>
            <a:endParaRPr lang="en-ZA" sz="28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5</a:t>
            </a:fld>
            <a:endParaRPr lang="en-GB"/>
          </a:p>
        </p:txBody>
      </p:sp>
    </p:spTree>
    <p:extLst>
      <p:ext uri="{BB962C8B-B14F-4D97-AF65-F5344CB8AC3E}">
        <p14:creationId xmlns:p14="http://schemas.microsoft.com/office/powerpoint/2010/main" xmlns="" val="2394356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smtClean="0"/>
              <a:t>Declining incomes per person</a:t>
            </a:r>
            <a:endParaRPr lang="en-ZA" sz="36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6</a:t>
            </a:fld>
            <a:endParaRPr lang="en-GB"/>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56702801"/>
              </p:ext>
            </p:extLst>
          </p:nvPr>
        </p:nvGraphicFramePr>
        <p:xfrm>
          <a:off x="457200" y="1295400"/>
          <a:ext cx="7696200" cy="4800600"/>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p:cNvCxnSpPr/>
          <p:nvPr/>
        </p:nvCxnSpPr>
        <p:spPr bwMode="auto">
          <a:xfrm flipH="1">
            <a:off x="1447800" y="3886200"/>
            <a:ext cx="228600" cy="762000"/>
          </a:xfrm>
          <a:prstGeom prst="straightConnector1">
            <a:avLst/>
          </a:prstGeom>
          <a:solidFill>
            <a:schemeClr val="accent1"/>
          </a:solidFill>
          <a:ln w="12700" cap="sq" cmpd="sng" algn="ctr">
            <a:solidFill>
              <a:schemeClr val="tx1"/>
            </a:solidFill>
            <a:prstDash val="solid"/>
            <a:round/>
            <a:headEnd type="none" w="sm" len="sm"/>
            <a:tailEnd type="triangle"/>
          </a:ln>
          <a:effectLst/>
        </p:spPr>
      </p:cxnSp>
      <p:sp>
        <p:nvSpPr>
          <p:cNvPr id="8" name="TextBox 7"/>
          <p:cNvSpPr txBox="1"/>
          <p:nvPr/>
        </p:nvSpPr>
        <p:spPr>
          <a:xfrm>
            <a:off x="1371600" y="3581400"/>
            <a:ext cx="1371600" cy="369332"/>
          </a:xfrm>
          <a:prstGeom prst="rect">
            <a:avLst/>
          </a:prstGeom>
          <a:noFill/>
        </p:spPr>
        <p:txBody>
          <a:bodyPr wrap="square" rtlCol="0">
            <a:spAutoFit/>
          </a:bodyPr>
          <a:lstStyle/>
          <a:p>
            <a:r>
              <a:rPr lang="en-ZA" sz="1800" dirty="0" smtClean="0"/>
              <a:t>Mandela era</a:t>
            </a:r>
            <a:endParaRPr lang="en-ZA" sz="1800" dirty="0"/>
          </a:p>
        </p:txBody>
      </p:sp>
      <p:sp>
        <p:nvSpPr>
          <p:cNvPr id="9" name="TextBox 8"/>
          <p:cNvSpPr txBox="1"/>
          <p:nvPr/>
        </p:nvSpPr>
        <p:spPr>
          <a:xfrm>
            <a:off x="3352800" y="5029200"/>
            <a:ext cx="1371600" cy="646331"/>
          </a:xfrm>
          <a:prstGeom prst="rect">
            <a:avLst/>
          </a:prstGeom>
          <a:noFill/>
        </p:spPr>
        <p:txBody>
          <a:bodyPr wrap="square" rtlCol="0">
            <a:spAutoFit/>
          </a:bodyPr>
          <a:lstStyle/>
          <a:p>
            <a:r>
              <a:rPr lang="en-ZA" sz="1800" dirty="0" smtClean="0"/>
              <a:t>Start of Mbeki era</a:t>
            </a:r>
            <a:endParaRPr lang="en-ZA" sz="1800" dirty="0"/>
          </a:p>
        </p:txBody>
      </p:sp>
      <p:sp>
        <p:nvSpPr>
          <p:cNvPr id="10" name="TextBox 9"/>
          <p:cNvSpPr txBox="1"/>
          <p:nvPr/>
        </p:nvSpPr>
        <p:spPr>
          <a:xfrm>
            <a:off x="5562600" y="3442900"/>
            <a:ext cx="1371600" cy="646331"/>
          </a:xfrm>
          <a:prstGeom prst="rect">
            <a:avLst/>
          </a:prstGeom>
          <a:noFill/>
        </p:spPr>
        <p:txBody>
          <a:bodyPr wrap="square" rtlCol="0">
            <a:spAutoFit/>
          </a:bodyPr>
          <a:lstStyle/>
          <a:p>
            <a:r>
              <a:rPr lang="en-ZA" sz="1800" dirty="0" smtClean="0"/>
              <a:t>Start of Zuma era</a:t>
            </a:r>
            <a:endParaRPr lang="en-ZA" sz="1800" dirty="0"/>
          </a:p>
        </p:txBody>
      </p:sp>
    </p:spTree>
    <p:extLst>
      <p:ext uri="{BB962C8B-B14F-4D97-AF65-F5344CB8AC3E}">
        <p14:creationId xmlns:p14="http://schemas.microsoft.com/office/powerpoint/2010/main" xmlns="" val="3193897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467600" cy="457200"/>
          </a:xfrm>
        </p:spPr>
        <p:txBody>
          <a:bodyPr/>
          <a:lstStyle/>
          <a:p>
            <a:r>
              <a:rPr lang="en-ZA" sz="3600" dirty="0" smtClean="0"/>
              <a:t>General macroeconomic environment</a:t>
            </a:r>
            <a:endParaRPr lang="en-ZA" sz="3600" dirty="0"/>
          </a:p>
        </p:txBody>
      </p:sp>
      <p:sp>
        <p:nvSpPr>
          <p:cNvPr id="3" name="Content Placeholder 2"/>
          <p:cNvSpPr>
            <a:spLocks noGrp="1"/>
          </p:cNvSpPr>
          <p:nvPr>
            <p:ph idx="1"/>
          </p:nvPr>
        </p:nvSpPr>
        <p:spPr>
          <a:xfrm>
            <a:off x="152400" y="1066800"/>
            <a:ext cx="8763000" cy="5029200"/>
          </a:xfrm>
        </p:spPr>
        <p:txBody>
          <a:bodyPr/>
          <a:lstStyle/>
          <a:p>
            <a:r>
              <a:rPr lang="en-ZA" sz="2800" dirty="0"/>
              <a:t>High total public debt levels </a:t>
            </a:r>
            <a:r>
              <a:rPr lang="en-ZA" sz="2800" dirty="0" smtClean="0"/>
              <a:t>(±50</a:t>
            </a:r>
            <a:r>
              <a:rPr lang="en-ZA" sz="2800" dirty="0"/>
              <a:t>% </a:t>
            </a:r>
            <a:r>
              <a:rPr lang="en-ZA" sz="2800"/>
              <a:t>of </a:t>
            </a:r>
            <a:r>
              <a:rPr lang="en-ZA" sz="2800" smtClean="0"/>
              <a:t>GDP)</a:t>
            </a:r>
            <a:endParaRPr lang="en-ZA" sz="2800" dirty="0"/>
          </a:p>
          <a:p>
            <a:r>
              <a:rPr lang="en-ZA" sz="2800" dirty="0" smtClean="0"/>
              <a:t>Ratings downgrades</a:t>
            </a:r>
          </a:p>
          <a:p>
            <a:pPr lvl="1"/>
            <a:r>
              <a:rPr lang="en-ZA" sz="2600" dirty="0" smtClean="0"/>
              <a:t>Limits spending ability</a:t>
            </a:r>
          </a:p>
          <a:p>
            <a:pPr lvl="1"/>
            <a:r>
              <a:rPr lang="en-ZA" sz="2600" dirty="0" smtClean="0"/>
              <a:t>Impacts well discussed, not focussed on here</a:t>
            </a:r>
          </a:p>
          <a:p>
            <a:r>
              <a:rPr lang="en-ZA" sz="2800" dirty="0" smtClean="0"/>
              <a:t>Coupled with the decreasing levels of investment, high total debt, increased interest repayments means less funds to spend</a:t>
            </a:r>
          </a:p>
          <a:p>
            <a:r>
              <a:rPr lang="en-ZA" sz="2800" dirty="0" smtClean="0"/>
              <a:t>Lower growth means tax revenue will be under pressure</a:t>
            </a:r>
          </a:p>
          <a:p>
            <a:r>
              <a:rPr lang="en-ZA" sz="2800" dirty="0" smtClean="0"/>
              <a:t>Low employment growth and lack of income growth amplifies pressure on tax revenue generation</a:t>
            </a:r>
          </a:p>
          <a:p>
            <a:r>
              <a:rPr lang="en-ZA" sz="2800" dirty="0" smtClean="0"/>
              <a:t>Highly likely to miss tax target by tens of billions</a:t>
            </a:r>
          </a:p>
          <a:p>
            <a:endParaRPr lang="en-ZA" sz="28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7</a:t>
            </a:fld>
            <a:endParaRPr lang="en-GB"/>
          </a:p>
        </p:txBody>
      </p:sp>
    </p:spTree>
    <p:extLst>
      <p:ext uri="{BB962C8B-B14F-4D97-AF65-F5344CB8AC3E}">
        <p14:creationId xmlns:p14="http://schemas.microsoft.com/office/powerpoint/2010/main" xmlns="" val="1156921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8001000" cy="457200"/>
          </a:xfrm>
        </p:spPr>
        <p:txBody>
          <a:bodyPr/>
          <a:lstStyle/>
          <a:p>
            <a:r>
              <a:rPr lang="en-ZA" sz="2900" dirty="0" smtClean="0"/>
              <a:t>Are allocations in-line with constitutional mandate?</a:t>
            </a:r>
            <a:endParaRPr lang="en-ZA" sz="2900" dirty="0"/>
          </a:p>
        </p:txBody>
      </p:sp>
      <p:sp>
        <p:nvSpPr>
          <p:cNvPr id="3" name="Content Placeholder 2"/>
          <p:cNvSpPr>
            <a:spLocks noGrp="1"/>
          </p:cNvSpPr>
          <p:nvPr>
            <p:ph idx="1"/>
          </p:nvPr>
        </p:nvSpPr>
        <p:spPr>
          <a:xfrm>
            <a:off x="304800" y="1181100"/>
            <a:ext cx="7848600" cy="5029200"/>
          </a:xfrm>
        </p:spPr>
        <p:txBody>
          <a:bodyPr/>
          <a:lstStyle/>
          <a:p>
            <a:r>
              <a:rPr lang="en-ZA" sz="2800" dirty="0" smtClean="0"/>
              <a:t>Yes. </a:t>
            </a:r>
          </a:p>
          <a:p>
            <a:r>
              <a:rPr lang="en-ZA" sz="2800" dirty="0" smtClean="0"/>
              <a:t>However, allocations do not imply that resources are used to achieve desired outcomes</a:t>
            </a:r>
          </a:p>
          <a:p>
            <a:r>
              <a:rPr lang="en-ZA" sz="2800" dirty="0" smtClean="0"/>
              <a:t>Even if allocations are spent on desired outcomes it does not imply that such spending is efficient and achieves the best possible outcome</a:t>
            </a:r>
          </a:p>
          <a:p>
            <a:r>
              <a:rPr lang="en-ZA" sz="2800" dirty="0" smtClean="0"/>
              <a:t>This is applicable to all spheres of government</a:t>
            </a:r>
          </a:p>
          <a:p>
            <a:r>
              <a:rPr lang="en-ZA" sz="2800" dirty="0" smtClean="0"/>
              <a:t>Also note that constitutional mandate requires allocation to be within fiscal limits</a:t>
            </a:r>
          </a:p>
          <a:p>
            <a:r>
              <a:rPr lang="en-ZA" sz="2800" dirty="0" smtClean="0"/>
              <a:t>Fiscal limits are narrowing</a:t>
            </a:r>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8</a:t>
            </a:fld>
            <a:endParaRPr lang="en-GB"/>
          </a:p>
        </p:txBody>
      </p:sp>
    </p:spTree>
    <p:extLst>
      <p:ext uri="{BB962C8B-B14F-4D97-AF65-F5344CB8AC3E}">
        <p14:creationId xmlns:p14="http://schemas.microsoft.com/office/powerpoint/2010/main" xmlns="" val="3500951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8001000" cy="457200"/>
          </a:xfrm>
        </p:spPr>
        <p:txBody>
          <a:bodyPr/>
          <a:lstStyle/>
          <a:p>
            <a:r>
              <a:rPr lang="en-ZA" sz="2900" dirty="0"/>
              <a:t>Are allocations in-line with constitutional mandate?</a:t>
            </a:r>
          </a:p>
        </p:txBody>
      </p:sp>
      <p:sp>
        <p:nvSpPr>
          <p:cNvPr id="3" name="Content Placeholder 2"/>
          <p:cNvSpPr>
            <a:spLocks noGrp="1"/>
          </p:cNvSpPr>
          <p:nvPr>
            <p:ph idx="1"/>
          </p:nvPr>
        </p:nvSpPr>
        <p:spPr>
          <a:xfrm>
            <a:off x="0" y="990600"/>
            <a:ext cx="8915400" cy="5105400"/>
          </a:xfrm>
        </p:spPr>
        <p:txBody>
          <a:bodyPr/>
          <a:lstStyle/>
          <a:p>
            <a:r>
              <a:rPr lang="en-ZA" sz="2800" dirty="0" smtClean="0"/>
              <a:t>Not commenting on technical changes to 2017 </a:t>
            </a:r>
            <a:r>
              <a:rPr lang="en-ZA" sz="2800" dirty="0" err="1" smtClean="0"/>
              <a:t>DoR</a:t>
            </a:r>
            <a:r>
              <a:rPr lang="en-ZA" sz="2800" dirty="0" smtClean="0"/>
              <a:t> Bill</a:t>
            </a:r>
          </a:p>
          <a:p>
            <a:pPr lvl="1"/>
            <a:r>
              <a:rPr lang="en-ZA" sz="2600" dirty="0" smtClean="0"/>
              <a:t>Changes are “tweaks” to improve efficiency in allocation and improve SNG spending</a:t>
            </a:r>
          </a:p>
          <a:p>
            <a:r>
              <a:rPr lang="en-ZA" sz="2800" dirty="0" smtClean="0"/>
              <a:t>FFC’s concerns are minor; mainly related to definitions and limits, accountability and</a:t>
            </a:r>
          </a:p>
          <a:p>
            <a:pPr lvl="1"/>
            <a:r>
              <a:rPr lang="en-ZA" sz="2400" dirty="0" smtClean="0"/>
              <a:t>Recommended that these concerns are addressed with haste</a:t>
            </a:r>
          </a:p>
          <a:p>
            <a:pPr lvl="1"/>
            <a:r>
              <a:rPr lang="en-ZA" sz="2400" dirty="0" smtClean="0"/>
              <a:t>Clarity is key for rapid implementation of policy</a:t>
            </a:r>
          </a:p>
          <a:p>
            <a:r>
              <a:rPr lang="en-ZA" sz="2800" dirty="0" smtClean="0"/>
              <a:t>Sector specific allocations focus on sectors highlighted in the NDP</a:t>
            </a:r>
          </a:p>
          <a:p>
            <a:pPr lvl="1"/>
            <a:r>
              <a:rPr lang="en-ZA" sz="2400" dirty="0" smtClean="0"/>
              <a:t>Additional spend on Higher Education and Training</a:t>
            </a:r>
          </a:p>
          <a:p>
            <a:pPr lvl="1"/>
            <a:r>
              <a:rPr lang="en-ZA" sz="2400" dirty="0" smtClean="0"/>
              <a:t>Infrastructure and economic development</a:t>
            </a:r>
          </a:p>
          <a:p>
            <a:pPr lvl="1"/>
            <a:r>
              <a:rPr lang="en-ZA" sz="2400" dirty="0" smtClean="0"/>
              <a:t>Limited focus on innovation</a:t>
            </a:r>
          </a:p>
          <a:p>
            <a:pPr lvl="1"/>
            <a:endParaRPr lang="en-ZA" sz="2600" dirty="0" smtClean="0"/>
          </a:p>
          <a:p>
            <a:endParaRPr lang="en-ZA" sz="2800" dirty="0"/>
          </a:p>
        </p:txBody>
      </p:sp>
      <p:sp>
        <p:nvSpPr>
          <p:cNvPr id="4" name="Slide Number Placeholder 3"/>
          <p:cNvSpPr>
            <a:spLocks noGrp="1"/>
          </p:cNvSpPr>
          <p:nvPr>
            <p:ph type="sldNum" sz="quarter" idx="10"/>
          </p:nvPr>
        </p:nvSpPr>
        <p:spPr/>
        <p:txBody>
          <a:bodyPr/>
          <a:lstStyle/>
          <a:p>
            <a:pPr>
              <a:defRPr/>
            </a:pPr>
            <a:fld id="{149460BE-6C90-4A8A-9E8E-C296D8DB6B4C}" type="slidenum">
              <a:rPr lang="en-GB" smtClean="0"/>
              <a:pPr>
                <a:defRPr/>
              </a:pPr>
              <a:t>9</a:t>
            </a:fld>
            <a:endParaRPr lang="en-GB"/>
          </a:p>
        </p:txBody>
      </p:sp>
    </p:spTree>
    <p:extLst>
      <p:ext uri="{BB962C8B-B14F-4D97-AF65-F5344CB8AC3E}">
        <p14:creationId xmlns:p14="http://schemas.microsoft.com/office/powerpoint/2010/main" xmlns="" val="13246732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one"/>
  <p:tag name="BRANCHTO" val="264"/>
</p:tagLst>
</file>

<file path=ppt/theme/theme1.xml><?xml version="1.0" encoding="utf-8"?>
<a:theme xmlns:a="http://schemas.openxmlformats.org/drawingml/2006/main" name="senaat1-03-02">
  <a:themeElements>
    <a:clrScheme name="">
      <a:dk1>
        <a:srgbClr val="000000"/>
      </a:dk1>
      <a:lt1>
        <a:srgbClr val="FFFFFF"/>
      </a:lt1>
      <a:dk2>
        <a:srgbClr val="FFFFFF"/>
      </a:dk2>
      <a:lt2>
        <a:srgbClr val="75263D"/>
      </a:lt2>
      <a:accent1>
        <a:srgbClr val="8C969C"/>
      </a:accent1>
      <a:accent2>
        <a:srgbClr val="967140"/>
      </a:accent2>
      <a:accent3>
        <a:srgbClr val="FFFFFF"/>
      </a:accent3>
      <a:accent4>
        <a:srgbClr val="000000"/>
      </a:accent4>
      <a:accent5>
        <a:srgbClr val="C5C9CB"/>
      </a:accent5>
      <a:accent6>
        <a:srgbClr val="876639"/>
      </a:accent6>
      <a:hlink>
        <a:srgbClr val="004086"/>
      </a:hlink>
      <a:folHlink>
        <a:srgbClr val="000000"/>
      </a:folHlink>
    </a:clrScheme>
    <a:fontScheme name="senaat1-03-0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naat1-03-02 1">
        <a:dk1>
          <a:srgbClr val="000000"/>
        </a:dk1>
        <a:lt1>
          <a:srgbClr val="336699"/>
        </a:lt1>
        <a:dk2>
          <a:srgbClr val="FFFFFF"/>
        </a:dk2>
        <a:lt2>
          <a:srgbClr val="6F9FCF"/>
        </a:lt2>
        <a:accent1>
          <a:srgbClr val="336633"/>
        </a:accent1>
        <a:accent2>
          <a:srgbClr val="00FFFF"/>
        </a:accent2>
        <a:accent3>
          <a:srgbClr val="ADB8CA"/>
        </a:accent3>
        <a:accent4>
          <a:srgbClr val="000000"/>
        </a:accent4>
        <a:accent5>
          <a:srgbClr val="ADB8AD"/>
        </a:accent5>
        <a:accent6>
          <a:srgbClr val="00E7E7"/>
        </a:accent6>
        <a:hlink>
          <a:srgbClr val="009999"/>
        </a:hlink>
        <a:folHlink>
          <a:srgbClr val="9CBCD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H:\us2002\powerpoint\senaat1-03-02.pot</Template>
  <TotalTime>7794</TotalTime>
  <Words>1451</Words>
  <Application>Microsoft Office PowerPoint</Application>
  <PresentationFormat>On-screen Show (4:3)</PresentationFormat>
  <Paragraphs>163</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senaat1-03-02</vt:lpstr>
      <vt:lpstr>Considering the 2017 Division of Revenue Bill</vt:lpstr>
      <vt:lpstr>Brief</vt:lpstr>
      <vt:lpstr>Brief reduced to the following questions</vt:lpstr>
      <vt:lpstr>Outline</vt:lpstr>
      <vt:lpstr>General macroeconomic environment</vt:lpstr>
      <vt:lpstr>Declining incomes per person</vt:lpstr>
      <vt:lpstr>General macroeconomic environment</vt:lpstr>
      <vt:lpstr>Are allocations in-line with constitutional mandate?</vt:lpstr>
      <vt:lpstr>Are allocations in-line with constitutional mandate?</vt:lpstr>
      <vt:lpstr>Some comments on Provincial Allocation</vt:lpstr>
      <vt:lpstr>Some comments on Provincial Allocation</vt:lpstr>
      <vt:lpstr>Some comments on Local Government allocations</vt:lpstr>
      <vt:lpstr>Are allocations focussed on government priorities?</vt:lpstr>
      <vt:lpstr>Ability to generate own revenue</vt:lpstr>
      <vt:lpstr>SNG tax coverage ratio: Reflects diminishing ability to cover increasing own expenditures (Calitz &amp; Essop, 2013)</vt:lpstr>
      <vt:lpstr>DoRB, SONA and current claims of RET</vt:lpstr>
      <vt:lpstr>Conclusion</vt:lpstr>
      <vt:lpstr>Conclusion</vt:lpstr>
    </vt:vector>
  </TitlesOfParts>
  <Company>Stellenbosch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Suggested Usages</dc:title>
  <dc:creator>Administrator</dc:creator>
  <cp:lastModifiedBy>PUMZA</cp:lastModifiedBy>
  <cp:revision>657</cp:revision>
  <cp:lastPrinted>2017-05-01T08:55:01Z</cp:lastPrinted>
  <dcterms:created xsi:type="dcterms:W3CDTF">2002-02-28T05:44:40Z</dcterms:created>
  <dcterms:modified xsi:type="dcterms:W3CDTF">2017-05-03T11:13:34Z</dcterms:modified>
</cp:coreProperties>
</file>