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805" r:id="rId2"/>
    <p:sldId id="806" r:id="rId3"/>
    <p:sldId id="763" r:id="rId4"/>
    <p:sldId id="767" r:id="rId5"/>
    <p:sldId id="764" r:id="rId6"/>
    <p:sldId id="768" r:id="rId7"/>
    <p:sldId id="774" r:id="rId8"/>
    <p:sldId id="769" r:id="rId9"/>
    <p:sldId id="770" r:id="rId10"/>
    <p:sldId id="771" r:id="rId11"/>
    <p:sldId id="773" r:id="rId12"/>
    <p:sldId id="776" r:id="rId13"/>
    <p:sldId id="775" r:id="rId14"/>
    <p:sldId id="777" r:id="rId15"/>
    <p:sldId id="778" r:id="rId16"/>
    <p:sldId id="779" r:id="rId17"/>
    <p:sldId id="815" r:id="rId18"/>
    <p:sldId id="816" r:id="rId19"/>
    <p:sldId id="817" r:id="rId20"/>
    <p:sldId id="818" r:id="rId21"/>
    <p:sldId id="819" r:id="rId22"/>
    <p:sldId id="820" r:id="rId23"/>
    <p:sldId id="821" r:id="rId24"/>
    <p:sldId id="822" r:id="rId25"/>
    <p:sldId id="807" r:id="rId26"/>
    <p:sldId id="808" r:id="rId27"/>
    <p:sldId id="809" r:id="rId28"/>
    <p:sldId id="810" r:id="rId29"/>
    <p:sldId id="811" r:id="rId30"/>
    <p:sldId id="812" r:id="rId31"/>
    <p:sldId id="813" r:id="rId32"/>
    <p:sldId id="814" r:id="rId33"/>
    <p:sldId id="804" r:id="rId34"/>
  </p:sldIdLst>
  <p:sldSz cx="9144000" cy="6858000" type="screen4x3"/>
  <p:notesSz cx="6794500" cy="9931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4A8E"/>
    <a:srgbClr val="C2DDFA"/>
    <a:srgbClr val="DBE1ED"/>
    <a:srgbClr val="53B5FF"/>
    <a:srgbClr val="E8ECF4"/>
    <a:srgbClr val="E7F3F4"/>
    <a:srgbClr val="778EBB"/>
    <a:srgbClr val="0E56A6"/>
    <a:srgbClr val="0E54A2"/>
    <a:srgbClr val="F7FB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涓害鏍峰紡 2 - 寮鸿皟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2954" autoAdjust="0"/>
  </p:normalViewPr>
  <p:slideViewPr>
    <p:cSldViewPr snapToGrid="0" snapToObjects="1">
      <p:cViewPr varScale="1">
        <p:scale>
          <a:sx n="108" d="100"/>
          <a:sy n="108" d="100"/>
        </p:scale>
        <p:origin x="-17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464" cy="496570"/>
          </a:xfrm>
          <a:prstGeom prst="rect">
            <a:avLst/>
          </a:prstGeom>
        </p:spPr>
        <p:txBody>
          <a:bodyPr vert="horz" lIns="90946" tIns="45473" rIns="90946" bIns="45473" rtlCol="0"/>
          <a:lstStyle>
            <a:lvl1pPr algn="l">
              <a:defRPr sz="1200"/>
            </a:lvl1pPr>
          </a:lstStyle>
          <a:p>
            <a:pPr>
              <a:defRPr/>
            </a:pPr>
            <a:endParaRPr lang="en-ZA"/>
          </a:p>
        </p:txBody>
      </p:sp>
      <p:sp>
        <p:nvSpPr>
          <p:cNvPr id="3" name="Date Placeholder 2"/>
          <p:cNvSpPr>
            <a:spLocks noGrp="1"/>
          </p:cNvSpPr>
          <p:nvPr>
            <p:ph type="dt" sz="quarter" idx="1"/>
          </p:nvPr>
        </p:nvSpPr>
        <p:spPr>
          <a:xfrm>
            <a:off x="3848958" y="1"/>
            <a:ext cx="2944463" cy="496570"/>
          </a:xfrm>
          <a:prstGeom prst="rect">
            <a:avLst/>
          </a:prstGeom>
        </p:spPr>
        <p:txBody>
          <a:bodyPr vert="horz" lIns="90946" tIns="45473" rIns="90946" bIns="45473" rtlCol="0"/>
          <a:lstStyle>
            <a:lvl1pPr algn="r">
              <a:defRPr sz="1200"/>
            </a:lvl1pPr>
          </a:lstStyle>
          <a:p>
            <a:pPr>
              <a:defRPr/>
            </a:pPr>
            <a:fld id="{A38B2D36-9356-4860-9B25-F7A3FA7F5EEA}" type="datetimeFigureOut">
              <a:rPr lang="en-ZA"/>
              <a:pPr>
                <a:defRPr/>
              </a:pPr>
              <a:t>2017/03/16</a:t>
            </a:fld>
            <a:endParaRPr lang="en-ZA"/>
          </a:p>
        </p:txBody>
      </p:sp>
      <p:sp>
        <p:nvSpPr>
          <p:cNvPr id="4" name="Footer Placeholder 3"/>
          <p:cNvSpPr>
            <a:spLocks noGrp="1"/>
          </p:cNvSpPr>
          <p:nvPr>
            <p:ph type="ftr" sz="quarter" idx="2"/>
          </p:nvPr>
        </p:nvSpPr>
        <p:spPr>
          <a:xfrm>
            <a:off x="0" y="9432534"/>
            <a:ext cx="2944464" cy="496570"/>
          </a:xfrm>
          <a:prstGeom prst="rect">
            <a:avLst/>
          </a:prstGeom>
        </p:spPr>
        <p:txBody>
          <a:bodyPr vert="horz" lIns="90946" tIns="45473" rIns="90946" bIns="45473"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48958" y="9432534"/>
            <a:ext cx="2944463" cy="496570"/>
          </a:xfrm>
          <a:prstGeom prst="rect">
            <a:avLst/>
          </a:prstGeom>
        </p:spPr>
        <p:txBody>
          <a:bodyPr vert="horz" lIns="90946" tIns="45473" rIns="90946" bIns="45473" rtlCol="0" anchor="b"/>
          <a:lstStyle>
            <a:lvl1pPr algn="r">
              <a:defRPr sz="1200"/>
            </a:lvl1pPr>
          </a:lstStyle>
          <a:p>
            <a:pPr>
              <a:defRPr/>
            </a:pPr>
            <a:fld id="{BAE125E7-0319-48D3-AC39-C763B8A22161}" type="slidenum">
              <a:rPr lang="en-ZA"/>
              <a:pPr>
                <a:defRPr/>
              </a:pPr>
              <a:t>‹#›</a:t>
            </a:fld>
            <a:endParaRPr lang="en-ZA"/>
          </a:p>
        </p:txBody>
      </p:sp>
    </p:spTree>
    <p:extLst>
      <p:ext uri="{BB962C8B-B14F-4D97-AF65-F5344CB8AC3E}">
        <p14:creationId xmlns:p14="http://schemas.microsoft.com/office/powerpoint/2010/main" xmlns="" val="512820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464" cy="496570"/>
          </a:xfrm>
          <a:prstGeom prst="rect">
            <a:avLst/>
          </a:prstGeom>
        </p:spPr>
        <p:txBody>
          <a:bodyPr vert="horz" lIns="90946" tIns="45473" rIns="90946" bIns="45473" rtlCol="0"/>
          <a:lstStyle>
            <a:lvl1pPr algn="l">
              <a:defRPr sz="1200"/>
            </a:lvl1pPr>
          </a:lstStyle>
          <a:p>
            <a:pPr>
              <a:defRPr/>
            </a:pPr>
            <a:endParaRPr lang="en-GB"/>
          </a:p>
        </p:txBody>
      </p:sp>
      <p:sp>
        <p:nvSpPr>
          <p:cNvPr id="3" name="Date Placeholder 2"/>
          <p:cNvSpPr>
            <a:spLocks noGrp="1"/>
          </p:cNvSpPr>
          <p:nvPr>
            <p:ph type="dt" idx="1"/>
          </p:nvPr>
        </p:nvSpPr>
        <p:spPr>
          <a:xfrm>
            <a:off x="3848958" y="1"/>
            <a:ext cx="2944463" cy="496570"/>
          </a:xfrm>
          <a:prstGeom prst="rect">
            <a:avLst/>
          </a:prstGeom>
        </p:spPr>
        <p:txBody>
          <a:bodyPr vert="horz" lIns="90946" tIns="45473" rIns="90946" bIns="45473" rtlCol="0"/>
          <a:lstStyle>
            <a:lvl1pPr algn="r">
              <a:defRPr sz="1200"/>
            </a:lvl1pPr>
          </a:lstStyle>
          <a:p>
            <a:pPr>
              <a:defRPr/>
            </a:pPr>
            <a:fld id="{DAB3EF5E-069B-437C-8E53-136D14CAFC1F}" type="datetimeFigureOut">
              <a:rPr lang="en-GB"/>
              <a:pPr>
                <a:defRPr/>
              </a:pPr>
              <a:t>16/03/2017</a:t>
            </a:fld>
            <a:endParaRPr lang="en-GB"/>
          </a:p>
        </p:txBody>
      </p:sp>
      <p:sp>
        <p:nvSpPr>
          <p:cNvPr id="4" name="Slide Image Placeholder 3"/>
          <p:cNvSpPr>
            <a:spLocks noGrp="1" noRot="1" noChangeAspect="1"/>
          </p:cNvSpPr>
          <p:nvPr>
            <p:ph type="sldImg" idx="2"/>
          </p:nvPr>
        </p:nvSpPr>
        <p:spPr>
          <a:xfrm>
            <a:off x="914400" y="746125"/>
            <a:ext cx="4965700" cy="3724275"/>
          </a:xfrm>
          <a:prstGeom prst="rect">
            <a:avLst/>
          </a:prstGeom>
          <a:noFill/>
          <a:ln w="12700">
            <a:solidFill>
              <a:prstClr val="black"/>
            </a:solidFill>
          </a:ln>
        </p:spPr>
        <p:txBody>
          <a:bodyPr vert="horz" lIns="90946" tIns="45473" rIns="90946" bIns="45473" rtlCol="0" anchor="ctr"/>
          <a:lstStyle/>
          <a:p>
            <a:pPr lvl="0"/>
            <a:endParaRPr lang="en-GB" noProof="0"/>
          </a:p>
        </p:txBody>
      </p:sp>
      <p:sp>
        <p:nvSpPr>
          <p:cNvPr id="5" name="Notes Placeholder 4"/>
          <p:cNvSpPr>
            <a:spLocks noGrp="1"/>
          </p:cNvSpPr>
          <p:nvPr>
            <p:ph type="body" sz="quarter" idx="3"/>
          </p:nvPr>
        </p:nvSpPr>
        <p:spPr>
          <a:xfrm>
            <a:off x="679993" y="4717417"/>
            <a:ext cx="5435600" cy="4469130"/>
          </a:xfrm>
          <a:prstGeom prst="rect">
            <a:avLst/>
          </a:prstGeom>
        </p:spPr>
        <p:txBody>
          <a:bodyPr vert="horz" lIns="90946" tIns="45473" rIns="90946" bIns="4547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2534"/>
            <a:ext cx="2944464" cy="496570"/>
          </a:xfrm>
          <a:prstGeom prst="rect">
            <a:avLst/>
          </a:prstGeom>
        </p:spPr>
        <p:txBody>
          <a:bodyPr vert="horz" lIns="90946" tIns="45473" rIns="90946" bIns="45473"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8958" y="9432534"/>
            <a:ext cx="2944463" cy="496570"/>
          </a:xfrm>
          <a:prstGeom prst="rect">
            <a:avLst/>
          </a:prstGeom>
        </p:spPr>
        <p:txBody>
          <a:bodyPr vert="horz" lIns="90946" tIns="45473" rIns="90946" bIns="45473" rtlCol="0" anchor="b"/>
          <a:lstStyle>
            <a:lvl1pPr algn="r">
              <a:defRPr sz="1200"/>
            </a:lvl1pPr>
          </a:lstStyle>
          <a:p>
            <a:pPr>
              <a:defRPr/>
            </a:pPr>
            <a:fld id="{B8DB8B03-FEDE-46BD-9349-80BBA95BD1E0}" type="slidenum">
              <a:rPr lang="en-GB"/>
              <a:pPr>
                <a:defRPr/>
              </a:pPr>
              <a:t>‹#›</a:t>
            </a:fld>
            <a:endParaRPr lang="en-GB"/>
          </a:p>
        </p:txBody>
      </p:sp>
    </p:spTree>
    <p:extLst>
      <p:ext uri="{BB962C8B-B14F-4D97-AF65-F5344CB8AC3E}">
        <p14:creationId xmlns:p14="http://schemas.microsoft.com/office/powerpoint/2010/main" xmlns="" val="1399182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3</a:t>
            </a:fld>
            <a:endParaRPr lang="en-ZA"/>
          </a:p>
        </p:txBody>
      </p:sp>
    </p:spTree>
    <p:extLst>
      <p:ext uri="{BB962C8B-B14F-4D97-AF65-F5344CB8AC3E}">
        <p14:creationId xmlns:p14="http://schemas.microsoft.com/office/powerpoint/2010/main" xmlns="" val="1119300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12</a:t>
            </a:fld>
            <a:endParaRPr lang="en-ZA"/>
          </a:p>
        </p:txBody>
      </p:sp>
    </p:spTree>
    <p:extLst>
      <p:ext uri="{BB962C8B-B14F-4D97-AF65-F5344CB8AC3E}">
        <p14:creationId xmlns:p14="http://schemas.microsoft.com/office/powerpoint/2010/main" xmlns="" val="144003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7515551E-5970-4820-A5D9-8E3CF197FDB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84160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4</a:t>
            </a:fld>
            <a:endParaRPr lang="en-ZA"/>
          </a:p>
        </p:txBody>
      </p:sp>
    </p:spTree>
    <p:extLst>
      <p:ext uri="{BB962C8B-B14F-4D97-AF65-F5344CB8AC3E}">
        <p14:creationId xmlns:p14="http://schemas.microsoft.com/office/powerpoint/2010/main" xmlns="" val="13373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5</a:t>
            </a:fld>
            <a:endParaRPr lang="en-ZA"/>
          </a:p>
        </p:txBody>
      </p:sp>
    </p:spTree>
    <p:extLst>
      <p:ext uri="{BB962C8B-B14F-4D97-AF65-F5344CB8AC3E}">
        <p14:creationId xmlns:p14="http://schemas.microsoft.com/office/powerpoint/2010/main" xmlns="" val="134372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6</a:t>
            </a:fld>
            <a:endParaRPr lang="en-ZA"/>
          </a:p>
        </p:txBody>
      </p:sp>
    </p:spTree>
    <p:extLst>
      <p:ext uri="{BB962C8B-B14F-4D97-AF65-F5344CB8AC3E}">
        <p14:creationId xmlns:p14="http://schemas.microsoft.com/office/powerpoint/2010/main" xmlns="" val="109901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7</a:t>
            </a:fld>
            <a:endParaRPr lang="en-ZA"/>
          </a:p>
        </p:txBody>
      </p:sp>
    </p:spTree>
    <p:extLst>
      <p:ext uri="{BB962C8B-B14F-4D97-AF65-F5344CB8AC3E}">
        <p14:creationId xmlns:p14="http://schemas.microsoft.com/office/powerpoint/2010/main" xmlns="" val="70177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8</a:t>
            </a:fld>
            <a:endParaRPr lang="en-ZA"/>
          </a:p>
        </p:txBody>
      </p:sp>
    </p:spTree>
    <p:extLst>
      <p:ext uri="{BB962C8B-B14F-4D97-AF65-F5344CB8AC3E}">
        <p14:creationId xmlns:p14="http://schemas.microsoft.com/office/powerpoint/2010/main" xmlns="" val="129855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9</a:t>
            </a:fld>
            <a:endParaRPr lang="en-ZA"/>
          </a:p>
        </p:txBody>
      </p:sp>
    </p:spTree>
    <p:extLst>
      <p:ext uri="{BB962C8B-B14F-4D97-AF65-F5344CB8AC3E}">
        <p14:creationId xmlns:p14="http://schemas.microsoft.com/office/powerpoint/2010/main" xmlns="" val="209314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10</a:t>
            </a:fld>
            <a:endParaRPr lang="en-ZA"/>
          </a:p>
        </p:txBody>
      </p:sp>
    </p:spTree>
    <p:extLst>
      <p:ext uri="{BB962C8B-B14F-4D97-AF65-F5344CB8AC3E}">
        <p14:creationId xmlns:p14="http://schemas.microsoft.com/office/powerpoint/2010/main" xmlns="" val="161474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1AEEBEF-6505-4C91-AB36-405CFC58AC9B}" type="slidenum">
              <a:rPr lang="en-ZA" smtClean="0"/>
              <a:pPr/>
              <a:t>11</a:t>
            </a:fld>
            <a:endParaRPr lang="en-ZA"/>
          </a:p>
        </p:txBody>
      </p:sp>
    </p:spTree>
    <p:extLst>
      <p:ext uri="{BB962C8B-B14F-4D97-AF65-F5344CB8AC3E}">
        <p14:creationId xmlns:p14="http://schemas.microsoft.com/office/powerpoint/2010/main" xmlns="" val="130809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C8D45D5-6A20-4871-82A3-5E3F6B057994}" type="datetime1">
              <a:rPr lang="en-US" smtClean="0"/>
              <a:pPr>
                <a:defRPr/>
              </a:pPr>
              <a:t>3/16/2017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270F3AF-9075-48CE-9A4C-7AB8046CF0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42CA9C4-8EBF-469A-A8A4-9C8B56623EE5}" type="datetime1">
              <a:rPr lang="en-US" smtClean="0"/>
              <a:pPr>
                <a:defRPr/>
              </a:pPr>
              <a:t>3/16/2017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DE7874C-93F2-4855-8DDA-094D57F2FC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787544D-B3D0-467B-9F18-A63D1E7309C0}" type="datetime1">
              <a:rPr lang="en-US" smtClean="0"/>
              <a:pPr>
                <a:defRPr/>
              </a:pPr>
              <a:t>3/16/2017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04B84D8-21EA-40EC-B2EA-CB8EE72B7E6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66172" y="1"/>
            <a:ext cx="7377828" cy="692150"/>
          </a:xfrm>
        </p:spPr>
        <p:txBody>
          <a:bodyPr/>
          <a:lstStyle/>
          <a:p>
            <a:r>
              <a:rPr lang="en-US" dirty="0"/>
              <a:t>Click to edit Master title style</a:t>
            </a:r>
            <a:endParaRPr lang="en-ZA" dirty="0"/>
          </a:p>
        </p:txBody>
      </p:sp>
      <p:sp>
        <p:nvSpPr>
          <p:cNvPr id="3" name="Table Placeholder 2"/>
          <p:cNvSpPr>
            <a:spLocks noGrp="1"/>
          </p:cNvSpPr>
          <p:nvPr>
            <p:ph type="tbl" idx="1"/>
          </p:nvPr>
        </p:nvSpPr>
        <p:spPr>
          <a:xfrm>
            <a:off x="104232" y="908051"/>
            <a:ext cx="8964611" cy="5616575"/>
          </a:xfrm>
          <a:prstGeom prst="rect">
            <a:avLst/>
          </a:prstGeom>
        </p:spPr>
        <p:txBody>
          <a:bodyPr/>
          <a:lstStyle/>
          <a:p>
            <a:pPr lvl="0"/>
            <a:endParaRPr lang="en-ZA" noProof="0" dirty="0"/>
          </a:p>
        </p:txBody>
      </p:sp>
      <p:sp>
        <p:nvSpPr>
          <p:cNvPr id="4" name="Slide Number Placeholder 3"/>
          <p:cNvSpPr>
            <a:spLocks noGrp="1" noChangeArrowheads="1"/>
          </p:cNvSpPr>
          <p:nvPr>
            <p:ph type="sldNum" sz="quarter" idx="10"/>
          </p:nvPr>
        </p:nvSpPr>
        <p:spPr>
          <a:xfrm>
            <a:off x="7215188" y="6500813"/>
            <a:ext cx="1693862" cy="269875"/>
          </a:xfrm>
          <a:prstGeom prst="rect">
            <a:avLst/>
          </a:prstGeom>
        </p:spPr>
        <p:txBody>
          <a:bodyPr/>
          <a:lstStyle>
            <a:lvl1pPr algn="r" eaLnBrk="0" hangingPunct="0">
              <a:lnSpc>
                <a:spcPct val="80000"/>
              </a:lnSpc>
              <a:defRPr sz="1200" b="0">
                <a:latin typeface="Calibri" pitchFamily="34" charset="0"/>
                <a:cs typeface="Calibri" pitchFamily="34" charset="0"/>
              </a:defRPr>
            </a:lvl1pPr>
          </a:lstStyle>
          <a:p>
            <a:pPr fontAlgn="auto">
              <a:spcBef>
                <a:spcPts val="0"/>
              </a:spcBef>
              <a:spcAft>
                <a:spcPts val="0"/>
              </a:spcAft>
              <a:defRPr/>
            </a:pPr>
            <a:fld id="{F8660D63-8666-43BE-8EBA-6D52FCDC7C9A}" type="slidenum">
              <a:rPr lang="en-US">
                <a:solidFill>
                  <a:prstClr val="black"/>
                </a:solidFill>
              </a:rPr>
              <a:pPr fontAlgn="auto">
                <a:spcBef>
                  <a:spcPts val="0"/>
                </a:spcBef>
                <a:spcAft>
                  <a:spcPts val="0"/>
                </a:spcAft>
                <a:defRPr/>
              </a:pPr>
              <a:t>‹#›</a:t>
            </a:fld>
            <a:endParaRPr lang="en-US" dirty="0">
              <a:solidFill>
                <a:prstClr val="black"/>
              </a:solidFill>
            </a:endParaRPr>
          </a:p>
        </p:txBody>
      </p:sp>
    </p:spTree>
    <p:extLst>
      <p:ext uri="{BB962C8B-B14F-4D97-AF65-F5344CB8AC3E}">
        <p14:creationId xmlns:p14="http://schemas.microsoft.com/office/powerpoint/2010/main" xmlns="" val="31452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C4A8E"/>
                </a:solidFill>
              </a:defRPr>
            </a:lvl1pPr>
            <a:lvl2pPr>
              <a:defRPr sz="2400">
                <a:solidFill>
                  <a:srgbClr val="0C4A8E"/>
                </a:solidFill>
              </a:defRPr>
            </a:lvl2pPr>
            <a:lvl3pPr>
              <a:defRPr sz="2000">
                <a:solidFill>
                  <a:srgbClr val="0C4A8E"/>
                </a:solidFill>
              </a:defRPr>
            </a:lvl3pPr>
            <a:lvl4pPr>
              <a:defRPr sz="1800">
                <a:solidFill>
                  <a:srgbClr val="0C4A8E"/>
                </a:solidFill>
              </a:defRPr>
            </a:lvl4pPr>
            <a:lvl5pPr>
              <a:defRPr sz="1800">
                <a:solidFill>
                  <a:srgbClr val="0C4A8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7BCB96C-164B-4AC3-8760-2EC5FED59300}" type="datetime1">
              <a:rPr lang="en-US" smtClean="0"/>
              <a:pPr>
                <a:defRPr/>
              </a:pPr>
              <a:t>3/16/2017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A7C0F1A-E4A0-4D71-91D6-B747966962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A195ACC-ABC9-42BD-8005-7C0481A76D7C}" type="datetime1">
              <a:rPr lang="en-US" smtClean="0"/>
              <a:pPr>
                <a:defRPr/>
              </a:pPr>
              <a:t>3/16/2017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A2EB4F0-7E9D-43FA-A03A-FECE5A120F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C0849CE-E3BC-4D13-B7AC-44761AED41C3}" type="datetime1">
              <a:rPr lang="en-US" smtClean="0"/>
              <a:pPr>
                <a:defRPr/>
              </a:pPr>
              <a:t>3/16/2017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8A4367E-38FA-4D5A-A01D-4A42088CC9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18313DC-F086-48CA-9882-85EED077EE23}" type="datetime1">
              <a:rPr lang="en-US" smtClean="0"/>
              <a:pPr>
                <a:defRPr/>
              </a:pPr>
              <a:t>3/16/2017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074F7BF-E23C-4C0F-86C9-2289930EC4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4DAFBCA-7AB6-4B1A-9FC5-78556D2E0359}" type="datetime1">
              <a:rPr lang="en-US" smtClean="0"/>
              <a:pPr>
                <a:defRPr/>
              </a:pPr>
              <a:t>3/16/2017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579C772-953A-432A-9D25-9A5066C23C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9946C52-A69C-4E57-9E0F-A0BF9ABA11D3}" type="datetime1">
              <a:rPr lang="en-US" smtClean="0"/>
              <a:pPr>
                <a:defRPr/>
              </a:pPr>
              <a:t>3/16/2017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4E3C446-E16C-4924-BE05-6F5B98372E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DE6B26A-E3CB-4761-9A83-CE34A15393D3}" type="datetime1">
              <a:rPr lang="en-US" smtClean="0"/>
              <a:pPr>
                <a:defRPr/>
              </a:pPr>
              <a:t>3/16/2017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E8DFB2D-6182-4351-9F19-32B797F904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E9D0CC6-F946-47CA-A3CC-E0787C50B486}" type="datetime1">
              <a:rPr lang="en-US" smtClean="0"/>
              <a:pPr>
                <a:defRPr/>
              </a:pPr>
              <a:t>3/16/2017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55CDF94-149A-482D-B075-B111013AB1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006475" y="831850"/>
            <a:ext cx="80137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6147" name="Text Placeholder 2"/>
          <p:cNvSpPr>
            <a:spLocks noGrp="1"/>
          </p:cNvSpPr>
          <p:nvPr>
            <p:ph type="body" idx="1"/>
          </p:nvPr>
        </p:nvSpPr>
        <p:spPr bwMode="auto">
          <a:xfrm>
            <a:off x="1006475" y="1412875"/>
            <a:ext cx="8013700" cy="525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0" fontAlgn="base" hangingPunct="0">
        <a:spcBef>
          <a:spcPct val="0"/>
        </a:spcBef>
        <a:spcAft>
          <a:spcPct val="0"/>
        </a:spcAft>
        <a:defRPr sz="3200" kern="1200">
          <a:solidFill>
            <a:srgbClr val="FFFFFF"/>
          </a:solidFill>
          <a:latin typeface="+mj-lt"/>
          <a:ea typeface="+mj-ea"/>
          <a:cs typeface="+mj-cs"/>
        </a:defRPr>
      </a:lvl1pPr>
      <a:lvl2pPr algn="ctr" defTabSz="457200" rtl="0" eaLnBrk="0" fontAlgn="base" hangingPunct="0">
        <a:spcBef>
          <a:spcPct val="0"/>
        </a:spcBef>
        <a:spcAft>
          <a:spcPct val="0"/>
        </a:spcAft>
        <a:defRPr sz="3200">
          <a:solidFill>
            <a:srgbClr val="FFFFFF"/>
          </a:solidFill>
          <a:latin typeface="Calibri" pitchFamily="34" charset="0"/>
        </a:defRPr>
      </a:lvl2pPr>
      <a:lvl3pPr algn="ctr" defTabSz="457200" rtl="0" eaLnBrk="0" fontAlgn="base" hangingPunct="0">
        <a:spcBef>
          <a:spcPct val="0"/>
        </a:spcBef>
        <a:spcAft>
          <a:spcPct val="0"/>
        </a:spcAft>
        <a:defRPr sz="3200">
          <a:solidFill>
            <a:srgbClr val="FFFFFF"/>
          </a:solidFill>
          <a:latin typeface="Calibri" pitchFamily="34" charset="0"/>
        </a:defRPr>
      </a:lvl3pPr>
      <a:lvl4pPr algn="ctr" defTabSz="457200" rtl="0" eaLnBrk="0" fontAlgn="base" hangingPunct="0">
        <a:spcBef>
          <a:spcPct val="0"/>
        </a:spcBef>
        <a:spcAft>
          <a:spcPct val="0"/>
        </a:spcAft>
        <a:defRPr sz="3200">
          <a:solidFill>
            <a:srgbClr val="FFFFFF"/>
          </a:solidFill>
          <a:latin typeface="Calibri" pitchFamily="34" charset="0"/>
        </a:defRPr>
      </a:lvl4pPr>
      <a:lvl5pPr algn="ctr" defTabSz="457200" rtl="0" eaLnBrk="0" fontAlgn="base" hangingPunct="0">
        <a:spcBef>
          <a:spcPct val="0"/>
        </a:spcBef>
        <a:spcAft>
          <a:spcPct val="0"/>
        </a:spcAft>
        <a:defRPr sz="3200">
          <a:solidFill>
            <a:srgbClr val="FFFFFF"/>
          </a:solidFill>
          <a:latin typeface="Calibri" pitchFamily="34" charset="0"/>
        </a:defRPr>
      </a:lvl5pPr>
      <a:lvl6pPr marL="457200" algn="ctr" defTabSz="457200" rtl="0" fontAlgn="base">
        <a:spcBef>
          <a:spcPct val="0"/>
        </a:spcBef>
        <a:spcAft>
          <a:spcPct val="0"/>
        </a:spcAft>
        <a:defRPr sz="3200">
          <a:solidFill>
            <a:srgbClr val="FFFFFF"/>
          </a:solidFill>
          <a:latin typeface="Calibri" pitchFamily="34" charset="0"/>
        </a:defRPr>
      </a:lvl6pPr>
      <a:lvl7pPr marL="914400" algn="ctr" defTabSz="457200" rtl="0" fontAlgn="base">
        <a:spcBef>
          <a:spcPct val="0"/>
        </a:spcBef>
        <a:spcAft>
          <a:spcPct val="0"/>
        </a:spcAft>
        <a:defRPr sz="3200">
          <a:solidFill>
            <a:srgbClr val="FFFFFF"/>
          </a:solidFill>
          <a:latin typeface="Calibri" pitchFamily="34" charset="0"/>
        </a:defRPr>
      </a:lvl7pPr>
      <a:lvl8pPr marL="1371600" algn="ctr" defTabSz="457200" rtl="0" fontAlgn="base">
        <a:spcBef>
          <a:spcPct val="0"/>
        </a:spcBef>
        <a:spcAft>
          <a:spcPct val="0"/>
        </a:spcAft>
        <a:defRPr sz="3200">
          <a:solidFill>
            <a:srgbClr val="FFFFFF"/>
          </a:solidFill>
          <a:latin typeface="Calibri" pitchFamily="34" charset="0"/>
        </a:defRPr>
      </a:lvl8pPr>
      <a:lvl9pPr marL="1828800" algn="ctr" defTabSz="457200" rtl="0" fontAlgn="base">
        <a:spcBef>
          <a:spcPct val="0"/>
        </a:spcBef>
        <a:spcAft>
          <a:spcPct val="0"/>
        </a:spcAft>
        <a:defRPr sz="32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85116"/>
            <a:ext cx="7772400" cy="1822739"/>
          </a:xfrm>
        </p:spPr>
        <p:txBody>
          <a:bodyPr/>
          <a:lstStyle/>
          <a:p>
            <a:r>
              <a:rPr lang="en-US" altLang="en-US" b="1" dirty="0" smtClean="0">
                <a:cs typeface="Arial" charset="0"/>
              </a:rPr>
              <a:t>Progress </a:t>
            </a:r>
            <a:r>
              <a:rPr lang="en-US" altLang="en-US" b="1" dirty="0">
                <a:cs typeface="Arial" charset="0"/>
              </a:rPr>
              <a:t>Report</a:t>
            </a:r>
            <a:r>
              <a:rPr lang="en-US" b="1" dirty="0">
                <a:cs typeface="Arial" charset="0"/>
              </a:rPr>
              <a:t> on the implementation of the </a:t>
            </a:r>
            <a:r>
              <a:rPr lang="en-US" b="1" dirty="0" smtClean="0">
                <a:cs typeface="Arial" charset="0"/>
              </a:rPr>
              <a:t>Recommendations of the Health </a:t>
            </a:r>
            <a:r>
              <a:rPr lang="en-US" b="1" dirty="0" err="1" smtClean="0">
                <a:cs typeface="Arial" charset="0"/>
              </a:rPr>
              <a:t>Ombuds</a:t>
            </a:r>
            <a:r>
              <a:rPr lang="en-US" b="1" dirty="0" smtClean="0">
                <a:cs typeface="Arial" charset="0"/>
              </a:rPr>
              <a:t> on MHCU</a:t>
            </a:r>
            <a:endParaRPr lang="en-ZA" dirty="0"/>
          </a:p>
        </p:txBody>
      </p:sp>
      <p:sp>
        <p:nvSpPr>
          <p:cNvPr id="6" name="Subtitle 5"/>
          <p:cNvSpPr>
            <a:spLocks noGrp="1"/>
          </p:cNvSpPr>
          <p:nvPr>
            <p:ph type="subTitle" idx="1"/>
          </p:nvPr>
        </p:nvSpPr>
        <p:spPr>
          <a:xfrm>
            <a:off x="1440872" y="3251200"/>
            <a:ext cx="6696364" cy="1810327"/>
          </a:xfrm>
        </p:spPr>
        <p:txBody>
          <a:bodyPr/>
          <a:lstStyle/>
          <a:p>
            <a:r>
              <a:rPr lang="en-US" b="1" dirty="0">
                <a:solidFill>
                  <a:srgbClr val="FFFFFF"/>
                </a:solidFill>
                <a:latin typeface="+mj-lt"/>
                <a:ea typeface="+mj-ea"/>
                <a:cs typeface="Arial" charset="0"/>
              </a:rPr>
              <a:t>Presentation to </a:t>
            </a:r>
            <a:r>
              <a:rPr lang="en-US" b="1" dirty="0" smtClean="0">
                <a:solidFill>
                  <a:srgbClr val="FFFFFF"/>
                </a:solidFill>
                <a:latin typeface="+mj-lt"/>
                <a:ea typeface="+mj-ea"/>
                <a:cs typeface="Arial" charset="0"/>
              </a:rPr>
              <a:t>the Select Committee MEC FOR HEALTH </a:t>
            </a:r>
            <a:r>
              <a:rPr lang="mr-IN" b="1" dirty="0" smtClean="0">
                <a:solidFill>
                  <a:srgbClr val="FFFFFF"/>
                </a:solidFill>
                <a:latin typeface="+mj-lt"/>
                <a:ea typeface="+mj-ea"/>
                <a:cs typeface="Arial" charset="0"/>
              </a:rPr>
              <a:t>–</a:t>
            </a:r>
            <a:r>
              <a:rPr lang="en-US" b="1" dirty="0" smtClean="0">
                <a:solidFill>
                  <a:srgbClr val="FFFFFF"/>
                </a:solidFill>
                <a:latin typeface="+mj-lt"/>
                <a:ea typeface="+mj-ea"/>
                <a:cs typeface="Arial" charset="0"/>
              </a:rPr>
              <a:t> GAUTENG </a:t>
            </a:r>
          </a:p>
          <a:p>
            <a:r>
              <a:rPr lang="en-ZA" b="1" dirty="0" smtClean="0">
                <a:solidFill>
                  <a:srgbClr val="FFFFFF"/>
                </a:solidFill>
                <a:latin typeface="+mj-lt"/>
                <a:ea typeface="+mj-ea"/>
                <a:cs typeface="Arial" charset="0"/>
              </a:rPr>
              <a:t>14 March 2017</a:t>
            </a:r>
            <a:endParaRPr lang="en-ZA" b="1" dirty="0">
              <a:solidFill>
                <a:srgbClr val="FFFFFF"/>
              </a:solidFill>
              <a:latin typeface="+mj-lt"/>
              <a:ea typeface="+mj-ea"/>
              <a:cs typeface="Arial" charset="0"/>
            </a:endParaRPr>
          </a:p>
        </p:txBody>
      </p:sp>
      <p:sp>
        <p:nvSpPr>
          <p:cNvPr id="4" name="Slide Number Placeholder 3"/>
          <p:cNvSpPr>
            <a:spLocks noGrp="1"/>
          </p:cNvSpPr>
          <p:nvPr>
            <p:ph type="sldNum" sz="quarter" idx="12"/>
          </p:nvPr>
        </p:nvSpPr>
        <p:spPr/>
        <p:txBody>
          <a:bodyPr/>
          <a:lstStyle/>
          <a:p>
            <a:pPr>
              <a:defRPr/>
            </a:pPr>
            <a:fld id="{AA7C0F1A-E4A0-4D71-91D6-B747966962CB}" type="slidenum">
              <a:rPr lang="en-US" smtClean="0"/>
              <a:pPr>
                <a:defRPr/>
              </a:pPr>
              <a:t>1</a:t>
            </a:fld>
            <a:endParaRPr lang="en-US"/>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progress </a:t>
            </a:r>
          </a:p>
        </p:txBody>
      </p:sp>
      <p:sp>
        <p:nvSpPr>
          <p:cNvPr id="3" name="Rectangle 2"/>
          <p:cNvSpPr/>
          <p:nvPr/>
        </p:nvSpPr>
        <p:spPr>
          <a:xfrm>
            <a:off x="990600" y="1515111"/>
            <a:ext cx="7391400" cy="1446550"/>
          </a:xfrm>
          <a:prstGeom prst="rect">
            <a:avLst/>
          </a:prstGeom>
        </p:spPr>
        <p:txBody>
          <a:bodyPr wrap="square">
            <a:spAutoFit/>
          </a:bodyPr>
          <a:lstStyle/>
          <a:p>
            <a:pPr marL="342900" lvl="1" indent="-342900" algn="just">
              <a:spcAft>
                <a:spcPts val="600"/>
              </a:spcAft>
              <a:buFont typeface="+mj-lt"/>
              <a:buAutoNum type="arabicPeriod"/>
            </a:pPr>
            <a:endParaRPr lang="en-ZA" sz="1400" dirty="0" smtClean="0">
              <a:solidFill>
                <a:srgbClr val="22518A"/>
              </a:solidFill>
              <a:ea typeface="Calibri" pitchFamily="34" charset="0"/>
              <a:cs typeface="Times New Roman"/>
            </a:endParaRPr>
          </a:p>
          <a:p>
            <a:pPr marL="342900" lvl="1" indent="-342900" algn="just">
              <a:spcAft>
                <a:spcPts val="600"/>
              </a:spcAft>
              <a:buAutoNum type="arabicPeriod" startAt="6"/>
            </a:pPr>
            <a:endParaRPr lang="en-ZA" sz="1400" dirty="0" smtClean="0">
              <a:solidFill>
                <a:srgbClr val="22518A"/>
              </a:solidFill>
              <a:ea typeface="Calibri" pitchFamily="34" charset="0"/>
              <a:cs typeface="Times New Roman"/>
            </a:endParaRPr>
          </a:p>
          <a:p>
            <a:pPr marL="0" lvl="1" algn="just">
              <a:spcAft>
                <a:spcPts val="600"/>
              </a:spcAft>
            </a:pPr>
            <a:endParaRPr lang="en-ZA" sz="1400" dirty="0" smtClean="0">
              <a:solidFill>
                <a:srgbClr val="22518A"/>
              </a:solidFill>
              <a:ea typeface="Calibri" pitchFamily="34" charset="0"/>
              <a:cs typeface="Times New Roman"/>
            </a:endParaRPr>
          </a:p>
          <a:p>
            <a:pPr marL="342900" lvl="1" indent="-342900" algn="just">
              <a:spcAft>
                <a:spcPts val="600"/>
              </a:spcAft>
              <a:buAutoNum type="arabicPeriod" startAt="4"/>
            </a:pPr>
            <a:endParaRPr lang="en-ZA" sz="1400" dirty="0" smtClean="0">
              <a:solidFill>
                <a:srgbClr val="22518A"/>
              </a:solidFill>
              <a:ea typeface="Calibri" pitchFamily="34" charset="0"/>
              <a:cs typeface="Times New Roman"/>
            </a:endParaRPr>
          </a:p>
          <a:p>
            <a:pPr marL="285750" indent="-285750" algn="just">
              <a:spcAft>
                <a:spcPts val="600"/>
              </a:spcAft>
              <a:buFont typeface="+mj-lt"/>
              <a:buAutoNum type="arabicPeriod"/>
            </a:pPr>
            <a:endParaRPr lang="en-ZA" sz="1200" dirty="0" smtClean="0">
              <a:solidFill>
                <a:srgbClr val="22518A"/>
              </a:solidFill>
              <a:ea typeface="Calibri" pitchFamily="34" charset="0"/>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xmlns="" val="1044043767"/>
              </p:ext>
            </p:extLst>
          </p:nvPr>
        </p:nvGraphicFramePr>
        <p:xfrm>
          <a:off x="1119116" y="1412875"/>
          <a:ext cx="7901058" cy="5531873"/>
        </p:xfrm>
        <a:graphic>
          <a:graphicData uri="http://schemas.openxmlformats.org/drawingml/2006/table">
            <a:tbl>
              <a:tblPr firstRow="1" bandRow="1">
                <a:tableStyleId>{5C22544A-7EE6-4342-B048-85BDC9FD1C3A}</a:tableStyleId>
              </a:tblPr>
              <a:tblGrid>
                <a:gridCol w="813888"/>
                <a:gridCol w="3907369"/>
                <a:gridCol w="3179801"/>
              </a:tblGrid>
              <a:tr h="405464">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1866247">
                <a:tc>
                  <a:txBody>
                    <a:bodyPr/>
                    <a:lstStyle/>
                    <a:p>
                      <a:pPr>
                        <a:lnSpc>
                          <a:spcPct val="100000"/>
                        </a:lnSpc>
                        <a:spcAft>
                          <a:spcPts val="0"/>
                        </a:spcAft>
                      </a:pPr>
                      <a:r>
                        <a:rPr lang="en-ZA" sz="1400" dirty="0">
                          <a:effectLst/>
                          <a:latin typeface="+mn-lt"/>
                          <a:ea typeface="Calibri" pitchFamily="34" charset="0"/>
                        </a:rPr>
                        <a:t>11.</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In light of the findings in the report, the </a:t>
                      </a:r>
                      <a:r>
                        <a:rPr lang="en-ZA" sz="1400" dirty="0" err="1">
                          <a:effectLst/>
                          <a:latin typeface="+mn-lt"/>
                          <a:ea typeface="Calibri" pitchFamily="34" charset="0"/>
                        </a:rPr>
                        <a:t>NDoH</a:t>
                      </a:r>
                      <a:r>
                        <a:rPr lang="en-ZA" sz="1400" dirty="0">
                          <a:effectLst/>
                          <a:latin typeface="+mn-lt"/>
                          <a:ea typeface="Calibri" pitchFamily="34" charset="0"/>
                        </a:rPr>
                        <a:t> must review all 27 NGOs involved in the Gauteng Marathon project; those that do not meet health care standards should be de-registered, closed down and their licenses revoked in compliance with the law;</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All the 27 NGOS have been visited and</a:t>
                      </a:r>
                      <a:r>
                        <a:rPr lang="en-ZA" sz="1400" baseline="0" dirty="0" smtClean="0">
                          <a:effectLst/>
                          <a:latin typeface="+mn-lt"/>
                          <a:ea typeface="Calibri" pitchFamily="34" charset="0"/>
                        </a:rPr>
                        <a:t> assessed by the assessment teams.</a:t>
                      </a:r>
                    </a:p>
                    <a:p>
                      <a:pPr marL="285750" lvl="0" indent="-285750" algn="just">
                        <a:lnSpc>
                          <a:spcPct val="100000"/>
                        </a:lnSpc>
                        <a:spcAft>
                          <a:spcPts val="0"/>
                        </a:spcAft>
                        <a:buFont typeface="Arial" charset="0"/>
                        <a:buChar char="•"/>
                      </a:pPr>
                      <a:r>
                        <a:rPr lang="en-ZA" sz="1400" baseline="0" dirty="0" smtClean="0">
                          <a:effectLst/>
                          <a:latin typeface="+mn-lt"/>
                          <a:ea typeface="Calibri" pitchFamily="34" charset="0"/>
                        </a:rPr>
                        <a:t>Five of them were closed </a:t>
                      </a:r>
                      <a:r>
                        <a:rPr lang="en-AU" altLang="en-ZA" sz="1400" baseline="0" dirty="0" smtClean="0">
                          <a:effectLst/>
                          <a:latin typeface="+mn-lt"/>
                          <a:ea typeface="Calibri" pitchFamily="34" charset="0"/>
                        </a:rPr>
                        <a:t>before the report of the Health Ombudsman was released.</a:t>
                      </a:r>
                      <a:endParaRPr lang="en-ZA" sz="1400" baseline="0" dirty="0" smtClean="0">
                        <a:effectLst/>
                        <a:latin typeface="+mn-lt"/>
                        <a:ea typeface="Calibri" pitchFamily="34" charset="0"/>
                      </a:endParaRPr>
                    </a:p>
                    <a:p>
                      <a:pPr marL="285750" lvl="0" indent="-285750" algn="just">
                        <a:lnSpc>
                          <a:spcPct val="100000"/>
                        </a:lnSpc>
                        <a:spcAft>
                          <a:spcPts val="0"/>
                        </a:spcAft>
                        <a:buFont typeface="Arial" charset="0"/>
                        <a:buChar char="•"/>
                      </a:pPr>
                      <a:r>
                        <a:rPr lang="en-ZA" sz="1400" baseline="0" dirty="0" smtClean="0">
                          <a:effectLst/>
                          <a:latin typeface="+mn-lt"/>
                          <a:ea typeface="Calibri" pitchFamily="34" charset="0"/>
                        </a:rPr>
                        <a:t>The process of relocating patients from the remaining 22 has started with the guidance of the team of experts and in the best interests of the patients. Currently 3 were closed in the pat few days. </a:t>
                      </a:r>
                    </a:p>
                  </a:txBody>
                  <a:tcPr marL="68580" marR="68580" marT="0" marB="0"/>
                </a:tc>
              </a:tr>
              <a:tr h="2566089">
                <a:tc>
                  <a:txBody>
                    <a:bodyPr/>
                    <a:lstStyle/>
                    <a:p>
                      <a:pPr>
                        <a:lnSpc>
                          <a:spcPct val="100000"/>
                        </a:lnSpc>
                        <a:spcAft>
                          <a:spcPts val="0"/>
                        </a:spcAft>
                      </a:pPr>
                      <a:r>
                        <a:rPr lang="en-ZA" sz="1400" dirty="0">
                          <a:effectLst/>
                          <a:latin typeface="+mn-lt"/>
                          <a:ea typeface="Calibri" pitchFamily="34" charset="0"/>
                        </a:rPr>
                        <a:t>12. </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The National Minister of Health must with immediate effect appoint a task team to review the licensing regulations and procedures to ensure they comply with the National Health Act, the Mental Health Care Act 2002 and Norms and Standards. The newly established process must ensure that NGO certification is done through the OHSC. This newly established licensing process should form the first line of protection for the mentally ill. Currently, this does not seem to be the case;</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The</a:t>
                      </a:r>
                      <a:r>
                        <a:rPr lang="en-ZA" sz="1400" baseline="0" dirty="0" smtClean="0">
                          <a:effectLst/>
                          <a:latin typeface="+mn-lt"/>
                          <a:ea typeface="Calibri" pitchFamily="34" charset="0"/>
                        </a:rPr>
                        <a:t> Minister has written to the South African law Reform Commission in this regard. </a:t>
                      </a:r>
                      <a:endParaRPr lang="en-ZA" sz="1400" dirty="0">
                        <a:effectLst/>
                        <a:latin typeface="+mn-lt"/>
                        <a:ea typeface="Calibri" pitchFamily="34" charset="0"/>
                      </a:endParaRPr>
                    </a:p>
                  </a:txBody>
                  <a:tcPr marL="68580" marR="68580" marT="0" marB="0"/>
                </a:tc>
              </a:tr>
            </a:tbl>
          </a:graphicData>
        </a:graphic>
      </p:graphicFrame>
      <p:sp>
        <p:nvSpPr>
          <p:cNvPr id="7" name="Slide Number Placeholder 6"/>
          <p:cNvSpPr>
            <a:spLocks noGrp="1"/>
          </p:cNvSpPr>
          <p:nvPr>
            <p:ph type="sldNum" sz="quarter" idx="12"/>
          </p:nvPr>
        </p:nvSpPr>
        <p:spPr/>
        <p:txBody>
          <a:bodyPr/>
          <a:lstStyle/>
          <a:p>
            <a:pPr>
              <a:defRPr/>
            </a:pPr>
            <a:fld id="{0579C772-953A-432A-9D25-9A5066C23C2D}"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progress </a:t>
            </a:r>
          </a:p>
        </p:txBody>
      </p:sp>
      <p:graphicFrame>
        <p:nvGraphicFramePr>
          <p:cNvPr id="4" name="Table 3"/>
          <p:cNvGraphicFramePr>
            <a:graphicFrameLocks noGrp="1"/>
          </p:cNvGraphicFramePr>
          <p:nvPr>
            <p:extLst>
              <p:ext uri="{D42A27DB-BD31-4B8C-83A1-F6EECF244321}">
                <p14:modId xmlns:p14="http://schemas.microsoft.com/office/powerpoint/2010/main" xmlns="" val="154131173"/>
              </p:ext>
            </p:extLst>
          </p:nvPr>
        </p:nvGraphicFramePr>
        <p:xfrm>
          <a:off x="1006475" y="1412874"/>
          <a:ext cx="8013699" cy="4742265"/>
        </p:xfrm>
        <a:graphic>
          <a:graphicData uri="http://schemas.openxmlformats.org/drawingml/2006/table">
            <a:tbl>
              <a:tblPr firstRow="1" bandRow="1">
                <a:tableStyleId>{5C22544A-7EE6-4342-B048-85BDC9FD1C3A}</a:tableStyleId>
              </a:tblPr>
              <a:tblGrid>
                <a:gridCol w="825491"/>
                <a:gridCol w="3963074"/>
                <a:gridCol w="3225134"/>
              </a:tblGrid>
              <a:tr h="702202">
                <a:tc>
                  <a:txBody>
                    <a:bodyPr/>
                    <a:lstStyle/>
                    <a:p>
                      <a:r>
                        <a:rPr lang="en-ZA" sz="1600" dirty="0" smtClean="0"/>
                        <a:t>NO.</a:t>
                      </a:r>
                      <a:endParaRPr lang="en-ZA" sz="1600" dirty="0"/>
                    </a:p>
                  </a:txBody>
                  <a:tcPr/>
                </a:tc>
                <a:tc>
                  <a:txBody>
                    <a:bodyPr/>
                    <a:lstStyle/>
                    <a:p>
                      <a:r>
                        <a:rPr lang="en-ZA" sz="1600" dirty="0" smtClean="0"/>
                        <a:t>Recommendations</a:t>
                      </a:r>
                      <a:endParaRPr lang="en-ZA" sz="1600" dirty="0"/>
                    </a:p>
                  </a:txBody>
                  <a:tcPr/>
                </a:tc>
                <a:tc>
                  <a:txBody>
                    <a:bodyPr/>
                    <a:lstStyle/>
                    <a:p>
                      <a:r>
                        <a:rPr lang="en-ZA" sz="1600" dirty="0" smtClean="0"/>
                        <a:t>Status</a:t>
                      </a:r>
                      <a:endParaRPr lang="en-ZA" sz="1600" dirty="0"/>
                    </a:p>
                  </a:txBody>
                  <a:tcPr/>
                </a:tc>
              </a:tr>
              <a:tr h="4040063">
                <a:tc>
                  <a:txBody>
                    <a:bodyPr/>
                    <a:lstStyle/>
                    <a:p>
                      <a:pPr>
                        <a:lnSpc>
                          <a:spcPct val="100000"/>
                        </a:lnSpc>
                        <a:spcAft>
                          <a:spcPts val="0"/>
                        </a:spcAft>
                      </a:pPr>
                      <a:r>
                        <a:rPr lang="en-ZA" sz="1600" dirty="0">
                          <a:effectLst/>
                          <a:latin typeface="+mn-lt"/>
                          <a:ea typeface="Calibri" pitchFamily="34" charset="0"/>
                        </a:rPr>
                        <a:t>13.</a:t>
                      </a:r>
                    </a:p>
                  </a:txBody>
                  <a:tcPr marL="68580" marR="68580" marT="0" marB="0"/>
                </a:tc>
                <a:tc>
                  <a:txBody>
                    <a:bodyPr/>
                    <a:lstStyle/>
                    <a:p>
                      <a:pPr algn="just">
                        <a:lnSpc>
                          <a:spcPct val="100000"/>
                        </a:lnSpc>
                        <a:spcAft>
                          <a:spcPts val="0"/>
                        </a:spcAft>
                      </a:pPr>
                      <a:r>
                        <a:rPr lang="en-ZA" sz="1600" dirty="0">
                          <a:effectLst/>
                          <a:latin typeface="+mn-lt"/>
                          <a:ea typeface="Calibri" pitchFamily="34" charset="0"/>
                        </a:rPr>
                        <a:t>All patients from LE currently placed in unlawful NGOs, must be urgently removed and placed in appropriate Health Establishments within the Province where competencies to take care of their specialized needs are constantly available, this must be done within 45 days to reduce risk and save life; simultaneously, a full assessment and costing must be undertaken;</a:t>
                      </a:r>
                    </a:p>
                    <a:p>
                      <a:pPr algn="just">
                        <a:lnSpc>
                          <a:spcPct val="100000"/>
                        </a:lnSpc>
                        <a:spcAft>
                          <a:spcPts val="0"/>
                        </a:spcAft>
                      </a:pPr>
                      <a:r>
                        <a:rPr lang="en-ZA" sz="1600" dirty="0">
                          <a:effectLst/>
                          <a:latin typeface="+mn-lt"/>
                          <a:ea typeface="Calibri" pitchFamily="34" charset="0"/>
                        </a:rPr>
                        <a:t> </a:t>
                      </a:r>
                    </a:p>
                    <a:p>
                      <a:pPr algn="just">
                        <a:lnSpc>
                          <a:spcPct val="100000"/>
                        </a:lnSpc>
                        <a:spcAft>
                          <a:spcPts val="0"/>
                        </a:spcAft>
                      </a:pPr>
                      <a:r>
                        <a:rPr lang="en-ZA" sz="16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600" dirty="0" smtClean="0">
                          <a:effectLst/>
                          <a:latin typeface="+mn-lt"/>
                          <a:ea typeface="Calibri" pitchFamily="34" charset="0"/>
                        </a:rPr>
                        <a:t>Under the guidance of the</a:t>
                      </a:r>
                      <a:r>
                        <a:rPr lang="en-ZA" sz="1600" baseline="0" dirty="0" smtClean="0">
                          <a:effectLst/>
                          <a:latin typeface="+mn-lt"/>
                          <a:ea typeface="Calibri" pitchFamily="34" charset="0"/>
                        </a:rPr>
                        <a:t> team of experts the process of relocating patients has started. To date 96 patients have been transferred. </a:t>
                      </a:r>
                    </a:p>
                    <a:p>
                      <a:pPr marL="285750" lvl="0" indent="-285750" algn="just">
                        <a:lnSpc>
                          <a:spcPct val="100000"/>
                        </a:lnSpc>
                        <a:spcAft>
                          <a:spcPts val="0"/>
                        </a:spcAft>
                        <a:buFont typeface="Arial" charset="0"/>
                        <a:buChar char="•"/>
                      </a:pPr>
                      <a:r>
                        <a:rPr lang="en-ZA" sz="1600" baseline="0" dirty="0" smtClean="0">
                          <a:effectLst/>
                          <a:latin typeface="+mn-lt"/>
                          <a:ea typeface="Calibri" pitchFamily="34" charset="0"/>
                        </a:rPr>
                        <a:t>Patients </a:t>
                      </a:r>
                      <a:r>
                        <a:rPr lang="en-AU" altLang="en-ZA" sz="1600" baseline="0" dirty="0" smtClean="0">
                          <a:effectLst/>
                          <a:latin typeface="+mn-lt"/>
                          <a:ea typeface="Calibri" pitchFamily="34" charset="0"/>
                        </a:rPr>
                        <a:t>are being</a:t>
                      </a:r>
                      <a:r>
                        <a:rPr lang="en-ZA" sz="1600" baseline="0" dirty="0" smtClean="0">
                          <a:effectLst/>
                          <a:latin typeface="+mn-lt"/>
                          <a:ea typeface="Calibri" pitchFamily="34" charset="0"/>
                        </a:rPr>
                        <a:t> moved in consultation with the families</a:t>
                      </a: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a:t>
            </a:r>
            <a:r>
              <a:rPr lang="en-ZA" sz="2800" dirty="0" smtClean="0"/>
              <a:t>progress</a:t>
            </a:r>
            <a:endParaRPr lang="en-ZA" sz="2800" dirty="0"/>
          </a:p>
        </p:txBody>
      </p:sp>
      <p:graphicFrame>
        <p:nvGraphicFramePr>
          <p:cNvPr id="4" name="Table 3"/>
          <p:cNvGraphicFramePr>
            <a:graphicFrameLocks noGrp="1"/>
          </p:cNvGraphicFramePr>
          <p:nvPr/>
        </p:nvGraphicFramePr>
        <p:xfrm>
          <a:off x="996287" y="1412875"/>
          <a:ext cx="8023887" cy="4851400"/>
        </p:xfrm>
        <a:graphic>
          <a:graphicData uri="http://schemas.openxmlformats.org/drawingml/2006/table">
            <a:tbl>
              <a:tblPr firstRow="1" bandRow="1">
                <a:tableStyleId>{5C22544A-7EE6-4342-B048-85BDC9FD1C3A}</a:tableStyleId>
              </a:tblPr>
              <a:tblGrid>
                <a:gridCol w="835679"/>
                <a:gridCol w="3963074"/>
                <a:gridCol w="3225134"/>
              </a:tblGrid>
              <a:tr h="370840">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370840">
                <a:tc>
                  <a:txBody>
                    <a:bodyPr/>
                    <a:lstStyle/>
                    <a:p>
                      <a:pPr>
                        <a:lnSpc>
                          <a:spcPct val="100000"/>
                        </a:lnSpc>
                        <a:spcAft>
                          <a:spcPts val="0"/>
                        </a:spcAft>
                      </a:pPr>
                      <a:r>
                        <a:rPr lang="en-ZA" sz="1400" dirty="0">
                          <a:effectLst/>
                          <a:latin typeface="+mn-lt"/>
                          <a:ea typeface="Calibri" pitchFamily="34" charset="0"/>
                        </a:rPr>
                        <a:t>14.</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There is an urgent need to review the NHA 2003 and the MCHA 2002 to harmonise and bring alignment to different spheres of government. Centralisation of certain functions and powers of the MHCA must revert back to the National Health Minister, While Schedule 4, Part A of the Constitution and Sections 3 subsection 2; section 21, subsection l , section 25, subsection </a:t>
                      </a:r>
                    </a:p>
                    <a:p>
                      <a:pPr algn="just">
                        <a:lnSpc>
                          <a:spcPct val="100000"/>
                        </a:lnSpc>
                        <a:spcAft>
                          <a:spcPts val="0"/>
                        </a:spcAft>
                      </a:pPr>
                      <a:r>
                        <a:rPr lang="en-ZA" sz="1400" dirty="0">
                          <a:effectLst/>
                          <a:latin typeface="+mn-lt"/>
                          <a:ea typeface="Calibri" pitchFamily="34" charset="0"/>
                        </a:rPr>
                        <a:t>1 and 2, sections 48 and 49 and section 90 of the National Health Act. No. 61, 2003, recognize and define Health as a concurrent competence between the National and Provincial government spheres the findings and lessons of this investigation merits such a review. Furthermore, projects of high impact on the quality and reputation of the national health system and whose outcomes undermine human dignity, human well-being and human life must not be permitted nor be undertaken without the expressed permission of the National Health Minister or his/her nominee;</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a:effectLst/>
                          <a:latin typeface="+mn-lt"/>
                          <a:ea typeface="Calibri" pitchFamily="34" charset="0"/>
                        </a:rPr>
                        <a:t>The preparation process has started </a:t>
                      </a:r>
                      <a:r>
                        <a:rPr lang="en-ZA" sz="1400" dirty="0" smtClean="0">
                          <a:effectLst/>
                          <a:latin typeface="+mn-lt"/>
                          <a:ea typeface="Calibri" pitchFamily="34" charset="0"/>
                        </a:rPr>
                        <a:t>.</a:t>
                      </a:r>
                      <a:endParaRPr lang="en-ZA" sz="1400" dirty="0">
                        <a:effectLst/>
                        <a:latin typeface="+mn-lt"/>
                        <a:ea typeface="Calibri" pitchFamily="34"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1. Health </a:t>
            </a:r>
            <a:r>
              <a:rPr lang="en-ZA" sz="2800" dirty="0" err="1"/>
              <a:t>Ombud’s</a:t>
            </a:r>
            <a:r>
              <a:rPr lang="en-ZA" sz="2800" dirty="0"/>
              <a:t> Report implementation progress </a:t>
            </a:r>
            <a:endParaRPr lang="en-ZA" dirty="0"/>
          </a:p>
        </p:txBody>
      </p:sp>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13</a:t>
            </a:fld>
            <a:endParaRPr lang="en-US"/>
          </a:p>
        </p:txBody>
      </p:sp>
      <p:graphicFrame>
        <p:nvGraphicFramePr>
          <p:cNvPr id="4" name="Table 3"/>
          <p:cNvGraphicFramePr>
            <a:graphicFrameLocks noGrp="1"/>
          </p:cNvGraphicFramePr>
          <p:nvPr/>
        </p:nvGraphicFramePr>
        <p:xfrm>
          <a:off x="1006475" y="1412874"/>
          <a:ext cx="8013699" cy="4968468"/>
        </p:xfrm>
        <a:graphic>
          <a:graphicData uri="http://schemas.openxmlformats.org/drawingml/2006/table">
            <a:tbl>
              <a:tblPr firstRow="1" bandRow="1">
                <a:tableStyleId>{5C22544A-7EE6-4342-B048-85BDC9FD1C3A}</a:tableStyleId>
              </a:tblPr>
              <a:tblGrid>
                <a:gridCol w="825491"/>
                <a:gridCol w="3963074"/>
                <a:gridCol w="3225134"/>
              </a:tblGrid>
              <a:tr h="414321">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1932005">
                <a:tc>
                  <a:txBody>
                    <a:bodyPr/>
                    <a:lstStyle/>
                    <a:p>
                      <a:pPr>
                        <a:lnSpc>
                          <a:spcPct val="100000"/>
                        </a:lnSpc>
                        <a:spcAft>
                          <a:spcPts val="0"/>
                        </a:spcAft>
                      </a:pPr>
                      <a:r>
                        <a:rPr lang="en-ZA" sz="1400" dirty="0">
                          <a:effectLst/>
                          <a:latin typeface="+mn-lt"/>
                          <a:ea typeface="Calibri" pitchFamily="34" charset="0"/>
                        </a:rPr>
                        <a:t>15.</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Projects such as the GMMP must not in future be undertaken without a clear policy framework, without guidelines and without oversight mechanisms and permission from the National Health Minister; where such policy framework exists the National Health Minister must ensure proper oversight and compliance;</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This</a:t>
                      </a:r>
                      <a:r>
                        <a:rPr lang="en-ZA" sz="1400" baseline="0" dirty="0" smtClean="0">
                          <a:effectLst/>
                          <a:latin typeface="+mn-lt"/>
                          <a:ea typeface="Calibri" pitchFamily="34" charset="0"/>
                        </a:rPr>
                        <a:t> will be complied with.</a:t>
                      </a:r>
                      <a:endParaRPr lang="en-ZA" sz="1400" dirty="0">
                        <a:effectLst/>
                        <a:latin typeface="+mn-lt"/>
                        <a:ea typeface="Calibri" pitchFamily="34" charset="0"/>
                      </a:endParaRPr>
                    </a:p>
                  </a:txBody>
                  <a:tcPr marL="68580" marR="68580" marT="0" marB="0"/>
                </a:tc>
              </a:tr>
              <a:tr h="2622142">
                <a:tc>
                  <a:txBody>
                    <a:bodyPr/>
                    <a:lstStyle/>
                    <a:p>
                      <a:pPr>
                        <a:lnSpc>
                          <a:spcPct val="100000"/>
                        </a:lnSpc>
                        <a:spcAft>
                          <a:spcPts val="0"/>
                        </a:spcAft>
                      </a:pPr>
                      <a:r>
                        <a:rPr lang="en-ZA" sz="1400" dirty="0">
                          <a:effectLst/>
                          <a:latin typeface="+mn-lt"/>
                          <a:ea typeface="Calibri" pitchFamily="34" charset="0"/>
                        </a:rPr>
                        <a:t>16.</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This investigation has clearly shown that for deinstitutionalisation to be undertaken properly, the primary and specialist multidisciplinary teams that are community based mental health care services must be focused upon, must be resourced and must be developed before the process is started. It will most probably require more financial and human resource investment initially for deinstitutionalisation to take root. Sufficient budget should be allocated for the implementation;</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This is part of the plan that will be implemented.</a:t>
                      </a:r>
                      <a:endParaRPr lang="en-ZA" sz="1400" dirty="0">
                        <a:effectLst/>
                        <a:latin typeface="+mn-lt"/>
                        <a:ea typeface="Calibri" pitchFamily="34" charset="0"/>
                      </a:endParaRPr>
                    </a:p>
                  </a:txBody>
                  <a:tcPr marL="68580" marR="68580"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1. Health </a:t>
            </a:r>
            <a:r>
              <a:rPr lang="en-ZA" sz="2800" dirty="0" err="1"/>
              <a:t>Ombud’s</a:t>
            </a:r>
            <a:r>
              <a:rPr lang="en-ZA" sz="2800" dirty="0"/>
              <a:t> Report implementation progress </a:t>
            </a:r>
            <a:endParaRPr lang="en-ZA" dirty="0"/>
          </a:p>
        </p:txBody>
      </p:sp>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14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045470883"/>
              </p:ext>
            </p:extLst>
          </p:nvPr>
        </p:nvGraphicFramePr>
        <p:xfrm>
          <a:off x="1006475" y="1412875"/>
          <a:ext cx="8013699" cy="4638040"/>
        </p:xfrm>
        <a:graphic>
          <a:graphicData uri="http://schemas.openxmlformats.org/drawingml/2006/table">
            <a:tbl>
              <a:tblPr firstRow="1" bandRow="1">
                <a:tableStyleId>{5C22544A-7EE6-4342-B048-85BDC9FD1C3A}</a:tableStyleId>
              </a:tblPr>
              <a:tblGrid>
                <a:gridCol w="825491"/>
                <a:gridCol w="3963074"/>
                <a:gridCol w="3225134"/>
              </a:tblGrid>
              <a:tr h="370840">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370840">
                <a:tc>
                  <a:txBody>
                    <a:bodyPr/>
                    <a:lstStyle/>
                    <a:p>
                      <a:pPr>
                        <a:lnSpc>
                          <a:spcPct val="100000"/>
                        </a:lnSpc>
                        <a:spcAft>
                          <a:spcPts val="0"/>
                        </a:spcAft>
                      </a:pPr>
                      <a:r>
                        <a:rPr lang="en-ZA" sz="1400" dirty="0" smtClean="0">
                          <a:effectLst/>
                          <a:latin typeface="+mn-lt"/>
                          <a:ea typeface="Calibri" pitchFamily="34" charset="0"/>
                        </a:rPr>
                        <a:t>17.</a:t>
                      </a:r>
                      <a:endParaRPr lang="en-ZA" sz="1400" dirty="0">
                        <a:effectLst/>
                        <a:latin typeface="+mn-lt"/>
                        <a:ea typeface="Calibri" pitchFamily="34" charset="0"/>
                      </a:endParaRPr>
                    </a:p>
                  </a:txBody>
                  <a:tcPr marL="68580" marR="68580" marT="0" marB="0"/>
                </a:tc>
                <a:tc>
                  <a:txBody>
                    <a:bodyPr/>
                    <a:lstStyle/>
                    <a:p>
                      <a:pPr algn="just">
                        <a:lnSpc>
                          <a:spcPct val="100000"/>
                        </a:lnSpc>
                        <a:spcAft>
                          <a:spcPts val="0"/>
                        </a:spcAft>
                      </a:pPr>
                      <a:r>
                        <a:rPr lang="en-ZA" sz="1400" dirty="0" smtClean="0">
                          <a:effectLst/>
                          <a:latin typeface="+mn-lt"/>
                          <a:ea typeface="Calibri" pitchFamily="34" charset="0"/>
                        </a:rPr>
                        <a:t>The National Minister of Health must lead and facilitate a process jointly with the Premier of the Province to contact all affected individuals and families and enter into an Alternative Dispute Resolution process. This recommendation is based on the ‘low trust’, anger, frustration, loss of confidence’ in the current leadership of the </a:t>
                      </a:r>
                      <a:r>
                        <a:rPr lang="en-ZA" sz="1400" dirty="0" err="1" smtClean="0">
                          <a:effectLst/>
                          <a:latin typeface="+mn-lt"/>
                          <a:ea typeface="Calibri" pitchFamily="34" charset="0"/>
                        </a:rPr>
                        <a:t>GDoH</a:t>
                      </a:r>
                      <a:r>
                        <a:rPr lang="en-ZA" sz="1400" dirty="0" smtClean="0">
                          <a:effectLst/>
                          <a:latin typeface="+mn-lt"/>
                          <a:ea typeface="Calibri" pitchFamily="34" charset="0"/>
                        </a:rPr>
                        <a:t> by many stakeholders. The National Department of Health must respond humanely and in the best interest of affected individuals, families, relatives and the nation. The process must incorporate and respect the diverse cultures and traditions of those concerned. The response must include an unconditional apology to families and relatives of deceased and live patients who were subjected to this avoidable trauma; and as a result of the emotional and psychological trauma the relatives have endured, psychological counselling and support must be provided immediately.</a:t>
                      </a:r>
                      <a:r>
                        <a:rPr lang="en-ZA" sz="1400" baseline="0" dirty="0" smtClean="0">
                          <a:effectLst/>
                          <a:latin typeface="+mn-lt"/>
                          <a:ea typeface="Calibri" pitchFamily="34" charset="0"/>
                        </a:rPr>
                        <a:t> </a:t>
                      </a:r>
                      <a:r>
                        <a:rPr lang="en-ZA" sz="1400" dirty="0" smtClean="0">
                          <a:effectLst/>
                          <a:latin typeface="+mn-lt"/>
                          <a:ea typeface="Calibri" pitchFamily="34" charset="0"/>
                        </a:rPr>
                        <a:t>The outcome of such </a:t>
                      </a:r>
                      <a:endParaRPr lang="en-ZA" sz="1400" dirty="0">
                        <a:effectLst/>
                        <a:latin typeface="+mn-lt"/>
                        <a:ea typeface="Calibri" pitchFamily="34" charset="0"/>
                      </a:endParaRP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The Premier, Minister and the MEC have met with families on the 15</a:t>
                      </a:r>
                      <a:r>
                        <a:rPr lang="en-ZA" sz="1400" baseline="30000" dirty="0" smtClean="0">
                          <a:effectLst/>
                          <a:latin typeface="+mn-lt"/>
                          <a:ea typeface="Calibri" pitchFamily="34" charset="0"/>
                        </a:rPr>
                        <a:t>th</a:t>
                      </a:r>
                      <a:r>
                        <a:rPr lang="en-ZA" sz="1400" dirty="0" smtClean="0">
                          <a:effectLst/>
                          <a:latin typeface="+mn-lt"/>
                          <a:ea typeface="Calibri" pitchFamily="34" charset="0"/>
                        </a:rPr>
                        <a:t> of Dec</a:t>
                      </a:r>
                      <a:r>
                        <a:rPr lang="en-ZA" sz="1400" baseline="0" dirty="0" smtClean="0">
                          <a:effectLst/>
                          <a:latin typeface="+mn-lt"/>
                          <a:ea typeface="Calibri" pitchFamily="34" charset="0"/>
                        </a:rPr>
                        <a:t> 2016; 01</a:t>
                      </a:r>
                      <a:r>
                        <a:rPr lang="en-ZA" sz="1400" baseline="30000" dirty="0" smtClean="0">
                          <a:effectLst/>
                          <a:latin typeface="+mn-lt"/>
                          <a:ea typeface="Calibri" pitchFamily="34" charset="0"/>
                        </a:rPr>
                        <a:t>st</a:t>
                      </a:r>
                      <a:r>
                        <a:rPr lang="en-ZA" sz="1400" baseline="0" dirty="0" smtClean="0">
                          <a:effectLst/>
                          <a:latin typeface="+mn-lt"/>
                          <a:ea typeface="Calibri" pitchFamily="34" charset="0"/>
                        </a:rPr>
                        <a:t> of February 2017 and on the 18</a:t>
                      </a:r>
                      <a:r>
                        <a:rPr lang="en-ZA" sz="1400" baseline="30000" dirty="0" smtClean="0">
                          <a:effectLst/>
                          <a:latin typeface="+mn-lt"/>
                          <a:ea typeface="Calibri" pitchFamily="34" charset="0"/>
                        </a:rPr>
                        <a:t>th</a:t>
                      </a:r>
                      <a:r>
                        <a:rPr lang="en-ZA" sz="1400" baseline="0" dirty="0" smtClean="0">
                          <a:effectLst/>
                          <a:latin typeface="+mn-lt"/>
                          <a:ea typeface="Calibri" pitchFamily="34" charset="0"/>
                        </a:rPr>
                        <a:t> of February participated in the healing ceremony initiated by the families at the Freedom Park.  </a:t>
                      </a:r>
                    </a:p>
                    <a:p>
                      <a:pPr marL="285750" lvl="0" indent="-285750" algn="just">
                        <a:lnSpc>
                          <a:spcPct val="100000"/>
                        </a:lnSpc>
                        <a:spcAft>
                          <a:spcPts val="0"/>
                        </a:spcAft>
                        <a:buFont typeface="Arial" charset="0"/>
                        <a:buChar char="•"/>
                      </a:pPr>
                      <a:r>
                        <a:rPr lang="en-ZA" sz="1400" baseline="0" dirty="0" smtClean="0">
                          <a:effectLst/>
                          <a:latin typeface="+mn-lt"/>
                          <a:ea typeface="Calibri" pitchFamily="34" charset="0"/>
                        </a:rPr>
                        <a:t>The appointment of the Alternative Dispute Resolution mediator is being  finalised. </a:t>
                      </a:r>
                      <a:endParaRPr lang="en-ZA" sz="1400" dirty="0">
                        <a:effectLst/>
                        <a:latin typeface="+mn-lt"/>
                        <a:ea typeface="Calibri" pitchFamily="34" charset="0"/>
                      </a:endParaRPr>
                    </a:p>
                  </a:txBody>
                  <a:tcPr marL="68580" marR="68580" marT="0" marB="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1. Health </a:t>
            </a:r>
            <a:r>
              <a:rPr lang="en-ZA" sz="2800" dirty="0" err="1"/>
              <a:t>Ombud’s</a:t>
            </a:r>
            <a:r>
              <a:rPr lang="en-ZA" sz="2800" dirty="0"/>
              <a:t> Report implementation progress </a:t>
            </a:r>
            <a:endParaRPr lang="en-ZA" dirty="0"/>
          </a:p>
        </p:txBody>
      </p:sp>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15</a:t>
            </a:fld>
            <a:endParaRPr lang="en-US"/>
          </a:p>
        </p:txBody>
      </p:sp>
      <p:graphicFrame>
        <p:nvGraphicFramePr>
          <p:cNvPr id="4" name="Table 3"/>
          <p:cNvGraphicFramePr>
            <a:graphicFrameLocks noGrp="1"/>
          </p:cNvGraphicFramePr>
          <p:nvPr/>
        </p:nvGraphicFramePr>
        <p:xfrm>
          <a:off x="1006475" y="1412874"/>
          <a:ext cx="8013699" cy="4769561"/>
        </p:xfrm>
        <a:graphic>
          <a:graphicData uri="http://schemas.openxmlformats.org/drawingml/2006/table">
            <a:tbl>
              <a:tblPr firstRow="1" bandRow="1">
                <a:tableStyleId>{5C22544A-7EE6-4342-B048-85BDC9FD1C3A}</a:tableStyleId>
              </a:tblPr>
              <a:tblGrid>
                <a:gridCol w="825491"/>
                <a:gridCol w="3963074"/>
                <a:gridCol w="3225134"/>
              </a:tblGrid>
              <a:tr h="442412">
                <a:tc>
                  <a:txBody>
                    <a:bodyPr/>
                    <a:lstStyle/>
                    <a:p>
                      <a:pPr>
                        <a:lnSpc>
                          <a:spcPct val="100000"/>
                        </a:lnSpc>
                      </a:pPr>
                      <a:r>
                        <a:rPr lang="en-ZA" sz="1400" dirty="0" smtClean="0"/>
                        <a:t>NO.</a:t>
                      </a:r>
                      <a:endParaRPr lang="en-ZA" sz="1400" dirty="0"/>
                    </a:p>
                  </a:txBody>
                  <a:tcPr/>
                </a:tc>
                <a:tc>
                  <a:txBody>
                    <a:bodyPr/>
                    <a:lstStyle/>
                    <a:p>
                      <a:pPr>
                        <a:lnSpc>
                          <a:spcPct val="100000"/>
                        </a:lnSpc>
                      </a:pPr>
                      <a:r>
                        <a:rPr lang="en-ZA" sz="1400" dirty="0" smtClean="0"/>
                        <a:t>Recommendations</a:t>
                      </a:r>
                      <a:endParaRPr lang="en-ZA" sz="1400" dirty="0"/>
                    </a:p>
                  </a:txBody>
                  <a:tcPr/>
                </a:tc>
                <a:tc>
                  <a:txBody>
                    <a:bodyPr/>
                    <a:lstStyle/>
                    <a:p>
                      <a:pPr>
                        <a:lnSpc>
                          <a:spcPct val="100000"/>
                        </a:lnSpc>
                      </a:pPr>
                      <a:r>
                        <a:rPr lang="en-ZA" sz="1400" dirty="0" smtClean="0"/>
                        <a:t>Status</a:t>
                      </a:r>
                      <a:endParaRPr lang="en-ZA" sz="1400" dirty="0"/>
                    </a:p>
                  </a:txBody>
                  <a:tcPr/>
                </a:tc>
              </a:tr>
              <a:tr h="4327149">
                <a:tc>
                  <a:txBody>
                    <a:bodyPr/>
                    <a:lstStyle/>
                    <a:p>
                      <a:pPr>
                        <a:lnSpc>
                          <a:spcPct val="100000"/>
                        </a:lnSpc>
                        <a:spcAft>
                          <a:spcPts val="0"/>
                        </a:spcAft>
                      </a:pPr>
                      <a:endParaRPr lang="en-ZA" sz="1400" dirty="0">
                        <a:effectLst/>
                        <a:latin typeface="+mn-lt"/>
                        <a:ea typeface="Calibri" pitchFamily="34" charset="0"/>
                      </a:endParaRPr>
                    </a:p>
                  </a:txBody>
                  <a:tcPr marL="68580" marR="68580" marT="0" marB="0"/>
                </a:tc>
                <a:tc>
                  <a:txBody>
                    <a:bodyPr/>
                    <a:lstStyle/>
                    <a:p>
                      <a:pPr algn="just">
                        <a:lnSpc>
                          <a:spcPct val="100000"/>
                        </a:lnSpc>
                        <a:spcAft>
                          <a:spcPts val="0"/>
                        </a:spcAft>
                      </a:pPr>
                      <a:r>
                        <a:rPr lang="en-ZA" sz="1400" dirty="0" smtClean="0">
                          <a:effectLst/>
                          <a:latin typeface="+mn-lt"/>
                          <a:ea typeface="Calibri" pitchFamily="34" charset="0"/>
                        </a:rPr>
                        <a:t>process should determine the way forward such as mechanisms of redress and compensation. A credible prominent South African with an established track record should lead such a process;</a:t>
                      </a:r>
                    </a:p>
                    <a:p>
                      <a:pPr algn="just">
                        <a:lnSpc>
                          <a:spcPct val="100000"/>
                        </a:lnSpc>
                        <a:spcAft>
                          <a:spcPts val="0"/>
                        </a:spcAft>
                      </a:pPr>
                      <a:r>
                        <a:rPr lang="en-ZA" sz="1400" dirty="0" smtClean="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endParaRPr lang="en-ZA" sz="1400" dirty="0" smtClean="0">
                        <a:effectLst/>
                        <a:latin typeface="+mn-lt"/>
                        <a:ea typeface="Calibri" pitchFamily="34" charset="0"/>
                      </a:endParaRP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1. Health </a:t>
            </a:r>
            <a:r>
              <a:rPr lang="en-ZA" sz="2800" dirty="0" err="1"/>
              <a:t>Ombud’s</a:t>
            </a:r>
            <a:r>
              <a:rPr lang="en-ZA" sz="2800" dirty="0"/>
              <a:t> Report implementation progress </a:t>
            </a:r>
            <a:endParaRPr lang="en-ZA" dirty="0"/>
          </a:p>
        </p:txBody>
      </p:sp>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16</a:t>
            </a:fld>
            <a:endParaRPr lang="en-US"/>
          </a:p>
        </p:txBody>
      </p:sp>
      <p:graphicFrame>
        <p:nvGraphicFramePr>
          <p:cNvPr id="4" name="Table 3"/>
          <p:cNvGraphicFramePr>
            <a:graphicFrameLocks noGrp="1"/>
          </p:cNvGraphicFramePr>
          <p:nvPr/>
        </p:nvGraphicFramePr>
        <p:xfrm>
          <a:off x="1006475" y="1412875"/>
          <a:ext cx="8013699" cy="2448560"/>
        </p:xfrm>
        <a:graphic>
          <a:graphicData uri="http://schemas.openxmlformats.org/drawingml/2006/table">
            <a:tbl>
              <a:tblPr firstRow="1" bandRow="1">
                <a:tableStyleId>{5C22544A-7EE6-4342-B048-85BDC9FD1C3A}</a:tableStyleId>
              </a:tblPr>
              <a:tblGrid>
                <a:gridCol w="825491"/>
                <a:gridCol w="3963074"/>
                <a:gridCol w="3225134"/>
              </a:tblGrid>
              <a:tr h="370840">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370840">
                <a:tc>
                  <a:txBody>
                    <a:bodyPr/>
                    <a:lstStyle/>
                    <a:p>
                      <a:endParaRPr lang="en-ZA" dirty="0"/>
                    </a:p>
                  </a:txBody>
                  <a:tcPr marL="68580" marR="68580" marT="0" marB="0"/>
                </a:tc>
                <a:tc>
                  <a:txBody>
                    <a:bodyPr/>
                    <a:lstStyle/>
                    <a:p>
                      <a:pPr>
                        <a:lnSpc>
                          <a:spcPct val="100000"/>
                        </a:lnSpc>
                      </a:pPr>
                      <a:endParaRPr lang="en-ZA" dirty="0"/>
                    </a:p>
                  </a:txBody>
                  <a:tcPr marL="68580" marR="68580" marT="0" marB="0"/>
                </a:tc>
                <a:tc>
                  <a:txBody>
                    <a:bodyPr/>
                    <a:lstStyle/>
                    <a:p>
                      <a:pPr marL="285750" lvl="0" indent="-285750" algn="just">
                        <a:lnSpc>
                          <a:spcPct val="100000"/>
                        </a:lnSpc>
                        <a:spcAft>
                          <a:spcPts val="0"/>
                        </a:spcAft>
                        <a:buFont typeface="Arial" charset="0"/>
                        <a:buChar char="•"/>
                      </a:pPr>
                      <a:endParaRPr lang="en-ZA" sz="1400" dirty="0" smtClean="0">
                        <a:effectLst/>
                        <a:latin typeface="+mn-lt"/>
                        <a:ea typeface="Calibri" pitchFamily="34" charset="0"/>
                      </a:endParaRPr>
                    </a:p>
                  </a:txBody>
                  <a:tcPr marL="68580" marR="68580" marT="0" marB="0"/>
                </a:tc>
              </a:tr>
              <a:tr h="370840">
                <a:tc>
                  <a:txBody>
                    <a:bodyPr/>
                    <a:lstStyle/>
                    <a:p>
                      <a:pPr>
                        <a:lnSpc>
                          <a:spcPct val="115000"/>
                        </a:lnSpc>
                        <a:spcAft>
                          <a:spcPts val="0"/>
                        </a:spcAft>
                      </a:pPr>
                      <a:r>
                        <a:rPr lang="en-ZA" sz="1400" dirty="0">
                          <a:effectLst/>
                          <a:latin typeface="+mn-lt"/>
                          <a:ea typeface="Calibri" pitchFamily="34" charset="0"/>
                        </a:rPr>
                        <a:t>18.</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The Gauteng Mental Health Review Board was found to be moribund, ineffective and without authority and without independence. As a structure its terms of reference must be clearly defined and strengthened in line with the National Health Act and the Mental Health Care Act 2002 and its independence and authority re-established;</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The MEC has commenced the process of implementing this recommendation. </a:t>
                      </a:r>
                      <a:endParaRPr lang="en-ZA" sz="1400" dirty="0">
                        <a:effectLst/>
                        <a:latin typeface="+mn-lt"/>
                        <a:ea typeface="Calibri" pitchFamily="34" charset="0"/>
                      </a:endParaRPr>
                    </a:p>
                    <a:p>
                      <a:pPr marL="0" indent="0" algn="just">
                        <a:lnSpc>
                          <a:spcPct val="100000"/>
                        </a:lnSpc>
                        <a:spcAft>
                          <a:spcPts val="0"/>
                        </a:spcAft>
                        <a:buFont typeface="Arial" charset="0"/>
                        <a:buNone/>
                      </a:pPr>
                      <a:endParaRPr lang="en-ZA" sz="1400" dirty="0">
                        <a:effectLst/>
                        <a:latin typeface="+mn-lt"/>
                        <a:ea typeface="Calibri" pitchFamily="34" charset="0"/>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6682" y="882950"/>
            <a:ext cx="8043968" cy="523220"/>
          </a:xfrm>
          <a:prstGeom prst="rect">
            <a:avLst/>
          </a:prstGeom>
          <a:solidFill>
            <a:srgbClr val="0070C0"/>
          </a:solidFill>
        </p:spPr>
        <p:txBody>
          <a:bodyPr wrap="square">
            <a:spAutoFit/>
          </a:bodyPr>
          <a:lstStyle/>
          <a:p>
            <a:pPr defTabSz="466481" fontAlgn="auto">
              <a:spcBef>
                <a:spcPts val="0"/>
              </a:spcBef>
              <a:spcAft>
                <a:spcPts val="0"/>
              </a:spcAft>
            </a:pPr>
            <a:r>
              <a:rPr lang="en-GB"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RECOMMENDATIONS</a:t>
            </a:r>
          </a:p>
          <a:p>
            <a:pPr defTabSz="466481" fontAlgn="auto">
              <a:spcBef>
                <a:spcPts val="0"/>
              </a:spcBef>
              <a:spcAft>
                <a:spcPts val="0"/>
              </a:spcAft>
            </a:pPr>
            <a:endPar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endParaRPr>
          </a:p>
        </p:txBody>
      </p:sp>
      <p:graphicFrame>
        <p:nvGraphicFramePr>
          <p:cNvPr id="2" name="Table 1"/>
          <p:cNvGraphicFramePr>
            <a:graphicFrameLocks noGrp="1"/>
          </p:cNvGraphicFramePr>
          <p:nvPr>
            <p:extLst>
              <p:ext uri="{D42A27DB-BD31-4B8C-83A1-F6EECF244321}">
                <p14:modId xmlns:p14="http://schemas.microsoft.com/office/powerpoint/2010/main" xmlns="" val="2040182528"/>
              </p:ext>
            </p:extLst>
          </p:nvPr>
        </p:nvGraphicFramePr>
        <p:xfrm>
          <a:off x="966682" y="1514356"/>
          <a:ext cx="8013699" cy="3364349"/>
        </p:xfrm>
        <a:graphic>
          <a:graphicData uri="http://schemas.openxmlformats.org/drawingml/2006/table">
            <a:tbl>
              <a:tblPr>
                <a:tableStyleId>{BC89EF96-8CEA-46FF-86C4-4CE0E7609802}</a:tableStyleId>
              </a:tblPr>
              <a:tblGrid>
                <a:gridCol w="1491846"/>
                <a:gridCol w="686454"/>
                <a:gridCol w="1122218"/>
                <a:gridCol w="466725"/>
                <a:gridCol w="809625"/>
                <a:gridCol w="1854777"/>
                <a:gridCol w="831273"/>
                <a:gridCol w="750781"/>
              </a:tblGrid>
              <a:tr h="145028">
                <a:tc>
                  <a:txBody>
                    <a:bodyPr/>
                    <a:lstStyle/>
                    <a:p>
                      <a:pPr algn="l" fontAlgn="ctr"/>
                      <a:r>
                        <a:rPr lang="en-ZA" sz="1050" b="1" u="none" strike="noStrike" dirty="0">
                          <a:effectLst/>
                          <a:latin typeface="Corbel" panose="020B0503020204020204" pitchFamily="34" charset="0"/>
                        </a:rPr>
                        <a:t>No.</a:t>
                      </a: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50" b="1" u="none" strike="noStrike" dirty="0">
                          <a:effectLst/>
                          <a:latin typeface="Corbel" panose="020B0503020204020204" pitchFamily="34" charset="0"/>
                        </a:rPr>
                        <a:t> Reference</a:t>
                      </a: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50" b="1" u="none" strike="noStrike" dirty="0">
                          <a:effectLst/>
                          <a:latin typeface="Corbel" panose="020B0503020204020204" pitchFamily="34" charset="0"/>
                        </a:rPr>
                        <a:t>Recommendation Issue </a:t>
                      </a: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50" b="1" u="none" strike="noStrike" dirty="0">
                          <a:effectLst/>
                          <a:latin typeface="Corbel" panose="020B0503020204020204" pitchFamily="34" charset="0"/>
                        </a:rPr>
                        <a:t>Status</a:t>
                      </a: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50" b="1" u="none" strike="noStrike" dirty="0" smtClean="0">
                          <a:effectLst/>
                          <a:latin typeface="Corbel" panose="020B0503020204020204" pitchFamily="34" charset="0"/>
                        </a:rPr>
                        <a:t>Why </a:t>
                      </a:r>
                      <a:r>
                        <a:rPr lang="en-ZA" sz="1050" b="1" u="none" strike="noStrike" dirty="0">
                          <a:effectLst/>
                          <a:latin typeface="Corbel" panose="020B0503020204020204" pitchFamily="34" charset="0"/>
                        </a:rPr>
                        <a:t>issue not actioned </a:t>
                      </a: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50" b="1" u="none" strike="noStrike" dirty="0">
                          <a:effectLst/>
                          <a:latin typeface="Corbel" panose="020B0503020204020204" pitchFamily="34" charset="0"/>
                        </a:rPr>
                        <a:t>Proposed action</a:t>
                      </a: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endParaRPr lang="en-ZA" sz="1050" b="1" i="0" u="none" strike="noStrike" dirty="0">
                        <a:effectLst/>
                        <a:latin typeface="Corbel" panose="020B0503020204020204" pitchFamily="34" charset="0"/>
                      </a:endParaRPr>
                    </a:p>
                  </a:txBody>
                  <a:tcPr marL="5801" marR="5801" marT="5801" marB="0" anchor="ctr">
                    <a:solidFill>
                      <a:schemeClr val="bg1">
                        <a:lumMod val="85000"/>
                      </a:schemeClr>
                    </a:solidFill>
                  </a:tcPr>
                </a:tc>
              </a:tr>
              <a:tr h="221808">
                <a:tc gridSpan="8">
                  <a:txBody>
                    <a:bodyPr/>
                    <a:lstStyle/>
                    <a:p>
                      <a:pPr algn="l" fontAlgn="t"/>
                      <a:r>
                        <a:rPr lang="en-ZA" sz="1200" b="1" u="none" strike="noStrike" dirty="0">
                          <a:effectLst/>
                          <a:latin typeface="Corbel" panose="020B0503020204020204" pitchFamily="34" charset="0"/>
                        </a:rPr>
                        <a:t>Improvement of Systems</a:t>
                      </a:r>
                      <a:endParaRPr lang="en-ZA" sz="1200" b="1" i="0" u="none" strike="noStrike" dirty="0">
                        <a:effectLst/>
                        <a:latin typeface="Corbel" panose="020B0503020204020204" pitchFamily="34" charset="0"/>
                      </a:endParaRPr>
                    </a:p>
                  </a:txBody>
                  <a:tcPr marL="5801" marR="5801" marT="5801"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8870">
                <a:tc gridSpan="8">
                  <a:txBody>
                    <a:bodyPr/>
                    <a:lstStyle/>
                    <a:p>
                      <a:pPr algn="l" fontAlgn="t"/>
                      <a:r>
                        <a:rPr lang="en-ZA" sz="1200" b="1" u="none" strike="noStrike" dirty="0">
                          <a:effectLst/>
                          <a:latin typeface="Corbel" panose="020B0503020204020204" pitchFamily="34" charset="0"/>
                        </a:rPr>
                        <a:t>1. Development of Information Systems</a:t>
                      </a:r>
                      <a:endParaRPr lang="en-ZA" sz="1200" b="1" i="0" u="none" strike="noStrike" dirty="0">
                        <a:effectLst/>
                        <a:latin typeface="Corbel" panose="020B0503020204020204" pitchFamily="34" charset="0"/>
                      </a:endParaRPr>
                    </a:p>
                  </a:txBody>
                  <a:tcPr marL="5801" marR="5801" marT="5801"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70169">
                <a:tc>
                  <a:txBody>
                    <a:bodyPr/>
                    <a:lstStyle/>
                    <a:p>
                      <a:pPr algn="l" fontAlgn="t"/>
                      <a:r>
                        <a:rPr lang="en-ZA" sz="1050" b="1" u="none" strike="noStrike" dirty="0">
                          <a:effectLst/>
                          <a:latin typeface="Corbel" panose="020B0503020204020204" pitchFamily="34" charset="0"/>
                        </a:rPr>
                        <a:t>1.1 Develop information systems with Patient Registers</a:t>
                      </a:r>
                      <a:endParaRPr lang="en-ZA" sz="1050" b="1" i="0" u="none" strike="noStrike" dirty="0">
                        <a:solidFill>
                          <a:srgbClr val="000000"/>
                        </a:solidFill>
                        <a:effectLst/>
                        <a:latin typeface="Corbel" panose="020B0503020204020204" pitchFamily="34" charset="0"/>
                      </a:endParaRPr>
                    </a:p>
                  </a:txBody>
                  <a:tcPr marL="5801" marR="5801" marT="5801" marB="0"/>
                </a:tc>
                <a:tc>
                  <a:txBody>
                    <a:bodyPr/>
                    <a:lstStyle/>
                    <a:p>
                      <a:pPr algn="ctr" fontAlgn="ctr"/>
                      <a:r>
                        <a:rPr lang="en-ZA" sz="1050" b="1" u="none" strike="noStrike">
                          <a:effectLst/>
                          <a:latin typeface="Corbel" panose="020B0503020204020204" pitchFamily="34" charset="0"/>
                        </a:rPr>
                        <a:t>1.1</a:t>
                      </a:r>
                      <a:endParaRPr lang="en-ZA" sz="1050" b="1" i="0" u="none" strike="noStrike">
                        <a:effectLst/>
                        <a:latin typeface="Corbel" panose="020B0503020204020204" pitchFamily="34" charset="0"/>
                      </a:endParaRPr>
                    </a:p>
                  </a:txBody>
                  <a:tcPr marL="5801" marR="5801" marT="5801" marB="0" anchor="ctr"/>
                </a:tc>
                <a:tc rowSpan="2">
                  <a:txBody>
                    <a:bodyPr/>
                    <a:lstStyle/>
                    <a:p>
                      <a:pPr algn="l" fontAlgn="t"/>
                      <a:r>
                        <a:rPr lang="en-ZA" sz="1050" u="none" strike="noStrike" dirty="0">
                          <a:effectLst/>
                          <a:latin typeface="Corbel" panose="020B0503020204020204" pitchFamily="34" charset="0"/>
                        </a:rPr>
                        <a:t>Robust information management</a:t>
                      </a:r>
                      <a:endParaRPr lang="en-ZA" sz="1050" b="0" i="0" u="none" strike="noStrike" dirty="0">
                        <a:effectLst/>
                        <a:latin typeface="Corbel" panose="020B0503020204020204" pitchFamily="34" charset="0"/>
                      </a:endParaRPr>
                    </a:p>
                  </a:txBody>
                  <a:tcPr marL="5801" marR="5801" marT="5801" marB="0"/>
                </a:tc>
                <a:tc>
                  <a:txBody>
                    <a:bodyPr/>
                    <a:lstStyle/>
                    <a:p>
                      <a:pPr algn="l" fontAlgn="t"/>
                      <a:r>
                        <a:rPr lang="en-ZA" sz="1050" u="none" strike="noStrike" dirty="0">
                          <a:effectLst/>
                          <a:latin typeface="Corbel" panose="020B0503020204020204" pitchFamily="34" charset="0"/>
                        </a:rPr>
                        <a:t> </a:t>
                      </a:r>
                      <a:endParaRPr lang="en-ZA" sz="1050" b="0" i="0" u="none" strike="noStrike" dirty="0">
                        <a:effectLst/>
                        <a:latin typeface="Corbel" panose="020B0503020204020204" pitchFamily="34" charset="0"/>
                      </a:endParaRPr>
                    </a:p>
                  </a:txBody>
                  <a:tcPr marL="5801" marR="5801" marT="5801" marB="0">
                    <a:solidFill>
                      <a:srgbClr val="FFFF00"/>
                    </a:solidFill>
                  </a:tcPr>
                </a:tc>
                <a:tc>
                  <a:txBody>
                    <a:bodyPr/>
                    <a:lstStyle/>
                    <a:p>
                      <a:pPr algn="l" fontAlgn="t"/>
                      <a:r>
                        <a:rPr lang="en-ZA" sz="1050" u="none" strike="noStrike" dirty="0">
                          <a:effectLst/>
                          <a:latin typeface="Corbel" panose="020B0503020204020204" pitchFamily="34" charset="0"/>
                        </a:rPr>
                        <a:t> </a:t>
                      </a:r>
                      <a:endParaRPr lang="en-ZA" sz="1050" b="0" i="0" u="none" strike="noStrike" dirty="0">
                        <a:effectLst/>
                        <a:latin typeface="Corbel" panose="020B0503020204020204" pitchFamily="34" charset="0"/>
                      </a:endParaRPr>
                    </a:p>
                  </a:txBody>
                  <a:tcPr marL="5801" marR="5801" marT="5801" marB="0"/>
                </a:tc>
                <a:tc>
                  <a:txBody>
                    <a:bodyPr/>
                    <a:lstStyle/>
                    <a:p>
                      <a:pPr marL="171450" indent="-171450" algn="l" fontAlgn="t">
                        <a:buFont typeface="Arial" panose="020B0604020202020204" pitchFamily="34" charset="0"/>
                        <a:buChar char="•"/>
                      </a:pPr>
                      <a:r>
                        <a:rPr lang="en-ZA" sz="1050" u="none" strike="noStrike" dirty="0">
                          <a:effectLst/>
                          <a:latin typeface="Corbel" panose="020B0503020204020204" pitchFamily="34" charset="0"/>
                        </a:rPr>
                        <a:t>A data base for mental health care </a:t>
                      </a:r>
                      <a:r>
                        <a:rPr lang="en-ZA" sz="1050" u="none" strike="noStrike" dirty="0" smtClean="0">
                          <a:effectLst/>
                          <a:latin typeface="Corbel" panose="020B0503020204020204" pitchFamily="34" charset="0"/>
                        </a:rPr>
                        <a:t>users </a:t>
                      </a:r>
                      <a:r>
                        <a:rPr lang="en-ZA" sz="1050" u="none" strike="noStrike" dirty="0">
                          <a:effectLst/>
                          <a:latin typeface="Corbel" panose="020B0503020204020204" pitchFamily="34" charset="0"/>
                        </a:rPr>
                        <a:t>is been developed </a:t>
                      </a:r>
                      <a:endParaRPr lang="en-ZA" sz="1050" u="none" strike="noStrike" dirty="0" smtClean="0">
                        <a:effectLst/>
                        <a:latin typeface="Corbel" panose="020B0503020204020204" pitchFamily="34" charset="0"/>
                      </a:endParaRPr>
                    </a:p>
                    <a:p>
                      <a:pPr marL="171450" indent="-171450" algn="l" fontAlgn="t">
                        <a:buFont typeface="Arial" panose="020B0604020202020204" pitchFamily="34" charset="0"/>
                        <a:buChar char="•"/>
                      </a:pPr>
                      <a:r>
                        <a:rPr lang="en-ZA" sz="1050" u="none" strike="noStrike" dirty="0" smtClean="0">
                          <a:effectLst/>
                          <a:latin typeface="Corbel" panose="020B0503020204020204" pitchFamily="34" charset="0"/>
                        </a:rPr>
                        <a:t>It</a:t>
                      </a:r>
                      <a:r>
                        <a:rPr lang="en-ZA" sz="1050" u="none" strike="noStrike" baseline="0" dirty="0" smtClean="0">
                          <a:effectLst/>
                          <a:latin typeface="Corbel" panose="020B0503020204020204" pitchFamily="34" charset="0"/>
                        </a:rPr>
                        <a:t> is </a:t>
                      </a:r>
                      <a:r>
                        <a:rPr lang="en-ZA" sz="1050" u="none" strike="noStrike" dirty="0" smtClean="0">
                          <a:effectLst/>
                          <a:latin typeface="Corbel" panose="020B0503020204020204" pitchFamily="34" charset="0"/>
                        </a:rPr>
                        <a:t> </a:t>
                      </a:r>
                      <a:r>
                        <a:rPr lang="en-ZA" sz="1050" u="none" strike="noStrike" dirty="0">
                          <a:effectLst/>
                          <a:latin typeface="Corbel" panose="020B0503020204020204" pitchFamily="34" charset="0"/>
                        </a:rPr>
                        <a:t>reconciled on a daily basis with assistance from </a:t>
                      </a:r>
                      <a:r>
                        <a:rPr lang="en-ZA" sz="1050" u="none" strike="noStrike" dirty="0" smtClean="0">
                          <a:effectLst/>
                          <a:latin typeface="Corbel" panose="020B0503020204020204" pitchFamily="34" charset="0"/>
                        </a:rPr>
                        <a:t>StatsSA.</a:t>
                      </a:r>
                    </a:p>
                    <a:p>
                      <a:pPr marL="171450" indent="-171450" algn="l" fontAlgn="t">
                        <a:buFont typeface="Arial" panose="020B0604020202020204" pitchFamily="34" charset="0"/>
                        <a:buChar char="•"/>
                      </a:pPr>
                      <a:r>
                        <a:rPr lang="en-ZA" sz="1050" u="none" strike="noStrike" dirty="0" smtClean="0">
                          <a:effectLst/>
                          <a:latin typeface="Corbel" panose="020B0503020204020204" pitchFamily="34" charset="0"/>
                        </a:rPr>
                        <a:t>The</a:t>
                      </a:r>
                      <a:r>
                        <a:rPr lang="en-ZA" sz="1050" u="none" strike="noStrike" baseline="0" dirty="0" smtClean="0">
                          <a:effectLst/>
                          <a:latin typeface="Corbel" panose="020B0503020204020204" pitchFamily="34" charset="0"/>
                        </a:rPr>
                        <a:t> department has</a:t>
                      </a:r>
                      <a:r>
                        <a:rPr lang="en-ZA" sz="1050" u="none" strike="noStrike" dirty="0" smtClean="0">
                          <a:effectLst/>
                          <a:latin typeface="Corbel" panose="020B0503020204020204" pitchFamily="34" charset="0"/>
                        </a:rPr>
                        <a:t> </a:t>
                      </a:r>
                      <a:r>
                        <a:rPr lang="en-ZA" sz="1050" u="none" strike="noStrike" dirty="0">
                          <a:effectLst/>
                          <a:latin typeface="Corbel" panose="020B0503020204020204" pitchFamily="34" charset="0"/>
                        </a:rPr>
                        <a:t>an ongoing process of electronic information </a:t>
                      </a:r>
                      <a:r>
                        <a:rPr lang="en-ZA" sz="1050" u="none" strike="noStrike" dirty="0" smtClean="0">
                          <a:effectLst/>
                          <a:latin typeface="Corbel" panose="020B0503020204020204" pitchFamily="34" charset="0"/>
                        </a:rPr>
                        <a:t>processing</a:t>
                      </a:r>
                      <a:endParaRPr lang="en-ZA" sz="1050" b="0" i="0" u="none" strike="noStrike" dirty="0">
                        <a:effectLst/>
                        <a:latin typeface="Corbel" panose="020B0503020204020204" pitchFamily="34" charset="0"/>
                      </a:endParaRPr>
                    </a:p>
                  </a:txBody>
                  <a:tcPr marL="5801" marR="5801" marT="5801" marB="0"/>
                </a:tc>
                <a:tc>
                  <a:txBody>
                    <a:bodyPr/>
                    <a:lstStyle/>
                    <a:p>
                      <a:pPr algn="l" fontAlgn="t"/>
                      <a:endParaRPr lang="en-ZA" sz="1050" b="1" i="0" u="none" strike="noStrike" dirty="0">
                        <a:effectLst/>
                        <a:latin typeface="Corbel" panose="020B0503020204020204" pitchFamily="34" charset="0"/>
                      </a:endParaRPr>
                    </a:p>
                  </a:txBody>
                  <a:tcPr marL="5801" marR="5801" marT="5801" marB="0"/>
                </a:tc>
                <a:tc>
                  <a:txBody>
                    <a:bodyPr/>
                    <a:lstStyle/>
                    <a:p>
                      <a:pPr algn="ctr" fontAlgn="t"/>
                      <a:endParaRPr lang="en-ZA" sz="1050" b="1" i="0" u="none" strike="noStrike" dirty="0">
                        <a:effectLst/>
                        <a:latin typeface="Corbel" panose="020B0503020204020204" pitchFamily="34" charset="0"/>
                      </a:endParaRPr>
                    </a:p>
                  </a:txBody>
                  <a:tcPr marL="5801" marR="5801" marT="5801" marB="0"/>
                </a:tc>
              </a:tr>
              <a:tr h="1451889">
                <a:tc>
                  <a:txBody>
                    <a:bodyPr/>
                    <a:lstStyle/>
                    <a:p>
                      <a:pPr algn="l" fontAlgn="t"/>
                      <a:r>
                        <a:rPr lang="en-ZA" sz="1050" b="1" u="none" strike="noStrike" dirty="0">
                          <a:effectLst/>
                          <a:latin typeface="Corbel" panose="020B0503020204020204" pitchFamily="34" charset="0"/>
                        </a:rPr>
                        <a:t>1.2 Develop data base to aid evidence-based decision-making, monitoring and evaluation of the health care systems</a:t>
                      </a:r>
                      <a:endParaRPr lang="en-ZA" sz="1050" b="1" i="0" u="none" strike="noStrike" dirty="0">
                        <a:solidFill>
                          <a:srgbClr val="000000"/>
                        </a:solidFill>
                        <a:effectLst/>
                        <a:latin typeface="Corbel" panose="020B0503020204020204" pitchFamily="34" charset="0"/>
                      </a:endParaRPr>
                    </a:p>
                  </a:txBody>
                  <a:tcPr marL="5801" marR="5801" marT="5801" marB="0"/>
                </a:tc>
                <a:tc>
                  <a:txBody>
                    <a:bodyPr/>
                    <a:lstStyle/>
                    <a:p>
                      <a:pPr algn="ctr" fontAlgn="ctr"/>
                      <a:r>
                        <a:rPr lang="en-ZA" sz="1050" b="1" u="none" strike="noStrike" dirty="0">
                          <a:effectLst/>
                          <a:latin typeface="Corbel" panose="020B0503020204020204" pitchFamily="34" charset="0"/>
                        </a:rPr>
                        <a:t>1.2</a:t>
                      </a:r>
                      <a:endParaRPr lang="en-ZA" sz="1050" b="1" i="0" u="none" strike="noStrike" dirty="0">
                        <a:effectLst/>
                        <a:latin typeface="Corbel" panose="020B0503020204020204" pitchFamily="34" charset="0"/>
                      </a:endParaRPr>
                    </a:p>
                  </a:txBody>
                  <a:tcPr marL="5801" marR="5801" marT="5801" marB="0" anchor="ctr"/>
                </a:tc>
                <a:tc vMerge="1">
                  <a:txBody>
                    <a:bodyPr/>
                    <a:lstStyle/>
                    <a:p>
                      <a:endParaRPr lang="en-ZA"/>
                    </a:p>
                  </a:txBody>
                  <a:tcPr/>
                </a:tc>
                <a:tc>
                  <a:txBody>
                    <a:bodyPr/>
                    <a:lstStyle/>
                    <a:p>
                      <a:pPr algn="l" fontAlgn="t"/>
                      <a:r>
                        <a:rPr lang="en-ZA" sz="1050" u="none" strike="noStrike" dirty="0">
                          <a:effectLst/>
                          <a:latin typeface="Corbel" panose="020B0503020204020204" pitchFamily="34" charset="0"/>
                        </a:rPr>
                        <a:t> </a:t>
                      </a:r>
                      <a:endParaRPr lang="en-ZA" sz="1050" b="0" i="0" u="none" strike="noStrike" dirty="0">
                        <a:effectLst/>
                        <a:latin typeface="Corbel" panose="020B0503020204020204" pitchFamily="34" charset="0"/>
                      </a:endParaRPr>
                    </a:p>
                  </a:txBody>
                  <a:tcPr marL="5801" marR="5801" marT="5801" marB="0">
                    <a:solidFill>
                      <a:srgbClr val="FFFF00"/>
                    </a:solidFill>
                  </a:tcPr>
                </a:tc>
                <a:tc>
                  <a:txBody>
                    <a:bodyPr/>
                    <a:lstStyle/>
                    <a:p>
                      <a:pPr algn="l" fontAlgn="t"/>
                      <a:r>
                        <a:rPr lang="en-ZA" sz="1050" u="none" strike="noStrike" dirty="0">
                          <a:effectLst/>
                          <a:latin typeface="Corbel" panose="020B0503020204020204" pitchFamily="34" charset="0"/>
                        </a:rPr>
                        <a:t> </a:t>
                      </a:r>
                      <a:endParaRPr lang="en-ZA" sz="1050" b="0" i="0" u="none" strike="noStrike" dirty="0">
                        <a:effectLst/>
                        <a:latin typeface="Corbel" panose="020B0503020204020204" pitchFamily="34" charset="0"/>
                      </a:endParaRPr>
                    </a:p>
                  </a:txBody>
                  <a:tcPr marL="5801" marR="5801" marT="5801" marB="0"/>
                </a:tc>
                <a:tc>
                  <a:txBody>
                    <a:bodyPr/>
                    <a:lstStyle/>
                    <a:p>
                      <a:pPr algn="l" fontAlgn="t"/>
                      <a:r>
                        <a:rPr lang="en-ZA" sz="1050" u="none" strike="noStrike" dirty="0">
                          <a:effectLst/>
                          <a:latin typeface="Corbel" panose="020B0503020204020204" pitchFamily="34" charset="0"/>
                        </a:rPr>
                        <a:t>Same as above</a:t>
                      </a:r>
                      <a:endParaRPr lang="en-ZA" sz="1050" b="0" i="0" u="none" strike="noStrike" dirty="0">
                        <a:effectLst/>
                        <a:latin typeface="Corbel" panose="020B0503020204020204" pitchFamily="34" charset="0"/>
                      </a:endParaRPr>
                    </a:p>
                  </a:txBody>
                  <a:tcPr marL="5801" marR="5801" marT="5801" marB="0"/>
                </a:tc>
                <a:tc>
                  <a:txBody>
                    <a:bodyPr/>
                    <a:lstStyle/>
                    <a:p>
                      <a:pPr algn="l" fontAlgn="t"/>
                      <a:endParaRPr lang="en-ZA" sz="1050" b="1" i="0" u="none" strike="noStrike" dirty="0">
                        <a:effectLst/>
                        <a:latin typeface="Corbel" panose="020B0503020204020204" pitchFamily="34" charset="0"/>
                      </a:endParaRPr>
                    </a:p>
                  </a:txBody>
                  <a:tcPr marL="5801" marR="5801" marT="5801" marB="0"/>
                </a:tc>
                <a:tc>
                  <a:txBody>
                    <a:bodyPr/>
                    <a:lstStyle/>
                    <a:p>
                      <a:pPr algn="ctr" fontAlgn="t"/>
                      <a:endParaRPr lang="en-ZA" sz="1050" b="1" i="0" u="none" strike="noStrike" dirty="0">
                        <a:effectLst/>
                        <a:latin typeface="Corbel" panose="020B0503020204020204" pitchFamily="34" charset="0"/>
                      </a:endParaRPr>
                    </a:p>
                  </a:txBody>
                  <a:tcPr marL="5801" marR="5801" marT="5801" marB="0"/>
                </a:tc>
              </a:tr>
            </a:tbl>
          </a:graphicData>
        </a:graphic>
      </p:graphicFrame>
    </p:spTree>
    <p:extLst>
      <p:ext uri="{BB962C8B-B14F-4D97-AF65-F5344CB8AC3E}">
        <p14:creationId xmlns:p14="http://schemas.microsoft.com/office/powerpoint/2010/main" xmlns="" val="1340773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0457" y="900368"/>
            <a:ext cx="8390667" cy="307777"/>
          </a:xfrm>
          <a:prstGeom prst="rect">
            <a:avLst/>
          </a:prstGeom>
          <a:solidFill>
            <a:srgbClr val="0070C0"/>
          </a:solidFill>
        </p:spPr>
        <p:txBody>
          <a:bodyPr wrap="square">
            <a:spAutoFit/>
          </a:bodyPr>
          <a:lstStyle/>
          <a:p>
            <a:pPr defTabSz="466481" fontAlgn="auto">
              <a:spcBef>
                <a:spcPts val="0"/>
              </a:spcBef>
              <a:spcAft>
                <a:spcPts val="0"/>
              </a:spcAft>
            </a:pP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a:t>
            </a:r>
            <a:r>
              <a:rPr lang="en-GB" sz="1400" b="1" dirty="0" err="1"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RECOMMENDATIONS..cont</a:t>
            </a:r>
            <a:endPar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endParaRPr>
          </a:p>
        </p:txBody>
      </p:sp>
      <p:graphicFrame>
        <p:nvGraphicFramePr>
          <p:cNvPr id="9" name="Table 8"/>
          <p:cNvGraphicFramePr>
            <a:graphicFrameLocks noGrp="1"/>
          </p:cNvGraphicFramePr>
          <p:nvPr>
            <p:extLst>
              <p:ext uri="{D42A27DB-BD31-4B8C-83A1-F6EECF244321}">
                <p14:modId xmlns:p14="http://schemas.microsoft.com/office/powerpoint/2010/main" xmlns="" val="739160947"/>
              </p:ext>
            </p:extLst>
          </p:nvPr>
        </p:nvGraphicFramePr>
        <p:xfrm>
          <a:off x="610457" y="1457087"/>
          <a:ext cx="8390668" cy="3902137"/>
        </p:xfrm>
        <a:graphic>
          <a:graphicData uri="http://schemas.openxmlformats.org/drawingml/2006/table">
            <a:tbl>
              <a:tblPr>
                <a:tableStyleId>{BC89EF96-8CEA-46FF-86C4-4CE0E7609802}</a:tableStyleId>
              </a:tblPr>
              <a:tblGrid>
                <a:gridCol w="1704118"/>
                <a:gridCol w="576651"/>
                <a:gridCol w="1147374"/>
                <a:gridCol w="428625"/>
                <a:gridCol w="885825"/>
                <a:gridCol w="1991601"/>
                <a:gridCol w="725129"/>
                <a:gridCol w="261297"/>
                <a:gridCol w="670048"/>
              </a:tblGrid>
              <a:tr h="338408">
                <a:tc>
                  <a:txBody>
                    <a:bodyPr/>
                    <a:lstStyle/>
                    <a:p>
                      <a:pPr algn="l" fontAlgn="ctr"/>
                      <a:r>
                        <a:rPr lang="en-ZA" sz="1000" b="1" u="none" strike="noStrike" dirty="0">
                          <a:effectLst/>
                          <a:latin typeface="Corbel" panose="020B0503020204020204" pitchFamily="34" charset="0"/>
                        </a:rPr>
                        <a:t>No.</a:t>
                      </a: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00" b="1" u="none" strike="noStrike" dirty="0">
                          <a:effectLst/>
                          <a:latin typeface="Corbel" panose="020B0503020204020204" pitchFamily="34" charset="0"/>
                        </a:rPr>
                        <a:t> Reference</a:t>
                      </a: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00" b="1" u="none" strike="noStrike" dirty="0">
                          <a:effectLst/>
                          <a:latin typeface="Corbel" panose="020B0503020204020204" pitchFamily="34" charset="0"/>
                        </a:rPr>
                        <a:t>Recommendation Issue </a:t>
                      </a: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00" b="1" u="none" strike="noStrike" dirty="0">
                          <a:effectLst/>
                          <a:latin typeface="Corbel" panose="020B0503020204020204" pitchFamily="34" charset="0"/>
                        </a:rPr>
                        <a:t>Status</a:t>
                      </a: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00" b="1" u="none" strike="noStrike" dirty="0" smtClean="0">
                          <a:effectLst/>
                          <a:latin typeface="Corbel" panose="020B0503020204020204" pitchFamily="34" charset="0"/>
                        </a:rPr>
                        <a:t>Why </a:t>
                      </a:r>
                      <a:r>
                        <a:rPr lang="en-ZA" sz="1000" b="1" u="none" strike="noStrike" dirty="0">
                          <a:effectLst/>
                          <a:latin typeface="Corbel" panose="020B0503020204020204" pitchFamily="34" charset="0"/>
                        </a:rPr>
                        <a:t>issue not actioned </a:t>
                      </a: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c>
                  <a:txBody>
                    <a:bodyPr/>
                    <a:lstStyle/>
                    <a:p>
                      <a:pPr algn="l" fontAlgn="ctr"/>
                      <a:r>
                        <a:rPr lang="en-ZA" sz="1000" b="1" u="none" strike="noStrike" dirty="0">
                          <a:effectLst/>
                          <a:latin typeface="Corbel" panose="020B0503020204020204" pitchFamily="34" charset="0"/>
                        </a:rPr>
                        <a:t>Proposed action</a:t>
                      </a: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c gridSpan="2">
                  <a:txBody>
                    <a:bodyPr/>
                    <a:lstStyle/>
                    <a:p>
                      <a:pPr algn="l" fontAlgn="ct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c hMerge="1">
                  <a:txBody>
                    <a:bodyPr/>
                    <a:lstStyle/>
                    <a:p>
                      <a:pPr algn="l" fontAlgn="ctr"/>
                      <a:endParaRPr lang="en-ZA" sz="1000" b="1" i="0" u="none" strike="noStrike">
                        <a:effectLst/>
                        <a:latin typeface="Corbel" panose="020B0503020204020204" pitchFamily="34" charset="0"/>
                      </a:endParaRPr>
                    </a:p>
                  </a:txBody>
                  <a:tcPr marL="5801" marR="5801" marT="5801" marB="0" anchor="ctr"/>
                </a:tc>
                <a:tc>
                  <a:txBody>
                    <a:bodyPr/>
                    <a:lstStyle/>
                    <a:p>
                      <a:pPr algn="l" fontAlgn="ctr"/>
                      <a:endParaRPr lang="en-ZA" sz="1000" b="1" i="0" u="none" strike="noStrike" dirty="0">
                        <a:effectLst/>
                        <a:latin typeface="Corbel" panose="020B0503020204020204" pitchFamily="34" charset="0"/>
                      </a:endParaRPr>
                    </a:p>
                  </a:txBody>
                  <a:tcPr marL="5801" marR="5801" marT="5801" marB="0" anchor="ctr">
                    <a:solidFill>
                      <a:schemeClr val="bg1">
                        <a:lumMod val="85000"/>
                      </a:schemeClr>
                    </a:solidFill>
                  </a:tcPr>
                </a:tc>
              </a:tr>
              <a:tr h="241666">
                <a:tc gridSpan="9">
                  <a:txBody>
                    <a:bodyPr/>
                    <a:lstStyle/>
                    <a:p>
                      <a:pPr algn="l" fontAlgn="t"/>
                      <a:r>
                        <a:rPr lang="en-ZA" sz="1000" b="1" u="none" strike="noStrike" dirty="0">
                          <a:effectLst/>
                          <a:latin typeface="Corbel" panose="020B0503020204020204" pitchFamily="34" charset="0"/>
                        </a:rPr>
                        <a:t>Improvement of Systems</a:t>
                      </a:r>
                      <a:endParaRPr lang="en-ZA" sz="1000" b="1" i="0" u="none" strike="noStrike" dirty="0">
                        <a:effectLst/>
                        <a:latin typeface="Corbel" panose="020B0503020204020204" pitchFamily="34" charset="0"/>
                      </a:endParaRPr>
                    </a:p>
                  </a:txBody>
                  <a:tcPr marL="5801" marR="5801" marT="5801"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06729">
                <a:tc gridSpan="9">
                  <a:txBody>
                    <a:bodyPr/>
                    <a:lstStyle/>
                    <a:p>
                      <a:pPr algn="l" fontAlgn="t"/>
                      <a:r>
                        <a:rPr lang="en-ZA" sz="1000" b="1" u="none" strike="noStrike" dirty="0">
                          <a:effectLst/>
                          <a:latin typeface="Corbel" panose="020B0503020204020204" pitchFamily="34" charset="0"/>
                        </a:rPr>
                        <a:t>2. Review and harmonisation of GDOH Mental Health Services in line with the Recommendations</a:t>
                      </a:r>
                      <a:endParaRPr lang="en-ZA" sz="1000" b="1" i="0" u="none" strike="noStrike" dirty="0">
                        <a:solidFill>
                          <a:srgbClr val="000000"/>
                        </a:solidFill>
                        <a:effectLst/>
                        <a:latin typeface="Corbel" panose="020B0503020204020204" pitchFamily="34" charset="0"/>
                      </a:endParaRPr>
                    </a:p>
                  </a:txBody>
                  <a:tcPr marL="5801" marR="5801" marT="5801"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36539">
                <a:tc rowSpan="2">
                  <a:txBody>
                    <a:bodyPr/>
                    <a:lstStyle/>
                    <a:p>
                      <a:pPr algn="l" fontAlgn="t"/>
                      <a:r>
                        <a:rPr lang="en-ZA" sz="1000" b="1" u="none" strike="noStrike" dirty="0">
                          <a:effectLst/>
                          <a:latin typeface="Corbel" panose="020B0503020204020204" pitchFamily="34" charset="0"/>
                        </a:rPr>
                        <a:t>2.1 Ensure exemplary adherence to the MHCA and its related regulations </a:t>
                      </a:r>
                      <a:endParaRPr lang="en-ZA" sz="1000" b="1" i="0" u="none" strike="noStrike" dirty="0">
                        <a:solidFill>
                          <a:srgbClr val="000000"/>
                        </a:solidFill>
                        <a:effectLst/>
                        <a:latin typeface="Corbel" panose="020B0503020204020204" pitchFamily="34" charset="0"/>
                      </a:endParaRPr>
                    </a:p>
                  </a:txBody>
                  <a:tcPr marL="5801" marR="5801" marT="5801" marB="0"/>
                </a:tc>
                <a:tc>
                  <a:txBody>
                    <a:bodyPr/>
                    <a:lstStyle/>
                    <a:p>
                      <a:pPr algn="ctr" fontAlgn="ctr"/>
                      <a:r>
                        <a:rPr lang="en-ZA" sz="1000" b="1" u="none" strike="noStrike" dirty="0">
                          <a:effectLst/>
                          <a:latin typeface="Corbel" panose="020B0503020204020204" pitchFamily="34" charset="0"/>
                        </a:rPr>
                        <a:t>2.1.1</a:t>
                      </a:r>
                      <a:endParaRPr lang="en-ZA" sz="1000" b="1" i="0" u="none" strike="noStrike" dirty="0">
                        <a:solidFill>
                          <a:srgbClr val="000000"/>
                        </a:solidFill>
                        <a:effectLst/>
                        <a:latin typeface="Corbel" panose="020B0503020204020204" pitchFamily="34" charset="0"/>
                      </a:endParaRPr>
                    </a:p>
                  </a:txBody>
                  <a:tcPr marL="5801" marR="5801" marT="5801" marB="0" anchor="ctr"/>
                </a:tc>
                <a:tc rowSpan="2">
                  <a:txBody>
                    <a:bodyPr/>
                    <a:lstStyle/>
                    <a:p>
                      <a:pPr algn="l" fontAlgn="t"/>
                      <a:r>
                        <a:rPr lang="en-ZA" sz="1000" u="none" strike="noStrike" dirty="0">
                          <a:effectLst/>
                          <a:latin typeface="Corbel" panose="020B0503020204020204" pitchFamily="34" charset="0"/>
                        </a:rPr>
                        <a:t>Fragmented </a:t>
                      </a:r>
                      <a:r>
                        <a:rPr lang="en-ZA" sz="1000" u="none" strike="noStrike" dirty="0" smtClean="0">
                          <a:effectLst/>
                          <a:latin typeface="Corbel" panose="020B0503020204020204" pitchFamily="34" charset="0"/>
                        </a:rPr>
                        <a:t>Adherence </a:t>
                      </a:r>
                      <a:r>
                        <a:rPr lang="en-ZA" sz="1000" u="none" strike="noStrike" dirty="0">
                          <a:effectLst/>
                          <a:latin typeface="Corbel" panose="020B0503020204020204" pitchFamily="34" charset="0"/>
                        </a:rPr>
                        <a:t>to Mental Health Act</a:t>
                      </a:r>
                      <a:endParaRPr lang="en-ZA" sz="1000" b="0" i="0" u="none" strike="noStrike" dirty="0">
                        <a:effectLst/>
                        <a:latin typeface="Corbel" panose="020B0503020204020204" pitchFamily="34" charset="0"/>
                      </a:endParaRPr>
                    </a:p>
                  </a:txBody>
                  <a:tcPr marL="5801" marR="5801" marT="5801" marB="0"/>
                </a:tc>
                <a:tc>
                  <a:txBody>
                    <a:bodyPr/>
                    <a:lstStyle/>
                    <a:p>
                      <a:pPr algn="l" fontAlgn="t"/>
                      <a:r>
                        <a:rPr lang="en-ZA" sz="1000" u="none" strike="noStrike" dirty="0">
                          <a:effectLst/>
                          <a:latin typeface="Corbel" panose="020B0503020204020204" pitchFamily="34" charset="0"/>
                        </a:rPr>
                        <a:t> </a:t>
                      </a:r>
                      <a:endParaRPr lang="en-ZA" sz="1000" b="1" i="0" u="none" strike="noStrike" dirty="0">
                        <a:solidFill>
                          <a:srgbClr val="3366FF"/>
                        </a:solidFill>
                        <a:effectLst/>
                        <a:latin typeface="Corbel" panose="020B0503020204020204" pitchFamily="34" charset="0"/>
                      </a:endParaRPr>
                    </a:p>
                  </a:txBody>
                  <a:tcPr marL="5801" marR="5801" marT="5801" marB="0">
                    <a:solidFill>
                      <a:srgbClr val="00B050"/>
                    </a:solidFill>
                  </a:tcPr>
                </a:tc>
                <a:tc>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5801" marR="5801" marT="5801" marB="0"/>
                </a:tc>
                <a:tc>
                  <a:txBody>
                    <a:bodyPr/>
                    <a:lstStyle/>
                    <a:p>
                      <a:pPr marL="171450" indent="-171450" algn="l" fontAlgn="t">
                        <a:buFont typeface="Arial" panose="020B0604020202020204" pitchFamily="34" charset="0"/>
                        <a:buChar char="•"/>
                      </a:pPr>
                      <a:r>
                        <a:rPr lang="en-ZA" sz="1000" u="none" strike="noStrike" dirty="0">
                          <a:effectLst/>
                          <a:latin typeface="Corbel" panose="020B0503020204020204" pitchFamily="34" charset="0"/>
                        </a:rPr>
                        <a:t>Appointment of an acting Director for Mental Health Directorate </a:t>
                      </a:r>
                      <a:r>
                        <a:rPr lang="en-ZA" sz="1000" u="none" strike="noStrike" dirty="0" smtClean="0">
                          <a:effectLst/>
                          <a:latin typeface="Corbel" panose="020B0503020204020204" pitchFamily="34" charset="0"/>
                        </a:rPr>
                        <a:t>finalised Dr Kobie Marais will be</a:t>
                      </a:r>
                    </a:p>
                    <a:p>
                      <a:pPr marL="0" indent="0" algn="l" fontAlgn="t">
                        <a:buFont typeface="Arial" panose="020B0604020202020204" pitchFamily="34" charset="0"/>
                        <a:buNone/>
                      </a:pPr>
                      <a:r>
                        <a:rPr lang="en-ZA" sz="1000" u="none" strike="noStrike" dirty="0" smtClean="0">
                          <a:effectLst/>
                          <a:latin typeface="Corbel" panose="020B0503020204020204" pitchFamily="34" charset="0"/>
                        </a:rPr>
                        <a:t>supported </a:t>
                      </a:r>
                      <a:r>
                        <a:rPr lang="en-ZA" sz="1000" u="none" strike="noStrike" dirty="0">
                          <a:effectLst/>
                          <a:latin typeface="Corbel" panose="020B0503020204020204" pitchFamily="34" charset="0"/>
                        </a:rPr>
                        <a:t>by Chief Directorate Nursing and Hospital Services</a:t>
                      </a:r>
                      <a:endParaRPr lang="en-ZA" sz="1000" b="0" i="0" u="none" strike="noStrike" dirty="0">
                        <a:effectLst/>
                        <a:latin typeface="Corbel" panose="020B0503020204020204" pitchFamily="34" charset="0"/>
                      </a:endParaRPr>
                    </a:p>
                  </a:txBody>
                  <a:tcPr marL="5801" marR="5801" marT="5801" marB="0"/>
                </a:tc>
                <a:tc>
                  <a:txBody>
                    <a:bodyPr/>
                    <a:lstStyle/>
                    <a:p>
                      <a:pPr algn="l" fontAlgn="t"/>
                      <a:endParaRPr lang="en-ZA" sz="1000" b="1" i="0" u="none" strike="noStrike" dirty="0">
                        <a:effectLst/>
                        <a:latin typeface="Corbel" panose="020B0503020204020204" pitchFamily="34" charset="0"/>
                      </a:endParaRPr>
                    </a:p>
                  </a:txBody>
                  <a:tcPr marL="5801" marR="5801" marT="5801" marB="0"/>
                </a:tc>
                <a:tc gridSpan="2">
                  <a:txBody>
                    <a:bodyPr/>
                    <a:lstStyle/>
                    <a:p>
                      <a:pPr algn="ctr" fontAlgn="t"/>
                      <a:endParaRPr lang="en-ZA" sz="1000" b="1" i="0" u="none" strike="noStrike" dirty="0">
                        <a:effectLst/>
                        <a:latin typeface="Corbel" panose="020B0503020204020204" pitchFamily="34" charset="0"/>
                      </a:endParaRPr>
                    </a:p>
                  </a:txBody>
                  <a:tcPr marL="5801" marR="5801" marT="5801" marB="0"/>
                </a:tc>
                <a:tc hMerge="1">
                  <a:txBody>
                    <a:bodyPr/>
                    <a:lstStyle/>
                    <a:p>
                      <a:endParaRPr lang="en-ZA"/>
                    </a:p>
                  </a:txBody>
                  <a:tcPr/>
                </a:tc>
              </a:tr>
              <a:tr h="836539">
                <a:tc vMerge="1">
                  <a:txBody>
                    <a:bodyPr/>
                    <a:lstStyle/>
                    <a:p>
                      <a:endParaRPr lang="en-ZA"/>
                    </a:p>
                  </a:txBody>
                  <a:tcPr/>
                </a:tc>
                <a:tc>
                  <a:txBody>
                    <a:bodyPr/>
                    <a:lstStyle/>
                    <a:p>
                      <a:pPr algn="ctr" fontAlgn="ctr"/>
                      <a:r>
                        <a:rPr lang="en-ZA" sz="1000" b="1" u="none" strike="noStrike">
                          <a:effectLst/>
                          <a:latin typeface="Corbel" panose="020B0503020204020204" pitchFamily="34" charset="0"/>
                        </a:rPr>
                        <a:t>2.1.2</a:t>
                      </a:r>
                      <a:endParaRPr lang="en-ZA" sz="1000" b="1" i="0" u="none" strike="noStrike">
                        <a:solidFill>
                          <a:srgbClr val="000000"/>
                        </a:solidFill>
                        <a:effectLst/>
                        <a:latin typeface="Corbel" panose="020B0503020204020204" pitchFamily="34" charset="0"/>
                      </a:endParaRPr>
                    </a:p>
                  </a:txBody>
                  <a:tcPr marL="5801" marR="5801" marT="5801" marB="0" anchor="ctr"/>
                </a:tc>
                <a:tc vMerge="1">
                  <a:txBody>
                    <a:bodyPr/>
                    <a:lstStyle/>
                    <a:p>
                      <a:endParaRPr lang="en-ZA"/>
                    </a:p>
                  </a:txBody>
                  <a:tcPr/>
                </a:tc>
                <a:tc>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5801" marR="5801" marT="5801" marB="0">
                    <a:solidFill>
                      <a:srgbClr val="FF0000"/>
                    </a:solidFill>
                  </a:tcPr>
                </a:tc>
                <a:tc>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5801" marR="5801" marT="5801" marB="0"/>
                </a:tc>
                <a:tc>
                  <a:txBody>
                    <a:bodyPr/>
                    <a:lstStyle/>
                    <a:p>
                      <a:pPr marL="171450" indent="-171450" algn="l" fontAlgn="t">
                        <a:buFont typeface="Arial" panose="020B0604020202020204" pitchFamily="34" charset="0"/>
                        <a:buChar char="•"/>
                      </a:pPr>
                      <a:r>
                        <a:rPr lang="en-ZA" sz="1000" u="none" strike="noStrike" dirty="0">
                          <a:effectLst/>
                          <a:latin typeface="Corbel" panose="020B0503020204020204" pitchFamily="34" charset="0"/>
                        </a:rPr>
                        <a:t> </a:t>
                      </a:r>
                      <a:r>
                        <a:rPr lang="en-ZA" sz="1000" u="none" strike="noStrike" dirty="0" smtClean="0">
                          <a:effectLst/>
                          <a:latin typeface="Corbel" panose="020B0503020204020204" pitchFamily="34" charset="0"/>
                        </a:rPr>
                        <a:t> </a:t>
                      </a:r>
                      <a:r>
                        <a:rPr lang="en-ZA" sz="1000" u="none" strike="noStrike" dirty="0">
                          <a:effectLst/>
                          <a:latin typeface="Corbel" panose="020B0503020204020204" pitchFamily="34" charset="0"/>
                        </a:rPr>
                        <a:t>Continuing Professional Development (CPD</a:t>
                      </a:r>
                      <a:r>
                        <a:rPr lang="en-ZA" sz="1000" u="none" strike="noStrike" dirty="0" smtClean="0">
                          <a:effectLst/>
                          <a:latin typeface="Corbel" panose="020B0503020204020204" pitchFamily="34" charset="0"/>
                        </a:rPr>
                        <a:t>) program  </a:t>
                      </a:r>
                      <a:r>
                        <a:rPr lang="en-ZA" sz="1000" u="none" strike="noStrike" dirty="0">
                          <a:effectLst/>
                          <a:latin typeface="Corbel" panose="020B0503020204020204" pitchFamily="34" charset="0"/>
                        </a:rPr>
                        <a:t>will be done </a:t>
                      </a:r>
                      <a:r>
                        <a:rPr lang="en-ZA" sz="1000" u="none" strike="noStrike" dirty="0" smtClean="0">
                          <a:effectLst/>
                          <a:latin typeface="Corbel" panose="020B0503020204020204" pitchFamily="34" charset="0"/>
                        </a:rPr>
                        <a:t> for MHC Directorate as </a:t>
                      </a:r>
                      <a:r>
                        <a:rPr lang="en-ZA" sz="1000" u="none" strike="noStrike" dirty="0">
                          <a:effectLst/>
                          <a:latin typeface="Corbel" panose="020B0503020204020204" pitchFamily="34" charset="0"/>
                        </a:rPr>
                        <a:t>soon as </a:t>
                      </a:r>
                      <a:r>
                        <a:rPr lang="en-ZA" sz="1000" u="none" strike="noStrike" dirty="0" smtClean="0">
                          <a:effectLst/>
                          <a:latin typeface="Corbel" panose="020B0503020204020204" pitchFamily="34" charset="0"/>
                        </a:rPr>
                        <a:t>Acting</a:t>
                      </a:r>
                      <a:r>
                        <a:rPr lang="en-ZA" sz="1000" u="none" strike="noStrike" baseline="0" dirty="0" smtClean="0">
                          <a:effectLst/>
                          <a:latin typeface="Corbel" panose="020B0503020204020204" pitchFamily="34" charset="0"/>
                        </a:rPr>
                        <a:t> director commences duties</a:t>
                      </a:r>
                      <a:endParaRPr lang="en-ZA" sz="1000" b="0" i="0" u="none" strike="noStrike" dirty="0">
                        <a:effectLst/>
                        <a:latin typeface="Corbel" panose="020B0503020204020204" pitchFamily="34" charset="0"/>
                      </a:endParaRPr>
                    </a:p>
                  </a:txBody>
                  <a:tcPr marL="5801" marR="5801" marT="5801" marB="0"/>
                </a:tc>
                <a:tc>
                  <a:txBody>
                    <a:bodyPr/>
                    <a:lstStyle/>
                    <a:p>
                      <a:pPr algn="l" fontAlgn="t"/>
                      <a:endParaRPr lang="en-ZA" sz="1000" b="1" i="0" u="none" strike="noStrike">
                        <a:effectLst/>
                        <a:latin typeface="Corbel" panose="020B0503020204020204" pitchFamily="34" charset="0"/>
                      </a:endParaRPr>
                    </a:p>
                  </a:txBody>
                  <a:tcPr marL="5801" marR="5801" marT="5801" marB="0"/>
                </a:tc>
                <a:tc gridSpan="2">
                  <a:txBody>
                    <a:bodyPr/>
                    <a:lstStyle/>
                    <a:p>
                      <a:pPr algn="ctr" fontAlgn="t"/>
                      <a:endParaRPr lang="en-ZA" sz="1000" b="1" i="0" u="none" strike="noStrike" dirty="0">
                        <a:effectLst/>
                        <a:latin typeface="Corbel" panose="020B0503020204020204" pitchFamily="34" charset="0"/>
                      </a:endParaRPr>
                    </a:p>
                  </a:txBody>
                  <a:tcPr marL="5801" marR="5801" marT="5801" marB="0"/>
                </a:tc>
                <a:tc hMerge="1">
                  <a:txBody>
                    <a:bodyPr/>
                    <a:lstStyle/>
                    <a:p>
                      <a:endParaRPr lang="en-ZA"/>
                    </a:p>
                  </a:txBody>
                  <a:tcPr/>
                </a:tc>
              </a:tr>
              <a:tr h="574455">
                <a:tc>
                  <a:txBody>
                    <a:bodyPr/>
                    <a:lstStyle/>
                    <a:p>
                      <a:pPr algn="l" fontAlgn="t"/>
                      <a:r>
                        <a:rPr lang="en-ZA" sz="1000" b="1" u="none" strike="noStrike">
                          <a:effectLst/>
                          <a:latin typeface="Corbel" panose="020B0503020204020204" pitchFamily="34" charset="0"/>
                        </a:rPr>
                        <a:t>2.2.1 Unpack the Regulations that relates to MHRB</a:t>
                      </a:r>
                      <a:endParaRPr lang="en-ZA" sz="1000" b="1" i="0" u="none" strike="noStrike">
                        <a:solidFill>
                          <a:srgbClr val="000000"/>
                        </a:solidFill>
                        <a:effectLst/>
                        <a:latin typeface="Corbel" panose="020B0503020204020204" pitchFamily="34" charset="0"/>
                      </a:endParaRPr>
                    </a:p>
                  </a:txBody>
                  <a:tcPr marL="5801" marR="5801" marT="5801" marB="0"/>
                </a:tc>
                <a:tc>
                  <a:txBody>
                    <a:bodyPr/>
                    <a:lstStyle/>
                    <a:p>
                      <a:pPr algn="ctr" fontAlgn="ctr"/>
                      <a:r>
                        <a:rPr lang="en-ZA" sz="1000" b="1" u="none" strike="noStrike">
                          <a:effectLst/>
                          <a:latin typeface="Corbel" panose="020B0503020204020204" pitchFamily="34" charset="0"/>
                        </a:rPr>
                        <a:t>2.2.1</a:t>
                      </a:r>
                      <a:endParaRPr lang="en-ZA" sz="1000" b="1" i="0" u="none" strike="noStrike">
                        <a:solidFill>
                          <a:srgbClr val="000000"/>
                        </a:solidFill>
                        <a:effectLst/>
                        <a:latin typeface="Corbel" panose="020B0503020204020204" pitchFamily="34" charset="0"/>
                      </a:endParaRPr>
                    </a:p>
                  </a:txBody>
                  <a:tcPr marL="5801" marR="5801" marT="5801" marB="0" anchor="ctr"/>
                </a:tc>
                <a:tc>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5801" marR="5801" marT="5801" marB="0"/>
                </a:tc>
                <a:tc>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5801" marR="5801" marT="5801" marB="0">
                    <a:solidFill>
                      <a:srgbClr val="00B050"/>
                    </a:solidFill>
                  </a:tcPr>
                </a:tc>
                <a:tc>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5801" marR="5801" marT="5801" marB="0"/>
                </a:tc>
                <a:tc>
                  <a:txBody>
                    <a:bodyPr/>
                    <a:lstStyle/>
                    <a:p>
                      <a:pPr marL="171450" indent="-171450" algn="l" fontAlgn="t">
                        <a:buFont typeface="Arial" panose="020B0604020202020204" pitchFamily="34" charset="0"/>
                        <a:buChar char="•"/>
                      </a:pPr>
                      <a:r>
                        <a:rPr lang="en-ZA" sz="1000" u="none" strike="noStrike" dirty="0">
                          <a:effectLst/>
                          <a:latin typeface="Corbel" panose="020B0503020204020204" pitchFamily="34" charset="0"/>
                        </a:rPr>
                        <a:t>Multi-disciplinary team of experts have completed the work</a:t>
                      </a:r>
                      <a:endParaRPr lang="en-ZA" sz="1000" b="0" i="0" u="none" strike="noStrike" dirty="0">
                        <a:effectLst/>
                        <a:latin typeface="Corbel" panose="020B0503020204020204" pitchFamily="34" charset="0"/>
                      </a:endParaRPr>
                    </a:p>
                  </a:txBody>
                  <a:tcPr marL="5801" marR="5801" marT="5801" marB="0"/>
                </a:tc>
                <a:tc>
                  <a:txBody>
                    <a:bodyPr/>
                    <a:lstStyle/>
                    <a:p>
                      <a:pPr algn="l" fontAlgn="t"/>
                      <a:endParaRPr lang="en-ZA" sz="1000" b="1" i="0" u="none" strike="noStrike" dirty="0">
                        <a:effectLst/>
                        <a:latin typeface="Corbel" panose="020B0503020204020204" pitchFamily="34" charset="0"/>
                      </a:endParaRPr>
                    </a:p>
                  </a:txBody>
                  <a:tcPr marL="5801" marR="5801" marT="5801" marB="0"/>
                </a:tc>
                <a:tc gridSpan="2">
                  <a:txBody>
                    <a:bodyPr/>
                    <a:lstStyle/>
                    <a:p>
                      <a:pPr algn="ctr" fontAlgn="t"/>
                      <a:endParaRPr lang="en-ZA" sz="1000" b="1" i="0" u="none" strike="noStrike" dirty="0">
                        <a:effectLst/>
                        <a:latin typeface="Corbel" panose="020B0503020204020204" pitchFamily="34" charset="0"/>
                      </a:endParaRPr>
                    </a:p>
                  </a:txBody>
                  <a:tcPr marL="5801" marR="5801" marT="5801" marB="0"/>
                </a:tc>
                <a:tc hMerge="1">
                  <a:txBody>
                    <a:bodyPr/>
                    <a:lstStyle/>
                    <a:p>
                      <a:endParaRPr lang="en-ZA"/>
                    </a:p>
                  </a:txBody>
                  <a:tcPr/>
                </a:tc>
              </a:tr>
              <a:tr h="504452">
                <a:tc>
                  <a:txBody>
                    <a:bodyPr/>
                    <a:lstStyle/>
                    <a:p>
                      <a:pPr algn="l" fontAlgn="t"/>
                      <a:r>
                        <a:rPr lang="en-ZA" sz="1000" b="1" u="none" strike="noStrike" dirty="0">
                          <a:effectLst/>
                          <a:latin typeface="Corbel" panose="020B0503020204020204" pitchFamily="34" charset="0"/>
                        </a:rPr>
                        <a:t>2.2.2 Assess the capacity of the current board in line with the regulations</a:t>
                      </a:r>
                      <a:endParaRPr lang="en-ZA" sz="1000" b="1" i="0" u="none" strike="noStrike" dirty="0">
                        <a:solidFill>
                          <a:srgbClr val="000000"/>
                        </a:solidFill>
                        <a:effectLst/>
                        <a:latin typeface="Corbel" panose="020B0503020204020204" pitchFamily="34" charset="0"/>
                      </a:endParaRPr>
                    </a:p>
                  </a:txBody>
                  <a:tcPr marL="5801" marR="5801" marT="5801" marB="0"/>
                </a:tc>
                <a:tc>
                  <a:txBody>
                    <a:bodyPr/>
                    <a:lstStyle/>
                    <a:p>
                      <a:pPr algn="ctr" fontAlgn="ctr"/>
                      <a:r>
                        <a:rPr lang="en-ZA" sz="1000" b="1" u="none" strike="noStrike" dirty="0">
                          <a:effectLst/>
                          <a:latin typeface="Corbel" panose="020B0503020204020204" pitchFamily="34" charset="0"/>
                        </a:rPr>
                        <a:t>2.2.2</a:t>
                      </a:r>
                      <a:endParaRPr lang="en-ZA" sz="1000" b="1" i="0" u="none" strike="noStrike" dirty="0">
                        <a:solidFill>
                          <a:srgbClr val="000000"/>
                        </a:solidFill>
                        <a:effectLst/>
                        <a:latin typeface="Corbel" panose="020B0503020204020204" pitchFamily="34" charset="0"/>
                      </a:endParaRPr>
                    </a:p>
                  </a:txBody>
                  <a:tcPr marL="5801" marR="5801" marT="5801" marB="0" anchor="ctr"/>
                </a:tc>
                <a:tc>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5801" marR="5801" marT="5801" marB="0"/>
                </a:tc>
                <a:tc>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5801" marR="5801" marT="5801" marB="0">
                    <a:solidFill>
                      <a:srgbClr val="00B050"/>
                    </a:solidFill>
                  </a:tcPr>
                </a:tc>
                <a:tc>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5801" marR="5801" marT="5801" marB="0"/>
                </a:tc>
                <a:tc>
                  <a:txBody>
                    <a:bodyPr/>
                    <a:lstStyle/>
                    <a:p>
                      <a:pPr marL="171450" indent="-171450" algn="l" fontAlgn="t">
                        <a:buFont typeface="Arial" panose="020B0604020202020204" pitchFamily="34" charset="0"/>
                        <a:buChar char="•"/>
                      </a:pPr>
                      <a:r>
                        <a:rPr lang="en-ZA" sz="1000" u="none" strike="noStrike" dirty="0">
                          <a:effectLst/>
                          <a:latin typeface="Corbel" panose="020B0503020204020204" pitchFamily="34" charset="0"/>
                        </a:rPr>
                        <a:t>MEC has de-established the previous </a:t>
                      </a:r>
                      <a:r>
                        <a:rPr lang="en-ZA" sz="1000" u="none" strike="noStrike" dirty="0" smtClean="0">
                          <a:effectLst/>
                          <a:latin typeface="Corbel" panose="020B0503020204020204" pitchFamily="34" charset="0"/>
                        </a:rPr>
                        <a:t>board</a:t>
                      </a:r>
                    </a:p>
                    <a:p>
                      <a:pPr marL="171450" indent="-171450" algn="l" fontAlgn="t">
                        <a:buFont typeface="Arial" panose="020B0604020202020204" pitchFamily="34" charset="0"/>
                        <a:buChar char="•"/>
                      </a:pPr>
                      <a:r>
                        <a:rPr lang="en-ZA" sz="1000" u="none" strike="noStrike" dirty="0" smtClean="0">
                          <a:effectLst/>
                          <a:latin typeface="Corbel" panose="020B0503020204020204" pitchFamily="34" charset="0"/>
                        </a:rPr>
                        <a:t> A</a:t>
                      </a:r>
                      <a:r>
                        <a:rPr lang="en-ZA" sz="1000" u="none" strike="noStrike" baseline="0" dirty="0" smtClean="0">
                          <a:effectLst/>
                          <a:latin typeface="Corbel" panose="020B0503020204020204" pitchFamily="34" charset="0"/>
                        </a:rPr>
                        <a:t> new  board is appointed  including the </a:t>
                      </a:r>
                      <a:r>
                        <a:rPr lang="en-ZA" sz="1000" u="none" strike="noStrike" dirty="0" smtClean="0">
                          <a:effectLst/>
                          <a:latin typeface="Corbel" panose="020B0503020204020204" pitchFamily="34" charset="0"/>
                        </a:rPr>
                        <a:t>interim </a:t>
                      </a:r>
                      <a:r>
                        <a:rPr lang="en-ZA" sz="1000" u="none" strike="noStrike" dirty="0">
                          <a:effectLst/>
                          <a:latin typeface="Corbel" panose="020B0503020204020204" pitchFamily="34" charset="0"/>
                        </a:rPr>
                        <a:t>Chairperson </a:t>
                      </a:r>
                      <a:endParaRPr lang="en-ZA" sz="1000" u="none" strike="noStrike" dirty="0" smtClean="0">
                        <a:effectLst/>
                        <a:latin typeface="Corbel" panose="020B0503020204020204" pitchFamily="34" charset="0"/>
                      </a:endParaRPr>
                    </a:p>
                    <a:p>
                      <a:pPr marL="171450" indent="-171450" algn="l" fontAlgn="t">
                        <a:buFont typeface="Arial" panose="020B0604020202020204" pitchFamily="34" charset="0"/>
                        <a:buChar char="•"/>
                      </a:pPr>
                      <a:endParaRPr lang="en-ZA" sz="1000" b="0" i="0" u="none" strike="noStrike" dirty="0">
                        <a:effectLst/>
                        <a:latin typeface="Corbel" panose="020B0503020204020204" pitchFamily="34" charset="0"/>
                      </a:endParaRPr>
                    </a:p>
                  </a:txBody>
                  <a:tcPr marL="5801" marR="5801" marT="5801" marB="0"/>
                </a:tc>
                <a:tc>
                  <a:txBody>
                    <a:bodyPr/>
                    <a:lstStyle/>
                    <a:p>
                      <a:pPr algn="l" fontAlgn="t"/>
                      <a:endParaRPr lang="en-ZA" sz="1000" b="1" i="0" u="none" strike="noStrike" dirty="0">
                        <a:effectLst/>
                        <a:latin typeface="Corbel" panose="020B0503020204020204" pitchFamily="34" charset="0"/>
                      </a:endParaRPr>
                    </a:p>
                  </a:txBody>
                  <a:tcPr marL="5801" marR="5801" marT="5801" marB="0"/>
                </a:tc>
                <a:tc gridSpan="2">
                  <a:txBody>
                    <a:bodyPr/>
                    <a:lstStyle/>
                    <a:p>
                      <a:pPr algn="ctr" fontAlgn="t"/>
                      <a:endParaRPr lang="en-ZA" sz="1000" b="1" i="0" u="none" strike="noStrike" dirty="0">
                        <a:effectLst/>
                        <a:latin typeface="Corbel" panose="020B0503020204020204" pitchFamily="34" charset="0"/>
                      </a:endParaRPr>
                    </a:p>
                  </a:txBody>
                  <a:tcPr marL="5801" marR="5801" marT="5801" marB="0"/>
                </a:tc>
                <a:tc hMerge="1">
                  <a:txBody>
                    <a:bodyPr/>
                    <a:lstStyle/>
                    <a:p>
                      <a:endParaRPr lang="en-ZA"/>
                    </a:p>
                  </a:txBody>
                  <a:tcPr/>
                </a:tc>
              </a:tr>
            </a:tbl>
          </a:graphicData>
        </a:graphic>
      </p:graphicFrame>
    </p:spTree>
    <p:extLst>
      <p:ext uri="{BB962C8B-B14F-4D97-AF65-F5344CB8AC3E}">
        <p14:creationId xmlns:p14="http://schemas.microsoft.com/office/powerpoint/2010/main" xmlns="" val="333754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450" y="867286"/>
            <a:ext cx="8077200" cy="523220"/>
          </a:xfrm>
          <a:prstGeom prst="rect">
            <a:avLst/>
          </a:prstGeom>
          <a:solidFill>
            <a:srgbClr val="0070C0"/>
          </a:solidFill>
        </p:spPr>
        <p:txBody>
          <a:bodyPr wrap="square">
            <a:spAutoFit/>
          </a:bodyPr>
          <a:lstStyle/>
          <a:p>
            <a:pPr defTabSz="466481" fontAlgn="auto">
              <a:spcBef>
                <a:spcPts val="0"/>
              </a:spcBef>
              <a:spcAft>
                <a:spcPts val="0"/>
              </a:spcAft>
            </a:pP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a:t>
            </a:r>
            <a:r>
              <a:rPr lang="en-GB"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 </a:t>
            </a:r>
            <a:r>
              <a:rPr lang="en-GB" sz="1400" b="1" dirty="0" err="1"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RECOMMENDATIONS</a:t>
            </a:r>
            <a:r>
              <a:rPr lang="en-GB" sz="1400" b="1" dirty="0" err="1">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..cont</a:t>
            </a:r>
            <a:endPar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endParaRPr>
          </a:p>
        </p:txBody>
      </p:sp>
      <p:graphicFrame>
        <p:nvGraphicFramePr>
          <p:cNvPr id="2" name="Table 1"/>
          <p:cNvGraphicFramePr>
            <a:graphicFrameLocks noGrp="1"/>
          </p:cNvGraphicFramePr>
          <p:nvPr>
            <p:extLst>
              <p:ext uri="{D42A27DB-BD31-4B8C-83A1-F6EECF244321}">
                <p14:modId xmlns:p14="http://schemas.microsoft.com/office/powerpoint/2010/main" xmlns="" val="252961981"/>
              </p:ext>
            </p:extLst>
          </p:nvPr>
        </p:nvGraphicFramePr>
        <p:xfrm>
          <a:off x="933450" y="1538999"/>
          <a:ext cx="8077198" cy="4819650"/>
        </p:xfrm>
        <a:graphic>
          <a:graphicData uri="http://schemas.openxmlformats.org/drawingml/2006/table">
            <a:tbl>
              <a:tblPr/>
              <a:tblGrid>
                <a:gridCol w="1500992"/>
                <a:gridCol w="486888"/>
                <a:gridCol w="83127"/>
                <a:gridCol w="805543"/>
                <a:gridCol w="263236"/>
                <a:gridCol w="279689"/>
                <a:gridCol w="195324"/>
                <a:gridCol w="757176"/>
                <a:gridCol w="252227"/>
                <a:gridCol w="1947553"/>
                <a:gridCol w="902525"/>
                <a:gridCol w="602918"/>
              </a:tblGrid>
              <a:tr h="161925">
                <a:tc>
                  <a:txBody>
                    <a:bodyPr/>
                    <a:lstStyle/>
                    <a:p>
                      <a:pPr algn="l" fontAlgn="ctr"/>
                      <a:r>
                        <a:rPr lang="en-ZA" sz="1000" b="1" u="none" strike="noStrike" dirty="0">
                          <a:effectLst/>
                          <a:latin typeface="Corbel" panose="020B0503020204020204" pitchFamily="34" charset="0"/>
                        </a:rPr>
                        <a:t>No.</a:t>
                      </a:r>
                      <a:endParaRPr lang="en-ZA" sz="1000" b="1" i="0" u="none" strike="noStrike" dirty="0">
                        <a:effectLst/>
                        <a:latin typeface="Corbel" panose="020B0503020204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l" fontAlgn="ctr"/>
                      <a:r>
                        <a:rPr lang="en-ZA" sz="1000" b="1" u="none" strike="noStrike" dirty="0">
                          <a:effectLst/>
                          <a:latin typeface="Corbel" panose="020B0503020204020204" pitchFamily="34" charset="0"/>
                        </a:rPr>
                        <a:t> Reference</a:t>
                      </a: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pPr algn="l" fontAlgn="ct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l" fontAlgn="ctr"/>
                      <a:r>
                        <a:rPr lang="en-ZA" sz="1000" b="1" u="none" strike="noStrike" dirty="0">
                          <a:effectLst/>
                          <a:latin typeface="Corbel" panose="020B0503020204020204" pitchFamily="34" charset="0"/>
                        </a:rPr>
                        <a:t>Recommendation Issue </a:t>
                      </a: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gridSpan="2">
                  <a:txBody>
                    <a:bodyPr/>
                    <a:lstStyle/>
                    <a:p>
                      <a:pPr algn="l" fontAlgn="ctr"/>
                      <a:r>
                        <a:rPr lang="en-ZA" sz="1000" b="1" u="none" strike="noStrike" dirty="0">
                          <a:effectLst/>
                          <a:latin typeface="Corbel" panose="020B0503020204020204" pitchFamily="34" charset="0"/>
                        </a:rPr>
                        <a:t>Status</a:t>
                      </a: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gridSpan="2">
                  <a:txBody>
                    <a:bodyPr/>
                    <a:lstStyle/>
                    <a:p>
                      <a:pPr algn="l" fontAlgn="ctr"/>
                      <a:r>
                        <a:rPr lang="en-ZA" sz="1000" b="1" u="none" strike="noStrike" dirty="0" smtClean="0">
                          <a:effectLst/>
                          <a:latin typeface="Corbel" panose="020B0503020204020204" pitchFamily="34" charset="0"/>
                        </a:rPr>
                        <a:t>Why </a:t>
                      </a:r>
                      <a:r>
                        <a:rPr lang="en-ZA" sz="1000" b="1" u="none" strike="noStrike" dirty="0">
                          <a:effectLst/>
                          <a:latin typeface="Corbel" panose="020B0503020204020204" pitchFamily="34" charset="0"/>
                        </a:rPr>
                        <a:t>issue not actioned </a:t>
                      </a: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a:txBody>
                    <a:bodyPr/>
                    <a:lstStyle/>
                    <a:p>
                      <a:pPr algn="l" fontAlgn="ctr"/>
                      <a:r>
                        <a:rPr lang="en-ZA" sz="1000" b="1" u="none" strike="noStrike" dirty="0">
                          <a:effectLst/>
                          <a:latin typeface="Corbel" panose="020B0503020204020204" pitchFamily="34" charset="0"/>
                        </a:rPr>
                        <a:t>Proposed action</a:t>
                      </a: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161925">
                <a:tc gridSpan="12">
                  <a:txBody>
                    <a:bodyPr/>
                    <a:lstStyle/>
                    <a:p>
                      <a:pPr algn="l" fontAlgn="t"/>
                      <a:endParaRPr lang="en-ZA" sz="1000" b="1" u="none" strike="noStrike" dirty="0" smtClean="0">
                        <a:effectLst/>
                        <a:latin typeface="Corbel" panose="020B0503020204020204" pitchFamily="34" charset="0"/>
                      </a:endParaRPr>
                    </a:p>
                    <a:p>
                      <a:pPr algn="l" fontAlgn="t"/>
                      <a:r>
                        <a:rPr lang="en-ZA" sz="1000" b="1" u="none" strike="noStrike" dirty="0" smtClean="0">
                          <a:effectLst/>
                          <a:latin typeface="Corbel" panose="020B0503020204020204" pitchFamily="34" charset="0"/>
                        </a:rPr>
                        <a:t>3. Strengthening </a:t>
                      </a:r>
                      <a:r>
                        <a:rPr lang="en-ZA" sz="1000" b="1" u="none" strike="noStrike" dirty="0">
                          <a:effectLst/>
                          <a:latin typeface="Corbel" panose="020B0503020204020204" pitchFamily="34" charset="0"/>
                        </a:rPr>
                        <a:t>the capacity of Primary Health Care Services including District </a:t>
                      </a:r>
                      <a:r>
                        <a:rPr lang="en-ZA" sz="1000" b="1" u="none" strike="noStrike" dirty="0" smtClean="0">
                          <a:effectLst/>
                          <a:latin typeface="Corbel" panose="020B0503020204020204" pitchFamily="34" charset="0"/>
                        </a:rPr>
                        <a:t>Hospitals</a:t>
                      </a:r>
                    </a:p>
                    <a:p>
                      <a:pPr algn="l" fontAlgn="t"/>
                      <a:endParaRPr lang="en-ZA" sz="1000" b="1" u="none" strike="noStrike" dirty="0" smtClean="0">
                        <a:effectLst/>
                        <a:latin typeface="Corbel" panose="020B0503020204020204" pitchFamily="34" charset="0"/>
                      </a:endParaRPr>
                    </a:p>
                    <a:p>
                      <a:pPr algn="l" fontAlgn="t"/>
                      <a:endParaRPr lang="en-ZA" sz="1000" b="1" i="0" u="none" strike="noStrike" dirty="0">
                        <a:solidFill>
                          <a:srgbClr val="000000"/>
                        </a:solidFill>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85775">
                <a:tc>
                  <a:txBody>
                    <a:bodyPr/>
                    <a:lstStyle/>
                    <a:p>
                      <a:pPr algn="l" fontAlgn="t"/>
                      <a:r>
                        <a:rPr lang="en-ZA" sz="1000" b="1" u="none" strike="noStrike">
                          <a:effectLst/>
                          <a:latin typeface="Corbel" panose="020B0503020204020204" pitchFamily="34" charset="0"/>
                        </a:rPr>
                        <a:t>3.1. Develop a clinical plan of action  on PHC capacitation </a:t>
                      </a:r>
                      <a:br>
                        <a:rPr lang="en-ZA" sz="1000" b="1" u="none" strike="noStrike">
                          <a:effectLst/>
                          <a:latin typeface="Corbel" panose="020B0503020204020204" pitchFamily="34" charset="0"/>
                        </a:rPr>
                      </a:br>
                      <a:r>
                        <a:rPr lang="en-ZA" sz="1000" b="1" u="none" strike="noStrike">
                          <a:effectLst/>
                          <a:latin typeface="Corbel" panose="020B0503020204020204" pitchFamily="34" charset="0"/>
                        </a:rPr>
                        <a:t> </a:t>
                      </a:r>
                      <a:endParaRPr lang="en-ZA" sz="1000" b="1" i="0" u="none" strike="noStrike">
                        <a:solidFill>
                          <a:srgbClr val="000000"/>
                        </a:solidFill>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u="none" strike="noStrike">
                          <a:effectLst/>
                          <a:latin typeface="Corbel" panose="020B0503020204020204" pitchFamily="34" charset="0"/>
                        </a:rPr>
                        <a:t>3.1.</a:t>
                      </a:r>
                      <a:endParaRPr lang="en-ZA" sz="1000" b="0" i="0" u="none" strike="noStrike">
                        <a:solidFill>
                          <a:srgbClr val="00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l" fontAlgn="ctr"/>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l" fontAlgn="ctr"/>
                      <a:endParaRPr lang="en-ZA" sz="1000" b="0" i="0" u="none" strike="noStrike" dirty="0">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u="none" strike="noStrike" dirty="0">
                          <a:effectLst/>
                          <a:latin typeface="Corbel" panose="020B0503020204020204" pitchFamily="34" charset="0"/>
                        </a:rPr>
                        <a:t>Will be </a:t>
                      </a:r>
                      <a:r>
                        <a:rPr lang="en-ZA" sz="1000" u="none" strike="noStrike" dirty="0" smtClean="0">
                          <a:effectLst/>
                          <a:latin typeface="Corbel" panose="020B0503020204020204" pitchFamily="34" charset="0"/>
                        </a:rPr>
                        <a:t>actioned </a:t>
                      </a:r>
                      <a:r>
                        <a:rPr lang="en-ZA" sz="1000" u="none" strike="noStrike" dirty="0">
                          <a:effectLst/>
                          <a:latin typeface="Corbel" panose="020B0503020204020204" pitchFamily="34" charset="0"/>
                        </a:rPr>
                        <a:t>as soon as the </a:t>
                      </a:r>
                      <a:r>
                        <a:rPr lang="en-ZA" sz="1000" u="none" strike="noStrike" baseline="0" dirty="0" smtClean="0">
                          <a:effectLst/>
                          <a:latin typeface="Corbel" panose="020B0503020204020204" pitchFamily="34" charset="0"/>
                        </a:rPr>
                        <a:t> A</a:t>
                      </a:r>
                      <a:r>
                        <a:rPr lang="en-ZA" sz="1000" u="none" strike="noStrike" dirty="0" smtClean="0">
                          <a:effectLst/>
                          <a:latin typeface="Corbel" panose="020B0503020204020204" pitchFamily="34" charset="0"/>
                        </a:rPr>
                        <a:t>cting </a:t>
                      </a:r>
                      <a:r>
                        <a:rPr lang="en-ZA" sz="1000" u="none" strike="noStrike" dirty="0">
                          <a:effectLst/>
                          <a:latin typeface="Corbel" panose="020B0503020204020204" pitchFamily="34" charset="0"/>
                        </a:rPr>
                        <a:t>Director of Mental Health Directorate </a:t>
                      </a:r>
                      <a:r>
                        <a:rPr lang="en-ZA" sz="1000" u="none" strike="noStrike" dirty="0" smtClean="0">
                          <a:effectLst/>
                          <a:latin typeface="Corbel" panose="020B0503020204020204" pitchFamily="34" charset="0"/>
                        </a:rPr>
                        <a:t>commences</a:t>
                      </a:r>
                      <a:r>
                        <a:rPr lang="en-ZA" sz="1000" u="none" strike="noStrike" baseline="0" dirty="0" smtClean="0">
                          <a:effectLst/>
                          <a:latin typeface="Corbel" panose="020B0503020204020204" pitchFamily="34" charset="0"/>
                        </a:rPr>
                        <a:t> duties</a:t>
                      </a:r>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ZA" sz="1000" b="1" u="none" strike="noStrike">
                          <a:effectLst/>
                          <a:latin typeface="Corbel" panose="020B0503020204020204" pitchFamily="34" charset="0"/>
                        </a:rPr>
                        <a:t>3.2 Strengthen  mental health outreach program </a:t>
                      </a:r>
                      <a:br>
                        <a:rPr lang="en-ZA" sz="1000" b="1" u="none" strike="noStrike">
                          <a:effectLst/>
                          <a:latin typeface="Corbel" panose="020B0503020204020204" pitchFamily="34" charset="0"/>
                        </a:rPr>
                      </a:br>
                      <a:endParaRPr lang="en-ZA" sz="1000" b="1" i="0" u="none" strike="noStrike">
                        <a:solidFill>
                          <a:srgbClr val="000000"/>
                        </a:solidFill>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u="none" strike="noStrike">
                          <a:effectLst/>
                          <a:latin typeface="Corbel" panose="020B0503020204020204" pitchFamily="34" charset="0"/>
                        </a:rPr>
                        <a:t>3.2</a:t>
                      </a:r>
                      <a:endParaRPr lang="en-ZA" sz="1000" b="0" i="0" u="none" strike="noStrike">
                        <a:solidFill>
                          <a:srgbClr val="00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l" fontAlgn="ctr"/>
                      <a:r>
                        <a:rPr lang="en-ZA" sz="1000" u="none" strike="noStrike">
                          <a:effectLst/>
                          <a:latin typeface="Corbel" panose="020B0503020204020204" pitchFamily="34" charset="0"/>
                        </a:rPr>
                        <a:t> </a:t>
                      </a:r>
                      <a:endParaRPr lang="en-ZA" sz="1000" b="1" i="0" u="none" strike="noStrike">
                        <a:solidFill>
                          <a:srgbClr val="FF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l" fontAlgn="ctr"/>
                      <a:endParaRPr lang="en-ZA" sz="1000" b="1" i="0" u="none" strike="noStrike">
                        <a:solidFill>
                          <a:srgbClr val="FF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ZA" sz="1000" u="none" strike="noStrike" dirty="0" smtClean="0">
                          <a:effectLst/>
                          <a:latin typeface="Corbel" panose="020B0503020204020204" pitchFamily="34" charset="0"/>
                        </a:rPr>
                        <a:t>Will be actioned as soon as the </a:t>
                      </a:r>
                      <a:r>
                        <a:rPr lang="en-ZA" sz="1000" u="none" strike="noStrike" baseline="0" dirty="0" smtClean="0">
                          <a:effectLst/>
                          <a:latin typeface="Corbel" panose="020B0503020204020204" pitchFamily="34" charset="0"/>
                        </a:rPr>
                        <a:t> A</a:t>
                      </a:r>
                      <a:r>
                        <a:rPr lang="en-ZA" sz="1000" u="none" strike="noStrike" dirty="0" smtClean="0">
                          <a:effectLst/>
                          <a:latin typeface="Corbel" panose="020B0503020204020204" pitchFamily="34" charset="0"/>
                        </a:rPr>
                        <a:t>cting Director of Mental Health Directorate commences</a:t>
                      </a:r>
                      <a:r>
                        <a:rPr lang="en-ZA" sz="1000" u="none" strike="noStrike" baseline="0" dirty="0" smtClean="0">
                          <a:effectLst/>
                          <a:latin typeface="Corbel" panose="020B0503020204020204" pitchFamily="34" charset="0"/>
                        </a:rPr>
                        <a:t> duties</a:t>
                      </a:r>
                      <a:endParaRPr lang="en-ZA" sz="1000" b="0" i="0" u="none" strike="noStrike" dirty="0" smtClean="0">
                        <a:effectLst/>
                        <a:latin typeface="Corbel" panose="020B0503020204020204" pitchFamily="34" charset="0"/>
                      </a:endParaRPr>
                    </a:p>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875">
                <a:tc>
                  <a:txBody>
                    <a:bodyPr/>
                    <a:lstStyle/>
                    <a:p>
                      <a:pPr algn="l" fontAlgn="t"/>
                      <a:r>
                        <a:rPr lang="en-ZA" sz="1000" b="1" u="none" strike="noStrike">
                          <a:effectLst/>
                          <a:latin typeface="Corbel" panose="020B0503020204020204" pitchFamily="34" charset="0"/>
                        </a:rPr>
                        <a:t>3.3 Training and analysis of current production of Psychiatric health care workers (doctors and nurses, Clinical Psychologists, psychiatric  and general health care workers)</a:t>
                      </a:r>
                      <a:br>
                        <a:rPr lang="en-ZA" sz="1000" b="1" u="none" strike="noStrike">
                          <a:effectLst/>
                          <a:latin typeface="Corbel" panose="020B0503020204020204" pitchFamily="34" charset="0"/>
                        </a:rPr>
                      </a:br>
                      <a:endParaRPr lang="en-ZA" sz="1000" b="1" i="0" u="none" strike="noStrike">
                        <a:solidFill>
                          <a:srgbClr val="000000"/>
                        </a:solidFill>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u="none" strike="noStrike">
                          <a:effectLst/>
                          <a:latin typeface="Corbel" panose="020B0503020204020204" pitchFamily="34" charset="0"/>
                        </a:rPr>
                        <a:t>3.3</a:t>
                      </a:r>
                      <a:endParaRPr lang="en-ZA" sz="1000" b="0" i="0" u="none" strike="noStrike">
                        <a:solidFill>
                          <a:srgbClr val="00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l" fontAlgn="ctr"/>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l" fontAlgn="ctr"/>
                      <a:endParaRPr lang="en-ZA" sz="1000" b="0" i="0" u="none" strike="noStrike">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u="none" strike="noStrike" dirty="0">
                          <a:effectLst/>
                          <a:latin typeface="Corbel" panose="020B0503020204020204" pitchFamily="34" charset="0"/>
                        </a:rPr>
                        <a:t>Develop a Mental  Health Services Decentralisation Plan </a:t>
                      </a:r>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ZA" sz="1000" b="1" u="none" strike="noStrike">
                          <a:effectLst/>
                          <a:latin typeface="Corbel" panose="020B0503020204020204" pitchFamily="34" charset="0"/>
                        </a:rPr>
                        <a:t>3.4. Infrastructure support analysis and implementation plan</a:t>
                      </a:r>
                      <a:br>
                        <a:rPr lang="en-ZA" sz="1000" b="1" u="none" strike="noStrike">
                          <a:effectLst/>
                          <a:latin typeface="Corbel" panose="020B0503020204020204" pitchFamily="34" charset="0"/>
                        </a:rPr>
                      </a:br>
                      <a:r>
                        <a:rPr lang="en-ZA" sz="1000" b="1" u="none" strike="noStrike">
                          <a:effectLst/>
                          <a:latin typeface="Corbel" panose="020B0503020204020204" pitchFamily="34" charset="0"/>
                        </a:rPr>
                        <a:t> </a:t>
                      </a:r>
                      <a:endParaRPr lang="en-ZA" sz="1000" b="1" i="0" u="none" strike="noStrike">
                        <a:solidFill>
                          <a:srgbClr val="000000"/>
                        </a:solidFill>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u="none" strike="noStrike">
                          <a:effectLst/>
                          <a:latin typeface="Corbel" panose="020B0503020204020204" pitchFamily="34" charset="0"/>
                        </a:rPr>
                        <a:t>3.4</a:t>
                      </a:r>
                      <a:endParaRPr lang="en-ZA" sz="1000" b="0" i="0" u="none" strike="noStrike">
                        <a:solidFill>
                          <a:srgbClr val="00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l" fontAlgn="ctr"/>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l" fontAlgn="ctr"/>
                      <a:endParaRPr lang="en-ZA" sz="1000" b="0" i="0" u="none" strike="noStrike">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u="none" strike="noStrike">
                          <a:effectLst/>
                          <a:latin typeface="Corbel" panose="020B0503020204020204" pitchFamily="34" charset="0"/>
                        </a:rPr>
                        <a:t>At Cullinan the appointed Contract has indicated that the planned refursbishment will be completed by end week 10th March  2017</a:t>
                      </a:r>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l" fontAlgn="t"/>
                      <a:r>
                        <a:rPr lang="en-ZA" sz="1000" b="1" u="none" strike="noStrike" dirty="0">
                          <a:effectLst/>
                          <a:latin typeface="Corbel" panose="020B0503020204020204" pitchFamily="34" charset="0"/>
                        </a:rPr>
                        <a:t/>
                      </a:r>
                      <a:br>
                        <a:rPr lang="en-ZA" sz="1000" b="1" u="none" strike="noStrike" dirty="0">
                          <a:effectLst/>
                          <a:latin typeface="Corbel" panose="020B0503020204020204" pitchFamily="34" charset="0"/>
                        </a:rPr>
                      </a:br>
                      <a:endParaRPr lang="en-ZA" sz="1000" b="1" i="0" u="none" strike="noStrike" dirty="0">
                        <a:solidFill>
                          <a:srgbClr val="000000"/>
                        </a:solidFill>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ZA" sz="1000" b="0" i="0" u="none" strike="noStrike" dirty="0">
                        <a:solidFill>
                          <a:srgbClr val="00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u="none" strike="noStrike" dirty="0">
                          <a:effectLst/>
                          <a:latin typeface="Corbel" panose="020B0503020204020204" pitchFamily="34" charset="0"/>
                        </a:rPr>
                        <a:t> </a:t>
                      </a:r>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l" fontAlgn="ctr"/>
                      <a:r>
                        <a:rPr lang="en-ZA" sz="1000" u="none" strike="noStrike">
                          <a:effectLst/>
                          <a:latin typeface="Corbel" panose="020B0503020204020204" pitchFamily="34" charset="0"/>
                        </a:rPr>
                        <a:t> </a:t>
                      </a:r>
                      <a:endParaRPr lang="en-ZA" sz="1000" b="1" i="0" u="none" strike="noStrike">
                        <a:solidFill>
                          <a:srgbClr val="FF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l" fontAlgn="ctr"/>
                      <a:endParaRPr lang="en-ZA" sz="1000" b="1" i="0" u="none" strike="noStrike">
                        <a:solidFill>
                          <a:srgbClr val="FF0000"/>
                        </a:solidFill>
                        <a:effectLst/>
                        <a:latin typeface="Corbel" panose="020B0503020204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t"/>
                      <a:r>
                        <a:rPr lang="en-ZA" sz="1000" u="none" strike="noStrike">
                          <a:effectLst/>
                          <a:latin typeface="Corbel" panose="020B0503020204020204" pitchFamily="34" charset="0"/>
                        </a:rPr>
                        <a:t> </a:t>
                      </a:r>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endParaRPr lang="en-ZA" sz="1000" b="0"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panose="020B0503020204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789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Georgia" panose="02040502050405020303" pitchFamily="18" charset="0"/>
              </a:rPr>
              <a:t>OUTLINE </a:t>
            </a:r>
            <a:endParaRPr lang="en-ZA" sz="2400" b="1" dirty="0">
              <a:latin typeface="Georgia" panose="02040502050405020303" pitchFamily="18" charset="0"/>
            </a:endParaRPr>
          </a:p>
        </p:txBody>
      </p:sp>
      <p:sp>
        <p:nvSpPr>
          <p:cNvPr id="3" name="Content Placeholder 2"/>
          <p:cNvSpPr>
            <a:spLocks noGrp="1"/>
          </p:cNvSpPr>
          <p:nvPr>
            <p:ph idx="1"/>
          </p:nvPr>
        </p:nvSpPr>
        <p:spPr>
          <a:xfrm>
            <a:off x="1006475" y="1582615"/>
            <a:ext cx="8013700" cy="4853136"/>
          </a:xfrm>
        </p:spPr>
        <p:txBody>
          <a:bodyPr>
            <a:normAutofit/>
          </a:bodyPr>
          <a:lstStyle/>
          <a:p>
            <a:pPr lvl="0"/>
            <a:endParaRPr lang="en-ZA" sz="1800" dirty="0" smtClean="0">
              <a:latin typeface="Georgia" panose="02040502050405020303" pitchFamily="18" charset="0"/>
            </a:endParaRPr>
          </a:p>
          <a:p>
            <a:pPr lvl="0"/>
            <a:r>
              <a:rPr lang="en-ZA" sz="1800" dirty="0" smtClean="0">
                <a:latin typeface="Georgia" panose="02040502050405020303" pitchFamily="18" charset="0"/>
              </a:rPr>
              <a:t>Purpose </a:t>
            </a:r>
          </a:p>
          <a:p>
            <a:pPr lvl="0"/>
            <a:endParaRPr lang="en-ZA" sz="1800" dirty="0" smtClean="0">
              <a:latin typeface="Georgia" panose="02040502050405020303" pitchFamily="18" charset="0"/>
            </a:endParaRPr>
          </a:p>
          <a:p>
            <a:pPr lvl="0"/>
            <a:r>
              <a:rPr lang="en-ZA" sz="1800" dirty="0" smtClean="0">
                <a:latin typeface="Georgia" panose="02040502050405020303" pitchFamily="18" charset="0"/>
              </a:rPr>
              <a:t>Context for the relocation project </a:t>
            </a:r>
          </a:p>
          <a:p>
            <a:pPr lvl="0"/>
            <a:endParaRPr lang="en-ZA" sz="1800" dirty="0" smtClean="0">
              <a:solidFill>
                <a:srgbClr val="FF0000"/>
              </a:solidFill>
              <a:latin typeface="Georgia" panose="02040502050405020303" pitchFamily="18" charset="0"/>
            </a:endParaRPr>
          </a:p>
          <a:p>
            <a:pPr lvl="0"/>
            <a:r>
              <a:rPr lang="en-ZA" sz="1800" dirty="0" smtClean="0">
                <a:latin typeface="Georgia" panose="02040502050405020303" pitchFamily="18" charset="0"/>
              </a:rPr>
              <a:t>Approach Followed for relocation </a:t>
            </a:r>
          </a:p>
          <a:p>
            <a:pPr lvl="0"/>
            <a:endParaRPr lang="en-ZA" sz="1800" dirty="0" smtClean="0">
              <a:solidFill>
                <a:srgbClr val="FF0000"/>
              </a:solidFill>
              <a:latin typeface="Georgia" panose="02040502050405020303" pitchFamily="18" charset="0"/>
            </a:endParaRPr>
          </a:p>
          <a:p>
            <a:pPr lvl="0"/>
            <a:r>
              <a:rPr lang="en-ZA" sz="1800" dirty="0" smtClean="0">
                <a:latin typeface="Georgia" panose="02040502050405020303" pitchFamily="18" charset="0"/>
              </a:rPr>
              <a:t>Progress on building a systems for tracking MHCUs  </a:t>
            </a:r>
          </a:p>
          <a:p>
            <a:pPr lvl="0"/>
            <a:endParaRPr lang="en-ZA" sz="1800" dirty="0" smtClean="0">
              <a:solidFill>
                <a:srgbClr val="FF0000"/>
              </a:solidFill>
              <a:latin typeface="Georgia" panose="02040502050405020303" pitchFamily="18" charset="0"/>
            </a:endParaRPr>
          </a:p>
          <a:p>
            <a:r>
              <a:rPr lang="en-ZA" sz="1800" dirty="0">
                <a:latin typeface="Georgia" panose="02040502050405020303" pitchFamily="18" charset="0"/>
              </a:rPr>
              <a:t>Progress on implementation of the additional recommendations by the health Ombudsman</a:t>
            </a:r>
          </a:p>
        </p:txBody>
      </p:sp>
    </p:spTree>
    <p:extLst>
      <p:ext uri="{BB962C8B-B14F-4D97-AF65-F5344CB8AC3E}">
        <p14:creationId xmlns:p14="http://schemas.microsoft.com/office/powerpoint/2010/main" xmlns="" val="1150335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450" y="867286"/>
            <a:ext cx="8077200" cy="523220"/>
          </a:xfrm>
          <a:prstGeom prst="rect">
            <a:avLst/>
          </a:prstGeom>
          <a:solidFill>
            <a:srgbClr val="0070C0"/>
          </a:solidFill>
        </p:spPr>
        <p:txBody>
          <a:bodyPr wrap="square">
            <a:spAutoFit/>
          </a:bodyPr>
          <a:lstStyle/>
          <a:p>
            <a:pPr defTabSz="466481" fontAlgn="auto">
              <a:spcBef>
                <a:spcPts val="0"/>
              </a:spcBef>
              <a:spcAft>
                <a:spcPts val="0"/>
              </a:spcAft>
            </a:pP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a:t>
            </a:r>
            <a:r>
              <a:rPr lang="en-GB"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 RECOMMENDATIONS. Cont</a:t>
            </a:r>
            <a:endPar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endParaRPr>
          </a:p>
        </p:txBody>
      </p:sp>
      <p:graphicFrame>
        <p:nvGraphicFramePr>
          <p:cNvPr id="2" name="Table 1"/>
          <p:cNvGraphicFramePr>
            <a:graphicFrameLocks noGrp="1"/>
          </p:cNvGraphicFramePr>
          <p:nvPr>
            <p:extLst>
              <p:ext uri="{D42A27DB-BD31-4B8C-83A1-F6EECF244321}">
                <p14:modId xmlns:p14="http://schemas.microsoft.com/office/powerpoint/2010/main" xmlns="" val="1253740927"/>
              </p:ext>
            </p:extLst>
          </p:nvPr>
        </p:nvGraphicFramePr>
        <p:xfrm>
          <a:off x="933450" y="1543912"/>
          <a:ext cx="8077199" cy="4298749"/>
        </p:xfrm>
        <a:graphic>
          <a:graphicData uri="http://schemas.openxmlformats.org/drawingml/2006/table">
            <a:tbl>
              <a:tblPr/>
              <a:tblGrid>
                <a:gridCol w="1304925"/>
                <a:gridCol w="676275"/>
                <a:gridCol w="1066800"/>
                <a:gridCol w="506891"/>
                <a:gridCol w="1169509"/>
                <a:gridCol w="1714500"/>
                <a:gridCol w="741748"/>
                <a:gridCol w="896551"/>
              </a:tblGrid>
              <a:tr h="76611">
                <a:tc>
                  <a:txBody>
                    <a:bodyPr/>
                    <a:lstStyle/>
                    <a:p>
                      <a:pPr algn="l" fontAlgn="ctr"/>
                      <a:r>
                        <a:rPr lang="en-ZA" sz="1000" b="1" i="0" u="none" strike="noStrike" dirty="0">
                          <a:effectLst/>
                          <a:latin typeface="Corbel"/>
                        </a:rPr>
                        <a:t>No.</a:t>
                      </a:r>
                    </a:p>
                  </a:txBody>
                  <a:tcPr marL="4507" marR="4507" marT="45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 Reference</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Recommendation Issue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Status</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smtClean="0">
                          <a:effectLst/>
                          <a:latin typeface="Corbel"/>
                        </a:rPr>
                        <a:t>Why </a:t>
                      </a:r>
                      <a:r>
                        <a:rPr lang="en-ZA" sz="1000" b="1" i="0" u="none" strike="noStrike" dirty="0">
                          <a:effectLst/>
                          <a:latin typeface="Corbel"/>
                        </a:rPr>
                        <a:t>issue not actioned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Proposed action</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a:endParaRP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a:endParaRP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6611">
                <a:tc gridSpan="8">
                  <a:txBody>
                    <a:bodyPr/>
                    <a:lstStyle/>
                    <a:p>
                      <a:pPr algn="l" fontAlgn="t"/>
                      <a:endParaRPr lang="en-ZA" sz="1000" b="1" i="0" u="none" strike="noStrike" dirty="0" smtClean="0">
                        <a:solidFill>
                          <a:srgbClr val="000000"/>
                        </a:solidFill>
                        <a:effectLst/>
                        <a:latin typeface="Corbel"/>
                      </a:endParaRPr>
                    </a:p>
                    <a:p>
                      <a:pPr algn="l" fontAlgn="t"/>
                      <a:r>
                        <a:rPr lang="en-ZA" sz="1000" b="1" i="0" u="none" strike="noStrike" dirty="0" smtClean="0">
                          <a:solidFill>
                            <a:srgbClr val="000000"/>
                          </a:solidFill>
                          <a:effectLst/>
                          <a:latin typeface="Corbel"/>
                        </a:rPr>
                        <a:t>4</a:t>
                      </a:r>
                      <a:r>
                        <a:rPr lang="en-ZA" sz="1000" b="1" i="0" u="none" strike="noStrike" dirty="0">
                          <a:solidFill>
                            <a:srgbClr val="000000"/>
                          </a:solidFill>
                          <a:effectLst/>
                          <a:latin typeface="Corbel"/>
                        </a:rPr>
                        <a:t>. De-institutionalisation of MH Services in </a:t>
                      </a:r>
                      <a:r>
                        <a:rPr lang="en-ZA" sz="1000" b="1" i="0" u="none" strike="noStrike" dirty="0" smtClean="0">
                          <a:solidFill>
                            <a:srgbClr val="000000"/>
                          </a:solidFill>
                          <a:effectLst/>
                          <a:latin typeface="Corbel"/>
                        </a:rPr>
                        <a:t>GDOH</a:t>
                      </a:r>
                    </a:p>
                    <a:p>
                      <a:pPr algn="l" fontAlgn="t"/>
                      <a:endParaRPr lang="en-ZA" sz="1000" b="1" i="0" u="none" strike="noStrike" dirty="0">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29834">
                <a:tc>
                  <a:txBody>
                    <a:bodyPr/>
                    <a:lstStyle/>
                    <a:p>
                      <a:pPr algn="l" fontAlgn="t"/>
                      <a:r>
                        <a:rPr lang="en-ZA" sz="1000" b="1" i="0" u="none" strike="noStrike">
                          <a:solidFill>
                            <a:srgbClr val="000000"/>
                          </a:solidFill>
                          <a:effectLst/>
                          <a:latin typeface="Corbel"/>
                        </a:rPr>
                        <a:t>4.1 Study the MH De-institutionalisation articulation by Prof Freeman</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effectLst/>
                          <a:latin typeface="Corbel"/>
                        </a:rPr>
                        <a:t>4.1</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ZA" sz="1000" b="0" i="0" u="none" strike="noStrike" dirty="0">
                          <a:effectLst/>
                          <a:latin typeface="Corbel"/>
                        </a:rPr>
                        <a:t>De-institutionalisation of MH Services in Gauteng</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effectLst/>
                          <a:latin typeface="Corbel"/>
                        </a:rPr>
                        <a:t>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GDOH will be working with Dr Robertson on her proposed model and all of its proposal </a:t>
                      </a:r>
                      <a:r>
                        <a:rPr lang="en-ZA" sz="1000" b="0" i="0" u="none" strike="noStrike" dirty="0" smtClean="0">
                          <a:effectLst/>
                          <a:latin typeface="Corbel"/>
                        </a:rPr>
                        <a:t>will </a:t>
                      </a:r>
                      <a:r>
                        <a:rPr lang="en-ZA" sz="1000" b="0" i="0" u="none" strike="noStrike" dirty="0">
                          <a:effectLst/>
                          <a:latin typeface="Corbel"/>
                        </a:rPr>
                        <a:t>be considered</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834">
                <a:tc>
                  <a:txBody>
                    <a:bodyPr/>
                    <a:lstStyle/>
                    <a:p>
                      <a:pPr algn="l" fontAlgn="t"/>
                      <a:r>
                        <a:rPr lang="en-ZA" sz="1000" b="1" i="0" u="none" strike="noStrike">
                          <a:solidFill>
                            <a:srgbClr val="000000"/>
                          </a:solidFill>
                          <a:effectLst/>
                          <a:latin typeface="Corbel"/>
                        </a:rPr>
                        <a:t>4.2 Establish a Business Case for De-institutionalisation</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a:effectLst/>
                          <a:latin typeface="Corbel"/>
                        </a:rPr>
                        <a:t>4.2</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ctr"/>
                      <a:r>
                        <a:rPr lang="en-ZA" sz="1000" b="0" i="0" u="none" strike="noStrike">
                          <a:effectLst/>
                          <a:latin typeface="Corbel"/>
                        </a:rPr>
                        <a:t>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GDOH will be working with Dr Robertson on her proposed model and all of its proposal </a:t>
                      </a:r>
                      <a:r>
                        <a:rPr lang="en-ZA" sz="1000" b="0" i="0" u="none" strike="noStrike" dirty="0" smtClean="0">
                          <a:effectLst/>
                          <a:latin typeface="Corbel"/>
                        </a:rPr>
                        <a:t>will </a:t>
                      </a:r>
                      <a:r>
                        <a:rPr lang="en-ZA" sz="1000" b="0" i="0" u="none" strike="noStrike" dirty="0">
                          <a:effectLst/>
                          <a:latin typeface="Corbel"/>
                        </a:rPr>
                        <a:t>be considered</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834">
                <a:tc>
                  <a:txBody>
                    <a:bodyPr/>
                    <a:lstStyle/>
                    <a:p>
                      <a:pPr algn="l" fontAlgn="t"/>
                      <a:r>
                        <a:rPr lang="en-ZA" sz="1000" b="1" i="0" u="none" strike="noStrike">
                          <a:solidFill>
                            <a:srgbClr val="000000"/>
                          </a:solidFill>
                          <a:effectLst/>
                          <a:latin typeface="Corbel"/>
                        </a:rPr>
                        <a:t>4.2.1  Develop Standard Operating Procedures (SOPs) </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a:effectLst/>
                          <a:latin typeface="Corbel"/>
                        </a:rPr>
                        <a:t>4.2.1</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ctr"/>
                      <a:r>
                        <a:rPr lang="en-ZA" sz="1000" b="0" i="0" u="none" strike="noStrike">
                          <a:effectLst/>
                          <a:latin typeface="Corbel"/>
                        </a:rPr>
                        <a:t>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GDOH will be working with Dr Robertson on her proposed model and all of its proposal </a:t>
                      </a:r>
                      <a:r>
                        <a:rPr lang="en-ZA" sz="1000" b="0" i="0" u="none" strike="noStrike" dirty="0" smtClean="0">
                          <a:effectLst/>
                          <a:latin typeface="Corbel"/>
                        </a:rPr>
                        <a:t>will </a:t>
                      </a:r>
                      <a:r>
                        <a:rPr lang="en-ZA" sz="1000" b="0" i="0" u="none" strike="noStrike" dirty="0">
                          <a:effectLst/>
                          <a:latin typeface="Corbel"/>
                        </a:rPr>
                        <a:t>be considered</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834">
                <a:tc>
                  <a:txBody>
                    <a:bodyPr/>
                    <a:lstStyle/>
                    <a:p>
                      <a:pPr algn="l" fontAlgn="t"/>
                      <a:r>
                        <a:rPr lang="en-ZA" sz="1000" b="1" i="0" u="none" strike="noStrike">
                          <a:solidFill>
                            <a:srgbClr val="000000"/>
                          </a:solidFill>
                          <a:effectLst/>
                          <a:latin typeface="Corbel"/>
                        </a:rPr>
                        <a:t>4.2.2 Induction of staff to support the implementation</a:t>
                      </a:r>
                      <a:br>
                        <a:rPr lang="en-ZA" sz="1000" b="1" i="0" u="none" strike="noStrike">
                          <a:solidFill>
                            <a:srgbClr val="000000"/>
                          </a:solidFill>
                          <a:effectLst/>
                          <a:latin typeface="Corbel"/>
                        </a:rPr>
                      </a:br>
                      <a:endParaRPr lang="en-ZA" sz="1000" b="1" i="0" u="none" strike="noStrike">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a:effectLst/>
                          <a:latin typeface="Corbel"/>
                        </a:rPr>
                        <a:t>4.2.2</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ctr"/>
                      <a:r>
                        <a:rPr lang="en-ZA" sz="1000" b="0" i="0" u="none" strike="noStrike">
                          <a:effectLst/>
                          <a:latin typeface="Corbel"/>
                        </a:rPr>
                        <a:t>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GDOH will be working with Dr Robertson on her proposed model and all of its proposal </a:t>
                      </a:r>
                      <a:r>
                        <a:rPr lang="en-ZA" sz="1000" b="0" i="0" u="none" strike="noStrike" dirty="0" smtClean="0">
                          <a:effectLst/>
                          <a:latin typeface="Corbel"/>
                        </a:rPr>
                        <a:t>will </a:t>
                      </a:r>
                      <a:r>
                        <a:rPr lang="en-ZA" sz="1000" b="0" i="0" u="none" strike="noStrike" dirty="0">
                          <a:effectLst/>
                          <a:latin typeface="Corbel"/>
                        </a:rPr>
                        <a:t>be considered</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030">
                <a:tc>
                  <a:txBody>
                    <a:bodyPr/>
                    <a:lstStyle/>
                    <a:p>
                      <a:pPr algn="l" fontAlgn="t"/>
                      <a:r>
                        <a:rPr lang="en-ZA" sz="1000" b="1" i="0" u="none" strike="noStrike">
                          <a:solidFill>
                            <a:srgbClr val="000000"/>
                          </a:solidFill>
                          <a:effectLst/>
                          <a:latin typeface="Corbel"/>
                        </a:rPr>
                        <a:t>4.2.3 Define and develop guidelines for structured community mental health care services per MHCU policy. </a:t>
                      </a:r>
                      <a:br>
                        <a:rPr lang="en-ZA" sz="1000" b="1" i="0" u="none" strike="noStrike">
                          <a:solidFill>
                            <a:srgbClr val="000000"/>
                          </a:solidFill>
                          <a:effectLst/>
                          <a:latin typeface="Corbel"/>
                        </a:rPr>
                      </a:br>
                      <a:endParaRPr lang="en-ZA" sz="1000" b="1" i="0" u="none" strike="noStrike">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effectLst/>
                          <a:latin typeface="Corbel"/>
                        </a:rPr>
                        <a:t>4.2.3</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l" fontAlgn="ctr"/>
                      <a:r>
                        <a:rPr lang="en-ZA" sz="1000" b="0" i="0" u="none" strike="noStrike">
                          <a:effectLst/>
                          <a:latin typeface="Corbel"/>
                        </a:rPr>
                        <a:t>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GDOH will be working with Dr Robertson on her proposed model and all of its proposal </a:t>
                      </a:r>
                      <a:r>
                        <a:rPr lang="en-ZA" sz="1000" b="0" i="0" u="none" strike="noStrike" dirty="0" smtClean="0">
                          <a:effectLst/>
                          <a:latin typeface="Corbel"/>
                        </a:rPr>
                        <a:t>will </a:t>
                      </a:r>
                      <a:r>
                        <a:rPr lang="en-ZA" sz="1000" b="0" i="0" u="none" strike="noStrike" dirty="0">
                          <a:effectLst/>
                          <a:latin typeface="Corbel"/>
                        </a:rPr>
                        <a:t>be considered</a:t>
                      </a: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4507" marR="4507" marT="45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901536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450" y="867286"/>
            <a:ext cx="8077200" cy="523220"/>
          </a:xfrm>
          <a:prstGeom prst="rect">
            <a:avLst/>
          </a:prstGeom>
          <a:solidFill>
            <a:srgbClr val="0070C0"/>
          </a:solidFill>
        </p:spPr>
        <p:txBody>
          <a:bodyPr wrap="square">
            <a:spAutoFit/>
          </a:bodyPr>
          <a:lstStyle/>
          <a:p>
            <a:pPr defTabSz="466481" fontAlgn="auto">
              <a:spcBef>
                <a:spcPts val="0"/>
              </a:spcBef>
              <a:spcAft>
                <a:spcPts val="0"/>
              </a:spcAft>
            </a:pP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a:t>
            </a:r>
            <a:r>
              <a:rPr lang="en-GB"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 RECOMMENDATIONS. Cont</a:t>
            </a:r>
            <a:endPar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endParaRPr>
          </a:p>
        </p:txBody>
      </p:sp>
      <p:graphicFrame>
        <p:nvGraphicFramePr>
          <p:cNvPr id="2" name="Table 1"/>
          <p:cNvGraphicFramePr>
            <a:graphicFrameLocks noGrp="1"/>
          </p:cNvGraphicFramePr>
          <p:nvPr>
            <p:extLst>
              <p:ext uri="{D42A27DB-BD31-4B8C-83A1-F6EECF244321}">
                <p14:modId xmlns:p14="http://schemas.microsoft.com/office/powerpoint/2010/main" xmlns="" val="1754854404"/>
              </p:ext>
            </p:extLst>
          </p:nvPr>
        </p:nvGraphicFramePr>
        <p:xfrm>
          <a:off x="904875" y="1517506"/>
          <a:ext cx="8077201" cy="3976820"/>
        </p:xfrm>
        <a:graphic>
          <a:graphicData uri="http://schemas.openxmlformats.org/drawingml/2006/table">
            <a:tbl>
              <a:tblPr/>
              <a:tblGrid>
                <a:gridCol w="1390650"/>
                <a:gridCol w="654756"/>
                <a:gridCol w="1202619"/>
                <a:gridCol w="615520"/>
                <a:gridCol w="1175180"/>
                <a:gridCol w="1367754"/>
                <a:gridCol w="835361"/>
                <a:gridCol w="835361"/>
              </a:tblGrid>
              <a:tr h="49028">
                <a:tc>
                  <a:txBody>
                    <a:bodyPr/>
                    <a:lstStyle/>
                    <a:p>
                      <a:pPr algn="l" fontAlgn="ctr"/>
                      <a:r>
                        <a:rPr lang="en-ZA" sz="1000" b="1" i="0" u="none" strike="noStrike" dirty="0">
                          <a:effectLst/>
                          <a:latin typeface="Corbel"/>
                        </a:rPr>
                        <a:t>No.</a:t>
                      </a:r>
                    </a:p>
                  </a:txBody>
                  <a:tcPr marL="2884" marR="2884" marT="2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 Reference</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Recommendation Issue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Status</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Reason why issue not actioned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Proposed action</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a:endParaRP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a:endParaRP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98056">
                <a:tc gridSpan="8">
                  <a:txBody>
                    <a:bodyPr/>
                    <a:lstStyle/>
                    <a:p>
                      <a:pPr algn="l" fontAlgn="t"/>
                      <a:endParaRPr lang="en-ZA" sz="1000" b="1" i="0" u="none" strike="noStrike" dirty="0" smtClean="0">
                        <a:solidFill>
                          <a:srgbClr val="000000"/>
                        </a:solidFill>
                        <a:effectLst/>
                        <a:latin typeface="Corbel"/>
                      </a:endParaRPr>
                    </a:p>
                    <a:p>
                      <a:pPr algn="l" fontAlgn="t"/>
                      <a:r>
                        <a:rPr lang="en-ZA" sz="1000" b="1" i="0" u="none" strike="noStrike" dirty="0" smtClean="0">
                          <a:solidFill>
                            <a:srgbClr val="000000"/>
                          </a:solidFill>
                          <a:effectLst/>
                          <a:latin typeface="Corbel"/>
                        </a:rPr>
                        <a:t>5</a:t>
                      </a:r>
                      <a:r>
                        <a:rPr lang="en-ZA" sz="1000" b="1" i="0" u="none" strike="noStrike" dirty="0">
                          <a:solidFill>
                            <a:srgbClr val="000000"/>
                          </a:solidFill>
                          <a:effectLst/>
                          <a:latin typeface="Corbel"/>
                        </a:rPr>
                        <a:t>. Community Psychiatric Services</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47083">
                <a:tc>
                  <a:txBody>
                    <a:bodyPr/>
                    <a:lstStyle/>
                    <a:p>
                      <a:pPr algn="l" fontAlgn="t"/>
                      <a:r>
                        <a:rPr lang="en-ZA" sz="1000" b="1" i="0" u="none" strike="noStrike" dirty="0">
                          <a:solidFill>
                            <a:srgbClr val="000000"/>
                          </a:solidFill>
                          <a:effectLst/>
                          <a:latin typeface="Corbel"/>
                        </a:rPr>
                        <a:t>5.1 Include Specialist-run Community Psychiatric services in the proposed NHI </a:t>
                      </a:r>
                      <a:r>
                        <a:rPr lang="en-ZA" sz="1000" b="1" i="0" u="none" strike="noStrike" dirty="0" smtClean="0">
                          <a:solidFill>
                            <a:srgbClr val="000000"/>
                          </a:solidFill>
                          <a:effectLst/>
                          <a:latin typeface="Corbel"/>
                        </a:rPr>
                        <a:t>structure</a:t>
                      </a:r>
                    </a:p>
                    <a:p>
                      <a:pPr algn="l"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Corbel"/>
                        </a:rPr>
                        <a:t>5.1</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1" i="0" u="none" strike="noStrike">
                          <a:solidFill>
                            <a:srgbClr val="FF0000"/>
                          </a:solidFill>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000" b="0" i="0" u="none" strike="noStrike">
                          <a:solidFill>
                            <a:srgbClr val="000000"/>
                          </a:solidFill>
                          <a:effectLst/>
                          <a:latin typeface="Corbel"/>
                        </a:rPr>
                        <a:t>Recruitment of Psychiatrists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891">
                <a:tc>
                  <a:txBody>
                    <a:bodyPr/>
                    <a:lstStyle/>
                    <a:p>
                      <a:pPr algn="l" fontAlgn="t"/>
                      <a:r>
                        <a:rPr lang="en-ZA" sz="1000" b="1" i="0" u="none" strike="noStrike">
                          <a:solidFill>
                            <a:srgbClr val="000000"/>
                          </a:solidFill>
                          <a:effectLst/>
                          <a:latin typeface="Corbel"/>
                        </a:rPr>
                        <a:t>5.2 Ensure that funding is available in order to address the needs of people with severe psychiatric disability/ who require specialist level care close to their homes</a:t>
                      </a:r>
                      <a:br>
                        <a:rPr lang="en-ZA" sz="1000" b="1" i="0" u="none" strike="noStrike">
                          <a:solidFill>
                            <a:srgbClr val="000000"/>
                          </a:solidFill>
                          <a:effectLst/>
                          <a:latin typeface="Corbel"/>
                        </a:rPr>
                      </a:br>
                      <a:endParaRPr lang="en-ZA" sz="1000" b="1" i="0" u="none" strike="noStrike">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Corbel"/>
                        </a:rPr>
                        <a:t>5.2</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effectLst/>
                          <a:latin typeface="Corbel"/>
                        </a:rPr>
                        <a:t>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effectLst/>
                          <a:latin typeface="Corbel"/>
                        </a:rPr>
                        <a:t>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orbel"/>
                        </a:rPr>
                        <a:t>Appointment of Psychiatrists in 4 Outstanding Districts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747">
                <a:tc>
                  <a:txBody>
                    <a:bodyPr/>
                    <a:lstStyle/>
                    <a:p>
                      <a:pPr algn="l" fontAlgn="t"/>
                      <a:r>
                        <a:rPr lang="en-ZA" sz="1000" b="1" i="0" u="none" strike="noStrike">
                          <a:solidFill>
                            <a:srgbClr val="000000"/>
                          </a:solidFill>
                          <a:effectLst/>
                          <a:latin typeface="Corbel"/>
                        </a:rPr>
                        <a:t>5.3 Ensure that funding is available in order to address the needs of people with severe psychiatric disability/ who require specialist level care close to their homes</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Corbel"/>
                        </a:rPr>
                        <a:t>5.3</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a:effectLst/>
                          <a:latin typeface="Corbel"/>
                        </a:rPr>
                        <a:t>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000" b="0" i="0" u="none" strike="noStrike">
                          <a:solidFill>
                            <a:srgbClr val="000000"/>
                          </a:solidFill>
                          <a:effectLst/>
                          <a:latin typeface="Corbel"/>
                        </a:rPr>
                        <a:t>Expansion of the teaching platform to encourage training of psychiatrists</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0508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450" y="867286"/>
            <a:ext cx="8077200" cy="523220"/>
          </a:xfrm>
          <a:prstGeom prst="rect">
            <a:avLst/>
          </a:prstGeom>
          <a:solidFill>
            <a:srgbClr val="0070C0"/>
          </a:solidFill>
        </p:spPr>
        <p:txBody>
          <a:bodyPr wrap="square">
            <a:spAutoFit/>
          </a:bodyPr>
          <a:lstStyle/>
          <a:p>
            <a:pPr defTabSz="466481" fontAlgn="auto">
              <a:spcBef>
                <a:spcPts val="0"/>
              </a:spcBef>
              <a:spcAft>
                <a:spcPts val="0"/>
              </a:spcAft>
            </a:pP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a:t>
            </a:r>
            <a:r>
              <a:rPr lang="en-GB"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 RECOMMENDATIONS. Cont</a:t>
            </a:r>
            <a:endPar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endParaRPr>
          </a:p>
        </p:txBody>
      </p:sp>
      <p:graphicFrame>
        <p:nvGraphicFramePr>
          <p:cNvPr id="2" name="Table 1"/>
          <p:cNvGraphicFramePr>
            <a:graphicFrameLocks noGrp="1"/>
          </p:cNvGraphicFramePr>
          <p:nvPr>
            <p:extLst>
              <p:ext uri="{D42A27DB-BD31-4B8C-83A1-F6EECF244321}">
                <p14:modId xmlns:p14="http://schemas.microsoft.com/office/powerpoint/2010/main" xmlns="" val="1780854668"/>
              </p:ext>
            </p:extLst>
          </p:nvPr>
        </p:nvGraphicFramePr>
        <p:xfrm>
          <a:off x="933450" y="1536699"/>
          <a:ext cx="8077200" cy="3974898"/>
        </p:xfrm>
        <a:graphic>
          <a:graphicData uri="http://schemas.openxmlformats.org/drawingml/2006/table">
            <a:tbl>
              <a:tblPr/>
              <a:tblGrid>
                <a:gridCol w="1600200"/>
                <a:gridCol w="628650"/>
                <a:gridCol w="1066800"/>
                <a:gridCol w="567894"/>
                <a:gridCol w="822756"/>
                <a:gridCol w="1809750"/>
                <a:gridCol w="781050"/>
                <a:gridCol w="76200"/>
                <a:gridCol w="723900"/>
              </a:tblGrid>
              <a:tr h="328347">
                <a:tc>
                  <a:txBody>
                    <a:bodyPr/>
                    <a:lstStyle/>
                    <a:p>
                      <a:pPr algn="l" fontAlgn="ctr"/>
                      <a:r>
                        <a:rPr lang="en-ZA" sz="1000" b="1" i="0" u="none" strike="noStrike" dirty="0">
                          <a:effectLst/>
                          <a:latin typeface="Corbel"/>
                        </a:rPr>
                        <a:t>No.</a:t>
                      </a:r>
                    </a:p>
                  </a:txBody>
                  <a:tcPr marL="2884" marR="2884" marT="28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 Reference</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Recommendation Issue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Status</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smtClean="0">
                          <a:effectLst/>
                          <a:latin typeface="Corbel"/>
                        </a:rPr>
                        <a:t>Why </a:t>
                      </a:r>
                      <a:r>
                        <a:rPr lang="en-ZA" sz="1000" b="1" i="0" u="none" strike="noStrike" dirty="0">
                          <a:effectLst/>
                          <a:latin typeface="Corbel"/>
                        </a:rPr>
                        <a:t>issue not actioned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Proposed action</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a:endParaRP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l" fontAlgn="ctr"/>
                      <a:endParaRPr lang="en-ZA" sz="1000" b="1" i="0" u="none" strike="noStrike" dirty="0">
                        <a:effectLst/>
                        <a:latin typeface="Corbel"/>
                      </a:endParaRP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pPr algn="l" fontAlgn="ctr"/>
                      <a:endParaRPr lang="en-ZA" sz="1000" b="1" i="0" u="none" strike="noStrike">
                        <a:effectLst/>
                        <a:latin typeface="Corbel"/>
                      </a:endParaRP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311761">
                <a:tc gridSpan="9">
                  <a:txBody>
                    <a:bodyPr/>
                    <a:lstStyle/>
                    <a:p>
                      <a:pPr algn="l" fontAlgn="t"/>
                      <a:endParaRPr lang="en-ZA" sz="1000" b="1" i="0" u="none" strike="noStrike" dirty="0" smtClean="0">
                        <a:solidFill>
                          <a:srgbClr val="000000"/>
                        </a:solidFill>
                        <a:effectLst/>
                        <a:latin typeface="Corbel"/>
                      </a:endParaRPr>
                    </a:p>
                    <a:p>
                      <a:pPr algn="l" fontAlgn="t"/>
                      <a:r>
                        <a:rPr lang="en-ZA" sz="1000" b="1" i="0" u="none" strike="noStrike" dirty="0" smtClean="0">
                          <a:solidFill>
                            <a:srgbClr val="000000"/>
                          </a:solidFill>
                          <a:effectLst/>
                          <a:latin typeface="Corbel"/>
                        </a:rPr>
                        <a:t>6</a:t>
                      </a:r>
                      <a:r>
                        <a:rPr lang="en-ZA" sz="1000" b="1" i="0" u="none" strike="noStrike" dirty="0">
                          <a:solidFill>
                            <a:srgbClr val="000000"/>
                          </a:solidFill>
                          <a:effectLst/>
                          <a:latin typeface="Corbel"/>
                        </a:rPr>
                        <a:t>. Corrective Disciplinary Measures against members of GDoMH </a:t>
                      </a:r>
                      <a:endParaRPr lang="en-ZA" sz="1000" b="1" i="0" u="none" strike="noStrike" dirty="0" smtClean="0">
                        <a:solidFill>
                          <a:srgbClr val="000000"/>
                        </a:solidFill>
                        <a:effectLst/>
                        <a:latin typeface="Corbel"/>
                      </a:endParaRPr>
                    </a:p>
                    <a:p>
                      <a:pPr algn="l"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199120">
                <a:tc rowSpan="3">
                  <a:txBody>
                    <a:bodyPr/>
                    <a:lstStyle/>
                    <a:p>
                      <a:pPr algn="l" fontAlgn="t"/>
                      <a:r>
                        <a:rPr lang="en-ZA" sz="1000" b="1" i="0" u="none" strike="noStrike">
                          <a:solidFill>
                            <a:srgbClr val="000000"/>
                          </a:solidFill>
                          <a:effectLst/>
                          <a:latin typeface="Corbel"/>
                        </a:rPr>
                        <a:t>6.1 Institute corrective disciplinary action against</a:t>
                      </a:r>
                      <a:br>
                        <a:rPr lang="en-ZA" sz="1000" b="1" i="0" u="none" strike="noStrike">
                          <a:solidFill>
                            <a:srgbClr val="000000"/>
                          </a:solidFill>
                          <a:effectLst/>
                          <a:latin typeface="Corbel"/>
                        </a:rPr>
                      </a:br>
                      <a:r>
                        <a:rPr lang="en-ZA" sz="1000" b="1" i="0" u="none" strike="noStrike">
                          <a:solidFill>
                            <a:srgbClr val="000000"/>
                          </a:solidFill>
                          <a:effectLst/>
                          <a:latin typeface="Corbel"/>
                        </a:rPr>
                        <a:t>members of the GDoMH</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a:effectLst/>
                          <a:latin typeface="Corbel"/>
                        </a:rPr>
                        <a:t>6.1.1</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a:solidFill>
                            <a:srgbClr val="FF0000"/>
                          </a:solidFill>
                          <a:effectLst/>
                          <a:latin typeface="Corbel"/>
                        </a:rPr>
                        <a:t>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000" b="0" i="0" u="none" strike="noStrike" dirty="0">
                          <a:solidFill>
                            <a:srgbClr val="000000"/>
                          </a:solidFill>
                          <a:effectLst/>
                          <a:latin typeface="Corbel"/>
                        </a:rPr>
                        <a:t>One precautionary transfer </a:t>
                      </a:r>
                      <a:endParaRPr lang="en-ZA" sz="1000" b="0" i="0" u="none" strike="noStrike" dirty="0" smtClean="0">
                        <a:solidFill>
                          <a:srgbClr val="000000"/>
                        </a:solidFill>
                        <a:effectLst/>
                        <a:latin typeface="Corbel"/>
                      </a:endParaRPr>
                    </a:p>
                    <a:p>
                      <a:pPr algn="l" rtl="0" fontAlgn="t"/>
                      <a:endParaRPr lang="en-ZA" sz="1000" b="0" i="0" u="none" strike="noStrike" dirty="0" smtClean="0">
                        <a:solidFill>
                          <a:srgbClr val="000000"/>
                        </a:solidFill>
                        <a:effectLst/>
                        <a:latin typeface="Corbel"/>
                      </a:endParaRPr>
                    </a:p>
                    <a:p>
                      <a:pPr algn="l" rtl="0" fontAlgn="t"/>
                      <a:r>
                        <a:rPr lang="en-ZA" sz="1000" b="0" i="0" u="none" strike="noStrike" dirty="0" smtClean="0">
                          <a:solidFill>
                            <a:srgbClr val="000000"/>
                          </a:solidFill>
                          <a:effectLst/>
                          <a:latin typeface="Corbel"/>
                        </a:rPr>
                        <a:t>effected </a:t>
                      </a:r>
                      <a:r>
                        <a:rPr lang="en-ZA" sz="1000" b="0" i="0" u="none" strike="noStrike" dirty="0">
                          <a:solidFill>
                            <a:srgbClr val="000000"/>
                          </a:solidFill>
                          <a:effectLst/>
                          <a:latin typeface="Corbel"/>
                        </a:rPr>
                        <a:t>on the 08th March, whilst the other staff to remain whilst investigations are </a:t>
                      </a:r>
                      <a:r>
                        <a:rPr lang="en-ZA" sz="1000" b="0" i="0" u="none" strike="noStrike" dirty="0" smtClean="0">
                          <a:solidFill>
                            <a:srgbClr val="000000"/>
                          </a:solidFill>
                          <a:effectLst/>
                          <a:latin typeface="Corbel"/>
                        </a:rPr>
                        <a:t>continuing. </a:t>
                      </a:r>
                      <a:r>
                        <a:rPr lang="en-ZA" sz="1000" b="0" i="0" u="none" strike="noStrike" dirty="0">
                          <a:solidFill>
                            <a:srgbClr val="000000"/>
                          </a:solidFill>
                          <a:effectLst/>
                          <a:latin typeface="Corbel"/>
                        </a:rPr>
                        <a:t>The Director of MH has been suspended and the charges have been served.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endParaRPr lang="en-ZA" sz="1000" b="1" i="0" u="none" strike="noStrike" dirty="0">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225">
                <a:tc vMerge="1">
                  <a:txBody>
                    <a:bodyPr/>
                    <a:lstStyle/>
                    <a:p>
                      <a:endParaRPr lang="en-ZA"/>
                    </a:p>
                  </a:txBody>
                  <a:tcPr/>
                </a:tc>
                <a:tc>
                  <a:txBody>
                    <a:bodyPr/>
                    <a:lstStyle/>
                    <a:p>
                      <a:pPr algn="ctr" fontAlgn="ctr"/>
                      <a:r>
                        <a:rPr lang="en-ZA" sz="1000" b="1" i="0" u="none" strike="noStrike">
                          <a:solidFill>
                            <a:srgbClr val="000000"/>
                          </a:solidFill>
                          <a:effectLst/>
                          <a:latin typeface="Corbel"/>
                        </a:rPr>
                        <a:t>6.1.2</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a:solidFill>
                            <a:srgbClr val="FF0000"/>
                          </a:solidFill>
                          <a:effectLst/>
                          <a:latin typeface="Corbel"/>
                        </a:rPr>
                        <a:t>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000" b="0" i="0" u="none" strike="noStrike">
                          <a:solidFill>
                            <a:srgbClr val="000000"/>
                          </a:solidFill>
                          <a:effectLst/>
                          <a:latin typeface="Corbel"/>
                        </a:rPr>
                        <a:t>The department has started providing  EAP services to some members of the team and this will be extended to all members</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endParaRPr lang="en-ZA" sz="1000" b="1" i="0" u="none" strike="noStrike" dirty="0">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811">
                <a:tc vMerge="1">
                  <a:txBody>
                    <a:bodyPr/>
                    <a:lstStyle/>
                    <a:p>
                      <a:endParaRPr lang="en-ZA"/>
                    </a:p>
                  </a:txBody>
                  <a:tcPr/>
                </a:tc>
                <a:tc>
                  <a:txBody>
                    <a:bodyPr/>
                    <a:lstStyle/>
                    <a:p>
                      <a:pPr algn="ctr" fontAlgn="ctr"/>
                      <a:endParaRPr lang="en-ZA" sz="1000" b="1" i="0" u="none" strike="noStrike" dirty="0">
                        <a:effectLst/>
                        <a:latin typeface="Corbel"/>
                      </a:endParaRP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a:solidFill>
                            <a:srgbClr val="FF0000"/>
                          </a:solidFill>
                          <a:effectLst/>
                          <a:latin typeface="Corbel"/>
                        </a:rPr>
                        <a:t>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endParaRPr lang="en-ZA" sz="1000" b="0"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endParaRPr lang="en-ZA" sz="1000" b="1" i="0" u="none" strike="noStrike" dirty="0">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4347">
                <a:tc>
                  <a:txBody>
                    <a:bodyPr/>
                    <a:lstStyle/>
                    <a:p>
                      <a:pPr algn="l" fontAlgn="t"/>
                      <a:r>
                        <a:rPr lang="en-ZA" sz="1000" b="1" i="0" u="none" strike="noStrike">
                          <a:solidFill>
                            <a:srgbClr val="000000"/>
                          </a:solidFill>
                          <a:effectLst/>
                          <a:latin typeface="Corbel"/>
                        </a:rPr>
                        <a:t>6.2 Strengthen Ethics and Governance arrangements with the Department to enhance Fudiciary role of staff</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Corbel"/>
                        </a:rPr>
                        <a:t>6.2</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a:solidFill>
                            <a:srgbClr val="FF0000"/>
                          </a:solidFill>
                          <a:effectLst/>
                          <a:latin typeface="Corbel"/>
                        </a:rPr>
                        <a:t> </a:t>
                      </a:r>
                    </a:p>
                  </a:txBody>
                  <a:tcPr marL="2884" marR="2884" marT="2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1000" b="0" i="0" u="none" strike="noStrike">
                          <a:effectLst/>
                          <a:latin typeface="Corbel"/>
                        </a:rPr>
                        <a:t>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Raise staff awareness of their Fudiciary </a:t>
                      </a: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endParaRPr lang="en-ZA" sz="1000" b="1" i="0" u="none" strike="noStrike">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t"/>
                      <a:endParaRPr lang="en-ZA" sz="1000" b="1" i="0" u="none" strike="noStrike" dirty="0">
                        <a:solidFill>
                          <a:srgbClr val="000000"/>
                        </a:solidFill>
                        <a:effectLst/>
                        <a:latin typeface="Corbel"/>
                      </a:endParaRPr>
                    </a:p>
                  </a:txBody>
                  <a:tcPr marL="2884" marR="2884" marT="28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9951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450" y="867286"/>
            <a:ext cx="8077200" cy="523220"/>
          </a:xfrm>
          <a:prstGeom prst="rect">
            <a:avLst/>
          </a:prstGeom>
          <a:solidFill>
            <a:srgbClr val="0070C0"/>
          </a:solidFill>
        </p:spPr>
        <p:txBody>
          <a:bodyPr wrap="square">
            <a:spAutoFit/>
          </a:bodyPr>
          <a:lstStyle/>
          <a:p>
            <a:pPr defTabSz="466481" fontAlgn="auto">
              <a:spcBef>
                <a:spcPts val="0"/>
              </a:spcBef>
              <a:spcAft>
                <a:spcPts val="0"/>
              </a:spcAft>
            </a:pP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a:t>
            </a:r>
            <a:r>
              <a:rPr lang="en-GB"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 RECOMMENDATIONS</a:t>
            </a: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..cont</a:t>
            </a:r>
          </a:p>
        </p:txBody>
      </p:sp>
      <p:graphicFrame>
        <p:nvGraphicFramePr>
          <p:cNvPr id="2" name="Table 1"/>
          <p:cNvGraphicFramePr>
            <a:graphicFrameLocks noGrp="1"/>
          </p:cNvGraphicFramePr>
          <p:nvPr>
            <p:extLst>
              <p:ext uri="{D42A27DB-BD31-4B8C-83A1-F6EECF244321}">
                <p14:modId xmlns:p14="http://schemas.microsoft.com/office/powerpoint/2010/main" xmlns="" val="892154168"/>
              </p:ext>
            </p:extLst>
          </p:nvPr>
        </p:nvGraphicFramePr>
        <p:xfrm>
          <a:off x="933450" y="1498601"/>
          <a:ext cx="8077200" cy="4286016"/>
        </p:xfrm>
        <a:graphic>
          <a:graphicData uri="http://schemas.openxmlformats.org/drawingml/2006/table">
            <a:tbl>
              <a:tblPr/>
              <a:tblGrid>
                <a:gridCol w="1428750"/>
                <a:gridCol w="616654"/>
                <a:gridCol w="964496"/>
                <a:gridCol w="371475"/>
                <a:gridCol w="247650"/>
                <a:gridCol w="234517"/>
                <a:gridCol w="1271468"/>
                <a:gridCol w="1370565"/>
                <a:gridCol w="102086"/>
                <a:gridCol w="726589"/>
                <a:gridCol w="742950"/>
              </a:tblGrid>
              <a:tr h="39986">
                <a:tc>
                  <a:txBody>
                    <a:bodyPr/>
                    <a:lstStyle/>
                    <a:p>
                      <a:pPr algn="l" fontAlgn="ctr"/>
                      <a:r>
                        <a:rPr lang="en-ZA" sz="1000" b="1" i="0" u="none" strike="noStrike" dirty="0">
                          <a:effectLst/>
                          <a:latin typeface="Corbel"/>
                        </a:rPr>
                        <a:t>No.</a:t>
                      </a:r>
                    </a:p>
                  </a:txBody>
                  <a:tcPr marL="2352" marR="2352" marT="23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 Reference</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l" fontAlgn="ctr"/>
                      <a:r>
                        <a:rPr lang="en-ZA" sz="1000" b="1" i="0" u="none" strike="noStrike">
                          <a:effectLst/>
                          <a:latin typeface="Corbel"/>
                        </a:rPr>
                        <a:t>Recommendation Issue </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gridSpan="2">
                  <a:txBody>
                    <a:bodyPr/>
                    <a:lstStyle/>
                    <a:p>
                      <a:pPr algn="l" fontAlgn="ctr"/>
                      <a:r>
                        <a:rPr lang="en-ZA" sz="1000" b="1" i="0" u="none" strike="noStrike" dirty="0">
                          <a:effectLst/>
                          <a:latin typeface="Corbel"/>
                        </a:rPr>
                        <a:t>Status</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a:txBody>
                    <a:bodyPr/>
                    <a:lstStyle/>
                    <a:p>
                      <a:pPr algn="l" fontAlgn="ctr"/>
                      <a:r>
                        <a:rPr lang="en-ZA" sz="1000" b="1" i="0" u="none" strike="noStrike">
                          <a:effectLst/>
                          <a:latin typeface="Corbel"/>
                        </a:rPr>
                        <a:t>Reason why issue not actioned </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a:effectLst/>
                          <a:latin typeface="Corbel"/>
                        </a:rPr>
                        <a:t>Proposed action</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2">
                  <a:txBody>
                    <a:bodyPr/>
                    <a:lstStyle/>
                    <a:p>
                      <a:pPr algn="l" fontAlgn="ctr"/>
                      <a:endParaRPr lang="en-ZA" sz="1000" b="1" i="0" u="none" strike="noStrike" dirty="0">
                        <a:effectLst/>
                        <a:latin typeface="Corbel"/>
                      </a:endParaRP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a:txBody>
                    <a:bodyPr/>
                    <a:lstStyle/>
                    <a:p>
                      <a:pPr algn="l" fontAlgn="ctr"/>
                      <a:endParaRPr lang="en-ZA" sz="1000" b="1" i="0" u="none" strike="noStrike" dirty="0">
                        <a:effectLst/>
                        <a:latin typeface="Corbel"/>
                      </a:endParaRP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39986">
                <a:tc gridSpan="11">
                  <a:txBody>
                    <a:bodyPr/>
                    <a:lstStyle/>
                    <a:p>
                      <a:pPr algn="l" fontAlgn="t"/>
                      <a:endParaRPr lang="en-ZA" sz="1000" b="1" i="0" u="none" strike="noStrike" dirty="0" smtClean="0">
                        <a:solidFill>
                          <a:srgbClr val="000000"/>
                        </a:solidFill>
                        <a:effectLst/>
                        <a:latin typeface="Corbel"/>
                      </a:endParaRPr>
                    </a:p>
                    <a:p>
                      <a:pPr algn="l" fontAlgn="t"/>
                      <a:r>
                        <a:rPr lang="en-ZA" sz="1000" b="1" i="0" u="none" strike="noStrike" dirty="0" smtClean="0">
                          <a:solidFill>
                            <a:srgbClr val="000000"/>
                          </a:solidFill>
                          <a:effectLst/>
                          <a:latin typeface="Corbel"/>
                        </a:rPr>
                        <a:t>7</a:t>
                      </a:r>
                      <a:r>
                        <a:rPr lang="en-ZA" sz="1000" b="1" i="0" u="none" strike="noStrike" dirty="0">
                          <a:solidFill>
                            <a:srgbClr val="000000"/>
                          </a:solidFill>
                          <a:effectLst/>
                          <a:latin typeface="Corbel"/>
                        </a:rPr>
                        <a:t>. Review the current Mental Health Review </a:t>
                      </a:r>
                      <a:r>
                        <a:rPr lang="en-ZA" sz="1000" b="1" i="0" u="none" strike="noStrike" dirty="0" smtClean="0">
                          <a:solidFill>
                            <a:srgbClr val="000000"/>
                          </a:solidFill>
                          <a:effectLst/>
                          <a:latin typeface="Corbel"/>
                        </a:rPr>
                        <a:t>Board</a:t>
                      </a:r>
                    </a:p>
                    <a:p>
                      <a:pPr algn="l" fontAlgn="t"/>
                      <a:endParaRPr lang="en-ZA" sz="1000" b="1" i="0" u="none" strike="noStrike" dirty="0">
                        <a:solidFill>
                          <a:srgbClr val="000000"/>
                        </a:solidFill>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tr>
              <a:tr h="152887">
                <a:tc rowSpan="3">
                  <a:txBody>
                    <a:bodyPr/>
                    <a:lstStyle/>
                    <a:p>
                      <a:pPr algn="l" fontAlgn="t"/>
                      <a:r>
                        <a:rPr lang="en-ZA" sz="1000" b="1" i="0" u="none" strike="noStrike">
                          <a:solidFill>
                            <a:srgbClr val="000000"/>
                          </a:solidFill>
                          <a:effectLst/>
                          <a:latin typeface="Corbel"/>
                        </a:rPr>
                        <a:t>7.1 Review and strenghthen the Mental Health Review Board</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r>
                        <a:rPr lang="en-ZA" sz="1000" b="1" i="0" u="none" strike="noStrike" dirty="0">
                          <a:solidFill>
                            <a:srgbClr val="000000"/>
                          </a:solidFill>
                          <a:effectLst/>
                          <a:latin typeface="Corbel"/>
                        </a:rPr>
                        <a:t>7.1</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b="1" i="0" u="none" strike="noStrike" dirty="0">
                          <a:solidFill>
                            <a:srgbClr val="FF0000"/>
                          </a:solidFill>
                          <a:effectLst/>
                          <a:latin typeface="Corbel"/>
                        </a:rPr>
                        <a:t> </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l" fontAlgn="ctr"/>
                      <a:endParaRPr lang="en-ZA" sz="1000" b="1" i="0" u="none" strike="noStrike" dirty="0">
                        <a:solidFill>
                          <a:srgbClr val="FF0000"/>
                        </a:solidFill>
                        <a:effectLst/>
                        <a:latin typeface="Corbel"/>
                      </a:endParaRP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l" fontAlgn="t"/>
                      <a:r>
                        <a:rPr lang="en-ZA" sz="1000" b="0" i="0" u="none" strike="noStrike" dirty="0">
                          <a:effectLst/>
                          <a:latin typeface="Corbel"/>
                        </a:rPr>
                        <a:t>Schedule the visits to be communicated to IGR</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b="0" i="0" u="none" strike="noStrike" dirty="0">
                          <a:effectLst/>
                          <a:latin typeface="Corbel"/>
                        </a:rPr>
                        <a:t>MEC has de-established the previous board by appointing a new interim board and the </a:t>
                      </a:r>
                      <a:r>
                        <a:rPr lang="en-ZA" sz="1000" b="0" i="0" u="none" strike="noStrike" dirty="0" smtClean="0">
                          <a:effectLst/>
                          <a:latin typeface="Corbel"/>
                        </a:rPr>
                        <a:t> </a:t>
                      </a:r>
                      <a:r>
                        <a:rPr lang="en-ZA" sz="1000" b="0" i="0" u="none" strike="noStrike" dirty="0">
                          <a:effectLst/>
                          <a:latin typeface="Corbel"/>
                        </a:rPr>
                        <a:t>interim Chairperson has also been appointed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72">
                <a:tc vMerge="1">
                  <a:txBody>
                    <a:bodyPr/>
                    <a:lstStyle/>
                    <a:p>
                      <a:endParaRPr lang="en-ZA"/>
                    </a:p>
                  </a:txBody>
                  <a:tcPr/>
                </a:tc>
                <a:tc vMerge="1">
                  <a:txBody>
                    <a:bodyPr/>
                    <a:lstStyle/>
                    <a:p>
                      <a:endParaRPr lang="en-ZA"/>
                    </a:p>
                  </a:txBody>
                  <a:tcPr/>
                </a:tc>
                <a:tc>
                  <a:txBody>
                    <a:bodyPr/>
                    <a:lstStyle/>
                    <a:p>
                      <a:pPr algn="l" fontAlgn="t"/>
                      <a:r>
                        <a:rPr lang="en-ZA" sz="1000" b="0" i="0" u="none" strike="noStrike">
                          <a:effectLst/>
                          <a:latin typeface="Corbel"/>
                        </a:rPr>
                        <a:t>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b="1" i="0" u="none" strike="noStrike">
                          <a:solidFill>
                            <a:srgbClr val="FF0000"/>
                          </a:solidFill>
                          <a:effectLst/>
                          <a:latin typeface="Corbel"/>
                        </a:rPr>
                        <a:t> </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l" fontAlgn="ctr"/>
                      <a:endParaRPr lang="en-ZA" sz="1000" b="1" i="0" u="none" strike="noStrike">
                        <a:solidFill>
                          <a:srgbClr val="FF0000"/>
                        </a:solidFill>
                        <a:effectLst/>
                        <a:latin typeface="Corbel"/>
                      </a:endParaRP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l" fontAlgn="t"/>
                      <a:r>
                        <a:rPr lang="en-ZA" sz="1000" b="0" i="0" u="none" strike="noStrike">
                          <a:effectLst/>
                          <a:latin typeface="Corbel"/>
                        </a:rPr>
                        <a:t>Develop an induction programme of the Mental Health Act</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b="0" i="0" u="none" strike="noStrike">
                          <a:effectLst/>
                          <a:latin typeface="Corbel"/>
                        </a:rPr>
                        <a:t>The interim Board hs been duly inducted by the MEC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72">
                <a:tc vMerge="1">
                  <a:txBody>
                    <a:bodyPr/>
                    <a:lstStyle/>
                    <a:p>
                      <a:endParaRPr lang="en-ZA"/>
                    </a:p>
                  </a:txBody>
                  <a:tcPr/>
                </a:tc>
                <a:tc vMerge="1">
                  <a:txBody>
                    <a:bodyPr/>
                    <a:lstStyle/>
                    <a:p>
                      <a:endParaRPr lang="en-ZA"/>
                    </a:p>
                  </a:txBody>
                  <a:tcPr/>
                </a:tc>
                <a:tc>
                  <a:txBody>
                    <a:bodyPr/>
                    <a:lstStyle/>
                    <a:p>
                      <a:pPr algn="l" fontAlgn="t"/>
                      <a:r>
                        <a:rPr lang="en-ZA" sz="1000" b="0" i="0" u="none" strike="noStrike">
                          <a:effectLst/>
                          <a:latin typeface="Corbel"/>
                        </a:rPr>
                        <a:t>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b="1" i="0" u="none" strike="noStrike">
                          <a:solidFill>
                            <a:srgbClr val="FF0000"/>
                          </a:solidFill>
                          <a:effectLst/>
                          <a:latin typeface="Corbel"/>
                        </a:rPr>
                        <a:t> </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l" fontAlgn="ctr"/>
                      <a:endParaRPr lang="en-ZA" sz="1000" b="1" i="0" u="none" strike="noStrike">
                        <a:solidFill>
                          <a:srgbClr val="FF0000"/>
                        </a:solidFill>
                        <a:effectLst/>
                        <a:latin typeface="Corbel"/>
                      </a:endParaRP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l" fontAlgn="t"/>
                      <a:r>
                        <a:rPr lang="en-ZA" sz="1000" b="0" i="0" u="none" strike="noStrike">
                          <a:effectLst/>
                          <a:latin typeface="Corbel"/>
                        </a:rPr>
                        <a:t>Induction on the role and responsibilities of the MHRB</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b="0" i="0" u="none" strike="noStrike">
                          <a:effectLst/>
                          <a:latin typeface="Corbel"/>
                        </a:rPr>
                        <a:t>The interim Board hs been duly inducted by the MEC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21">
                <a:tc rowSpan="3">
                  <a:txBody>
                    <a:bodyPr/>
                    <a:lstStyle/>
                    <a:p>
                      <a:pPr algn="l" fontAlgn="t"/>
                      <a:r>
                        <a:rPr lang="en-ZA" sz="1000" b="1" i="0" u="none" strike="noStrike">
                          <a:solidFill>
                            <a:srgbClr val="000000"/>
                          </a:solidFill>
                          <a:effectLst/>
                          <a:latin typeface="Corbel"/>
                        </a:rPr>
                        <a:t>7.2 Re-establish the authority and independence of the MHRB</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a:effectLst/>
                          <a:latin typeface="Corbel"/>
                        </a:rPr>
                        <a:t>7.2.1</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b="1" i="0" u="none" strike="noStrike">
                          <a:solidFill>
                            <a:srgbClr val="FF0000"/>
                          </a:solidFill>
                          <a:effectLst/>
                          <a:latin typeface="Corbel"/>
                        </a:rPr>
                        <a:t> </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l" fontAlgn="ctr"/>
                      <a:endParaRPr lang="en-ZA" sz="1000" b="1" i="0" u="none" strike="noStrike">
                        <a:solidFill>
                          <a:srgbClr val="FF0000"/>
                        </a:solidFill>
                        <a:effectLst/>
                        <a:latin typeface="Corbel"/>
                      </a:endParaRP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l" fontAlgn="t"/>
                      <a:r>
                        <a:rPr lang="en-ZA" sz="1000" b="0" i="0" u="none" strike="noStrike">
                          <a:effectLst/>
                          <a:latin typeface="Corbel"/>
                        </a:rPr>
                        <a:t>Review the role of the MHRB</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b="0" i="0" u="none" strike="noStrike">
                          <a:effectLst/>
                          <a:latin typeface="Corbel"/>
                        </a:rPr>
                        <a:t>The role has been reviewed and the independence re-inforced and a Newspaper National Advert for the appointment of the new Board went out on the 5th Mar 2017</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72">
                <a:tc vMerge="1">
                  <a:txBody>
                    <a:bodyPr/>
                    <a:lstStyle/>
                    <a:p>
                      <a:endParaRPr lang="en-ZA"/>
                    </a:p>
                  </a:txBody>
                  <a:tcPr/>
                </a:tc>
                <a:tc>
                  <a:txBody>
                    <a:bodyPr/>
                    <a:lstStyle/>
                    <a:p>
                      <a:pPr algn="ctr" fontAlgn="ctr"/>
                      <a:r>
                        <a:rPr lang="en-ZA" sz="1000" b="1" i="0" u="none" strike="noStrike">
                          <a:solidFill>
                            <a:srgbClr val="000000"/>
                          </a:solidFill>
                          <a:effectLst/>
                          <a:latin typeface="Corbel"/>
                        </a:rPr>
                        <a:t>7.2.2</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ZA" sz="1000" b="1" i="0" u="none" strike="noStrike">
                          <a:solidFill>
                            <a:srgbClr val="00B050"/>
                          </a:solidFill>
                          <a:effectLst/>
                          <a:latin typeface="Corbel"/>
                        </a:rPr>
                        <a:t> </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l" fontAlgn="ctr"/>
                      <a:endParaRPr lang="en-ZA" sz="1000" b="1" i="0" u="none" strike="noStrike">
                        <a:solidFill>
                          <a:srgbClr val="00B050"/>
                        </a:solidFill>
                        <a:effectLst/>
                        <a:latin typeface="Corbel"/>
                      </a:endParaRP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l" fontAlgn="t"/>
                      <a:r>
                        <a:rPr lang="en-ZA" sz="1000" b="0" i="0" u="none" strike="noStrike">
                          <a:effectLst/>
                          <a:latin typeface="Corbel"/>
                        </a:rPr>
                        <a:t>Review the suitability of candidates to the MHRB</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b="0" i="0" u="none" strike="noStrike">
                          <a:effectLst/>
                          <a:latin typeface="Corbel"/>
                        </a:rPr>
                        <a:t>Done</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72">
                <a:tc vMerge="1">
                  <a:txBody>
                    <a:bodyPr/>
                    <a:lstStyle/>
                    <a:p>
                      <a:endParaRPr lang="en-ZA"/>
                    </a:p>
                  </a:txBody>
                  <a:tcPr/>
                </a:tc>
                <a:tc>
                  <a:txBody>
                    <a:bodyPr/>
                    <a:lstStyle/>
                    <a:p>
                      <a:pPr algn="ctr" fontAlgn="ctr"/>
                      <a:r>
                        <a:rPr lang="en-ZA" sz="1000" b="1" i="0" u="none" strike="noStrike" dirty="0">
                          <a:effectLst/>
                          <a:latin typeface="Corbel"/>
                        </a:rPr>
                        <a:t>7.2.3</a:t>
                      </a:r>
                    </a:p>
                  </a:txBody>
                  <a:tcPr marL="2352" marR="2352" marT="2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b="0" i="0" u="none" strike="noStrike">
                          <a:solidFill>
                            <a:srgbClr val="00B050"/>
                          </a:solidFill>
                          <a:effectLst/>
                          <a:latin typeface="Corbel"/>
                        </a:rPr>
                        <a:t> </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pPr algn="l" fontAlgn="t"/>
                      <a:endParaRPr lang="en-ZA" sz="1000" b="0" i="0" u="none" strike="noStrike">
                        <a:solidFill>
                          <a:srgbClr val="00B050"/>
                        </a:solidFill>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2">
                  <a:txBody>
                    <a:bodyPr/>
                    <a:lstStyle/>
                    <a:p>
                      <a:pPr algn="l" fontAlgn="t"/>
                      <a:r>
                        <a:rPr lang="en-ZA" sz="1000" b="0" i="0" u="none" strike="noStrike">
                          <a:effectLst/>
                          <a:latin typeface="Corbel"/>
                        </a:rPr>
                        <a:t>Review and develop specification for the Chairperson of the MHRB</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0"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ZA" sz="1000" b="0" i="0" u="none" strike="noStrike">
                          <a:effectLst/>
                          <a:latin typeface="Corbel"/>
                        </a:rPr>
                        <a:t>Done</a:t>
                      </a: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352" marR="2352" marT="2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02248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6746" y="1059785"/>
            <a:ext cx="8343903" cy="307777"/>
          </a:xfrm>
          <a:prstGeom prst="rect">
            <a:avLst/>
          </a:prstGeom>
          <a:solidFill>
            <a:srgbClr val="0070C0"/>
          </a:solidFill>
        </p:spPr>
        <p:txBody>
          <a:bodyPr wrap="square">
            <a:spAutoFit/>
          </a:bodyPr>
          <a:lstStyle/>
          <a:p>
            <a:pPr defTabSz="466481" fontAlgn="auto">
              <a:spcBef>
                <a:spcPts val="0"/>
              </a:spcBef>
              <a:spcAft>
                <a:spcPts val="0"/>
              </a:spcAft>
            </a:pP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PROGRESS REPORT ON THE IMPLEMENTATION OF THE OMBUDS </a:t>
            </a:r>
            <a:r>
              <a:rPr lang="en-GB"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 RECOMMENDATIONS</a:t>
            </a:r>
            <a:r>
              <a:rPr lang="en-GB"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sym typeface="Tahoma"/>
              </a:rPr>
              <a:t>..cont</a:t>
            </a:r>
          </a:p>
        </p:txBody>
      </p:sp>
      <p:graphicFrame>
        <p:nvGraphicFramePr>
          <p:cNvPr id="3" name="Table 2"/>
          <p:cNvGraphicFramePr>
            <a:graphicFrameLocks noGrp="1"/>
          </p:cNvGraphicFramePr>
          <p:nvPr>
            <p:extLst>
              <p:ext uri="{D42A27DB-BD31-4B8C-83A1-F6EECF244321}">
                <p14:modId xmlns:p14="http://schemas.microsoft.com/office/powerpoint/2010/main" xmlns="" val="1961940298"/>
              </p:ext>
            </p:extLst>
          </p:nvPr>
        </p:nvGraphicFramePr>
        <p:xfrm>
          <a:off x="666747" y="1479547"/>
          <a:ext cx="8343903" cy="4277625"/>
        </p:xfrm>
        <a:graphic>
          <a:graphicData uri="http://schemas.openxmlformats.org/drawingml/2006/table">
            <a:tbl>
              <a:tblPr/>
              <a:tblGrid>
                <a:gridCol w="1419226"/>
                <a:gridCol w="638175"/>
                <a:gridCol w="1391148"/>
                <a:gridCol w="445933"/>
                <a:gridCol w="1001371"/>
                <a:gridCol w="1819273"/>
                <a:gridCol w="876300"/>
                <a:gridCol w="752477"/>
              </a:tblGrid>
              <a:tr h="35448">
                <a:tc>
                  <a:txBody>
                    <a:bodyPr/>
                    <a:lstStyle/>
                    <a:p>
                      <a:pPr algn="l" fontAlgn="ctr"/>
                      <a:r>
                        <a:rPr lang="en-ZA" sz="1000" b="1" i="0" u="none" strike="noStrike" dirty="0">
                          <a:effectLst/>
                          <a:latin typeface="Corbel"/>
                        </a:rPr>
                        <a:t>No.</a:t>
                      </a:r>
                    </a:p>
                  </a:txBody>
                  <a:tcPr marL="2085" marR="2085" marT="20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 Reference</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Recommendation Issue </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Status</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Reason why issue not actioned </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n-ZA" sz="1000" b="1" i="0" u="none" strike="noStrike" dirty="0">
                          <a:effectLst/>
                          <a:latin typeface="Corbel"/>
                        </a:rPr>
                        <a:t>Proposed action</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a:endParaRP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endParaRPr lang="en-ZA" sz="1000" b="1" i="0" u="none" strike="noStrike" dirty="0">
                        <a:effectLst/>
                        <a:latin typeface="Corbel"/>
                      </a:endParaRP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35624">
                <a:tc>
                  <a:txBody>
                    <a:bodyPr/>
                    <a:lstStyle/>
                    <a:p>
                      <a:pPr algn="l" fontAlgn="t"/>
                      <a:r>
                        <a:rPr lang="en-ZA" sz="1000" b="1" i="0" u="none" strike="noStrike" dirty="0">
                          <a:solidFill>
                            <a:srgbClr val="000000"/>
                          </a:solidFill>
                          <a:effectLst/>
                          <a:latin typeface="Corbel"/>
                        </a:rPr>
                        <a:t>8. Review GDOH NGOs including the 27 cited in the report</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effectLst/>
                          <a:latin typeface="Corbel"/>
                        </a:rPr>
                        <a:t>8</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a:solidFill>
                            <a:srgbClr val="FF0000"/>
                          </a:solidFill>
                          <a:effectLst/>
                          <a:latin typeface="Corbel"/>
                        </a:rPr>
                        <a:t> </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1000" b="0" i="0" u="none" strike="noStrike">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Teams have been formed and an a Norms and Standards Compliance tool has been developed  for the five Gauteng Health Districts driven by a core team chaired by Director Quality Assurance with regular feedback to MEC and HOD</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110">
                <a:tc rowSpan="2">
                  <a:txBody>
                    <a:bodyPr/>
                    <a:lstStyle/>
                    <a:p>
                      <a:pPr algn="l" fontAlgn="t"/>
                      <a:r>
                        <a:rPr lang="en-ZA" sz="1000" b="1" i="0" u="none" strike="noStrike" dirty="0">
                          <a:solidFill>
                            <a:srgbClr val="000000"/>
                          </a:solidFill>
                          <a:effectLst/>
                          <a:latin typeface="Corbel"/>
                        </a:rPr>
                        <a:t>9. Establish a new licensing process for new GDOH NGOs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effectLst/>
                          <a:latin typeface="Corbel"/>
                        </a:rPr>
                        <a:t>9.1</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a:solidFill>
                            <a:srgbClr val="FF0000"/>
                          </a:solidFill>
                          <a:effectLst/>
                          <a:latin typeface="Corbel"/>
                        </a:rPr>
                        <a:t> </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1000" b="0" i="0" u="none" strike="noStrike">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Specification drawn for MH care services to enable pre-inspection team to align with different levels of care.</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87">
                <a:tc vMerge="1">
                  <a:txBody>
                    <a:bodyPr/>
                    <a:lstStyle/>
                    <a:p>
                      <a:endParaRPr lang="en-ZA"/>
                    </a:p>
                  </a:txBody>
                  <a:tcPr/>
                </a:tc>
                <a:tc>
                  <a:txBody>
                    <a:bodyPr/>
                    <a:lstStyle/>
                    <a:p>
                      <a:pPr algn="ctr" fontAlgn="ctr"/>
                      <a:r>
                        <a:rPr lang="en-ZA" sz="1000" b="1" i="0" u="none" strike="noStrike" dirty="0">
                          <a:solidFill>
                            <a:srgbClr val="000000"/>
                          </a:solidFill>
                          <a:effectLst/>
                          <a:latin typeface="Corbel"/>
                        </a:rPr>
                        <a:t>9.2</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ZA" sz="1000" b="1" i="0" u="none" strike="noStrike">
                          <a:solidFill>
                            <a:srgbClr val="FF0000"/>
                          </a:solidFill>
                          <a:effectLst/>
                          <a:latin typeface="Corbel"/>
                        </a:rPr>
                        <a:t> </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1000" b="0" i="0" u="none" strike="noStrike">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Currently </a:t>
                      </a:r>
                      <a:r>
                        <a:rPr lang="en-ZA" sz="1000" b="0" i="0" u="none" strike="noStrike" dirty="0" smtClean="0">
                          <a:effectLst/>
                          <a:latin typeface="Corbel"/>
                        </a:rPr>
                        <a:t>pre-inspection </a:t>
                      </a:r>
                      <a:r>
                        <a:rPr lang="en-ZA" sz="1000" b="0" i="0" u="none" strike="noStrike" dirty="0">
                          <a:effectLst/>
                          <a:latin typeface="Corbel"/>
                        </a:rPr>
                        <a:t>visits are conducted by a team of experts for compliance with the </a:t>
                      </a:r>
                      <a:r>
                        <a:rPr lang="en-ZA" sz="1000" b="0" i="0" u="none" strike="noStrike" dirty="0" err="1" smtClean="0">
                          <a:effectLst/>
                          <a:latin typeface="Corbel"/>
                        </a:rPr>
                        <a:t>NHAct</a:t>
                      </a:r>
                      <a:r>
                        <a:rPr lang="en-ZA" sz="1000" b="0" i="0" u="none" strike="noStrike" smtClean="0">
                          <a:effectLst/>
                          <a:latin typeface="Corbel"/>
                        </a:rPr>
                        <a:t> Regualtion</a:t>
                      </a:r>
                      <a:r>
                        <a:rPr lang="en-ZA" sz="1000" b="0" i="0" u="none" strike="noStrike" dirty="0" smtClean="0">
                          <a:effectLst/>
                          <a:latin typeface="Corbel"/>
                        </a:rPr>
                        <a:t> </a:t>
                      </a:r>
                      <a:r>
                        <a:rPr lang="en-ZA" sz="1000" b="0" i="0" u="none" strike="noStrike" dirty="0">
                          <a:effectLst/>
                          <a:latin typeface="Corbel"/>
                        </a:rPr>
                        <a:t>158 and MH CA and </a:t>
                      </a:r>
                      <a:r>
                        <a:rPr lang="en-ZA" sz="1000" b="0" i="0" u="none" strike="noStrike" dirty="0" err="1">
                          <a:effectLst/>
                          <a:latin typeface="Corbel"/>
                        </a:rPr>
                        <a:t>establishemnt</a:t>
                      </a:r>
                      <a:r>
                        <a:rPr lang="en-ZA" sz="1000" b="0" i="0" u="none" strike="noStrike" dirty="0">
                          <a:effectLst/>
                          <a:latin typeface="Corbel"/>
                        </a:rPr>
                        <a:t> </a:t>
                      </a:r>
                      <a:r>
                        <a:rPr lang="en-ZA" sz="1000" b="0" i="0" u="none" strike="noStrike" dirty="0" err="1">
                          <a:effectLst/>
                          <a:latin typeface="Corbel"/>
                        </a:rPr>
                        <a:t>visisted</a:t>
                      </a:r>
                      <a:r>
                        <a:rPr lang="en-ZA" sz="1000" b="0" i="0" u="none" strike="noStrike" dirty="0">
                          <a:effectLst/>
                          <a:latin typeface="Corbel"/>
                        </a:rPr>
                        <a:t> by multi-</a:t>
                      </a:r>
                      <a:r>
                        <a:rPr lang="en-ZA" sz="1000" b="0" i="0" u="none" strike="noStrike" dirty="0" err="1">
                          <a:effectLst/>
                          <a:latin typeface="Corbel"/>
                        </a:rPr>
                        <a:t>discilpnary</a:t>
                      </a:r>
                      <a:r>
                        <a:rPr lang="en-ZA" sz="1000" b="0" i="0" u="none" strike="noStrike" dirty="0">
                          <a:effectLst/>
                          <a:latin typeface="Corbel"/>
                        </a:rPr>
                        <a:t> team for </a:t>
                      </a:r>
                      <a:r>
                        <a:rPr lang="en-ZA" sz="1000" b="0" i="0" u="none" strike="noStrike" dirty="0" err="1">
                          <a:effectLst/>
                          <a:latin typeface="Corbel"/>
                        </a:rPr>
                        <a:t>compliacne</a:t>
                      </a:r>
                      <a:r>
                        <a:rPr lang="en-ZA" sz="1000" b="0" i="0" u="none" strike="noStrike" dirty="0">
                          <a:effectLst/>
                          <a:latin typeface="Corbel"/>
                        </a:rPr>
                        <a:t> and reports given to GDOH HOD and DG National for consideration</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261">
                <a:tc>
                  <a:txBody>
                    <a:bodyPr/>
                    <a:lstStyle/>
                    <a:p>
                      <a:pPr algn="l" fontAlgn="t"/>
                      <a:r>
                        <a:rPr lang="en-ZA" sz="1000" b="1" i="0" u="none" strike="noStrike" dirty="0">
                          <a:solidFill>
                            <a:srgbClr val="000000"/>
                          </a:solidFill>
                          <a:effectLst/>
                          <a:latin typeface="Corbel"/>
                        </a:rPr>
                        <a:t>10. Relocation of former LE MHCUs to appropriate specialised Health Establishments</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effectLst/>
                          <a:latin typeface="Corbel"/>
                        </a:rPr>
                        <a:t>10</a:t>
                      </a:r>
                    </a:p>
                  </a:txBody>
                  <a:tcPr marL="2085" marR="2085" marT="2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1000" b="0" i="0" u="none" strike="noStrike" dirty="0">
                          <a:effectLst/>
                          <a:latin typeface="Corbel"/>
                        </a:rPr>
                        <a:t> </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effectLst/>
                          <a:latin typeface="Corbel"/>
                        </a:rPr>
                        <a:t>MHCUs should be moved to appropriate specialised Health Care institutions- 67 patients have already been moved to appropriate Health care </a:t>
                      </a:r>
                      <a:r>
                        <a:rPr lang="en-ZA" sz="1000" b="0" i="0" u="none" strike="noStrike" dirty="0" err="1">
                          <a:effectLst/>
                          <a:latin typeface="Corbel"/>
                        </a:rPr>
                        <a:t>instituions</a:t>
                      </a:r>
                      <a:r>
                        <a:rPr lang="en-ZA" sz="1000" b="0" i="0" u="none" strike="noStrike" dirty="0">
                          <a:effectLst/>
                          <a:latin typeface="Corbel"/>
                        </a:rPr>
                        <a:t> since the 3rd-9th March 2017</a:t>
                      </a: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1000" b="1" i="0" u="none" strike="noStrike" dirty="0">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n-ZA" sz="1000" b="1" i="0" u="none" strike="noStrike" dirty="0">
                        <a:effectLst/>
                        <a:latin typeface="Corbel"/>
                      </a:endParaRPr>
                    </a:p>
                  </a:txBody>
                  <a:tcPr marL="2085" marR="2085" marT="20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xmlns="" val="1060590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r>
              <a:rPr lang="en-ZA" sz="1600" dirty="0" smtClean="0">
                <a:latin typeface="Georgia" panose="02040502050405020303" pitchFamily="18" charset="0"/>
              </a:rPr>
              <a:t>Approach to relocation of former Life Esidimeni mental health care users (MHCU)</a:t>
            </a:r>
            <a:endParaRPr lang="en-ZA" sz="1600" dirty="0">
              <a:latin typeface="Georgia" panose="02040502050405020303" pitchFamily="18" charset="0"/>
            </a:endParaRPr>
          </a:p>
        </p:txBody>
      </p:sp>
      <p:sp>
        <p:nvSpPr>
          <p:cNvPr id="3" name="Content Placeholder 2"/>
          <p:cNvSpPr>
            <a:spLocks noGrp="1"/>
          </p:cNvSpPr>
          <p:nvPr>
            <p:ph idx="1"/>
          </p:nvPr>
        </p:nvSpPr>
        <p:spPr>
          <a:xfrm>
            <a:off x="457200" y="1844824"/>
            <a:ext cx="2674640" cy="4281339"/>
          </a:xfrm>
        </p:spPr>
        <p:txBody>
          <a:bodyPr>
            <a:normAutofit/>
          </a:bodyPr>
          <a:lstStyle/>
          <a:p>
            <a:r>
              <a:rPr lang="en-ZA" sz="1800" dirty="0" smtClean="0">
                <a:latin typeface="Georgia" panose="02040502050405020303" pitchFamily="18" charset="0"/>
              </a:rPr>
              <a:t>MHCU located in NGOs across Gauteng</a:t>
            </a:r>
          </a:p>
          <a:p>
            <a:pPr lvl="1"/>
            <a:r>
              <a:rPr lang="en-ZA" sz="1800" dirty="0" smtClean="0">
                <a:latin typeface="Georgia" panose="02040502050405020303" pitchFamily="18" charset="0"/>
              </a:rPr>
              <a:t>Tshwane (13)</a:t>
            </a:r>
          </a:p>
          <a:p>
            <a:pPr lvl="1"/>
            <a:r>
              <a:rPr lang="en-ZA" sz="1800" dirty="0" err="1" smtClean="0">
                <a:latin typeface="Georgia" panose="02040502050405020303" pitchFamily="18" charset="0"/>
              </a:rPr>
              <a:t>Joburg</a:t>
            </a:r>
            <a:r>
              <a:rPr lang="en-ZA" sz="1800" dirty="0" smtClean="0">
                <a:latin typeface="Georgia" panose="02040502050405020303" pitchFamily="18" charset="0"/>
              </a:rPr>
              <a:t> (7)</a:t>
            </a:r>
          </a:p>
          <a:p>
            <a:pPr lvl="1"/>
            <a:r>
              <a:rPr lang="en-ZA" sz="1800" dirty="0" smtClean="0">
                <a:latin typeface="Georgia" panose="02040502050405020303" pitchFamily="18" charset="0"/>
              </a:rPr>
              <a:t>Sedibeng (6)</a:t>
            </a:r>
          </a:p>
          <a:p>
            <a:pPr lvl="1"/>
            <a:r>
              <a:rPr lang="en-ZA" sz="1800" dirty="0" smtClean="0">
                <a:latin typeface="Georgia" panose="02040502050405020303" pitchFamily="18" charset="0"/>
              </a:rPr>
              <a:t>West Rand (5)</a:t>
            </a:r>
          </a:p>
          <a:p>
            <a:pPr lvl="1"/>
            <a:r>
              <a:rPr lang="en-ZA" sz="1800" dirty="0" err="1" smtClean="0">
                <a:latin typeface="Georgia" panose="02040502050405020303" pitchFamily="18" charset="0"/>
              </a:rPr>
              <a:t>Ekhuruleni</a:t>
            </a:r>
            <a:r>
              <a:rPr lang="en-ZA" sz="1800" dirty="0" smtClean="0">
                <a:latin typeface="Georgia" panose="02040502050405020303" pitchFamily="18" charset="0"/>
              </a:rPr>
              <a:t> (2</a:t>
            </a:r>
            <a:r>
              <a:rPr lang="en-ZA" sz="2000" dirty="0" smtClean="0"/>
              <a:t>)</a:t>
            </a:r>
          </a:p>
          <a:p>
            <a:pPr lvl="1"/>
            <a:endParaRPr lang="en-ZA"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34371" y="1750410"/>
            <a:ext cx="5558109" cy="4702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040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sz="1450" b="1" dirty="0" smtClean="0">
                <a:latin typeface="Georgia" panose="02040502050405020303" pitchFamily="18" charset="0"/>
              </a:rPr>
              <a:t>APPROACH TO RELOCATION OF FORMER LIFE ESIDIMENI MENTAL HEALTH CARE USERS (MHCU)</a:t>
            </a:r>
            <a:endParaRPr lang="en-ZA" sz="1450" b="1" dirty="0">
              <a:latin typeface="Georgia" panose="02040502050405020303"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5430" y="2101372"/>
            <a:ext cx="360040" cy="356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8920" y="1620113"/>
            <a:ext cx="364145" cy="360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53742" y="2402810"/>
            <a:ext cx="423491" cy="419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65488" y="3190844"/>
            <a:ext cx="423491" cy="419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29177" y="2938431"/>
            <a:ext cx="521559" cy="516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7465" y="2590621"/>
            <a:ext cx="423491" cy="419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69174" y="1981021"/>
            <a:ext cx="423491" cy="419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85720" y="1643081"/>
            <a:ext cx="423491" cy="419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36900" y="3368688"/>
            <a:ext cx="194414" cy="381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00589" y="3245490"/>
            <a:ext cx="201363" cy="395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54843" y="3245490"/>
            <a:ext cx="150264" cy="294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12385" y="1887530"/>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340973" y="1821244"/>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26883" y="2392355"/>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56662" y="2800484"/>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189961" y="1717404"/>
            <a:ext cx="150962" cy="2963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67019" y="2754073"/>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39693" y="3368688"/>
            <a:ext cx="194414" cy="381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89300" y="3521088"/>
            <a:ext cx="194414" cy="381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338907" y="3499892"/>
            <a:ext cx="194414" cy="381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91366" y="2190884"/>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650736" y="2274541"/>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98573" y="1787985"/>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92368" y="2838418"/>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46862" y="2365095"/>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791177" y="2284375"/>
            <a:ext cx="128588" cy="252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804248" y="4941168"/>
            <a:ext cx="1634679" cy="1389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148064" y="1569828"/>
            <a:ext cx="3672408" cy="1261884"/>
          </a:xfrm>
          <a:prstGeom prst="rect">
            <a:avLst/>
          </a:prstGeom>
          <a:noFill/>
        </p:spPr>
        <p:txBody>
          <a:bodyPr wrap="square" rtlCol="0">
            <a:spAutoFit/>
          </a:bodyPr>
          <a:lstStyle/>
          <a:p>
            <a:r>
              <a:rPr lang="en-ZA" sz="1600" dirty="0" smtClean="0">
                <a:latin typeface="Georgia" panose="02040502050405020303" pitchFamily="18" charset="0"/>
              </a:rPr>
              <a:t>Inspections and Specifications team:</a:t>
            </a:r>
          </a:p>
          <a:p>
            <a:pPr marL="285750" indent="-285750">
              <a:buFont typeface="Arial" pitchFamily="34" charset="0"/>
              <a:buChar char="•"/>
            </a:pPr>
            <a:r>
              <a:rPr lang="en-ZA" sz="1200" dirty="0" smtClean="0">
                <a:latin typeface="Georgia" panose="02040502050405020303" pitchFamily="18" charset="0"/>
              </a:rPr>
              <a:t>Establish legal relationships with service providers and ensure that these adhere to necessary regulations (registration as Health Establishment, and meet requirements to be licenced according to Mental Health Care Act</a:t>
            </a:r>
            <a:endParaRPr lang="en-ZA" sz="1200" dirty="0">
              <a:latin typeface="Georgia" panose="02040502050405020303" pitchFamily="18" charset="0"/>
            </a:endParaRPr>
          </a:p>
        </p:txBody>
      </p:sp>
      <p:sp>
        <p:nvSpPr>
          <p:cNvPr id="41" name="TextBox 40"/>
          <p:cNvSpPr txBox="1"/>
          <p:nvPr/>
        </p:nvSpPr>
        <p:spPr>
          <a:xfrm>
            <a:off x="4860032" y="2877105"/>
            <a:ext cx="3672408" cy="1354217"/>
          </a:xfrm>
          <a:prstGeom prst="rect">
            <a:avLst/>
          </a:prstGeom>
          <a:noFill/>
        </p:spPr>
        <p:txBody>
          <a:bodyPr wrap="square" rtlCol="0">
            <a:spAutoFit/>
          </a:bodyPr>
          <a:lstStyle/>
          <a:p>
            <a:r>
              <a:rPr lang="en-ZA" sz="1600" dirty="0" smtClean="0">
                <a:latin typeface="Georgia" panose="02040502050405020303" pitchFamily="18" charset="0"/>
              </a:rPr>
              <a:t>Data management team</a:t>
            </a:r>
          </a:p>
          <a:p>
            <a:pPr marL="285750" indent="-285750">
              <a:buFont typeface="Arial" pitchFamily="34" charset="0"/>
              <a:buChar char="•"/>
            </a:pPr>
            <a:r>
              <a:rPr lang="en-ZA" sz="1200" dirty="0" smtClean="0">
                <a:latin typeface="Georgia" panose="02040502050405020303" pitchFamily="18" charset="0"/>
              </a:rPr>
              <a:t>Collate data from all sources to establish and monitor the whereabouts of all MHCU who were at Life between 1 Feb 2015-28 Feb 2017.</a:t>
            </a:r>
          </a:p>
          <a:p>
            <a:pPr marL="285750" indent="-285750">
              <a:buFont typeface="Arial" pitchFamily="34" charset="0"/>
              <a:buChar char="•"/>
            </a:pPr>
            <a:r>
              <a:rPr lang="en-ZA" sz="1200" dirty="0" smtClean="0">
                <a:latin typeface="Georgia" panose="02040502050405020303" pitchFamily="18" charset="0"/>
              </a:rPr>
              <a:t>Provide data to support relocations</a:t>
            </a:r>
          </a:p>
          <a:p>
            <a:endParaRPr lang="en-ZA" sz="1600" dirty="0"/>
          </a:p>
        </p:txBody>
      </p:sp>
      <p:sp>
        <p:nvSpPr>
          <p:cNvPr id="42" name="TextBox 41"/>
          <p:cNvSpPr txBox="1"/>
          <p:nvPr/>
        </p:nvSpPr>
        <p:spPr>
          <a:xfrm>
            <a:off x="2998283" y="3988201"/>
            <a:ext cx="3672408" cy="2554545"/>
          </a:xfrm>
          <a:prstGeom prst="rect">
            <a:avLst/>
          </a:prstGeom>
          <a:noFill/>
        </p:spPr>
        <p:txBody>
          <a:bodyPr wrap="square" rtlCol="0">
            <a:spAutoFit/>
          </a:bodyPr>
          <a:lstStyle/>
          <a:p>
            <a:r>
              <a:rPr lang="en-ZA" sz="1600" dirty="0" smtClean="0">
                <a:latin typeface="Georgia" panose="02040502050405020303" pitchFamily="18" charset="0"/>
              </a:rPr>
              <a:t>Field team</a:t>
            </a:r>
          </a:p>
          <a:p>
            <a:pPr marL="285750" indent="-285750">
              <a:buFont typeface="Arial" pitchFamily="34" charset="0"/>
              <a:buChar char="•"/>
            </a:pPr>
            <a:r>
              <a:rPr lang="en-ZA" sz="1200" dirty="0" smtClean="0">
                <a:latin typeface="Georgia" panose="02040502050405020303" pitchFamily="18" charset="0"/>
              </a:rPr>
              <a:t>Social workers to obtain family contact details where these are missing, make contact with families, present choices regarding relocations (based on family proximity and health needs of users)</a:t>
            </a:r>
          </a:p>
          <a:p>
            <a:pPr marL="285750" indent="-285750">
              <a:buFont typeface="Arial" pitchFamily="34" charset="0"/>
              <a:buChar char="•"/>
            </a:pPr>
            <a:r>
              <a:rPr lang="en-ZA" sz="1200" dirty="0" smtClean="0">
                <a:latin typeface="Georgia" panose="02040502050405020303" pitchFamily="18" charset="0"/>
              </a:rPr>
              <a:t>Psychiatrists to advice on needs, </a:t>
            </a:r>
          </a:p>
          <a:p>
            <a:pPr marL="285750" indent="-285750">
              <a:buFont typeface="Arial" pitchFamily="34" charset="0"/>
              <a:buChar char="•"/>
            </a:pPr>
            <a:r>
              <a:rPr lang="en-ZA" sz="1200" dirty="0" smtClean="0">
                <a:latin typeface="Georgia" panose="02040502050405020303" pitchFamily="18" charset="0"/>
              </a:rPr>
              <a:t>Psychologists to assist with preparing Users for relocation</a:t>
            </a:r>
          </a:p>
          <a:p>
            <a:pPr marL="285750" indent="-285750">
              <a:buFont typeface="Arial" pitchFamily="34" charset="0"/>
              <a:buChar char="•"/>
            </a:pPr>
            <a:r>
              <a:rPr lang="en-ZA" sz="1200" dirty="0" smtClean="0">
                <a:latin typeface="Georgia" panose="02040502050405020303" pitchFamily="18" charset="0"/>
              </a:rPr>
              <a:t>Mental Health care nurses – to  assess, support and monitor patients before and during move</a:t>
            </a:r>
          </a:p>
          <a:p>
            <a:pPr marL="285750" indent="-285750">
              <a:buFont typeface="Arial" pitchFamily="34" charset="0"/>
              <a:buChar char="•"/>
            </a:pPr>
            <a:r>
              <a:rPr lang="en-ZA" sz="1200" dirty="0" smtClean="0">
                <a:latin typeface="Georgia" panose="02040502050405020303" pitchFamily="18" charset="0"/>
              </a:rPr>
              <a:t>Occupational therapists – to assess patients level of functioning to assist with placement</a:t>
            </a:r>
            <a:endParaRPr lang="en-ZA" sz="1200" dirty="0">
              <a:latin typeface="Georgia" panose="02040502050405020303" pitchFamily="18" charset="0"/>
            </a:endParaRPr>
          </a:p>
        </p:txBody>
      </p:sp>
      <p:sp>
        <p:nvSpPr>
          <p:cNvPr id="43" name="TextBox 42"/>
          <p:cNvSpPr txBox="1"/>
          <p:nvPr/>
        </p:nvSpPr>
        <p:spPr>
          <a:xfrm>
            <a:off x="1013931" y="4437112"/>
            <a:ext cx="2040352" cy="2185214"/>
          </a:xfrm>
          <a:prstGeom prst="rect">
            <a:avLst/>
          </a:prstGeom>
          <a:noFill/>
        </p:spPr>
        <p:txBody>
          <a:bodyPr wrap="square" rtlCol="0">
            <a:spAutoFit/>
          </a:bodyPr>
          <a:lstStyle/>
          <a:p>
            <a:r>
              <a:rPr lang="en-ZA" sz="1600" dirty="0" smtClean="0">
                <a:latin typeface="Georgia" panose="02040502050405020303" pitchFamily="18" charset="0"/>
              </a:rPr>
              <a:t>Logistics team</a:t>
            </a:r>
          </a:p>
          <a:p>
            <a:pPr marL="285750" indent="-285750">
              <a:buFont typeface="Arial" pitchFamily="34" charset="0"/>
              <a:buChar char="•"/>
            </a:pPr>
            <a:r>
              <a:rPr lang="en-ZA" sz="1200" dirty="0" smtClean="0">
                <a:latin typeface="Georgia" panose="02040502050405020303" pitchFamily="18" charset="0"/>
              </a:rPr>
              <a:t>To support field teams through provision of medical equipment, refreshments, transport, patient files, data</a:t>
            </a:r>
          </a:p>
          <a:p>
            <a:pPr marL="285750" indent="-285750">
              <a:buFont typeface="Arial" pitchFamily="34" charset="0"/>
              <a:buChar char="•"/>
            </a:pPr>
            <a:r>
              <a:rPr lang="en-ZA" sz="1200" dirty="0" smtClean="0">
                <a:latin typeface="Georgia" panose="02040502050405020303" pitchFamily="18" charset="0"/>
              </a:rPr>
              <a:t>EMS – to provide transport for Users </a:t>
            </a:r>
          </a:p>
          <a:p>
            <a:pPr marL="285750" indent="-285750">
              <a:buFont typeface="Arial" pitchFamily="34" charset="0"/>
              <a:buChar char="•"/>
            </a:pPr>
            <a:r>
              <a:rPr lang="en-ZA" sz="1200" dirty="0" smtClean="0">
                <a:latin typeface="Georgia" panose="02040502050405020303" pitchFamily="18" charset="0"/>
              </a:rPr>
              <a:t>24 hour helpline for family members</a:t>
            </a:r>
            <a:endParaRPr lang="en-ZA" sz="1200" dirty="0">
              <a:latin typeface="Georgia" panose="02040502050405020303" pitchFamily="18" charset="0"/>
            </a:endParaRPr>
          </a:p>
        </p:txBody>
      </p:sp>
      <p:sp>
        <p:nvSpPr>
          <p:cNvPr id="12" name="TextBox 11"/>
          <p:cNvSpPr txBox="1"/>
          <p:nvPr/>
        </p:nvSpPr>
        <p:spPr>
          <a:xfrm>
            <a:off x="1415308" y="1821244"/>
            <a:ext cx="1080121" cy="369332"/>
          </a:xfrm>
          <a:prstGeom prst="rect">
            <a:avLst/>
          </a:prstGeom>
          <a:noFill/>
        </p:spPr>
        <p:txBody>
          <a:bodyPr wrap="square" rtlCol="0">
            <a:spAutoFit/>
          </a:bodyPr>
          <a:lstStyle/>
          <a:p>
            <a:r>
              <a:rPr lang="en-ZA" b="1" dirty="0" smtClean="0">
                <a:latin typeface="Arial Black" pitchFamily="34" charset="0"/>
              </a:rPr>
              <a:t>NGOs</a:t>
            </a:r>
            <a:endParaRPr lang="en-ZA" b="1" dirty="0">
              <a:latin typeface="Arial Black" pitchFamily="34" charset="0"/>
            </a:endParaRPr>
          </a:p>
        </p:txBody>
      </p:sp>
      <p:sp>
        <p:nvSpPr>
          <p:cNvPr id="46" name="TextBox 45"/>
          <p:cNvSpPr txBox="1"/>
          <p:nvPr/>
        </p:nvSpPr>
        <p:spPr>
          <a:xfrm>
            <a:off x="107504" y="2410581"/>
            <a:ext cx="1415308" cy="2185214"/>
          </a:xfrm>
          <a:prstGeom prst="rect">
            <a:avLst/>
          </a:prstGeom>
          <a:noFill/>
        </p:spPr>
        <p:txBody>
          <a:bodyPr wrap="square" rtlCol="0">
            <a:spAutoFit/>
          </a:bodyPr>
          <a:lstStyle/>
          <a:p>
            <a:r>
              <a:rPr lang="en-ZA" sz="1600" dirty="0" smtClean="0">
                <a:latin typeface="Georgia" panose="02040502050405020303" pitchFamily="18" charset="0"/>
              </a:rPr>
              <a:t>District team</a:t>
            </a:r>
          </a:p>
          <a:p>
            <a:pPr marL="285750" indent="-285750">
              <a:buFont typeface="Arial" pitchFamily="34" charset="0"/>
              <a:buChar char="•"/>
            </a:pPr>
            <a:r>
              <a:rPr lang="en-ZA" sz="1200" dirty="0" smtClean="0">
                <a:latin typeface="Georgia" panose="02040502050405020303" pitchFamily="18" charset="0"/>
              </a:rPr>
              <a:t>To monitor Users resident in NGOs daily/weekly and identify Users in need of medical care/hospital referral</a:t>
            </a:r>
            <a:endParaRPr lang="en-ZA" sz="1200" dirty="0">
              <a:latin typeface="Georgia" panose="02040502050405020303" pitchFamily="18" charset="0"/>
            </a:endParaRPr>
          </a:p>
        </p:txBody>
      </p:sp>
    </p:spTree>
    <p:extLst>
      <p:ext uri="{BB962C8B-B14F-4D97-AF65-F5344CB8AC3E}">
        <p14:creationId xmlns:p14="http://schemas.microsoft.com/office/powerpoint/2010/main" xmlns="" val="118960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sz="1400" b="1" dirty="0" smtClean="0">
                <a:latin typeface="Georgia" panose="02040502050405020303" pitchFamily="18" charset="0"/>
              </a:rPr>
              <a:t>APPROACH TO RELOCATION OF FORMER LIFE ESIDIMENI MENTAL HEALTH CARE USERS (MHCU)</a:t>
            </a:r>
            <a:endParaRPr lang="en-ZA" sz="1400" b="1" dirty="0">
              <a:latin typeface="Georgia" panose="02040502050405020303" pitchFamily="18" charset="0"/>
            </a:endParaRPr>
          </a:p>
        </p:txBody>
      </p:sp>
      <p:sp>
        <p:nvSpPr>
          <p:cNvPr id="3" name="Content Placeholder 2"/>
          <p:cNvSpPr>
            <a:spLocks noGrp="1"/>
          </p:cNvSpPr>
          <p:nvPr>
            <p:ph idx="1"/>
          </p:nvPr>
        </p:nvSpPr>
        <p:spPr>
          <a:xfrm>
            <a:off x="395536" y="1628800"/>
            <a:ext cx="5698976" cy="4569371"/>
          </a:xfrm>
        </p:spPr>
        <p:txBody>
          <a:bodyPr>
            <a:normAutofit fontScale="85000" lnSpcReduction="10000"/>
          </a:bodyPr>
          <a:lstStyle/>
          <a:p>
            <a:pPr>
              <a:spcAft>
                <a:spcPts val="1200"/>
              </a:spcAft>
            </a:pPr>
            <a:r>
              <a:rPr lang="en-ZA" sz="2000" dirty="0" smtClean="0">
                <a:latin typeface="Georgia" panose="02040502050405020303" pitchFamily="18" charset="0"/>
              </a:rPr>
              <a:t>Step 1 – obtain NGO details including lists of Users in their care</a:t>
            </a:r>
          </a:p>
          <a:p>
            <a:pPr>
              <a:spcAft>
                <a:spcPts val="1200"/>
              </a:spcAft>
            </a:pPr>
            <a:r>
              <a:rPr lang="en-ZA" sz="2000" dirty="0" smtClean="0">
                <a:latin typeface="Georgia" panose="02040502050405020303" pitchFamily="18" charset="0"/>
              </a:rPr>
              <a:t>Step 2 – Notify NGO of need to conduct User assessments</a:t>
            </a:r>
          </a:p>
          <a:p>
            <a:pPr>
              <a:spcAft>
                <a:spcPts val="1200"/>
              </a:spcAft>
            </a:pPr>
            <a:r>
              <a:rPr lang="en-ZA" sz="2000" dirty="0" smtClean="0">
                <a:latin typeface="Georgia" panose="02040502050405020303" pitchFamily="18" charset="0"/>
              </a:rPr>
              <a:t>Step 3 – Field team conducts User assessments, reports data to Social workers who contact families and discuss placement of user based on family and user health care needs; </a:t>
            </a:r>
          </a:p>
          <a:p>
            <a:pPr>
              <a:spcAft>
                <a:spcPts val="1200"/>
              </a:spcAft>
            </a:pPr>
            <a:r>
              <a:rPr lang="en-ZA" sz="2000" dirty="0" smtClean="0">
                <a:latin typeface="Georgia" panose="02040502050405020303" pitchFamily="18" charset="0"/>
              </a:rPr>
              <a:t>Step 4 – Field team visits to Users from that facility who have been admitted to acute care facilities</a:t>
            </a:r>
          </a:p>
          <a:p>
            <a:pPr>
              <a:spcAft>
                <a:spcPts val="1200"/>
              </a:spcAft>
            </a:pPr>
            <a:r>
              <a:rPr lang="en-ZA" sz="2000" dirty="0" smtClean="0">
                <a:latin typeface="Georgia" panose="02040502050405020303" pitchFamily="18" charset="0"/>
              </a:rPr>
              <a:t>Step 5 – Family Committee members invite family to be present at receiving facility and arrange transport</a:t>
            </a:r>
          </a:p>
          <a:p>
            <a:pPr>
              <a:spcAft>
                <a:spcPts val="1200"/>
              </a:spcAft>
            </a:pPr>
            <a:r>
              <a:rPr lang="en-ZA" sz="2000" dirty="0" smtClean="0">
                <a:latin typeface="Georgia" panose="02040502050405020303" pitchFamily="18" charset="0"/>
              </a:rPr>
              <a:t>Step 6 – arrange transfer of Users at NGOs and acute care facilities to receiving facility. </a:t>
            </a:r>
            <a:endParaRPr lang="en-ZA" sz="2000" dirty="0">
              <a:latin typeface="Georgia" panose="02040502050405020303" pitchFamily="18" charset="0"/>
            </a:endParaRPr>
          </a:p>
        </p:txBody>
      </p:sp>
      <p:sp>
        <p:nvSpPr>
          <p:cNvPr id="12" name="Right Brace 11"/>
          <p:cNvSpPr/>
          <p:nvPr/>
        </p:nvSpPr>
        <p:spPr>
          <a:xfrm>
            <a:off x="5894285" y="2060848"/>
            <a:ext cx="576064" cy="4104456"/>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3" name="TextBox 12"/>
          <p:cNvSpPr txBox="1"/>
          <p:nvPr/>
        </p:nvSpPr>
        <p:spPr>
          <a:xfrm>
            <a:off x="6588224" y="3284984"/>
            <a:ext cx="1944216" cy="1477328"/>
          </a:xfrm>
          <a:prstGeom prst="rect">
            <a:avLst/>
          </a:prstGeom>
          <a:noFill/>
        </p:spPr>
        <p:txBody>
          <a:bodyPr wrap="square" rtlCol="0">
            <a:spAutoFit/>
          </a:bodyPr>
          <a:lstStyle/>
          <a:p>
            <a:r>
              <a:rPr lang="en-ZA" dirty="0" smtClean="0">
                <a:latin typeface="Georgia" panose="02040502050405020303" pitchFamily="18" charset="0"/>
              </a:rPr>
              <a:t>Can take up to 3-5 days, depending on how many Users are in a facility</a:t>
            </a:r>
            <a:endParaRPr lang="en-ZA" dirty="0">
              <a:latin typeface="Georgia" panose="02040502050405020303" pitchFamily="18" charset="0"/>
            </a:endParaRPr>
          </a:p>
        </p:txBody>
      </p:sp>
    </p:spTree>
    <p:extLst>
      <p:ext uri="{BB962C8B-B14F-4D97-AF65-F5344CB8AC3E}">
        <p14:creationId xmlns:p14="http://schemas.microsoft.com/office/powerpoint/2010/main" xmlns="" val="17091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b="1" dirty="0" smtClean="0">
                <a:latin typeface="Georgia" panose="02040502050405020303" pitchFamily="18" charset="0"/>
              </a:rPr>
              <a:t>PRIORITISATION OF MHCUS RELOCATION </a:t>
            </a:r>
            <a:endParaRPr lang="en-ZA" sz="1800" b="1"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pPr>
              <a:defRPr/>
            </a:pPr>
            <a:fld id="{7F582D34-740C-4D4F-BF91-9EAA587CCB93}" type="slidenum">
              <a:rPr lang="en-US" smtClean="0"/>
              <a:pPr>
                <a:defRPr/>
              </a:pPr>
              <a:t>28</a:t>
            </a:fld>
            <a:endParaRPr lang="en-US"/>
          </a:p>
        </p:txBody>
      </p:sp>
      <p:graphicFrame>
        <p:nvGraphicFramePr>
          <p:cNvPr id="4" name="Table 3"/>
          <p:cNvGraphicFramePr>
            <a:graphicFrameLocks noGrp="1"/>
          </p:cNvGraphicFramePr>
          <p:nvPr>
            <p:extLst/>
          </p:nvPr>
        </p:nvGraphicFramePr>
        <p:xfrm>
          <a:off x="1006475" y="1412874"/>
          <a:ext cx="8013700" cy="5307526"/>
        </p:xfrm>
        <a:graphic>
          <a:graphicData uri="http://schemas.openxmlformats.org/drawingml/2006/table">
            <a:tbl>
              <a:tblPr/>
              <a:tblGrid>
                <a:gridCol w="3953068"/>
                <a:gridCol w="1290797"/>
                <a:gridCol w="1290797"/>
                <a:gridCol w="1479038"/>
              </a:tblGrid>
              <a:tr h="324483">
                <a:tc>
                  <a:txBody>
                    <a:bodyPr/>
                    <a:lstStyle/>
                    <a:p>
                      <a:pPr algn="ctr" fontAlgn="ctr"/>
                      <a:r>
                        <a:rPr lang="en-ZA" sz="900" b="1" i="0" u="none" strike="noStrike" dirty="0">
                          <a:solidFill>
                            <a:srgbClr val="000000"/>
                          </a:solidFill>
                          <a:effectLst/>
                          <a:latin typeface="Georgia" panose="02040502050405020303" pitchFamily="18" charset="0"/>
                        </a:rPr>
                        <a:t>Names of NGOs receiving former Life MHCU</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ZA" sz="900" b="0" i="0" u="none" strike="noStrike">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304">
                <a:tc>
                  <a:txBody>
                    <a:bodyPr/>
                    <a:lstStyle/>
                    <a:p>
                      <a:pPr algn="l" fontAlgn="b"/>
                      <a:r>
                        <a:rPr lang="en-ZA" sz="900" b="1" i="0" u="none" strike="noStrike" dirty="0">
                          <a:solidFill>
                            <a:srgbClr val="000000"/>
                          </a:solidFill>
                          <a:effectLst/>
                          <a:latin typeface="Georgia" panose="02040502050405020303" pitchFamily="18" charset="0"/>
                        </a:rPr>
                        <a:t>URGENT</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Female</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Male</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Total to be relocated</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38656">
                <a:tc>
                  <a:txBody>
                    <a:bodyPr/>
                    <a:lstStyle/>
                    <a:p>
                      <a:pPr algn="l" fontAlgn="b"/>
                      <a:r>
                        <a:rPr lang="en-ZA" sz="900" b="0" i="0" u="none" strike="noStrike" dirty="0" err="1">
                          <a:solidFill>
                            <a:schemeClr val="tx1"/>
                          </a:solidFill>
                          <a:effectLst/>
                          <a:latin typeface="Georgia" panose="02040502050405020303" pitchFamily="18" charset="0"/>
                        </a:rPr>
                        <a:t>Sebo</a:t>
                      </a:r>
                      <a:r>
                        <a:rPr lang="en-ZA" sz="900" b="0" i="0" u="none" strike="noStrike" dirty="0">
                          <a:solidFill>
                            <a:schemeClr val="tx1"/>
                          </a:solidFill>
                          <a:effectLst/>
                          <a:latin typeface="Georgia" panose="02040502050405020303" pitchFamily="18" charset="0"/>
                        </a:rPr>
                        <a:t> Sa Rena 1</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dirty="0">
                          <a:solidFill>
                            <a:srgbClr val="000000"/>
                          </a:solidFill>
                          <a:effectLst/>
                          <a:latin typeface="Georgia" panose="02040502050405020303" pitchFamily="18" charset="0"/>
                        </a:rPr>
                        <a:t>12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chemeClr val="tx1"/>
                          </a:solidFill>
                          <a:effectLst/>
                          <a:latin typeface="Georgia" panose="02040502050405020303" pitchFamily="18" charset="0"/>
                        </a:rPr>
                        <a:t>Sebo</a:t>
                      </a:r>
                      <a:r>
                        <a:rPr lang="en-ZA" sz="900" b="0" i="0" u="none" strike="noStrike" dirty="0">
                          <a:solidFill>
                            <a:schemeClr val="tx1"/>
                          </a:solidFill>
                          <a:effectLst/>
                          <a:latin typeface="Georgia" panose="02040502050405020303" pitchFamily="18" charset="0"/>
                        </a:rPr>
                        <a:t> Sa Rena 2</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12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chemeClr val="tx1"/>
                          </a:solidFill>
                          <a:effectLst/>
                          <a:latin typeface="Georgia" panose="02040502050405020303" pitchFamily="18" charset="0"/>
                        </a:rPr>
                        <a:t>Shammah</a:t>
                      </a:r>
                      <a:r>
                        <a:rPr lang="en-ZA" sz="900" b="0" i="0" u="none" strike="noStrike" dirty="0">
                          <a:solidFill>
                            <a:schemeClr val="tx1"/>
                          </a:solidFill>
                          <a:effectLst/>
                          <a:latin typeface="Georgia" panose="02040502050405020303" pitchFamily="18" charset="0"/>
                        </a:rPr>
                        <a:t> House</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dirty="0">
                          <a:solidFill>
                            <a:srgbClr val="000000"/>
                          </a:solidFill>
                          <a:effectLst/>
                          <a:latin typeface="Georgia" panose="02040502050405020303" pitchFamily="18" charset="0"/>
                        </a:rPr>
                        <a:t>4</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44</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48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chemeClr val="tx1"/>
                          </a:solidFill>
                          <a:effectLst/>
                          <a:latin typeface="Georgia" panose="02040502050405020303" pitchFamily="18" charset="0"/>
                        </a:rPr>
                        <a:t>Tshepong</a:t>
                      </a:r>
                      <a:endParaRPr lang="en-ZA" sz="900" b="0" i="0" u="none" strike="noStrike" dirty="0">
                        <a:solidFill>
                          <a:schemeClr val="tx1"/>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a:solidFill>
                            <a:srgbClr val="000000"/>
                          </a:solidFill>
                          <a:effectLst/>
                          <a:latin typeface="Georgia" panose="02040502050405020303" pitchFamily="18" charset="0"/>
                        </a:rPr>
                        <a:t>29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143</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172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831">
                <a:tc>
                  <a:txBody>
                    <a:bodyPr/>
                    <a:lstStyle/>
                    <a:p>
                      <a:pPr algn="l" fontAlgn="b"/>
                      <a:r>
                        <a:rPr lang="en-ZA" sz="900" b="0" i="0" u="none" strike="noStrike" dirty="0" err="1">
                          <a:solidFill>
                            <a:schemeClr val="tx1"/>
                          </a:solidFill>
                          <a:effectLst/>
                          <a:latin typeface="Georgia" panose="02040502050405020303" pitchFamily="18" charset="0"/>
                        </a:rPr>
                        <a:t>Rebafenyi</a:t>
                      </a:r>
                      <a:r>
                        <a:rPr lang="en-ZA" sz="900" b="0" i="0" u="none" strike="noStrike" dirty="0">
                          <a:solidFill>
                            <a:schemeClr val="tx1"/>
                          </a:solidFill>
                          <a:effectLst/>
                          <a:latin typeface="Georgia" panose="02040502050405020303" pitchFamily="18" charset="0"/>
                        </a:rPr>
                        <a:t> House 3 (also known as </a:t>
                      </a:r>
                      <a:r>
                        <a:rPr lang="en-ZA" sz="900" b="0" i="0" u="none" strike="noStrike" dirty="0" err="1">
                          <a:solidFill>
                            <a:schemeClr val="tx1"/>
                          </a:solidFill>
                          <a:effectLst/>
                          <a:latin typeface="Georgia" panose="02040502050405020303" pitchFamily="18" charset="0"/>
                        </a:rPr>
                        <a:t>Moboredi</a:t>
                      </a:r>
                      <a:r>
                        <a:rPr lang="en-ZA" sz="900" b="0" i="0" u="none" strike="noStrike" dirty="0">
                          <a:solidFill>
                            <a:schemeClr val="tx1"/>
                          </a:solidFill>
                          <a:effectLst/>
                          <a:latin typeface="Georgia" panose="02040502050405020303" pitchFamily="18" charset="0"/>
                        </a:rPr>
                        <a:t>)</a:t>
                      </a:r>
                    </a:p>
                  </a:txBody>
                  <a:tcPr marL="5718" marR="5718" marT="57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27</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27</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chemeClr val="tx1"/>
                          </a:solidFill>
                          <a:effectLst/>
                          <a:latin typeface="Georgia" panose="02040502050405020303" pitchFamily="18" charset="0"/>
                        </a:rPr>
                        <a:t>Ubuhle</a:t>
                      </a:r>
                      <a:r>
                        <a:rPr lang="en-ZA" sz="900" b="0" i="0" u="none" strike="noStrike" dirty="0">
                          <a:solidFill>
                            <a:schemeClr val="tx1"/>
                          </a:solidFill>
                          <a:effectLst/>
                          <a:latin typeface="Georgia" panose="02040502050405020303" pitchFamily="18" charset="0"/>
                        </a:rPr>
                        <a:t> </a:t>
                      </a:r>
                      <a:r>
                        <a:rPr lang="en-ZA" sz="900" b="0" i="0" u="none" strike="noStrike" dirty="0" err="1">
                          <a:solidFill>
                            <a:schemeClr val="tx1"/>
                          </a:solidFill>
                          <a:effectLst/>
                          <a:latin typeface="Georgia" panose="02040502050405020303" pitchFamily="18" charset="0"/>
                        </a:rPr>
                        <a:t>Benkosi</a:t>
                      </a:r>
                      <a:endParaRPr lang="en-ZA" sz="900" b="0" i="0" u="none" strike="noStrike" dirty="0">
                        <a:solidFill>
                          <a:schemeClr val="tx1"/>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29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29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chemeClr val="tx1"/>
                          </a:solidFill>
                          <a:effectLst/>
                          <a:latin typeface="Georgia" panose="02040502050405020303" pitchFamily="18" charset="0"/>
                        </a:rPr>
                        <a:t>Solutions Care Centre</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dirty="0">
                          <a:solidFill>
                            <a:srgbClr val="000000"/>
                          </a:solidFill>
                          <a:effectLst/>
                          <a:latin typeface="Georgia" panose="02040502050405020303" pitchFamily="18" charset="0"/>
                        </a:rPr>
                        <a:t>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en-ZA" sz="900" b="0" i="0" u="none" strike="noStrike" dirty="0">
                          <a:solidFill>
                            <a:schemeClr val="tx1"/>
                          </a:solidFill>
                          <a:effectLst/>
                          <a:latin typeface="Georgia" panose="02040502050405020303" pitchFamily="18" charset="0"/>
                        </a:rPr>
                        <a:t>Thuli Home Mbali</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a:solidFill>
                            <a:srgbClr val="000000"/>
                          </a:solidFill>
                          <a:effectLst/>
                          <a:latin typeface="Georgia" panose="02040502050405020303" pitchFamily="18" charset="0"/>
                        </a:rPr>
                        <a:t>11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chemeClr val="tx1"/>
                          </a:solidFill>
                          <a:effectLst/>
                          <a:latin typeface="Georgia" panose="02040502050405020303" pitchFamily="18" charset="0"/>
                        </a:rPr>
                        <a:t>Acute care hospitals</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ZA" sz="900" b="0" i="0" u="none" strike="noStrike" dirty="0">
                          <a:solidFill>
                            <a:srgbClr val="000000"/>
                          </a:solidFill>
                          <a:effectLst/>
                          <a:latin typeface="Georgia" panose="02040502050405020303" pitchFamily="18" charset="0"/>
                        </a:rPr>
                        <a:t>3</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27</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dirty="0">
                          <a:solidFill>
                            <a:srgbClr val="000000"/>
                          </a:solidFill>
                          <a:effectLst/>
                          <a:latin typeface="Georgia" panose="02040502050405020303" pitchFamily="18" charset="0"/>
                        </a:rPr>
                        <a:t>30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1" i="0" u="none" strike="noStrike" dirty="0">
                          <a:solidFill>
                            <a:schemeClr val="tx1"/>
                          </a:solidFill>
                          <a:effectLst/>
                          <a:latin typeface="Georgia" panose="02040502050405020303" pitchFamily="18" charset="0"/>
                        </a:rPr>
                        <a:t>IMPORTANT</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38656">
                <a:tc>
                  <a:txBody>
                    <a:bodyPr/>
                    <a:lstStyle/>
                    <a:p>
                      <a:pPr algn="l" fontAlgn="b"/>
                      <a:r>
                        <a:rPr lang="en-ZA" sz="900" b="0" i="0" u="none" strike="noStrike" dirty="0" err="1">
                          <a:solidFill>
                            <a:srgbClr val="000000"/>
                          </a:solidFill>
                          <a:effectLst/>
                          <a:latin typeface="Georgia" panose="02040502050405020303" pitchFamily="18" charset="0"/>
                        </a:rPr>
                        <a:t>Bophelong</a:t>
                      </a:r>
                      <a:r>
                        <a:rPr lang="en-ZA" sz="900" b="0" i="0" u="none" strike="noStrike" dirty="0">
                          <a:solidFill>
                            <a:srgbClr val="000000"/>
                          </a:solidFill>
                          <a:effectLst/>
                          <a:latin typeface="Georgia" panose="02040502050405020303" pitchFamily="18" charset="0"/>
                        </a:rPr>
                        <a:t> </a:t>
                      </a:r>
                      <a:r>
                        <a:rPr lang="en-ZA" sz="900" b="0" i="0" u="none" strike="noStrike" dirty="0" err="1">
                          <a:solidFill>
                            <a:srgbClr val="000000"/>
                          </a:solidFill>
                          <a:effectLst/>
                          <a:latin typeface="Georgia" panose="02040502050405020303" pitchFamily="18" charset="0"/>
                        </a:rPr>
                        <a:t>Mamelodi</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00" b="0" i="0" u="none" strike="noStrike" dirty="0">
                          <a:solidFill>
                            <a:srgbClr val="000000"/>
                          </a:solidFill>
                          <a:effectLst/>
                          <a:latin typeface="Georgia" panose="02040502050405020303" pitchFamily="18" charset="0"/>
                        </a:rPr>
                        <a:t>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rgbClr val="000000"/>
                          </a:solidFill>
                          <a:effectLst/>
                          <a:latin typeface="Georgia" panose="02040502050405020303" pitchFamily="18" charset="0"/>
                        </a:rPr>
                        <a:t>Odirile</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00" b="0" i="0" u="none" strike="noStrike" dirty="0">
                          <a:solidFill>
                            <a:srgbClr val="000000"/>
                          </a:solidFill>
                          <a:effectLst/>
                          <a:latin typeface="Georgia" panose="02040502050405020303" pitchFamily="18" charset="0"/>
                        </a:rPr>
                        <a:t>16</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25</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41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rgbClr val="000000"/>
                          </a:solidFill>
                          <a:effectLst/>
                          <a:latin typeface="Georgia" panose="02040502050405020303" pitchFamily="18" charset="0"/>
                        </a:rPr>
                        <a:t>Thuli Home Zanele</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rgbClr val="000000"/>
                          </a:solidFill>
                          <a:effectLst/>
                          <a:latin typeface="Georgia" panose="02040502050405020303" pitchFamily="18" charset="0"/>
                        </a:rPr>
                        <a:t>Mosego</a:t>
                      </a:r>
                      <a:r>
                        <a:rPr lang="en-ZA" sz="900" b="0" i="0" u="none" strike="noStrike" dirty="0">
                          <a:solidFill>
                            <a:srgbClr val="000000"/>
                          </a:solidFill>
                          <a:effectLst/>
                          <a:latin typeface="Georgia" panose="02040502050405020303" pitchFamily="18" charset="0"/>
                        </a:rPr>
                        <a:t> (All 8)</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00" b="0" i="0" u="none" strike="noStrike" dirty="0">
                          <a:solidFill>
                            <a:srgbClr val="000000"/>
                          </a:solidFill>
                          <a:effectLst/>
                          <a:latin typeface="Georgia" panose="02040502050405020303" pitchFamily="18" charset="0"/>
                        </a:rPr>
                        <a:t>20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55</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75</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rgbClr val="000000"/>
                          </a:solidFill>
                          <a:effectLst/>
                          <a:latin typeface="Georgia" panose="02040502050405020303" pitchFamily="18" charset="0"/>
                        </a:rPr>
                        <a:t>Tumelo home</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28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28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rgbClr val="000000"/>
                          </a:solidFill>
                          <a:effectLst/>
                          <a:latin typeface="Georgia" panose="02040502050405020303" pitchFamily="18" charset="0"/>
                        </a:rPr>
                        <a:t>Takalani</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00" b="0" i="0" u="none" strike="noStrike" dirty="0">
                          <a:solidFill>
                            <a:srgbClr val="000000"/>
                          </a:solidFill>
                          <a:effectLst/>
                          <a:latin typeface="Georgia" panose="02040502050405020303" pitchFamily="18" charset="0"/>
                        </a:rPr>
                        <a:t>69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dirty="0">
                          <a:solidFill>
                            <a:srgbClr val="000000"/>
                          </a:solidFill>
                          <a:effectLst/>
                          <a:latin typeface="Georgia" panose="02040502050405020303" pitchFamily="18" charset="0"/>
                        </a:rPr>
                        <a:t>47</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116</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rgbClr val="000000"/>
                          </a:solidFill>
                          <a:effectLst/>
                          <a:latin typeface="Georgia" panose="02040502050405020303" pitchFamily="18" charset="0"/>
                        </a:rPr>
                        <a:t>Hephzibah</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ZA" sz="900" b="0" i="0" u="none" strike="noStrike" dirty="0">
                          <a:solidFill>
                            <a:srgbClr val="000000"/>
                          </a:solidFill>
                          <a:effectLst/>
                          <a:latin typeface="Georgia" panose="02040502050405020303" pitchFamily="18" charset="0"/>
                        </a:rPr>
                        <a:t>23</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23</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1" i="0" u="none" strike="noStrike" dirty="0">
                          <a:solidFill>
                            <a:srgbClr val="000000"/>
                          </a:solidFill>
                          <a:effectLst/>
                          <a:latin typeface="Georgia" panose="02040502050405020303" pitchFamily="18" charset="0"/>
                        </a:rPr>
                        <a:t>NECESSARY</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ZA" sz="900" b="1" i="0" u="none" strike="noStrike" dirty="0">
                          <a:solidFill>
                            <a:srgbClr val="000000"/>
                          </a:solidFill>
                          <a:effectLst/>
                          <a:latin typeface="Georgia" panose="02040502050405020303" pitchFamily="18" charset="0"/>
                        </a:rPr>
                        <a:t> </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r h="138656">
                <a:tc>
                  <a:txBody>
                    <a:bodyPr/>
                    <a:lstStyle/>
                    <a:p>
                      <a:pPr algn="l" fontAlgn="b"/>
                      <a:r>
                        <a:rPr lang="en-ZA" sz="900" b="0" i="0" u="none" strike="noStrike" dirty="0" err="1">
                          <a:solidFill>
                            <a:srgbClr val="000000"/>
                          </a:solidFill>
                          <a:effectLst/>
                          <a:latin typeface="Georgia" panose="02040502050405020303" pitchFamily="18" charset="0"/>
                        </a:rPr>
                        <a:t>Areyeng</a:t>
                      </a:r>
                      <a:r>
                        <a:rPr lang="en-ZA" sz="900" b="0" i="0" u="none" strike="noStrike" dirty="0">
                          <a:solidFill>
                            <a:srgbClr val="000000"/>
                          </a:solidFill>
                          <a:effectLst/>
                          <a:latin typeface="Georgia" panose="02040502050405020303" pitchFamily="18" charset="0"/>
                        </a:rPr>
                        <a:t> Residence</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rgbClr val="000000"/>
                          </a:solidFill>
                          <a:effectLst/>
                          <a:latin typeface="Georgia" panose="02040502050405020303" pitchFamily="18" charset="0"/>
                        </a:rPr>
                        <a:t>San Michel</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11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13</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rgbClr val="000000"/>
                          </a:solidFill>
                          <a:effectLst/>
                          <a:latin typeface="Georgia" panose="02040502050405020303" pitchFamily="18" charset="0"/>
                        </a:rPr>
                        <a:t>Bokang</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38</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46</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rgbClr val="000000"/>
                          </a:solidFill>
                          <a:effectLst/>
                          <a:latin typeface="Georgia" panose="02040502050405020303" pitchFamily="18" charset="0"/>
                        </a:rPr>
                        <a:t>Siyabathanda</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10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err="1">
                          <a:solidFill>
                            <a:srgbClr val="000000"/>
                          </a:solidFill>
                          <a:effectLst/>
                          <a:latin typeface="Georgia" panose="02040502050405020303" pitchFamily="18" charset="0"/>
                        </a:rPr>
                        <a:t>Lenasia</a:t>
                      </a:r>
                      <a:r>
                        <a:rPr lang="en-ZA" sz="900" b="0" i="0" u="none" strike="noStrike" dirty="0">
                          <a:solidFill>
                            <a:srgbClr val="000000"/>
                          </a:solidFill>
                          <a:effectLst/>
                          <a:latin typeface="Georgia" panose="02040502050405020303" pitchFamily="18" charset="0"/>
                        </a:rPr>
                        <a:t> South</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32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32</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6">
                <a:tc>
                  <a:txBody>
                    <a:bodyPr/>
                    <a:lstStyle/>
                    <a:p>
                      <a:pPr algn="l" fontAlgn="b"/>
                      <a:r>
                        <a:rPr lang="en-ZA" sz="900" b="0" i="0" u="none" strike="noStrike" dirty="0">
                          <a:solidFill>
                            <a:srgbClr val="000000"/>
                          </a:solidFill>
                          <a:effectLst/>
                          <a:latin typeface="Georgia" panose="02040502050405020303" pitchFamily="18" charset="0"/>
                        </a:rPr>
                        <a:t>El </a:t>
                      </a:r>
                      <a:r>
                        <a:rPr lang="en-ZA" sz="900" b="0" i="0" u="none" strike="noStrike" dirty="0" err="1">
                          <a:solidFill>
                            <a:srgbClr val="000000"/>
                          </a:solidFill>
                          <a:effectLst/>
                          <a:latin typeface="Georgia" panose="02040502050405020303" pitchFamily="18" charset="0"/>
                        </a:rPr>
                        <a:t>Shaddai</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19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226">
                <a:tc>
                  <a:txBody>
                    <a:bodyPr/>
                    <a:lstStyle/>
                    <a:p>
                      <a:pPr algn="l" fontAlgn="b"/>
                      <a:r>
                        <a:rPr lang="en-ZA" sz="900" b="0" i="0" u="none" strike="noStrike" dirty="0" err="1">
                          <a:solidFill>
                            <a:srgbClr val="000000"/>
                          </a:solidFill>
                          <a:effectLst/>
                          <a:latin typeface="Georgia" panose="02040502050405020303" pitchFamily="18" charset="0"/>
                        </a:rPr>
                        <a:t>Thekganang</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226">
                <a:tc>
                  <a:txBody>
                    <a:bodyPr/>
                    <a:lstStyle/>
                    <a:p>
                      <a:pPr algn="l" fontAlgn="b"/>
                      <a:r>
                        <a:rPr lang="en-ZA" sz="900" b="0" i="0" u="none" strike="noStrike" dirty="0" err="1">
                          <a:solidFill>
                            <a:srgbClr val="000000"/>
                          </a:solidFill>
                          <a:effectLst/>
                          <a:latin typeface="Georgia" panose="02040502050405020303" pitchFamily="18" charset="0"/>
                        </a:rPr>
                        <a:t>Lapeng</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10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226">
                <a:tc>
                  <a:txBody>
                    <a:bodyPr/>
                    <a:lstStyle/>
                    <a:p>
                      <a:pPr algn="l" fontAlgn="b"/>
                      <a:r>
                        <a:rPr lang="en-ZA" sz="900" b="0" i="0" u="none" strike="noStrike" dirty="0" err="1">
                          <a:solidFill>
                            <a:srgbClr val="000000"/>
                          </a:solidFill>
                          <a:effectLst/>
                          <a:latin typeface="Georgia" panose="02040502050405020303" pitchFamily="18" charset="0"/>
                        </a:rPr>
                        <a:t>Kanana</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a:solidFill>
                            <a:srgbClr val="000000"/>
                          </a:solidFill>
                          <a:effectLst/>
                          <a:latin typeface="Georgia" panose="02040502050405020303" pitchFamily="18" charset="0"/>
                        </a:rPr>
                        <a:t>9</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226">
                <a:tc>
                  <a:txBody>
                    <a:bodyPr/>
                    <a:lstStyle/>
                    <a:p>
                      <a:pPr algn="l" fontAlgn="b"/>
                      <a:r>
                        <a:rPr lang="en-ZA" sz="900" b="0" i="0" u="none" strike="noStrike" dirty="0" err="1">
                          <a:solidFill>
                            <a:srgbClr val="000000"/>
                          </a:solidFill>
                          <a:effectLst/>
                          <a:latin typeface="Georgia" panose="02040502050405020303" pitchFamily="18" charset="0"/>
                        </a:rPr>
                        <a:t>Anani</a:t>
                      </a:r>
                      <a:r>
                        <a:rPr lang="en-ZA" sz="900" b="0" i="0" u="none" strike="noStrike" dirty="0">
                          <a:solidFill>
                            <a:srgbClr val="000000"/>
                          </a:solidFill>
                          <a:effectLst/>
                          <a:latin typeface="Georgia" panose="02040502050405020303" pitchFamily="18" charset="0"/>
                        </a:rPr>
                        <a:t> Home</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30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30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226">
                <a:tc>
                  <a:txBody>
                    <a:bodyPr/>
                    <a:lstStyle/>
                    <a:p>
                      <a:pPr algn="l" fontAlgn="b"/>
                      <a:r>
                        <a:rPr lang="en-ZA" sz="900" b="0" i="0" u="none" strike="noStrike" dirty="0">
                          <a:solidFill>
                            <a:srgbClr val="000000"/>
                          </a:solidFill>
                          <a:effectLst/>
                          <a:latin typeface="Georgia" panose="02040502050405020303" pitchFamily="18" charset="0"/>
                        </a:rPr>
                        <a:t>Dolphin’s Acre</a:t>
                      </a: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dirty="0">
                          <a:solidFill>
                            <a:srgbClr val="000000"/>
                          </a:solidFill>
                          <a:effectLst/>
                          <a:latin typeface="Georgia" panose="02040502050405020303" pitchFamily="18" charset="0"/>
                        </a:rPr>
                        <a:t>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944">
                <a:tc>
                  <a:txBody>
                    <a:bodyPr/>
                    <a:lstStyle/>
                    <a:p>
                      <a:pPr algn="l" fontAlgn="b"/>
                      <a:r>
                        <a:rPr lang="en-ZA" sz="900" b="0" i="0" u="none" strike="noStrike" dirty="0" err="1">
                          <a:solidFill>
                            <a:srgbClr val="000000"/>
                          </a:solidFill>
                          <a:effectLst/>
                          <a:latin typeface="Georgia" panose="02040502050405020303" pitchFamily="18" charset="0"/>
                        </a:rPr>
                        <a:t>Goitsi-Modimo</a:t>
                      </a:r>
                      <a:endParaRPr lang="en-ZA" sz="900" b="0" i="0" u="none" strike="noStrike" dirty="0">
                        <a:solidFill>
                          <a:srgbClr val="000000"/>
                        </a:solidFill>
                        <a:effectLst/>
                        <a:latin typeface="Georgia" panose="02040502050405020303" pitchFamily="18" charset="0"/>
                      </a:endParaRPr>
                    </a:p>
                  </a:txBody>
                  <a:tcPr marL="5718" marR="5718" marT="57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0" i="0" u="none" strike="noStrike" dirty="0">
                          <a:solidFill>
                            <a:srgbClr val="000000"/>
                          </a:solidFill>
                          <a:effectLst/>
                          <a:latin typeface="Georgia" panose="02040502050405020303" pitchFamily="18" charset="0"/>
                        </a:rPr>
                        <a:t>21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0" i="0" u="none" strike="noStrike" dirty="0">
                          <a:solidFill>
                            <a:srgbClr val="000000"/>
                          </a:solidFill>
                          <a:effectLst/>
                          <a:latin typeface="Georgia" panose="02040502050405020303" pitchFamily="18" charset="0"/>
                        </a:rPr>
                        <a:t>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ZA" sz="900" b="1" i="0" u="none" strike="noStrike">
                          <a:solidFill>
                            <a:srgbClr val="000000"/>
                          </a:solidFill>
                          <a:effectLst/>
                          <a:latin typeface="Georgia" panose="02040502050405020303" pitchFamily="18" charset="0"/>
                        </a:rPr>
                        <a:t>21</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80">
                <a:tc>
                  <a:txBody>
                    <a:bodyPr/>
                    <a:lstStyle/>
                    <a:p>
                      <a:pPr algn="l" fontAlgn="b"/>
                      <a:r>
                        <a:rPr lang="en-ZA" sz="900" b="1" i="0" u="none" strike="noStrike" dirty="0">
                          <a:solidFill>
                            <a:srgbClr val="000000"/>
                          </a:solidFill>
                          <a:effectLst/>
                          <a:latin typeface="Georgia" panose="02040502050405020303" pitchFamily="18" charset="0"/>
                        </a:rPr>
                        <a:t>TOTAL LE MHCU</a:t>
                      </a:r>
                    </a:p>
                  </a:txBody>
                  <a:tcPr marL="5718" marR="5718" marT="57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ZA" sz="900" b="1" i="0" u="none" strike="noStrike" dirty="0">
                          <a:solidFill>
                            <a:srgbClr val="000000"/>
                          </a:solidFill>
                          <a:effectLst/>
                          <a:latin typeface="Georgia" panose="02040502050405020303" pitchFamily="18" charset="0"/>
                        </a:rPr>
                        <a:t>306</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Georgia" panose="02040502050405020303" pitchFamily="18" charset="0"/>
                        </a:rPr>
                        <a:t>540</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900" b="1" i="0" u="none" strike="noStrike" dirty="0">
                          <a:solidFill>
                            <a:srgbClr val="000000"/>
                          </a:solidFill>
                          <a:effectLst/>
                          <a:latin typeface="Georgia" panose="02040502050405020303" pitchFamily="18" charset="0"/>
                        </a:rPr>
                        <a:t>846</a:t>
                      </a:r>
                    </a:p>
                  </a:txBody>
                  <a:tcPr marL="5718" marR="5718" marT="5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5759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sz="1400" b="1" dirty="0" smtClean="0">
                <a:latin typeface="Georgia" panose="02040502050405020303" pitchFamily="18" charset="0"/>
              </a:rPr>
              <a:t>APPROACH TO RELOCATION OF FORMER LIFE ESIDIMENI MENTAL HEALTH CARE USERS (MHCU)</a:t>
            </a:r>
            <a:endParaRPr lang="en-ZA" sz="1400" b="1"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ZA" sz="1800" dirty="0" smtClean="0">
                <a:latin typeface="Georgia" panose="02040502050405020303" pitchFamily="18" charset="0"/>
              </a:rPr>
              <a:t>Current status report</a:t>
            </a:r>
          </a:p>
          <a:p>
            <a:pPr lvl="1"/>
            <a:r>
              <a:rPr lang="en-ZA" sz="1800" dirty="0" smtClean="0">
                <a:latin typeface="Georgia" panose="02040502050405020303" pitchFamily="18" charset="0"/>
              </a:rPr>
              <a:t>98 Users have been relocated from 3 NGOs, including Users who were admitted to acute care facilities</a:t>
            </a:r>
            <a:endParaRPr lang="en-ZA" sz="1800" dirty="0">
              <a:latin typeface="Georgia" panose="02040502050405020303" pitchFamily="18" charset="0"/>
            </a:endParaRPr>
          </a:p>
        </p:txBody>
      </p:sp>
      <p:graphicFrame>
        <p:nvGraphicFramePr>
          <p:cNvPr id="4" name="Table 3"/>
          <p:cNvGraphicFramePr>
            <a:graphicFrameLocks noGrp="1"/>
          </p:cNvGraphicFramePr>
          <p:nvPr>
            <p:extLst/>
          </p:nvPr>
        </p:nvGraphicFramePr>
        <p:xfrm>
          <a:off x="1180215" y="2739072"/>
          <a:ext cx="7644808" cy="3278953"/>
        </p:xfrm>
        <a:graphic>
          <a:graphicData uri="http://schemas.openxmlformats.org/drawingml/2006/table">
            <a:tbl>
              <a:tblPr firstRow="1" firstCol="1" bandRow="1">
                <a:tableStyleId>{5C22544A-7EE6-4342-B048-85BDC9FD1C3A}</a:tableStyleId>
              </a:tblPr>
              <a:tblGrid>
                <a:gridCol w="1642889"/>
                <a:gridCol w="3003813"/>
                <a:gridCol w="594895"/>
                <a:gridCol w="812479"/>
                <a:gridCol w="1025175"/>
                <a:gridCol w="565557"/>
              </a:tblGrid>
              <a:tr h="248042">
                <a:tc gridSpan="6">
                  <a:txBody>
                    <a:bodyPr/>
                    <a:lstStyle/>
                    <a:p>
                      <a:pPr algn="ctr">
                        <a:spcAft>
                          <a:spcPts val="0"/>
                        </a:spcAft>
                      </a:pPr>
                      <a:r>
                        <a:rPr lang="en-ZA" sz="1400" dirty="0">
                          <a:effectLst/>
                          <a:latin typeface="Georgia" panose="02040502050405020303" pitchFamily="18" charset="0"/>
                        </a:rPr>
                        <a:t>Mental Health Care Users: Completed moves/relocations as at 10/03/2017</a:t>
                      </a:r>
                      <a:endParaRPr lang="en-ZA" sz="1400" dirty="0">
                        <a:effectLst/>
                        <a:latin typeface="Georgia" panose="02040502050405020303" pitchFamily="18" charset="0"/>
                        <a:ea typeface="Calibri"/>
                        <a:cs typeface="Times New Roman"/>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2039">
                <a:tc gridSpan="6">
                  <a:txBody>
                    <a:bodyPr/>
                    <a:lstStyle/>
                    <a:p>
                      <a:pPr algn="ctr">
                        <a:spcAft>
                          <a:spcPts val="0"/>
                        </a:spcAft>
                      </a:pPr>
                      <a:r>
                        <a:rPr lang="en-ZA" sz="1400" dirty="0">
                          <a:effectLst/>
                          <a:latin typeface="Georgia" panose="02040502050405020303" pitchFamily="18" charset="0"/>
                        </a:rPr>
                        <a:t> </a:t>
                      </a:r>
                      <a:endParaRPr lang="en-ZA" sz="1400" dirty="0">
                        <a:effectLst/>
                        <a:latin typeface="Georgia" panose="02040502050405020303" pitchFamily="18" charset="0"/>
                        <a:ea typeface="Calibri"/>
                        <a:cs typeface="Times New Roman"/>
                      </a:endParaRPr>
                    </a:p>
                  </a:txBody>
                  <a:tcPr marL="68580" marR="6858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32039">
                <a:tc>
                  <a:txBody>
                    <a:bodyPr/>
                    <a:lstStyle/>
                    <a:p>
                      <a:pPr>
                        <a:spcAft>
                          <a:spcPts val="0"/>
                        </a:spcAft>
                      </a:pPr>
                      <a:r>
                        <a:rPr lang="en-ZA" sz="1400" dirty="0">
                          <a:effectLst/>
                          <a:latin typeface="Georgia" panose="02040502050405020303" pitchFamily="18" charset="0"/>
                        </a:rPr>
                        <a:t>Date relocation</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a:effectLst/>
                          <a:latin typeface="Georgia" panose="02040502050405020303" pitchFamily="18" charset="0"/>
                        </a:rPr>
                        <a:t>From (NGO/Facility Name)</a:t>
                      </a:r>
                      <a:endParaRPr lang="en-ZA" sz="1400" dirty="0">
                        <a:effectLst/>
                        <a:latin typeface="Georgia" panose="02040502050405020303" pitchFamily="18" charset="0"/>
                        <a:ea typeface="Calibri"/>
                        <a:cs typeface="Times New Roman"/>
                      </a:endParaRPr>
                    </a:p>
                  </a:txBody>
                  <a:tcPr marL="68580" marR="68580" marT="0" marB="0" anchor="b"/>
                </a:tc>
                <a:tc gridSpan="3">
                  <a:txBody>
                    <a:bodyPr/>
                    <a:lstStyle/>
                    <a:p>
                      <a:pPr algn="ctr">
                        <a:spcAft>
                          <a:spcPts val="0"/>
                        </a:spcAft>
                      </a:pPr>
                      <a:r>
                        <a:rPr lang="en-ZA" sz="1400">
                          <a:effectLst/>
                          <a:latin typeface="Georgia" panose="02040502050405020303" pitchFamily="18" charset="0"/>
                        </a:rPr>
                        <a:t>To (Facility Name)</a:t>
                      </a:r>
                      <a:endParaRPr lang="en-ZA" sz="1400">
                        <a:effectLst/>
                        <a:latin typeface="Georgia" panose="02040502050405020303" pitchFamily="18" charset="0"/>
                        <a:ea typeface="Calibri"/>
                        <a:cs typeface="Times New Roman"/>
                      </a:endParaRPr>
                    </a:p>
                  </a:txBody>
                  <a:tcPr marL="68580" marR="68580" marT="0" marB="0" anchor="b"/>
                </a:tc>
                <a:tc hMerge="1">
                  <a:txBody>
                    <a:bodyPr/>
                    <a:lstStyle/>
                    <a:p>
                      <a:endParaRPr lang="en-ZA"/>
                    </a:p>
                  </a:txBody>
                  <a:tcPr/>
                </a:tc>
                <a:tc hMerge="1">
                  <a:txBody>
                    <a:bodyPr/>
                    <a:lstStyle/>
                    <a:p>
                      <a:endParaRPr lang="en-ZA"/>
                    </a:p>
                  </a:txBody>
                  <a:tcPr/>
                </a:tc>
                <a:tc>
                  <a:txBody>
                    <a:bodyPr/>
                    <a:lstStyle/>
                    <a:p>
                      <a:pPr algn="ctr">
                        <a:spcAft>
                          <a:spcPts val="0"/>
                        </a:spcAft>
                      </a:pPr>
                      <a:r>
                        <a:rPr lang="en-ZA" sz="1400">
                          <a:effectLst/>
                          <a:latin typeface="Georgia" panose="02040502050405020303" pitchFamily="18" charset="0"/>
                        </a:rPr>
                        <a:t>Total</a:t>
                      </a:r>
                      <a:endParaRPr lang="en-ZA" sz="1400">
                        <a:effectLst/>
                        <a:latin typeface="Georgia" panose="02040502050405020303" pitchFamily="18" charset="0"/>
                        <a:ea typeface="Calibri"/>
                        <a:cs typeface="Times New Roman"/>
                      </a:endParaRPr>
                    </a:p>
                  </a:txBody>
                  <a:tcPr marL="68580" marR="68580" marT="0" marB="0" anchor="b"/>
                </a:tc>
              </a:tr>
              <a:tr h="230439">
                <a:tc>
                  <a:txBody>
                    <a:bodyPr/>
                    <a:lstStyle/>
                    <a:p>
                      <a:pP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a:effectLst/>
                          <a:latin typeface="Georgia" panose="02040502050405020303" pitchFamily="18" charset="0"/>
                        </a:rPr>
                        <a:t> </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Selby</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Baneng</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Waverley</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03/03/2017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Ubuhle</a:t>
                      </a:r>
                      <a:r>
                        <a:rPr lang="en-ZA" sz="1400" dirty="0">
                          <a:effectLst/>
                          <a:latin typeface="Georgia" panose="02040502050405020303" pitchFamily="18" charset="0"/>
                        </a:rPr>
                        <a:t> be Nkosi</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27</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27</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06/03/2017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Kalafong</a:t>
                      </a:r>
                      <a:r>
                        <a:rPr lang="en-ZA" sz="1400" dirty="0">
                          <a:effectLst/>
                          <a:latin typeface="Georgia" panose="02040502050405020303" pitchFamily="18" charset="0"/>
                        </a:rPr>
                        <a:t> hospital</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2</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2</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07/03 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Rebafenyi</a:t>
                      </a:r>
                      <a:r>
                        <a:rPr lang="en-ZA" sz="1400" dirty="0">
                          <a:effectLst/>
                          <a:latin typeface="Georgia" panose="02040502050405020303" pitchFamily="18" charset="0"/>
                        </a:rPr>
                        <a:t> house 3/</a:t>
                      </a:r>
                      <a:r>
                        <a:rPr lang="en-ZA" sz="1400" dirty="0" err="1">
                          <a:effectLst/>
                          <a:latin typeface="Georgia" panose="02040502050405020303" pitchFamily="18" charset="0"/>
                        </a:rPr>
                        <a:t>Maboredi</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28</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28</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08/03/2017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Kopanong</a:t>
                      </a:r>
                      <a:r>
                        <a:rPr lang="en-ZA" sz="1400" dirty="0">
                          <a:effectLst/>
                          <a:latin typeface="Georgia" panose="02040502050405020303" pitchFamily="18" charset="0"/>
                        </a:rPr>
                        <a:t> hospital</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4</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2</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6</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09/03/2017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Kalafong</a:t>
                      </a:r>
                      <a:r>
                        <a:rPr lang="en-ZA" sz="1400" dirty="0">
                          <a:effectLst/>
                          <a:latin typeface="Georgia" panose="02040502050405020303" pitchFamily="18" charset="0"/>
                        </a:rPr>
                        <a:t> hospital</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2</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2</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4</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10/03/2017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Leratong</a:t>
                      </a:r>
                      <a:r>
                        <a:rPr lang="en-ZA" sz="1400" dirty="0">
                          <a:effectLst/>
                          <a:latin typeface="Georgia" panose="02040502050405020303" pitchFamily="18" charset="0"/>
                        </a:rPr>
                        <a:t> hospital</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3</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1</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4</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10/03/2017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Odi</a:t>
                      </a:r>
                      <a:r>
                        <a:rPr lang="en-ZA" sz="1400" dirty="0">
                          <a:effectLst/>
                          <a:latin typeface="Georgia" panose="02040502050405020303" pitchFamily="18" charset="0"/>
                        </a:rPr>
                        <a:t> Hospital</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dirty="0">
                          <a:effectLst/>
                          <a:latin typeface="Georgia" panose="02040502050405020303" pitchFamily="18" charset="0"/>
                        </a:rPr>
                        <a:t>1</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1</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2</a:t>
                      </a:r>
                      <a:endParaRPr lang="en-ZA" sz="1400">
                        <a:effectLst/>
                        <a:latin typeface="Georgia" panose="02040502050405020303" pitchFamily="18" charset="0"/>
                        <a:ea typeface="Calibri"/>
                        <a:cs typeface="Times New Roman"/>
                      </a:endParaRPr>
                    </a:p>
                  </a:txBody>
                  <a:tcPr marL="68580" marR="68580" marT="0" marB="0" anchor="b"/>
                </a:tc>
              </a:tr>
              <a:tr h="232039">
                <a:tc>
                  <a:txBody>
                    <a:bodyPr/>
                    <a:lstStyle/>
                    <a:p>
                      <a:pPr>
                        <a:spcAft>
                          <a:spcPts val="0"/>
                        </a:spcAft>
                      </a:pPr>
                      <a:r>
                        <a:rPr lang="en-ZA" sz="1400">
                          <a:effectLst/>
                          <a:latin typeface="Georgia" panose="02040502050405020303" pitchFamily="18" charset="0"/>
                        </a:rPr>
                        <a:t>10/03/2017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Sebo</a:t>
                      </a:r>
                      <a:r>
                        <a:rPr lang="en-ZA" sz="1400" dirty="0">
                          <a:effectLst/>
                          <a:latin typeface="Georgia" panose="02040502050405020303" pitchFamily="18" charset="0"/>
                        </a:rPr>
                        <a:t> </a:t>
                      </a:r>
                      <a:r>
                        <a:rPr lang="en-ZA" sz="1400" dirty="0" err="1">
                          <a:effectLst/>
                          <a:latin typeface="Georgia" panose="02040502050405020303" pitchFamily="18" charset="0"/>
                        </a:rPr>
                        <a:t>sa</a:t>
                      </a:r>
                      <a:r>
                        <a:rPr lang="en-ZA" sz="1400" dirty="0">
                          <a:effectLst/>
                          <a:latin typeface="Georgia" panose="02040502050405020303" pitchFamily="18" charset="0"/>
                        </a:rPr>
                        <a:t> Rena 1</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dirty="0">
                          <a:effectLst/>
                          <a:latin typeface="Georgia" panose="02040502050405020303" pitchFamily="18" charset="0"/>
                        </a:rPr>
                        <a:t>6</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8</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14</a:t>
                      </a:r>
                      <a:endParaRPr lang="en-ZA" sz="1400">
                        <a:effectLst/>
                        <a:latin typeface="Georgia" panose="02040502050405020303" pitchFamily="18" charset="0"/>
                        <a:ea typeface="Calibri"/>
                        <a:cs typeface="Times New Roman"/>
                      </a:endParaRPr>
                    </a:p>
                  </a:txBody>
                  <a:tcPr marL="68580" marR="68580" marT="0" marB="0" anchor="b"/>
                </a:tc>
              </a:tr>
              <a:tr h="240041">
                <a:tc>
                  <a:txBody>
                    <a:bodyPr/>
                    <a:lstStyle/>
                    <a:p>
                      <a:pPr>
                        <a:spcAft>
                          <a:spcPts val="0"/>
                        </a:spcAft>
                      </a:pPr>
                      <a:r>
                        <a:rPr lang="en-ZA" sz="1400">
                          <a:effectLst/>
                          <a:latin typeface="Georgia" panose="02040502050405020303" pitchFamily="18" charset="0"/>
                        </a:rPr>
                        <a:t>10/03/2017</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err="1">
                          <a:effectLst/>
                          <a:latin typeface="Georgia" panose="02040502050405020303" pitchFamily="18" charset="0"/>
                        </a:rPr>
                        <a:t>Sebo</a:t>
                      </a:r>
                      <a:r>
                        <a:rPr lang="en-ZA" sz="1400" dirty="0">
                          <a:effectLst/>
                          <a:latin typeface="Georgia" panose="02040502050405020303" pitchFamily="18" charset="0"/>
                        </a:rPr>
                        <a:t> </a:t>
                      </a:r>
                      <a:r>
                        <a:rPr lang="en-ZA" sz="1400" dirty="0" err="1">
                          <a:effectLst/>
                          <a:latin typeface="Georgia" panose="02040502050405020303" pitchFamily="18" charset="0"/>
                        </a:rPr>
                        <a:t>sa</a:t>
                      </a:r>
                      <a:r>
                        <a:rPr lang="en-ZA" sz="1400" dirty="0">
                          <a:effectLst/>
                          <a:latin typeface="Georgia" panose="02040502050405020303" pitchFamily="18" charset="0"/>
                        </a:rPr>
                        <a:t> Rena 2</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11</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dirty="0">
                          <a:effectLst/>
                          <a:latin typeface="Georgia" panose="02040502050405020303" pitchFamily="18" charset="0"/>
                        </a:rPr>
                        <a:t> </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a:effectLst/>
                          <a:latin typeface="Georgia" panose="02040502050405020303" pitchFamily="18" charset="0"/>
                        </a:rPr>
                        <a:t> </a:t>
                      </a:r>
                      <a:endParaRPr lang="en-ZA" sz="140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a:effectLst/>
                          <a:latin typeface="Georgia" panose="02040502050405020303" pitchFamily="18" charset="0"/>
                        </a:rPr>
                        <a:t>11</a:t>
                      </a:r>
                      <a:endParaRPr lang="en-ZA" sz="1400">
                        <a:effectLst/>
                        <a:latin typeface="Georgia" panose="02040502050405020303" pitchFamily="18" charset="0"/>
                        <a:ea typeface="Calibri"/>
                        <a:cs typeface="Times New Roman"/>
                      </a:endParaRPr>
                    </a:p>
                  </a:txBody>
                  <a:tcPr marL="68580" marR="68580" marT="0" marB="0" anchor="b"/>
                </a:tc>
              </a:tr>
              <a:tr h="240041">
                <a:tc>
                  <a:txBody>
                    <a:bodyPr/>
                    <a:lstStyle/>
                    <a:p>
                      <a:pPr>
                        <a:spcAft>
                          <a:spcPts val="0"/>
                        </a:spcAft>
                      </a:pPr>
                      <a:r>
                        <a:rPr lang="en-ZA" sz="1400">
                          <a:effectLst/>
                          <a:latin typeface="Georgia" panose="02040502050405020303" pitchFamily="18" charset="0"/>
                        </a:rPr>
                        <a:t>Total</a:t>
                      </a:r>
                      <a:endParaRPr lang="en-ZA" sz="1400">
                        <a:effectLst/>
                        <a:latin typeface="Georgia" panose="02040502050405020303" pitchFamily="18" charset="0"/>
                        <a:ea typeface="Calibri"/>
                        <a:cs typeface="Times New Roman"/>
                      </a:endParaRPr>
                    </a:p>
                  </a:txBody>
                  <a:tcPr marL="68580" marR="68580" marT="0" marB="0" anchor="b"/>
                </a:tc>
                <a:tc>
                  <a:txBody>
                    <a:bodyPr/>
                    <a:lstStyle/>
                    <a:p>
                      <a:pPr>
                        <a:spcAft>
                          <a:spcPts val="0"/>
                        </a:spcAft>
                      </a:pPr>
                      <a:r>
                        <a:rPr lang="en-ZA" sz="1400" dirty="0">
                          <a:effectLst/>
                          <a:latin typeface="Georgia" panose="02040502050405020303" pitchFamily="18" charset="0"/>
                        </a:rPr>
                        <a:t> </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dirty="0">
                          <a:effectLst/>
                          <a:latin typeface="Georgia" panose="02040502050405020303" pitchFamily="18" charset="0"/>
                        </a:rPr>
                        <a:t>82</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dirty="0">
                          <a:effectLst/>
                          <a:latin typeface="Georgia" panose="02040502050405020303" pitchFamily="18" charset="0"/>
                        </a:rPr>
                        <a:t>16</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ctr">
                        <a:spcAft>
                          <a:spcPts val="0"/>
                        </a:spcAft>
                      </a:pPr>
                      <a:r>
                        <a:rPr lang="en-ZA" sz="1400" dirty="0">
                          <a:effectLst/>
                          <a:latin typeface="Georgia" panose="02040502050405020303" pitchFamily="18" charset="0"/>
                        </a:rPr>
                        <a:t>0</a:t>
                      </a:r>
                      <a:endParaRPr lang="en-ZA" sz="1400" dirty="0">
                        <a:effectLst/>
                        <a:latin typeface="Georgia" panose="02040502050405020303" pitchFamily="18" charset="0"/>
                        <a:ea typeface="Calibri"/>
                        <a:cs typeface="Times New Roman"/>
                      </a:endParaRPr>
                    </a:p>
                  </a:txBody>
                  <a:tcPr marL="68580" marR="68580" marT="0" marB="0" anchor="b"/>
                </a:tc>
                <a:tc>
                  <a:txBody>
                    <a:bodyPr/>
                    <a:lstStyle/>
                    <a:p>
                      <a:pPr algn="r">
                        <a:spcAft>
                          <a:spcPts val="0"/>
                        </a:spcAft>
                      </a:pPr>
                      <a:r>
                        <a:rPr lang="en-ZA" sz="1400" dirty="0">
                          <a:effectLst/>
                          <a:latin typeface="Georgia" panose="02040502050405020303" pitchFamily="18" charset="0"/>
                        </a:rPr>
                        <a:t>98</a:t>
                      </a:r>
                      <a:endParaRPr lang="en-ZA" sz="1400" dirty="0">
                        <a:effectLst/>
                        <a:latin typeface="Georgia" panose="02040502050405020303" pitchFamily="18" charset="0"/>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37422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a:t>
            </a:r>
            <a:r>
              <a:rPr lang="en-ZA" sz="2800" dirty="0" smtClean="0"/>
              <a:t>. Health </a:t>
            </a:r>
            <a:r>
              <a:rPr lang="en-ZA" sz="2800" dirty="0" err="1" smtClean="0"/>
              <a:t>Ombud’s</a:t>
            </a:r>
            <a:r>
              <a:rPr lang="en-ZA" sz="2800" dirty="0" smtClean="0"/>
              <a:t> Report implementation progress  </a:t>
            </a:r>
            <a:endParaRPr lang="en-ZA" sz="2800" dirty="0"/>
          </a:p>
        </p:txBody>
      </p:sp>
      <p:graphicFrame>
        <p:nvGraphicFramePr>
          <p:cNvPr id="4" name="Table 3"/>
          <p:cNvGraphicFramePr>
            <a:graphicFrameLocks noGrp="1"/>
          </p:cNvGraphicFramePr>
          <p:nvPr/>
        </p:nvGraphicFramePr>
        <p:xfrm>
          <a:off x="1006475" y="1397000"/>
          <a:ext cx="7905513" cy="4594367"/>
        </p:xfrm>
        <a:graphic>
          <a:graphicData uri="http://schemas.openxmlformats.org/drawingml/2006/table">
            <a:tbl>
              <a:tblPr firstRow="1" bandRow="1">
                <a:tableStyleId>{5C22544A-7EE6-4342-B048-85BDC9FD1C3A}</a:tableStyleId>
              </a:tblPr>
              <a:tblGrid>
                <a:gridCol w="814347"/>
                <a:gridCol w="3909572"/>
                <a:gridCol w="3181594"/>
              </a:tblGrid>
              <a:tr h="585773">
                <a:tc>
                  <a:txBody>
                    <a:bodyPr/>
                    <a:lstStyle/>
                    <a:p>
                      <a:pPr algn="just"/>
                      <a:r>
                        <a:rPr lang="en-ZA" sz="1400" dirty="0" smtClean="0"/>
                        <a:t>NO.</a:t>
                      </a:r>
                      <a:endParaRPr lang="en-ZA" sz="1400" dirty="0"/>
                    </a:p>
                  </a:txBody>
                  <a:tcPr/>
                </a:tc>
                <a:tc>
                  <a:txBody>
                    <a:bodyPr/>
                    <a:lstStyle/>
                    <a:p>
                      <a:pPr algn="just"/>
                      <a:r>
                        <a:rPr lang="en-ZA" sz="1400" dirty="0" smtClean="0"/>
                        <a:t>Recommendations</a:t>
                      </a:r>
                      <a:endParaRPr lang="en-ZA" sz="1400" dirty="0"/>
                    </a:p>
                  </a:txBody>
                  <a:tcPr/>
                </a:tc>
                <a:tc>
                  <a:txBody>
                    <a:bodyPr/>
                    <a:lstStyle/>
                    <a:p>
                      <a:pPr algn="just"/>
                      <a:r>
                        <a:rPr lang="en-ZA" sz="1400" dirty="0" smtClean="0"/>
                        <a:t>Status</a:t>
                      </a:r>
                      <a:endParaRPr lang="en-ZA" sz="1400" dirty="0"/>
                    </a:p>
                  </a:txBody>
                  <a:tcPr/>
                </a:tc>
              </a:tr>
              <a:tr h="2166558">
                <a:tc>
                  <a:txBody>
                    <a:bodyPr/>
                    <a:lstStyle/>
                    <a:p>
                      <a:pPr algn="just"/>
                      <a:r>
                        <a:rPr lang="en-ZA" sz="1400" dirty="0" smtClean="0"/>
                        <a:t>1.</a:t>
                      </a:r>
                      <a:endParaRPr lang="en-ZA" sz="1400" dirty="0"/>
                    </a:p>
                  </a:txBody>
                  <a:tcPr/>
                </a:tc>
                <a:tc>
                  <a:txBody>
                    <a:bodyPr/>
                    <a:lstStyle/>
                    <a:p>
                      <a:pPr algn="just"/>
                      <a:r>
                        <a:rPr lang="en-ZA" sz="1400" dirty="0" smtClean="0"/>
                        <a:t>The Gauteng Mental Health Marathon Project (GMHMP)  must be de-established</a:t>
                      </a:r>
                      <a:endParaRPr lang="en-ZA" sz="1400" dirty="0"/>
                    </a:p>
                  </a:txBody>
                  <a:tcPr/>
                </a:tc>
                <a:tc>
                  <a:txBody>
                    <a:bodyPr/>
                    <a:lstStyle/>
                    <a:p>
                      <a:pPr algn="just"/>
                      <a:r>
                        <a:rPr lang="en-ZA" sz="1400" dirty="0" smtClean="0"/>
                        <a:t>The GMHMP has been stopped. </a:t>
                      </a:r>
                    </a:p>
                    <a:p>
                      <a:pPr algn="just"/>
                      <a:endParaRPr lang="en-ZA" sz="1400" dirty="0" smtClean="0"/>
                    </a:p>
                  </a:txBody>
                  <a:tcPr/>
                </a:tc>
              </a:tr>
              <a:tr h="1842036">
                <a:tc>
                  <a:txBody>
                    <a:bodyPr/>
                    <a:lstStyle/>
                    <a:p>
                      <a:pPr algn="just"/>
                      <a:r>
                        <a:rPr lang="en-ZA" sz="1400" dirty="0" smtClean="0"/>
                        <a:t>2.</a:t>
                      </a:r>
                      <a:endParaRPr lang="en-ZA" sz="1400" dirty="0"/>
                    </a:p>
                  </a:txBody>
                  <a:tcPr/>
                </a:tc>
                <a:tc>
                  <a:txBody>
                    <a:bodyPr/>
                    <a:lstStyle/>
                    <a:p>
                      <a:pPr algn="just"/>
                      <a:r>
                        <a:rPr lang="en-ZA" sz="1400" dirty="0" smtClean="0"/>
                        <a:t>The Premier of the Gauteng Province must, in the light of the findings herein, consider the suitability of Ms </a:t>
                      </a:r>
                      <a:r>
                        <a:rPr lang="en-ZA" sz="1400" dirty="0" err="1" smtClean="0"/>
                        <a:t>Qedani</a:t>
                      </a:r>
                      <a:r>
                        <a:rPr lang="en-ZA" sz="1400" dirty="0" smtClean="0"/>
                        <a:t> Dorothy </a:t>
                      </a:r>
                      <a:r>
                        <a:rPr lang="en-ZA" sz="1400" dirty="0" err="1" smtClean="0"/>
                        <a:t>Mahlangu</a:t>
                      </a:r>
                      <a:r>
                        <a:rPr lang="en-ZA" sz="1400" dirty="0" smtClean="0"/>
                        <a:t>: Member of the Executive Council (MEC) for Health, to continue in her current role as MEC for Health;</a:t>
                      </a:r>
                      <a:endParaRPr lang="en-ZA" sz="1400" dirty="0"/>
                    </a:p>
                  </a:txBody>
                  <a:tcPr/>
                </a:tc>
                <a:tc>
                  <a:txBody>
                    <a:bodyPr/>
                    <a:lstStyle/>
                    <a:p>
                      <a:pPr algn="just"/>
                      <a:r>
                        <a:rPr lang="en-ZA" sz="1400" dirty="0" smtClean="0"/>
                        <a:t>The MEC voluntarily resigned.</a:t>
                      </a:r>
                      <a:endParaRPr lang="en-ZA" sz="1400" dirty="0"/>
                    </a:p>
                  </a:txBody>
                  <a:tcPr/>
                </a:tc>
              </a:tr>
            </a:tbl>
          </a:graphicData>
        </a:graphic>
      </p:graphicFrame>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sz="1400" b="1" dirty="0" smtClean="0">
                <a:latin typeface="Georgia" panose="02040502050405020303" pitchFamily="18" charset="0"/>
              </a:rPr>
              <a:t>APPROACH TO RELOCATION OF FORMER LIFE ESIDIMENI MENTAL HEALTH CARE USERS (MHCU)</a:t>
            </a:r>
            <a:endParaRPr lang="en-ZA" sz="1400" b="1" dirty="0">
              <a:latin typeface="Georgia" panose="02040502050405020303" pitchFamily="18" charset="0"/>
            </a:endParaRPr>
          </a:p>
        </p:txBody>
      </p:sp>
      <p:sp>
        <p:nvSpPr>
          <p:cNvPr id="3" name="Content Placeholder 2"/>
          <p:cNvSpPr>
            <a:spLocks noGrp="1"/>
          </p:cNvSpPr>
          <p:nvPr>
            <p:ph idx="1"/>
          </p:nvPr>
        </p:nvSpPr>
        <p:spPr/>
        <p:txBody>
          <a:bodyPr>
            <a:normAutofit fontScale="92500" lnSpcReduction="20000"/>
          </a:bodyPr>
          <a:lstStyle/>
          <a:p>
            <a:r>
              <a:rPr lang="en-ZA" sz="2400" dirty="0" smtClean="0">
                <a:latin typeface="Georgia" panose="02040502050405020303" pitchFamily="18" charset="0"/>
              </a:rPr>
              <a:t>Next steps</a:t>
            </a:r>
          </a:p>
          <a:p>
            <a:pPr lvl="1"/>
            <a:r>
              <a:rPr lang="en-ZA" sz="2000" dirty="0" smtClean="0">
                <a:latin typeface="Georgia" panose="02040502050405020303" pitchFamily="18" charset="0"/>
              </a:rPr>
              <a:t>Inspections and specifications</a:t>
            </a:r>
          </a:p>
          <a:p>
            <a:pPr lvl="2"/>
            <a:r>
              <a:rPr lang="en-ZA" sz="1600" dirty="0" smtClean="0">
                <a:latin typeface="Georgia" panose="02040502050405020303" pitchFamily="18" charset="0"/>
              </a:rPr>
              <a:t>Ensure ongoing communication with NGOs and resolution of challenges that may stand in the way of relocating Users</a:t>
            </a:r>
          </a:p>
          <a:p>
            <a:pPr lvl="2"/>
            <a:r>
              <a:rPr lang="en-ZA" sz="1600" dirty="0" smtClean="0">
                <a:latin typeface="Georgia" panose="02040502050405020303" pitchFamily="18" charset="0"/>
              </a:rPr>
              <a:t>Ensure facilities to which Users are relocated comply with Mental Health care act and that SLAs and necessary agreements are in place; to ensure sufficient beds available</a:t>
            </a:r>
          </a:p>
          <a:p>
            <a:pPr lvl="1"/>
            <a:r>
              <a:rPr lang="en-ZA" sz="2000" dirty="0" smtClean="0">
                <a:latin typeface="Georgia" panose="02040502050405020303" pitchFamily="18" charset="0"/>
              </a:rPr>
              <a:t>Data</a:t>
            </a:r>
          </a:p>
          <a:p>
            <a:pPr lvl="2"/>
            <a:r>
              <a:rPr lang="en-ZA" sz="1600" dirty="0" smtClean="0">
                <a:latin typeface="Georgia" panose="02040502050405020303" pitchFamily="18" charset="0"/>
              </a:rPr>
              <a:t>Ongoing work to update the ‘master database list’ with User and family contact details, User locations and clean data to ensure accuracy</a:t>
            </a:r>
          </a:p>
          <a:p>
            <a:pPr lvl="2"/>
            <a:r>
              <a:rPr lang="en-ZA" sz="1600" dirty="0" smtClean="0">
                <a:latin typeface="Georgia" panose="02040502050405020303" pitchFamily="18" charset="0"/>
              </a:rPr>
              <a:t>Update data with field verification</a:t>
            </a:r>
          </a:p>
          <a:p>
            <a:pPr lvl="1"/>
            <a:r>
              <a:rPr lang="en-ZA" sz="2000" dirty="0" smtClean="0">
                <a:latin typeface="Georgia" panose="02040502050405020303" pitchFamily="18" charset="0"/>
              </a:rPr>
              <a:t>Field teams</a:t>
            </a:r>
          </a:p>
          <a:p>
            <a:pPr lvl="2"/>
            <a:r>
              <a:rPr lang="en-ZA" sz="1600" dirty="0" smtClean="0">
                <a:latin typeface="Georgia" panose="02040502050405020303" pitchFamily="18" charset="0"/>
              </a:rPr>
              <a:t>Creation of 3 field teams, with additional staff to scale up the rate of transfer</a:t>
            </a:r>
          </a:p>
          <a:p>
            <a:pPr lvl="2"/>
            <a:r>
              <a:rPr lang="en-ZA" sz="1600" dirty="0" smtClean="0">
                <a:latin typeface="Georgia" panose="02040502050405020303" pitchFamily="18" charset="0"/>
              </a:rPr>
              <a:t>Challenges include making contact with families</a:t>
            </a:r>
          </a:p>
          <a:p>
            <a:pPr marL="914400" lvl="2" indent="0">
              <a:buNone/>
            </a:pPr>
            <a:endParaRPr lang="en-ZA" sz="1600" dirty="0" smtClean="0">
              <a:latin typeface="Georgia" panose="02040502050405020303" pitchFamily="18" charset="0"/>
            </a:endParaRPr>
          </a:p>
          <a:p>
            <a:r>
              <a:rPr lang="en-ZA" sz="2400" dirty="0" smtClean="0">
                <a:latin typeface="Georgia" panose="02040502050405020303" pitchFamily="18" charset="0"/>
              </a:rPr>
              <a:t>Anticipated relocations</a:t>
            </a:r>
          </a:p>
          <a:p>
            <a:pPr lvl="1"/>
            <a:r>
              <a:rPr lang="en-ZA" sz="2000" dirty="0" smtClean="0">
                <a:latin typeface="Georgia" panose="02040502050405020303" pitchFamily="18" charset="0"/>
              </a:rPr>
              <a:t>Week ending 17</a:t>
            </a:r>
            <a:r>
              <a:rPr lang="en-ZA" sz="2000" baseline="30000" dirty="0" smtClean="0">
                <a:latin typeface="Georgia" panose="02040502050405020303" pitchFamily="18" charset="0"/>
              </a:rPr>
              <a:t>th</a:t>
            </a:r>
            <a:r>
              <a:rPr lang="en-ZA" sz="2000" dirty="0" smtClean="0">
                <a:latin typeface="Georgia" panose="02040502050405020303" pitchFamily="18" charset="0"/>
              </a:rPr>
              <a:t> March - assessment and relocation of approximately 120 Users</a:t>
            </a:r>
          </a:p>
          <a:p>
            <a:pPr lvl="1"/>
            <a:r>
              <a:rPr lang="en-ZA" sz="2000" dirty="0" smtClean="0">
                <a:latin typeface="Georgia" panose="02040502050405020303" pitchFamily="18" charset="0"/>
              </a:rPr>
              <a:t>Week ending 23</a:t>
            </a:r>
            <a:r>
              <a:rPr lang="en-ZA" sz="2000" baseline="30000" dirty="0" smtClean="0">
                <a:latin typeface="Georgia" panose="02040502050405020303" pitchFamily="18" charset="0"/>
              </a:rPr>
              <a:t>rd</a:t>
            </a:r>
            <a:r>
              <a:rPr lang="en-ZA" sz="2000" dirty="0" smtClean="0">
                <a:latin typeface="Georgia" panose="02040502050405020303" pitchFamily="18" charset="0"/>
              </a:rPr>
              <a:t> March - assessment and relocation of approximately 100 Users</a:t>
            </a:r>
          </a:p>
          <a:p>
            <a:pPr lvl="1"/>
            <a:endParaRPr lang="en-ZA" sz="2000" dirty="0" smtClean="0"/>
          </a:p>
          <a:p>
            <a:pPr lvl="1"/>
            <a:endParaRPr lang="en-ZA" sz="2000" dirty="0"/>
          </a:p>
        </p:txBody>
      </p:sp>
    </p:spTree>
    <p:extLst>
      <p:ext uri="{BB962C8B-B14F-4D97-AF65-F5344CB8AC3E}">
        <p14:creationId xmlns:p14="http://schemas.microsoft.com/office/powerpoint/2010/main" xmlns="" val="105125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85" y="1060870"/>
            <a:ext cx="8876632" cy="276999"/>
          </a:xfrm>
        </p:spPr>
        <p:txBody>
          <a:bodyPr/>
          <a:lstStyle/>
          <a:p>
            <a:pPr algn="ctr"/>
            <a:r>
              <a:rPr lang="en-ZA" dirty="0" smtClean="0"/>
              <a:t>CONSOLIDATION OF DATA SOURCES INTO A MASTER DATABASE</a:t>
            </a:r>
            <a:endParaRPr lang="en-ZA" dirty="0"/>
          </a:p>
        </p:txBody>
      </p:sp>
      <p:grpSp>
        <p:nvGrpSpPr>
          <p:cNvPr id="32" name="Group 31"/>
          <p:cNvGrpSpPr/>
          <p:nvPr/>
        </p:nvGrpSpPr>
        <p:grpSpPr>
          <a:xfrm>
            <a:off x="222403" y="1674645"/>
            <a:ext cx="7494867" cy="4799206"/>
            <a:chOff x="132093" y="1674645"/>
            <a:chExt cx="7494867" cy="4799206"/>
          </a:xfrm>
        </p:grpSpPr>
        <p:pic>
          <p:nvPicPr>
            <p:cNvPr id="20484"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093" y="2069931"/>
              <a:ext cx="913320" cy="9133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00888" y="1674645"/>
              <a:ext cx="1863190"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685145" fontAlgn="base">
                <a:spcBef>
                  <a:spcPct val="0"/>
                </a:spcBef>
                <a:spcAft>
                  <a:spcPct val="0"/>
                </a:spcAft>
                <a:buClr>
                  <a:schemeClr val="tx2"/>
                </a:buClr>
                <a:defRPr sz="1200" baseline="0">
                  <a:ea typeface="Arial Unicode MS" pitchFamily="34" charset="-128"/>
                  <a:cs typeface="Arial Unicode MS" pitchFamily="34" charset="-128"/>
                </a:defRPr>
              </a:lvl1pPr>
              <a:lvl2pPr marL="148205" indent="-146990" defTabSz="685145" fontAlgn="base">
                <a:spcBef>
                  <a:spcPct val="0"/>
                </a:spcBef>
                <a:spcAft>
                  <a:spcPct val="0"/>
                </a:spcAft>
                <a:buClr>
                  <a:schemeClr val="tx2"/>
                </a:buClr>
                <a:buSzPct val="125000"/>
                <a:buFont typeface="Arial" pitchFamily="34" charset="0"/>
                <a:buChar char="•"/>
                <a:defRPr sz="1200" baseline="0">
                  <a:ea typeface="Arial Unicode MS" pitchFamily="34" charset="-128"/>
                  <a:cs typeface="Arial Unicode MS" pitchFamily="34" charset="-128"/>
                </a:defRPr>
              </a:lvl2pPr>
              <a:lvl3pPr marL="349861" indent="-200441" defTabSz="685145" fontAlgn="base">
                <a:spcBef>
                  <a:spcPct val="0"/>
                </a:spcBef>
                <a:spcAft>
                  <a:spcPct val="0"/>
                </a:spcAft>
                <a:buClr>
                  <a:schemeClr val="tx2"/>
                </a:buClr>
                <a:buSzPct val="120000"/>
                <a:buFont typeface="Arial" charset="0"/>
                <a:buChar char="–"/>
                <a:defRPr sz="1200" baseline="0">
                  <a:ea typeface="Arial Unicode MS" pitchFamily="34" charset="-128"/>
                  <a:cs typeface="Arial Unicode MS" pitchFamily="34" charset="-128"/>
                </a:defRPr>
              </a:lvl3pPr>
              <a:lvl4pPr marL="470126" indent="-119050" defTabSz="685145" fontAlgn="base">
                <a:spcBef>
                  <a:spcPct val="0"/>
                </a:spcBef>
                <a:spcAft>
                  <a:spcPct val="0"/>
                </a:spcAft>
                <a:buClr>
                  <a:schemeClr val="tx2"/>
                </a:buClr>
                <a:buSzPct val="100000"/>
                <a:buFont typeface="Arial" pitchFamily="34" charset="0"/>
                <a:buChar char="•"/>
                <a:defRPr sz="1200" baseline="0">
                  <a:ea typeface="Arial Unicode MS" pitchFamily="34" charset="-128"/>
                  <a:cs typeface="Arial Unicode MS" pitchFamily="34" charset="-128"/>
                </a:defRPr>
              </a:lvl4pPr>
              <a:lvl5pPr marL="573772" indent="-99614" defTabSz="685145" fontAlgn="base">
                <a:spcBef>
                  <a:spcPct val="0"/>
                </a:spcBef>
                <a:spcAft>
                  <a:spcPct val="0"/>
                </a:spcAft>
                <a:buClr>
                  <a:schemeClr val="tx2"/>
                </a:buClr>
                <a:buSzPct val="89000"/>
                <a:buFont typeface="Arial" charset="0"/>
                <a:buChar char="-"/>
                <a:defRPr sz="1200" baseline="0">
                  <a:ea typeface="Arial Unicode MS" pitchFamily="34" charset="-128"/>
                  <a:cs typeface="Arial Unicode MS" pitchFamily="34" charset="-128"/>
                </a:defRPr>
              </a:lvl5pPr>
              <a:lvl6pPr marL="573772" indent="-99614" defTabSz="685145" fontAlgn="base">
                <a:spcBef>
                  <a:spcPct val="0"/>
                </a:spcBef>
                <a:spcAft>
                  <a:spcPct val="0"/>
                </a:spcAft>
                <a:buClr>
                  <a:schemeClr val="tx2"/>
                </a:buClr>
                <a:buSzPct val="89000"/>
                <a:buFont typeface="Arial" charset="0"/>
                <a:buChar char="-"/>
                <a:defRPr sz="1200" baseline="0"/>
              </a:lvl6pPr>
              <a:lvl7pPr marL="573772" indent="-99614" defTabSz="685145" fontAlgn="base">
                <a:spcBef>
                  <a:spcPct val="0"/>
                </a:spcBef>
                <a:spcAft>
                  <a:spcPct val="0"/>
                </a:spcAft>
                <a:buClr>
                  <a:schemeClr val="tx2"/>
                </a:buClr>
                <a:buSzPct val="89000"/>
                <a:buFont typeface="Arial" charset="0"/>
                <a:buChar char="-"/>
                <a:defRPr sz="1200" baseline="0"/>
              </a:lvl7pPr>
              <a:lvl8pPr marL="573772" indent="-99614" defTabSz="685145" fontAlgn="base">
                <a:spcBef>
                  <a:spcPct val="0"/>
                </a:spcBef>
                <a:spcAft>
                  <a:spcPct val="0"/>
                </a:spcAft>
                <a:buClr>
                  <a:schemeClr val="tx2"/>
                </a:buClr>
                <a:buSzPct val="89000"/>
                <a:buFont typeface="Arial" charset="0"/>
                <a:buChar char="-"/>
                <a:defRPr sz="1200" baseline="0"/>
              </a:lvl8pPr>
              <a:lvl9pPr marL="573772" indent="-99614" defTabSz="685145" fontAlgn="base">
                <a:spcBef>
                  <a:spcPct val="0"/>
                </a:spcBef>
                <a:spcAft>
                  <a:spcPct val="0"/>
                </a:spcAft>
                <a:buClr>
                  <a:schemeClr val="tx2"/>
                </a:buClr>
                <a:buSzPct val="89000"/>
                <a:buFont typeface="Arial" charset="0"/>
                <a:buChar char="-"/>
                <a:defRPr sz="1200" baseline="0"/>
              </a:lvl9pPr>
            </a:lstStyle>
            <a:p>
              <a:pPr>
                <a:buClr>
                  <a:srgbClr val="000000"/>
                </a:buClr>
              </a:pPr>
              <a:r>
                <a:rPr lang="en-ZA" sz="1400" b="1" dirty="0">
                  <a:solidFill>
                    <a:srgbClr val="000000"/>
                  </a:solidFill>
                  <a:latin typeface="Calibri"/>
                </a:rPr>
                <a:t>Current status database </a:t>
              </a:r>
              <a:r>
                <a:rPr lang="en-ZA" sz="1400" dirty="0">
                  <a:solidFill>
                    <a:srgbClr val="000000"/>
                  </a:solidFill>
                  <a:latin typeface="Calibri"/>
                </a:rPr>
                <a:t>(Online database)</a:t>
              </a:r>
            </a:p>
          </p:txBody>
        </p:sp>
        <p:sp>
          <p:nvSpPr>
            <p:cNvPr id="12" name="TextBox 11"/>
            <p:cNvSpPr txBox="1"/>
            <p:nvPr/>
          </p:nvSpPr>
          <p:spPr>
            <a:xfrm>
              <a:off x="300888" y="3073404"/>
              <a:ext cx="18631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685145" fontAlgn="base">
                <a:spcBef>
                  <a:spcPct val="0"/>
                </a:spcBef>
                <a:spcAft>
                  <a:spcPct val="0"/>
                </a:spcAft>
                <a:buClr>
                  <a:schemeClr val="tx2"/>
                </a:buClr>
                <a:defRPr sz="1200" baseline="0">
                  <a:ea typeface="Arial Unicode MS" pitchFamily="34" charset="-128"/>
                  <a:cs typeface="Arial Unicode MS" pitchFamily="34" charset="-128"/>
                </a:defRPr>
              </a:lvl1pPr>
              <a:lvl2pPr marL="148205" indent="-146990" defTabSz="685145" fontAlgn="base">
                <a:spcBef>
                  <a:spcPct val="0"/>
                </a:spcBef>
                <a:spcAft>
                  <a:spcPct val="0"/>
                </a:spcAft>
                <a:buClr>
                  <a:schemeClr val="tx2"/>
                </a:buClr>
                <a:buSzPct val="125000"/>
                <a:buFont typeface="Arial" pitchFamily="34" charset="0"/>
                <a:buChar char="•"/>
                <a:defRPr sz="1200" baseline="0">
                  <a:ea typeface="Arial Unicode MS" pitchFamily="34" charset="-128"/>
                  <a:cs typeface="Arial Unicode MS" pitchFamily="34" charset="-128"/>
                </a:defRPr>
              </a:lvl2pPr>
              <a:lvl3pPr marL="349861" indent="-200441" defTabSz="685145" fontAlgn="base">
                <a:spcBef>
                  <a:spcPct val="0"/>
                </a:spcBef>
                <a:spcAft>
                  <a:spcPct val="0"/>
                </a:spcAft>
                <a:buClr>
                  <a:schemeClr val="tx2"/>
                </a:buClr>
                <a:buSzPct val="120000"/>
                <a:buFont typeface="Arial" charset="0"/>
                <a:buChar char="–"/>
                <a:defRPr sz="1200" baseline="0">
                  <a:ea typeface="Arial Unicode MS" pitchFamily="34" charset="-128"/>
                  <a:cs typeface="Arial Unicode MS" pitchFamily="34" charset="-128"/>
                </a:defRPr>
              </a:lvl3pPr>
              <a:lvl4pPr marL="470126" indent="-119050" defTabSz="685145" fontAlgn="base">
                <a:spcBef>
                  <a:spcPct val="0"/>
                </a:spcBef>
                <a:spcAft>
                  <a:spcPct val="0"/>
                </a:spcAft>
                <a:buClr>
                  <a:schemeClr val="tx2"/>
                </a:buClr>
                <a:buSzPct val="100000"/>
                <a:buFont typeface="Arial" pitchFamily="34" charset="0"/>
                <a:buChar char="•"/>
                <a:defRPr sz="1200" baseline="0">
                  <a:ea typeface="Arial Unicode MS" pitchFamily="34" charset="-128"/>
                  <a:cs typeface="Arial Unicode MS" pitchFamily="34" charset="-128"/>
                </a:defRPr>
              </a:lvl4pPr>
              <a:lvl5pPr marL="573772" indent="-99614" defTabSz="685145" fontAlgn="base">
                <a:spcBef>
                  <a:spcPct val="0"/>
                </a:spcBef>
                <a:spcAft>
                  <a:spcPct val="0"/>
                </a:spcAft>
                <a:buClr>
                  <a:schemeClr val="tx2"/>
                </a:buClr>
                <a:buSzPct val="89000"/>
                <a:buFont typeface="Arial" charset="0"/>
                <a:buChar char="-"/>
                <a:defRPr sz="1200" baseline="0">
                  <a:ea typeface="Arial Unicode MS" pitchFamily="34" charset="-128"/>
                  <a:cs typeface="Arial Unicode MS" pitchFamily="34" charset="-128"/>
                </a:defRPr>
              </a:lvl5pPr>
              <a:lvl6pPr marL="573772" indent="-99614" defTabSz="685145" fontAlgn="base">
                <a:spcBef>
                  <a:spcPct val="0"/>
                </a:spcBef>
                <a:spcAft>
                  <a:spcPct val="0"/>
                </a:spcAft>
                <a:buClr>
                  <a:schemeClr val="tx2"/>
                </a:buClr>
                <a:buSzPct val="89000"/>
                <a:buFont typeface="Arial" charset="0"/>
                <a:buChar char="-"/>
                <a:defRPr sz="1200" baseline="0"/>
              </a:lvl6pPr>
              <a:lvl7pPr marL="573772" indent="-99614" defTabSz="685145" fontAlgn="base">
                <a:spcBef>
                  <a:spcPct val="0"/>
                </a:spcBef>
                <a:spcAft>
                  <a:spcPct val="0"/>
                </a:spcAft>
                <a:buClr>
                  <a:schemeClr val="tx2"/>
                </a:buClr>
                <a:buSzPct val="89000"/>
                <a:buFont typeface="Arial" charset="0"/>
                <a:buChar char="-"/>
                <a:defRPr sz="1200" baseline="0"/>
              </a:lvl7pPr>
              <a:lvl8pPr marL="573772" indent="-99614" defTabSz="685145" fontAlgn="base">
                <a:spcBef>
                  <a:spcPct val="0"/>
                </a:spcBef>
                <a:spcAft>
                  <a:spcPct val="0"/>
                </a:spcAft>
                <a:buClr>
                  <a:schemeClr val="tx2"/>
                </a:buClr>
                <a:buSzPct val="89000"/>
                <a:buFont typeface="Arial" charset="0"/>
                <a:buChar char="-"/>
                <a:defRPr sz="1200" baseline="0"/>
              </a:lvl8pPr>
              <a:lvl9pPr marL="573772" indent="-99614" defTabSz="685145" fontAlgn="base">
                <a:spcBef>
                  <a:spcPct val="0"/>
                </a:spcBef>
                <a:spcAft>
                  <a:spcPct val="0"/>
                </a:spcAft>
                <a:buClr>
                  <a:schemeClr val="tx2"/>
                </a:buClr>
                <a:buSzPct val="89000"/>
                <a:buFont typeface="Arial" charset="0"/>
                <a:buChar char="-"/>
                <a:defRPr sz="1200" baseline="0"/>
              </a:lvl9pPr>
            </a:lstStyle>
            <a:p>
              <a:pPr>
                <a:buClr>
                  <a:srgbClr val="000000"/>
                </a:buClr>
              </a:pPr>
              <a:r>
                <a:rPr lang="en-ZA" sz="1400" b="1" dirty="0">
                  <a:solidFill>
                    <a:srgbClr val="000000"/>
                  </a:solidFill>
                  <a:latin typeface="Calibri"/>
                </a:rPr>
                <a:t>Life discharge database</a:t>
              </a:r>
              <a:endParaRPr lang="en-ZA" sz="1400" dirty="0">
                <a:solidFill>
                  <a:srgbClr val="000000"/>
                </a:solidFill>
                <a:latin typeface="Calibri"/>
              </a:endParaRPr>
            </a:p>
          </p:txBody>
        </p:sp>
        <p:sp>
          <p:nvSpPr>
            <p:cNvPr id="13" name="TextBox 12"/>
            <p:cNvSpPr txBox="1"/>
            <p:nvPr/>
          </p:nvSpPr>
          <p:spPr>
            <a:xfrm>
              <a:off x="300888" y="4202300"/>
              <a:ext cx="18631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685145" fontAlgn="base">
                <a:spcBef>
                  <a:spcPct val="0"/>
                </a:spcBef>
                <a:spcAft>
                  <a:spcPct val="0"/>
                </a:spcAft>
                <a:buClr>
                  <a:schemeClr val="tx2"/>
                </a:buClr>
                <a:defRPr sz="1200" baseline="0">
                  <a:ea typeface="Arial Unicode MS" pitchFamily="34" charset="-128"/>
                  <a:cs typeface="Arial Unicode MS" pitchFamily="34" charset="-128"/>
                </a:defRPr>
              </a:lvl1pPr>
              <a:lvl2pPr marL="148205" indent="-146990" defTabSz="685145" fontAlgn="base">
                <a:spcBef>
                  <a:spcPct val="0"/>
                </a:spcBef>
                <a:spcAft>
                  <a:spcPct val="0"/>
                </a:spcAft>
                <a:buClr>
                  <a:schemeClr val="tx2"/>
                </a:buClr>
                <a:buSzPct val="125000"/>
                <a:buFont typeface="Arial" pitchFamily="34" charset="0"/>
                <a:buChar char="•"/>
                <a:defRPr sz="1200" baseline="0">
                  <a:ea typeface="Arial Unicode MS" pitchFamily="34" charset="-128"/>
                  <a:cs typeface="Arial Unicode MS" pitchFamily="34" charset="-128"/>
                </a:defRPr>
              </a:lvl2pPr>
              <a:lvl3pPr marL="349861" indent="-200441" defTabSz="685145" fontAlgn="base">
                <a:spcBef>
                  <a:spcPct val="0"/>
                </a:spcBef>
                <a:spcAft>
                  <a:spcPct val="0"/>
                </a:spcAft>
                <a:buClr>
                  <a:schemeClr val="tx2"/>
                </a:buClr>
                <a:buSzPct val="120000"/>
                <a:buFont typeface="Arial" charset="0"/>
                <a:buChar char="–"/>
                <a:defRPr sz="1200" baseline="0">
                  <a:ea typeface="Arial Unicode MS" pitchFamily="34" charset="-128"/>
                  <a:cs typeface="Arial Unicode MS" pitchFamily="34" charset="-128"/>
                </a:defRPr>
              </a:lvl3pPr>
              <a:lvl4pPr marL="470126" indent="-119050" defTabSz="685145" fontAlgn="base">
                <a:spcBef>
                  <a:spcPct val="0"/>
                </a:spcBef>
                <a:spcAft>
                  <a:spcPct val="0"/>
                </a:spcAft>
                <a:buClr>
                  <a:schemeClr val="tx2"/>
                </a:buClr>
                <a:buSzPct val="100000"/>
                <a:buFont typeface="Arial" pitchFamily="34" charset="0"/>
                <a:buChar char="•"/>
                <a:defRPr sz="1200" baseline="0">
                  <a:ea typeface="Arial Unicode MS" pitchFamily="34" charset="-128"/>
                  <a:cs typeface="Arial Unicode MS" pitchFamily="34" charset="-128"/>
                </a:defRPr>
              </a:lvl4pPr>
              <a:lvl5pPr marL="573772" indent="-99614" defTabSz="685145" fontAlgn="base">
                <a:spcBef>
                  <a:spcPct val="0"/>
                </a:spcBef>
                <a:spcAft>
                  <a:spcPct val="0"/>
                </a:spcAft>
                <a:buClr>
                  <a:schemeClr val="tx2"/>
                </a:buClr>
                <a:buSzPct val="89000"/>
                <a:buFont typeface="Arial" charset="0"/>
                <a:buChar char="-"/>
                <a:defRPr sz="1200" baseline="0">
                  <a:ea typeface="Arial Unicode MS" pitchFamily="34" charset="-128"/>
                  <a:cs typeface="Arial Unicode MS" pitchFamily="34" charset="-128"/>
                </a:defRPr>
              </a:lvl5pPr>
              <a:lvl6pPr marL="573772" indent="-99614" defTabSz="685145" fontAlgn="base">
                <a:spcBef>
                  <a:spcPct val="0"/>
                </a:spcBef>
                <a:spcAft>
                  <a:spcPct val="0"/>
                </a:spcAft>
                <a:buClr>
                  <a:schemeClr val="tx2"/>
                </a:buClr>
                <a:buSzPct val="89000"/>
                <a:buFont typeface="Arial" charset="0"/>
                <a:buChar char="-"/>
                <a:defRPr sz="1200" baseline="0"/>
              </a:lvl6pPr>
              <a:lvl7pPr marL="573772" indent="-99614" defTabSz="685145" fontAlgn="base">
                <a:spcBef>
                  <a:spcPct val="0"/>
                </a:spcBef>
                <a:spcAft>
                  <a:spcPct val="0"/>
                </a:spcAft>
                <a:buClr>
                  <a:schemeClr val="tx2"/>
                </a:buClr>
                <a:buSzPct val="89000"/>
                <a:buFont typeface="Arial" charset="0"/>
                <a:buChar char="-"/>
                <a:defRPr sz="1200" baseline="0"/>
              </a:lvl7pPr>
              <a:lvl8pPr marL="573772" indent="-99614" defTabSz="685145" fontAlgn="base">
                <a:spcBef>
                  <a:spcPct val="0"/>
                </a:spcBef>
                <a:spcAft>
                  <a:spcPct val="0"/>
                </a:spcAft>
                <a:buClr>
                  <a:schemeClr val="tx2"/>
                </a:buClr>
                <a:buSzPct val="89000"/>
                <a:buFont typeface="Arial" charset="0"/>
                <a:buChar char="-"/>
                <a:defRPr sz="1200" baseline="0"/>
              </a:lvl8pPr>
              <a:lvl9pPr marL="573772" indent="-99614" defTabSz="685145" fontAlgn="base">
                <a:spcBef>
                  <a:spcPct val="0"/>
                </a:spcBef>
                <a:spcAft>
                  <a:spcPct val="0"/>
                </a:spcAft>
                <a:buClr>
                  <a:schemeClr val="tx2"/>
                </a:buClr>
                <a:buSzPct val="89000"/>
                <a:buFont typeface="Arial" charset="0"/>
                <a:buChar char="-"/>
                <a:defRPr sz="1200" baseline="0"/>
              </a:lvl9pPr>
            </a:lstStyle>
            <a:p>
              <a:pPr>
                <a:buClr>
                  <a:srgbClr val="000000"/>
                </a:buClr>
              </a:pPr>
              <a:r>
                <a:rPr lang="en-ZA" sz="1400" b="1" dirty="0" err="1">
                  <a:solidFill>
                    <a:srgbClr val="000000"/>
                  </a:solidFill>
                  <a:latin typeface="Calibri"/>
                </a:rPr>
                <a:t>MHD</a:t>
              </a:r>
              <a:r>
                <a:rPr lang="en-ZA" sz="1400" b="1" dirty="0">
                  <a:solidFill>
                    <a:srgbClr val="000000"/>
                  </a:solidFill>
                  <a:latin typeface="Calibri"/>
                </a:rPr>
                <a:t> transfer list</a:t>
              </a:r>
              <a:endParaRPr lang="en-ZA" sz="1400" dirty="0">
                <a:solidFill>
                  <a:srgbClr val="000000"/>
                </a:solidFill>
                <a:latin typeface="Calibri"/>
              </a:endParaRPr>
            </a:p>
          </p:txBody>
        </p:sp>
        <p:sp>
          <p:nvSpPr>
            <p:cNvPr id="14" name="TextBox 13"/>
            <p:cNvSpPr txBox="1"/>
            <p:nvPr/>
          </p:nvSpPr>
          <p:spPr>
            <a:xfrm>
              <a:off x="300888" y="5357289"/>
              <a:ext cx="18631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685145" fontAlgn="base">
                <a:spcBef>
                  <a:spcPct val="0"/>
                </a:spcBef>
                <a:spcAft>
                  <a:spcPct val="0"/>
                </a:spcAft>
                <a:buClr>
                  <a:schemeClr val="tx2"/>
                </a:buClr>
                <a:defRPr sz="1200" baseline="0">
                  <a:ea typeface="Arial Unicode MS" pitchFamily="34" charset="-128"/>
                  <a:cs typeface="Arial Unicode MS" pitchFamily="34" charset="-128"/>
                </a:defRPr>
              </a:lvl1pPr>
              <a:lvl2pPr marL="148205" indent="-146990" defTabSz="685145" fontAlgn="base">
                <a:spcBef>
                  <a:spcPct val="0"/>
                </a:spcBef>
                <a:spcAft>
                  <a:spcPct val="0"/>
                </a:spcAft>
                <a:buClr>
                  <a:schemeClr val="tx2"/>
                </a:buClr>
                <a:buSzPct val="125000"/>
                <a:buFont typeface="Arial" pitchFamily="34" charset="0"/>
                <a:buChar char="•"/>
                <a:defRPr sz="1200" baseline="0">
                  <a:ea typeface="Arial Unicode MS" pitchFamily="34" charset="-128"/>
                  <a:cs typeface="Arial Unicode MS" pitchFamily="34" charset="-128"/>
                </a:defRPr>
              </a:lvl2pPr>
              <a:lvl3pPr marL="349861" indent="-200441" defTabSz="685145" fontAlgn="base">
                <a:spcBef>
                  <a:spcPct val="0"/>
                </a:spcBef>
                <a:spcAft>
                  <a:spcPct val="0"/>
                </a:spcAft>
                <a:buClr>
                  <a:schemeClr val="tx2"/>
                </a:buClr>
                <a:buSzPct val="120000"/>
                <a:buFont typeface="Arial" charset="0"/>
                <a:buChar char="–"/>
                <a:defRPr sz="1200" baseline="0">
                  <a:ea typeface="Arial Unicode MS" pitchFamily="34" charset="-128"/>
                  <a:cs typeface="Arial Unicode MS" pitchFamily="34" charset="-128"/>
                </a:defRPr>
              </a:lvl3pPr>
              <a:lvl4pPr marL="470126" indent="-119050" defTabSz="685145" fontAlgn="base">
                <a:spcBef>
                  <a:spcPct val="0"/>
                </a:spcBef>
                <a:spcAft>
                  <a:spcPct val="0"/>
                </a:spcAft>
                <a:buClr>
                  <a:schemeClr val="tx2"/>
                </a:buClr>
                <a:buSzPct val="100000"/>
                <a:buFont typeface="Arial" pitchFamily="34" charset="0"/>
                <a:buChar char="•"/>
                <a:defRPr sz="1200" baseline="0">
                  <a:ea typeface="Arial Unicode MS" pitchFamily="34" charset="-128"/>
                  <a:cs typeface="Arial Unicode MS" pitchFamily="34" charset="-128"/>
                </a:defRPr>
              </a:lvl4pPr>
              <a:lvl5pPr marL="573772" indent="-99614" defTabSz="685145" fontAlgn="base">
                <a:spcBef>
                  <a:spcPct val="0"/>
                </a:spcBef>
                <a:spcAft>
                  <a:spcPct val="0"/>
                </a:spcAft>
                <a:buClr>
                  <a:schemeClr val="tx2"/>
                </a:buClr>
                <a:buSzPct val="89000"/>
                <a:buFont typeface="Arial" charset="0"/>
                <a:buChar char="-"/>
                <a:defRPr sz="1200" baseline="0">
                  <a:ea typeface="Arial Unicode MS" pitchFamily="34" charset="-128"/>
                  <a:cs typeface="Arial Unicode MS" pitchFamily="34" charset="-128"/>
                </a:defRPr>
              </a:lvl5pPr>
              <a:lvl6pPr marL="573772" indent="-99614" defTabSz="685145" fontAlgn="base">
                <a:spcBef>
                  <a:spcPct val="0"/>
                </a:spcBef>
                <a:spcAft>
                  <a:spcPct val="0"/>
                </a:spcAft>
                <a:buClr>
                  <a:schemeClr val="tx2"/>
                </a:buClr>
                <a:buSzPct val="89000"/>
                <a:buFont typeface="Arial" charset="0"/>
                <a:buChar char="-"/>
                <a:defRPr sz="1200" baseline="0"/>
              </a:lvl6pPr>
              <a:lvl7pPr marL="573772" indent="-99614" defTabSz="685145" fontAlgn="base">
                <a:spcBef>
                  <a:spcPct val="0"/>
                </a:spcBef>
                <a:spcAft>
                  <a:spcPct val="0"/>
                </a:spcAft>
                <a:buClr>
                  <a:schemeClr val="tx2"/>
                </a:buClr>
                <a:buSzPct val="89000"/>
                <a:buFont typeface="Arial" charset="0"/>
                <a:buChar char="-"/>
                <a:defRPr sz="1200" baseline="0"/>
              </a:lvl7pPr>
              <a:lvl8pPr marL="573772" indent="-99614" defTabSz="685145" fontAlgn="base">
                <a:spcBef>
                  <a:spcPct val="0"/>
                </a:spcBef>
                <a:spcAft>
                  <a:spcPct val="0"/>
                </a:spcAft>
                <a:buClr>
                  <a:schemeClr val="tx2"/>
                </a:buClr>
                <a:buSzPct val="89000"/>
                <a:buFont typeface="Arial" charset="0"/>
                <a:buChar char="-"/>
                <a:defRPr sz="1200" baseline="0"/>
              </a:lvl8pPr>
              <a:lvl9pPr marL="573772" indent="-99614" defTabSz="685145" fontAlgn="base">
                <a:spcBef>
                  <a:spcPct val="0"/>
                </a:spcBef>
                <a:spcAft>
                  <a:spcPct val="0"/>
                </a:spcAft>
                <a:buClr>
                  <a:schemeClr val="tx2"/>
                </a:buClr>
                <a:buSzPct val="89000"/>
                <a:buFont typeface="Arial" charset="0"/>
                <a:buChar char="-"/>
                <a:defRPr sz="1200" baseline="0"/>
              </a:lvl9pPr>
            </a:lstStyle>
            <a:p>
              <a:pPr>
                <a:buClr>
                  <a:srgbClr val="000000"/>
                </a:buClr>
              </a:pPr>
              <a:r>
                <a:rPr lang="en-ZA" sz="1400" b="1" dirty="0" err="1">
                  <a:solidFill>
                    <a:srgbClr val="000000"/>
                  </a:solidFill>
                  <a:latin typeface="Calibri"/>
                </a:rPr>
                <a:t>MHD</a:t>
              </a:r>
              <a:r>
                <a:rPr lang="en-ZA" sz="1400" b="1" dirty="0">
                  <a:solidFill>
                    <a:srgbClr val="000000"/>
                  </a:solidFill>
                  <a:latin typeface="Calibri"/>
                </a:rPr>
                <a:t> death list</a:t>
              </a:r>
              <a:endParaRPr lang="en-ZA" sz="1400" dirty="0">
                <a:solidFill>
                  <a:srgbClr val="000000"/>
                </a:solidFill>
                <a:latin typeface="Calibri"/>
              </a:endParaRPr>
            </a:p>
          </p:txBody>
        </p:sp>
        <p:pic>
          <p:nvPicPr>
            <p:cNvPr id="15"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093" y="5560531"/>
              <a:ext cx="913320" cy="91332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093" y="3233464"/>
              <a:ext cx="913320" cy="91332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093" y="4396997"/>
              <a:ext cx="913320" cy="91332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82045" y="3555713"/>
              <a:ext cx="913320" cy="91332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4445" y="3708113"/>
              <a:ext cx="913320" cy="91332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6845" y="3860513"/>
              <a:ext cx="913320" cy="91332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spreadsheet icon"/>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9245" y="4012913"/>
              <a:ext cx="913320" cy="91332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p:cNvSpPr txBox="1"/>
            <p:nvPr/>
          </p:nvSpPr>
          <p:spPr>
            <a:xfrm>
              <a:off x="5763770" y="4916496"/>
              <a:ext cx="1863190" cy="43088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685145" fontAlgn="base">
                <a:spcBef>
                  <a:spcPct val="0"/>
                </a:spcBef>
                <a:spcAft>
                  <a:spcPct val="0"/>
                </a:spcAft>
                <a:buClr>
                  <a:schemeClr val="tx2"/>
                </a:buClr>
                <a:defRPr sz="1200" baseline="0">
                  <a:ea typeface="Arial Unicode MS" pitchFamily="34" charset="-128"/>
                  <a:cs typeface="Arial Unicode MS" pitchFamily="34" charset="-128"/>
                </a:defRPr>
              </a:lvl1pPr>
              <a:lvl2pPr marL="148205" indent="-146990" defTabSz="685145" fontAlgn="base">
                <a:spcBef>
                  <a:spcPct val="0"/>
                </a:spcBef>
                <a:spcAft>
                  <a:spcPct val="0"/>
                </a:spcAft>
                <a:buClr>
                  <a:schemeClr val="tx2"/>
                </a:buClr>
                <a:buSzPct val="125000"/>
                <a:buFont typeface="Arial" pitchFamily="34" charset="0"/>
                <a:buChar char="•"/>
                <a:defRPr sz="1200" baseline="0">
                  <a:ea typeface="Arial Unicode MS" pitchFamily="34" charset="-128"/>
                  <a:cs typeface="Arial Unicode MS" pitchFamily="34" charset="-128"/>
                </a:defRPr>
              </a:lvl2pPr>
              <a:lvl3pPr marL="349861" indent="-200441" defTabSz="685145" fontAlgn="base">
                <a:spcBef>
                  <a:spcPct val="0"/>
                </a:spcBef>
                <a:spcAft>
                  <a:spcPct val="0"/>
                </a:spcAft>
                <a:buClr>
                  <a:schemeClr val="tx2"/>
                </a:buClr>
                <a:buSzPct val="120000"/>
                <a:buFont typeface="Arial" charset="0"/>
                <a:buChar char="–"/>
                <a:defRPr sz="1200" baseline="0">
                  <a:ea typeface="Arial Unicode MS" pitchFamily="34" charset="-128"/>
                  <a:cs typeface="Arial Unicode MS" pitchFamily="34" charset="-128"/>
                </a:defRPr>
              </a:lvl3pPr>
              <a:lvl4pPr marL="470126" indent="-119050" defTabSz="685145" fontAlgn="base">
                <a:spcBef>
                  <a:spcPct val="0"/>
                </a:spcBef>
                <a:spcAft>
                  <a:spcPct val="0"/>
                </a:spcAft>
                <a:buClr>
                  <a:schemeClr val="tx2"/>
                </a:buClr>
                <a:buSzPct val="100000"/>
                <a:buFont typeface="Arial" pitchFamily="34" charset="0"/>
                <a:buChar char="•"/>
                <a:defRPr sz="1200" baseline="0">
                  <a:ea typeface="Arial Unicode MS" pitchFamily="34" charset="-128"/>
                  <a:cs typeface="Arial Unicode MS" pitchFamily="34" charset="-128"/>
                </a:defRPr>
              </a:lvl4pPr>
              <a:lvl5pPr marL="573772" indent="-99614" defTabSz="685145" fontAlgn="base">
                <a:spcBef>
                  <a:spcPct val="0"/>
                </a:spcBef>
                <a:spcAft>
                  <a:spcPct val="0"/>
                </a:spcAft>
                <a:buClr>
                  <a:schemeClr val="tx2"/>
                </a:buClr>
                <a:buSzPct val="89000"/>
                <a:buFont typeface="Arial" charset="0"/>
                <a:buChar char="-"/>
                <a:defRPr sz="1200" baseline="0">
                  <a:ea typeface="Arial Unicode MS" pitchFamily="34" charset="-128"/>
                  <a:cs typeface="Arial Unicode MS" pitchFamily="34" charset="-128"/>
                </a:defRPr>
              </a:lvl5pPr>
              <a:lvl6pPr marL="573772" indent="-99614" defTabSz="685145" fontAlgn="base">
                <a:spcBef>
                  <a:spcPct val="0"/>
                </a:spcBef>
                <a:spcAft>
                  <a:spcPct val="0"/>
                </a:spcAft>
                <a:buClr>
                  <a:schemeClr val="tx2"/>
                </a:buClr>
                <a:buSzPct val="89000"/>
                <a:buFont typeface="Arial" charset="0"/>
                <a:buChar char="-"/>
                <a:defRPr sz="1200" baseline="0"/>
              </a:lvl6pPr>
              <a:lvl7pPr marL="573772" indent="-99614" defTabSz="685145" fontAlgn="base">
                <a:spcBef>
                  <a:spcPct val="0"/>
                </a:spcBef>
                <a:spcAft>
                  <a:spcPct val="0"/>
                </a:spcAft>
                <a:buClr>
                  <a:schemeClr val="tx2"/>
                </a:buClr>
                <a:buSzPct val="89000"/>
                <a:buFont typeface="Arial" charset="0"/>
                <a:buChar char="-"/>
                <a:defRPr sz="1200" baseline="0"/>
              </a:lvl7pPr>
              <a:lvl8pPr marL="573772" indent="-99614" defTabSz="685145" fontAlgn="base">
                <a:spcBef>
                  <a:spcPct val="0"/>
                </a:spcBef>
                <a:spcAft>
                  <a:spcPct val="0"/>
                </a:spcAft>
                <a:buClr>
                  <a:schemeClr val="tx2"/>
                </a:buClr>
                <a:buSzPct val="89000"/>
                <a:buFont typeface="Arial" charset="0"/>
                <a:buChar char="-"/>
                <a:defRPr sz="1200" baseline="0"/>
              </a:lvl8pPr>
              <a:lvl9pPr marL="573772" indent="-99614" defTabSz="685145" fontAlgn="base">
                <a:spcBef>
                  <a:spcPct val="0"/>
                </a:spcBef>
                <a:spcAft>
                  <a:spcPct val="0"/>
                </a:spcAft>
                <a:buClr>
                  <a:schemeClr val="tx2"/>
                </a:buClr>
                <a:buSzPct val="89000"/>
                <a:buFont typeface="Arial" charset="0"/>
                <a:buChar char="-"/>
                <a:defRPr sz="1200" baseline="0"/>
              </a:lvl9pPr>
            </a:lstStyle>
            <a:p>
              <a:pPr>
                <a:buClr>
                  <a:srgbClr val="000000"/>
                </a:buClr>
              </a:pPr>
              <a:r>
                <a:rPr lang="en-ZA" sz="1400" b="1" dirty="0">
                  <a:solidFill>
                    <a:srgbClr val="000000"/>
                  </a:solidFill>
                  <a:latin typeface="Calibri"/>
                </a:rPr>
                <a:t>Master patient record </a:t>
              </a:r>
              <a:r>
                <a:rPr lang="en-ZA" sz="1400" dirty="0">
                  <a:solidFill>
                    <a:srgbClr val="000000"/>
                  </a:solidFill>
                  <a:latin typeface="Calibri"/>
                </a:rPr>
                <a:t>(Online database)</a:t>
              </a:r>
            </a:p>
          </p:txBody>
        </p:sp>
        <p:cxnSp>
          <p:nvCxnSpPr>
            <p:cNvPr id="25" name="Elbow Connector 24"/>
            <p:cNvCxnSpPr>
              <a:stCxn id="20484" idx="3"/>
              <a:endCxn id="18" idx="1"/>
            </p:cNvCxnSpPr>
            <p:nvPr/>
          </p:nvCxnSpPr>
          <p:spPr>
            <a:xfrm>
              <a:off x="1045413" y="2526591"/>
              <a:ext cx="4736632" cy="1485782"/>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6" idx="3"/>
              <a:endCxn id="18" idx="1"/>
            </p:cNvCxnSpPr>
            <p:nvPr/>
          </p:nvCxnSpPr>
          <p:spPr>
            <a:xfrm>
              <a:off x="1045413" y="3690124"/>
              <a:ext cx="4736632" cy="322249"/>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7" idx="3"/>
              <a:endCxn id="18" idx="1"/>
            </p:cNvCxnSpPr>
            <p:nvPr/>
          </p:nvCxnSpPr>
          <p:spPr>
            <a:xfrm flipV="1">
              <a:off x="1045413" y="4012373"/>
              <a:ext cx="4736632" cy="841284"/>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5" idx="3"/>
              <a:endCxn id="18" idx="1"/>
            </p:cNvCxnSpPr>
            <p:nvPr/>
          </p:nvCxnSpPr>
          <p:spPr>
            <a:xfrm flipV="1">
              <a:off x="1045413" y="4012373"/>
              <a:ext cx="4736632" cy="200481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oundedRectangle 32"/>
          <p:cNvSpPr txBox="1"/>
          <p:nvPr>
            <p:custDataLst>
              <p:tags r:id="rId1"/>
            </p:custDataLst>
          </p:nvPr>
        </p:nvSpPr>
        <p:spPr>
          <a:xfrm>
            <a:off x="3586978" y="5345588"/>
            <a:ext cx="5490118" cy="1493689"/>
          </a:xfrm>
          <a:prstGeom prst="roundRect">
            <a:avLst/>
          </a:prstGeom>
          <a:solidFill>
            <a:schemeClr val="accent4"/>
          </a:solidFill>
          <a:ln w="9525">
            <a:solidFill>
              <a:schemeClr val="accent6"/>
            </a:solidFill>
            <a:miter lim="800000"/>
            <a:headEnd/>
            <a:tailEnd/>
          </a:ln>
          <a:effectLst/>
        </p:spPr>
        <p:txBody>
          <a:bodyPr vert="horz" wrap="square" lIns="76200" tIns="76200" rIns="76200" bIns="76200" numCol="1" anchor="t" anchorCtr="0" compatLnSpc="1">
            <a:prstTxWarp prst="textNoShape">
              <a:avLst/>
            </a:prstTxWarp>
            <a:noAutofit/>
          </a:bodyPr>
          <a:lstStyle>
            <a:lvl1pPr lvl="0" indent="0" defTabSz="685145" fontAlgn="base">
              <a:spcBef>
                <a:spcPct val="0"/>
              </a:spcBef>
              <a:spcAft>
                <a:spcPct val="0"/>
              </a:spcAft>
              <a:buClr>
                <a:schemeClr val="tx2"/>
              </a:buClr>
              <a:defRPr sz="1200" baseline="0">
                <a:ea typeface="Arial Unicode MS" pitchFamily="34" charset="-128"/>
                <a:cs typeface="Arial Unicode MS" pitchFamily="34" charset="-128"/>
              </a:defRPr>
            </a:lvl1pPr>
            <a:lvl2pPr marL="148205" indent="-146990" defTabSz="685145" fontAlgn="base">
              <a:spcBef>
                <a:spcPct val="0"/>
              </a:spcBef>
              <a:spcAft>
                <a:spcPct val="0"/>
              </a:spcAft>
              <a:buClr>
                <a:schemeClr val="tx2"/>
              </a:buClr>
              <a:buSzPct val="125000"/>
              <a:buFont typeface="Arial" pitchFamily="34" charset="0"/>
              <a:buChar char="•"/>
              <a:defRPr sz="1200" baseline="0">
                <a:ea typeface="Arial Unicode MS" pitchFamily="34" charset="-128"/>
                <a:cs typeface="Arial Unicode MS" pitchFamily="34" charset="-128"/>
              </a:defRPr>
            </a:lvl2pPr>
            <a:lvl3pPr marL="349861" indent="-200441" defTabSz="685145" fontAlgn="base">
              <a:spcBef>
                <a:spcPct val="0"/>
              </a:spcBef>
              <a:spcAft>
                <a:spcPct val="0"/>
              </a:spcAft>
              <a:buClr>
                <a:schemeClr val="tx2"/>
              </a:buClr>
              <a:buSzPct val="120000"/>
              <a:buFont typeface="Arial" charset="0"/>
              <a:buChar char="–"/>
              <a:defRPr sz="1200" baseline="0">
                <a:ea typeface="Arial Unicode MS" pitchFamily="34" charset="-128"/>
                <a:cs typeface="Arial Unicode MS" pitchFamily="34" charset="-128"/>
              </a:defRPr>
            </a:lvl3pPr>
            <a:lvl4pPr marL="470126" indent="-119050" defTabSz="685145" fontAlgn="base">
              <a:spcBef>
                <a:spcPct val="0"/>
              </a:spcBef>
              <a:spcAft>
                <a:spcPct val="0"/>
              </a:spcAft>
              <a:buClr>
                <a:schemeClr val="tx2"/>
              </a:buClr>
              <a:buSzPct val="100000"/>
              <a:buFont typeface="Arial" pitchFamily="34" charset="0"/>
              <a:buChar char="•"/>
              <a:defRPr sz="1200" baseline="0">
                <a:ea typeface="Arial Unicode MS" pitchFamily="34" charset="-128"/>
                <a:cs typeface="Arial Unicode MS" pitchFamily="34" charset="-128"/>
              </a:defRPr>
            </a:lvl4pPr>
            <a:lvl5pPr marL="573772" indent="-99614" defTabSz="685145" fontAlgn="base">
              <a:spcBef>
                <a:spcPct val="0"/>
              </a:spcBef>
              <a:spcAft>
                <a:spcPct val="0"/>
              </a:spcAft>
              <a:buClr>
                <a:schemeClr val="tx2"/>
              </a:buClr>
              <a:buSzPct val="89000"/>
              <a:buFont typeface="Arial" charset="0"/>
              <a:buChar char="-"/>
              <a:defRPr sz="1200" baseline="0">
                <a:ea typeface="Arial Unicode MS" pitchFamily="34" charset="-128"/>
                <a:cs typeface="Arial Unicode MS" pitchFamily="34" charset="-128"/>
              </a:defRPr>
            </a:lvl5pPr>
            <a:lvl6pPr marL="573772" indent="-99614" defTabSz="685145" fontAlgn="base">
              <a:spcBef>
                <a:spcPct val="0"/>
              </a:spcBef>
              <a:spcAft>
                <a:spcPct val="0"/>
              </a:spcAft>
              <a:buClr>
                <a:schemeClr val="tx2"/>
              </a:buClr>
              <a:buSzPct val="89000"/>
              <a:buFont typeface="Arial" charset="0"/>
              <a:buChar char="-"/>
              <a:defRPr sz="1200" baseline="0"/>
            </a:lvl6pPr>
            <a:lvl7pPr marL="573772" indent="-99614" defTabSz="685145" fontAlgn="base">
              <a:spcBef>
                <a:spcPct val="0"/>
              </a:spcBef>
              <a:spcAft>
                <a:spcPct val="0"/>
              </a:spcAft>
              <a:buClr>
                <a:schemeClr val="tx2"/>
              </a:buClr>
              <a:buSzPct val="89000"/>
              <a:buFont typeface="Arial" charset="0"/>
              <a:buChar char="-"/>
              <a:defRPr sz="1200" baseline="0"/>
            </a:lvl7pPr>
            <a:lvl8pPr marL="573772" indent="-99614" defTabSz="685145" fontAlgn="base">
              <a:spcBef>
                <a:spcPct val="0"/>
              </a:spcBef>
              <a:spcAft>
                <a:spcPct val="0"/>
              </a:spcAft>
              <a:buClr>
                <a:schemeClr val="tx2"/>
              </a:buClr>
              <a:buSzPct val="89000"/>
              <a:buFont typeface="Arial" charset="0"/>
              <a:buChar char="-"/>
              <a:defRPr sz="1200" baseline="0"/>
            </a:lvl8pPr>
            <a:lvl9pPr marL="573772" indent="-99614" defTabSz="685145" fontAlgn="base">
              <a:spcBef>
                <a:spcPct val="0"/>
              </a:spcBef>
              <a:spcAft>
                <a:spcPct val="0"/>
              </a:spcAft>
              <a:buClr>
                <a:schemeClr val="tx2"/>
              </a:buClr>
              <a:buSzPct val="89000"/>
              <a:buFont typeface="Arial" charset="0"/>
              <a:buChar char="-"/>
              <a:defRPr sz="1200" baseline="0"/>
            </a:lvl9pPr>
          </a:lstStyle>
          <a:p>
            <a:pPr>
              <a:buClr>
                <a:srgbClr val="FFFFFF"/>
              </a:buClr>
            </a:pPr>
            <a:r>
              <a:rPr lang="en-ZA" sz="1050" b="1" dirty="0">
                <a:solidFill>
                  <a:srgbClr val="FFFFFF"/>
                </a:solidFill>
                <a:latin typeface="Georgia" panose="02040502050405020303" pitchFamily="18" charset="0"/>
              </a:rPr>
              <a:t>Benefits</a:t>
            </a:r>
          </a:p>
          <a:p>
            <a:pPr lvl="1">
              <a:buClr>
                <a:srgbClr val="FFFFFF"/>
              </a:buClr>
            </a:pPr>
            <a:r>
              <a:rPr lang="en-ZA" sz="1050" dirty="0">
                <a:solidFill>
                  <a:srgbClr val="FFFFFF"/>
                </a:solidFill>
                <a:latin typeface="Georgia" panose="02040502050405020303" pitchFamily="18" charset="0"/>
              </a:rPr>
              <a:t>Create reports incorporating all available data</a:t>
            </a:r>
          </a:p>
          <a:p>
            <a:pPr lvl="1">
              <a:buClr>
                <a:srgbClr val="FFFFFF"/>
              </a:buClr>
            </a:pPr>
            <a:r>
              <a:rPr lang="en-ZA" sz="1050" dirty="0">
                <a:solidFill>
                  <a:srgbClr val="FFFFFF"/>
                </a:solidFill>
                <a:latin typeface="Georgia" panose="02040502050405020303" pitchFamily="18" charset="0"/>
              </a:rPr>
              <a:t>Identify list of original patient transfers</a:t>
            </a:r>
          </a:p>
          <a:p>
            <a:pPr lvl="1">
              <a:buClr>
                <a:srgbClr val="FFFFFF"/>
              </a:buClr>
            </a:pPr>
            <a:r>
              <a:rPr lang="en-ZA" sz="1050" dirty="0">
                <a:solidFill>
                  <a:srgbClr val="FFFFFF"/>
                </a:solidFill>
                <a:latin typeface="Georgia" panose="02040502050405020303" pitchFamily="18" charset="0"/>
              </a:rPr>
              <a:t>Single source of “truth”  </a:t>
            </a:r>
          </a:p>
          <a:p>
            <a:pPr>
              <a:buClr>
                <a:srgbClr val="FFFFFF"/>
              </a:buClr>
            </a:pPr>
            <a:r>
              <a:rPr lang="en-ZA" sz="1050" b="1" dirty="0">
                <a:solidFill>
                  <a:srgbClr val="FFFFFF"/>
                </a:solidFill>
                <a:latin typeface="Georgia" panose="02040502050405020303" pitchFamily="18" charset="0"/>
              </a:rPr>
              <a:t>Challenge</a:t>
            </a:r>
          </a:p>
          <a:p>
            <a:pPr lvl="1">
              <a:buClr>
                <a:srgbClr val="FFFFFF"/>
              </a:buClr>
            </a:pPr>
            <a:r>
              <a:rPr lang="en-ZA" sz="1050" dirty="0">
                <a:solidFill>
                  <a:srgbClr val="FFFFFF"/>
                </a:solidFill>
                <a:latin typeface="Georgia" panose="02040502050405020303" pitchFamily="18" charset="0"/>
              </a:rPr>
              <a:t>Automated integration not feasible -no unique patient identifier across databases</a:t>
            </a:r>
          </a:p>
          <a:p>
            <a:pPr lvl="1">
              <a:buClr>
                <a:srgbClr val="FFFFFF"/>
              </a:buClr>
            </a:pPr>
            <a:r>
              <a:rPr lang="en-ZA" sz="1050" b="1" dirty="0">
                <a:solidFill>
                  <a:srgbClr val="FFFFFF"/>
                </a:solidFill>
                <a:latin typeface="Georgia" panose="02040502050405020303" pitchFamily="18" charset="0"/>
              </a:rPr>
              <a:t>Names cannot be used to matching </a:t>
            </a:r>
            <a:r>
              <a:rPr lang="en-ZA" sz="1050" b="1" dirty="0" smtClean="0">
                <a:solidFill>
                  <a:srgbClr val="FFFFFF"/>
                </a:solidFill>
                <a:latin typeface="Georgia" panose="02040502050405020303" pitchFamily="18" charset="0"/>
              </a:rPr>
              <a:t>due to </a:t>
            </a:r>
            <a:r>
              <a:rPr lang="en-ZA" sz="1050" b="1" dirty="0">
                <a:solidFill>
                  <a:srgbClr val="FFFFFF"/>
                </a:solidFill>
                <a:latin typeface="Georgia" panose="02040502050405020303" pitchFamily="18" charset="0"/>
              </a:rPr>
              <a:t>spelling inconsistency </a:t>
            </a:r>
          </a:p>
          <a:p>
            <a:pPr>
              <a:buClr>
                <a:srgbClr val="FFFFFF"/>
              </a:buClr>
            </a:pPr>
            <a:endParaRPr lang="en-ZA" sz="1050" b="1" dirty="0">
              <a:solidFill>
                <a:srgbClr val="FFFFFF"/>
              </a:solidFill>
              <a:latin typeface="Georgia" panose="02040502050405020303" pitchFamily="18" charset="0"/>
            </a:endParaRPr>
          </a:p>
        </p:txBody>
      </p:sp>
    </p:spTree>
    <p:extLst>
      <p:ext uri="{BB962C8B-B14F-4D97-AF65-F5344CB8AC3E}">
        <p14:creationId xmlns:p14="http://schemas.microsoft.com/office/powerpoint/2010/main" xmlns="" val="987533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Progress to date</a:t>
            </a:r>
          </a:p>
        </p:txBody>
      </p:sp>
      <p:cxnSp>
        <p:nvCxnSpPr>
          <p:cNvPr id="5" name="Straight Connector 4"/>
          <p:cNvCxnSpPr>
            <a:endCxn id="67" idx="6"/>
          </p:cNvCxnSpPr>
          <p:nvPr/>
        </p:nvCxnSpPr>
        <p:spPr bwMode="gray">
          <a:xfrm>
            <a:off x="755075" y="2321067"/>
            <a:ext cx="7200029" cy="179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941056" y="1967401"/>
            <a:ext cx="2430076" cy="4336997"/>
            <a:chOff x="415925" y="1967401"/>
            <a:chExt cx="2430076" cy="4336997"/>
          </a:xfrm>
        </p:grpSpPr>
        <p:sp>
          <p:nvSpPr>
            <p:cNvPr id="8" name="Oval 7"/>
            <p:cNvSpPr/>
            <p:nvPr/>
          </p:nvSpPr>
          <p:spPr bwMode="gray">
            <a:xfrm>
              <a:off x="1553045" y="2247915"/>
              <a:ext cx="146304" cy="146304"/>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400" dirty="0" err="1">
                <a:solidFill>
                  <a:srgbClr val="000000"/>
                </a:solidFill>
              </a:endParaRPr>
            </a:p>
          </p:txBody>
        </p:sp>
        <p:sp>
          <p:nvSpPr>
            <p:cNvPr id="9" name="Rectangle 6"/>
            <p:cNvSpPr txBox="1"/>
            <p:nvPr/>
          </p:nvSpPr>
          <p:spPr bwMode="gray">
            <a:xfrm>
              <a:off x="1315285" y="1967401"/>
              <a:ext cx="4878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000000"/>
                </a:buClr>
              </a:pPr>
              <a:r>
                <a:rPr lang="en-GB" sz="1400" b="1" dirty="0">
                  <a:solidFill>
                    <a:srgbClr val="000000"/>
                  </a:solidFill>
                  <a:cs typeface="+mn-cs"/>
                </a:rPr>
                <a:t>18 Feb</a:t>
              </a:r>
            </a:p>
          </p:txBody>
        </p:sp>
        <p:sp>
          <p:nvSpPr>
            <p:cNvPr id="22" name="Rectangle 24"/>
            <p:cNvSpPr txBox="1"/>
            <p:nvPr/>
          </p:nvSpPr>
          <p:spPr bwMode="gray">
            <a:xfrm>
              <a:off x="415925" y="4660871"/>
              <a:ext cx="2430076" cy="164352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Real time database containing current location </a:t>
              </a:r>
              <a:r>
                <a:rPr lang="en-GB" sz="1200" dirty="0">
                  <a:solidFill>
                    <a:srgbClr val="000000"/>
                  </a:solidFill>
                  <a:latin typeface="Georgia" panose="02040502050405020303" pitchFamily="18" charset="0"/>
                  <a:cs typeface="+mn-cs"/>
                </a:rPr>
                <a:t>of all LE patients established </a:t>
              </a:r>
            </a:p>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Support ticket system </a:t>
              </a:r>
              <a:r>
                <a:rPr lang="en-GB" sz="1200" dirty="0">
                  <a:solidFill>
                    <a:srgbClr val="000000"/>
                  </a:solidFill>
                  <a:latin typeface="Georgia" panose="02040502050405020303" pitchFamily="18" charset="0"/>
                  <a:cs typeface="+mn-cs"/>
                </a:rPr>
                <a:t>created to track call centre calls </a:t>
              </a:r>
            </a:p>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EMS staff trained </a:t>
              </a:r>
              <a:r>
                <a:rPr lang="en-GB" sz="1200" dirty="0">
                  <a:solidFill>
                    <a:srgbClr val="000000"/>
                  </a:solidFill>
                  <a:latin typeface="Georgia" panose="02040502050405020303" pitchFamily="18" charset="0"/>
                  <a:cs typeface="+mn-cs"/>
                </a:rPr>
                <a:t>to support  call centre</a:t>
              </a:r>
            </a:p>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Call centre live</a:t>
              </a:r>
            </a:p>
          </p:txBody>
        </p:sp>
        <p:cxnSp>
          <p:nvCxnSpPr>
            <p:cNvPr id="23" name="Straight Connector 46"/>
            <p:cNvCxnSpPr/>
            <p:nvPr/>
          </p:nvCxnSpPr>
          <p:spPr bwMode="gray">
            <a:xfrm>
              <a:off x="1615439" y="2394219"/>
              <a:ext cx="0" cy="2113235"/>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6" name="Group 45"/>
          <p:cNvGrpSpPr/>
          <p:nvPr/>
        </p:nvGrpSpPr>
        <p:grpSpPr>
          <a:xfrm>
            <a:off x="230875" y="1967401"/>
            <a:ext cx="1250413" cy="2085521"/>
            <a:chOff x="230875" y="1967401"/>
            <a:chExt cx="1250413" cy="2085521"/>
          </a:xfrm>
        </p:grpSpPr>
        <p:sp>
          <p:nvSpPr>
            <p:cNvPr id="6" name="Rectangle 6"/>
            <p:cNvSpPr txBox="1"/>
            <p:nvPr/>
          </p:nvSpPr>
          <p:spPr bwMode="gray">
            <a:xfrm>
              <a:off x="403003" y="1967401"/>
              <a:ext cx="4878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000000"/>
                </a:buClr>
              </a:pPr>
              <a:r>
                <a:rPr lang="en-GB" sz="1400" b="1" dirty="0">
                  <a:solidFill>
                    <a:srgbClr val="000000"/>
                  </a:solidFill>
                  <a:cs typeface="+mn-cs"/>
                </a:rPr>
                <a:t>17 Feb</a:t>
              </a:r>
            </a:p>
          </p:txBody>
        </p:sp>
        <p:sp>
          <p:nvSpPr>
            <p:cNvPr id="7" name="Oval 6"/>
            <p:cNvSpPr/>
            <p:nvPr/>
          </p:nvSpPr>
          <p:spPr bwMode="gray">
            <a:xfrm>
              <a:off x="581040" y="2247915"/>
              <a:ext cx="146304" cy="146304"/>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400" dirty="0" err="1">
                <a:solidFill>
                  <a:srgbClr val="000000"/>
                </a:solidFill>
              </a:endParaRPr>
            </a:p>
          </p:txBody>
        </p:sp>
        <p:sp>
          <p:nvSpPr>
            <p:cNvPr id="10" name="Rectangle 24"/>
            <p:cNvSpPr txBox="1">
              <a:spLocks/>
            </p:cNvSpPr>
            <p:nvPr/>
          </p:nvSpPr>
          <p:spPr bwMode="gray">
            <a:xfrm>
              <a:off x="230875" y="2704861"/>
              <a:ext cx="1250413" cy="134806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auto">
                <a:spcBef>
                  <a:spcPct val="30000"/>
                </a:spcBef>
                <a:spcAft>
                  <a:spcPts val="0"/>
                </a:spcAft>
                <a:buClr>
                  <a:srgbClr val="000000"/>
                </a:buClr>
                <a:buFont typeface="Arial" pitchFamily="34" charset="0"/>
                <a:buChar char="•"/>
              </a:pPr>
              <a:r>
                <a:rPr lang="en-US" sz="1200" b="1" dirty="0">
                  <a:solidFill>
                    <a:srgbClr val="000000"/>
                  </a:solidFill>
                  <a:latin typeface="Georgia" panose="02040502050405020303" pitchFamily="18" charset="0"/>
                  <a:cs typeface="+mn-cs"/>
                </a:rPr>
                <a:t>Central repository </a:t>
              </a:r>
              <a:r>
                <a:rPr lang="en-US" sz="1200" dirty="0">
                  <a:solidFill>
                    <a:srgbClr val="000000"/>
                  </a:solidFill>
                  <a:latin typeface="Georgia" panose="02040502050405020303" pitchFamily="18" charset="0"/>
                  <a:cs typeface="+mn-cs"/>
                </a:rPr>
                <a:t>of all information  established</a:t>
              </a:r>
            </a:p>
            <a:p>
              <a:pPr lvl="1" fontAlgn="auto">
                <a:spcBef>
                  <a:spcPct val="30000"/>
                </a:spcBef>
                <a:spcAft>
                  <a:spcPts val="0"/>
                </a:spcAft>
                <a:buClr>
                  <a:srgbClr val="000000"/>
                </a:buClr>
                <a:buFont typeface="Arial" pitchFamily="34" charset="0"/>
                <a:buChar char="•"/>
              </a:pPr>
              <a:r>
                <a:rPr lang="en-US" sz="1200" b="1" dirty="0">
                  <a:solidFill>
                    <a:srgbClr val="000000"/>
                  </a:solidFill>
                  <a:latin typeface="Georgia" panose="02040502050405020303" pitchFamily="18" charset="0"/>
                  <a:cs typeface="+mn-cs"/>
                </a:rPr>
                <a:t>Identified district champions</a:t>
              </a:r>
              <a:endParaRPr lang="en-GB" sz="1200" b="1" dirty="0">
                <a:solidFill>
                  <a:srgbClr val="000000"/>
                </a:solidFill>
                <a:latin typeface="Georgia" panose="02040502050405020303" pitchFamily="18" charset="0"/>
                <a:cs typeface="+mn-cs"/>
              </a:endParaRPr>
            </a:p>
          </p:txBody>
        </p:sp>
        <p:cxnSp>
          <p:nvCxnSpPr>
            <p:cNvPr id="28" name="Straight Connector 27"/>
            <p:cNvCxnSpPr/>
            <p:nvPr/>
          </p:nvCxnSpPr>
          <p:spPr bwMode="gray">
            <a:xfrm>
              <a:off x="663573" y="2395510"/>
              <a:ext cx="0" cy="2676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8" name="Group 47"/>
          <p:cNvGrpSpPr/>
          <p:nvPr/>
        </p:nvGrpSpPr>
        <p:grpSpPr>
          <a:xfrm>
            <a:off x="5430925" y="1967401"/>
            <a:ext cx="1780985" cy="1931633"/>
            <a:chOff x="1862131" y="1967401"/>
            <a:chExt cx="1780985" cy="1931633"/>
          </a:xfrm>
        </p:grpSpPr>
        <p:sp>
          <p:nvSpPr>
            <p:cNvPr id="11" name="Oval 10"/>
            <p:cNvSpPr/>
            <p:nvPr/>
          </p:nvSpPr>
          <p:spPr bwMode="gray">
            <a:xfrm>
              <a:off x="2664503" y="2247915"/>
              <a:ext cx="146304" cy="146304"/>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400" dirty="0" err="1">
                <a:solidFill>
                  <a:srgbClr val="000000"/>
                </a:solidFill>
              </a:endParaRPr>
            </a:p>
          </p:txBody>
        </p:sp>
        <p:sp>
          <p:nvSpPr>
            <p:cNvPr id="12" name="Rectangle 6"/>
            <p:cNvSpPr txBox="1">
              <a:spLocks/>
            </p:cNvSpPr>
            <p:nvPr/>
          </p:nvSpPr>
          <p:spPr bwMode="gray">
            <a:xfrm>
              <a:off x="2477200" y="1967401"/>
              <a:ext cx="4878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000000"/>
                </a:buClr>
              </a:pPr>
              <a:r>
                <a:rPr lang="en-GB" sz="1400" b="1" dirty="0">
                  <a:solidFill>
                    <a:srgbClr val="000000"/>
                  </a:solidFill>
                  <a:cs typeface="+mn-cs"/>
                </a:rPr>
                <a:t>22 Feb</a:t>
              </a:r>
            </a:p>
          </p:txBody>
        </p:sp>
        <p:sp>
          <p:nvSpPr>
            <p:cNvPr id="33" name="Rectangle 24"/>
            <p:cNvSpPr txBox="1">
              <a:spLocks/>
            </p:cNvSpPr>
            <p:nvPr/>
          </p:nvSpPr>
          <p:spPr bwMode="gray">
            <a:xfrm>
              <a:off x="1862131" y="2704861"/>
              <a:ext cx="1780985" cy="119417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Desktop verification complete </a:t>
              </a:r>
              <a:r>
                <a:rPr lang="en-GB" sz="1200" dirty="0">
                  <a:solidFill>
                    <a:srgbClr val="000000"/>
                  </a:solidFill>
                  <a:latin typeface="Georgia" panose="02040502050405020303" pitchFamily="18" charset="0"/>
                  <a:cs typeface="+mn-cs"/>
                </a:rPr>
                <a:t>4/5 districts (Tshwane outstanding)</a:t>
              </a:r>
            </a:p>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Life data verified </a:t>
              </a:r>
              <a:r>
                <a:rPr lang="en-GB" sz="1200" dirty="0">
                  <a:solidFill>
                    <a:srgbClr val="000000"/>
                  </a:solidFill>
                  <a:latin typeface="Georgia" panose="02040502050405020303" pitchFamily="18" charset="0"/>
                  <a:cs typeface="+mn-cs"/>
                </a:rPr>
                <a:t>with Life Managemen</a:t>
              </a:r>
              <a:r>
                <a:rPr lang="en-GB" sz="1400" dirty="0">
                  <a:solidFill>
                    <a:srgbClr val="000000"/>
                  </a:solidFill>
                  <a:cs typeface="+mn-cs"/>
                </a:rPr>
                <a:t>t </a:t>
              </a:r>
            </a:p>
          </p:txBody>
        </p:sp>
        <p:cxnSp>
          <p:nvCxnSpPr>
            <p:cNvPr id="36" name="Straight Connector 35"/>
            <p:cNvCxnSpPr/>
            <p:nvPr/>
          </p:nvCxnSpPr>
          <p:spPr bwMode="gray">
            <a:xfrm>
              <a:off x="2738421" y="2414077"/>
              <a:ext cx="0" cy="2676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9" name="Group 48"/>
          <p:cNvGrpSpPr/>
          <p:nvPr/>
        </p:nvGrpSpPr>
        <p:grpSpPr>
          <a:xfrm>
            <a:off x="3541081" y="1979947"/>
            <a:ext cx="2430076" cy="3952276"/>
            <a:chOff x="3236225" y="1979947"/>
            <a:chExt cx="2430076" cy="3952276"/>
          </a:xfrm>
        </p:grpSpPr>
        <p:sp>
          <p:nvSpPr>
            <p:cNvPr id="38" name="Oval 37"/>
            <p:cNvSpPr/>
            <p:nvPr/>
          </p:nvSpPr>
          <p:spPr bwMode="gray">
            <a:xfrm>
              <a:off x="4373345" y="2260461"/>
              <a:ext cx="146304" cy="146304"/>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400" dirty="0" err="1">
                <a:solidFill>
                  <a:srgbClr val="000000"/>
                </a:solidFill>
              </a:endParaRPr>
            </a:p>
          </p:txBody>
        </p:sp>
        <p:sp>
          <p:nvSpPr>
            <p:cNvPr id="39" name="Rectangle 6"/>
            <p:cNvSpPr txBox="1"/>
            <p:nvPr/>
          </p:nvSpPr>
          <p:spPr bwMode="gray">
            <a:xfrm>
              <a:off x="4135585" y="1979947"/>
              <a:ext cx="4878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000000"/>
                </a:buClr>
              </a:pPr>
              <a:r>
                <a:rPr lang="en-GB" sz="1400" b="1" dirty="0">
                  <a:solidFill>
                    <a:srgbClr val="000000"/>
                  </a:solidFill>
                  <a:cs typeface="+mn-cs"/>
                </a:rPr>
                <a:t>20 Feb</a:t>
              </a:r>
            </a:p>
          </p:txBody>
        </p:sp>
        <p:sp>
          <p:nvSpPr>
            <p:cNvPr id="40" name="Rectangle 24"/>
            <p:cNvSpPr txBox="1"/>
            <p:nvPr/>
          </p:nvSpPr>
          <p:spPr bwMode="gray">
            <a:xfrm>
              <a:off x="3236225" y="4673417"/>
              <a:ext cx="2430076" cy="12588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District data champions trained </a:t>
              </a:r>
              <a:r>
                <a:rPr lang="en-GB" sz="1200" dirty="0">
                  <a:solidFill>
                    <a:srgbClr val="000000"/>
                  </a:solidFill>
                  <a:latin typeface="Georgia" panose="02040502050405020303" pitchFamily="18" charset="0"/>
                  <a:cs typeface="+mn-cs"/>
                </a:rPr>
                <a:t>on system use</a:t>
              </a:r>
              <a:r>
                <a:rPr lang="en-GB" sz="1200" b="1" dirty="0">
                  <a:solidFill>
                    <a:srgbClr val="000000"/>
                  </a:solidFill>
                  <a:latin typeface="Georgia" panose="02040502050405020303" pitchFamily="18" charset="0"/>
                  <a:cs typeface="+mn-cs"/>
                </a:rPr>
                <a:t> </a:t>
              </a:r>
              <a:r>
                <a:rPr lang="en-GB" sz="1200" dirty="0">
                  <a:solidFill>
                    <a:srgbClr val="000000"/>
                  </a:solidFill>
                  <a:latin typeface="Georgia" panose="02040502050405020303" pitchFamily="18" charset="0"/>
                  <a:cs typeface="+mn-cs"/>
                </a:rPr>
                <a:t>and process to verify and update data</a:t>
              </a:r>
            </a:p>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Daily update call </a:t>
              </a:r>
              <a:r>
                <a:rPr lang="en-GB" sz="1200" dirty="0">
                  <a:solidFill>
                    <a:srgbClr val="000000"/>
                  </a:solidFill>
                  <a:latin typeface="Georgia" panose="02040502050405020303" pitchFamily="18" charset="0"/>
                  <a:cs typeface="+mn-cs"/>
                </a:rPr>
                <a:t>to verify data initiated </a:t>
              </a:r>
            </a:p>
            <a:p>
              <a:pPr lvl="1" fontAlgn="auto">
                <a:spcBef>
                  <a:spcPct val="30000"/>
                </a:spcBef>
                <a:spcAft>
                  <a:spcPts val="0"/>
                </a:spcAft>
                <a:buClr>
                  <a:srgbClr val="000000"/>
                </a:buClr>
                <a:buFont typeface="Arial" pitchFamily="34" charset="0"/>
                <a:buChar char="•"/>
              </a:pPr>
              <a:endParaRPr lang="en-GB" sz="1400" b="1" dirty="0">
                <a:solidFill>
                  <a:srgbClr val="000000"/>
                </a:solidFill>
                <a:cs typeface="+mn-cs"/>
              </a:endParaRPr>
            </a:p>
          </p:txBody>
        </p:sp>
        <p:cxnSp>
          <p:nvCxnSpPr>
            <p:cNvPr id="41" name="Straight Connector 46"/>
            <p:cNvCxnSpPr/>
            <p:nvPr/>
          </p:nvCxnSpPr>
          <p:spPr bwMode="gray">
            <a:xfrm>
              <a:off x="4435739" y="2406765"/>
              <a:ext cx="0" cy="2113235"/>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59" name="Group 58"/>
          <p:cNvGrpSpPr/>
          <p:nvPr/>
        </p:nvGrpSpPr>
        <p:grpSpPr>
          <a:xfrm>
            <a:off x="2830900" y="1967401"/>
            <a:ext cx="1250413" cy="1900855"/>
            <a:chOff x="230875" y="1967401"/>
            <a:chExt cx="1250413" cy="1900855"/>
          </a:xfrm>
        </p:grpSpPr>
        <p:sp>
          <p:nvSpPr>
            <p:cNvPr id="60" name="Rectangle 6"/>
            <p:cNvSpPr txBox="1"/>
            <p:nvPr/>
          </p:nvSpPr>
          <p:spPr bwMode="gray">
            <a:xfrm>
              <a:off x="403003" y="1967401"/>
              <a:ext cx="487890"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000000"/>
                </a:buClr>
              </a:pPr>
              <a:r>
                <a:rPr lang="en-GB" sz="1400" b="1" dirty="0">
                  <a:solidFill>
                    <a:srgbClr val="000000"/>
                  </a:solidFill>
                  <a:cs typeface="+mn-cs"/>
                </a:rPr>
                <a:t>19 Feb</a:t>
              </a:r>
            </a:p>
          </p:txBody>
        </p:sp>
        <p:sp>
          <p:nvSpPr>
            <p:cNvPr id="61" name="Oval 60"/>
            <p:cNvSpPr/>
            <p:nvPr/>
          </p:nvSpPr>
          <p:spPr bwMode="gray">
            <a:xfrm>
              <a:off x="581040" y="2247915"/>
              <a:ext cx="146304" cy="146304"/>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400" dirty="0" err="1">
                <a:solidFill>
                  <a:srgbClr val="000000"/>
                </a:solidFill>
              </a:endParaRPr>
            </a:p>
          </p:txBody>
        </p:sp>
        <p:sp>
          <p:nvSpPr>
            <p:cNvPr id="62" name="Rectangle 24"/>
            <p:cNvSpPr txBox="1">
              <a:spLocks/>
            </p:cNvSpPr>
            <p:nvPr/>
          </p:nvSpPr>
          <p:spPr bwMode="gray">
            <a:xfrm>
              <a:off x="230875" y="2704861"/>
              <a:ext cx="1250413" cy="116339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auto">
                <a:spcBef>
                  <a:spcPct val="30000"/>
                </a:spcBef>
                <a:spcAft>
                  <a:spcPts val="0"/>
                </a:spcAft>
                <a:buClr>
                  <a:srgbClr val="000000"/>
                </a:buClr>
                <a:buFont typeface="Arial" pitchFamily="34" charset="0"/>
                <a:buChar char="•"/>
              </a:pPr>
              <a:r>
                <a:rPr lang="en-US" sz="1200" b="1" dirty="0">
                  <a:solidFill>
                    <a:srgbClr val="000000"/>
                  </a:solidFill>
                  <a:latin typeface="Georgia" panose="02040502050405020303" pitchFamily="18" charset="0"/>
                  <a:cs typeface="+mn-cs"/>
                </a:rPr>
                <a:t>Design training manual</a:t>
              </a:r>
            </a:p>
            <a:p>
              <a:pPr lvl="1" fontAlgn="auto">
                <a:spcBef>
                  <a:spcPct val="30000"/>
                </a:spcBef>
                <a:spcAft>
                  <a:spcPts val="0"/>
                </a:spcAft>
                <a:buClr>
                  <a:srgbClr val="000000"/>
                </a:buClr>
                <a:buFont typeface="Arial" pitchFamily="34" charset="0"/>
                <a:buChar char="•"/>
              </a:pPr>
              <a:r>
                <a:rPr lang="en-US" sz="1200" b="1" dirty="0">
                  <a:solidFill>
                    <a:srgbClr val="000000"/>
                  </a:solidFill>
                  <a:latin typeface="Georgia" panose="02040502050405020303" pitchFamily="18" charset="0"/>
                  <a:cs typeface="+mn-cs"/>
                </a:rPr>
                <a:t>Created user accounts </a:t>
              </a:r>
              <a:r>
                <a:rPr lang="en-US" sz="1200" dirty="0">
                  <a:solidFill>
                    <a:srgbClr val="000000"/>
                  </a:solidFill>
                  <a:latin typeface="Georgia" panose="02040502050405020303" pitchFamily="18" charset="0"/>
                  <a:cs typeface="+mn-cs"/>
                </a:rPr>
                <a:t>and permissions</a:t>
              </a:r>
              <a:endParaRPr lang="en-GB" sz="1200" dirty="0">
                <a:solidFill>
                  <a:srgbClr val="000000"/>
                </a:solidFill>
                <a:latin typeface="Georgia" panose="02040502050405020303" pitchFamily="18" charset="0"/>
                <a:cs typeface="+mn-cs"/>
              </a:endParaRPr>
            </a:p>
          </p:txBody>
        </p:sp>
        <p:cxnSp>
          <p:nvCxnSpPr>
            <p:cNvPr id="63" name="Straight Connector 62"/>
            <p:cNvCxnSpPr/>
            <p:nvPr/>
          </p:nvCxnSpPr>
          <p:spPr bwMode="gray">
            <a:xfrm>
              <a:off x="663573" y="2395510"/>
              <a:ext cx="0" cy="2676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66" name="Group 65"/>
          <p:cNvGrpSpPr/>
          <p:nvPr/>
        </p:nvGrpSpPr>
        <p:grpSpPr>
          <a:xfrm>
            <a:off x="6671680" y="1969192"/>
            <a:ext cx="2430076" cy="3912265"/>
            <a:chOff x="415925" y="1967401"/>
            <a:chExt cx="2430076" cy="3912265"/>
          </a:xfrm>
        </p:grpSpPr>
        <p:sp>
          <p:nvSpPr>
            <p:cNvPr id="67" name="Oval 66"/>
            <p:cNvSpPr/>
            <p:nvPr/>
          </p:nvSpPr>
          <p:spPr bwMode="gray">
            <a:xfrm>
              <a:off x="1553045" y="2247915"/>
              <a:ext cx="146304" cy="146304"/>
            </a:xfrm>
            <a:prstGeom prst="ellipse">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fontAlgn="auto">
                <a:spcBef>
                  <a:spcPts val="0"/>
                </a:spcBef>
                <a:spcAft>
                  <a:spcPts val="0"/>
                </a:spcAft>
              </a:pPr>
              <a:endParaRPr lang="en-US" sz="1400" dirty="0" err="1">
                <a:solidFill>
                  <a:srgbClr val="000000"/>
                </a:solidFill>
              </a:endParaRPr>
            </a:p>
          </p:txBody>
        </p:sp>
        <p:sp>
          <p:nvSpPr>
            <p:cNvPr id="68" name="Rectangle 6"/>
            <p:cNvSpPr txBox="1"/>
            <p:nvPr/>
          </p:nvSpPr>
          <p:spPr bwMode="gray">
            <a:xfrm>
              <a:off x="1315285" y="1967401"/>
              <a:ext cx="701154"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000000"/>
                </a:buClr>
              </a:pPr>
              <a:r>
                <a:rPr lang="en-GB" sz="1400" b="1" dirty="0">
                  <a:solidFill>
                    <a:srgbClr val="000000"/>
                  </a:solidFill>
                  <a:cs typeface="+mn-cs"/>
                </a:rPr>
                <a:t>13 March</a:t>
              </a:r>
            </a:p>
          </p:txBody>
        </p:sp>
        <p:sp>
          <p:nvSpPr>
            <p:cNvPr id="69" name="Rectangle 24"/>
            <p:cNvSpPr txBox="1"/>
            <p:nvPr/>
          </p:nvSpPr>
          <p:spPr bwMode="gray">
            <a:xfrm>
              <a:off x="415925" y="4660871"/>
              <a:ext cx="2430076" cy="121879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Unique ID assigned </a:t>
              </a:r>
              <a:r>
                <a:rPr lang="en-GB" sz="1200" dirty="0">
                  <a:solidFill>
                    <a:srgbClr val="000000"/>
                  </a:solidFill>
                  <a:latin typeface="Georgia" panose="02040502050405020303" pitchFamily="18" charset="0"/>
                  <a:cs typeface="+mn-cs"/>
                </a:rPr>
                <a:t>to each patient </a:t>
              </a:r>
            </a:p>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Process designed </a:t>
              </a:r>
              <a:r>
                <a:rPr lang="en-GB" sz="1200" dirty="0">
                  <a:solidFill>
                    <a:srgbClr val="000000"/>
                  </a:solidFill>
                  <a:latin typeface="Georgia" panose="02040502050405020303" pitchFamily="18" charset="0"/>
                  <a:cs typeface="+mn-cs"/>
                </a:rPr>
                <a:t>to integrate data across multiple data sets</a:t>
              </a:r>
            </a:p>
            <a:p>
              <a:pPr lvl="1" fontAlgn="auto">
                <a:spcBef>
                  <a:spcPct val="30000"/>
                </a:spcBef>
                <a:spcAft>
                  <a:spcPts val="0"/>
                </a:spcAft>
                <a:buClr>
                  <a:srgbClr val="000000"/>
                </a:buClr>
                <a:buFont typeface="Arial" pitchFamily="34" charset="0"/>
                <a:buChar char="•"/>
              </a:pPr>
              <a:r>
                <a:rPr lang="en-GB" sz="1200" b="1" dirty="0">
                  <a:solidFill>
                    <a:srgbClr val="000000"/>
                  </a:solidFill>
                  <a:latin typeface="Georgia" panose="02040502050405020303" pitchFamily="18" charset="0"/>
                  <a:cs typeface="+mn-cs"/>
                </a:rPr>
                <a:t>Desktop verification 40% complete </a:t>
              </a:r>
              <a:r>
                <a:rPr lang="en-GB" sz="1200" dirty="0">
                  <a:solidFill>
                    <a:srgbClr val="000000"/>
                  </a:solidFill>
                  <a:latin typeface="Georgia" panose="02040502050405020303" pitchFamily="18" charset="0"/>
                  <a:cs typeface="+mn-cs"/>
                </a:rPr>
                <a:t>- Tshwane</a:t>
              </a:r>
            </a:p>
          </p:txBody>
        </p:sp>
        <p:cxnSp>
          <p:nvCxnSpPr>
            <p:cNvPr id="70" name="Straight Connector 46"/>
            <p:cNvCxnSpPr/>
            <p:nvPr/>
          </p:nvCxnSpPr>
          <p:spPr bwMode="gray">
            <a:xfrm>
              <a:off x="1615439" y="2394219"/>
              <a:ext cx="0" cy="2113235"/>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xmlns="" val="1960235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5" name="Content Placeholder 2"/>
          <p:cNvSpPr>
            <a:spLocks noGrp="1"/>
          </p:cNvSpPr>
          <p:nvPr>
            <p:ph idx="1"/>
          </p:nvPr>
        </p:nvSpPr>
        <p:spPr/>
        <p:txBody>
          <a:bodyPr/>
          <a:lstStyle/>
          <a:p>
            <a:pPr>
              <a:defRPr/>
            </a:pPr>
            <a:endParaRPr lang="en-ZA" sz="1800" dirty="0" smtClean="0">
              <a:ea typeface="+mn-ea"/>
            </a:endParaRPr>
          </a:p>
          <a:p>
            <a:pPr>
              <a:defRPr/>
            </a:pPr>
            <a:endParaRPr lang="en-ZA" sz="1800" dirty="0" smtClean="0">
              <a:ea typeface="+mn-ea"/>
            </a:endParaRPr>
          </a:p>
          <a:p>
            <a:pPr>
              <a:defRPr/>
            </a:pPr>
            <a:endParaRPr lang="en-ZA" sz="1800" dirty="0" smtClean="0">
              <a:ea typeface="+mn-ea"/>
            </a:endParaRPr>
          </a:p>
          <a:p>
            <a:pPr>
              <a:defRPr/>
            </a:pPr>
            <a:endParaRPr lang="en-ZA" sz="1800" dirty="0" smtClean="0">
              <a:latin typeface="+mj-lt"/>
              <a:ea typeface="+mn-ea"/>
            </a:endParaRPr>
          </a:p>
          <a:p>
            <a:pPr marL="0" indent="0" algn="ctr">
              <a:buFontTx/>
              <a:buNone/>
              <a:defRPr/>
            </a:pPr>
            <a:r>
              <a:rPr lang="en-ZA" sz="2400" b="1" dirty="0" smtClean="0">
                <a:latin typeface="+mj-lt"/>
                <a:ea typeface="+mn-ea"/>
              </a:rPr>
              <a:t>THANK YOU</a:t>
            </a:r>
          </a:p>
          <a:p>
            <a:pPr marL="0" indent="0" algn="ctr">
              <a:buFontTx/>
              <a:buNone/>
              <a:defRPr/>
            </a:pPr>
            <a:endParaRPr lang="en-ZA" sz="2400" b="1" dirty="0" smtClean="0">
              <a:latin typeface="+mj-lt"/>
              <a:ea typeface="+mn-ea"/>
            </a:endParaRPr>
          </a:p>
          <a:p>
            <a:pPr marL="0" indent="0" algn="ctr">
              <a:buFontTx/>
              <a:buNone/>
              <a:defRPr/>
            </a:pPr>
            <a:r>
              <a:rPr lang="en-ZA" sz="2400" b="1" dirty="0" smtClean="0">
                <a:latin typeface="+mj-lt"/>
                <a:ea typeface="+mn-ea"/>
              </a:rPr>
              <a:t>QUESTIONS AND COMMENTS</a:t>
            </a:r>
          </a:p>
        </p:txBody>
      </p:sp>
      <p:sp>
        <p:nvSpPr>
          <p:cNvPr id="3" name="Slide Number Placeholder 2"/>
          <p:cNvSpPr>
            <a:spLocks noGrp="1"/>
          </p:cNvSpPr>
          <p:nvPr>
            <p:ph type="sldNum" sz="quarter" idx="12"/>
          </p:nvPr>
        </p:nvSpPr>
        <p:spPr/>
        <p:txBody>
          <a:bodyPr/>
          <a:lstStyle/>
          <a:p>
            <a:pPr algn="r"/>
            <a:fld id="{093862CD-2CE4-D846-9F15-15300DCE1BBC}" type="slidenum">
              <a:rPr lang="en-US" smtClean="0"/>
              <a:pPr algn="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682388"/>
            <a:ext cx="8013700" cy="714612"/>
          </a:xfrm>
        </p:spPr>
        <p:txBody>
          <a:bodyPr/>
          <a:lstStyle/>
          <a:p>
            <a:pPr algn="l"/>
            <a:r>
              <a:rPr lang="en-ZA" sz="2800" dirty="0"/>
              <a:t>1</a:t>
            </a:r>
            <a:r>
              <a:rPr lang="en-ZA" sz="2800" dirty="0" smtClean="0"/>
              <a:t>. </a:t>
            </a:r>
            <a:r>
              <a:rPr lang="en-ZA" sz="2800" dirty="0"/>
              <a:t>Health </a:t>
            </a:r>
            <a:r>
              <a:rPr lang="en-ZA" sz="2800" dirty="0" err="1"/>
              <a:t>Ombud’s</a:t>
            </a:r>
            <a:r>
              <a:rPr lang="en-ZA" sz="2800" dirty="0"/>
              <a:t> Report implementation progress  </a:t>
            </a:r>
            <a:r>
              <a:rPr lang="en-ZA" sz="1400" i="1" dirty="0" smtClean="0"/>
              <a:t>(c)</a:t>
            </a:r>
            <a:endParaRPr lang="en-ZA" sz="2800" i="1" dirty="0"/>
          </a:p>
        </p:txBody>
      </p:sp>
      <p:graphicFrame>
        <p:nvGraphicFramePr>
          <p:cNvPr id="4" name="Table 3"/>
          <p:cNvGraphicFramePr>
            <a:graphicFrameLocks noGrp="1"/>
          </p:cNvGraphicFramePr>
          <p:nvPr/>
        </p:nvGraphicFramePr>
        <p:xfrm>
          <a:off x="1006475" y="1397000"/>
          <a:ext cx="8013699" cy="3235960"/>
        </p:xfrm>
        <a:graphic>
          <a:graphicData uri="http://schemas.openxmlformats.org/drawingml/2006/table">
            <a:tbl>
              <a:tblPr firstRow="1" bandRow="1">
                <a:tableStyleId>{5C22544A-7EE6-4342-B048-85BDC9FD1C3A}</a:tableStyleId>
              </a:tblPr>
              <a:tblGrid>
                <a:gridCol w="822325"/>
                <a:gridCol w="3944203"/>
                <a:gridCol w="3247171"/>
              </a:tblGrid>
              <a:tr h="370840">
                <a:tc>
                  <a:txBody>
                    <a:bodyPr/>
                    <a:lstStyle/>
                    <a:p>
                      <a:pPr algn="just"/>
                      <a:r>
                        <a:rPr lang="en-ZA" sz="1400" b="0" dirty="0" smtClean="0"/>
                        <a:t>NO</a:t>
                      </a:r>
                      <a:r>
                        <a:rPr lang="en-ZA" sz="1400" dirty="0" smtClean="0"/>
                        <a:t>.</a:t>
                      </a:r>
                      <a:endParaRPr lang="en-ZA" sz="1400" dirty="0"/>
                    </a:p>
                  </a:txBody>
                  <a:tcPr/>
                </a:tc>
                <a:tc>
                  <a:txBody>
                    <a:bodyPr/>
                    <a:lstStyle/>
                    <a:p>
                      <a:pPr algn="just"/>
                      <a:r>
                        <a:rPr lang="en-ZA" sz="1400" b="0" dirty="0" smtClean="0"/>
                        <a:t>Recommendations</a:t>
                      </a:r>
                      <a:endParaRPr lang="en-ZA" sz="1400" b="0" dirty="0"/>
                    </a:p>
                  </a:txBody>
                  <a:tcPr/>
                </a:tc>
                <a:tc>
                  <a:txBody>
                    <a:bodyPr/>
                    <a:lstStyle/>
                    <a:p>
                      <a:pPr algn="just"/>
                      <a:r>
                        <a:rPr lang="en-ZA" sz="1400" b="0" dirty="0" smtClean="0"/>
                        <a:t>Status</a:t>
                      </a:r>
                    </a:p>
                  </a:txBody>
                  <a:tcPr/>
                </a:tc>
              </a:tr>
              <a:tr h="370840">
                <a:tc>
                  <a:txBody>
                    <a:bodyPr/>
                    <a:lstStyle/>
                    <a:p>
                      <a:pPr algn="just"/>
                      <a:r>
                        <a:rPr lang="en-ZA" sz="1400" dirty="0" smtClean="0"/>
                        <a:t>3.</a:t>
                      </a:r>
                      <a:endParaRPr lang="en-ZA" sz="1400" dirty="0"/>
                    </a:p>
                  </a:txBody>
                  <a:tcPr/>
                </a:tc>
                <a:tc>
                  <a:txBody>
                    <a:bodyPr/>
                    <a:lstStyle/>
                    <a:p>
                      <a:pPr algn="just"/>
                      <a:r>
                        <a:rPr lang="en-ZA" sz="1400" b="0" dirty="0" smtClean="0"/>
                        <a:t>Disciplinary proceedings must be instituted against Dr </a:t>
                      </a:r>
                      <a:r>
                        <a:rPr lang="en-ZA" sz="1400" b="0" dirty="0" err="1" smtClean="0"/>
                        <a:t>Tiego</a:t>
                      </a:r>
                      <a:r>
                        <a:rPr lang="en-ZA" sz="1400" b="0" dirty="0" smtClean="0"/>
                        <a:t> Ephraim </a:t>
                      </a:r>
                      <a:r>
                        <a:rPr lang="en-ZA" sz="1400" b="0" dirty="0" err="1" smtClean="0"/>
                        <a:t>Selebano</a:t>
                      </a:r>
                      <a:r>
                        <a:rPr lang="en-ZA" sz="1400" b="0" dirty="0" smtClean="0"/>
                        <a:t>: Head of Department (HOD) : Gauteng Department of Health for gross misconduct and  / or incompetence in compliance with the Disciplinary Code and Procedure applicable to SMS members in the Public Service. In the light of Dr </a:t>
                      </a:r>
                      <a:r>
                        <a:rPr lang="en-ZA" sz="1400" b="0" dirty="0" err="1" smtClean="0"/>
                        <a:t>Selebano’s</a:t>
                      </a:r>
                      <a:r>
                        <a:rPr lang="en-ZA" sz="1400" b="0" dirty="0" smtClean="0"/>
                        <a:t> conduct during the course of the investigation, which includes tampering with evidence, it is recommended that the Premier should consider suspending him pending his disciplinary hearing, subject to compliance with the Disciplinary Code and Procedure applicable to SMS members in the Public Service.</a:t>
                      </a:r>
                      <a:endParaRPr lang="en-ZA" sz="1400" b="0" dirty="0"/>
                    </a:p>
                  </a:txBody>
                  <a:tcPr/>
                </a:tc>
                <a:tc>
                  <a:txBody>
                    <a:bodyPr/>
                    <a:lstStyle/>
                    <a:p>
                      <a:pPr marL="285750" indent="-285750" algn="just">
                        <a:buFont typeface="Arial" charset="0"/>
                        <a:buChar char="•"/>
                      </a:pPr>
                      <a:r>
                        <a:rPr lang="en-ZA" sz="1400" b="0" dirty="0" smtClean="0"/>
                        <a:t>Disciplinary process has commenced against the </a:t>
                      </a:r>
                      <a:r>
                        <a:rPr lang="en-ZA" sz="1400" b="0" dirty="0" err="1" smtClean="0"/>
                        <a:t>HoD</a:t>
                      </a:r>
                      <a:r>
                        <a:rPr lang="en-ZA" sz="1400" b="0" dirty="0" smtClean="0"/>
                        <a:t>. </a:t>
                      </a:r>
                    </a:p>
                    <a:p>
                      <a:pPr marL="285750" indent="-285750" algn="just">
                        <a:buFont typeface="Arial" charset="0"/>
                        <a:buChar char="•"/>
                      </a:pPr>
                      <a:r>
                        <a:rPr lang="en-ZA" sz="1400" b="0" dirty="0" smtClean="0"/>
                        <a:t>The HOD is now on suspension.</a:t>
                      </a:r>
                    </a:p>
                    <a:p>
                      <a:pPr marL="285750" indent="-285750" algn="just">
                        <a:buFont typeface="Arial" charset="0"/>
                        <a:buChar char="•"/>
                      </a:pPr>
                      <a:r>
                        <a:rPr lang="en-ZA" sz="1400" b="0" dirty="0" smtClean="0"/>
                        <a:t>The Acting </a:t>
                      </a:r>
                      <a:r>
                        <a:rPr lang="en-ZA" sz="1400" b="0" dirty="0" err="1" smtClean="0"/>
                        <a:t>HoD</a:t>
                      </a:r>
                      <a:r>
                        <a:rPr lang="en-ZA" sz="1400" b="0" dirty="0" smtClean="0"/>
                        <a:t> commenced duties on the 08 February 2017.</a:t>
                      </a:r>
                    </a:p>
                    <a:p>
                      <a:pPr algn="just"/>
                      <a:endParaRPr lang="en-ZA" sz="1400" b="0" dirty="0" smtClean="0"/>
                    </a:p>
                  </a:txBody>
                  <a:tcPr/>
                </a:tc>
              </a:tr>
            </a:tbl>
          </a:graphicData>
        </a:graphic>
      </p:graphicFrame>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progress </a:t>
            </a:r>
          </a:p>
        </p:txBody>
      </p:sp>
      <p:sp>
        <p:nvSpPr>
          <p:cNvPr id="3" name="Rectangle 2"/>
          <p:cNvSpPr/>
          <p:nvPr/>
        </p:nvSpPr>
        <p:spPr>
          <a:xfrm>
            <a:off x="1006475" y="1782530"/>
            <a:ext cx="7391400" cy="569387"/>
          </a:xfrm>
          <a:prstGeom prst="rect">
            <a:avLst/>
          </a:prstGeom>
        </p:spPr>
        <p:txBody>
          <a:bodyPr wrap="square">
            <a:spAutoFit/>
          </a:bodyPr>
          <a:lstStyle/>
          <a:p>
            <a:pPr marL="342900" lvl="1" indent="-342900" algn="just">
              <a:spcAft>
                <a:spcPts val="600"/>
              </a:spcAft>
              <a:buAutoNum type="arabicPeriod" startAt="4"/>
            </a:pPr>
            <a:endParaRPr lang="en-ZA" sz="1400" dirty="0" smtClean="0">
              <a:solidFill>
                <a:srgbClr val="22518A"/>
              </a:solidFill>
              <a:ea typeface="Calibri" pitchFamily="34" charset="0"/>
              <a:cs typeface="Times New Roman"/>
            </a:endParaRPr>
          </a:p>
          <a:p>
            <a:pPr marL="285750" indent="-285750" algn="just">
              <a:spcAft>
                <a:spcPts val="600"/>
              </a:spcAft>
              <a:buFont typeface="+mj-lt"/>
              <a:buAutoNum type="arabicPeriod"/>
            </a:pPr>
            <a:endParaRPr lang="en-ZA" sz="1200" dirty="0" smtClean="0">
              <a:solidFill>
                <a:srgbClr val="22518A"/>
              </a:solidFill>
              <a:ea typeface="Calibri" pitchFamily="34" charset="0"/>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1379927202"/>
              </p:ext>
            </p:extLst>
          </p:nvPr>
        </p:nvGraphicFramePr>
        <p:xfrm>
          <a:off x="1006475" y="1412875"/>
          <a:ext cx="8013699" cy="3967480"/>
        </p:xfrm>
        <a:graphic>
          <a:graphicData uri="http://schemas.openxmlformats.org/drawingml/2006/table">
            <a:tbl>
              <a:tblPr firstRow="1" bandRow="1">
                <a:tableStyleId>{5C22544A-7EE6-4342-B048-85BDC9FD1C3A}</a:tableStyleId>
              </a:tblPr>
              <a:tblGrid>
                <a:gridCol w="825491"/>
                <a:gridCol w="3963074"/>
                <a:gridCol w="3225134"/>
              </a:tblGrid>
              <a:tr h="370840">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370840">
                <a:tc>
                  <a:txBody>
                    <a:bodyPr/>
                    <a:lstStyle/>
                    <a:p>
                      <a:r>
                        <a:rPr lang="en-ZA" sz="1400" dirty="0" smtClean="0"/>
                        <a:t>4.</a:t>
                      </a:r>
                      <a:endParaRPr lang="en-ZA" sz="1400" dirty="0"/>
                    </a:p>
                  </a:txBody>
                  <a:tcPr/>
                </a:tc>
                <a:tc>
                  <a:txBody>
                    <a:bodyPr/>
                    <a:lstStyle/>
                    <a:p>
                      <a:pPr algn="just"/>
                      <a:r>
                        <a:rPr lang="en-ZA" sz="1400" dirty="0" smtClean="0"/>
                        <a:t>Disciplinary proceedings must be instituted against Dr </a:t>
                      </a:r>
                      <a:r>
                        <a:rPr lang="en-ZA" sz="1400" dirty="0" err="1" smtClean="0"/>
                        <a:t>Makgabo</a:t>
                      </a:r>
                      <a:r>
                        <a:rPr lang="en-ZA" sz="1400" dirty="0" smtClean="0"/>
                        <a:t> </a:t>
                      </a:r>
                      <a:r>
                        <a:rPr lang="en-ZA" sz="1400" dirty="0" err="1" smtClean="0"/>
                        <a:t>Manamela</a:t>
                      </a:r>
                      <a:r>
                        <a:rPr lang="en-ZA" sz="1400" dirty="0" smtClean="0"/>
                        <a:t> for gross misconduct and/ or incompetence in compliance with Disciplinary Code and Procedure applicable to SMS members in the public service. In the light of Dr </a:t>
                      </a:r>
                      <a:r>
                        <a:rPr lang="en-ZA" sz="1400" dirty="0" err="1" smtClean="0"/>
                        <a:t>Makgabo</a:t>
                      </a:r>
                      <a:r>
                        <a:rPr lang="en-ZA" sz="1400" dirty="0" smtClean="0"/>
                        <a:t> </a:t>
                      </a:r>
                      <a:r>
                        <a:rPr lang="en-ZA" sz="1400" dirty="0" err="1" smtClean="0"/>
                        <a:t>Manamela’s</a:t>
                      </a:r>
                      <a:r>
                        <a:rPr lang="en-ZA" sz="1400" dirty="0" smtClean="0"/>
                        <a:t> conduct during the course of the investigation, which includes tampering with evidence, it is recommended that consideration be given to suspending her pending her disciplinary hearing, subject to compliance with the Disciplinary Code and Procedure applicable to SMS members in the public service.</a:t>
                      </a:r>
                      <a:endParaRPr lang="en-ZA" sz="1400" dirty="0"/>
                    </a:p>
                  </a:txBody>
                  <a:tcPr/>
                </a:tc>
                <a:tc>
                  <a:txBody>
                    <a:bodyPr/>
                    <a:lstStyle/>
                    <a:p>
                      <a:pPr marL="285750" indent="-285750" algn="just">
                        <a:buFont typeface="Arial" charset="0"/>
                        <a:buChar char="•"/>
                      </a:pPr>
                      <a:r>
                        <a:rPr lang="en-ZA" sz="1400" dirty="0" smtClean="0"/>
                        <a:t>Dr Manamela has</a:t>
                      </a:r>
                      <a:r>
                        <a:rPr lang="en-ZA" sz="1400" baseline="0" dirty="0" smtClean="0"/>
                        <a:t> been suspended.</a:t>
                      </a:r>
                      <a:endParaRPr lang="en-ZA" sz="1400" dirty="0" smtClean="0"/>
                    </a:p>
                  </a:txBody>
                  <a:tcPr/>
                </a:tc>
              </a:tr>
              <a:tr h="370840">
                <a:tc>
                  <a:txBody>
                    <a:bodyPr/>
                    <a:lstStyle/>
                    <a:p>
                      <a:r>
                        <a:rPr lang="en-ZA" sz="1400" dirty="0" smtClean="0"/>
                        <a:t>5.</a:t>
                      </a:r>
                      <a:endParaRPr lang="en-ZA" sz="1400" dirty="0"/>
                    </a:p>
                  </a:txBody>
                  <a:tcPr/>
                </a:tc>
                <a:tc>
                  <a:txBody>
                    <a:bodyPr/>
                    <a:lstStyle/>
                    <a:p>
                      <a:pPr algn="just"/>
                      <a:r>
                        <a:rPr lang="en-ZA" sz="1400" dirty="0" smtClean="0"/>
                        <a:t>The findings against </a:t>
                      </a:r>
                      <a:r>
                        <a:rPr lang="en-ZA" sz="1400" dirty="0" err="1" smtClean="0"/>
                        <a:t>Drs.</a:t>
                      </a:r>
                      <a:r>
                        <a:rPr lang="en-ZA" sz="1400" dirty="0" smtClean="0"/>
                        <a:t> M Manamela and TE Selebano must be reported to their respective professional bodies for appropriate remedial action with regard to professional and ethical conduct</a:t>
                      </a:r>
                      <a:endParaRPr lang="en-ZA" sz="1400" dirty="0"/>
                    </a:p>
                  </a:txBody>
                  <a:tcPr/>
                </a:tc>
                <a:tc>
                  <a:txBody>
                    <a:bodyPr/>
                    <a:lstStyle/>
                    <a:p>
                      <a:pPr marL="285750" indent="-285750" algn="just">
                        <a:buFont typeface="Arial" charset="0"/>
                        <a:buChar char="•"/>
                      </a:pPr>
                      <a:r>
                        <a:rPr lang="en-ZA" sz="1400" dirty="0" smtClean="0"/>
                        <a:t>Once the disciplinary cases are finalised, reports</a:t>
                      </a:r>
                      <a:r>
                        <a:rPr lang="en-ZA" sz="1400" baseline="0" dirty="0" smtClean="0"/>
                        <a:t> will be submitted </a:t>
                      </a:r>
                      <a:r>
                        <a:rPr lang="en-AU" altLang="en-ZA" sz="1400" baseline="0" dirty="0" smtClean="0"/>
                        <a:t>to the relevant professional b</a:t>
                      </a:r>
                      <a:r>
                        <a:rPr lang="en-ZA" sz="1400" baseline="0" dirty="0" smtClean="0"/>
                        <a:t>odies. </a:t>
                      </a:r>
                    </a:p>
                    <a:p>
                      <a:pPr marL="0" indent="0" algn="just">
                        <a:buFont typeface="Arial" charset="0"/>
                        <a:buNone/>
                      </a:pPr>
                      <a:endParaRPr lang="en-ZA" sz="1400" dirty="0" smtClean="0"/>
                    </a:p>
                  </a:txBody>
                  <a:tcPr/>
                </a:tc>
              </a:tr>
            </a:tbl>
          </a:graphicData>
        </a:graphic>
      </p:graphicFrame>
      <p:sp>
        <p:nvSpPr>
          <p:cNvPr id="5" name="Slide Number Placeholder 4"/>
          <p:cNvSpPr>
            <a:spLocks noGrp="1"/>
          </p:cNvSpPr>
          <p:nvPr>
            <p:ph type="sldNum" sz="quarter" idx="12"/>
          </p:nvPr>
        </p:nvSpPr>
        <p:spPr/>
        <p:txBody>
          <a:bodyPr/>
          <a:lstStyle/>
          <a:p>
            <a:pPr>
              <a:defRPr/>
            </a:pPr>
            <a:fld id="{0579C772-953A-432A-9D25-9A5066C23C2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progress </a:t>
            </a:r>
          </a:p>
        </p:txBody>
      </p:sp>
      <p:sp>
        <p:nvSpPr>
          <p:cNvPr id="3" name="Rectangle 2"/>
          <p:cNvSpPr/>
          <p:nvPr/>
        </p:nvSpPr>
        <p:spPr>
          <a:xfrm>
            <a:off x="990600" y="1515111"/>
            <a:ext cx="7391400" cy="2031325"/>
          </a:xfrm>
          <a:prstGeom prst="rect">
            <a:avLst/>
          </a:prstGeom>
        </p:spPr>
        <p:txBody>
          <a:bodyPr wrap="square">
            <a:spAutoFit/>
          </a:bodyPr>
          <a:lstStyle/>
          <a:p>
            <a:pPr marL="342900" lvl="1" indent="-342900" algn="just">
              <a:spcAft>
                <a:spcPts val="600"/>
              </a:spcAft>
              <a:buAutoNum type="arabicPeriod" startAt="7"/>
            </a:pPr>
            <a:endParaRPr lang="en-ZA" sz="1400" dirty="0" smtClean="0">
              <a:solidFill>
                <a:srgbClr val="22518A"/>
              </a:solidFill>
              <a:ea typeface="Calibri" pitchFamily="34" charset="0"/>
              <a:cs typeface="Times New Roman"/>
            </a:endParaRPr>
          </a:p>
          <a:p>
            <a:pPr marL="342900" lvl="1" indent="-342900" algn="just">
              <a:spcAft>
                <a:spcPts val="600"/>
              </a:spcAft>
              <a:buAutoNum type="arabicPeriod" startAt="7"/>
            </a:pPr>
            <a:endParaRPr lang="en-ZA" sz="1400" dirty="0" smtClean="0">
              <a:solidFill>
                <a:srgbClr val="22518A"/>
              </a:solidFill>
              <a:ea typeface="Calibri" pitchFamily="34" charset="0"/>
              <a:cs typeface="Times New Roman"/>
            </a:endParaRPr>
          </a:p>
          <a:p>
            <a:pPr marL="0" lvl="1" algn="just">
              <a:spcAft>
                <a:spcPts val="600"/>
              </a:spcAft>
            </a:pPr>
            <a:endParaRPr lang="en-ZA" sz="1400" dirty="0" smtClean="0">
              <a:solidFill>
                <a:srgbClr val="22518A"/>
              </a:solidFill>
              <a:ea typeface="Calibri" pitchFamily="34" charset="0"/>
              <a:cs typeface="Times New Roman"/>
            </a:endParaRPr>
          </a:p>
          <a:p>
            <a:pPr marL="342900" lvl="1" indent="-342900" algn="just">
              <a:spcAft>
                <a:spcPts val="600"/>
              </a:spcAft>
              <a:buAutoNum type="arabicPeriod" startAt="6"/>
            </a:pPr>
            <a:endParaRPr lang="en-ZA" sz="1400" dirty="0" smtClean="0">
              <a:solidFill>
                <a:srgbClr val="22518A"/>
              </a:solidFill>
              <a:ea typeface="Calibri" pitchFamily="34" charset="0"/>
              <a:cs typeface="Times New Roman"/>
            </a:endParaRPr>
          </a:p>
          <a:p>
            <a:pPr marL="0" lvl="1" algn="just">
              <a:spcAft>
                <a:spcPts val="600"/>
              </a:spcAft>
            </a:pPr>
            <a:endParaRPr lang="en-ZA" sz="1400" dirty="0" smtClean="0">
              <a:solidFill>
                <a:srgbClr val="22518A"/>
              </a:solidFill>
              <a:ea typeface="Calibri" pitchFamily="34" charset="0"/>
              <a:cs typeface="Times New Roman"/>
            </a:endParaRPr>
          </a:p>
          <a:p>
            <a:pPr marL="342900" lvl="1" indent="-342900" algn="just">
              <a:spcAft>
                <a:spcPts val="600"/>
              </a:spcAft>
              <a:buAutoNum type="arabicPeriod" startAt="4"/>
            </a:pPr>
            <a:endParaRPr lang="en-ZA" sz="1400" dirty="0" smtClean="0">
              <a:solidFill>
                <a:srgbClr val="22518A"/>
              </a:solidFill>
              <a:ea typeface="Calibri" pitchFamily="34" charset="0"/>
              <a:cs typeface="Times New Roman"/>
            </a:endParaRPr>
          </a:p>
          <a:p>
            <a:pPr marL="285750" indent="-285750" algn="just">
              <a:spcAft>
                <a:spcPts val="600"/>
              </a:spcAft>
              <a:buFont typeface="+mj-lt"/>
              <a:buAutoNum type="arabicPeriod"/>
            </a:pPr>
            <a:endParaRPr lang="en-ZA" sz="1200" dirty="0" smtClean="0">
              <a:solidFill>
                <a:srgbClr val="22518A"/>
              </a:solidFill>
              <a:ea typeface="Calibri" pitchFamily="34" charset="0"/>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677034327"/>
              </p:ext>
            </p:extLst>
          </p:nvPr>
        </p:nvGraphicFramePr>
        <p:xfrm>
          <a:off x="990600" y="1412874"/>
          <a:ext cx="8029574" cy="4943475"/>
        </p:xfrm>
        <a:graphic>
          <a:graphicData uri="http://schemas.openxmlformats.org/drawingml/2006/table">
            <a:tbl>
              <a:tblPr firstRow="1" bandRow="1">
                <a:tableStyleId>{5C22544A-7EE6-4342-B048-85BDC9FD1C3A}</a:tableStyleId>
              </a:tblPr>
              <a:tblGrid>
                <a:gridCol w="824016"/>
                <a:gridCol w="3972640"/>
                <a:gridCol w="3232918"/>
              </a:tblGrid>
              <a:tr h="484394">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4459081">
                <a:tc>
                  <a:txBody>
                    <a:bodyPr/>
                    <a:lstStyle/>
                    <a:p>
                      <a:pPr>
                        <a:lnSpc>
                          <a:spcPct val="100000"/>
                        </a:lnSpc>
                        <a:spcAft>
                          <a:spcPts val="0"/>
                        </a:spcAft>
                      </a:pPr>
                      <a:r>
                        <a:rPr lang="en-ZA" sz="1400" dirty="0">
                          <a:effectLst/>
                          <a:latin typeface="+mn-lt"/>
                          <a:ea typeface="Calibri" pitchFamily="34" charset="0"/>
                        </a:rPr>
                        <a:t>6.</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Corrective disciplinary action must be taken against members of the </a:t>
                      </a:r>
                      <a:r>
                        <a:rPr lang="en-ZA" sz="1400" dirty="0" err="1">
                          <a:effectLst/>
                          <a:latin typeface="+mn-lt"/>
                          <a:ea typeface="Calibri" pitchFamily="34" charset="0"/>
                        </a:rPr>
                        <a:t>GDoMH</a:t>
                      </a:r>
                      <a:r>
                        <a:rPr lang="en-ZA" sz="1400" dirty="0">
                          <a:effectLst/>
                          <a:latin typeface="+mn-lt"/>
                          <a:ea typeface="Calibri" pitchFamily="34" charset="0"/>
                        </a:rPr>
                        <a:t>: </a:t>
                      </a:r>
                      <a:r>
                        <a:rPr lang="en-ZA" sz="1400" dirty="0" err="1">
                          <a:effectLst/>
                          <a:latin typeface="+mn-lt"/>
                          <a:ea typeface="Calibri" pitchFamily="34" charset="0"/>
                        </a:rPr>
                        <a:t>Ms.</a:t>
                      </a:r>
                      <a:r>
                        <a:rPr lang="en-ZA" sz="1400" dirty="0">
                          <a:effectLst/>
                          <a:latin typeface="+mn-lt"/>
                          <a:ea typeface="Calibri" pitchFamily="34" charset="0"/>
                        </a:rPr>
                        <a:t> S </a:t>
                      </a:r>
                      <a:r>
                        <a:rPr lang="en-ZA" sz="1400" dirty="0" err="1">
                          <a:effectLst/>
                          <a:latin typeface="+mn-lt"/>
                          <a:ea typeface="Calibri" pitchFamily="34" charset="0"/>
                        </a:rPr>
                        <a:t>Mashile</a:t>
                      </a:r>
                      <a:r>
                        <a:rPr lang="en-ZA" sz="1400" dirty="0">
                          <a:effectLst/>
                          <a:latin typeface="+mn-lt"/>
                          <a:ea typeface="Calibri" pitchFamily="34" charset="0"/>
                        </a:rPr>
                        <a:t> (Deputy Director); </a:t>
                      </a:r>
                      <a:r>
                        <a:rPr lang="en-ZA" sz="1400" dirty="0" err="1">
                          <a:effectLst/>
                          <a:latin typeface="+mn-lt"/>
                          <a:ea typeface="Calibri" pitchFamily="34" charset="0"/>
                        </a:rPr>
                        <a:t>Mr.</a:t>
                      </a:r>
                      <a:r>
                        <a:rPr lang="en-ZA" sz="1400" dirty="0">
                          <a:effectLst/>
                          <a:latin typeface="+mn-lt"/>
                          <a:ea typeface="Calibri" pitchFamily="34" charset="0"/>
                        </a:rPr>
                        <a:t> F </a:t>
                      </a:r>
                      <a:r>
                        <a:rPr lang="en-ZA" sz="1400" dirty="0" err="1">
                          <a:effectLst/>
                          <a:latin typeface="+mn-lt"/>
                          <a:ea typeface="Calibri" pitchFamily="34" charset="0"/>
                        </a:rPr>
                        <a:t>Thobane</a:t>
                      </a:r>
                      <a:r>
                        <a:rPr lang="en-ZA" sz="1400" dirty="0">
                          <a:effectLst/>
                          <a:latin typeface="+mn-lt"/>
                          <a:ea typeface="Calibri" pitchFamily="34" charset="0"/>
                        </a:rPr>
                        <a:t> (Deputy Director); </a:t>
                      </a:r>
                      <a:r>
                        <a:rPr lang="en-ZA" sz="1400" dirty="0" err="1">
                          <a:effectLst/>
                          <a:latin typeface="+mn-lt"/>
                          <a:ea typeface="Calibri" pitchFamily="34" charset="0"/>
                        </a:rPr>
                        <a:t>Ms.</a:t>
                      </a:r>
                      <a:r>
                        <a:rPr lang="en-ZA" sz="1400" dirty="0">
                          <a:effectLst/>
                          <a:latin typeface="+mn-lt"/>
                          <a:ea typeface="Calibri" pitchFamily="34" charset="0"/>
                        </a:rPr>
                        <a:t> H </a:t>
                      </a:r>
                      <a:r>
                        <a:rPr lang="en-ZA" sz="1400" dirty="0" err="1">
                          <a:effectLst/>
                          <a:latin typeface="+mn-lt"/>
                          <a:ea typeface="Calibri" pitchFamily="34" charset="0"/>
                        </a:rPr>
                        <a:t>Jacobus</a:t>
                      </a:r>
                      <a:r>
                        <a:rPr lang="en-ZA" sz="1400" dirty="0">
                          <a:effectLst/>
                          <a:latin typeface="+mn-lt"/>
                          <a:ea typeface="Calibri" pitchFamily="34" charset="0"/>
                        </a:rPr>
                        <a:t> (Deputy Director); </a:t>
                      </a:r>
                      <a:r>
                        <a:rPr lang="en-ZA" sz="1400" dirty="0" err="1">
                          <a:effectLst/>
                          <a:latin typeface="+mn-lt"/>
                          <a:ea typeface="Calibri" pitchFamily="34" charset="0"/>
                        </a:rPr>
                        <a:t>Ms.</a:t>
                      </a:r>
                      <a:r>
                        <a:rPr lang="en-ZA" sz="1400" dirty="0">
                          <a:effectLst/>
                          <a:latin typeface="+mn-lt"/>
                          <a:ea typeface="Calibri" pitchFamily="34" charset="0"/>
                        </a:rPr>
                        <a:t> S </a:t>
                      </a:r>
                      <a:r>
                        <a:rPr lang="en-ZA" sz="1400" dirty="0" err="1">
                          <a:effectLst/>
                          <a:latin typeface="+mn-lt"/>
                          <a:ea typeface="Calibri" pitchFamily="34" charset="0"/>
                        </a:rPr>
                        <a:t>Sennelo</a:t>
                      </a:r>
                      <a:r>
                        <a:rPr lang="en-ZA" sz="1400" dirty="0">
                          <a:effectLst/>
                          <a:latin typeface="+mn-lt"/>
                          <a:ea typeface="Calibri" pitchFamily="34" charset="0"/>
                        </a:rPr>
                        <a:t> (Deputy Director); </a:t>
                      </a:r>
                      <a:r>
                        <a:rPr lang="en-ZA" sz="1400" dirty="0" err="1">
                          <a:effectLst/>
                          <a:latin typeface="+mn-lt"/>
                          <a:ea typeface="Calibri" pitchFamily="34" charset="0"/>
                        </a:rPr>
                        <a:t>Dr.</a:t>
                      </a:r>
                      <a:r>
                        <a:rPr lang="en-ZA" sz="1400" dirty="0">
                          <a:effectLst/>
                          <a:latin typeface="+mn-lt"/>
                          <a:ea typeface="Calibri" pitchFamily="34" charset="0"/>
                        </a:rPr>
                        <a:t> S </a:t>
                      </a:r>
                      <a:r>
                        <a:rPr lang="en-ZA" sz="1400" dirty="0" err="1">
                          <a:effectLst/>
                          <a:latin typeface="+mn-lt"/>
                          <a:ea typeface="Calibri" pitchFamily="34" charset="0"/>
                        </a:rPr>
                        <a:t>Lenkwane</a:t>
                      </a:r>
                      <a:r>
                        <a:rPr lang="en-ZA" sz="1400" dirty="0">
                          <a:effectLst/>
                          <a:latin typeface="+mn-lt"/>
                          <a:ea typeface="Calibri" pitchFamily="34" charset="0"/>
                        </a:rPr>
                        <a:t>, (Deputy Director); </a:t>
                      </a:r>
                      <a:r>
                        <a:rPr lang="en-ZA" sz="1400" dirty="0" err="1">
                          <a:effectLst/>
                          <a:latin typeface="+mn-lt"/>
                          <a:ea typeface="Calibri" pitchFamily="34" charset="0"/>
                        </a:rPr>
                        <a:t>Mr.</a:t>
                      </a:r>
                      <a:r>
                        <a:rPr lang="en-ZA" sz="1400" dirty="0">
                          <a:effectLst/>
                          <a:latin typeface="+mn-lt"/>
                          <a:ea typeface="Calibri" pitchFamily="34" charset="0"/>
                        </a:rPr>
                        <a:t> M </a:t>
                      </a:r>
                      <a:r>
                        <a:rPr lang="en-ZA" sz="1400" dirty="0" err="1">
                          <a:effectLst/>
                          <a:latin typeface="+mn-lt"/>
                          <a:ea typeface="Calibri" pitchFamily="34" charset="0"/>
                        </a:rPr>
                        <a:t>Pitsi</a:t>
                      </a:r>
                      <a:r>
                        <a:rPr lang="en-ZA" sz="1400" dirty="0">
                          <a:effectLst/>
                          <a:latin typeface="+mn-lt"/>
                          <a:ea typeface="Calibri" pitchFamily="34" charset="0"/>
                        </a:rPr>
                        <a:t> (Chief Director); </a:t>
                      </a:r>
                      <a:r>
                        <a:rPr lang="en-ZA" sz="1400" dirty="0" err="1">
                          <a:effectLst/>
                          <a:latin typeface="+mn-lt"/>
                          <a:ea typeface="Calibri" pitchFamily="34" charset="0"/>
                        </a:rPr>
                        <a:t>Ms.</a:t>
                      </a:r>
                      <a:r>
                        <a:rPr lang="en-ZA" sz="1400" dirty="0">
                          <a:effectLst/>
                          <a:latin typeface="+mn-lt"/>
                          <a:ea typeface="Calibri" pitchFamily="34" charset="0"/>
                        </a:rPr>
                        <a:t> D </a:t>
                      </a:r>
                      <a:r>
                        <a:rPr lang="en-ZA" sz="1400" dirty="0" err="1">
                          <a:effectLst/>
                          <a:latin typeface="+mn-lt"/>
                          <a:ea typeface="Calibri" pitchFamily="34" charset="0"/>
                        </a:rPr>
                        <a:t>Masondo</a:t>
                      </a:r>
                      <a:r>
                        <a:rPr lang="en-ZA" sz="1400" dirty="0">
                          <a:effectLst/>
                          <a:latin typeface="+mn-lt"/>
                          <a:ea typeface="Calibri" pitchFamily="34" charset="0"/>
                        </a:rPr>
                        <a:t> (Chair MHRB), </a:t>
                      </a:r>
                      <a:r>
                        <a:rPr lang="en-ZA" sz="1400" dirty="0" err="1">
                          <a:effectLst/>
                          <a:latin typeface="+mn-lt"/>
                          <a:ea typeface="Calibri" pitchFamily="34" charset="0"/>
                        </a:rPr>
                        <a:t>Ms.</a:t>
                      </a:r>
                      <a:r>
                        <a:rPr lang="en-ZA" sz="1400" dirty="0">
                          <a:effectLst/>
                          <a:latin typeface="+mn-lt"/>
                          <a:ea typeface="Calibri" pitchFamily="34" charset="0"/>
                        </a:rPr>
                        <a:t> M </a:t>
                      </a:r>
                      <a:r>
                        <a:rPr lang="en-ZA" sz="1400" dirty="0" err="1">
                          <a:effectLst/>
                          <a:latin typeface="+mn-lt"/>
                          <a:ea typeface="Calibri" pitchFamily="34" charset="0"/>
                        </a:rPr>
                        <a:t>Nyatlo</a:t>
                      </a:r>
                      <a:r>
                        <a:rPr lang="en-ZA" sz="1400" dirty="0">
                          <a:effectLst/>
                          <a:latin typeface="+mn-lt"/>
                          <a:ea typeface="Calibri" pitchFamily="34" charset="0"/>
                        </a:rPr>
                        <a:t> (CEO of CCRC), </a:t>
                      </a:r>
                      <a:r>
                        <a:rPr lang="en-ZA" sz="1400" dirty="0" err="1">
                          <a:effectLst/>
                          <a:latin typeface="+mn-lt"/>
                          <a:ea typeface="Calibri" pitchFamily="34" charset="0"/>
                        </a:rPr>
                        <a:t>Ms.</a:t>
                      </a:r>
                      <a:r>
                        <a:rPr lang="en-ZA" sz="1400" dirty="0">
                          <a:effectLst/>
                          <a:latin typeface="+mn-lt"/>
                          <a:ea typeface="Calibri" pitchFamily="34" charset="0"/>
                        </a:rPr>
                        <a:t> M </a:t>
                      </a:r>
                      <a:r>
                        <a:rPr lang="en-ZA" sz="1400" dirty="0" err="1">
                          <a:effectLst/>
                          <a:latin typeface="+mn-lt"/>
                          <a:ea typeface="Calibri" pitchFamily="34" charset="0"/>
                        </a:rPr>
                        <a:t>Malaza</a:t>
                      </a:r>
                      <a:r>
                        <a:rPr lang="en-ZA" sz="1400" dirty="0">
                          <a:effectLst/>
                          <a:latin typeface="+mn-lt"/>
                          <a:ea typeface="Calibri" pitchFamily="34" charset="0"/>
                        </a:rPr>
                        <a:t> (Acting CEO of CCRC) in compliance with the Disciplinary Code and Procedures applicable to them, for failing to exercise their Fiduciary duties and responsibilities. They allowed fear to cloud and override their fiduciary responsibilities and thus failed to report this matter earlier to relevant authorities. Fiduciary responsibility is essential for good corporate governance;</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All the seven staff members are being subjected to disciplinary processes.</a:t>
                      </a:r>
                    </a:p>
                    <a:p>
                      <a:pPr marL="285750" lvl="0" indent="-285750" algn="just">
                        <a:lnSpc>
                          <a:spcPct val="100000"/>
                        </a:lnSpc>
                        <a:spcAft>
                          <a:spcPts val="0"/>
                        </a:spcAft>
                        <a:buFont typeface="Arial" charset="0"/>
                        <a:buChar char="•"/>
                      </a:pPr>
                      <a:endParaRPr lang="en-ZA" sz="1400" dirty="0" smtClean="0">
                        <a:effectLst/>
                        <a:latin typeface="+mn-lt"/>
                        <a:ea typeface="Calibri" pitchFamily="34" charset="0"/>
                      </a:endParaRPr>
                    </a:p>
                    <a:p>
                      <a:pPr marL="285750" lvl="0" indent="-285750" algn="just">
                        <a:lnSpc>
                          <a:spcPct val="100000"/>
                        </a:lnSpc>
                        <a:spcAft>
                          <a:spcPts val="0"/>
                        </a:spcAft>
                        <a:buFont typeface="Arial" charset="0"/>
                        <a:buChar char="•"/>
                      </a:pPr>
                      <a:r>
                        <a:rPr lang="en-ZA" sz="1400" dirty="0" smtClean="0">
                          <a:effectLst/>
                          <a:latin typeface="+mn-lt"/>
                          <a:ea typeface="Calibri" pitchFamily="34" charset="0"/>
                        </a:rPr>
                        <a:t> </a:t>
                      </a:r>
                      <a:r>
                        <a:rPr lang="en-ZA" sz="1400" baseline="0" dirty="0" smtClean="0">
                          <a:effectLst/>
                          <a:latin typeface="+mn-lt"/>
                          <a:ea typeface="Calibri" pitchFamily="34" charset="0"/>
                        </a:rPr>
                        <a:t>Ms D Masondo the Chair of GMHRB </a:t>
                      </a:r>
                      <a:r>
                        <a:rPr lang="en-AU" altLang="en-ZA" sz="1400" baseline="0" dirty="0" smtClean="0">
                          <a:effectLst/>
                          <a:latin typeface="+mn-lt"/>
                          <a:ea typeface="Calibri" pitchFamily="34" charset="0"/>
                        </a:rPr>
                        <a:t>is being</a:t>
                      </a:r>
                      <a:r>
                        <a:rPr lang="en-ZA" sz="1400" baseline="0" dirty="0" smtClean="0">
                          <a:effectLst/>
                          <a:latin typeface="+mn-lt"/>
                          <a:ea typeface="Calibri" pitchFamily="34" charset="0"/>
                        </a:rPr>
                        <a:t> dealt with in accordance with the mental health care act</a:t>
                      </a:r>
                      <a:endParaRPr lang="en-ZA" sz="1400" dirty="0">
                        <a:effectLst/>
                        <a:latin typeface="+mn-lt"/>
                        <a:ea typeface="Calibri" pitchFamily="34" charset="0"/>
                      </a:endParaRPr>
                    </a:p>
                    <a:p>
                      <a:pPr algn="just">
                        <a:lnSpc>
                          <a:spcPct val="100000"/>
                        </a:lnSpc>
                        <a:spcAft>
                          <a:spcPts val="0"/>
                        </a:spcAft>
                      </a:pPr>
                      <a:r>
                        <a:rPr lang="en-ZA" sz="1400" dirty="0">
                          <a:effectLst/>
                          <a:latin typeface="+mn-lt"/>
                          <a:ea typeface="Calibri" pitchFamily="34" charset="0"/>
                        </a:rPr>
                        <a:t> </a:t>
                      </a:r>
                    </a:p>
                    <a:p>
                      <a:pPr algn="just">
                        <a:lnSpc>
                          <a:spcPct val="100000"/>
                        </a:lnSpc>
                        <a:spcAft>
                          <a:spcPts val="0"/>
                        </a:spcAft>
                      </a:pPr>
                      <a:endParaRPr lang="en-ZA" sz="1400" dirty="0">
                        <a:effectLst/>
                        <a:latin typeface="+mn-lt"/>
                        <a:ea typeface="Calibri" pitchFamily="34" charset="0"/>
                      </a:endParaRPr>
                    </a:p>
                    <a:p>
                      <a:pPr marL="228600" algn="just">
                        <a:lnSpc>
                          <a:spcPct val="100000"/>
                        </a:lnSpc>
                        <a:spcAft>
                          <a:spcPts val="0"/>
                        </a:spcAft>
                      </a:pPr>
                      <a:r>
                        <a:rPr lang="en-ZA" sz="1400" dirty="0">
                          <a:effectLst/>
                          <a:latin typeface="+mn-lt"/>
                          <a:ea typeface="Calibri" pitchFamily="34" charset="0"/>
                        </a:rPr>
                        <a:t> </a:t>
                      </a:r>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0579C772-953A-432A-9D25-9A5066C23C2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progress </a:t>
            </a:r>
          </a:p>
        </p:txBody>
      </p:sp>
      <p:sp>
        <p:nvSpPr>
          <p:cNvPr id="3" name="Rectangle 2"/>
          <p:cNvSpPr/>
          <p:nvPr/>
        </p:nvSpPr>
        <p:spPr>
          <a:xfrm>
            <a:off x="990600" y="1515111"/>
            <a:ext cx="7391400" cy="1785104"/>
          </a:xfrm>
          <a:prstGeom prst="rect">
            <a:avLst/>
          </a:prstGeom>
        </p:spPr>
        <p:txBody>
          <a:bodyPr wrap="square">
            <a:spAutoFit/>
          </a:bodyPr>
          <a:lstStyle/>
          <a:p>
            <a:pPr lvl="1" algn="just">
              <a:spcAft>
                <a:spcPts val="0"/>
              </a:spcAft>
            </a:pPr>
            <a:endParaRPr lang="en-ZA" sz="1100" b="1" dirty="0">
              <a:solidFill>
                <a:srgbClr val="22518A"/>
              </a:solidFill>
              <a:latin typeface="Arial" charset="0"/>
              <a:ea typeface="Calibri" pitchFamily="34" charset="0"/>
              <a:cs typeface="Arial" charset="0"/>
            </a:endParaRPr>
          </a:p>
          <a:p>
            <a:pPr marL="457200" lvl="2" algn="just">
              <a:spcAft>
                <a:spcPts val="0"/>
              </a:spcAft>
            </a:pPr>
            <a:endParaRPr lang="en-ZA" sz="1100" dirty="0">
              <a:solidFill>
                <a:srgbClr val="22518A"/>
              </a:solidFill>
              <a:latin typeface="Arial" charset="0"/>
              <a:ea typeface="Calibri" pitchFamily="34" charset="0"/>
              <a:cs typeface="Arial" charset="0"/>
            </a:endParaRPr>
          </a:p>
          <a:p>
            <a:pPr marL="0" lvl="1" algn="just">
              <a:spcAft>
                <a:spcPts val="600"/>
              </a:spcAft>
            </a:pPr>
            <a:endParaRPr lang="en-ZA" sz="1400" dirty="0" smtClean="0">
              <a:solidFill>
                <a:srgbClr val="22518A"/>
              </a:solidFill>
              <a:ea typeface="Calibri" pitchFamily="34" charset="0"/>
              <a:cs typeface="Times New Roman"/>
            </a:endParaRPr>
          </a:p>
          <a:p>
            <a:pPr marL="342900" lvl="1" indent="-342900" algn="just">
              <a:spcAft>
                <a:spcPts val="600"/>
              </a:spcAft>
              <a:buAutoNum type="arabicPeriod" startAt="6"/>
            </a:pPr>
            <a:endParaRPr lang="en-ZA" sz="1400" dirty="0" smtClean="0">
              <a:solidFill>
                <a:srgbClr val="22518A"/>
              </a:solidFill>
              <a:ea typeface="Calibri" pitchFamily="34" charset="0"/>
              <a:cs typeface="Times New Roman"/>
            </a:endParaRPr>
          </a:p>
          <a:p>
            <a:pPr marL="0" lvl="1" algn="just">
              <a:spcAft>
                <a:spcPts val="600"/>
              </a:spcAft>
            </a:pPr>
            <a:endParaRPr lang="en-ZA" sz="1400" dirty="0" smtClean="0">
              <a:solidFill>
                <a:srgbClr val="22518A"/>
              </a:solidFill>
              <a:ea typeface="Calibri" pitchFamily="34" charset="0"/>
              <a:cs typeface="Times New Roman"/>
            </a:endParaRPr>
          </a:p>
          <a:p>
            <a:pPr marL="342900" lvl="1" indent="-342900" algn="just">
              <a:spcAft>
                <a:spcPts val="600"/>
              </a:spcAft>
              <a:buAutoNum type="arabicPeriod" startAt="4"/>
            </a:pPr>
            <a:endParaRPr lang="en-ZA" sz="1400" dirty="0" smtClean="0">
              <a:solidFill>
                <a:srgbClr val="22518A"/>
              </a:solidFill>
              <a:ea typeface="Calibri" pitchFamily="34" charset="0"/>
              <a:cs typeface="Times New Roman"/>
            </a:endParaRPr>
          </a:p>
          <a:p>
            <a:pPr marL="285750" indent="-285750" algn="just">
              <a:spcAft>
                <a:spcPts val="600"/>
              </a:spcAft>
              <a:buFont typeface="+mj-lt"/>
              <a:buAutoNum type="arabicPeriod"/>
            </a:pPr>
            <a:endParaRPr lang="en-ZA" sz="1200" dirty="0" smtClean="0">
              <a:solidFill>
                <a:srgbClr val="22518A"/>
              </a:solidFill>
              <a:ea typeface="Calibri" pitchFamily="34" charset="0"/>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1446729679"/>
              </p:ext>
            </p:extLst>
          </p:nvPr>
        </p:nvGraphicFramePr>
        <p:xfrm>
          <a:off x="1006475" y="1412874"/>
          <a:ext cx="7976160" cy="4943475"/>
        </p:xfrm>
        <a:graphic>
          <a:graphicData uri="http://schemas.openxmlformats.org/drawingml/2006/table">
            <a:tbl>
              <a:tblPr firstRow="1" bandRow="1">
                <a:tableStyleId>{5C22544A-7EE6-4342-B048-85BDC9FD1C3A}</a:tableStyleId>
              </a:tblPr>
              <a:tblGrid>
                <a:gridCol w="812941"/>
                <a:gridCol w="3902823"/>
                <a:gridCol w="3260396"/>
              </a:tblGrid>
              <a:tr h="458543">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4484932">
                <a:tc>
                  <a:txBody>
                    <a:bodyPr/>
                    <a:lstStyle/>
                    <a:p>
                      <a:pPr>
                        <a:lnSpc>
                          <a:spcPct val="100000"/>
                        </a:lnSpc>
                        <a:spcAft>
                          <a:spcPts val="0"/>
                        </a:spcAft>
                      </a:pPr>
                      <a:r>
                        <a:rPr lang="en-ZA" sz="1400" dirty="0">
                          <a:effectLst/>
                          <a:latin typeface="+mn-lt"/>
                          <a:ea typeface="Calibri" pitchFamily="34" charset="0"/>
                        </a:rPr>
                        <a:t>7.</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All the remedial actions recommended above must be instituted within 45 days and progress be reported to the Chief Executive Officer of the Office of Health Standards Compliance within 90 days.</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The </a:t>
                      </a:r>
                      <a:r>
                        <a:rPr lang="en-ZA" sz="1400" dirty="0">
                          <a:effectLst/>
                          <a:latin typeface="+mn-lt"/>
                          <a:ea typeface="Calibri" pitchFamily="34" charset="0"/>
                        </a:rPr>
                        <a:t>Steering Committee </a:t>
                      </a:r>
                      <a:r>
                        <a:rPr lang="en-ZA" sz="1400" dirty="0" smtClean="0">
                          <a:effectLst/>
                          <a:latin typeface="+mn-lt"/>
                          <a:ea typeface="Calibri" pitchFamily="34" charset="0"/>
                        </a:rPr>
                        <a:t>was appointed by Premier and the Minister and is </a:t>
                      </a:r>
                      <a:r>
                        <a:rPr lang="en-ZA" sz="1400" dirty="0">
                          <a:effectLst/>
                          <a:latin typeface="+mn-lt"/>
                          <a:ea typeface="Calibri" pitchFamily="34" charset="0"/>
                        </a:rPr>
                        <a:t>Co-chaired by the DG of </a:t>
                      </a:r>
                      <a:r>
                        <a:rPr lang="en-ZA" sz="1400" dirty="0" smtClean="0">
                          <a:effectLst/>
                          <a:latin typeface="+mn-lt"/>
                          <a:ea typeface="Calibri" pitchFamily="34" charset="0"/>
                        </a:rPr>
                        <a:t>Gauteng,</a:t>
                      </a:r>
                      <a:r>
                        <a:rPr lang="en-ZA" sz="1400" baseline="0" dirty="0" smtClean="0">
                          <a:effectLst/>
                          <a:latin typeface="+mn-lt"/>
                          <a:ea typeface="Calibri" pitchFamily="34" charset="0"/>
                        </a:rPr>
                        <a:t> </a:t>
                      </a:r>
                      <a:r>
                        <a:rPr lang="en-ZA" sz="1400" dirty="0" smtClean="0">
                          <a:effectLst/>
                          <a:latin typeface="+mn-lt"/>
                          <a:ea typeface="Calibri" pitchFamily="34" charset="0"/>
                        </a:rPr>
                        <a:t>the </a:t>
                      </a:r>
                      <a:r>
                        <a:rPr lang="en-ZA" sz="1400" dirty="0">
                          <a:effectLst/>
                          <a:latin typeface="+mn-lt"/>
                          <a:ea typeface="Calibri" pitchFamily="34" charset="0"/>
                        </a:rPr>
                        <a:t>DG of the National Department of </a:t>
                      </a:r>
                      <a:r>
                        <a:rPr lang="en-ZA" sz="1400" dirty="0" smtClean="0">
                          <a:effectLst/>
                          <a:latin typeface="+mn-lt"/>
                          <a:ea typeface="Calibri" pitchFamily="34" charset="0"/>
                        </a:rPr>
                        <a:t>Health and the Acting HOD of</a:t>
                      </a:r>
                      <a:r>
                        <a:rPr lang="en-ZA" sz="1400" baseline="0" dirty="0" smtClean="0">
                          <a:effectLst/>
                          <a:latin typeface="+mn-lt"/>
                          <a:ea typeface="Calibri" pitchFamily="34" charset="0"/>
                        </a:rPr>
                        <a:t> Health Dr </a:t>
                      </a:r>
                      <a:r>
                        <a:rPr lang="en-ZA" sz="1400" baseline="0" dirty="0" err="1" smtClean="0">
                          <a:effectLst/>
                          <a:latin typeface="+mn-lt"/>
                          <a:ea typeface="Calibri" pitchFamily="34" charset="0"/>
                        </a:rPr>
                        <a:t>Kenoshi</a:t>
                      </a:r>
                      <a:r>
                        <a:rPr lang="en-ZA" sz="1400" dirty="0" smtClean="0">
                          <a:effectLst/>
                          <a:latin typeface="+mn-lt"/>
                          <a:ea typeface="Calibri" pitchFamily="34" charset="0"/>
                        </a:rPr>
                        <a:t>;</a:t>
                      </a:r>
                      <a:endParaRPr lang="en-ZA" sz="1400" dirty="0">
                        <a:effectLst/>
                        <a:latin typeface="+mn-lt"/>
                        <a:ea typeface="Calibri" pitchFamily="34" charset="0"/>
                      </a:endParaRPr>
                    </a:p>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The</a:t>
                      </a:r>
                      <a:r>
                        <a:rPr lang="en-ZA" sz="1400" baseline="0" dirty="0" smtClean="0">
                          <a:effectLst/>
                          <a:latin typeface="+mn-lt"/>
                          <a:ea typeface="Calibri" pitchFamily="34" charset="0"/>
                        </a:rPr>
                        <a:t> steering committee is also </a:t>
                      </a:r>
                      <a:r>
                        <a:rPr lang="en-ZA" sz="1400" baseline="0" dirty="0" err="1" smtClean="0">
                          <a:effectLst/>
                          <a:latin typeface="+mn-lt"/>
                          <a:ea typeface="Calibri" pitchFamily="34" charset="0"/>
                        </a:rPr>
                        <a:t>liasing</a:t>
                      </a:r>
                      <a:r>
                        <a:rPr lang="en-ZA" sz="1400" baseline="0" dirty="0" smtClean="0">
                          <a:effectLst/>
                          <a:latin typeface="+mn-lt"/>
                          <a:ea typeface="Calibri" pitchFamily="34" charset="0"/>
                        </a:rPr>
                        <a:t> with</a:t>
                      </a:r>
                      <a:r>
                        <a:rPr lang="en-ZA" sz="1400" dirty="0" smtClean="0">
                          <a:effectLst/>
                          <a:latin typeface="+mn-lt"/>
                          <a:ea typeface="Calibri" pitchFamily="34" charset="0"/>
                        </a:rPr>
                        <a:t> other </a:t>
                      </a:r>
                      <a:r>
                        <a:rPr lang="en-ZA" sz="1400" dirty="0">
                          <a:effectLst/>
                          <a:latin typeface="+mn-lt"/>
                          <a:ea typeface="Calibri" pitchFamily="34" charset="0"/>
                        </a:rPr>
                        <a:t>Government </a:t>
                      </a:r>
                      <a:r>
                        <a:rPr lang="en-ZA" sz="1400" dirty="0" smtClean="0">
                          <a:effectLst/>
                          <a:latin typeface="+mn-lt"/>
                          <a:ea typeface="Calibri" pitchFamily="34" charset="0"/>
                        </a:rPr>
                        <a:t>Departments; SAPS</a:t>
                      </a:r>
                      <a:r>
                        <a:rPr lang="en-ZA" sz="1400" dirty="0">
                          <a:effectLst/>
                          <a:latin typeface="+mn-lt"/>
                          <a:ea typeface="Calibri" pitchFamily="34" charset="0"/>
                        </a:rPr>
                        <a:t>, National Treasury, Social Development and SASSA, </a:t>
                      </a:r>
                      <a:r>
                        <a:rPr lang="en-ZA" sz="1400" dirty="0" err="1">
                          <a:effectLst/>
                          <a:latin typeface="+mn-lt"/>
                          <a:ea typeface="Calibri" pitchFamily="34" charset="0"/>
                        </a:rPr>
                        <a:t>DoJ</a:t>
                      </a:r>
                      <a:r>
                        <a:rPr lang="en-ZA" sz="1400" dirty="0">
                          <a:effectLst/>
                          <a:latin typeface="+mn-lt"/>
                          <a:ea typeface="Calibri" pitchFamily="34" charset="0"/>
                        </a:rPr>
                        <a:t>) </a:t>
                      </a:r>
                    </a:p>
                    <a:p>
                      <a:pPr marL="228600" algn="just">
                        <a:lnSpc>
                          <a:spcPct val="100000"/>
                        </a:lnSpc>
                        <a:spcAft>
                          <a:spcPts val="0"/>
                        </a:spcAft>
                      </a:pPr>
                      <a:r>
                        <a:rPr lang="en-ZA" sz="1400" dirty="0">
                          <a:effectLst/>
                          <a:latin typeface="+mn-lt"/>
                          <a:ea typeface="Calibri" pitchFamily="34" charset="0"/>
                        </a:rPr>
                        <a:t> </a:t>
                      </a:r>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0579C772-953A-432A-9D25-9A5066C23C2D}"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progress </a:t>
            </a:r>
          </a:p>
        </p:txBody>
      </p:sp>
      <p:graphicFrame>
        <p:nvGraphicFramePr>
          <p:cNvPr id="4" name="Table 3"/>
          <p:cNvGraphicFramePr>
            <a:graphicFrameLocks noGrp="1"/>
          </p:cNvGraphicFramePr>
          <p:nvPr/>
        </p:nvGraphicFramePr>
        <p:xfrm>
          <a:off x="1006475" y="1412874"/>
          <a:ext cx="8013699" cy="4943475"/>
        </p:xfrm>
        <a:graphic>
          <a:graphicData uri="http://schemas.openxmlformats.org/drawingml/2006/table">
            <a:tbl>
              <a:tblPr firstRow="1" bandRow="1">
                <a:tableStyleId>{5C22544A-7EE6-4342-B048-85BDC9FD1C3A}</a:tableStyleId>
              </a:tblPr>
              <a:tblGrid>
                <a:gridCol w="825491"/>
                <a:gridCol w="3963074"/>
                <a:gridCol w="3225134"/>
              </a:tblGrid>
              <a:tr h="545951">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2826980">
                <a:tc>
                  <a:txBody>
                    <a:bodyPr/>
                    <a:lstStyle/>
                    <a:p>
                      <a:pPr>
                        <a:lnSpc>
                          <a:spcPct val="100000"/>
                        </a:lnSpc>
                        <a:spcAft>
                          <a:spcPts val="0"/>
                        </a:spcAft>
                      </a:pPr>
                      <a:r>
                        <a:rPr lang="en-ZA" sz="1400" dirty="0">
                          <a:effectLst/>
                          <a:latin typeface="+mn-lt"/>
                          <a:ea typeface="Calibri" pitchFamily="34" charset="0"/>
                        </a:rPr>
                        <a:t>8.</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The </a:t>
                      </a:r>
                      <a:r>
                        <a:rPr lang="en-ZA" sz="1400" dirty="0" err="1">
                          <a:effectLst/>
                          <a:latin typeface="+mn-lt"/>
                          <a:ea typeface="Calibri" pitchFamily="34" charset="0"/>
                        </a:rPr>
                        <a:t>Ombud</a:t>
                      </a:r>
                      <a:r>
                        <a:rPr lang="en-ZA" sz="1400" dirty="0">
                          <a:effectLst/>
                          <a:latin typeface="+mn-lt"/>
                          <a:ea typeface="Calibri" pitchFamily="34" charset="0"/>
                        </a:rPr>
                        <a:t> fully supports the </a:t>
                      </a:r>
                      <a:r>
                        <a:rPr lang="en-ZA" sz="1400" dirty="0" err="1">
                          <a:effectLst/>
                          <a:latin typeface="+mn-lt"/>
                          <a:ea typeface="Calibri" pitchFamily="34" charset="0"/>
                        </a:rPr>
                        <a:t>ongoing</a:t>
                      </a:r>
                      <a:r>
                        <a:rPr lang="en-ZA" sz="1400" dirty="0">
                          <a:effectLst/>
                          <a:latin typeface="+mn-lt"/>
                          <a:ea typeface="Calibri" pitchFamily="34" charset="0"/>
                        </a:rPr>
                        <a:t> SAPS and Forensic investigations underway. The findings and outcomes of these investigations must be shared with appropriate agencies so that appropriate action where deemed justified can be taken;</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The DG in the </a:t>
                      </a:r>
                      <a:r>
                        <a:rPr lang="en-ZA" sz="1400" dirty="0" err="1" smtClean="0">
                          <a:effectLst/>
                          <a:latin typeface="+mn-lt"/>
                          <a:ea typeface="Calibri" pitchFamily="34" charset="0"/>
                        </a:rPr>
                        <a:t>OoP</a:t>
                      </a:r>
                      <a:r>
                        <a:rPr lang="en-ZA" sz="1400" baseline="0" dirty="0" smtClean="0">
                          <a:effectLst/>
                          <a:latin typeface="+mn-lt"/>
                          <a:ea typeface="Calibri" pitchFamily="34" charset="0"/>
                        </a:rPr>
                        <a:t> has met with the SAPS Provincial Commissioner, General De Lange and the team from SAPS is now involved as per the Health Ombudsman Report</a:t>
                      </a:r>
                      <a:endParaRPr lang="en-ZA" sz="1400" dirty="0">
                        <a:effectLst/>
                        <a:latin typeface="+mn-lt"/>
                        <a:ea typeface="Calibri" pitchFamily="34" charset="0"/>
                      </a:endParaRPr>
                    </a:p>
                  </a:txBody>
                  <a:tcPr marL="68580" marR="68580" marT="0" marB="0"/>
                </a:tc>
              </a:tr>
              <a:tr h="1570544">
                <a:tc>
                  <a:txBody>
                    <a:bodyPr/>
                    <a:lstStyle/>
                    <a:p>
                      <a:pPr>
                        <a:lnSpc>
                          <a:spcPct val="100000"/>
                        </a:lnSpc>
                        <a:spcAft>
                          <a:spcPts val="0"/>
                        </a:spcAft>
                      </a:pPr>
                      <a:r>
                        <a:rPr lang="en-ZA" sz="1400" dirty="0" smtClean="0">
                          <a:effectLst/>
                          <a:latin typeface="+mn-lt"/>
                          <a:ea typeface="Calibri" pitchFamily="34" charset="0"/>
                        </a:rPr>
                        <a:t>9.</a:t>
                      </a:r>
                      <a:endParaRPr lang="en-ZA" sz="1400" dirty="0">
                        <a:effectLst/>
                        <a:latin typeface="+mn-lt"/>
                        <a:ea typeface="Calibri" pitchFamily="34" charset="0"/>
                      </a:endParaRP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The National Minister of Health should request the SAHRC to undertake a systematic and systemic review of human rights compliance and possible violations nationally related to Mental Health;</a:t>
                      </a:r>
                    </a:p>
                    <a:p>
                      <a:pPr algn="just">
                        <a:lnSpc>
                          <a:spcPct val="100000"/>
                        </a:lnSpc>
                        <a:spcAft>
                          <a:spcPts val="0"/>
                        </a:spcAft>
                      </a:pPr>
                      <a:r>
                        <a:rPr lang="en-ZA" sz="1400" dirty="0">
                          <a:effectLst/>
                          <a:latin typeface="+mn-lt"/>
                          <a:ea typeface="Calibri" pitchFamily="34" charset="0"/>
                        </a:rPr>
                        <a:t> </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This has been done.</a:t>
                      </a:r>
                      <a:endParaRPr lang="en-ZA" sz="1400" dirty="0">
                        <a:effectLst/>
                        <a:latin typeface="+mn-lt"/>
                        <a:ea typeface="Calibri" pitchFamily="34"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800" dirty="0"/>
              <a:t>1. Health </a:t>
            </a:r>
            <a:r>
              <a:rPr lang="en-ZA" sz="2800" dirty="0" err="1"/>
              <a:t>Ombud’s</a:t>
            </a:r>
            <a:r>
              <a:rPr lang="en-ZA" sz="2800" dirty="0"/>
              <a:t> Report implementation progress </a:t>
            </a:r>
          </a:p>
        </p:txBody>
      </p:sp>
      <p:graphicFrame>
        <p:nvGraphicFramePr>
          <p:cNvPr id="4" name="Table 3"/>
          <p:cNvGraphicFramePr>
            <a:graphicFrameLocks noGrp="1"/>
          </p:cNvGraphicFramePr>
          <p:nvPr/>
        </p:nvGraphicFramePr>
        <p:xfrm>
          <a:off x="1006475" y="1412875"/>
          <a:ext cx="8013699" cy="4810504"/>
        </p:xfrm>
        <a:graphic>
          <a:graphicData uri="http://schemas.openxmlformats.org/drawingml/2006/table">
            <a:tbl>
              <a:tblPr firstRow="1" bandRow="1">
                <a:tableStyleId>{5C22544A-7EE6-4342-B048-85BDC9FD1C3A}</a:tableStyleId>
              </a:tblPr>
              <a:tblGrid>
                <a:gridCol w="825491"/>
                <a:gridCol w="3963074"/>
                <a:gridCol w="3225134"/>
              </a:tblGrid>
              <a:tr h="403177">
                <a:tc>
                  <a:txBody>
                    <a:bodyPr/>
                    <a:lstStyle/>
                    <a:p>
                      <a:r>
                        <a:rPr lang="en-ZA" sz="1400" dirty="0" smtClean="0"/>
                        <a:t>NO.</a:t>
                      </a:r>
                      <a:endParaRPr lang="en-ZA" sz="1400" dirty="0"/>
                    </a:p>
                  </a:txBody>
                  <a:tcPr/>
                </a:tc>
                <a:tc>
                  <a:txBody>
                    <a:bodyPr/>
                    <a:lstStyle/>
                    <a:p>
                      <a:r>
                        <a:rPr lang="en-ZA" sz="1400" dirty="0" smtClean="0"/>
                        <a:t>Recommendations</a:t>
                      </a:r>
                      <a:endParaRPr lang="en-ZA" sz="1400" dirty="0"/>
                    </a:p>
                  </a:txBody>
                  <a:tcPr/>
                </a:tc>
                <a:tc>
                  <a:txBody>
                    <a:bodyPr/>
                    <a:lstStyle/>
                    <a:p>
                      <a:r>
                        <a:rPr lang="en-ZA" sz="1400" dirty="0" smtClean="0"/>
                        <a:t>Status</a:t>
                      </a:r>
                      <a:endParaRPr lang="en-ZA" sz="1400" dirty="0"/>
                    </a:p>
                  </a:txBody>
                  <a:tcPr/>
                </a:tc>
              </a:tr>
              <a:tr h="4407327">
                <a:tc>
                  <a:txBody>
                    <a:bodyPr/>
                    <a:lstStyle/>
                    <a:p>
                      <a:pPr>
                        <a:lnSpc>
                          <a:spcPct val="100000"/>
                        </a:lnSpc>
                        <a:spcAft>
                          <a:spcPts val="0"/>
                        </a:spcAft>
                      </a:pPr>
                      <a:r>
                        <a:rPr lang="en-ZA" sz="1400" dirty="0">
                          <a:effectLst/>
                          <a:latin typeface="+mn-lt"/>
                          <a:ea typeface="Calibri" pitchFamily="34" charset="0"/>
                        </a:rPr>
                        <a:t>10.</a:t>
                      </a:r>
                    </a:p>
                  </a:txBody>
                  <a:tcPr marL="68580" marR="68580" marT="0" marB="0"/>
                </a:tc>
                <a:tc>
                  <a:txBody>
                    <a:bodyPr/>
                    <a:lstStyle/>
                    <a:p>
                      <a:pPr algn="just">
                        <a:lnSpc>
                          <a:spcPct val="100000"/>
                        </a:lnSpc>
                        <a:spcAft>
                          <a:spcPts val="0"/>
                        </a:spcAft>
                      </a:pPr>
                      <a:r>
                        <a:rPr lang="en-ZA" sz="1400" dirty="0">
                          <a:effectLst/>
                          <a:latin typeface="+mn-lt"/>
                          <a:ea typeface="Calibri" pitchFamily="34" charset="0"/>
                        </a:rPr>
                        <a:t>Appropriate legal proceedings should be instituted or administrative action taken against the NGOs that were found to have been operating unlawfully and where MCHUs died;</a:t>
                      </a:r>
                    </a:p>
                  </a:txBody>
                  <a:tcPr marL="68580" marR="68580" marT="0" marB="0"/>
                </a:tc>
                <a:tc>
                  <a:txBody>
                    <a:bodyPr/>
                    <a:lstStyle/>
                    <a:p>
                      <a:pPr marL="285750" lvl="0" indent="-285750" algn="just">
                        <a:lnSpc>
                          <a:spcPct val="100000"/>
                        </a:lnSpc>
                        <a:spcAft>
                          <a:spcPts val="0"/>
                        </a:spcAft>
                        <a:buFont typeface="Arial" charset="0"/>
                        <a:buChar char="•"/>
                      </a:pPr>
                      <a:r>
                        <a:rPr lang="en-ZA" sz="1400" dirty="0" smtClean="0">
                          <a:effectLst/>
                          <a:latin typeface="+mn-lt"/>
                          <a:ea typeface="Calibri" pitchFamily="34" charset="0"/>
                        </a:rPr>
                        <a:t>The report of the assessment</a:t>
                      </a:r>
                      <a:r>
                        <a:rPr lang="en-ZA" sz="1400" baseline="0" dirty="0" smtClean="0">
                          <a:effectLst/>
                          <a:latin typeface="+mn-lt"/>
                          <a:ea typeface="Calibri" pitchFamily="34" charset="0"/>
                        </a:rPr>
                        <a:t> </a:t>
                      </a:r>
                      <a:r>
                        <a:rPr lang="en-ZA" sz="1400" dirty="0" smtClean="0">
                          <a:effectLst/>
                          <a:latin typeface="+mn-lt"/>
                          <a:ea typeface="Calibri" pitchFamily="34" charset="0"/>
                        </a:rPr>
                        <a:t>teams ha</a:t>
                      </a:r>
                      <a:r>
                        <a:rPr lang="en-AU" altLang="en-ZA" sz="1400" dirty="0" smtClean="0">
                          <a:effectLst/>
                          <a:latin typeface="+mn-lt"/>
                          <a:ea typeface="Calibri" pitchFamily="34" charset="0"/>
                        </a:rPr>
                        <a:t>s been f</a:t>
                      </a:r>
                      <a:r>
                        <a:rPr lang="en-ZA" sz="1400" dirty="0" smtClean="0">
                          <a:effectLst/>
                          <a:latin typeface="+mn-lt"/>
                          <a:ea typeface="Calibri" pitchFamily="34" charset="0"/>
                        </a:rPr>
                        <a:t>inalised their reports and appropriate legal proceedings/administrative action will be instituted. </a:t>
                      </a:r>
                      <a:endParaRPr lang="en-ZA" sz="1400" dirty="0">
                        <a:effectLst/>
                        <a:latin typeface="+mn-lt"/>
                        <a:ea typeface="Calibri" pitchFamily="34"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0579C772-953A-432A-9D25-9A5066C23C2D}"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oundedRectangle"/>
</p:tagLst>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TotalTime>
  <Words>4159</Words>
  <Application>Microsoft Office PowerPoint</Application>
  <PresentationFormat>On-screen Show (4:3)</PresentationFormat>
  <Paragraphs>745</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5_Office Theme</vt:lpstr>
      <vt:lpstr>Progress Report on the implementation of the Recommendations of the Health Ombuds on MHCU</vt:lpstr>
      <vt:lpstr>OUTLINE </vt:lpstr>
      <vt:lpstr>1. Health Ombud’s Report implementation progress  </vt:lpstr>
      <vt:lpstr>1. Health Ombud’s Report implementation progress  (c)</vt:lpstr>
      <vt:lpstr>1. Health Ombud’s Report implementation progress </vt:lpstr>
      <vt:lpstr>1. Health Ombud’s Report implementation progress </vt:lpstr>
      <vt:lpstr>1. Health Ombud’s Report implementation progress </vt:lpstr>
      <vt:lpstr>1. Health Ombud’s Report implementation progress </vt:lpstr>
      <vt:lpstr>1. Health Ombud’s Report implementation progress </vt:lpstr>
      <vt:lpstr>1. Health Ombud’s Report implementation progress </vt:lpstr>
      <vt:lpstr>1. Health Ombud’s Report implementation progress </vt:lpstr>
      <vt:lpstr>1. Health Ombud’s Report implementation progress</vt:lpstr>
      <vt:lpstr>1. Health Ombud’s Report implementation progress </vt:lpstr>
      <vt:lpstr>1. Health Ombud’s Report implementation progress </vt:lpstr>
      <vt:lpstr>1. Health Ombud’s Report implementation progress </vt:lpstr>
      <vt:lpstr>1. Health Ombud’s Report implementation progress </vt:lpstr>
      <vt:lpstr>Slide 17</vt:lpstr>
      <vt:lpstr>Slide 18</vt:lpstr>
      <vt:lpstr>Slide 19</vt:lpstr>
      <vt:lpstr>Slide 20</vt:lpstr>
      <vt:lpstr>Slide 21</vt:lpstr>
      <vt:lpstr>Slide 22</vt:lpstr>
      <vt:lpstr>Slide 23</vt:lpstr>
      <vt:lpstr>Slide 24</vt:lpstr>
      <vt:lpstr>Approach to relocation of former Life Esidimeni mental health care users (MHCU)</vt:lpstr>
      <vt:lpstr>APPROACH TO RELOCATION OF FORMER LIFE ESIDIMENI MENTAL HEALTH CARE USERS (MHCU)</vt:lpstr>
      <vt:lpstr>APPROACH TO RELOCATION OF FORMER LIFE ESIDIMENI MENTAL HEALTH CARE USERS (MHCU)</vt:lpstr>
      <vt:lpstr>PRIORITISATION OF MHCUS RELOCATION </vt:lpstr>
      <vt:lpstr>APPROACH TO RELOCATION OF FORMER LIFE ESIDIMENI MENTAL HEALTH CARE USERS (MHCU)</vt:lpstr>
      <vt:lpstr>APPROACH TO RELOCATION OF FORMER LIFE ESIDIMENI MENTAL HEALTH CARE USERS (MHCU)</vt:lpstr>
      <vt:lpstr>CONSOLIDATION OF DATA SOURCES INTO A MASTER DATABASE</vt:lpstr>
      <vt:lpstr>Progress to date</vt:lpstr>
      <vt:lpstr>Slide 33</vt:lpstr>
    </vt:vector>
  </TitlesOfParts>
  <Company>Office of the Premier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Mufhandu</dc:creator>
  <cp:lastModifiedBy>PUMZA</cp:lastModifiedBy>
  <cp:revision>949</cp:revision>
  <cp:lastPrinted>2017-03-14T08:38:10Z</cp:lastPrinted>
  <dcterms:created xsi:type="dcterms:W3CDTF">1900-01-01T00:00:00Z</dcterms:created>
  <dcterms:modified xsi:type="dcterms:W3CDTF">2017-03-16T08:07:19Z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3081-7.1.0</vt:lpwstr>
  </property>
</Properties>
</file>