
<file path=[Content_Types].xml><?xml version="1.0" encoding="utf-8"?>
<Types xmlns="http://schemas.openxmlformats.org/package/2006/content-types">
  <Override PartName="/ppt/tags/tag8.xml" ContentType="application/vnd.openxmlformats-officedocument.presentationml.tags+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tags/tag7.xml" ContentType="application/vnd.openxmlformats-officedocument.presentationml.tags+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diagrams/layout2.xml" ContentType="application/vnd.openxmlformats-officedocument.drawingml.diagramLayout+xml"/>
  <Override PartName="/ppt/tags/tag2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diagrams/data1.xml" ContentType="application/vnd.openxmlformats-officedocument.drawingml.diagramData+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7" r:id="rId2"/>
  </p:sldMasterIdLst>
  <p:notesMasterIdLst>
    <p:notesMasterId r:id="rId27"/>
  </p:notesMasterIdLst>
  <p:sldIdLst>
    <p:sldId id="256" r:id="rId3"/>
    <p:sldId id="458" r:id="rId4"/>
    <p:sldId id="460" r:id="rId5"/>
    <p:sldId id="335" r:id="rId6"/>
    <p:sldId id="429" r:id="rId7"/>
    <p:sldId id="385" r:id="rId8"/>
    <p:sldId id="413" r:id="rId9"/>
    <p:sldId id="425" r:id="rId10"/>
    <p:sldId id="479" r:id="rId11"/>
    <p:sldId id="473" r:id="rId12"/>
    <p:sldId id="461" r:id="rId13"/>
    <p:sldId id="463" r:id="rId14"/>
    <p:sldId id="464" r:id="rId15"/>
    <p:sldId id="465" r:id="rId16"/>
    <p:sldId id="475" r:id="rId17"/>
    <p:sldId id="476" r:id="rId18"/>
    <p:sldId id="477" r:id="rId19"/>
    <p:sldId id="482" r:id="rId20"/>
    <p:sldId id="462" r:id="rId21"/>
    <p:sldId id="467" r:id="rId22"/>
    <p:sldId id="468" r:id="rId23"/>
    <p:sldId id="478" r:id="rId24"/>
    <p:sldId id="471" r:id="rId25"/>
    <p:sldId id="481" r:id="rId2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8" autoAdjust="0"/>
    <p:restoredTop sz="94637" autoAdjust="0"/>
  </p:normalViewPr>
  <p:slideViewPr>
    <p:cSldViewPr snapToGrid="0" snapToObjects="1">
      <p:cViewPr>
        <p:scale>
          <a:sx n="70" d="100"/>
          <a:sy n="70" d="100"/>
        </p:scale>
        <p:origin x="-2814" y="-9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36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94381-B99F-457E-AE09-6AC3D5F35E23}" type="doc">
      <dgm:prSet loTypeId="urn:microsoft.com/office/officeart/2005/8/layout/radial6" loCatId="cycle" qsTypeId="urn:microsoft.com/office/officeart/2005/8/quickstyle/simple1" qsCatId="simple" csTypeId="urn:microsoft.com/office/officeart/2005/8/colors/accent0_3" csCatId="mainScheme" phldr="1"/>
      <dgm:spPr/>
      <dgm:t>
        <a:bodyPr/>
        <a:lstStyle/>
        <a:p>
          <a:endParaRPr lang="en-US"/>
        </a:p>
      </dgm:t>
    </dgm:pt>
    <dgm:pt modelId="{718757F2-ADDA-45E4-BC2F-9026CCEFB455}">
      <dgm:prSet phldrT="[Text]" phldr="1"/>
      <dgm:spPr>
        <a:blipFill dpi="0" rotWithShape="0">
          <a:blip xmlns:r="http://schemas.openxmlformats.org/officeDocument/2006/relationships" r:embed="rId1"/>
          <a:srcRect/>
          <a:tile tx="0" ty="0" sx="75000" sy="98000" flip="none" algn="tl"/>
        </a:blipFill>
      </dgm:spPr>
      <dgm:t>
        <a:bodyPr/>
        <a:lstStyle/>
        <a:p>
          <a:endParaRPr lang="en-US" dirty="0"/>
        </a:p>
      </dgm:t>
    </dgm:pt>
    <dgm:pt modelId="{140D4109-2FBB-4B02-A228-B5D4A875547C}" type="parTrans" cxnId="{650AE99C-89BC-473D-9956-A3DAB24C3E91}">
      <dgm:prSet/>
      <dgm:spPr/>
      <dgm:t>
        <a:bodyPr/>
        <a:lstStyle/>
        <a:p>
          <a:endParaRPr lang="en-US"/>
        </a:p>
      </dgm:t>
    </dgm:pt>
    <dgm:pt modelId="{1C3DE6F9-BE3C-4D5B-B1B0-E662BEA56749}" type="sibTrans" cxnId="{650AE99C-89BC-473D-9956-A3DAB24C3E91}">
      <dgm:prSet/>
      <dgm:spPr/>
      <dgm:t>
        <a:bodyPr/>
        <a:lstStyle/>
        <a:p>
          <a:endParaRPr lang="en-US"/>
        </a:p>
      </dgm:t>
    </dgm:pt>
    <dgm:pt modelId="{DAEFE187-4A6B-40BF-902F-6EA055F59368}">
      <dgm:prSet phldrT="[Text]"/>
      <dgm:spPr/>
      <dgm:t>
        <a:bodyPr/>
        <a:lstStyle/>
        <a:p>
          <a:r>
            <a:rPr lang="en-US" dirty="0" smtClean="0"/>
            <a:t>Unreliable Service</a:t>
          </a:r>
          <a:endParaRPr lang="en-US" dirty="0"/>
        </a:p>
      </dgm:t>
    </dgm:pt>
    <dgm:pt modelId="{9099828A-9785-46D1-A02A-F11D31F0F629}" type="parTrans" cxnId="{1FAD8755-6D8B-405D-89B8-F6768E9DFB26}">
      <dgm:prSet/>
      <dgm:spPr/>
      <dgm:t>
        <a:bodyPr/>
        <a:lstStyle/>
        <a:p>
          <a:endParaRPr lang="en-US"/>
        </a:p>
      </dgm:t>
    </dgm:pt>
    <dgm:pt modelId="{40FFDEF4-BB0C-4633-962A-6C6D2CB51628}" type="sibTrans" cxnId="{1FAD8755-6D8B-405D-89B8-F6768E9DFB26}">
      <dgm:prSet/>
      <dgm:spPr/>
      <dgm:t>
        <a:bodyPr/>
        <a:lstStyle/>
        <a:p>
          <a:endParaRPr lang="en-US"/>
        </a:p>
      </dgm:t>
    </dgm:pt>
    <dgm:pt modelId="{AA6AE036-9E1A-4FD8-9B9F-91937EC6D0CB}">
      <dgm:prSet phldrT="[Text]"/>
      <dgm:spPr/>
      <dgm:t>
        <a:bodyPr/>
        <a:lstStyle/>
        <a:p>
          <a:r>
            <a:rPr lang="en-US" dirty="0" smtClean="0"/>
            <a:t>Customer Service</a:t>
          </a:r>
          <a:endParaRPr lang="en-US" dirty="0"/>
        </a:p>
      </dgm:t>
    </dgm:pt>
    <dgm:pt modelId="{3FB5F46A-9491-43CD-AA9A-B8042C424AA6}" type="parTrans" cxnId="{0CB1EB3F-9AF8-48AB-BD0B-C03E3367D33D}">
      <dgm:prSet/>
      <dgm:spPr/>
      <dgm:t>
        <a:bodyPr/>
        <a:lstStyle/>
        <a:p>
          <a:endParaRPr lang="en-US"/>
        </a:p>
      </dgm:t>
    </dgm:pt>
    <dgm:pt modelId="{76F12514-0125-4A21-8FCD-7528BC753F08}" type="sibTrans" cxnId="{0CB1EB3F-9AF8-48AB-BD0B-C03E3367D33D}">
      <dgm:prSet/>
      <dgm:spPr/>
      <dgm:t>
        <a:bodyPr/>
        <a:lstStyle/>
        <a:p>
          <a:endParaRPr lang="en-US"/>
        </a:p>
      </dgm:t>
    </dgm:pt>
    <dgm:pt modelId="{5668E773-7A40-4268-9EDB-1FFF8F7FD5F5}">
      <dgm:prSet phldrT="[Text]"/>
      <dgm:spPr/>
      <dgm:t>
        <a:bodyPr/>
        <a:lstStyle/>
        <a:p>
          <a:r>
            <a:rPr lang="en-US" dirty="0" smtClean="0"/>
            <a:t>Revenue Management</a:t>
          </a:r>
          <a:endParaRPr lang="en-US" dirty="0"/>
        </a:p>
      </dgm:t>
    </dgm:pt>
    <dgm:pt modelId="{28F809C0-5AD1-4A05-947B-8885BF5192A5}" type="parTrans" cxnId="{F3C4714C-CAF5-4270-AD56-3929C4049955}">
      <dgm:prSet/>
      <dgm:spPr/>
      <dgm:t>
        <a:bodyPr/>
        <a:lstStyle/>
        <a:p>
          <a:endParaRPr lang="en-US"/>
        </a:p>
      </dgm:t>
    </dgm:pt>
    <dgm:pt modelId="{141E9DAD-90C7-4413-BAD1-2852D4C8B661}" type="sibTrans" cxnId="{F3C4714C-CAF5-4270-AD56-3929C4049955}">
      <dgm:prSet/>
      <dgm:spPr/>
      <dgm:t>
        <a:bodyPr/>
        <a:lstStyle/>
        <a:p>
          <a:endParaRPr lang="en-US"/>
        </a:p>
      </dgm:t>
    </dgm:pt>
    <dgm:pt modelId="{649EE066-4E62-406A-994E-38B262CE17F7}">
      <dgm:prSet phldrT="[Text]"/>
      <dgm:spPr/>
      <dgm:t>
        <a:bodyPr/>
        <a:lstStyle/>
        <a:p>
          <a:r>
            <a:rPr lang="en-US" dirty="0" smtClean="0"/>
            <a:t>Supervision</a:t>
          </a:r>
          <a:endParaRPr lang="en-US" dirty="0"/>
        </a:p>
      </dgm:t>
    </dgm:pt>
    <dgm:pt modelId="{DFC02B3E-6E35-4149-8A80-2D6C9D0E6F7F}" type="parTrans" cxnId="{D7D536C8-8E5C-4931-9171-6A21DD6F38E5}">
      <dgm:prSet/>
      <dgm:spPr/>
      <dgm:t>
        <a:bodyPr/>
        <a:lstStyle/>
        <a:p>
          <a:endParaRPr lang="en-US"/>
        </a:p>
      </dgm:t>
    </dgm:pt>
    <dgm:pt modelId="{A5B44063-568D-4249-8844-AB3663D95517}" type="sibTrans" cxnId="{D7D536C8-8E5C-4931-9171-6A21DD6F38E5}">
      <dgm:prSet/>
      <dgm:spPr/>
      <dgm:t>
        <a:bodyPr/>
        <a:lstStyle/>
        <a:p>
          <a:endParaRPr lang="en-US"/>
        </a:p>
      </dgm:t>
    </dgm:pt>
    <dgm:pt modelId="{E33C667B-C124-4A92-9744-26C36558DFEC}">
      <dgm:prSet phldrT="[Text]"/>
      <dgm:spPr/>
      <dgm:t>
        <a:bodyPr/>
        <a:lstStyle/>
        <a:p>
          <a:r>
            <a:rPr lang="en-US" dirty="0" smtClean="0"/>
            <a:t>Security</a:t>
          </a:r>
          <a:endParaRPr lang="en-US" dirty="0"/>
        </a:p>
      </dgm:t>
    </dgm:pt>
    <dgm:pt modelId="{E1D3DE26-B432-45E0-907C-A46CC155DF2D}" type="parTrans" cxnId="{EFB12017-B709-4ACC-9C17-E60A0AAF2E65}">
      <dgm:prSet/>
      <dgm:spPr/>
      <dgm:t>
        <a:bodyPr/>
        <a:lstStyle/>
        <a:p>
          <a:endParaRPr lang="en-US"/>
        </a:p>
      </dgm:t>
    </dgm:pt>
    <dgm:pt modelId="{385336D5-4924-4104-AA69-E4146F0D9DF7}" type="sibTrans" cxnId="{EFB12017-B709-4ACC-9C17-E60A0AAF2E65}">
      <dgm:prSet/>
      <dgm:spPr/>
      <dgm:t>
        <a:bodyPr/>
        <a:lstStyle/>
        <a:p>
          <a:endParaRPr lang="en-US"/>
        </a:p>
      </dgm:t>
    </dgm:pt>
    <dgm:pt modelId="{234E0444-11C8-40A1-9863-96150ABD594C}">
      <dgm:prSet phldrT="[Text]"/>
      <dgm:spPr/>
      <dgm:t>
        <a:bodyPr/>
        <a:lstStyle/>
        <a:p>
          <a:r>
            <a:rPr lang="en-US" dirty="0" smtClean="0"/>
            <a:t>Maintenance of Rolling Stock and Infrastructure</a:t>
          </a:r>
          <a:endParaRPr lang="en-US" dirty="0"/>
        </a:p>
      </dgm:t>
    </dgm:pt>
    <dgm:pt modelId="{636A0FAE-A4D2-4F97-A15C-41F5538C954F}" type="parTrans" cxnId="{7F350FF2-B470-47F7-9364-2C047943989B}">
      <dgm:prSet/>
      <dgm:spPr/>
      <dgm:t>
        <a:bodyPr/>
        <a:lstStyle/>
        <a:p>
          <a:endParaRPr lang="en-US"/>
        </a:p>
      </dgm:t>
    </dgm:pt>
    <dgm:pt modelId="{99F23B1A-A223-45A0-A15A-110C693EF588}" type="sibTrans" cxnId="{7F350FF2-B470-47F7-9364-2C047943989B}">
      <dgm:prSet/>
      <dgm:spPr/>
      <dgm:t>
        <a:bodyPr/>
        <a:lstStyle/>
        <a:p>
          <a:endParaRPr lang="en-US"/>
        </a:p>
      </dgm:t>
    </dgm:pt>
    <dgm:pt modelId="{CD1FBE71-2A71-49A9-A540-5A9B8472808F}" type="pres">
      <dgm:prSet presAssocID="{FBA94381-B99F-457E-AE09-6AC3D5F35E23}" presName="Name0" presStyleCnt="0">
        <dgm:presLayoutVars>
          <dgm:chMax val="1"/>
          <dgm:dir/>
          <dgm:animLvl val="ctr"/>
          <dgm:resizeHandles val="exact"/>
        </dgm:presLayoutVars>
      </dgm:prSet>
      <dgm:spPr/>
      <dgm:t>
        <a:bodyPr/>
        <a:lstStyle/>
        <a:p>
          <a:endParaRPr lang="en-ZA"/>
        </a:p>
      </dgm:t>
    </dgm:pt>
    <dgm:pt modelId="{316F2F98-B11D-4C0B-8BC7-0386AB8B1B26}" type="pres">
      <dgm:prSet presAssocID="{718757F2-ADDA-45E4-BC2F-9026CCEFB455}" presName="centerShape" presStyleLbl="node0" presStyleIdx="0" presStyleCnt="1"/>
      <dgm:spPr/>
      <dgm:t>
        <a:bodyPr/>
        <a:lstStyle/>
        <a:p>
          <a:endParaRPr lang="en-ZA"/>
        </a:p>
      </dgm:t>
    </dgm:pt>
    <dgm:pt modelId="{440E6F27-DDA4-4AB1-9B61-8D3D434A658D}" type="pres">
      <dgm:prSet presAssocID="{DAEFE187-4A6B-40BF-902F-6EA055F59368}" presName="node" presStyleLbl="node1" presStyleIdx="0" presStyleCnt="6">
        <dgm:presLayoutVars>
          <dgm:bulletEnabled val="1"/>
        </dgm:presLayoutVars>
      </dgm:prSet>
      <dgm:spPr/>
      <dgm:t>
        <a:bodyPr/>
        <a:lstStyle/>
        <a:p>
          <a:endParaRPr lang="en-US"/>
        </a:p>
      </dgm:t>
    </dgm:pt>
    <dgm:pt modelId="{5D5F0695-614D-4C27-BBF7-9889C1B1A86B}" type="pres">
      <dgm:prSet presAssocID="{DAEFE187-4A6B-40BF-902F-6EA055F59368}" presName="dummy" presStyleCnt="0"/>
      <dgm:spPr/>
    </dgm:pt>
    <dgm:pt modelId="{2567C4D5-B8A5-4226-AEF2-950B9F0C7801}" type="pres">
      <dgm:prSet presAssocID="{40FFDEF4-BB0C-4633-962A-6C6D2CB51628}" presName="sibTrans" presStyleLbl="sibTrans2D1" presStyleIdx="0" presStyleCnt="6"/>
      <dgm:spPr/>
      <dgm:t>
        <a:bodyPr/>
        <a:lstStyle/>
        <a:p>
          <a:endParaRPr lang="en-ZA"/>
        </a:p>
      </dgm:t>
    </dgm:pt>
    <dgm:pt modelId="{374C70A5-A035-4246-B594-6990492362EC}" type="pres">
      <dgm:prSet presAssocID="{AA6AE036-9E1A-4FD8-9B9F-91937EC6D0CB}" presName="node" presStyleLbl="node1" presStyleIdx="1" presStyleCnt="6">
        <dgm:presLayoutVars>
          <dgm:bulletEnabled val="1"/>
        </dgm:presLayoutVars>
      </dgm:prSet>
      <dgm:spPr/>
      <dgm:t>
        <a:bodyPr/>
        <a:lstStyle/>
        <a:p>
          <a:endParaRPr lang="en-US"/>
        </a:p>
      </dgm:t>
    </dgm:pt>
    <dgm:pt modelId="{14CC2DDD-593B-49A2-8D51-C2E078CA59A0}" type="pres">
      <dgm:prSet presAssocID="{AA6AE036-9E1A-4FD8-9B9F-91937EC6D0CB}" presName="dummy" presStyleCnt="0"/>
      <dgm:spPr/>
    </dgm:pt>
    <dgm:pt modelId="{21E6E925-749B-476D-ADC9-A94000676AC9}" type="pres">
      <dgm:prSet presAssocID="{76F12514-0125-4A21-8FCD-7528BC753F08}" presName="sibTrans" presStyleLbl="sibTrans2D1" presStyleIdx="1" presStyleCnt="6"/>
      <dgm:spPr/>
      <dgm:t>
        <a:bodyPr/>
        <a:lstStyle/>
        <a:p>
          <a:endParaRPr lang="en-ZA"/>
        </a:p>
      </dgm:t>
    </dgm:pt>
    <dgm:pt modelId="{95C797CD-6F65-494E-A50A-0EAB9024A992}" type="pres">
      <dgm:prSet presAssocID="{5668E773-7A40-4268-9EDB-1FFF8F7FD5F5}" presName="node" presStyleLbl="node1" presStyleIdx="2" presStyleCnt="6">
        <dgm:presLayoutVars>
          <dgm:bulletEnabled val="1"/>
        </dgm:presLayoutVars>
      </dgm:prSet>
      <dgm:spPr/>
      <dgm:t>
        <a:bodyPr/>
        <a:lstStyle/>
        <a:p>
          <a:endParaRPr lang="en-US"/>
        </a:p>
      </dgm:t>
    </dgm:pt>
    <dgm:pt modelId="{AC06B7A4-80EC-47AF-BE96-4B229270B05D}" type="pres">
      <dgm:prSet presAssocID="{5668E773-7A40-4268-9EDB-1FFF8F7FD5F5}" presName="dummy" presStyleCnt="0"/>
      <dgm:spPr/>
    </dgm:pt>
    <dgm:pt modelId="{EB10A12C-993B-4020-9477-0A44F6C4C976}" type="pres">
      <dgm:prSet presAssocID="{141E9DAD-90C7-4413-BAD1-2852D4C8B661}" presName="sibTrans" presStyleLbl="sibTrans2D1" presStyleIdx="2" presStyleCnt="6"/>
      <dgm:spPr/>
      <dgm:t>
        <a:bodyPr/>
        <a:lstStyle/>
        <a:p>
          <a:endParaRPr lang="en-ZA"/>
        </a:p>
      </dgm:t>
    </dgm:pt>
    <dgm:pt modelId="{049ECF75-EBBD-4510-B719-2DCE6369FCCC}" type="pres">
      <dgm:prSet presAssocID="{649EE066-4E62-406A-994E-38B262CE17F7}" presName="node" presStyleLbl="node1" presStyleIdx="3" presStyleCnt="6">
        <dgm:presLayoutVars>
          <dgm:bulletEnabled val="1"/>
        </dgm:presLayoutVars>
      </dgm:prSet>
      <dgm:spPr/>
      <dgm:t>
        <a:bodyPr/>
        <a:lstStyle/>
        <a:p>
          <a:endParaRPr lang="en-ZA"/>
        </a:p>
      </dgm:t>
    </dgm:pt>
    <dgm:pt modelId="{DD92DAAD-8CE0-492E-B983-16BD3F8550A8}" type="pres">
      <dgm:prSet presAssocID="{649EE066-4E62-406A-994E-38B262CE17F7}" presName="dummy" presStyleCnt="0"/>
      <dgm:spPr/>
    </dgm:pt>
    <dgm:pt modelId="{196C6C2C-2D20-466F-A43F-9A73AA203D1B}" type="pres">
      <dgm:prSet presAssocID="{A5B44063-568D-4249-8844-AB3663D95517}" presName="sibTrans" presStyleLbl="sibTrans2D1" presStyleIdx="3" presStyleCnt="6"/>
      <dgm:spPr/>
      <dgm:t>
        <a:bodyPr/>
        <a:lstStyle/>
        <a:p>
          <a:endParaRPr lang="en-ZA"/>
        </a:p>
      </dgm:t>
    </dgm:pt>
    <dgm:pt modelId="{1136E9F5-132C-4B09-9DE3-5AA45FC0E488}" type="pres">
      <dgm:prSet presAssocID="{E33C667B-C124-4A92-9744-26C36558DFEC}" presName="node" presStyleLbl="node1" presStyleIdx="4" presStyleCnt="6">
        <dgm:presLayoutVars>
          <dgm:bulletEnabled val="1"/>
        </dgm:presLayoutVars>
      </dgm:prSet>
      <dgm:spPr/>
      <dgm:t>
        <a:bodyPr/>
        <a:lstStyle/>
        <a:p>
          <a:endParaRPr lang="en-ZA"/>
        </a:p>
      </dgm:t>
    </dgm:pt>
    <dgm:pt modelId="{F4B6894F-5471-4C10-8565-63B3F7227E60}" type="pres">
      <dgm:prSet presAssocID="{E33C667B-C124-4A92-9744-26C36558DFEC}" presName="dummy" presStyleCnt="0"/>
      <dgm:spPr/>
    </dgm:pt>
    <dgm:pt modelId="{B7064048-937C-4644-9B0C-FB420E9F004C}" type="pres">
      <dgm:prSet presAssocID="{385336D5-4924-4104-AA69-E4146F0D9DF7}" presName="sibTrans" presStyleLbl="sibTrans2D1" presStyleIdx="4" presStyleCnt="6"/>
      <dgm:spPr/>
      <dgm:t>
        <a:bodyPr/>
        <a:lstStyle/>
        <a:p>
          <a:endParaRPr lang="en-ZA"/>
        </a:p>
      </dgm:t>
    </dgm:pt>
    <dgm:pt modelId="{4A9C5508-1EE6-44B4-9CB8-F8123B0F7F0E}" type="pres">
      <dgm:prSet presAssocID="{234E0444-11C8-40A1-9863-96150ABD594C}" presName="node" presStyleLbl="node1" presStyleIdx="5" presStyleCnt="6">
        <dgm:presLayoutVars>
          <dgm:bulletEnabled val="1"/>
        </dgm:presLayoutVars>
      </dgm:prSet>
      <dgm:spPr/>
      <dgm:t>
        <a:bodyPr/>
        <a:lstStyle/>
        <a:p>
          <a:endParaRPr lang="en-US"/>
        </a:p>
      </dgm:t>
    </dgm:pt>
    <dgm:pt modelId="{535B125D-C7D0-43D0-832E-14321D643A44}" type="pres">
      <dgm:prSet presAssocID="{234E0444-11C8-40A1-9863-96150ABD594C}" presName="dummy" presStyleCnt="0"/>
      <dgm:spPr/>
    </dgm:pt>
    <dgm:pt modelId="{4006FDB9-D0AA-41D5-8514-F41324CF9E3D}" type="pres">
      <dgm:prSet presAssocID="{99F23B1A-A223-45A0-A15A-110C693EF588}" presName="sibTrans" presStyleLbl="sibTrans2D1" presStyleIdx="5" presStyleCnt="6"/>
      <dgm:spPr/>
      <dgm:t>
        <a:bodyPr/>
        <a:lstStyle/>
        <a:p>
          <a:endParaRPr lang="en-ZA"/>
        </a:p>
      </dgm:t>
    </dgm:pt>
  </dgm:ptLst>
  <dgm:cxnLst>
    <dgm:cxn modelId="{1FAD8755-6D8B-405D-89B8-F6768E9DFB26}" srcId="{718757F2-ADDA-45E4-BC2F-9026CCEFB455}" destId="{DAEFE187-4A6B-40BF-902F-6EA055F59368}" srcOrd="0" destOrd="0" parTransId="{9099828A-9785-46D1-A02A-F11D31F0F629}" sibTransId="{40FFDEF4-BB0C-4633-962A-6C6D2CB51628}"/>
    <dgm:cxn modelId="{FE1D0AC4-9196-4003-B01E-300834D9DF8B}" type="presOf" srcId="{718757F2-ADDA-45E4-BC2F-9026CCEFB455}" destId="{316F2F98-B11D-4C0B-8BC7-0386AB8B1B26}" srcOrd="0" destOrd="0" presId="urn:microsoft.com/office/officeart/2005/8/layout/radial6"/>
    <dgm:cxn modelId="{D47DC8C2-47C2-43B5-AEA3-D7DCA6D3690C}" type="presOf" srcId="{5668E773-7A40-4268-9EDB-1FFF8F7FD5F5}" destId="{95C797CD-6F65-494E-A50A-0EAB9024A992}" srcOrd="0" destOrd="0" presId="urn:microsoft.com/office/officeart/2005/8/layout/radial6"/>
    <dgm:cxn modelId="{4A8592AF-F337-4921-B00A-0491213EF1A5}" type="presOf" srcId="{76F12514-0125-4A21-8FCD-7528BC753F08}" destId="{21E6E925-749B-476D-ADC9-A94000676AC9}" srcOrd="0" destOrd="0" presId="urn:microsoft.com/office/officeart/2005/8/layout/radial6"/>
    <dgm:cxn modelId="{25EB08E9-1CD8-44A1-977B-286C2180427A}" type="presOf" srcId="{E33C667B-C124-4A92-9744-26C36558DFEC}" destId="{1136E9F5-132C-4B09-9DE3-5AA45FC0E488}" srcOrd="0" destOrd="0" presId="urn:microsoft.com/office/officeart/2005/8/layout/radial6"/>
    <dgm:cxn modelId="{0CB1EB3F-9AF8-48AB-BD0B-C03E3367D33D}" srcId="{718757F2-ADDA-45E4-BC2F-9026CCEFB455}" destId="{AA6AE036-9E1A-4FD8-9B9F-91937EC6D0CB}" srcOrd="1" destOrd="0" parTransId="{3FB5F46A-9491-43CD-AA9A-B8042C424AA6}" sibTransId="{76F12514-0125-4A21-8FCD-7528BC753F08}"/>
    <dgm:cxn modelId="{6D418548-E502-472D-852A-673AD5B12A53}" type="presOf" srcId="{385336D5-4924-4104-AA69-E4146F0D9DF7}" destId="{B7064048-937C-4644-9B0C-FB420E9F004C}" srcOrd="0" destOrd="0" presId="urn:microsoft.com/office/officeart/2005/8/layout/radial6"/>
    <dgm:cxn modelId="{F3C4714C-CAF5-4270-AD56-3929C4049955}" srcId="{718757F2-ADDA-45E4-BC2F-9026CCEFB455}" destId="{5668E773-7A40-4268-9EDB-1FFF8F7FD5F5}" srcOrd="2" destOrd="0" parTransId="{28F809C0-5AD1-4A05-947B-8885BF5192A5}" sibTransId="{141E9DAD-90C7-4413-BAD1-2852D4C8B661}"/>
    <dgm:cxn modelId="{EFB12017-B709-4ACC-9C17-E60A0AAF2E65}" srcId="{718757F2-ADDA-45E4-BC2F-9026CCEFB455}" destId="{E33C667B-C124-4A92-9744-26C36558DFEC}" srcOrd="4" destOrd="0" parTransId="{E1D3DE26-B432-45E0-907C-A46CC155DF2D}" sibTransId="{385336D5-4924-4104-AA69-E4146F0D9DF7}"/>
    <dgm:cxn modelId="{7F350FF2-B470-47F7-9364-2C047943989B}" srcId="{718757F2-ADDA-45E4-BC2F-9026CCEFB455}" destId="{234E0444-11C8-40A1-9863-96150ABD594C}" srcOrd="5" destOrd="0" parTransId="{636A0FAE-A4D2-4F97-A15C-41F5538C954F}" sibTransId="{99F23B1A-A223-45A0-A15A-110C693EF588}"/>
    <dgm:cxn modelId="{650AE99C-89BC-473D-9956-A3DAB24C3E91}" srcId="{FBA94381-B99F-457E-AE09-6AC3D5F35E23}" destId="{718757F2-ADDA-45E4-BC2F-9026CCEFB455}" srcOrd="0" destOrd="0" parTransId="{140D4109-2FBB-4B02-A228-B5D4A875547C}" sibTransId="{1C3DE6F9-BE3C-4D5B-B1B0-E662BEA56749}"/>
    <dgm:cxn modelId="{D7D536C8-8E5C-4931-9171-6A21DD6F38E5}" srcId="{718757F2-ADDA-45E4-BC2F-9026CCEFB455}" destId="{649EE066-4E62-406A-994E-38B262CE17F7}" srcOrd="3" destOrd="0" parTransId="{DFC02B3E-6E35-4149-8A80-2D6C9D0E6F7F}" sibTransId="{A5B44063-568D-4249-8844-AB3663D95517}"/>
    <dgm:cxn modelId="{F5E4104D-4B81-4359-8618-1C0AD0F2B7AC}" type="presOf" srcId="{AA6AE036-9E1A-4FD8-9B9F-91937EC6D0CB}" destId="{374C70A5-A035-4246-B594-6990492362EC}" srcOrd="0" destOrd="0" presId="urn:microsoft.com/office/officeart/2005/8/layout/radial6"/>
    <dgm:cxn modelId="{8E39EF1F-781B-428A-9DB7-6B4773D47C60}" type="presOf" srcId="{DAEFE187-4A6B-40BF-902F-6EA055F59368}" destId="{440E6F27-DDA4-4AB1-9B61-8D3D434A658D}" srcOrd="0" destOrd="0" presId="urn:microsoft.com/office/officeart/2005/8/layout/radial6"/>
    <dgm:cxn modelId="{2B295EA1-4C42-4D4C-9D42-7F1DBA183700}" type="presOf" srcId="{141E9DAD-90C7-4413-BAD1-2852D4C8B661}" destId="{EB10A12C-993B-4020-9477-0A44F6C4C976}" srcOrd="0" destOrd="0" presId="urn:microsoft.com/office/officeart/2005/8/layout/radial6"/>
    <dgm:cxn modelId="{5AA64E1A-9947-47A8-93BE-E9B77DDF201E}" type="presOf" srcId="{99F23B1A-A223-45A0-A15A-110C693EF588}" destId="{4006FDB9-D0AA-41D5-8514-F41324CF9E3D}" srcOrd="0" destOrd="0" presId="urn:microsoft.com/office/officeart/2005/8/layout/radial6"/>
    <dgm:cxn modelId="{DBF83700-AA35-4379-BC86-4BC954941F35}" type="presOf" srcId="{A5B44063-568D-4249-8844-AB3663D95517}" destId="{196C6C2C-2D20-466F-A43F-9A73AA203D1B}" srcOrd="0" destOrd="0" presId="urn:microsoft.com/office/officeart/2005/8/layout/radial6"/>
    <dgm:cxn modelId="{36FEEF4D-1AE3-428A-8BA3-A8058FB5CD06}" type="presOf" srcId="{649EE066-4E62-406A-994E-38B262CE17F7}" destId="{049ECF75-EBBD-4510-B719-2DCE6369FCCC}" srcOrd="0" destOrd="0" presId="urn:microsoft.com/office/officeart/2005/8/layout/radial6"/>
    <dgm:cxn modelId="{3E8DFF68-CA89-4794-8753-402653D5782E}" type="presOf" srcId="{40FFDEF4-BB0C-4633-962A-6C6D2CB51628}" destId="{2567C4D5-B8A5-4226-AEF2-950B9F0C7801}" srcOrd="0" destOrd="0" presId="urn:microsoft.com/office/officeart/2005/8/layout/radial6"/>
    <dgm:cxn modelId="{5CD5F75A-F22B-4954-8C8F-1D8E6DD87714}" type="presOf" srcId="{234E0444-11C8-40A1-9863-96150ABD594C}" destId="{4A9C5508-1EE6-44B4-9CB8-F8123B0F7F0E}" srcOrd="0" destOrd="0" presId="urn:microsoft.com/office/officeart/2005/8/layout/radial6"/>
    <dgm:cxn modelId="{53563A18-6719-44A8-8140-2254AE03B3EB}" type="presOf" srcId="{FBA94381-B99F-457E-AE09-6AC3D5F35E23}" destId="{CD1FBE71-2A71-49A9-A540-5A9B8472808F}" srcOrd="0" destOrd="0" presId="urn:microsoft.com/office/officeart/2005/8/layout/radial6"/>
    <dgm:cxn modelId="{6EEB90CC-CA44-46CC-A76F-4D23D4BD54B2}" type="presParOf" srcId="{CD1FBE71-2A71-49A9-A540-5A9B8472808F}" destId="{316F2F98-B11D-4C0B-8BC7-0386AB8B1B26}" srcOrd="0" destOrd="0" presId="urn:microsoft.com/office/officeart/2005/8/layout/radial6"/>
    <dgm:cxn modelId="{1028D3F8-A58C-4AE9-B338-ADC41E572C3A}" type="presParOf" srcId="{CD1FBE71-2A71-49A9-A540-5A9B8472808F}" destId="{440E6F27-DDA4-4AB1-9B61-8D3D434A658D}" srcOrd="1" destOrd="0" presId="urn:microsoft.com/office/officeart/2005/8/layout/radial6"/>
    <dgm:cxn modelId="{D361EA00-B2BB-42B7-A6CB-5158653850F7}" type="presParOf" srcId="{CD1FBE71-2A71-49A9-A540-5A9B8472808F}" destId="{5D5F0695-614D-4C27-BBF7-9889C1B1A86B}" srcOrd="2" destOrd="0" presId="urn:microsoft.com/office/officeart/2005/8/layout/radial6"/>
    <dgm:cxn modelId="{342DFD71-0A92-47C6-B907-D0CEAE8D62F8}" type="presParOf" srcId="{CD1FBE71-2A71-49A9-A540-5A9B8472808F}" destId="{2567C4D5-B8A5-4226-AEF2-950B9F0C7801}" srcOrd="3" destOrd="0" presId="urn:microsoft.com/office/officeart/2005/8/layout/radial6"/>
    <dgm:cxn modelId="{3A0C64E6-10E9-4AC5-AFD7-846E7F5E4DD9}" type="presParOf" srcId="{CD1FBE71-2A71-49A9-A540-5A9B8472808F}" destId="{374C70A5-A035-4246-B594-6990492362EC}" srcOrd="4" destOrd="0" presId="urn:microsoft.com/office/officeart/2005/8/layout/radial6"/>
    <dgm:cxn modelId="{E5051222-82CC-4FBB-B489-FE016865DCB4}" type="presParOf" srcId="{CD1FBE71-2A71-49A9-A540-5A9B8472808F}" destId="{14CC2DDD-593B-49A2-8D51-C2E078CA59A0}" srcOrd="5" destOrd="0" presId="urn:microsoft.com/office/officeart/2005/8/layout/radial6"/>
    <dgm:cxn modelId="{E56B643D-90FB-4881-8FF5-20D8D7D15FD2}" type="presParOf" srcId="{CD1FBE71-2A71-49A9-A540-5A9B8472808F}" destId="{21E6E925-749B-476D-ADC9-A94000676AC9}" srcOrd="6" destOrd="0" presId="urn:microsoft.com/office/officeart/2005/8/layout/radial6"/>
    <dgm:cxn modelId="{0A492D17-6C36-408E-AD04-90B67DB09E53}" type="presParOf" srcId="{CD1FBE71-2A71-49A9-A540-5A9B8472808F}" destId="{95C797CD-6F65-494E-A50A-0EAB9024A992}" srcOrd="7" destOrd="0" presId="urn:microsoft.com/office/officeart/2005/8/layout/radial6"/>
    <dgm:cxn modelId="{6600972F-1FDB-4115-8F69-CAB1661253BD}" type="presParOf" srcId="{CD1FBE71-2A71-49A9-A540-5A9B8472808F}" destId="{AC06B7A4-80EC-47AF-BE96-4B229270B05D}" srcOrd="8" destOrd="0" presId="urn:microsoft.com/office/officeart/2005/8/layout/radial6"/>
    <dgm:cxn modelId="{1A80E8F9-6A48-4651-BA27-DDFD049AC594}" type="presParOf" srcId="{CD1FBE71-2A71-49A9-A540-5A9B8472808F}" destId="{EB10A12C-993B-4020-9477-0A44F6C4C976}" srcOrd="9" destOrd="0" presId="urn:microsoft.com/office/officeart/2005/8/layout/radial6"/>
    <dgm:cxn modelId="{657B6110-9E04-4A73-AD6A-5CCFE13CD3F5}" type="presParOf" srcId="{CD1FBE71-2A71-49A9-A540-5A9B8472808F}" destId="{049ECF75-EBBD-4510-B719-2DCE6369FCCC}" srcOrd="10" destOrd="0" presId="urn:microsoft.com/office/officeart/2005/8/layout/radial6"/>
    <dgm:cxn modelId="{3ABE8C4E-9F1B-4DEF-B905-4A6B67FA92E5}" type="presParOf" srcId="{CD1FBE71-2A71-49A9-A540-5A9B8472808F}" destId="{DD92DAAD-8CE0-492E-B983-16BD3F8550A8}" srcOrd="11" destOrd="0" presId="urn:microsoft.com/office/officeart/2005/8/layout/radial6"/>
    <dgm:cxn modelId="{102E64B4-64E5-4330-BE67-E2E10D947FA8}" type="presParOf" srcId="{CD1FBE71-2A71-49A9-A540-5A9B8472808F}" destId="{196C6C2C-2D20-466F-A43F-9A73AA203D1B}" srcOrd="12" destOrd="0" presId="urn:microsoft.com/office/officeart/2005/8/layout/radial6"/>
    <dgm:cxn modelId="{47E9D289-B8A2-4B03-B769-4800A75803CD}" type="presParOf" srcId="{CD1FBE71-2A71-49A9-A540-5A9B8472808F}" destId="{1136E9F5-132C-4B09-9DE3-5AA45FC0E488}" srcOrd="13" destOrd="0" presId="urn:microsoft.com/office/officeart/2005/8/layout/radial6"/>
    <dgm:cxn modelId="{2497C3BF-F215-4883-B894-1C07DE870DC9}" type="presParOf" srcId="{CD1FBE71-2A71-49A9-A540-5A9B8472808F}" destId="{F4B6894F-5471-4C10-8565-63B3F7227E60}" srcOrd="14" destOrd="0" presId="urn:microsoft.com/office/officeart/2005/8/layout/radial6"/>
    <dgm:cxn modelId="{AB359140-23AE-4A13-B079-BE7064C00226}" type="presParOf" srcId="{CD1FBE71-2A71-49A9-A540-5A9B8472808F}" destId="{B7064048-937C-4644-9B0C-FB420E9F004C}" srcOrd="15" destOrd="0" presId="urn:microsoft.com/office/officeart/2005/8/layout/radial6"/>
    <dgm:cxn modelId="{EAE56A1B-565F-4811-A633-2649097BF2D4}" type="presParOf" srcId="{CD1FBE71-2A71-49A9-A540-5A9B8472808F}" destId="{4A9C5508-1EE6-44B4-9CB8-F8123B0F7F0E}" srcOrd="16" destOrd="0" presId="urn:microsoft.com/office/officeart/2005/8/layout/radial6"/>
    <dgm:cxn modelId="{111E6770-6CB5-49CC-96DC-48CECB8AB103}" type="presParOf" srcId="{CD1FBE71-2A71-49A9-A540-5A9B8472808F}" destId="{535B125D-C7D0-43D0-832E-14321D643A44}" srcOrd="17" destOrd="0" presId="urn:microsoft.com/office/officeart/2005/8/layout/radial6"/>
    <dgm:cxn modelId="{3DE791F7-22D1-44A5-BECE-AFE7E4FC565B}" type="presParOf" srcId="{CD1FBE71-2A71-49A9-A540-5A9B8472808F}" destId="{4006FDB9-D0AA-41D5-8514-F41324CF9E3D}" srcOrd="18" destOrd="0" presId="urn:microsoft.com/office/officeart/2005/8/layout/radial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C2E47B-F294-4C7C-913F-77F3AC76EFB6}" type="doc">
      <dgm:prSet loTypeId="urn:microsoft.com/office/officeart/2005/8/layout/hProcess6" loCatId="process" qsTypeId="urn:microsoft.com/office/officeart/2005/8/quickstyle/3d1" qsCatId="3D" csTypeId="urn:microsoft.com/office/officeart/2005/8/colors/accent1_2" csCatId="accent1" phldr="1"/>
      <dgm:spPr/>
      <dgm:t>
        <a:bodyPr/>
        <a:lstStyle/>
        <a:p>
          <a:endParaRPr lang="en-US"/>
        </a:p>
      </dgm:t>
    </dgm:pt>
    <dgm:pt modelId="{9EB34034-0767-467B-B73C-6130BC1B18C3}">
      <dgm:prSet phldrT="[Text]"/>
      <dgm:spPr>
        <a:xfrm>
          <a:off x="84131" y="2649555"/>
          <a:ext cx="1033481" cy="925350"/>
        </a:xfr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b="1" dirty="0" smtClean="0">
              <a:solidFill>
                <a:sysClr val="window" lastClr="FFFFFF"/>
              </a:solidFill>
              <a:latin typeface="+mn-lt"/>
              <a:ea typeface="+mn-ea"/>
              <a:cs typeface="+mn-cs"/>
            </a:rPr>
            <a:t>2008/09</a:t>
          </a:r>
          <a:endParaRPr lang="en-US" b="1" dirty="0">
            <a:solidFill>
              <a:sysClr val="window" lastClr="FFFFFF"/>
            </a:solidFill>
            <a:latin typeface="+mn-lt"/>
            <a:ea typeface="+mn-ea"/>
            <a:cs typeface="+mn-cs"/>
          </a:endParaRPr>
        </a:p>
      </dgm:t>
    </dgm:pt>
    <dgm:pt modelId="{B7415E4C-2543-4398-82D9-A5F9F9759293}" type="parTrans" cxnId="{9F865936-838C-4E63-B90E-5A9AA6F6006A}">
      <dgm:prSet/>
      <dgm:spPr/>
      <dgm:t>
        <a:bodyPr/>
        <a:lstStyle/>
        <a:p>
          <a:endParaRPr lang="en-US"/>
        </a:p>
      </dgm:t>
    </dgm:pt>
    <dgm:pt modelId="{5805A792-3C61-4EC4-9FB6-320229A89065}" type="sibTrans" cxnId="{9F865936-838C-4E63-B90E-5A9AA6F6006A}">
      <dgm:prSet/>
      <dgm:spPr/>
      <dgm:t>
        <a:bodyPr/>
        <a:lstStyle/>
        <a:p>
          <a:endParaRPr lang="en-US"/>
        </a:p>
      </dgm:t>
    </dgm:pt>
    <dgm:pt modelId="{DE68D0EA-9B5F-49E4-9804-F7DCACBB6829}">
      <dgm:prSet phldrT="[Text]"/>
      <dgm:spPr>
        <a:xfrm>
          <a:off x="600871" y="1847668"/>
          <a:ext cx="2385415" cy="2529124"/>
        </a:xfrm>
        <a:solidFill>
          <a:srgbClr val="D9EED6">
            <a:alpha val="89804"/>
          </a:srgbClr>
        </a:solidFill>
        <a:ln w="9525" cap="flat" cmpd="sng" algn="ctr">
          <a:solidFill>
            <a:srgbClr val="F0AD00">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r>
            <a:rPr lang="en-US" b="1" u="sng" dirty="0" smtClean="0">
              <a:solidFill>
                <a:sysClr val="windowText" lastClr="000000">
                  <a:hueOff val="0"/>
                  <a:satOff val="0"/>
                  <a:lumOff val="0"/>
                  <a:alphaOff val="0"/>
                </a:sysClr>
              </a:solidFill>
              <a:latin typeface="+mn-lt"/>
              <a:ea typeface="+mn-ea"/>
              <a:cs typeface="+mn-cs"/>
            </a:rPr>
            <a:t>Rail Service</a:t>
          </a:r>
          <a:endParaRPr lang="en-US" b="1" u="sng" dirty="0">
            <a:solidFill>
              <a:sysClr val="windowText" lastClr="000000">
                <a:hueOff val="0"/>
                <a:satOff val="0"/>
                <a:lumOff val="0"/>
                <a:alphaOff val="0"/>
              </a:sysClr>
            </a:solidFill>
            <a:latin typeface="+mn-lt"/>
            <a:ea typeface="+mn-ea"/>
            <a:cs typeface="+mn-cs"/>
          </a:endParaRPr>
        </a:p>
      </dgm:t>
    </dgm:pt>
    <dgm:pt modelId="{8E2545C0-55EE-4F53-B292-59D29F6E5B35}" type="parTrans" cxnId="{36EAFF28-BD03-45F1-A677-216F37B716F1}">
      <dgm:prSet/>
      <dgm:spPr/>
      <dgm:t>
        <a:bodyPr/>
        <a:lstStyle/>
        <a:p>
          <a:endParaRPr lang="en-US"/>
        </a:p>
      </dgm:t>
    </dgm:pt>
    <dgm:pt modelId="{06547D53-C70E-4525-9F4A-E7705F3883B0}" type="sibTrans" cxnId="{36EAFF28-BD03-45F1-A677-216F37B716F1}">
      <dgm:prSet/>
      <dgm:spPr/>
      <dgm:t>
        <a:bodyPr/>
        <a:lstStyle/>
        <a:p>
          <a:endParaRPr lang="en-US"/>
        </a:p>
      </dgm:t>
    </dgm:pt>
    <dgm:pt modelId="{D0A7C65E-7BD1-4CE9-98FD-57BF2B55DF90}">
      <dgm:prSet phldrT="[Text]"/>
      <dgm:spPr>
        <a:xfrm>
          <a:off x="600871" y="1847668"/>
          <a:ext cx="2385415" cy="2529124"/>
        </a:xfrm>
        <a:solidFill>
          <a:srgbClr val="D9EED6">
            <a:alpha val="89804"/>
          </a:srgbClr>
        </a:solidFill>
        <a:ln w="9525" cap="flat" cmpd="sng" algn="ctr">
          <a:solidFill>
            <a:srgbClr val="F0AD00">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r>
            <a:rPr lang="en-US" b="1" u="sng" dirty="0" smtClean="0">
              <a:solidFill>
                <a:sysClr val="windowText" lastClr="000000">
                  <a:hueOff val="0"/>
                  <a:satOff val="0"/>
                  <a:lumOff val="0"/>
                  <a:alphaOff val="0"/>
                </a:sysClr>
              </a:solidFill>
              <a:latin typeface="+mn-lt"/>
              <a:ea typeface="+mn-ea"/>
              <a:cs typeface="+mn-cs"/>
            </a:rPr>
            <a:t>Rolling Stock</a:t>
          </a:r>
          <a:endParaRPr lang="en-US" b="1" u="sng" dirty="0">
            <a:solidFill>
              <a:sysClr val="windowText" lastClr="000000">
                <a:hueOff val="0"/>
                <a:satOff val="0"/>
                <a:lumOff val="0"/>
                <a:alphaOff val="0"/>
              </a:sysClr>
            </a:solidFill>
            <a:latin typeface="+mn-lt"/>
            <a:ea typeface="+mn-ea"/>
            <a:cs typeface="+mn-cs"/>
          </a:endParaRPr>
        </a:p>
      </dgm:t>
    </dgm:pt>
    <dgm:pt modelId="{ADA9F8D5-7769-4519-93C9-0767D8F37237}" type="parTrans" cxnId="{12E9AB45-A92B-406B-B473-067E3F59159D}">
      <dgm:prSet/>
      <dgm:spPr/>
      <dgm:t>
        <a:bodyPr/>
        <a:lstStyle/>
        <a:p>
          <a:endParaRPr lang="en-US"/>
        </a:p>
      </dgm:t>
    </dgm:pt>
    <dgm:pt modelId="{883DF91E-1869-429F-98DC-60448D220CCF}" type="sibTrans" cxnId="{12E9AB45-A92B-406B-B473-067E3F59159D}">
      <dgm:prSet/>
      <dgm:spPr/>
      <dgm:t>
        <a:bodyPr/>
        <a:lstStyle/>
        <a:p>
          <a:endParaRPr lang="en-US"/>
        </a:p>
      </dgm:t>
    </dgm:pt>
    <dgm:pt modelId="{65937DA0-EA92-4D43-BA89-A6C04CC448CF}">
      <dgm:prSet phldrT="[Text]"/>
      <dgm:spPr>
        <a:xfrm>
          <a:off x="3214988" y="2649555"/>
          <a:ext cx="1033481" cy="925350"/>
        </a:xfr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b="1" dirty="0" smtClean="0">
              <a:solidFill>
                <a:sysClr val="window" lastClr="FFFFFF"/>
              </a:solidFill>
              <a:latin typeface="+mn-lt"/>
              <a:ea typeface="+mn-ea"/>
              <a:cs typeface="+mn-cs"/>
            </a:rPr>
            <a:t>2016/17</a:t>
          </a:r>
          <a:endParaRPr lang="en-US" b="1" dirty="0">
            <a:solidFill>
              <a:sysClr val="window" lastClr="FFFFFF"/>
            </a:solidFill>
            <a:latin typeface="+mn-lt"/>
            <a:ea typeface="+mn-ea"/>
            <a:cs typeface="+mn-cs"/>
          </a:endParaRPr>
        </a:p>
      </dgm:t>
    </dgm:pt>
    <dgm:pt modelId="{BD4BD6E6-5C87-4E78-BFE1-0DBE1B802FFC}" type="parTrans" cxnId="{7233F81D-0F8D-4227-BDDD-964E403E6B4E}">
      <dgm:prSet/>
      <dgm:spPr/>
      <dgm:t>
        <a:bodyPr/>
        <a:lstStyle/>
        <a:p>
          <a:endParaRPr lang="en-US"/>
        </a:p>
      </dgm:t>
    </dgm:pt>
    <dgm:pt modelId="{D3488787-CB6A-4A66-B6F0-CC40793E3AAD}" type="sibTrans" cxnId="{7233F81D-0F8D-4227-BDDD-964E403E6B4E}">
      <dgm:prSet/>
      <dgm:spPr/>
      <dgm:t>
        <a:bodyPr/>
        <a:lstStyle/>
        <a:p>
          <a:endParaRPr lang="en-US"/>
        </a:p>
      </dgm:t>
    </dgm:pt>
    <dgm:pt modelId="{1588E47D-1340-4D38-A5BB-55660FC07507}">
      <dgm:prSet phldrT="[Text]"/>
      <dgm:spPr>
        <a:xfrm>
          <a:off x="3731729" y="1847668"/>
          <a:ext cx="2385415" cy="2529124"/>
        </a:xfrm>
        <a:solidFill>
          <a:srgbClr val="E66C7D">
            <a:lumMod val="40000"/>
            <a:lumOff val="60000"/>
            <a:alpha val="90000"/>
          </a:srgbClr>
        </a:solidFill>
        <a:ln w="9525" cap="flat" cmpd="sng" algn="ctr">
          <a:solidFill>
            <a:srgbClr val="F0AD00">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r>
            <a:rPr lang="en-US" b="1" u="sng" dirty="0" smtClean="0">
              <a:solidFill>
                <a:sysClr val="windowText" lastClr="000000">
                  <a:hueOff val="0"/>
                  <a:satOff val="0"/>
                  <a:lumOff val="0"/>
                  <a:alphaOff val="0"/>
                </a:sysClr>
              </a:solidFill>
              <a:latin typeface="+mn-lt"/>
              <a:ea typeface="+mn-ea"/>
              <a:cs typeface="+mn-cs"/>
            </a:rPr>
            <a:t>Rail Service</a:t>
          </a:r>
          <a:endParaRPr lang="en-US" b="1" u="sng" dirty="0">
            <a:solidFill>
              <a:sysClr val="windowText" lastClr="000000">
                <a:hueOff val="0"/>
                <a:satOff val="0"/>
                <a:lumOff val="0"/>
                <a:alphaOff val="0"/>
              </a:sysClr>
            </a:solidFill>
            <a:latin typeface="+mn-lt"/>
            <a:ea typeface="+mn-ea"/>
            <a:cs typeface="+mn-cs"/>
          </a:endParaRPr>
        </a:p>
      </dgm:t>
    </dgm:pt>
    <dgm:pt modelId="{498719C7-2FD1-4B0D-9109-E8F366CDD3D1}" type="parTrans" cxnId="{7355D9DE-1A1E-41E7-855D-4AB64D9AC01E}">
      <dgm:prSet/>
      <dgm:spPr/>
      <dgm:t>
        <a:bodyPr/>
        <a:lstStyle/>
        <a:p>
          <a:endParaRPr lang="en-US"/>
        </a:p>
      </dgm:t>
    </dgm:pt>
    <dgm:pt modelId="{F7B36103-85D6-417D-8A80-0684B688BC5D}" type="sibTrans" cxnId="{7355D9DE-1A1E-41E7-855D-4AB64D9AC01E}">
      <dgm:prSet/>
      <dgm:spPr/>
      <dgm:t>
        <a:bodyPr/>
        <a:lstStyle/>
        <a:p>
          <a:endParaRPr lang="en-US"/>
        </a:p>
      </dgm:t>
    </dgm:pt>
    <dgm:pt modelId="{153B0159-78E3-4895-B586-F7155642998F}">
      <dgm:prSet phldrT="[Text]"/>
      <dgm:spPr>
        <a:xfrm>
          <a:off x="3731729" y="1847668"/>
          <a:ext cx="2385415" cy="2529124"/>
        </a:xfrm>
        <a:solidFill>
          <a:srgbClr val="E66C7D">
            <a:lumMod val="40000"/>
            <a:lumOff val="60000"/>
            <a:alpha val="90000"/>
          </a:srgbClr>
        </a:solidFill>
        <a:ln w="9525" cap="flat" cmpd="sng" algn="ctr">
          <a:solidFill>
            <a:srgbClr val="F0AD00">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r>
            <a:rPr lang="en-US" b="1" u="sng" dirty="0" smtClean="0">
              <a:solidFill>
                <a:sysClr val="windowText" lastClr="000000">
                  <a:hueOff val="0"/>
                  <a:satOff val="0"/>
                  <a:lumOff val="0"/>
                  <a:alphaOff val="0"/>
                </a:sysClr>
              </a:solidFill>
              <a:latin typeface="+mn-lt"/>
              <a:ea typeface="+mn-ea"/>
              <a:cs typeface="+mn-cs"/>
            </a:rPr>
            <a:t>Rolling Stock</a:t>
          </a:r>
          <a:endParaRPr lang="en-US" b="1" u="sng" dirty="0">
            <a:solidFill>
              <a:sysClr val="windowText" lastClr="000000">
                <a:hueOff val="0"/>
                <a:satOff val="0"/>
                <a:lumOff val="0"/>
                <a:alphaOff val="0"/>
              </a:sysClr>
            </a:solidFill>
            <a:latin typeface="+mn-lt"/>
            <a:ea typeface="+mn-ea"/>
            <a:cs typeface="+mn-cs"/>
          </a:endParaRPr>
        </a:p>
      </dgm:t>
    </dgm:pt>
    <dgm:pt modelId="{034B52C2-B4B1-4813-AC43-3C72D1D95EB6}" type="parTrans" cxnId="{E5BBA68D-3A78-43FD-86CA-2812079A9844}">
      <dgm:prSet/>
      <dgm:spPr/>
      <dgm:t>
        <a:bodyPr/>
        <a:lstStyle/>
        <a:p>
          <a:endParaRPr lang="en-US"/>
        </a:p>
      </dgm:t>
    </dgm:pt>
    <dgm:pt modelId="{0DF67E0F-DC27-4B24-9883-4F6102A20F8B}" type="sibTrans" cxnId="{E5BBA68D-3A78-43FD-86CA-2812079A9844}">
      <dgm:prSet/>
      <dgm:spPr/>
      <dgm:t>
        <a:bodyPr/>
        <a:lstStyle/>
        <a:p>
          <a:endParaRPr lang="en-US"/>
        </a:p>
      </dgm:t>
    </dgm:pt>
    <dgm:pt modelId="{0A19A325-6367-44B7-8CF8-9C51D2F35A62}">
      <dgm:prSet phldrT="[Text]"/>
      <dgm:spPr>
        <a:xfrm>
          <a:off x="6345846" y="2649555"/>
          <a:ext cx="1033481" cy="925350"/>
        </a:xfrm>
        <a:gradFill rotWithShape="0">
          <a:gsLst>
            <a:gs pos="0">
              <a:srgbClr val="F0AD00">
                <a:hueOff val="0"/>
                <a:satOff val="0"/>
                <a:lumOff val="0"/>
                <a:alphaOff val="0"/>
                <a:shade val="51000"/>
                <a:satMod val="130000"/>
              </a:srgbClr>
            </a:gs>
            <a:gs pos="80000">
              <a:srgbClr val="F0AD00">
                <a:hueOff val="0"/>
                <a:satOff val="0"/>
                <a:lumOff val="0"/>
                <a:alphaOff val="0"/>
                <a:shade val="93000"/>
                <a:satMod val="130000"/>
              </a:srgbClr>
            </a:gs>
            <a:gs pos="100000">
              <a:srgbClr val="F0AD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b="1" dirty="0" smtClean="0">
              <a:solidFill>
                <a:sysClr val="window" lastClr="FFFFFF"/>
              </a:solidFill>
              <a:latin typeface="+mn-lt"/>
              <a:ea typeface="+mn-ea"/>
              <a:cs typeface="+mn-cs"/>
            </a:rPr>
            <a:t>2017/18</a:t>
          </a:r>
          <a:endParaRPr lang="en-US" b="1" dirty="0">
            <a:solidFill>
              <a:sysClr val="window" lastClr="FFFFFF"/>
            </a:solidFill>
            <a:latin typeface="+mn-lt"/>
            <a:ea typeface="+mn-ea"/>
            <a:cs typeface="+mn-cs"/>
          </a:endParaRPr>
        </a:p>
      </dgm:t>
    </dgm:pt>
    <dgm:pt modelId="{B75D7316-5E21-46D7-89D0-D053DE0C2BAE}" type="parTrans" cxnId="{20E71B19-D93D-4907-A487-8BF69CAB8D2D}">
      <dgm:prSet/>
      <dgm:spPr/>
      <dgm:t>
        <a:bodyPr/>
        <a:lstStyle/>
        <a:p>
          <a:endParaRPr lang="en-US"/>
        </a:p>
      </dgm:t>
    </dgm:pt>
    <dgm:pt modelId="{6C1184CC-E637-4321-8816-796E3812732C}" type="sibTrans" cxnId="{20E71B19-D93D-4907-A487-8BF69CAB8D2D}">
      <dgm:prSet/>
      <dgm:spPr/>
      <dgm:t>
        <a:bodyPr/>
        <a:lstStyle/>
        <a:p>
          <a:endParaRPr lang="en-US"/>
        </a:p>
      </dgm:t>
    </dgm:pt>
    <dgm:pt modelId="{57D03925-3486-4845-AE97-65775377D193}">
      <dgm:prSet phldrT="[Text]"/>
      <dgm:spPr>
        <a:xfrm>
          <a:off x="6862586" y="1847668"/>
          <a:ext cx="2385415" cy="2529124"/>
        </a:xfrm>
        <a:solidFill>
          <a:srgbClr val="F0AD00">
            <a:alpha val="90000"/>
            <a:tint val="40000"/>
            <a:hueOff val="0"/>
            <a:satOff val="0"/>
            <a:lumOff val="0"/>
            <a:alphaOff val="0"/>
          </a:srgbClr>
        </a:solidFill>
        <a:ln w="9525" cap="flat" cmpd="sng" algn="ctr">
          <a:solidFill>
            <a:srgbClr val="F0AD00">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r>
            <a:rPr lang="en-US" b="1" u="sng" dirty="0" smtClean="0">
              <a:solidFill>
                <a:sysClr val="windowText" lastClr="000000">
                  <a:hueOff val="0"/>
                  <a:satOff val="0"/>
                  <a:lumOff val="0"/>
                  <a:alphaOff val="0"/>
                </a:sysClr>
              </a:solidFill>
              <a:latin typeface="+mn-lt"/>
              <a:ea typeface="+mn-ea"/>
              <a:cs typeface="+mn-cs"/>
            </a:rPr>
            <a:t>Rail Service</a:t>
          </a:r>
          <a:endParaRPr lang="en-US" b="1" u="sng" dirty="0">
            <a:solidFill>
              <a:sysClr val="windowText" lastClr="000000">
                <a:hueOff val="0"/>
                <a:satOff val="0"/>
                <a:lumOff val="0"/>
                <a:alphaOff val="0"/>
              </a:sysClr>
            </a:solidFill>
            <a:latin typeface="+mn-lt"/>
            <a:ea typeface="+mn-ea"/>
            <a:cs typeface="+mn-cs"/>
          </a:endParaRPr>
        </a:p>
      </dgm:t>
    </dgm:pt>
    <dgm:pt modelId="{985548BD-89A3-429F-85C1-CBDEDB01A912}" type="parTrans" cxnId="{A33933D6-11BC-4973-ACEF-90A10F2D418F}">
      <dgm:prSet/>
      <dgm:spPr/>
      <dgm:t>
        <a:bodyPr/>
        <a:lstStyle/>
        <a:p>
          <a:endParaRPr lang="en-US"/>
        </a:p>
      </dgm:t>
    </dgm:pt>
    <dgm:pt modelId="{93E7032C-2AC7-48FE-96CD-454117609917}" type="sibTrans" cxnId="{A33933D6-11BC-4973-ACEF-90A10F2D418F}">
      <dgm:prSet/>
      <dgm:spPr/>
      <dgm:t>
        <a:bodyPr/>
        <a:lstStyle/>
        <a:p>
          <a:endParaRPr lang="en-US"/>
        </a:p>
      </dgm:t>
    </dgm:pt>
    <dgm:pt modelId="{51689496-D86C-458C-A36C-5B945807F31F}">
      <dgm:prSet phldrT="[Text]"/>
      <dgm:spPr>
        <a:xfrm>
          <a:off x="6862586" y="1847668"/>
          <a:ext cx="2385415" cy="2529124"/>
        </a:xfrm>
        <a:solidFill>
          <a:srgbClr val="F0AD00">
            <a:alpha val="90000"/>
            <a:tint val="40000"/>
            <a:hueOff val="0"/>
            <a:satOff val="0"/>
            <a:lumOff val="0"/>
            <a:alphaOff val="0"/>
          </a:srgbClr>
        </a:solidFill>
        <a:ln w="9525" cap="flat" cmpd="sng" algn="ctr">
          <a:solidFill>
            <a:srgbClr val="F0AD00">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r>
            <a:rPr lang="en-US" b="1" u="sng" dirty="0" smtClean="0">
              <a:solidFill>
                <a:sysClr val="windowText" lastClr="000000">
                  <a:hueOff val="0"/>
                  <a:satOff val="0"/>
                  <a:lumOff val="0"/>
                  <a:alphaOff val="0"/>
                </a:sysClr>
              </a:solidFill>
              <a:latin typeface="+mn-lt"/>
              <a:ea typeface="+mn-ea"/>
              <a:cs typeface="+mn-cs"/>
            </a:rPr>
            <a:t>Rolling Stock</a:t>
          </a:r>
          <a:endParaRPr lang="en-US" b="1" u="sng" dirty="0">
            <a:solidFill>
              <a:sysClr val="windowText" lastClr="000000">
                <a:hueOff val="0"/>
                <a:satOff val="0"/>
                <a:lumOff val="0"/>
                <a:alphaOff val="0"/>
              </a:sysClr>
            </a:solidFill>
            <a:latin typeface="+mn-lt"/>
            <a:ea typeface="+mn-ea"/>
            <a:cs typeface="+mn-cs"/>
          </a:endParaRPr>
        </a:p>
      </dgm:t>
    </dgm:pt>
    <dgm:pt modelId="{ED49DBA7-324D-4DD8-9AAA-5177DB5101AC}" type="parTrans" cxnId="{CC0B49B0-5F7C-475B-B3A8-FAABC5B3EE01}">
      <dgm:prSet/>
      <dgm:spPr/>
      <dgm:t>
        <a:bodyPr/>
        <a:lstStyle/>
        <a:p>
          <a:endParaRPr lang="en-US"/>
        </a:p>
      </dgm:t>
    </dgm:pt>
    <dgm:pt modelId="{766132ED-278E-4EB2-AADB-669BE7730F4E}" type="sibTrans" cxnId="{CC0B49B0-5F7C-475B-B3A8-FAABC5B3EE01}">
      <dgm:prSet/>
      <dgm:spPr/>
      <dgm:t>
        <a:bodyPr/>
        <a:lstStyle/>
        <a:p>
          <a:endParaRPr lang="en-US"/>
        </a:p>
      </dgm:t>
    </dgm:pt>
    <dgm:pt modelId="{7ACA6DEE-3347-412F-B0E0-5FC2BF209479}">
      <dgm:prSet phldrT="[Text]"/>
      <dgm:spPr>
        <a:xfrm>
          <a:off x="600871" y="1847668"/>
          <a:ext cx="2385415" cy="2529124"/>
        </a:xfrm>
        <a:solidFill>
          <a:srgbClr val="D9EED6">
            <a:alpha val="89804"/>
          </a:srgbClr>
        </a:solidFill>
        <a:ln w="9525" cap="flat" cmpd="sng" algn="ctr">
          <a:solidFill>
            <a:srgbClr val="F0AD00">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r>
            <a:rPr lang="en-US" dirty="0" smtClean="0">
              <a:solidFill>
                <a:sysClr val="windowText" lastClr="000000">
                  <a:hueOff val="0"/>
                  <a:satOff val="0"/>
                  <a:lumOff val="0"/>
                  <a:alphaOff val="0"/>
                </a:sysClr>
              </a:solidFill>
              <a:latin typeface="+mn-lt"/>
              <a:ea typeface="+mn-ea"/>
              <a:cs typeface="+mn-cs"/>
            </a:rPr>
            <a:t>88% OTP</a:t>
          </a:r>
          <a:endParaRPr lang="en-US" dirty="0">
            <a:solidFill>
              <a:sysClr val="windowText" lastClr="000000">
                <a:hueOff val="0"/>
                <a:satOff val="0"/>
                <a:lumOff val="0"/>
                <a:alphaOff val="0"/>
              </a:sysClr>
            </a:solidFill>
            <a:latin typeface="+mn-lt"/>
            <a:ea typeface="+mn-ea"/>
            <a:cs typeface="+mn-cs"/>
          </a:endParaRPr>
        </a:p>
      </dgm:t>
    </dgm:pt>
    <dgm:pt modelId="{B1D913DA-4E4F-464D-8823-9DB46FA6E357}" type="parTrans" cxnId="{24DAD10C-467B-40EB-99F9-781A8AAC16DE}">
      <dgm:prSet/>
      <dgm:spPr/>
      <dgm:t>
        <a:bodyPr/>
        <a:lstStyle/>
        <a:p>
          <a:endParaRPr lang="en-US"/>
        </a:p>
      </dgm:t>
    </dgm:pt>
    <dgm:pt modelId="{E902B28D-DE9D-48FF-B414-14AC40570984}" type="sibTrans" cxnId="{24DAD10C-467B-40EB-99F9-781A8AAC16DE}">
      <dgm:prSet/>
      <dgm:spPr/>
      <dgm:t>
        <a:bodyPr/>
        <a:lstStyle/>
        <a:p>
          <a:endParaRPr lang="en-US"/>
        </a:p>
      </dgm:t>
    </dgm:pt>
    <dgm:pt modelId="{C8545E41-AF97-418B-A07C-EA1FE66A0C34}">
      <dgm:prSet phldrT="[Text]"/>
      <dgm:spPr>
        <a:xfrm>
          <a:off x="600871" y="1847668"/>
          <a:ext cx="2385415" cy="2529124"/>
        </a:xfrm>
        <a:solidFill>
          <a:srgbClr val="D9EED6">
            <a:alpha val="89804"/>
          </a:srgbClr>
        </a:solidFill>
        <a:ln w="9525" cap="flat" cmpd="sng" algn="ctr">
          <a:solidFill>
            <a:srgbClr val="F0AD00">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r>
            <a:rPr lang="en-US" dirty="0" smtClean="0">
              <a:solidFill>
                <a:sysClr val="windowText" lastClr="000000">
                  <a:hueOff val="0"/>
                  <a:satOff val="0"/>
                  <a:lumOff val="0"/>
                  <a:alphaOff val="0"/>
                </a:sysClr>
              </a:solidFill>
              <a:latin typeface="+mn-lt"/>
              <a:ea typeface="+mn-ea"/>
              <a:cs typeface="+mn-cs"/>
            </a:rPr>
            <a:t>650m p/annum</a:t>
          </a:r>
          <a:endParaRPr lang="en-US" dirty="0">
            <a:solidFill>
              <a:sysClr val="windowText" lastClr="000000">
                <a:hueOff val="0"/>
                <a:satOff val="0"/>
                <a:lumOff val="0"/>
                <a:alphaOff val="0"/>
              </a:sysClr>
            </a:solidFill>
            <a:latin typeface="+mn-lt"/>
            <a:ea typeface="+mn-ea"/>
            <a:cs typeface="+mn-cs"/>
          </a:endParaRPr>
        </a:p>
      </dgm:t>
    </dgm:pt>
    <dgm:pt modelId="{21BB55F2-148D-44ED-83A9-D2921AE30C8C}" type="parTrans" cxnId="{B78A1E9C-B96F-4299-9F04-4AB865062159}">
      <dgm:prSet/>
      <dgm:spPr/>
      <dgm:t>
        <a:bodyPr/>
        <a:lstStyle/>
        <a:p>
          <a:endParaRPr lang="en-US"/>
        </a:p>
      </dgm:t>
    </dgm:pt>
    <dgm:pt modelId="{20E91034-0DD1-4F47-B975-64F9CC3C7767}" type="sibTrans" cxnId="{B78A1E9C-B96F-4299-9F04-4AB865062159}">
      <dgm:prSet/>
      <dgm:spPr/>
      <dgm:t>
        <a:bodyPr/>
        <a:lstStyle/>
        <a:p>
          <a:endParaRPr lang="en-US"/>
        </a:p>
      </dgm:t>
    </dgm:pt>
    <dgm:pt modelId="{EFF2A3EB-1CB3-44ED-B9AB-DB38737EEA55}">
      <dgm:prSet phldrT="[Text]"/>
      <dgm:spPr>
        <a:xfrm>
          <a:off x="600871" y="1847668"/>
          <a:ext cx="2385415" cy="2529124"/>
        </a:xfrm>
        <a:solidFill>
          <a:srgbClr val="D9EED6">
            <a:alpha val="89804"/>
          </a:srgbClr>
        </a:solidFill>
        <a:ln w="9525" cap="flat" cmpd="sng" algn="ctr">
          <a:solidFill>
            <a:srgbClr val="F0AD00">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r>
            <a:rPr lang="en-US" dirty="0" smtClean="0">
              <a:solidFill>
                <a:sysClr val="windowText" lastClr="000000">
                  <a:hueOff val="0"/>
                  <a:satOff val="0"/>
                  <a:lumOff val="0"/>
                  <a:alphaOff val="0"/>
                </a:sysClr>
              </a:solidFill>
              <a:latin typeface="+mn-lt"/>
              <a:ea typeface="+mn-ea"/>
              <a:cs typeface="+mn-cs"/>
            </a:rPr>
            <a:t>3585 coaches</a:t>
          </a:r>
          <a:endParaRPr lang="en-US" dirty="0">
            <a:solidFill>
              <a:sysClr val="windowText" lastClr="000000">
                <a:hueOff val="0"/>
                <a:satOff val="0"/>
                <a:lumOff val="0"/>
                <a:alphaOff val="0"/>
              </a:sysClr>
            </a:solidFill>
            <a:latin typeface="+mn-lt"/>
            <a:ea typeface="+mn-ea"/>
            <a:cs typeface="+mn-cs"/>
          </a:endParaRPr>
        </a:p>
      </dgm:t>
    </dgm:pt>
    <dgm:pt modelId="{84C58641-30A4-4055-ACCD-E9B6DE9136B9}" type="parTrans" cxnId="{22B131CC-0380-48E1-801C-F8B45847B3AF}">
      <dgm:prSet/>
      <dgm:spPr/>
      <dgm:t>
        <a:bodyPr/>
        <a:lstStyle/>
        <a:p>
          <a:endParaRPr lang="en-US"/>
        </a:p>
      </dgm:t>
    </dgm:pt>
    <dgm:pt modelId="{711D9AA1-45A8-4AD6-AA19-9D8217EC048C}" type="sibTrans" cxnId="{22B131CC-0380-48E1-801C-F8B45847B3AF}">
      <dgm:prSet/>
      <dgm:spPr/>
      <dgm:t>
        <a:bodyPr/>
        <a:lstStyle/>
        <a:p>
          <a:endParaRPr lang="en-US"/>
        </a:p>
      </dgm:t>
    </dgm:pt>
    <dgm:pt modelId="{79889255-B8F3-4B8D-9881-13B63B651D86}">
      <dgm:prSet phldrT="[Text]"/>
      <dgm:spPr>
        <a:xfrm>
          <a:off x="600871" y="1847668"/>
          <a:ext cx="2385415" cy="2529124"/>
        </a:xfrm>
        <a:solidFill>
          <a:srgbClr val="D9EED6">
            <a:alpha val="89804"/>
          </a:srgbClr>
        </a:solidFill>
        <a:ln w="9525" cap="flat" cmpd="sng" algn="ctr">
          <a:solidFill>
            <a:srgbClr val="F0AD00">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r>
            <a:rPr lang="en-US" b="1" u="sng" dirty="0" smtClean="0">
              <a:solidFill>
                <a:sysClr val="windowText" lastClr="000000">
                  <a:hueOff val="0"/>
                  <a:satOff val="0"/>
                  <a:lumOff val="0"/>
                  <a:alphaOff val="0"/>
                </a:sysClr>
              </a:solidFill>
              <a:latin typeface="+mn-lt"/>
              <a:ea typeface="+mn-ea"/>
              <a:cs typeface="+mn-cs"/>
            </a:rPr>
            <a:t>Infra (P/E/S)</a:t>
          </a:r>
          <a:endParaRPr lang="en-US" b="1" u="sng" dirty="0">
            <a:solidFill>
              <a:sysClr val="windowText" lastClr="000000">
                <a:hueOff val="0"/>
                <a:satOff val="0"/>
                <a:lumOff val="0"/>
                <a:alphaOff val="0"/>
              </a:sysClr>
            </a:solidFill>
            <a:latin typeface="+mn-lt"/>
            <a:ea typeface="+mn-ea"/>
            <a:cs typeface="+mn-cs"/>
          </a:endParaRPr>
        </a:p>
      </dgm:t>
    </dgm:pt>
    <dgm:pt modelId="{A1FA8F9B-FA9C-4137-B182-E188BFC04F87}" type="parTrans" cxnId="{CFF6C9C5-C7E5-4DA0-A4B2-36C24623FD4F}">
      <dgm:prSet/>
      <dgm:spPr/>
      <dgm:t>
        <a:bodyPr/>
        <a:lstStyle/>
        <a:p>
          <a:endParaRPr lang="en-US"/>
        </a:p>
      </dgm:t>
    </dgm:pt>
    <dgm:pt modelId="{FF202774-1224-4479-94B6-020D49F49061}" type="sibTrans" cxnId="{CFF6C9C5-C7E5-4DA0-A4B2-36C24623FD4F}">
      <dgm:prSet/>
      <dgm:spPr/>
      <dgm:t>
        <a:bodyPr/>
        <a:lstStyle/>
        <a:p>
          <a:endParaRPr lang="en-US"/>
        </a:p>
      </dgm:t>
    </dgm:pt>
    <dgm:pt modelId="{868BD8C2-4E12-461A-8F47-BD381AAE0C9D}">
      <dgm:prSet phldrT="[Text]"/>
      <dgm:spPr>
        <a:xfrm>
          <a:off x="600871" y="1847668"/>
          <a:ext cx="2385415" cy="2529124"/>
        </a:xfrm>
        <a:solidFill>
          <a:srgbClr val="D9EED6">
            <a:alpha val="89804"/>
          </a:srgbClr>
        </a:solidFill>
        <a:ln w="9525" cap="flat" cmpd="sng" algn="ctr">
          <a:solidFill>
            <a:srgbClr val="F0AD00">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r>
            <a:rPr lang="en-US" dirty="0" err="1" smtClean="0">
              <a:solidFill>
                <a:sysClr val="windowText" lastClr="000000">
                  <a:hueOff val="0"/>
                  <a:satOff val="0"/>
                  <a:lumOff val="0"/>
                  <a:alphaOff val="0"/>
                </a:sysClr>
              </a:solidFill>
              <a:latin typeface="+mn-lt"/>
              <a:ea typeface="+mn-ea"/>
              <a:cs typeface="+mn-cs"/>
            </a:rPr>
            <a:t>Avl</a:t>
          </a:r>
          <a:r>
            <a:rPr lang="en-US" dirty="0" smtClean="0">
              <a:solidFill>
                <a:sysClr val="windowText" lastClr="000000">
                  <a:hueOff val="0"/>
                  <a:satOff val="0"/>
                  <a:lumOff val="0"/>
                  <a:alphaOff val="0"/>
                </a:sysClr>
              </a:solidFill>
              <a:latin typeface="+mn-lt"/>
              <a:ea typeface="+mn-ea"/>
              <a:cs typeface="+mn-cs"/>
            </a:rPr>
            <a:t> 90/90/60 (%)</a:t>
          </a:r>
          <a:endParaRPr lang="en-US" dirty="0">
            <a:solidFill>
              <a:sysClr val="windowText" lastClr="000000">
                <a:hueOff val="0"/>
                <a:satOff val="0"/>
                <a:lumOff val="0"/>
                <a:alphaOff val="0"/>
              </a:sysClr>
            </a:solidFill>
            <a:latin typeface="+mn-lt"/>
            <a:ea typeface="+mn-ea"/>
            <a:cs typeface="+mn-cs"/>
          </a:endParaRPr>
        </a:p>
      </dgm:t>
    </dgm:pt>
    <dgm:pt modelId="{32A905E8-DA4E-4B9F-AB94-28AFDB2A9C78}" type="parTrans" cxnId="{1DA978C5-A461-4A2A-8FF4-EFF2D78C6155}">
      <dgm:prSet/>
      <dgm:spPr/>
      <dgm:t>
        <a:bodyPr/>
        <a:lstStyle/>
        <a:p>
          <a:endParaRPr lang="en-US"/>
        </a:p>
      </dgm:t>
    </dgm:pt>
    <dgm:pt modelId="{04010ADC-FD1E-459F-9F6C-7C4089BDE30D}" type="sibTrans" cxnId="{1DA978C5-A461-4A2A-8FF4-EFF2D78C6155}">
      <dgm:prSet/>
      <dgm:spPr/>
      <dgm:t>
        <a:bodyPr/>
        <a:lstStyle/>
        <a:p>
          <a:endParaRPr lang="en-US"/>
        </a:p>
      </dgm:t>
    </dgm:pt>
    <dgm:pt modelId="{D8944409-EFEF-46B2-9E34-FC8F8B6A2D84}">
      <dgm:prSet phldrT="[Text]"/>
      <dgm:spPr>
        <a:xfrm>
          <a:off x="600871" y="1847668"/>
          <a:ext cx="2385415" cy="2529124"/>
        </a:xfrm>
        <a:solidFill>
          <a:srgbClr val="D9EED6">
            <a:alpha val="89804"/>
          </a:srgbClr>
        </a:solidFill>
        <a:ln w="9525" cap="flat" cmpd="sng" algn="ctr">
          <a:solidFill>
            <a:srgbClr val="F0AD00">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r>
            <a:rPr lang="en-US" dirty="0" err="1" smtClean="0">
              <a:solidFill>
                <a:sysClr val="windowText" lastClr="000000">
                  <a:hueOff val="0"/>
                  <a:satOff val="0"/>
                  <a:lumOff val="0"/>
                  <a:alphaOff val="0"/>
                </a:sysClr>
              </a:solidFill>
              <a:latin typeface="+mn-lt"/>
              <a:ea typeface="+mn-ea"/>
              <a:cs typeface="+mn-cs"/>
            </a:rPr>
            <a:t>Rel</a:t>
          </a:r>
          <a:r>
            <a:rPr lang="en-US" dirty="0" smtClean="0">
              <a:solidFill>
                <a:sysClr val="windowText" lastClr="000000">
                  <a:hueOff val="0"/>
                  <a:satOff val="0"/>
                  <a:lumOff val="0"/>
                  <a:alphaOff val="0"/>
                </a:sysClr>
              </a:solidFill>
              <a:latin typeface="+mn-lt"/>
              <a:ea typeface="+mn-ea"/>
              <a:cs typeface="+mn-cs"/>
            </a:rPr>
            <a:t> 42/49/2.7 (</a:t>
          </a:r>
          <a:r>
            <a:rPr lang="en-US" dirty="0" err="1" smtClean="0">
              <a:solidFill>
                <a:sysClr val="windowText" lastClr="000000">
                  <a:hueOff val="0"/>
                  <a:satOff val="0"/>
                  <a:lumOff val="0"/>
                  <a:alphaOff val="0"/>
                </a:sysClr>
              </a:solidFill>
              <a:latin typeface="+mn-lt"/>
              <a:ea typeface="+mn-ea"/>
              <a:cs typeface="+mn-cs"/>
            </a:rPr>
            <a:t>hr</a:t>
          </a:r>
          <a:r>
            <a:rPr lang="en-US" dirty="0" smtClean="0">
              <a:solidFill>
                <a:sysClr val="windowText" lastClr="000000">
                  <a:hueOff val="0"/>
                  <a:satOff val="0"/>
                  <a:lumOff val="0"/>
                  <a:alphaOff val="0"/>
                </a:sysClr>
              </a:solidFill>
              <a:latin typeface="+mn-lt"/>
              <a:ea typeface="+mn-ea"/>
              <a:cs typeface="+mn-cs"/>
            </a:rPr>
            <a:t>)</a:t>
          </a:r>
          <a:endParaRPr lang="en-US" dirty="0">
            <a:solidFill>
              <a:sysClr val="windowText" lastClr="000000">
                <a:hueOff val="0"/>
                <a:satOff val="0"/>
                <a:lumOff val="0"/>
                <a:alphaOff val="0"/>
              </a:sysClr>
            </a:solidFill>
            <a:latin typeface="+mn-lt"/>
            <a:ea typeface="+mn-ea"/>
            <a:cs typeface="+mn-cs"/>
          </a:endParaRPr>
        </a:p>
      </dgm:t>
    </dgm:pt>
    <dgm:pt modelId="{7F2ED7AC-25DC-4A7E-ABCF-DD56244DE363}" type="parTrans" cxnId="{EF87A321-5B8E-4C93-904B-B12AEEDDFA55}">
      <dgm:prSet/>
      <dgm:spPr/>
      <dgm:t>
        <a:bodyPr/>
        <a:lstStyle/>
        <a:p>
          <a:endParaRPr lang="en-US"/>
        </a:p>
      </dgm:t>
    </dgm:pt>
    <dgm:pt modelId="{2A60FFC1-0DB7-4988-B50D-EDC511F2EB82}" type="sibTrans" cxnId="{EF87A321-5B8E-4C93-904B-B12AEEDDFA55}">
      <dgm:prSet/>
      <dgm:spPr/>
      <dgm:t>
        <a:bodyPr/>
        <a:lstStyle/>
        <a:p>
          <a:endParaRPr lang="en-US"/>
        </a:p>
      </dgm:t>
    </dgm:pt>
    <dgm:pt modelId="{1653F18B-84A5-48AA-9142-7DAD07B560BB}">
      <dgm:prSet phldrT="[Text]"/>
      <dgm:spPr>
        <a:xfrm>
          <a:off x="3731729" y="1847668"/>
          <a:ext cx="2385415" cy="2529124"/>
        </a:xfrm>
        <a:solidFill>
          <a:srgbClr val="E66C7D">
            <a:lumMod val="40000"/>
            <a:lumOff val="60000"/>
            <a:alpha val="90000"/>
          </a:srgbClr>
        </a:solidFill>
        <a:ln w="9525" cap="flat" cmpd="sng" algn="ctr">
          <a:solidFill>
            <a:srgbClr val="F0AD00">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r>
            <a:rPr lang="en-US" dirty="0" smtClean="0">
              <a:solidFill>
                <a:sysClr val="windowText" lastClr="000000">
                  <a:hueOff val="0"/>
                  <a:satOff val="0"/>
                  <a:lumOff val="0"/>
                  <a:alphaOff val="0"/>
                </a:sysClr>
              </a:solidFill>
              <a:latin typeface="+mn-lt"/>
              <a:ea typeface="+mn-ea"/>
              <a:cs typeface="+mn-cs"/>
            </a:rPr>
            <a:t>78% OTP</a:t>
          </a:r>
          <a:endParaRPr lang="en-US" dirty="0">
            <a:solidFill>
              <a:sysClr val="windowText" lastClr="000000">
                <a:hueOff val="0"/>
                <a:satOff val="0"/>
                <a:lumOff val="0"/>
                <a:alphaOff val="0"/>
              </a:sysClr>
            </a:solidFill>
            <a:latin typeface="+mn-lt"/>
            <a:ea typeface="+mn-ea"/>
            <a:cs typeface="+mn-cs"/>
          </a:endParaRPr>
        </a:p>
      </dgm:t>
    </dgm:pt>
    <dgm:pt modelId="{CA6B5248-24C8-4A40-A0A7-B1ECBB1328B6}" type="parTrans" cxnId="{495599AD-95BC-4F6F-9AA7-451A42655CB9}">
      <dgm:prSet/>
      <dgm:spPr/>
      <dgm:t>
        <a:bodyPr/>
        <a:lstStyle/>
        <a:p>
          <a:endParaRPr lang="en-US"/>
        </a:p>
      </dgm:t>
    </dgm:pt>
    <dgm:pt modelId="{5EDF634E-5B96-42FE-8BD0-A1ECB34E6AB1}" type="sibTrans" cxnId="{495599AD-95BC-4F6F-9AA7-451A42655CB9}">
      <dgm:prSet/>
      <dgm:spPr/>
      <dgm:t>
        <a:bodyPr/>
        <a:lstStyle/>
        <a:p>
          <a:endParaRPr lang="en-US"/>
        </a:p>
      </dgm:t>
    </dgm:pt>
    <dgm:pt modelId="{D5DF1DDC-7026-471F-A708-B2DC96433928}">
      <dgm:prSet phldrT="[Text]"/>
      <dgm:spPr>
        <a:xfrm>
          <a:off x="3731729" y="1847668"/>
          <a:ext cx="2385415" cy="2529124"/>
        </a:xfrm>
        <a:solidFill>
          <a:srgbClr val="E66C7D">
            <a:lumMod val="40000"/>
            <a:lumOff val="60000"/>
            <a:alpha val="90000"/>
          </a:srgbClr>
        </a:solidFill>
        <a:ln w="9525" cap="flat" cmpd="sng" algn="ctr">
          <a:solidFill>
            <a:srgbClr val="F0AD00">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r>
            <a:rPr lang="en-US" dirty="0" smtClean="0">
              <a:solidFill>
                <a:sysClr val="windowText" lastClr="000000">
                  <a:hueOff val="0"/>
                  <a:satOff val="0"/>
                  <a:lumOff val="0"/>
                  <a:alphaOff val="0"/>
                </a:sysClr>
              </a:solidFill>
              <a:latin typeface="+mn-lt"/>
              <a:ea typeface="+mn-ea"/>
              <a:cs typeface="+mn-cs"/>
            </a:rPr>
            <a:t>±380m p/annum</a:t>
          </a:r>
          <a:endParaRPr lang="en-US" dirty="0">
            <a:solidFill>
              <a:sysClr val="windowText" lastClr="000000">
                <a:hueOff val="0"/>
                <a:satOff val="0"/>
                <a:lumOff val="0"/>
                <a:alphaOff val="0"/>
              </a:sysClr>
            </a:solidFill>
            <a:latin typeface="+mn-lt"/>
            <a:ea typeface="+mn-ea"/>
            <a:cs typeface="+mn-cs"/>
          </a:endParaRPr>
        </a:p>
      </dgm:t>
    </dgm:pt>
    <dgm:pt modelId="{EF19E97F-7FD0-45FA-BB61-439762107144}" type="parTrans" cxnId="{54322B83-9A00-41DC-B464-477217BFDD92}">
      <dgm:prSet/>
      <dgm:spPr/>
      <dgm:t>
        <a:bodyPr/>
        <a:lstStyle/>
        <a:p>
          <a:endParaRPr lang="en-US"/>
        </a:p>
      </dgm:t>
    </dgm:pt>
    <dgm:pt modelId="{4CFD91BE-FAF7-4C36-BBD5-9034C004E9BB}" type="sibTrans" cxnId="{54322B83-9A00-41DC-B464-477217BFDD92}">
      <dgm:prSet/>
      <dgm:spPr/>
      <dgm:t>
        <a:bodyPr/>
        <a:lstStyle/>
        <a:p>
          <a:endParaRPr lang="en-US"/>
        </a:p>
      </dgm:t>
    </dgm:pt>
    <dgm:pt modelId="{E5B60093-57BD-4D31-9DB7-15E62358CC65}">
      <dgm:prSet phldrT="[Text]"/>
      <dgm:spPr>
        <a:xfrm>
          <a:off x="3731729" y="1847668"/>
          <a:ext cx="2385415" cy="2529124"/>
        </a:xfrm>
        <a:solidFill>
          <a:srgbClr val="E66C7D">
            <a:lumMod val="40000"/>
            <a:lumOff val="60000"/>
            <a:alpha val="90000"/>
          </a:srgbClr>
        </a:solidFill>
        <a:ln w="9525" cap="flat" cmpd="sng" algn="ctr">
          <a:solidFill>
            <a:srgbClr val="F0AD00">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r>
            <a:rPr lang="en-US" dirty="0" smtClean="0">
              <a:solidFill>
                <a:sysClr val="windowText" lastClr="000000">
                  <a:hueOff val="0"/>
                  <a:satOff val="0"/>
                  <a:lumOff val="0"/>
                  <a:alphaOff val="0"/>
                </a:sysClr>
              </a:solidFill>
              <a:latin typeface="+mn-lt"/>
              <a:ea typeface="+mn-ea"/>
              <a:cs typeface="+mn-cs"/>
            </a:rPr>
            <a:t>2750 coaches</a:t>
          </a:r>
          <a:endParaRPr lang="en-US" dirty="0">
            <a:solidFill>
              <a:sysClr val="windowText" lastClr="000000">
                <a:hueOff val="0"/>
                <a:satOff val="0"/>
                <a:lumOff val="0"/>
                <a:alphaOff val="0"/>
              </a:sysClr>
            </a:solidFill>
            <a:latin typeface="+mn-lt"/>
            <a:ea typeface="+mn-ea"/>
            <a:cs typeface="+mn-cs"/>
          </a:endParaRPr>
        </a:p>
      </dgm:t>
    </dgm:pt>
    <dgm:pt modelId="{2CA16B5E-E2A7-4F97-A282-47D55D9018DD}" type="parTrans" cxnId="{B5DF109E-7726-40E8-B523-80C85A7EABB4}">
      <dgm:prSet/>
      <dgm:spPr/>
      <dgm:t>
        <a:bodyPr/>
        <a:lstStyle/>
        <a:p>
          <a:endParaRPr lang="en-US"/>
        </a:p>
      </dgm:t>
    </dgm:pt>
    <dgm:pt modelId="{FCECAA3B-6144-42CB-A071-E712673D2063}" type="sibTrans" cxnId="{B5DF109E-7726-40E8-B523-80C85A7EABB4}">
      <dgm:prSet/>
      <dgm:spPr/>
      <dgm:t>
        <a:bodyPr/>
        <a:lstStyle/>
        <a:p>
          <a:endParaRPr lang="en-US"/>
        </a:p>
      </dgm:t>
    </dgm:pt>
    <dgm:pt modelId="{5EF00312-1BD4-4224-B2CD-281181806358}">
      <dgm:prSet phldrT="[Text]"/>
      <dgm:spPr>
        <a:xfrm>
          <a:off x="3731729" y="1847668"/>
          <a:ext cx="2385415" cy="2529124"/>
        </a:xfrm>
        <a:solidFill>
          <a:srgbClr val="E66C7D">
            <a:lumMod val="40000"/>
            <a:lumOff val="60000"/>
            <a:alpha val="90000"/>
          </a:srgbClr>
        </a:solidFill>
        <a:ln w="9525" cap="flat" cmpd="sng" algn="ctr">
          <a:solidFill>
            <a:srgbClr val="F0AD00">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r>
            <a:rPr lang="en-US" b="1" u="sng" dirty="0" smtClean="0">
              <a:solidFill>
                <a:sysClr val="windowText" lastClr="000000">
                  <a:hueOff val="0"/>
                  <a:satOff val="0"/>
                  <a:lumOff val="0"/>
                  <a:alphaOff val="0"/>
                </a:sysClr>
              </a:solidFill>
              <a:latin typeface="+mn-lt"/>
              <a:ea typeface="+mn-ea"/>
              <a:cs typeface="+mn-cs"/>
            </a:rPr>
            <a:t>Infra (P/E/S)</a:t>
          </a:r>
          <a:endParaRPr lang="en-US" b="1" u="sng" dirty="0">
            <a:solidFill>
              <a:sysClr val="windowText" lastClr="000000">
                <a:hueOff val="0"/>
                <a:satOff val="0"/>
                <a:lumOff val="0"/>
                <a:alphaOff val="0"/>
              </a:sysClr>
            </a:solidFill>
            <a:latin typeface="+mn-lt"/>
            <a:ea typeface="+mn-ea"/>
            <a:cs typeface="+mn-cs"/>
          </a:endParaRPr>
        </a:p>
      </dgm:t>
    </dgm:pt>
    <dgm:pt modelId="{E3E3296E-6C1B-437B-866B-8BD84DB69543}" type="parTrans" cxnId="{645212D4-D289-4638-8169-2EE0DA6D9545}">
      <dgm:prSet/>
      <dgm:spPr/>
      <dgm:t>
        <a:bodyPr/>
        <a:lstStyle/>
        <a:p>
          <a:endParaRPr lang="en-US"/>
        </a:p>
      </dgm:t>
    </dgm:pt>
    <dgm:pt modelId="{94787063-4AED-48CD-A331-1FF5CC71E0DD}" type="sibTrans" cxnId="{645212D4-D289-4638-8169-2EE0DA6D9545}">
      <dgm:prSet/>
      <dgm:spPr/>
      <dgm:t>
        <a:bodyPr/>
        <a:lstStyle/>
        <a:p>
          <a:endParaRPr lang="en-US"/>
        </a:p>
      </dgm:t>
    </dgm:pt>
    <dgm:pt modelId="{38DB9F7B-8895-465F-B78A-69FE2E48DD70}">
      <dgm:prSet phldrT="[Text]"/>
      <dgm:spPr>
        <a:xfrm>
          <a:off x="3731729" y="1847668"/>
          <a:ext cx="2385415" cy="2529124"/>
        </a:xfrm>
        <a:solidFill>
          <a:srgbClr val="E66C7D">
            <a:lumMod val="40000"/>
            <a:lumOff val="60000"/>
            <a:alpha val="90000"/>
          </a:srgbClr>
        </a:solidFill>
        <a:ln w="9525" cap="flat" cmpd="sng" algn="ctr">
          <a:solidFill>
            <a:srgbClr val="F0AD00">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r>
            <a:rPr lang="en-US" dirty="0" err="1" smtClean="0">
              <a:solidFill>
                <a:sysClr val="windowText" lastClr="000000">
                  <a:hueOff val="0"/>
                  <a:satOff val="0"/>
                  <a:lumOff val="0"/>
                  <a:alphaOff val="0"/>
                </a:sysClr>
              </a:solidFill>
              <a:latin typeface="+mn-lt"/>
              <a:ea typeface="+mn-ea"/>
              <a:cs typeface="+mn-cs"/>
            </a:rPr>
            <a:t>Avl</a:t>
          </a:r>
          <a:r>
            <a:rPr lang="en-US" dirty="0" smtClean="0">
              <a:solidFill>
                <a:sysClr val="windowText" lastClr="000000">
                  <a:hueOff val="0"/>
                  <a:satOff val="0"/>
                  <a:lumOff val="0"/>
                  <a:alphaOff val="0"/>
                </a:sysClr>
              </a:solidFill>
              <a:latin typeface="+mn-lt"/>
              <a:ea typeface="+mn-ea"/>
              <a:cs typeface="+mn-cs"/>
            </a:rPr>
            <a:t> 91/92/58 (%)</a:t>
          </a:r>
          <a:endParaRPr lang="en-US" dirty="0">
            <a:solidFill>
              <a:sysClr val="windowText" lastClr="000000">
                <a:hueOff val="0"/>
                <a:satOff val="0"/>
                <a:lumOff val="0"/>
                <a:alphaOff val="0"/>
              </a:sysClr>
            </a:solidFill>
            <a:latin typeface="+mn-lt"/>
            <a:ea typeface="+mn-ea"/>
            <a:cs typeface="+mn-cs"/>
          </a:endParaRPr>
        </a:p>
      </dgm:t>
    </dgm:pt>
    <dgm:pt modelId="{DA34E58E-4A84-461E-B55C-B87833C86FF1}" type="parTrans" cxnId="{E18EEF90-7C23-449B-94DA-5BF0E0137083}">
      <dgm:prSet/>
      <dgm:spPr/>
      <dgm:t>
        <a:bodyPr/>
        <a:lstStyle/>
        <a:p>
          <a:endParaRPr lang="en-US"/>
        </a:p>
      </dgm:t>
    </dgm:pt>
    <dgm:pt modelId="{0D9835D9-7543-4619-8D28-71766E57269C}" type="sibTrans" cxnId="{E18EEF90-7C23-449B-94DA-5BF0E0137083}">
      <dgm:prSet/>
      <dgm:spPr/>
      <dgm:t>
        <a:bodyPr/>
        <a:lstStyle/>
        <a:p>
          <a:endParaRPr lang="en-US"/>
        </a:p>
      </dgm:t>
    </dgm:pt>
    <dgm:pt modelId="{6E4505CA-3304-4F86-9830-29AA75625B2A}">
      <dgm:prSet phldrT="[Text]"/>
      <dgm:spPr>
        <a:xfrm>
          <a:off x="3731729" y="1847668"/>
          <a:ext cx="2385415" cy="2529124"/>
        </a:xfrm>
        <a:solidFill>
          <a:srgbClr val="E66C7D">
            <a:lumMod val="40000"/>
            <a:lumOff val="60000"/>
            <a:alpha val="90000"/>
          </a:srgbClr>
        </a:solidFill>
        <a:ln w="9525" cap="flat" cmpd="sng" algn="ctr">
          <a:solidFill>
            <a:srgbClr val="F0AD00">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r>
            <a:rPr lang="en-US" dirty="0" err="1" smtClean="0">
              <a:solidFill>
                <a:sysClr val="windowText" lastClr="000000">
                  <a:hueOff val="0"/>
                  <a:satOff val="0"/>
                  <a:lumOff val="0"/>
                  <a:alphaOff val="0"/>
                </a:sysClr>
              </a:solidFill>
              <a:latin typeface="+mn-lt"/>
              <a:ea typeface="+mn-ea"/>
              <a:cs typeface="+mn-cs"/>
            </a:rPr>
            <a:t>Rel</a:t>
          </a:r>
          <a:r>
            <a:rPr lang="en-US" dirty="0" smtClean="0">
              <a:solidFill>
                <a:sysClr val="windowText" lastClr="000000">
                  <a:hueOff val="0"/>
                  <a:satOff val="0"/>
                  <a:lumOff val="0"/>
                  <a:alphaOff val="0"/>
                </a:sysClr>
              </a:solidFill>
              <a:latin typeface="+mn-lt"/>
              <a:ea typeface="+mn-ea"/>
              <a:cs typeface="+mn-cs"/>
            </a:rPr>
            <a:t> 25/27/2.4 (</a:t>
          </a:r>
          <a:r>
            <a:rPr lang="en-US" dirty="0" err="1" smtClean="0">
              <a:solidFill>
                <a:sysClr val="windowText" lastClr="000000">
                  <a:hueOff val="0"/>
                  <a:satOff val="0"/>
                  <a:lumOff val="0"/>
                  <a:alphaOff val="0"/>
                </a:sysClr>
              </a:solidFill>
              <a:latin typeface="+mn-lt"/>
              <a:ea typeface="+mn-ea"/>
              <a:cs typeface="+mn-cs"/>
            </a:rPr>
            <a:t>hr</a:t>
          </a:r>
          <a:r>
            <a:rPr lang="en-US" dirty="0" smtClean="0">
              <a:solidFill>
                <a:sysClr val="windowText" lastClr="000000">
                  <a:hueOff val="0"/>
                  <a:satOff val="0"/>
                  <a:lumOff val="0"/>
                  <a:alphaOff val="0"/>
                </a:sysClr>
              </a:solidFill>
              <a:latin typeface="+mn-lt"/>
              <a:ea typeface="+mn-ea"/>
              <a:cs typeface="+mn-cs"/>
            </a:rPr>
            <a:t>)</a:t>
          </a:r>
          <a:endParaRPr lang="en-US" dirty="0">
            <a:solidFill>
              <a:sysClr val="windowText" lastClr="000000">
                <a:hueOff val="0"/>
                <a:satOff val="0"/>
                <a:lumOff val="0"/>
                <a:alphaOff val="0"/>
              </a:sysClr>
            </a:solidFill>
            <a:latin typeface="+mn-lt"/>
            <a:ea typeface="+mn-ea"/>
            <a:cs typeface="+mn-cs"/>
          </a:endParaRPr>
        </a:p>
      </dgm:t>
    </dgm:pt>
    <dgm:pt modelId="{E73A1AE7-E38B-4A82-8743-739EB2A2073B}" type="parTrans" cxnId="{8B83FBA9-B903-471A-8931-50476A5ABE03}">
      <dgm:prSet/>
      <dgm:spPr/>
      <dgm:t>
        <a:bodyPr/>
        <a:lstStyle/>
        <a:p>
          <a:endParaRPr lang="en-US"/>
        </a:p>
      </dgm:t>
    </dgm:pt>
    <dgm:pt modelId="{2F30CC2F-CA9B-4D8E-90B0-F1AD8E62A06D}" type="sibTrans" cxnId="{8B83FBA9-B903-471A-8931-50476A5ABE03}">
      <dgm:prSet/>
      <dgm:spPr/>
      <dgm:t>
        <a:bodyPr/>
        <a:lstStyle/>
        <a:p>
          <a:endParaRPr lang="en-US"/>
        </a:p>
      </dgm:t>
    </dgm:pt>
    <dgm:pt modelId="{958E82AF-B116-4A02-8BE3-68F33B3733A2}">
      <dgm:prSet phldrT="[Text]"/>
      <dgm:spPr>
        <a:xfrm>
          <a:off x="6862586" y="1847668"/>
          <a:ext cx="2385415" cy="2529124"/>
        </a:xfrm>
        <a:solidFill>
          <a:srgbClr val="F0AD00">
            <a:alpha val="90000"/>
            <a:tint val="40000"/>
            <a:hueOff val="0"/>
            <a:satOff val="0"/>
            <a:lumOff val="0"/>
            <a:alphaOff val="0"/>
          </a:srgbClr>
        </a:solidFill>
        <a:ln w="9525" cap="flat" cmpd="sng" algn="ctr">
          <a:solidFill>
            <a:srgbClr val="F0AD00">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r>
            <a:rPr lang="en-US" dirty="0" smtClean="0">
              <a:solidFill>
                <a:sysClr val="windowText" lastClr="000000">
                  <a:hueOff val="0"/>
                  <a:satOff val="0"/>
                  <a:lumOff val="0"/>
                  <a:alphaOff val="0"/>
                </a:sysClr>
              </a:solidFill>
              <a:latin typeface="+mn-lt"/>
              <a:ea typeface="+mn-ea"/>
              <a:cs typeface="+mn-cs"/>
            </a:rPr>
            <a:t>88% OTP</a:t>
          </a:r>
          <a:endParaRPr lang="en-US" dirty="0">
            <a:solidFill>
              <a:sysClr val="windowText" lastClr="000000">
                <a:hueOff val="0"/>
                <a:satOff val="0"/>
                <a:lumOff val="0"/>
                <a:alphaOff val="0"/>
              </a:sysClr>
            </a:solidFill>
            <a:latin typeface="+mn-lt"/>
            <a:ea typeface="+mn-ea"/>
            <a:cs typeface="+mn-cs"/>
          </a:endParaRPr>
        </a:p>
      </dgm:t>
    </dgm:pt>
    <dgm:pt modelId="{070BA7E6-0341-43A5-8969-D4780F994BC4}" type="parTrans" cxnId="{A7DC1E09-DD5F-4695-BC9E-F82C3689532E}">
      <dgm:prSet/>
      <dgm:spPr/>
      <dgm:t>
        <a:bodyPr/>
        <a:lstStyle/>
        <a:p>
          <a:endParaRPr lang="en-US"/>
        </a:p>
      </dgm:t>
    </dgm:pt>
    <dgm:pt modelId="{834C885D-BE5F-466F-9F3E-F817079B3FCB}" type="sibTrans" cxnId="{A7DC1E09-DD5F-4695-BC9E-F82C3689532E}">
      <dgm:prSet/>
      <dgm:spPr/>
      <dgm:t>
        <a:bodyPr/>
        <a:lstStyle/>
        <a:p>
          <a:endParaRPr lang="en-US"/>
        </a:p>
      </dgm:t>
    </dgm:pt>
    <dgm:pt modelId="{B23BD795-1D93-4DC6-91E5-78DB9760AF2E}">
      <dgm:prSet phldrT="[Text]"/>
      <dgm:spPr>
        <a:xfrm>
          <a:off x="6862586" y="1847668"/>
          <a:ext cx="2385415" cy="2529124"/>
        </a:xfrm>
        <a:solidFill>
          <a:srgbClr val="F0AD00">
            <a:alpha val="90000"/>
            <a:tint val="40000"/>
            <a:hueOff val="0"/>
            <a:satOff val="0"/>
            <a:lumOff val="0"/>
            <a:alphaOff val="0"/>
          </a:srgbClr>
        </a:solidFill>
        <a:ln w="9525" cap="flat" cmpd="sng" algn="ctr">
          <a:solidFill>
            <a:srgbClr val="F0AD00">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r>
            <a:rPr lang="en-US" dirty="0" smtClean="0">
              <a:solidFill>
                <a:sysClr val="windowText" lastClr="000000">
                  <a:hueOff val="0"/>
                  <a:satOff val="0"/>
                  <a:lumOff val="0"/>
                  <a:alphaOff val="0"/>
                </a:sysClr>
              </a:solidFill>
              <a:latin typeface="+mn-lt"/>
              <a:ea typeface="+mn-ea"/>
              <a:cs typeface="+mn-cs"/>
            </a:rPr>
            <a:t>457m* p/annum</a:t>
          </a:r>
          <a:endParaRPr lang="en-US" dirty="0">
            <a:solidFill>
              <a:sysClr val="windowText" lastClr="000000">
                <a:hueOff val="0"/>
                <a:satOff val="0"/>
                <a:lumOff val="0"/>
                <a:alphaOff val="0"/>
              </a:sysClr>
            </a:solidFill>
            <a:latin typeface="+mn-lt"/>
            <a:ea typeface="+mn-ea"/>
            <a:cs typeface="+mn-cs"/>
          </a:endParaRPr>
        </a:p>
      </dgm:t>
    </dgm:pt>
    <dgm:pt modelId="{01B01F11-D8B2-4CDB-9D67-5862492B981F}" type="parTrans" cxnId="{F490AE27-EA51-44C3-B5ED-08DE99E1C66D}">
      <dgm:prSet/>
      <dgm:spPr/>
      <dgm:t>
        <a:bodyPr/>
        <a:lstStyle/>
        <a:p>
          <a:endParaRPr lang="en-US"/>
        </a:p>
      </dgm:t>
    </dgm:pt>
    <dgm:pt modelId="{AB3400D0-7A4C-44EA-AF68-DA4481DFD8AE}" type="sibTrans" cxnId="{F490AE27-EA51-44C3-B5ED-08DE99E1C66D}">
      <dgm:prSet/>
      <dgm:spPr/>
      <dgm:t>
        <a:bodyPr/>
        <a:lstStyle/>
        <a:p>
          <a:endParaRPr lang="en-US"/>
        </a:p>
      </dgm:t>
    </dgm:pt>
    <dgm:pt modelId="{7A80112A-C6CC-44B3-9AE6-4224CAA8B7EB}">
      <dgm:prSet phldrT="[Text]"/>
      <dgm:spPr>
        <a:xfrm>
          <a:off x="6862586" y="1847668"/>
          <a:ext cx="2385415" cy="2529124"/>
        </a:xfrm>
        <a:solidFill>
          <a:srgbClr val="F0AD00">
            <a:alpha val="90000"/>
            <a:tint val="40000"/>
            <a:hueOff val="0"/>
            <a:satOff val="0"/>
            <a:lumOff val="0"/>
            <a:alphaOff val="0"/>
          </a:srgbClr>
        </a:solidFill>
        <a:ln w="9525" cap="flat" cmpd="sng" algn="ctr">
          <a:solidFill>
            <a:srgbClr val="F0AD00">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r>
            <a:rPr lang="en-US" dirty="0" smtClean="0">
              <a:solidFill>
                <a:sysClr val="windowText" lastClr="000000">
                  <a:hueOff val="0"/>
                  <a:satOff val="0"/>
                  <a:lumOff val="0"/>
                  <a:alphaOff val="0"/>
                </a:sysClr>
              </a:solidFill>
              <a:latin typeface="+mn-lt"/>
              <a:ea typeface="+mn-ea"/>
              <a:cs typeface="+mn-cs"/>
            </a:rPr>
            <a:t>3500 coaches</a:t>
          </a:r>
          <a:endParaRPr lang="en-US" dirty="0">
            <a:solidFill>
              <a:sysClr val="windowText" lastClr="000000">
                <a:hueOff val="0"/>
                <a:satOff val="0"/>
                <a:lumOff val="0"/>
                <a:alphaOff val="0"/>
              </a:sysClr>
            </a:solidFill>
            <a:latin typeface="+mn-lt"/>
            <a:ea typeface="+mn-ea"/>
            <a:cs typeface="+mn-cs"/>
          </a:endParaRPr>
        </a:p>
      </dgm:t>
    </dgm:pt>
    <dgm:pt modelId="{100044A4-6EF7-4FA9-9F02-21B994D211B1}" type="parTrans" cxnId="{E6E4CCC1-E413-4833-BA45-F74921FEB294}">
      <dgm:prSet/>
      <dgm:spPr/>
      <dgm:t>
        <a:bodyPr/>
        <a:lstStyle/>
        <a:p>
          <a:endParaRPr lang="en-US"/>
        </a:p>
      </dgm:t>
    </dgm:pt>
    <dgm:pt modelId="{8F4A9FFE-4D4A-452A-A1A4-B2B516AC6956}" type="sibTrans" cxnId="{E6E4CCC1-E413-4833-BA45-F74921FEB294}">
      <dgm:prSet/>
      <dgm:spPr/>
      <dgm:t>
        <a:bodyPr/>
        <a:lstStyle/>
        <a:p>
          <a:endParaRPr lang="en-US"/>
        </a:p>
      </dgm:t>
    </dgm:pt>
    <dgm:pt modelId="{596D01DA-9127-4DC0-B202-0001DC6702BA}">
      <dgm:prSet phldrT="[Text]"/>
      <dgm:spPr>
        <a:xfrm>
          <a:off x="6862586" y="1847668"/>
          <a:ext cx="2385415" cy="2529124"/>
        </a:xfrm>
        <a:solidFill>
          <a:srgbClr val="F0AD00">
            <a:alpha val="90000"/>
            <a:tint val="40000"/>
            <a:hueOff val="0"/>
            <a:satOff val="0"/>
            <a:lumOff val="0"/>
            <a:alphaOff val="0"/>
          </a:srgbClr>
        </a:solidFill>
        <a:ln w="9525" cap="flat" cmpd="sng" algn="ctr">
          <a:solidFill>
            <a:srgbClr val="F0AD00">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r>
            <a:rPr lang="en-US" b="1" u="sng" dirty="0" smtClean="0">
              <a:solidFill>
                <a:sysClr val="windowText" lastClr="000000">
                  <a:hueOff val="0"/>
                  <a:satOff val="0"/>
                  <a:lumOff val="0"/>
                  <a:alphaOff val="0"/>
                </a:sysClr>
              </a:solidFill>
              <a:latin typeface="+mn-lt"/>
              <a:ea typeface="+mn-ea"/>
              <a:cs typeface="+mn-cs"/>
            </a:rPr>
            <a:t>Infra (P/E/S)</a:t>
          </a:r>
          <a:endParaRPr lang="en-US" b="1" u="sng" dirty="0">
            <a:solidFill>
              <a:sysClr val="windowText" lastClr="000000">
                <a:hueOff val="0"/>
                <a:satOff val="0"/>
                <a:lumOff val="0"/>
                <a:alphaOff val="0"/>
              </a:sysClr>
            </a:solidFill>
            <a:latin typeface="+mn-lt"/>
            <a:ea typeface="+mn-ea"/>
            <a:cs typeface="+mn-cs"/>
          </a:endParaRPr>
        </a:p>
      </dgm:t>
    </dgm:pt>
    <dgm:pt modelId="{0A4C93CF-320C-41DB-A389-E18FADD3BB53}" type="parTrans" cxnId="{4A1D62BA-200A-403E-A982-A2CCB0859924}">
      <dgm:prSet/>
      <dgm:spPr/>
      <dgm:t>
        <a:bodyPr/>
        <a:lstStyle/>
        <a:p>
          <a:endParaRPr lang="en-US"/>
        </a:p>
      </dgm:t>
    </dgm:pt>
    <dgm:pt modelId="{752AC15D-0DEA-4BC4-87AA-C56D6D59FDDF}" type="sibTrans" cxnId="{4A1D62BA-200A-403E-A982-A2CCB0859924}">
      <dgm:prSet/>
      <dgm:spPr/>
      <dgm:t>
        <a:bodyPr/>
        <a:lstStyle/>
        <a:p>
          <a:endParaRPr lang="en-US"/>
        </a:p>
      </dgm:t>
    </dgm:pt>
    <dgm:pt modelId="{6D7281F1-AC7A-4EAE-9A72-336FA0152734}">
      <dgm:prSet phldrT="[Text]"/>
      <dgm:spPr>
        <a:xfrm>
          <a:off x="6862586" y="1847668"/>
          <a:ext cx="2385415" cy="2529124"/>
        </a:xfrm>
        <a:solidFill>
          <a:srgbClr val="F0AD00">
            <a:alpha val="90000"/>
            <a:tint val="40000"/>
            <a:hueOff val="0"/>
            <a:satOff val="0"/>
            <a:lumOff val="0"/>
            <a:alphaOff val="0"/>
          </a:srgbClr>
        </a:solidFill>
        <a:ln w="9525" cap="flat" cmpd="sng" algn="ctr">
          <a:solidFill>
            <a:srgbClr val="F0AD00">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r>
            <a:rPr lang="en-US" dirty="0" err="1" smtClean="0">
              <a:solidFill>
                <a:sysClr val="windowText" lastClr="000000">
                  <a:hueOff val="0"/>
                  <a:satOff val="0"/>
                  <a:lumOff val="0"/>
                  <a:alphaOff val="0"/>
                </a:sysClr>
              </a:solidFill>
              <a:latin typeface="+mn-lt"/>
              <a:ea typeface="+mn-ea"/>
              <a:cs typeface="+mn-cs"/>
            </a:rPr>
            <a:t>Avl</a:t>
          </a:r>
          <a:r>
            <a:rPr lang="en-US" dirty="0" smtClean="0">
              <a:solidFill>
                <a:sysClr val="windowText" lastClr="000000">
                  <a:hueOff val="0"/>
                  <a:satOff val="0"/>
                  <a:lumOff val="0"/>
                  <a:alphaOff val="0"/>
                </a:sysClr>
              </a:solidFill>
              <a:latin typeface="+mn-lt"/>
              <a:ea typeface="+mn-ea"/>
              <a:cs typeface="+mn-cs"/>
            </a:rPr>
            <a:t> 94/94/74 (%)</a:t>
          </a:r>
          <a:endParaRPr lang="en-US" dirty="0">
            <a:solidFill>
              <a:sysClr val="windowText" lastClr="000000">
                <a:hueOff val="0"/>
                <a:satOff val="0"/>
                <a:lumOff val="0"/>
                <a:alphaOff val="0"/>
              </a:sysClr>
            </a:solidFill>
            <a:latin typeface="+mn-lt"/>
            <a:ea typeface="+mn-ea"/>
            <a:cs typeface="+mn-cs"/>
          </a:endParaRPr>
        </a:p>
      </dgm:t>
    </dgm:pt>
    <dgm:pt modelId="{C72A039D-44EC-4A38-A39C-5CB3942F8B59}" type="parTrans" cxnId="{25562A6E-81EA-4C2A-B1EA-1F33C219A664}">
      <dgm:prSet/>
      <dgm:spPr/>
      <dgm:t>
        <a:bodyPr/>
        <a:lstStyle/>
        <a:p>
          <a:endParaRPr lang="en-US"/>
        </a:p>
      </dgm:t>
    </dgm:pt>
    <dgm:pt modelId="{116659EC-02DD-4978-A1CE-A9074FEED4C7}" type="sibTrans" cxnId="{25562A6E-81EA-4C2A-B1EA-1F33C219A664}">
      <dgm:prSet/>
      <dgm:spPr/>
      <dgm:t>
        <a:bodyPr/>
        <a:lstStyle/>
        <a:p>
          <a:endParaRPr lang="en-US"/>
        </a:p>
      </dgm:t>
    </dgm:pt>
    <dgm:pt modelId="{DB07B9BF-9DC8-429D-9636-A48C486FE572}">
      <dgm:prSet phldrT="[Text]"/>
      <dgm:spPr>
        <a:xfrm>
          <a:off x="6862586" y="1847668"/>
          <a:ext cx="2385415" cy="2529124"/>
        </a:xfrm>
        <a:solidFill>
          <a:srgbClr val="F0AD00">
            <a:alpha val="90000"/>
            <a:tint val="40000"/>
            <a:hueOff val="0"/>
            <a:satOff val="0"/>
            <a:lumOff val="0"/>
            <a:alphaOff val="0"/>
          </a:srgbClr>
        </a:solidFill>
        <a:ln w="9525" cap="flat" cmpd="sng" algn="ctr">
          <a:solidFill>
            <a:srgbClr val="F0AD00">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r>
            <a:rPr lang="en-US" dirty="0" err="1" smtClean="0">
              <a:solidFill>
                <a:sysClr val="windowText" lastClr="000000">
                  <a:hueOff val="0"/>
                  <a:satOff val="0"/>
                  <a:lumOff val="0"/>
                  <a:alphaOff val="0"/>
                </a:sysClr>
              </a:solidFill>
              <a:latin typeface="+mn-lt"/>
              <a:ea typeface="+mn-ea"/>
              <a:cs typeface="+mn-cs"/>
            </a:rPr>
            <a:t>Rel</a:t>
          </a:r>
          <a:r>
            <a:rPr lang="en-US" dirty="0" smtClean="0">
              <a:solidFill>
                <a:sysClr val="windowText" lastClr="000000">
                  <a:hueOff val="0"/>
                  <a:satOff val="0"/>
                  <a:lumOff val="0"/>
                  <a:alphaOff val="0"/>
                </a:sysClr>
              </a:solidFill>
              <a:latin typeface="+mn-lt"/>
              <a:ea typeface="+mn-ea"/>
              <a:cs typeface="+mn-cs"/>
            </a:rPr>
            <a:t> 33/37/4.27(</a:t>
          </a:r>
          <a:r>
            <a:rPr lang="en-US" dirty="0" err="1" smtClean="0">
              <a:solidFill>
                <a:sysClr val="windowText" lastClr="000000">
                  <a:hueOff val="0"/>
                  <a:satOff val="0"/>
                  <a:lumOff val="0"/>
                  <a:alphaOff val="0"/>
                </a:sysClr>
              </a:solidFill>
              <a:latin typeface="+mn-lt"/>
              <a:ea typeface="+mn-ea"/>
              <a:cs typeface="+mn-cs"/>
            </a:rPr>
            <a:t>hr</a:t>
          </a:r>
          <a:r>
            <a:rPr lang="en-US" dirty="0" smtClean="0">
              <a:solidFill>
                <a:sysClr val="windowText" lastClr="000000">
                  <a:hueOff val="0"/>
                  <a:satOff val="0"/>
                  <a:lumOff val="0"/>
                  <a:alphaOff val="0"/>
                </a:sysClr>
              </a:solidFill>
              <a:latin typeface="+mn-lt"/>
              <a:ea typeface="+mn-ea"/>
              <a:cs typeface="+mn-cs"/>
            </a:rPr>
            <a:t>)</a:t>
          </a:r>
          <a:endParaRPr lang="en-US" dirty="0">
            <a:solidFill>
              <a:sysClr val="windowText" lastClr="000000">
                <a:hueOff val="0"/>
                <a:satOff val="0"/>
                <a:lumOff val="0"/>
                <a:alphaOff val="0"/>
              </a:sysClr>
            </a:solidFill>
            <a:latin typeface="+mn-lt"/>
            <a:ea typeface="+mn-ea"/>
            <a:cs typeface="+mn-cs"/>
          </a:endParaRPr>
        </a:p>
      </dgm:t>
    </dgm:pt>
    <dgm:pt modelId="{91BC714D-1A9A-406F-9BEF-793ECB1D8AA1}" type="parTrans" cxnId="{3CCEBB1B-94A3-421A-B574-00F84FBA5F91}">
      <dgm:prSet/>
      <dgm:spPr/>
      <dgm:t>
        <a:bodyPr/>
        <a:lstStyle/>
        <a:p>
          <a:endParaRPr lang="en-US"/>
        </a:p>
      </dgm:t>
    </dgm:pt>
    <dgm:pt modelId="{21A0BFC2-9B92-40FB-AC4E-67938FA3EDE7}" type="sibTrans" cxnId="{3CCEBB1B-94A3-421A-B574-00F84FBA5F91}">
      <dgm:prSet/>
      <dgm:spPr/>
      <dgm:t>
        <a:bodyPr/>
        <a:lstStyle/>
        <a:p>
          <a:endParaRPr lang="en-US"/>
        </a:p>
      </dgm:t>
    </dgm:pt>
    <dgm:pt modelId="{C549B11C-B9C9-4143-A291-5D225E767706}" type="pres">
      <dgm:prSet presAssocID="{56C2E47B-F294-4C7C-913F-77F3AC76EFB6}" presName="theList" presStyleCnt="0">
        <dgm:presLayoutVars>
          <dgm:dir/>
          <dgm:animLvl val="lvl"/>
          <dgm:resizeHandles val="exact"/>
        </dgm:presLayoutVars>
      </dgm:prSet>
      <dgm:spPr/>
      <dgm:t>
        <a:bodyPr/>
        <a:lstStyle/>
        <a:p>
          <a:endParaRPr lang="en-US"/>
        </a:p>
      </dgm:t>
    </dgm:pt>
    <dgm:pt modelId="{B3935C10-17F7-43A6-8A45-EE11631BEAFB}" type="pres">
      <dgm:prSet presAssocID="{9EB34034-0767-467B-B73C-6130BC1B18C3}" presName="compNode" presStyleCnt="0"/>
      <dgm:spPr/>
    </dgm:pt>
    <dgm:pt modelId="{11CDF346-7866-4A19-870F-FD3F081C27A7}" type="pres">
      <dgm:prSet presAssocID="{9EB34034-0767-467B-B73C-6130BC1B18C3}" presName="noGeometry" presStyleCnt="0"/>
      <dgm:spPr/>
    </dgm:pt>
    <dgm:pt modelId="{F3B47201-F064-449E-9F0E-6449A562C6B1}" type="pres">
      <dgm:prSet presAssocID="{9EB34034-0767-467B-B73C-6130BC1B18C3}" presName="childTextVisible" presStyleLbl="bgAccFollowNode1" presStyleIdx="0" presStyleCnt="3" custScaleY="121292" custLinFactNeighborX="14264" custLinFactNeighborY="2550">
        <dgm:presLayoutVars>
          <dgm:bulletEnabled val="1"/>
        </dgm:presLayoutVars>
      </dgm:prSet>
      <dgm:spPr>
        <a:prstGeom prst="rightArrow">
          <a:avLst>
            <a:gd name="adj1" fmla="val 70000"/>
            <a:gd name="adj2" fmla="val 50000"/>
          </a:avLst>
        </a:prstGeom>
      </dgm:spPr>
      <dgm:t>
        <a:bodyPr/>
        <a:lstStyle/>
        <a:p>
          <a:endParaRPr lang="en-US"/>
        </a:p>
      </dgm:t>
    </dgm:pt>
    <dgm:pt modelId="{DA470EC0-F15E-4B4C-A281-DBD31E54DF6C}" type="pres">
      <dgm:prSet presAssocID="{9EB34034-0767-467B-B73C-6130BC1B18C3}" presName="childTextHidden" presStyleLbl="bgAccFollowNode1" presStyleIdx="0" presStyleCnt="3"/>
      <dgm:spPr/>
      <dgm:t>
        <a:bodyPr/>
        <a:lstStyle/>
        <a:p>
          <a:endParaRPr lang="en-US"/>
        </a:p>
      </dgm:t>
    </dgm:pt>
    <dgm:pt modelId="{E44CC6BF-F7D5-4499-8FD4-ECA9D77DF563}" type="pres">
      <dgm:prSet presAssocID="{9EB34034-0767-467B-B73C-6130BC1B18C3}" presName="parentText" presStyleLbl="node1" presStyleIdx="0" presStyleCnt="3" custScaleX="63912" custScaleY="59701" custLinFactNeighborX="28529" custLinFactNeighborY="4457">
        <dgm:presLayoutVars>
          <dgm:chMax val="1"/>
          <dgm:bulletEnabled val="1"/>
        </dgm:presLayoutVars>
      </dgm:prSet>
      <dgm:spPr>
        <a:prstGeom prst="ellipse">
          <a:avLst/>
        </a:prstGeom>
      </dgm:spPr>
      <dgm:t>
        <a:bodyPr/>
        <a:lstStyle/>
        <a:p>
          <a:endParaRPr lang="en-US"/>
        </a:p>
      </dgm:t>
    </dgm:pt>
    <dgm:pt modelId="{A4FC6052-B221-4CCA-A38E-F7327FD88BAF}" type="pres">
      <dgm:prSet presAssocID="{9EB34034-0767-467B-B73C-6130BC1B18C3}" presName="aSpace" presStyleCnt="0"/>
      <dgm:spPr/>
    </dgm:pt>
    <dgm:pt modelId="{01A6C402-8F84-44B1-8C0F-8F5C693FE922}" type="pres">
      <dgm:prSet presAssocID="{65937DA0-EA92-4D43-BA89-A6C04CC448CF}" presName="compNode" presStyleCnt="0"/>
      <dgm:spPr/>
    </dgm:pt>
    <dgm:pt modelId="{9E9126DC-3DC0-47C9-BB3E-812584A11FCD}" type="pres">
      <dgm:prSet presAssocID="{65937DA0-EA92-4D43-BA89-A6C04CC448CF}" presName="noGeometry" presStyleCnt="0"/>
      <dgm:spPr/>
    </dgm:pt>
    <dgm:pt modelId="{E300E54C-C3BD-47F2-A603-CC667BEFB7AA}" type="pres">
      <dgm:prSet presAssocID="{65937DA0-EA92-4D43-BA89-A6C04CC448CF}" presName="childTextVisible" presStyleLbl="bgAccFollowNode1" presStyleIdx="1" presStyleCnt="3" custScaleY="121292" custLinFactNeighborX="320" custLinFactNeighborY="2550">
        <dgm:presLayoutVars>
          <dgm:bulletEnabled val="1"/>
        </dgm:presLayoutVars>
      </dgm:prSet>
      <dgm:spPr>
        <a:prstGeom prst="rightArrow">
          <a:avLst>
            <a:gd name="adj1" fmla="val 70000"/>
            <a:gd name="adj2" fmla="val 50000"/>
          </a:avLst>
        </a:prstGeom>
      </dgm:spPr>
      <dgm:t>
        <a:bodyPr/>
        <a:lstStyle/>
        <a:p>
          <a:endParaRPr lang="en-US"/>
        </a:p>
      </dgm:t>
    </dgm:pt>
    <dgm:pt modelId="{65693C68-BC2B-4283-ADA6-DB58C957E0DF}" type="pres">
      <dgm:prSet presAssocID="{65937DA0-EA92-4D43-BA89-A6C04CC448CF}" presName="childTextHidden" presStyleLbl="bgAccFollowNode1" presStyleIdx="1" presStyleCnt="3"/>
      <dgm:spPr/>
      <dgm:t>
        <a:bodyPr/>
        <a:lstStyle/>
        <a:p>
          <a:endParaRPr lang="en-US"/>
        </a:p>
      </dgm:t>
    </dgm:pt>
    <dgm:pt modelId="{F3ADEB97-4AA9-4F2E-9E1F-2B57B2B730DE}" type="pres">
      <dgm:prSet presAssocID="{65937DA0-EA92-4D43-BA89-A6C04CC448CF}" presName="parentText" presStyleLbl="node1" presStyleIdx="1" presStyleCnt="3" custScaleX="63912" custScaleY="59701" custLinFactNeighborX="641" custLinFactNeighborY="4457">
        <dgm:presLayoutVars>
          <dgm:chMax val="1"/>
          <dgm:bulletEnabled val="1"/>
        </dgm:presLayoutVars>
      </dgm:prSet>
      <dgm:spPr>
        <a:prstGeom prst="ellipse">
          <a:avLst/>
        </a:prstGeom>
      </dgm:spPr>
      <dgm:t>
        <a:bodyPr/>
        <a:lstStyle/>
        <a:p>
          <a:endParaRPr lang="en-US"/>
        </a:p>
      </dgm:t>
    </dgm:pt>
    <dgm:pt modelId="{1B6A80A9-3E0F-4B43-B658-E249EC3F05E9}" type="pres">
      <dgm:prSet presAssocID="{65937DA0-EA92-4D43-BA89-A6C04CC448CF}" presName="aSpace" presStyleCnt="0"/>
      <dgm:spPr/>
    </dgm:pt>
    <dgm:pt modelId="{AE288565-B229-445F-A94C-DC8AF0C853DD}" type="pres">
      <dgm:prSet presAssocID="{0A19A325-6367-44B7-8CF8-9C51D2F35A62}" presName="compNode" presStyleCnt="0"/>
      <dgm:spPr/>
    </dgm:pt>
    <dgm:pt modelId="{536DFFC1-CB8C-4FB5-9A4E-A71675845B68}" type="pres">
      <dgm:prSet presAssocID="{0A19A325-6367-44B7-8CF8-9C51D2F35A62}" presName="noGeometry" presStyleCnt="0"/>
      <dgm:spPr/>
    </dgm:pt>
    <dgm:pt modelId="{EF230276-E529-4038-B3AA-8BBA24623645}" type="pres">
      <dgm:prSet presAssocID="{0A19A325-6367-44B7-8CF8-9C51D2F35A62}" presName="childTextVisible" presStyleLbl="bgAccFollowNode1" presStyleIdx="2" presStyleCnt="3" custScaleY="121292" custLinFactNeighborX="-13624" custLinFactNeighborY="2550">
        <dgm:presLayoutVars>
          <dgm:bulletEnabled val="1"/>
        </dgm:presLayoutVars>
      </dgm:prSet>
      <dgm:spPr>
        <a:prstGeom prst="rightArrow">
          <a:avLst>
            <a:gd name="adj1" fmla="val 70000"/>
            <a:gd name="adj2" fmla="val 50000"/>
          </a:avLst>
        </a:prstGeom>
      </dgm:spPr>
      <dgm:t>
        <a:bodyPr/>
        <a:lstStyle/>
        <a:p>
          <a:endParaRPr lang="en-US"/>
        </a:p>
      </dgm:t>
    </dgm:pt>
    <dgm:pt modelId="{46513F2A-4D1F-40A3-83ED-B4A566A5E127}" type="pres">
      <dgm:prSet presAssocID="{0A19A325-6367-44B7-8CF8-9C51D2F35A62}" presName="childTextHidden" presStyleLbl="bgAccFollowNode1" presStyleIdx="2" presStyleCnt="3"/>
      <dgm:spPr/>
      <dgm:t>
        <a:bodyPr/>
        <a:lstStyle/>
        <a:p>
          <a:endParaRPr lang="en-US"/>
        </a:p>
      </dgm:t>
    </dgm:pt>
    <dgm:pt modelId="{334A10B1-3A61-4FA8-8A5C-DE54198DB160}" type="pres">
      <dgm:prSet presAssocID="{0A19A325-6367-44B7-8CF8-9C51D2F35A62}" presName="parentText" presStyleLbl="node1" presStyleIdx="2" presStyleCnt="3" custScaleX="63912" custScaleY="59701" custLinFactNeighborX="-27247" custLinFactNeighborY="4457">
        <dgm:presLayoutVars>
          <dgm:chMax val="1"/>
          <dgm:bulletEnabled val="1"/>
        </dgm:presLayoutVars>
      </dgm:prSet>
      <dgm:spPr>
        <a:prstGeom prst="ellipse">
          <a:avLst/>
        </a:prstGeom>
      </dgm:spPr>
      <dgm:t>
        <a:bodyPr/>
        <a:lstStyle/>
        <a:p>
          <a:endParaRPr lang="en-US"/>
        </a:p>
      </dgm:t>
    </dgm:pt>
  </dgm:ptLst>
  <dgm:cxnLst>
    <dgm:cxn modelId="{36EAFF28-BD03-45F1-A677-216F37B716F1}" srcId="{9EB34034-0767-467B-B73C-6130BC1B18C3}" destId="{DE68D0EA-9B5F-49E4-9804-F7DCACBB6829}" srcOrd="0" destOrd="0" parTransId="{8E2545C0-55EE-4F53-B292-59D29F6E5B35}" sibTransId="{06547D53-C70E-4525-9F4A-E7705F3883B0}"/>
    <dgm:cxn modelId="{C44BC864-EBE4-45E0-A36B-87BA52BE0A91}" type="presOf" srcId="{D5DF1DDC-7026-471F-A708-B2DC96433928}" destId="{65693C68-BC2B-4283-ADA6-DB58C957E0DF}" srcOrd="1" destOrd="2" presId="urn:microsoft.com/office/officeart/2005/8/layout/hProcess6"/>
    <dgm:cxn modelId="{4A1D62BA-200A-403E-A982-A2CCB0859924}" srcId="{0A19A325-6367-44B7-8CF8-9C51D2F35A62}" destId="{596D01DA-9127-4DC0-B202-0001DC6702BA}" srcOrd="2" destOrd="0" parTransId="{0A4C93CF-320C-41DB-A389-E18FADD3BB53}" sibTransId="{752AC15D-0DEA-4BC4-87AA-C56D6D59FDDF}"/>
    <dgm:cxn modelId="{9F865936-838C-4E63-B90E-5A9AA6F6006A}" srcId="{56C2E47B-F294-4C7C-913F-77F3AC76EFB6}" destId="{9EB34034-0767-467B-B73C-6130BC1B18C3}" srcOrd="0" destOrd="0" parTransId="{B7415E4C-2543-4398-82D9-A5F9F9759293}" sibTransId="{5805A792-3C61-4EC4-9FB6-320229A89065}"/>
    <dgm:cxn modelId="{D9347612-4CF6-4947-8138-746E2F07E0D4}" type="presOf" srcId="{6E4505CA-3304-4F86-9830-29AA75625B2A}" destId="{65693C68-BC2B-4283-ADA6-DB58C957E0DF}" srcOrd="1" destOrd="7" presId="urn:microsoft.com/office/officeart/2005/8/layout/hProcess6"/>
    <dgm:cxn modelId="{CFF6C9C5-C7E5-4DA0-A4B2-36C24623FD4F}" srcId="{9EB34034-0767-467B-B73C-6130BC1B18C3}" destId="{79889255-B8F3-4B8D-9881-13B63B651D86}" srcOrd="2" destOrd="0" parTransId="{A1FA8F9B-FA9C-4137-B182-E188BFC04F87}" sibTransId="{FF202774-1224-4479-94B6-020D49F49061}"/>
    <dgm:cxn modelId="{7D77BC85-8A8A-4491-9A46-77109DEE00AC}" type="presOf" srcId="{D8944409-EFEF-46B2-9E34-FC8F8B6A2D84}" destId="{DA470EC0-F15E-4B4C-A281-DBD31E54DF6C}" srcOrd="1" destOrd="7" presId="urn:microsoft.com/office/officeart/2005/8/layout/hProcess6"/>
    <dgm:cxn modelId="{2C5D9C83-85A2-46A9-B119-86B018BD91E2}" type="presOf" srcId="{6D7281F1-AC7A-4EAE-9A72-336FA0152734}" destId="{EF230276-E529-4038-B3AA-8BBA24623645}" srcOrd="0" destOrd="6" presId="urn:microsoft.com/office/officeart/2005/8/layout/hProcess6"/>
    <dgm:cxn modelId="{AACB955D-C273-40B5-BB63-34E38AAB45F0}" type="presOf" srcId="{D8944409-EFEF-46B2-9E34-FC8F8B6A2D84}" destId="{F3B47201-F064-449E-9F0E-6449A562C6B1}" srcOrd="0" destOrd="7" presId="urn:microsoft.com/office/officeart/2005/8/layout/hProcess6"/>
    <dgm:cxn modelId="{0E6533CF-DEAD-41C2-A551-39EA62673FC8}" type="presOf" srcId="{DE68D0EA-9B5F-49E4-9804-F7DCACBB6829}" destId="{DA470EC0-F15E-4B4C-A281-DBD31E54DF6C}" srcOrd="1" destOrd="0" presId="urn:microsoft.com/office/officeart/2005/8/layout/hProcess6"/>
    <dgm:cxn modelId="{2A9D9230-0BEF-4535-A6AF-E1E2AD26F1CD}" type="presOf" srcId="{E5B60093-57BD-4D31-9DB7-15E62358CC65}" destId="{65693C68-BC2B-4283-ADA6-DB58C957E0DF}" srcOrd="1" destOrd="4" presId="urn:microsoft.com/office/officeart/2005/8/layout/hProcess6"/>
    <dgm:cxn modelId="{8B83FBA9-B903-471A-8931-50476A5ABE03}" srcId="{5EF00312-1BD4-4224-B2CD-281181806358}" destId="{6E4505CA-3304-4F86-9830-29AA75625B2A}" srcOrd="1" destOrd="0" parTransId="{E73A1AE7-E38B-4A82-8743-739EB2A2073B}" sibTransId="{2F30CC2F-CA9B-4D8E-90B0-F1AD8E62A06D}"/>
    <dgm:cxn modelId="{4D7D75F5-35C4-49CB-81B8-62F849ECBE79}" type="presOf" srcId="{5EF00312-1BD4-4224-B2CD-281181806358}" destId="{65693C68-BC2B-4283-ADA6-DB58C957E0DF}" srcOrd="1" destOrd="5" presId="urn:microsoft.com/office/officeart/2005/8/layout/hProcess6"/>
    <dgm:cxn modelId="{17ED2484-BDB0-4899-98E9-BFB9312BFB94}" type="presOf" srcId="{7A80112A-C6CC-44B3-9AE6-4224CAA8B7EB}" destId="{EF230276-E529-4038-B3AA-8BBA24623645}" srcOrd="0" destOrd="4" presId="urn:microsoft.com/office/officeart/2005/8/layout/hProcess6"/>
    <dgm:cxn modelId="{AF5D8AE1-E6BA-4A0A-A958-60F2FFF8E938}" type="presOf" srcId="{56C2E47B-F294-4C7C-913F-77F3AC76EFB6}" destId="{C549B11C-B9C9-4143-A291-5D225E767706}" srcOrd="0" destOrd="0" presId="urn:microsoft.com/office/officeart/2005/8/layout/hProcess6"/>
    <dgm:cxn modelId="{645212D4-D289-4638-8169-2EE0DA6D9545}" srcId="{65937DA0-EA92-4D43-BA89-A6C04CC448CF}" destId="{5EF00312-1BD4-4224-B2CD-281181806358}" srcOrd="2" destOrd="0" parTransId="{E3E3296E-6C1B-437B-866B-8BD84DB69543}" sibTransId="{94787063-4AED-48CD-A331-1FF5CC71E0DD}"/>
    <dgm:cxn modelId="{B5DF109E-7726-40E8-B523-80C85A7EABB4}" srcId="{153B0159-78E3-4895-B586-F7155642998F}" destId="{E5B60093-57BD-4D31-9DB7-15E62358CC65}" srcOrd="0" destOrd="0" parTransId="{2CA16B5E-E2A7-4F97-A282-47D55D9018DD}" sibTransId="{FCECAA3B-6144-42CB-A071-E712673D2063}"/>
    <dgm:cxn modelId="{E18EEF90-7C23-449B-94DA-5BF0E0137083}" srcId="{5EF00312-1BD4-4224-B2CD-281181806358}" destId="{38DB9F7B-8895-465F-B78A-69FE2E48DD70}" srcOrd="0" destOrd="0" parTransId="{DA34E58E-4A84-461E-B55C-B87833C86FF1}" sibTransId="{0D9835D9-7543-4619-8D28-71766E57269C}"/>
    <dgm:cxn modelId="{B1184067-C801-475D-BB53-7570A8A7E564}" type="presOf" srcId="{57D03925-3486-4845-AE97-65775377D193}" destId="{46513F2A-4D1F-40A3-83ED-B4A566A5E127}" srcOrd="1" destOrd="0" presId="urn:microsoft.com/office/officeart/2005/8/layout/hProcess6"/>
    <dgm:cxn modelId="{F300D170-BA4F-4B4A-BA0A-79056D8A4930}" type="presOf" srcId="{0A19A325-6367-44B7-8CF8-9C51D2F35A62}" destId="{334A10B1-3A61-4FA8-8A5C-DE54198DB160}" srcOrd="0" destOrd="0" presId="urn:microsoft.com/office/officeart/2005/8/layout/hProcess6"/>
    <dgm:cxn modelId="{1C7887AD-A508-48E8-B33A-E8FC344D66A5}" type="presOf" srcId="{D5DF1DDC-7026-471F-A708-B2DC96433928}" destId="{E300E54C-C3BD-47F2-A603-CC667BEFB7AA}" srcOrd="0" destOrd="2" presId="urn:microsoft.com/office/officeart/2005/8/layout/hProcess6"/>
    <dgm:cxn modelId="{7355D9DE-1A1E-41E7-855D-4AB64D9AC01E}" srcId="{65937DA0-EA92-4D43-BA89-A6C04CC448CF}" destId="{1588E47D-1340-4D38-A5BB-55660FC07507}" srcOrd="0" destOrd="0" parTransId="{498719C7-2FD1-4B0D-9109-E8F366CDD3D1}" sibTransId="{F7B36103-85D6-417D-8A80-0684B688BC5D}"/>
    <dgm:cxn modelId="{82E05C5B-602B-4807-BCD6-8943E4A25D87}" type="presOf" srcId="{51689496-D86C-458C-A36C-5B945807F31F}" destId="{EF230276-E529-4038-B3AA-8BBA24623645}" srcOrd="0" destOrd="3" presId="urn:microsoft.com/office/officeart/2005/8/layout/hProcess6"/>
    <dgm:cxn modelId="{229BFCCA-B221-459E-929E-C867C3215C6E}" type="presOf" srcId="{868BD8C2-4E12-461A-8F47-BD381AAE0C9D}" destId="{F3B47201-F064-449E-9F0E-6449A562C6B1}" srcOrd="0" destOrd="6" presId="urn:microsoft.com/office/officeart/2005/8/layout/hProcess6"/>
    <dgm:cxn modelId="{495599AD-95BC-4F6F-9AA7-451A42655CB9}" srcId="{1588E47D-1340-4D38-A5BB-55660FC07507}" destId="{1653F18B-84A5-48AA-9142-7DAD07B560BB}" srcOrd="0" destOrd="0" parTransId="{CA6B5248-24C8-4A40-A0A7-B1ECBB1328B6}" sibTransId="{5EDF634E-5B96-42FE-8BD0-A1ECB34E6AB1}"/>
    <dgm:cxn modelId="{CC0B49B0-5F7C-475B-B3A8-FAABC5B3EE01}" srcId="{0A19A325-6367-44B7-8CF8-9C51D2F35A62}" destId="{51689496-D86C-458C-A36C-5B945807F31F}" srcOrd="1" destOrd="0" parTransId="{ED49DBA7-324D-4DD8-9AAA-5177DB5101AC}" sibTransId="{766132ED-278E-4EB2-AADB-669BE7730F4E}"/>
    <dgm:cxn modelId="{AEC15F65-867C-46AE-A4C2-2DFC39E35FAA}" type="presOf" srcId="{C8545E41-AF97-418B-A07C-EA1FE66A0C34}" destId="{DA470EC0-F15E-4B4C-A281-DBD31E54DF6C}" srcOrd="1" destOrd="2" presId="urn:microsoft.com/office/officeart/2005/8/layout/hProcess6"/>
    <dgm:cxn modelId="{336E779E-8AE0-4E11-AD10-3E1C1ED5C5DC}" type="presOf" srcId="{DE68D0EA-9B5F-49E4-9804-F7DCACBB6829}" destId="{F3B47201-F064-449E-9F0E-6449A562C6B1}" srcOrd="0" destOrd="0" presId="urn:microsoft.com/office/officeart/2005/8/layout/hProcess6"/>
    <dgm:cxn modelId="{82B3DB6F-DF16-4E13-9D48-8A505902740F}" type="presOf" srcId="{7A80112A-C6CC-44B3-9AE6-4224CAA8B7EB}" destId="{46513F2A-4D1F-40A3-83ED-B4A566A5E127}" srcOrd="1" destOrd="4" presId="urn:microsoft.com/office/officeart/2005/8/layout/hProcess6"/>
    <dgm:cxn modelId="{12E9AB45-A92B-406B-B473-067E3F59159D}" srcId="{9EB34034-0767-467B-B73C-6130BC1B18C3}" destId="{D0A7C65E-7BD1-4CE9-98FD-57BF2B55DF90}" srcOrd="1" destOrd="0" parTransId="{ADA9F8D5-7769-4519-93C9-0767D8F37237}" sibTransId="{883DF91E-1869-429F-98DC-60448D220CCF}"/>
    <dgm:cxn modelId="{F70E4F9C-00D0-4F62-8BBD-90B15714C260}" type="presOf" srcId="{958E82AF-B116-4A02-8BE3-68F33B3733A2}" destId="{EF230276-E529-4038-B3AA-8BBA24623645}" srcOrd="0" destOrd="1" presId="urn:microsoft.com/office/officeart/2005/8/layout/hProcess6"/>
    <dgm:cxn modelId="{801CEA92-8E1A-4A32-B6F7-EA3BE5BD6BBE}" type="presOf" srcId="{1653F18B-84A5-48AA-9142-7DAD07B560BB}" destId="{65693C68-BC2B-4283-ADA6-DB58C957E0DF}" srcOrd="1" destOrd="1" presId="urn:microsoft.com/office/officeart/2005/8/layout/hProcess6"/>
    <dgm:cxn modelId="{22B131CC-0380-48E1-801C-F8B45847B3AF}" srcId="{D0A7C65E-7BD1-4CE9-98FD-57BF2B55DF90}" destId="{EFF2A3EB-1CB3-44ED-B9AB-DB38737EEA55}" srcOrd="0" destOrd="0" parTransId="{84C58641-30A4-4055-ACCD-E9B6DE9136B9}" sibTransId="{711D9AA1-45A8-4AD6-AA19-9D8217EC048C}"/>
    <dgm:cxn modelId="{E6E4CCC1-E413-4833-BA45-F74921FEB294}" srcId="{51689496-D86C-458C-A36C-5B945807F31F}" destId="{7A80112A-C6CC-44B3-9AE6-4224CAA8B7EB}" srcOrd="0" destOrd="0" parTransId="{100044A4-6EF7-4FA9-9F02-21B994D211B1}" sibTransId="{8F4A9FFE-4D4A-452A-A1A4-B2B516AC6956}"/>
    <dgm:cxn modelId="{F07D7F6A-67B2-4F98-861A-B8DAD30F5C46}" type="presOf" srcId="{C8545E41-AF97-418B-A07C-EA1FE66A0C34}" destId="{F3B47201-F064-449E-9F0E-6449A562C6B1}" srcOrd="0" destOrd="2" presId="urn:microsoft.com/office/officeart/2005/8/layout/hProcess6"/>
    <dgm:cxn modelId="{54322B83-9A00-41DC-B464-477217BFDD92}" srcId="{1588E47D-1340-4D38-A5BB-55660FC07507}" destId="{D5DF1DDC-7026-471F-A708-B2DC96433928}" srcOrd="1" destOrd="0" parTransId="{EF19E97F-7FD0-45FA-BB61-439762107144}" sibTransId="{4CFD91BE-FAF7-4C36-BBD5-9034C004E9BB}"/>
    <dgm:cxn modelId="{24DAD10C-467B-40EB-99F9-781A8AAC16DE}" srcId="{DE68D0EA-9B5F-49E4-9804-F7DCACBB6829}" destId="{7ACA6DEE-3347-412F-B0E0-5FC2BF209479}" srcOrd="0" destOrd="0" parTransId="{B1D913DA-4E4F-464D-8823-9DB46FA6E357}" sibTransId="{E902B28D-DE9D-48FF-B414-14AC40570984}"/>
    <dgm:cxn modelId="{5E39E573-A99F-46EF-8368-77627781F15C}" type="presOf" srcId="{596D01DA-9127-4DC0-B202-0001DC6702BA}" destId="{EF230276-E529-4038-B3AA-8BBA24623645}" srcOrd="0" destOrd="5" presId="urn:microsoft.com/office/officeart/2005/8/layout/hProcess6"/>
    <dgm:cxn modelId="{20E71B19-D93D-4907-A487-8BF69CAB8D2D}" srcId="{56C2E47B-F294-4C7C-913F-77F3AC76EFB6}" destId="{0A19A325-6367-44B7-8CF8-9C51D2F35A62}" srcOrd="2" destOrd="0" parTransId="{B75D7316-5E21-46D7-89D0-D053DE0C2BAE}" sibTransId="{6C1184CC-E637-4321-8816-796E3812732C}"/>
    <dgm:cxn modelId="{4024E5CE-887F-4B7E-81EB-58A169D3E3FB}" type="presOf" srcId="{596D01DA-9127-4DC0-B202-0001DC6702BA}" destId="{46513F2A-4D1F-40A3-83ED-B4A566A5E127}" srcOrd="1" destOrd="5" presId="urn:microsoft.com/office/officeart/2005/8/layout/hProcess6"/>
    <dgm:cxn modelId="{4C489730-74A5-491D-8577-7E4AB3C441F5}" type="presOf" srcId="{B23BD795-1D93-4DC6-91E5-78DB9760AF2E}" destId="{46513F2A-4D1F-40A3-83ED-B4A566A5E127}" srcOrd="1" destOrd="2" presId="urn:microsoft.com/office/officeart/2005/8/layout/hProcess6"/>
    <dgm:cxn modelId="{9F29D5DB-FE51-445B-84F9-EBF05C86F628}" type="presOf" srcId="{D0A7C65E-7BD1-4CE9-98FD-57BF2B55DF90}" destId="{F3B47201-F064-449E-9F0E-6449A562C6B1}" srcOrd="0" destOrd="3" presId="urn:microsoft.com/office/officeart/2005/8/layout/hProcess6"/>
    <dgm:cxn modelId="{6E6B7419-B3CA-4B1A-9019-1F4D4A4B251C}" type="presOf" srcId="{6D7281F1-AC7A-4EAE-9A72-336FA0152734}" destId="{46513F2A-4D1F-40A3-83ED-B4A566A5E127}" srcOrd="1" destOrd="6" presId="urn:microsoft.com/office/officeart/2005/8/layout/hProcess6"/>
    <dgm:cxn modelId="{AF731E54-E091-4BD3-810B-8A779F06C9C7}" type="presOf" srcId="{EFF2A3EB-1CB3-44ED-B9AB-DB38737EEA55}" destId="{DA470EC0-F15E-4B4C-A281-DBD31E54DF6C}" srcOrd="1" destOrd="4" presId="urn:microsoft.com/office/officeart/2005/8/layout/hProcess6"/>
    <dgm:cxn modelId="{7E52AE08-796C-4994-BABA-E30D90191414}" type="presOf" srcId="{868BD8C2-4E12-461A-8F47-BD381AAE0C9D}" destId="{DA470EC0-F15E-4B4C-A281-DBD31E54DF6C}" srcOrd="1" destOrd="6" presId="urn:microsoft.com/office/officeart/2005/8/layout/hProcess6"/>
    <dgm:cxn modelId="{DF679493-3AE6-4EF9-ABD5-1E60048FB69E}" type="presOf" srcId="{6E4505CA-3304-4F86-9830-29AA75625B2A}" destId="{E300E54C-C3BD-47F2-A603-CC667BEFB7AA}" srcOrd="0" destOrd="7" presId="urn:microsoft.com/office/officeart/2005/8/layout/hProcess6"/>
    <dgm:cxn modelId="{E024204F-D641-4FB5-8F8C-F1EECB4B2084}" type="presOf" srcId="{D0A7C65E-7BD1-4CE9-98FD-57BF2B55DF90}" destId="{DA470EC0-F15E-4B4C-A281-DBD31E54DF6C}" srcOrd="1" destOrd="3" presId="urn:microsoft.com/office/officeart/2005/8/layout/hProcess6"/>
    <dgm:cxn modelId="{F7CBAFA0-EF58-4082-AB9E-BBC5304ADBBD}" type="presOf" srcId="{1588E47D-1340-4D38-A5BB-55660FC07507}" destId="{65693C68-BC2B-4283-ADA6-DB58C957E0DF}" srcOrd="1" destOrd="0" presId="urn:microsoft.com/office/officeart/2005/8/layout/hProcess6"/>
    <dgm:cxn modelId="{F490AE27-EA51-44C3-B5ED-08DE99E1C66D}" srcId="{57D03925-3486-4845-AE97-65775377D193}" destId="{B23BD795-1D93-4DC6-91E5-78DB9760AF2E}" srcOrd="1" destOrd="0" parTransId="{01B01F11-D8B2-4CDB-9D67-5862492B981F}" sibTransId="{AB3400D0-7A4C-44EA-AF68-DA4481DFD8AE}"/>
    <dgm:cxn modelId="{1D4FE800-1C3F-4B0C-8F78-976975EB4E61}" type="presOf" srcId="{57D03925-3486-4845-AE97-65775377D193}" destId="{EF230276-E529-4038-B3AA-8BBA24623645}" srcOrd="0" destOrd="0" presId="urn:microsoft.com/office/officeart/2005/8/layout/hProcess6"/>
    <dgm:cxn modelId="{C44226B9-D8C5-49F1-966B-045CBCB90473}" type="presOf" srcId="{5EF00312-1BD4-4224-B2CD-281181806358}" destId="{E300E54C-C3BD-47F2-A603-CC667BEFB7AA}" srcOrd="0" destOrd="5" presId="urn:microsoft.com/office/officeart/2005/8/layout/hProcess6"/>
    <dgm:cxn modelId="{25562A6E-81EA-4C2A-B1EA-1F33C219A664}" srcId="{596D01DA-9127-4DC0-B202-0001DC6702BA}" destId="{6D7281F1-AC7A-4EAE-9A72-336FA0152734}" srcOrd="0" destOrd="0" parTransId="{C72A039D-44EC-4A38-A39C-5CB3942F8B59}" sibTransId="{116659EC-02DD-4978-A1CE-A9074FEED4C7}"/>
    <dgm:cxn modelId="{573D88DE-1DF2-4873-A567-6E366A6C696F}" type="presOf" srcId="{153B0159-78E3-4895-B586-F7155642998F}" destId="{E300E54C-C3BD-47F2-A603-CC667BEFB7AA}" srcOrd="0" destOrd="3" presId="urn:microsoft.com/office/officeart/2005/8/layout/hProcess6"/>
    <dgm:cxn modelId="{B78A1E9C-B96F-4299-9F04-4AB865062159}" srcId="{DE68D0EA-9B5F-49E4-9804-F7DCACBB6829}" destId="{C8545E41-AF97-418B-A07C-EA1FE66A0C34}" srcOrd="1" destOrd="0" parTransId="{21BB55F2-148D-44ED-83A9-D2921AE30C8C}" sibTransId="{20E91034-0DD1-4F47-B975-64F9CC3C7767}"/>
    <dgm:cxn modelId="{B72D23BA-BBB9-44C9-84C0-CC2B25AC152D}" type="presOf" srcId="{79889255-B8F3-4B8D-9881-13B63B651D86}" destId="{F3B47201-F064-449E-9F0E-6449A562C6B1}" srcOrd="0" destOrd="5" presId="urn:microsoft.com/office/officeart/2005/8/layout/hProcess6"/>
    <dgm:cxn modelId="{1DA978C5-A461-4A2A-8FF4-EFF2D78C6155}" srcId="{79889255-B8F3-4B8D-9881-13B63B651D86}" destId="{868BD8C2-4E12-461A-8F47-BD381AAE0C9D}" srcOrd="0" destOrd="0" parTransId="{32A905E8-DA4E-4B9F-AB94-28AFDB2A9C78}" sibTransId="{04010ADC-FD1E-459F-9F6C-7C4089BDE30D}"/>
    <dgm:cxn modelId="{7233F81D-0F8D-4227-BDDD-964E403E6B4E}" srcId="{56C2E47B-F294-4C7C-913F-77F3AC76EFB6}" destId="{65937DA0-EA92-4D43-BA89-A6C04CC448CF}" srcOrd="1" destOrd="0" parTransId="{BD4BD6E6-5C87-4E78-BFE1-0DBE1B802FFC}" sibTransId="{D3488787-CB6A-4A66-B6F0-CC40793E3AAD}"/>
    <dgm:cxn modelId="{3CCEBB1B-94A3-421A-B574-00F84FBA5F91}" srcId="{596D01DA-9127-4DC0-B202-0001DC6702BA}" destId="{DB07B9BF-9DC8-429D-9636-A48C486FE572}" srcOrd="1" destOrd="0" parTransId="{91BC714D-1A9A-406F-9BEF-793ECB1D8AA1}" sibTransId="{21A0BFC2-9B92-40FB-AC4E-67938FA3EDE7}"/>
    <dgm:cxn modelId="{9D2F1465-5B81-43E0-9CE2-379492432A65}" type="presOf" srcId="{E5B60093-57BD-4D31-9DB7-15E62358CC65}" destId="{E300E54C-C3BD-47F2-A603-CC667BEFB7AA}" srcOrd="0" destOrd="4" presId="urn:microsoft.com/office/officeart/2005/8/layout/hProcess6"/>
    <dgm:cxn modelId="{DC71E53C-35A6-4D10-9D0F-85C462A8A382}" type="presOf" srcId="{7ACA6DEE-3347-412F-B0E0-5FC2BF209479}" destId="{F3B47201-F064-449E-9F0E-6449A562C6B1}" srcOrd="0" destOrd="1" presId="urn:microsoft.com/office/officeart/2005/8/layout/hProcess6"/>
    <dgm:cxn modelId="{E5BBA68D-3A78-43FD-86CA-2812079A9844}" srcId="{65937DA0-EA92-4D43-BA89-A6C04CC448CF}" destId="{153B0159-78E3-4895-B586-F7155642998F}" srcOrd="1" destOrd="0" parTransId="{034B52C2-B4B1-4813-AC43-3C72D1D95EB6}" sibTransId="{0DF67E0F-DC27-4B24-9883-4F6102A20F8B}"/>
    <dgm:cxn modelId="{296597D5-5374-4586-BEE4-221B3E3C0EF3}" type="presOf" srcId="{7ACA6DEE-3347-412F-B0E0-5FC2BF209479}" destId="{DA470EC0-F15E-4B4C-A281-DBD31E54DF6C}" srcOrd="1" destOrd="1" presId="urn:microsoft.com/office/officeart/2005/8/layout/hProcess6"/>
    <dgm:cxn modelId="{E275200B-6765-4A56-8283-83554780FD91}" type="presOf" srcId="{1653F18B-84A5-48AA-9142-7DAD07B560BB}" destId="{E300E54C-C3BD-47F2-A603-CC667BEFB7AA}" srcOrd="0" destOrd="1" presId="urn:microsoft.com/office/officeart/2005/8/layout/hProcess6"/>
    <dgm:cxn modelId="{273B3F52-E15C-4C01-9219-69BBEA9C6E10}" type="presOf" srcId="{65937DA0-EA92-4D43-BA89-A6C04CC448CF}" destId="{F3ADEB97-4AA9-4F2E-9E1F-2B57B2B730DE}" srcOrd="0" destOrd="0" presId="urn:microsoft.com/office/officeart/2005/8/layout/hProcess6"/>
    <dgm:cxn modelId="{38297F2A-F340-4D5C-8731-CE91323974F0}" type="presOf" srcId="{38DB9F7B-8895-465F-B78A-69FE2E48DD70}" destId="{65693C68-BC2B-4283-ADA6-DB58C957E0DF}" srcOrd="1" destOrd="6" presId="urn:microsoft.com/office/officeart/2005/8/layout/hProcess6"/>
    <dgm:cxn modelId="{BC32E680-4ACF-448D-AD29-C4F3F1386E2F}" type="presOf" srcId="{1588E47D-1340-4D38-A5BB-55660FC07507}" destId="{E300E54C-C3BD-47F2-A603-CC667BEFB7AA}" srcOrd="0" destOrd="0" presId="urn:microsoft.com/office/officeart/2005/8/layout/hProcess6"/>
    <dgm:cxn modelId="{5BE1197E-EFDF-43A1-8D92-2BD00331F0A7}" type="presOf" srcId="{51689496-D86C-458C-A36C-5B945807F31F}" destId="{46513F2A-4D1F-40A3-83ED-B4A566A5E127}" srcOrd="1" destOrd="3" presId="urn:microsoft.com/office/officeart/2005/8/layout/hProcess6"/>
    <dgm:cxn modelId="{CD3BB20A-23FD-40A2-A9F3-50B799BFDCFE}" type="presOf" srcId="{DB07B9BF-9DC8-429D-9636-A48C486FE572}" destId="{46513F2A-4D1F-40A3-83ED-B4A566A5E127}" srcOrd="1" destOrd="7" presId="urn:microsoft.com/office/officeart/2005/8/layout/hProcess6"/>
    <dgm:cxn modelId="{7C08135E-65C1-493C-8557-D24E519EB444}" type="presOf" srcId="{9EB34034-0767-467B-B73C-6130BC1B18C3}" destId="{E44CC6BF-F7D5-4499-8FD4-ECA9D77DF563}" srcOrd="0" destOrd="0" presId="urn:microsoft.com/office/officeart/2005/8/layout/hProcess6"/>
    <dgm:cxn modelId="{D0B4F5D7-1283-42E1-9BFA-87BD19B951D6}" type="presOf" srcId="{153B0159-78E3-4895-B586-F7155642998F}" destId="{65693C68-BC2B-4283-ADA6-DB58C957E0DF}" srcOrd="1" destOrd="3" presId="urn:microsoft.com/office/officeart/2005/8/layout/hProcess6"/>
    <dgm:cxn modelId="{20F4B446-A046-4CC5-9DC3-903CFA715247}" type="presOf" srcId="{DB07B9BF-9DC8-429D-9636-A48C486FE572}" destId="{EF230276-E529-4038-B3AA-8BBA24623645}" srcOrd="0" destOrd="7" presId="urn:microsoft.com/office/officeart/2005/8/layout/hProcess6"/>
    <dgm:cxn modelId="{46C4F1E1-1312-4A40-ACE4-E473DA6C3701}" type="presOf" srcId="{B23BD795-1D93-4DC6-91E5-78DB9760AF2E}" destId="{EF230276-E529-4038-B3AA-8BBA24623645}" srcOrd="0" destOrd="2" presId="urn:microsoft.com/office/officeart/2005/8/layout/hProcess6"/>
    <dgm:cxn modelId="{A7DC1E09-DD5F-4695-BC9E-F82C3689532E}" srcId="{57D03925-3486-4845-AE97-65775377D193}" destId="{958E82AF-B116-4A02-8BE3-68F33B3733A2}" srcOrd="0" destOrd="0" parTransId="{070BA7E6-0341-43A5-8969-D4780F994BC4}" sibTransId="{834C885D-BE5F-466F-9F3E-F817079B3FCB}"/>
    <dgm:cxn modelId="{0EC475C5-CFC5-49AC-BEDE-C7AEA8B78E69}" type="presOf" srcId="{958E82AF-B116-4A02-8BE3-68F33B3733A2}" destId="{46513F2A-4D1F-40A3-83ED-B4A566A5E127}" srcOrd="1" destOrd="1" presId="urn:microsoft.com/office/officeart/2005/8/layout/hProcess6"/>
    <dgm:cxn modelId="{AB338721-46AB-41B7-88CF-30912F6300CD}" type="presOf" srcId="{EFF2A3EB-1CB3-44ED-B9AB-DB38737EEA55}" destId="{F3B47201-F064-449E-9F0E-6449A562C6B1}" srcOrd="0" destOrd="4" presId="urn:microsoft.com/office/officeart/2005/8/layout/hProcess6"/>
    <dgm:cxn modelId="{BB436F4C-1D69-4006-ADD3-05903F927792}" type="presOf" srcId="{38DB9F7B-8895-465F-B78A-69FE2E48DD70}" destId="{E300E54C-C3BD-47F2-A603-CC667BEFB7AA}" srcOrd="0" destOrd="6" presId="urn:microsoft.com/office/officeart/2005/8/layout/hProcess6"/>
    <dgm:cxn modelId="{EF87A321-5B8E-4C93-904B-B12AEEDDFA55}" srcId="{79889255-B8F3-4B8D-9881-13B63B651D86}" destId="{D8944409-EFEF-46B2-9E34-FC8F8B6A2D84}" srcOrd="1" destOrd="0" parTransId="{7F2ED7AC-25DC-4A7E-ABCF-DD56244DE363}" sibTransId="{2A60FFC1-0DB7-4988-B50D-EDC511F2EB82}"/>
    <dgm:cxn modelId="{A33933D6-11BC-4973-ACEF-90A10F2D418F}" srcId="{0A19A325-6367-44B7-8CF8-9C51D2F35A62}" destId="{57D03925-3486-4845-AE97-65775377D193}" srcOrd="0" destOrd="0" parTransId="{985548BD-89A3-429F-85C1-CBDEDB01A912}" sibTransId="{93E7032C-2AC7-48FE-96CD-454117609917}"/>
    <dgm:cxn modelId="{9ED72913-2D85-4635-AC8A-3775459D6D32}" type="presOf" srcId="{79889255-B8F3-4B8D-9881-13B63B651D86}" destId="{DA470EC0-F15E-4B4C-A281-DBD31E54DF6C}" srcOrd="1" destOrd="5" presId="urn:microsoft.com/office/officeart/2005/8/layout/hProcess6"/>
    <dgm:cxn modelId="{BA912DC0-0661-476A-825E-B2358C4660CD}" type="presParOf" srcId="{C549B11C-B9C9-4143-A291-5D225E767706}" destId="{B3935C10-17F7-43A6-8A45-EE11631BEAFB}" srcOrd="0" destOrd="0" presId="urn:microsoft.com/office/officeart/2005/8/layout/hProcess6"/>
    <dgm:cxn modelId="{900BD5C4-2F71-4D39-96CE-C5381EE911E2}" type="presParOf" srcId="{B3935C10-17F7-43A6-8A45-EE11631BEAFB}" destId="{11CDF346-7866-4A19-870F-FD3F081C27A7}" srcOrd="0" destOrd="0" presId="urn:microsoft.com/office/officeart/2005/8/layout/hProcess6"/>
    <dgm:cxn modelId="{7569BDD1-A1A3-43F4-B06F-E4FC7E80703E}" type="presParOf" srcId="{B3935C10-17F7-43A6-8A45-EE11631BEAFB}" destId="{F3B47201-F064-449E-9F0E-6449A562C6B1}" srcOrd="1" destOrd="0" presId="urn:microsoft.com/office/officeart/2005/8/layout/hProcess6"/>
    <dgm:cxn modelId="{1C308136-CFAB-490F-AE41-FC038B9A2F4C}" type="presParOf" srcId="{B3935C10-17F7-43A6-8A45-EE11631BEAFB}" destId="{DA470EC0-F15E-4B4C-A281-DBD31E54DF6C}" srcOrd="2" destOrd="0" presId="urn:microsoft.com/office/officeart/2005/8/layout/hProcess6"/>
    <dgm:cxn modelId="{F202B27D-1DE0-4970-AC14-22975B687FF5}" type="presParOf" srcId="{B3935C10-17F7-43A6-8A45-EE11631BEAFB}" destId="{E44CC6BF-F7D5-4499-8FD4-ECA9D77DF563}" srcOrd="3" destOrd="0" presId="urn:microsoft.com/office/officeart/2005/8/layout/hProcess6"/>
    <dgm:cxn modelId="{CAE97E25-31C2-4299-8135-16AFF500B265}" type="presParOf" srcId="{C549B11C-B9C9-4143-A291-5D225E767706}" destId="{A4FC6052-B221-4CCA-A38E-F7327FD88BAF}" srcOrd="1" destOrd="0" presId="urn:microsoft.com/office/officeart/2005/8/layout/hProcess6"/>
    <dgm:cxn modelId="{C95EDAFC-80B5-4169-B54B-63DAB96B8ED7}" type="presParOf" srcId="{C549B11C-B9C9-4143-A291-5D225E767706}" destId="{01A6C402-8F84-44B1-8C0F-8F5C693FE922}" srcOrd="2" destOrd="0" presId="urn:microsoft.com/office/officeart/2005/8/layout/hProcess6"/>
    <dgm:cxn modelId="{1EC25B3B-E93C-4930-BB05-C4BB6DBE38CF}" type="presParOf" srcId="{01A6C402-8F84-44B1-8C0F-8F5C693FE922}" destId="{9E9126DC-3DC0-47C9-BB3E-812584A11FCD}" srcOrd="0" destOrd="0" presId="urn:microsoft.com/office/officeart/2005/8/layout/hProcess6"/>
    <dgm:cxn modelId="{67E59A0B-A40B-4BD1-BABA-83FE90F15CA1}" type="presParOf" srcId="{01A6C402-8F84-44B1-8C0F-8F5C693FE922}" destId="{E300E54C-C3BD-47F2-A603-CC667BEFB7AA}" srcOrd="1" destOrd="0" presId="urn:microsoft.com/office/officeart/2005/8/layout/hProcess6"/>
    <dgm:cxn modelId="{4DCF1276-12A7-4395-92B7-5ED1943B387C}" type="presParOf" srcId="{01A6C402-8F84-44B1-8C0F-8F5C693FE922}" destId="{65693C68-BC2B-4283-ADA6-DB58C957E0DF}" srcOrd="2" destOrd="0" presId="urn:microsoft.com/office/officeart/2005/8/layout/hProcess6"/>
    <dgm:cxn modelId="{48CF9EA2-FDAC-4471-8E33-44E26C0613F9}" type="presParOf" srcId="{01A6C402-8F84-44B1-8C0F-8F5C693FE922}" destId="{F3ADEB97-4AA9-4F2E-9E1F-2B57B2B730DE}" srcOrd="3" destOrd="0" presId="urn:microsoft.com/office/officeart/2005/8/layout/hProcess6"/>
    <dgm:cxn modelId="{8834B83F-20BB-4569-BD6F-F068ACE368EE}" type="presParOf" srcId="{C549B11C-B9C9-4143-A291-5D225E767706}" destId="{1B6A80A9-3E0F-4B43-B658-E249EC3F05E9}" srcOrd="3" destOrd="0" presId="urn:microsoft.com/office/officeart/2005/8/layout/hProcess6"/>
    <dgm:cxn modelId="{F99F0617-AD15-43F4-9A7B-305C5438930C}" type="presParOf" srcId="{C549B11C-B9C9-4143-A291-5D225E767706}" destId="{AE288565-B229-445F-A94C-DC8AF0C853DD}" srcOrd="4" destOrd="0" presId="urn:microsoft.com/office/officeart/2005/8/layout/hProcess6"/>
    <dgm:cxn modelId="{A643FEE2-6F4C-4A90-A969-952D9A997785}" type="presParOf" srcId="{AE288565-B229-445F-A94C-DC8AF0C853DD}" destId="{536DFFC1-CB8C-4FB5-9A4E-A71675845B68}" srcOrd="0" destOrd="0" presId="urn:microsoft.com/office/officeart/2005/8/layout/hProcess6"/>
    <dgm:cxn modelId="{39F0F92B-BF1D-48CC-84A5-5D2061154AA0}" type="presParOf" srcId="{AE288565-B229-445F-A94C-DC8AF0C853DD}" destId="{EF230276-E529-4038-B3AA-8BBA24623645}" srcOrd="1" destOrd="0" presId="urn:microsoft.com/office/officeart/2005/8/layout/hProcess6"/>
    <dgm:cxn modelId="{2F7C667F-4C67-4A62-AD43-9FEB3D87A9C8}" type="presParOf" srcId="{AE288565-B229-445F-A94C-DC8AF0C853DD}" destId="{46513F2A-4D1F-40A3-83ED-B4A566A5E127}" srcOrd="2" destOrd="0" presId="urn:microsoft.com/office/officeart/2005/8/layout/hProcess6"/>
    <dgm:cxn modelId="{D158D6E4-EA60-430A-B8ED-8C67C03CE16D}" type="presParOf" srcId="{AE288565-B229-445F-A94C-DC8AF0C853DD}" destId="{334A10B1-3A61-4FA8-8A5C-DE54198DB160}" srcOrd="3" destOrd="0" presId="urn:microsoft.com/office/officeart/2005/8/layout/hProcess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06FDB9-D0AA-41D5-8514-F41324CF9E3D}">
      <dsp:nvSpPr>
        <dsp:cNvPr id="0" name=""/>
        <dsp:cNvSpPr/>
      </dsp:nvSpPr>
      <dsp:spPr>
        <a:xfrm>
          <a:off x="779391" y="634608"/>
          <a:ext cx="4345873" cy="4345873"/>
        </a:xfrm>
        <a:prstGeom prst="blockArc">
          <a:avLst>
            <a:gd name="adj1" fmla="val 12600000"/>
            <a:gd name="adj2" fmla="val 16200000"/>
            <a:gd name="adj3" fmla="val 4514"/>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064048-937C-4644-9B0C-FB420E9F004C}">
      <dsp:nvSpPr>
        <dsp:cNvPr id="0" name=""/>
        <dsp:cNvSpPr/>
      </dsp:nvSpPr>
      <dsp:spPr>
        <a:xfrm>
          <a:off x="779391" y="634608"/>
          <a:ext cx="4345873" cy="4345873"/>
        </a:xfrm>
        <a:prstGeom prst="blockArc">
          <a:avLst>
            <a:gd name="adj1" fmla="val 9000000"/>
            <a:gd name="adj2" fmla="val 12600000"/>
            <a:gd name="adj3" fmla="val 4514"/>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6C6C2C-2D20-466F-A43F-9A73AA203D1B}">
      <dsp:nvSpPr>
        <dsp:cNvPr id="0" name=""/>
        <dsp:cNvSpPr/>
      </dsp:nvSpPr>
      <dsp:spPr>
        <a:xfrm>
          <a:off x="779391" y="634608"/>
          <a:ext cx="4345873" cy="4345873"/>
        </a:xfrm>
        <a:prstGeom prst="blockArc">
          <a:avLst>
            <a:gd name="adj1" fmla="val 5400000"/>
            <a:gd name="adj2" fmla="val 9000000"/>
            <a:gd name="adj3" fmla="val 4514"/>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10A12C-993B-4020-9477-0A44F6C4C976}">
      <dsp:nvSpPr>
        <dsp:cNvPr id="0" name=""/>
        <dsp:cNvSpPr/>
      </dsp:nvSpPr>
      <dsp:spPr>
        <a:xfrm>
          <a:off x="779391" y="634608"/>
          <a:ext cx="4345873" cy="4345873"/>
        </a:xfrm>
        <a:prstGeom prst="blockArc">
          <a:avLst>
            <a:gd name="adj1" fmla="val 1800000"/>
            <a:gd name="adj2" fmla="val 5400000"/>
            <a:gd name="adj3" fmla="val 4514"/>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E6E925-749B-476D-ADC9-A94000676AC9}">
      <dsp:nvSpPr>
        <dsp:cNvPr id="0" name=""/>
        <dsp:cNvSpPr/>
      </dsp:nvSpPr>
      <dsp:spPr>
        <a:xfrm>
          <a:off x="779391" y="634608"/>
          <a:ext cx="4345873" cy="4345873"/>
        </a:xfrm>
        <a:prstGeom prst="blockArc">
          <a:avLst>
            <a:gd name="adj1" fmla="val 19800000"/>
            <a:gd name="adj2" fmla="val 1800000"/>
            <a:gd name="adj3" fmla="val 4514"/>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67C4D5-B8A5-4226-AEF2-950B9F0C7801}">
      <dsp:nvSpPr>
        <dsp:cNvPr id="0" name=""/>
        <dsp:cNvSpPr/>
      </dsp:nvSpPr>
      <dsp:spPr>
        <a:xfrm>
          <a:off x="779391" y="634608"/>
          <a:ext cx="4345873" cy="4345873"/>
        </a:xfrm>
        <a:prstGeom prst="blockArc">
          <a:avLst>
            <a:gd name="adj1" fmla="val 16200000"/>
            <a:gd name="adj2" fmla="val 19800000"/>
            <a:gd name="adj3" fmla="val 4514"/>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6F2F98-B11D-4C0B-8BC7-0386AB8B1B26}">
      <dsp:nvSpPr>
        <dsp:cNvPr id="0" name=""/>
        <dsp:cNvSpPr/>
      </dsp:nvSpPr>
      <dsp:spPr>
        <a:xfrm>
          <a:off x="1979270" y="1834487"/>
          <a:ext cx="1946114" cy="1946114"/>
        </a:xfrm>
        <a:prstGeom prst="ellipse">
          <a:avLst/>
        </a:prstGeom>
        <a:blipFill dpi="0" rotWithShape="0">
          <a:blip xmlns:r="http://schemas.openxmlformats.org/officeDocument/2006/relationships" r:embed="rId1"/>
          <a:srcRect/>
          <a:tile tx="0" ty="0" sx="75000" sy="98000" flip="none" algn="tl"/>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lang="en-US" sz="4300" kern="1200" dirty="0"/>
        </a:p>
      </dsp:txBody>
      <dsp:txXfrm>
        <a:off x="1979270" y="1834487"/>
        <a:ext cx="1946114" cy="1946114"/>
      </dsp:txXfrm>
    </dsp:sp>
    <dsp:sp modelId="{440E6F27-DDA4-4AB1-9B61-8D3D434A658D}">
      <dsp:nvSpPr>
        <dsp:cNvPr id="0" name=""/>
        <dsp:cNvSpPr/>
      </dsp:nvSpPr>
      <dsp:spPr>
        <a:xfrm>
          <a:off x="2271187" y="2510"/>
          <a:ext cx="1362280" cy="136228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Unreliable Service</a:t>
          </a:r>
          <a:endParaRPr lang="en-US" sz="1300" kern="1200" dirty="0"/>
        </a:p>
      </dsp:txBody>
      <dsp:txXfrm>
        <a:off x="2271187" y="2510"/>
        <a:ext cx="1362280" cy="1362280"/>
      </dsp:txXfrm>
    </dsp:sp>
    <dsp:sp modelId="{374C70A5-A035-4246-B594-6990492362EC}">
      <dsp:nvSpPr>
        <dsp:cNvPr id="0" name=""/>
        <dsp:cNvSpPr/>
      </dsp:nvSpPr>
      <dsp:spPr>
        <a:xfrm>
          <a:off x="4110534" y="1064457"/>
          <a:ext cx="1362280" cy="136228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Customer Service</a:t>
          </a:r>
          <a:endParaRPr lang="en-US" sz="1300" kern="1200" dirty="0"/>
        </a:p>
      </dsp:txBody>
      <dsp:txXfrm>
        <a:off x="4110534" y="1064457"/>
        <a:ext cx="1362280" cy="1362280"/>
      </dsp:txXfrm>
    </dsp:sp>
    <dsp:sp modelId="{95C797CD-6F65-494E-A50A-0EAB9024A992}">
      <dsp:nvSpPr>
        <dsp:cNvPr id="0" name=""/>
        <dsp:cNvSpPr/>
      </dsp:nvSpPr>
      <dsp:spPr>
        <a:xfrm>
          <a:off x="4110534" y="3188352"/>
          <a:ext cx="1362280" cy="136228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Revenue Management</a:t>
          </a:r>
          <a:endParaRPr lang="en-US" sz="1300" kern="1200" dirty="0"/>
        </a:p>
      </dsp:txBody>
      <dsp:txXfrm>
        <a:off x="4110534" y="3188352"/>
        <a:ext cx="1362280" cy="1362280"/>
      </dsp:txXfrm>
    </dsp:sp>
    <dsp:sp modelId="{049ECF75-EBBD-4510-B719-2DCE6369FCCC}">
      <dsp:nvSpPr>
        <dsp:cNvPr id="0" name=""/>
        <dsp:cNvSpPr/>
      </dsp:nvSpPr>
      <dsp:spPr>
        <a:xfrm>
          <a:off x="2271187" y="4250299"/>
          <a:ext cx="1362280" cy="136228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Supervision</a:t>
          </a:r>
          <a:endParaRPr lang="en-US" sz="1300" kern="1200" dirty="0"/>
        </a:p>
      </dsp:txBody>
      <dsp:txXfrm>
        <a:off x="2271187" y="4250299"/>
        <a:ext cx="1362280" cy="1362280"/>
      </dsp:txXfrm>
    </dsp:sp>
    <dsp:sp modelId="{1136E9F5-132C-4B09-9DE3-5AA45FC0E488}">
      <dsp:nvSpPr>
        <dsp:cNvPr id="0" name=""/>
        <dsp:cNvSpPr/>
      </dsp:nvSpPr>
      <dsp:spPr>
        <a:xfrm>
          <a:off x="431841" y="3188352"/>
          <a:ext cx="1362280" cy="136228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Security</a:t>
          </a:r>
          <a:endParaRPr lang="en-US" sz="1300" kern="1200" dirty="0"/>
        </a:p>
      </dsp:txBody>
      <dsp:txXfrm>
        <a:off x="431841" y="3188352"/>
        <a:ext cx="1362280" cy="1362280"/>
      </dsp:txXfrm>
    </dsp:sp>
    <dsp:sp modelId="{4A9C5508-1EE6-44B4-9CB8-F8123B0F7F0E}">
      <dsp:nvSpPr>
        <dsp:cNvPr id="0" name=""/>
        <dsp:cNvSpPr/>
      </dsp:nvSpPr>
      <dsp:spPr>
        <a:xfrm>
          <a:off x="431841" y="1064457"/>
          <a:ext cx="1362280" cy="136228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Maintenance of Rolling Stock and Infrastructure</a:t>
          </a:r>
          <a:endParaRPr lang="en-US" sz="1300" kern="1200" dirty="0"/>
        </a:p>
      </dsp:txBody>
      <dsp:txXfrm>
        <a:off x="431841" y="1064457"/>
        <a:ext cx="1362280" cy="13622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DF3827E-C17F-410B-969B-31472780C99D}" type="datetimeFigureOut">
              <a:rPr lang="en-ZA" smtClean="0"/>
              <a:pPr/>
              <a:t>2017/03/09</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5560369E-3BBC-47DB-8DC9-72AF7D92B6A7}" type="slidenum">
              <a:rPr lang="en-ZA" smtClean="0"/>
              <a:pPr/>
              <a:t>‹#›</a:t>
            </a:fld>
            <a:endParaRPr lang="en-ZA"/>
          </a:p>
        </p:txBody>
      </p:sp>
    </p:spTree>
    <p:extLst>
      <p:ext uri="{BB962C8B-B14F-4D97-AF65-F5344CB8AC3E}">
        <p14:creationId xmlns:p14="http://schemas.microsoft.com/office/powerpoint/2010/main" xmlns="" val="1440838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xml"/><Relationship Id="rId7" Type="http://schemas.openxmlformats.org/officeDocument/2006/relationships/oleObject" Target="../embeddings/oleObject2.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Master" Target="../slideMasters/slideMaster1.xml"/><Relationship Id="rId4" Type="http://schemas.openxmlformats.org/officeDocument/2006/relationships/tags" Target="../tags/tag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xml"/><Relationship Id="rId7" Type="http://schemas.openxmlformats.org/officeDocument/2006/relationships/oleObject" Target="../embeddings/oleObject4.bin"/><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6.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xml"/><Relationship Id="rId7" Type="http://schemas.openxmlformats.org/officeDocument/2006/relationships/oleObject" Target="../embeddings/oleObject6.bin"/><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slideMaster" Target="../slideMasters/slideMaster2.xml"/><Relationship Id="rId4" Type="http://schemas.openxmlformats.org/officeDocument/2006/relationships/tags" Target="../tags/tag9.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1.xml"/><Relationship Id="rId7" Type="http://schemas.openxmlformats.org/officeDocument/2006/relationships/oleObject" Target="../embeddings/oleObject8.bin"/><Relationship Id="rId2" Type="http://schemas.openxmlformats.org/officeDocument/2006/relationships/tags" Target="../tags/tag10.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slideMaster" Target="../slideMasters/slideMaster2.xml"/><Relationship Id="rId4" Type="http://schemas.openxmlformats.org/officeDocument/2006/relationships/tags" Target="../tags/tag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CD6ED1-9321-BA4A-8AC4-FD311CD52943}" type="datetimeFigureOut">
              <a:rPr lang="en-US" smtClean="0"/>
              <a:pPr/>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6AA34-B321-9E4F-80D7-83EAB587D7BF}" type="slidenum">
              <a:rPr lang="en-US" smtClean="0"/>
              <a:pPr/>
              <a:t>‹#›</a:t>
            </a:fld>
            <a:endParaRPr lang="en-US"/>
          </a:p>
        </p:txBody>
      </p:sp>
    </p:spTree>
    <p:extLst>
      <p:ext uri="{BB962C8B-B14F-4D97-AF65-F5344CB8AC3E}">
        <p14:creationId xmlns:p14="http://schemas.microsoft.com/office/powerpoint/2010/main" xmlns="" val="1305323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CD6ED1-9321-BA4A-8AC4-FD311CD52943}" type="datetimeFigureOut">
              <a:rPr lang="en-US" smtClean="0"/>
              <a:pPr/>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6AA34-B321-9E4F-80D7-83EAB587D7BF}" type="slidenum">
              <a:rPr lang="en-US" smtClean="0"/>
              <a:pPr/>
              <a:t>‹#›</a:t>
            </a:fld>
            <a:endParaRPr lang="en-US"/>
          </a:p>
        </p:txBody>
      </p:sp>
    </p:spTree>
    <p:extLst>
      <p:ext uri="{BB962C8B-B14F-4D97-AF65-F5344CB8AC3E}">
        <p14:creationId xmlns:p14="http://schemas.microsoft.com/office/powerpoint/2010/main" xmlns="" val="250554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CD6ED1-9321-BA4A-8AC4-FD311CD52943}" type="datetimeFigureOut">
              <a:rPr lang="en-US" smtClean="0"/>
              <a:pPr/>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6AA34-B321-9E4F-80D7-83EAB587D7BF}" type="slidenum">
              <a:rPr lang="en-US" smtClean="0"/>
              <a:pPr/>
              <a:t>‹#›</a:t>
            </a:fld>
            <a:endParaRPr lang="en-US"/>
          </a:p>
        </p:txBody>
      </p:sp>
    </p:spTree>
    <p:extLst>
      <p:ext uri="{BB962C8B-B14F-4D97-AF65-F5344CB8AC3E}">
        <p14:creationId xmlns:p14="http://schemas.microsoft.com/office/powerpoint/2010/main" xmlns="" val="828134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nvGraphicFramePr>
        <p:xfrm>
          <a:off x="0" y="0"/>
          <a:ext cx="158750" cy="158750"/>
        </p:xfrm>
        <a:graphic>
          <a:graphicData uri="http://schemas.openxmlformats.org/presentationml/2006/ole">
            <p:oleObj spid="_x0000_s36948" name="think-cell Slide" r:id="rId6" imgW="360" imgH="360" progId="">
              <p:embed/>
            </p:oleObj>
          </a:graphicData>
        </a:graphic>
      </p:graphicFrame>
      <p:graphicFrame>
        <p:nvGraphicFramePr>
          <p:cNvPr id="4" name="Object 5" hidden="1"/>
          <p:cNvGraphicFramePr>
            <a:graphicFrameLocks noChangeAspect="1"/>
          </p:cNvGraphicFramePr>
          <p:nvPr/>
        </p:nvGraphicFramePr>
        <p:xfrm>
          <a:off x="0" y="0"/>
          <a:ext cx="158750" cy="158750"/>
        </p:xfrm>
        <a:graphic>
          <a:graphicData uri="http://schemas.openxmlformats.org/presentationml/2006/ole">
            <p:oleObj spid="_x0000_s36949" name="think-cell Slide" r:id="rId7" imgW="360" imgH="360" progId="">
              <p:embed/>
            </p:oleObj>
          </a:graphicData>
        </a:graphic>
      </p:graphicFrame>
      <p:pic>
        <p:nvPicPr>
          <p:cNvPr id="5" name="Picture 2"/>
          <p:cNvPicPr>
            <a:picLocks noChangeAspect="1" noChangeArrowheads="1"/>
          </p:cNvPicPr>
          <p:nvPr userDrawn="1">
            <p:custDataLst>
              <p:tags r:id="rId2"/>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w="9525">
            <a:noFill/>
            <a:miter lim="800000"/>
            <a:headEnd/>
            <a:tailEnd/>
          </a:ln>
        </p:spPr>
      </p:pic>
      <p:cxnSp>
        <p:nvCxnSpPr>
          <p:cNvPr id="6" name="Straight Connector 5"/>
          <p:cNvCxnSpPr>
            <a:cxnSpLocks noChangeShapeType="1"/>
          </p:cNvCxnSpPr>
          <p:nvPr userDrawn="1">
            <p:custDataLst>
              <p:tags r:id="rId3"/>
            </p:custDataLst>
          </p:nvPr>
        </p:nvCxnSpPr>
        <p:spPr bwMode="auto">
          <a:xfrm>
            <a:off x="179388" y="579438"/>
            <a:ext cx="8785225"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sp>
        <p:nvSpPr>
          <p:cNvPr id="2" name="Title 1"/>
          <p:cNvSpPr>
            <a:spLocks noGrp="1"/>
          </p:cNvSpPr>
          <p:nvPr>
            <p:ph type="title"/>
          </p:nvPr>
        </p:nvSpPr>
        <p:spPr>
          <a:noFill/>
          <a:ln>
            <a:noFill/>
          </a:ln>
          <a:extLst/>
        </p:spPr>
        <p:txBody>
          <a:bodyPr/>
          <a:lstStyle>
            <a:lvl1pPr algn="l">
              <a:defRPr lang="en-ZA"/>
            </a:lvl1pPr>
          </a:lstStyle>
          <a:p>
            <a:pPr lvl="0"/>
            <a:r>
              <a:rPr lang="en-US" smtClean="0"/>
              <a:t>Click to edit Master title style</a:t>
            </a:r>
            <a:endParaRPr lang="en-ZA"/>
          </a:p>
        </p:txBody>
      </p:sp>
      <p:sp>
        <p:nvSpPr>
          <p:cNvPr id="7" name="Slide Number Placeholder 3"/>
          <p:cNvSpPr>
            <a:spLocks noGrp="1"/>
          </p:cNvSpPr>
          <p:nvPr>
            <p:ph type="sldNum" sz="quarter" idx="10"/>
            <p:custDataLst>
              <p:tags r:id="rId4"/>
            </p:custDataLst>
          </p:nvPr>
        </p:nvSpPr>
        <p:spPr/>
        <p:txBody>
          <a:bodyPr/>
          <a:lstStyle>
            <a:lvl1pPr algn="r" fontAlgn="auto">
              <a:spcBef>
                <a:spcPts val="0"/>
              </a:spcBef>
              <a:spcAft>
                <a:spcPts val="0"/>
              </a:spcAft>
              <a:defRPr sz="1200">
                <a:solidFill>
                  <a:schemeClr val="bg1"/>
                </a:solidFill>
                <a:latin typeface="+mn-lt"/>
                <a:cs typeface="+mn-cs"/>
              </a:defRPr>
            </a:lvl1pPr>
          </a:lstStyle>
          <a:p>
            <a:pPr>
              <a:defRPr/>
            </a:pPr>
            <a:fld id="{9B255116-640A-41A0-9ED6-A5E25C45F443}" type="slidenum">
              <a:rPr lang="en-US" smtClean="0"/>
              <a:pPr>
                <a:defRPr/>
              </a:pPr>
              <a:t>‹#›</a:t>
            </a:fld>
            <a:endParaRPr lang="en-US"/>
          </a:p>
        </p:txBody>
      </p:sp>
    </p:spTree>
    <p:extLst>
      <p:ext uri="{BB962C8B-B14F-4D97-AF65-F5344CB8AC3E}">
        <p14:creationId xmlns:p14="http://schemas.microsoft.com/office/powerpoint/2010/main" xmlns="" val="3622096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CD6ED1-9321-BA4A-8AC4-FD311CD52943}" type="datetimeFigureOut">
              <a:rPr lang="en-US" smtClean="0">
                <a:solidFill>
                  <a:prstClr val="black">
                    <a:tint val="75000"/>
                  </a:prstClr>
                </a:solidFill>
              </a:rPr>
              <a:pPr/>
              <a:t>3/9/2017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46AA34-B321-9E4F-80D7-83EAB587D7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64914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CD6ED1-9321-BA4A-8AC4-FD311CD52943}" type="datetimeFigureOut">
              <a:rPr lang="en-US" smtClean="0">
                <a:solidFill>
                  <a:prstClr val="black">
                    <a:tint val="75000"/>
                  </a:prstClr>
                </a:solidFill>
              </a:rPr>
              <a:pPr/>
              <a:t>3/9/2017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46AA34-B321-9E4F-80D7-83EAB587D7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05673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CD6ED1-9321-BA4A-8AC4-FD311CD52943}" type="datetimeFigureOut">
              <a:rPr lang="en-US" smtClean="0">
                <a:solidFill>
                  <a:prstClr val="black">
                    <a:tint val="75000"/>
                  </a:prstClr>
                </a:solidFill>
              </a:rPr>
              <a:pPr/>
              <a:t>3/9/2017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46AA34-B321-9E4F-80D7-83EAB587D7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55626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CD6ED1-9321-BA4A-8AC4-FD311CD52943}" type="datetimeFigureOut">
              <a:rPr lang="en-US" smtClean="0">
                <a:solidFill>
                  <a:prstClr val="black">
                    <a:tint val="75000"/>
                  </a:prstClr>
                </a:solidFill>
              </a:rPr>
              <a:pPr/>
              <a:t>3/9/2017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46AA34-B321-9E4F-80D7-83EAB587D7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66460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CD6ED1-9321-BA4A-8AC4-FD311CD52943}" type="datetimeFigureOut">
              <a:rPr lang="en-US" smtClean="0">
                <a:solidFill>
                  <a:prstClr val="black">
                    <a:tint val="75000"/>
                  </a:prstClr>
                </a:solidFill>
              </a:rPr>
              <a:pPr/>
              <a:t>3/9/2017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746AA34-B321-9E4F-80D7-83EAB587D7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690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CD6ED1-9321-BA4A-8AC4-FD311CD52943}" type="datetimeFigureOut">
              <a:rPr lang="en-US" smtClean="0">
                <a:solidFill>
                  <a:prstClr val="black">
                    <a:tint val="75000"/>
                  </a:prstClr>
                </a:solidFill>
              </a:rPr>
              <a:pPr/>
              <a:t>3/9/2017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746AA34-B321-9E4F-80D7-83EAB587D7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49497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D6ED1-9321-BA4A-8AC4-FD311CD52943}" type="datetimeFigureOut">
              <a:rPr lang="en-US" smtClean="0">
                <a:solidFill>
                  <a:prstClr val="black">
                    <a:tint val="75000"/>
                  </a:prstClr>
                </a:solidFill>
              </a:rPr>
              <a:pPr/>
              <a:t>3/9/2017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746AA34-B321-9E4F-80D7-83EAB587D7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27138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CD6ED1-9321-BA4A-8AC4-FD311CD52943}" type="datetimeFigureOut">
              <a:rPr lang="en-US" smtClean="0"/>
              <a:pPr/>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6AA34-B321-9E4F-80D7-83EAB587D7BF}" type="slidenum">
              <a:rPr lang="en-US" smtClean="0"/>
              <a:pPr/>
              <a:t>‹#›</a:t>
            </a:fld>
            <a:endParaRPr lang="en-US"/>
          </a:p>
        </p:txBody>
      </p:sp>
    </p:spTree>
    <p:extLst>
      <p:ext uri="{BB962C8B-B14F-4D97-AF65-F5344CB8AC3E}">
        <p14:creationId xmlns:p14="http://schemas.microsoft.com/office/powerpoint/2010/main" xmlns="" val="1829834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CD6ED1-9321-BA4A-8AC4-FD311CD52943}" type="datetimeFigureOut">
              <a:rPr lang="en-US" smtClean="0">
                <a:solidFill>
                  <a:prstClr val="black">
                    <a:tint val="75000"/>
                  </a:prstClr>
                </a:solidFill>
              </a:rPr>
              <a:pPr/>
              <a:t>3/9/2017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46AA34-B321-9E4F-80D7-83EAB587D7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25005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CD6ED1-9321-BA4A-8AC4-FD311CD52943}" type="datetimeFigureOut">
              <a:rPr lang="en-US" smtClean="0">
                <a:solidFill>
                  <a:prstClr val="black">
                    <a:tint val="75000"/>
                  </a:prstClr>
                </a:solidFill>
              </a:rPr>
              <a:pPr/>
              <a:t>3/9/2017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46AA34-B321-9E4F-80D7-83EAB587D7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80905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CD6ED1-9321-BA4A-8AC4-FD311CD52943}" type="datetimeFigureOut">
              <a:rPr lang="en-US" smtClean="0">
                <a:solidFill>
                  <a:prstClr val="black">
                    <a:tint val="75000"/>
                  </a:prstClr>
                </a:solidFill>
              </a:rPr>
              <a:pPr/>
              <a:t>3/9/2017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46AA34-B321-9E4F-80D7-83EAB587D7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9431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CD6ED1-9321-BA4A-8AC4-FD311CD52943}" type="datetimeFigureOut">
              <a:rPr lang="en-US" smtClean="0">
                <a:solidFill>
                  <a:prstClr val="black">
                    <a:tint val="75000"/>
                  </a:prstClr>
                </a:solidFill>
              </a:rPr>
              <a:pPr/>
              <a:t>3/9/2017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46AA34-B321-9E4F-80D7-83EAB587D7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50380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nvGraphicFramePr>
        <p:xfrm>
          <a:off x="0" y="0"/>
          <a:ext cx="158750" cy="158750"/>
        </p:xfrm>
        <a:graphic>
          <a:graphicData uri="http://schemas.openxmlformats.org/presentationml/2006/ole">
            <p:oleObj spid="_x0000_s37928" name="think-cell Slide" r:id="rId6" imgW="360" imgH="360" progId="">
              <p:embed/>
            </p:oleObj>
          </a:graphicData>
        </a:graphic>
      </p:graphicFrame>
      <p:graphicFrame>
        <p:nvGraphicFramePr>
          <p:cNvPr id="4" name="Object 5" hidden="1"/>
          <p:cNvGraphicFramePr>
            <a:graphicFrameLocks noChangeAspect="1"/>
          </p:cNvGraphicFramePr>
          <p:nvPr/>
        </p:nvGraphicFramePr>
        <p:xfrm>
          <a:off x="0" y="0"/>
          <a:ext cx="158750" cy="158750"/>
        </p:xfrm>
        <a:graphic>
          <a:graphicData uri="http://schemas.openxmlformats.org/presentationml/2006/ole">
            <p:oleObj spid="_x0000_s37929" name="think-cell Slide" r:id="rId7" imgW="360" imgH="360" progId="">
              <p:embed/>
            </p:oleObj>
          </a:graphicData>
        </a:graphic>
      </p:graphicFrame>
      <p:pic>
        <p:nvPicPr>
          <p:cNvPr id="5" name="Picture 2"/>
          <p:cNvPicPr>
            <a:picLocks noChangeAspect="1" noChangeArrowheads="1"/>
          </p:cNvPicPr>
          <p:nvPr userDrawn="1">
            <p:custDataLst>
              <p:tags r:id="rId2"/>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w="9525">
            <a:noFill/>
            <a:miter lim="800000"/>
            <a:headEnd/>
            <a:tailEnd/>
          </a:ln>
        </p:spPr>
      </p:pic>
      <p:cxnSp>
        <p:nvCxnSpPr>
          <p:cNvPr id="6" name="Straight Connector 5"/>
          <p:cNvCxnSpPr>
            <a:cxnSpLocks noChangeShapeType="1"/>
          </p:cNvCxnSpPr>
          <p:nvPr userDrawn="1">
            <p:custDataLst>
              <p:tags r:id="rId3"/>
            </p:custDataLst>
          </p:nvPr>
        </p:nvCxnSpPr>
        <p:spPr bwMode="auto">
          <a:xfrm>
            <a:off x="179388" y="579438"/>
            <a:ext cx="8785225"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sp>
        <p:nvSpPr>
          <p:cNvPr id="2" name="Title 1"/>
          <p:cNvSpPr>
            <a:spLocks noGrp="1"/>
          </p:cNvSpPr>
          <p:nvPr>
            <p:ph type="title"/>
          </p:nvPr>
        </p:nvSpPr>
        <p:spPr>
          <a:noFill/>
          <a:ln>
            <a:noFill/>
          </a:ln>
          <a:extLst/>
        </p:spPr>
        <p:txBody>
          <a:bodyPr/>
          <a:lstStyle>
            <a:lvl1pPr algn="l">
              <a:defRPr lang="en-ZA"/>
            </a:lvl1pPr>
          </a:lstStyle>
          <a:p>
            <a:pPr lvl="0"/>
            <a:r>
              <a:rPr lang="en-US" smtClean="0"/>
              <a:t>Click to edit Master title style</a:t>
            </a:r>
            <a:endParaRPr lang="en-ZA"/>
          </a:p>
        </p:txBody>
      </p:sp>
      <p:sp>
        <p:nvSpPr>
          <p:cNvPr id="7" name="Slide Number Placeholder 3"/>
          <p:cNvSpPr>
            <a:spLocks noGrp="1"/>
          </p:cNvSpPr>
          <p:nvPr>
            <p:ph type="sldNum" sz="quarter" idx="10"/>
            <p:custDataLst>
              <p:tags r:id="rId4"/>
            </p:custDataLst>
          </p:nvPr>
        </p:nvSpPr>
        <p:spPr/>
        <p:txBody>
          <a:bodyPr/>
          <a:lstStyle>
            <a:lvl1pPr algn="r" fontAlgn="auto">
              <a:spcBef>
                <a:spcPts val="0"/>
              </a:spcBef>
              <a:spcAft>
                <a:spcPts val="0"/>
              </a:spcAft>
              <a:defRPr sz="1200">
                <a:solidFill>
                  <a:schemeClr val="bg1"/>
                </a:solidFill>
                <a:latin typeface="+mn-lt"/>
                <a:cs typeface="+mn-cs"/>
              </a:defRPr>
            </a:lvl1pPr>
          </a:lstStyle>
          <a:p>
            <a:pPr>
              <a:defRPr/>
            </a:pPr>
            <a:fld id="{9B255116-640A-41A0-9ED6-A5E25C45F443}"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xmlns="" val="3139791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nvGraphicFramePr>
        <p:xfrm>
          <a:off x="0" y="0"/>
          <a:ext cx="158750" cy="158750"/>
        </p:xfrm>
        <a:graphic>
          <a:graphicData uri="http://schemas.openxmlformats.org/presentationml/2006/ole">
            <p:oleObj spid="_x0000_s38952" name="think-cell Slide" r:id="rId6" imgW="360" imgH="360" progId="">
              <p:embed/>
            </p:oleObj>
          </a:graphicData>
        </a:graphic>
      </p:graphicFrame>
      <p:graphicFrame>
        <p:nvGraphicFramePr>
          <p:cNvPr id="4" name="Object 5" hidden="1"/>
          <p:cNvGraphicFramePr>
            <a:graphicFrameLocks noChangeAspect="1"/>
          </p:cNvGraphicFramePr>
          <p:nvPr/>
        </p:nvGraphicFramePr>
        <p:xfrm>
          <a:off x="0" y="0"/>
          <a:ext cx="158750" cy="158750"/>
        </p:xfrm>
        <a:graphic>
          <a:graphicData uri="http://schemas.openxmlformats.org/presentationml/2006/ole">
            <p:oleObj spid="_x0000_s38953" name="think-cell Slide" r:id="rId7" imgW="360" imgH="360" progId="">
              <p:embed/>
            </p:oleObj>
          </a:graphicData>
        </a:graphic>
      </p:graphicFrame>
      <p:pic>
        <p:nvPicPr>
          <p:cNvPr id="5" name="Picture 2"/>
          <p:cNvPicPr>
            <a:picLocks noChangeAspect="1" noChangeArrowheads="1"/>
          </p:cNvPicPr>
          <p:nvPr userDrawn="1">
            <p:custDataLst>
              <p:tags r:id="rId2"/>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w="9525">
            <a:noFill/>
            <a:miter lim="800000"/>
            <a:headEnd/>
            <a:tailEnd/>
          </a:ln>
        </p:spPr>
      </p:pic>
      <p:cxnSp>
        <p:nvCxnSpPr>
          <p:cNvPr id="6" name="Straight Connector 5"/>
          <p:cNvCxnSpPr>
            <a:cxnSpLocks noChangeShapeType="1"/>
          </p:cNvCxnSpPr>
          <p:nvPr userDrawn="1">
            <p:custDataLst>
              <p:tags r:id="rId3"/>
            </p:custDataLst>
          </p:nvPr>
        </p:nvCxnSpPr>
        <p:spPr bwMode="auto">
          <a:xfrm>
            <a:off x="179388" y="579438"/>
            <a:ext cx="8785225"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sp>
        <p:nvSpPr>
          <p:cNvPr id="2" name="Title 1"/>
          <p:cNvSpPr>
            <a:spLocks noGrp="1"/>
          </p:cNvSpPr>
          <p:nvPr>
            <p:ph type="title"/>
          </p:nvPr>
        </p:nvSpPr>
        <p:spPr>
          <a:noFill/>
          <a:ln>
            <a:noFill/>
          </a:ln>
          <a:extLst/>
        </p:spPr>
        <p:txBody>
          <a:bodyPr/>
          <a:lstStyle>
            <a:lvl1pPr algn="l">
              <a:defRPr lang="en-ZA"/>
            </a:lvl1pPr>
          </a:lstStyle>
          <a:p>
            <a:pPr lvl="0"/>
            <a:r>
              <a:rPr lang="en-US" smtClean="0"/>
              <a:t>Click to edit Master title style</a:t>
            </a:r>
            <a:endParaRPr lang="en-ZA"/>
          </a:p>
        </p:txBody>
      </p:sp>
      <p:sp>
        <p:nvSpPr>
          <p:cNvPr id="7" name="Slide Number Placeholder 3"/>
          <p:cNvSpPr>
            <a:spLocks noGrp="1"/>
          </p:cNvSpPr>
          <p:nvPr>
            <p:ph type="sldNum" sz="quarter" idx="10"/>
            <p:custDataLst>
              <p:tags r:id="rId4"/>
            </p:custDataLst>
          </p:nvPr>
        </p:nvSpPr>
        <p:spPr/>
        <p:txBody>
          <a:bodyPr/>
          <a:lstStyle>
            <a:lvl1pPr algn="r" fontAlgn="auto">
              <a:spcBef>
                <a:spcPts val="0"/>
              </a:spcBef>
              <a:spcAft>
                <a:spcPts val="0"/>
              </a:spcAft>
              <a:defRPr sz="1200">
                <a:solidFill>
                  <a:schemeClr val="bg1"/>
                </a:solidFill>
                <a:latin typeface="+mn-lt"/>
                <a:cs typeface="+mn-cs"/>
              </a:defRPr>
            </a:lvl1pPr>
          </a:lstStyle>
          <a:p>
            <a:pPr>
              <a:defRPr/>
            </a:pPr>
            <a:fld id="{9B255116-640A-41A0-9ED6-A5E25C45F443}"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xmlns="" val="1787724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nvGraphicFramePr>
        <p:xfrm>
          <a:off x="0" y="0"/>
          <a:ext cx="158750" cy="158750"/>
        </p:xfrm>
        <a:graphic>
          <a:graphicData uri="http://schemas.openxmlformats.org/presentationml/2006/ole">
            <p:oleObj spid="_x0000_s39976" name="think-cell Slide" r:id="rId6" imgW="360" imgH="360" progId="">
              <p:embed/>
            </p:oleObj>
          </a:graphicData>
        </a:graphic>
      </p:graphicFrame>
      <p:graphicFrame>
        <p:nvGraphicFramePr>
          <p:cNvPr id="4" name="Object 5" hidden="1"/>
          <p:cNvGraphicFramePr>
            <a:graphicFrameLocks noChangeAspect="1"/>
          </p:cNvGraphicFramePr>
          <p:nvPr/>
        </p:nvGraphicFramePr>
        <p:xfrm>
          <a:off x="0" y="0"/>
          <a:ext cx="158750" cy="158750"/>
        </p:xfrm>
        <a:graphic>
          <a:graphicData uri="http://schemas.openxmlformats.org/presentationml/2006/ole">
            <p:oleObj spid="_x0000_s39977" name="think-cell Slide" r:id="rId7" imgW="360" imgH="360" progId="">
              <p:embed/>
            </p:oleObj>
          </a:graphicData>
        </a:graphic>
      </p:graphicFrame>
      <p:pic>
        <p:nvPicPr>
          <p:cNvPr id="5" name="Picture 2"/>
          <p:cNvPicPr>
            <a:picLocks noChangeAspect="1" noChangeArrowheads="1"/>
          </p:cNvPicPr>
          <p:nvPr userDrawn="1">
            <p:custDataLst>
              <p:tags r:id="rId2"/>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w="9525">
            <a:noFill/>
            <a:miter lim="800000"/>
            <a:headEnd/>
            <a:tailEnd/>
          </a:ln>
        </p:spPr>
      </p:pic>
      <p:cxnSp>
        <p:nvCxnSpPr>
          <p:cNvPr id="6" name="Straight Connector 5"/>
          <p:cNvCxnSpPr>
            <a:cxnSpLocks noChangeShapeType="1"/>
          </p:cNvCxnSpPr>
          <p:nvPr userDrawn="1">
            <p:custDataLst>
              <p:tags r:id="rId3"/>
            </p:custDataLst>
          </p:nvPr>
        </p:nvCxnSpPr>
        <p:spPr bwMode="auto">
          <a:xfrm>
            <a:off x="179388" y="579438"/>
            <a:ext cx="8785225"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sp>
        <p:nvSpPr>
          <p:cNvPr id="2" name="Title 1"/>
          <p:cNvSpPr>
            <a:spLocks noGrp="1"/>
          </p:cNvSpPr>
          <p:nvPr>
            <p:ph type="title"/>
          </p:nvPr>
        </p:nvSpPr>
        <p:spPr>
          <a:noFill/>
          <a:ln>
            <a:noFill/>
          </a:ln>
          <a:extLst/>
        </p:spPr>
        <p:txBody>
          <a:bodyPr/>
          <a:lstStyle>
            <a:lvl1pPr algn="l">
              <a:defRPr lang="en-ZA"/>
            </a:lvl1pPr>
          </a:lstStyle>
          <a:p>
            <a:pPr lvl="0"/>
            <a:r>
              <a:rPr lang="en-US" smtClean="0"/>
              <a:t>Click to edit Master title style</a:t>
            </a:r>
            <a:endParaRPr lang="en-ZA"/>
          </a:p>
        </p:txBody>
      </p:sp>
      <p:sp>
        <p:nvSpPr>
          <p:cNvPr id="7" name="Slide Number Placeholder 3"/>
          <p:cNvSpPr>
            <a:spLocks noGrp="1"/>
          </p:cNvSpPr>
          <p:nvPr>
            <p:ph type="sldNum" sz="quarter" idx="10"/>
            <p:custDataLst>
              <p:tags r:id="rId4"/>
            </p:custDataLst>
          </p:nvPr>
        </p:nvSpPr>
        <p:spPr/>
        <p:txBody>
          <a:bodyPr/>
          <a:lstStyle>
            <a:lvl1pPr algn="r" fontAlgn="auto">
              <a:spcBef>
                <a:spcPts val="0"/>
              </a:spcBef>
              <a:spcAft>
                <a:spcPts val="0"/>
              </a:spcAft>
              <a:defRPr sz="1200">
                <a:solidFill>
                  <a:schemeClr val="bg1"/>
                </a:solidFill>
                <a:latin typeface="+mn-lt"/>
                <a:cs typeface="+mn-cs"/>
              </a:defRPr>
            </a:lvl1pPr>
          </a:lstStyle>
          <a:p>
            <a:pPr>
              <a:defRPr/>
            </a:pPr>
            <a:fld id="{9B255116-640A-41A0-9ED6-A5E25C45F443}"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xmlns="" val="70394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CD6ED1-9321-BA4A-8AC4-FD311CD52943}" type="datetimeFigureOut">
              <a:rPr lang="en-US" smtClean="0"/>
              <a:pPr/>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6AA34-B321-9E4F-80D7-83EAB587D7BF}" type="slidenum">
              <a:rPr lang="en-US" smtClean="0"/>
              <a:pPr/>
              <a:t>‹#›</a:t>
            </a:fld>
            <a:endParaRPr lang="en-US"/>
          </a:p>
        </p:txBody>
      </p:sp>
    </p:spTree>
    <p:extLst>
      <p:ext uri="{BB962C8B-B14F-4D97-AF65-F5344CB8AC3E}">
        <p14:creationId xmlns:p14="http://schemas.microsoft.com/office/powerpoint/2010/main" xmlns="" val="39945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CD6ED1-9321-BA4A-8AC4-FD311CD52943}" type="datetimeFigureOut">
              <a:rPr lang="en-US" smtClean="0"/>
              <a:pPr/>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6AA34-B321-9E4F-80D7-83EAB587D7BF}" type="slidenum">
              <a:rPr lang="en-US" smtClean="0"/>
              <a:pPr/>
              <a:t>‹#›</a:t>
            </a:fld>
            <a:endParaRPr lang="en-US"/>
          </a:p>
        </p:txBody>
      </p:sp>
    </p:spTree>
    <p:extLst>
      <p:ext uri="{BB962C8B-B14F-4D97-AF65-F5344CB8AC3E}">
        <p14:creationId xmlns:p14="http://schemas.microsoft.com/office/powerpoint/2010/main" xmlns="" val="358880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CD6ED1-9321-BA4A-8AC4-FD311CD52943}" type="datetimeFigureOut">
              <a:rPr lang="en-US" smtClean="0"/>
              <a:pPr/>
              <a:t>3/9/2017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46AA34-B321-9E4F-80D7-83EAB587D7BF}" type="slidenum">
              <a:rPr lang="en-US" smtClean="0"/>
              <a:pPr/>
              <a:t>‹#›</a:t>
            </a:fld>
            <a:endParaRPr lang="en-US"/>
          </a:p>
        </p:txBody>
      </p:sp>
    </p:spTree>
    <p:extLst>
      <p:ext uri="{BB962C8B-B14F-4D97-AF65-F5344CB8AC3E}">
        <p14:creationId xmlns:p14="http://schemas.microsoft.com/office/powerpoint/2010/main" xmlns="" val="1435996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CD6ED1-9321-BA4A-8AC4-FD311CD52943}" type="datetimeFigureOut">
              <a:rPr lang="en-US" smtClean="0"/>
              <a:pPr/>
              <a:t>3/9/2017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46AA34-B321-9E4F-80D7-83EAB587D7BF}" type="slidenum">
              <a:rPr lang="en-US" smtClean="0"/>
              <a:pPr/>
              <a:t>‹#›</a:t>
            </a:fld>
            <a:endParaRPr lang="en-US"/>
          </a:p>
        </p:txBody>
      </p:sp>
    </p:spTree>
    <p:extLst>
      <p:ext uri="{BB962C8B-B14F-4D97-AF65-F5344CB8AC3E}">
        <p14:creationId xmlns:p14="http://schemas.microsoft.com/office/powerpoint/2010/main" xmlns="" val="2296335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D6ED1-9321-BA4A-8AC4-FD311CD52943}" type="datetimeFigureOut">
              <a:rPr lang="en-US" smtClean="0"/>
              <a:pPr/>
              <a:t>3/9/2017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46AA34-B321-9E4F-80D7-83EAB587D7BF}" type="slidenum">
              <a:rPr lang="en-US" smtClean="0"/>
              <a:pPr/>
              <a:t>‹#›</a:t>
            </a:fld>
            <a:endParaRPr lang="en-US"/>
          </a:p>
        </p:txBody>
      </p:sp>
    </p:spTree>
    <p:extLst>
      <p:ext uri="{BB962C8B-B14F-4D97-AF65-F5344CB8AC3E}">
        <p14:creationId xmlns:p14="http://schemas.microsoft.com/office/powerpoint/2010/main" xmlns="" val="3533611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CD6ED1-9321-BA4A-8AC4-FD311CD52943}" type="datetimeFigureOut">
              <a:rPr lang="en-US" smtClean="0"/>
              <a:pPr/>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6AA34-B321-9E4F-80D7-83EAB587D7BF}" type="slidenum">
              <a:rPr lang="en-US" smtClean="0"/>
              <a:pPr/>
              <a:t>‹#›</a:t>
            </a:fld>
            <a:endParaRPr lang="en-US"/>
          </a:p>
        </p:txBody>
      </p:sp>
    </p:spTree>
    <p:extLst>
      <p:ext uri="{BB962C8B-B14F-4D97-AF65-F5344CB8AC3E}">
        <p14:creationId xmlns:p14="http://schemas.microsoft.com/office/powerpoint/2010/main" xmlns="" val="3655243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CD6ED1-9321-BA4A-8AC4-FD311CD52943}" type="datetimeFigureOut">
              <a:rPr lang="en-US" smtClean="0"/>
              <a:pPr/>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6AA34-B321-9E4F-80D7-83EAB587D7BF}" type="slidenum">
              <a:rPr lang="en-US" smtClean="0"/>
              <a:pPr/>
              <a:t>‹#›</a:t>
            </a:fld>
            <a:endParaRPr lang="en-US"/>
          </a:p>
        </p:txBody>
      </p:sp>
    </p:spTree>
    <p:extLst>
      <p:ext uri="{BB962C8B-B14F-4D97-AF65-F5344CB8AC3E}">
        <p14:creationId xmlns:p14="http://schemas.microsoft.com/office/powerpoint/2010/main" xmlns="" val="3368712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D6ED1-9321-BA4A-8AC4-FD311CD52943}" type="datetimeFigureOut">
              <a:rPr lang="en-US" smtClean="0"/>
              <a:pPr/>
              <a:t>3/9/2017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6AA34-B321-9E4F-80D7-83EAB587D7BF}" type="slidenum">
              <a:rPr lang="en-US" smtClean="0"/>
              <a:pPr/>
              <a:t>‹#›</a:t>
            </a:fld>
            <a:endParaRPr lang="en-US"/>
          </a:p>
        </p:txBody>
      </p:sp>
    </p:spTree>
    <p:extLst>
      <p:ext uri="{BB962C8B-B14F-4D97-AF65-F5344CB8AC3E}">
        <p14:creationId xmlns:p14="http://schemas.microsoft.com/office/powerpoint/2010/main" xmlns="" val="4109266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D6ED1-9321-BA4A-8AC4-FD311CD52943}" type="datetimeFigureOut">
              <a:rPr lang="en-US" smtClean="0">
                <a:solidFill>
                  <a:prstClr val="black">
                    <a:tint val="75000"/>
                  </a:prstClr>
                </a:solidFill>
              </a:rPr>
              <a:pPr/>
              <a:t>3/9/2017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6AA34-B321-9E4F-80D7-83EAB587D7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8619514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78424"/>
            <a:ext cx="6233775" cy="784321"/>
          </a:xfrm>
        </p:spPr>
        <p:txBody>
          <a:bodyPr>
            <a:noAutofit/>
          </a:bodyPr>
          <a:lstStyle/>
          <a:p>
            <a:pPr algn="l"/>
            <a:r>
              <a:rPr lang="en-US" sz="4000" b="1" dirty="0" smtClean="0">
                <a:solidFill>
                  <a:schemeClr val="bg1"/>
                </a:solidFill>
                <a:latin typeface="Calibri"/>
                <a:cs typeface="Calibri"/>
              </a:rPr>
              <a:t/>
            </a:r>
            <a:br>
              <a:rPr lang="en-US" sz="4000" b="1" dirty="0" smtClean="0">
                <a:solidFill>
                  <a:schemeClr val="bg1"/>
                </a:solidFill>
                <a:latin typeface="Calibri"/>
                <a:cs typeface="Calibri"/>
              </a:rPr>
            </a:br>
            <a:r>
              <a:rPr lang="en-US" sz="6000" dirty="0" smtClean="0"/>
              <a:t/>
            </a:r>
            <a:br>
              <a:rPr lang="en-US" sz="6000" dirty="0" smtClean="0"/>
            </a:br>
            <a:endParaRPr lang="en-US" sz="6000" dirty="0"/>
          </a:p>
        </p:txBody>
      </p:sp>
      <p:sp>
        <p:nvSpPr>
          <p:cNvPr id="3" name="Subtitle 2"/>
          <p:cNvSpPr>
            <a:spLocks noGrp="1"/>
          </p:cNvSpPr>
          <p:nvPr>
            <p:ph type="subTitle" idx="1"/>
          </p:nvPr>
        </p:nvSpPr>
        <p:spPr>
          <a:xfrm>
            <a:off x="0" y="2851437"/>
            <a:ext cx="9144000" cy="562649"/>
          </a:xfrm>
        </p:spPr>
        <p:txBody>
          <a:bodyPr>
            <a:noAutofit/>
          </a:bodyPr>
          <a:lstStyle/>
          <a:p>
            <a:r>
              <a:rPr lang="en-GB" sz="3600" b="1" dirty="0" smtClean="0">
                <a:solidFill>
                  <a:schemeClr val="bg1"/>
                </a:solidFill>
                <a:latin typeface="Candara" panose="020E0502030303020204" pitchFamily="34" charset="0"/>
              </a:rPr>
              <a:t>SERVICE DELIVERY OF METRORAIL</a:t>
            </a:r>
          </a:p>
          <a:p>
            <a:r>
              <a:rPr lang="en-GB" sz="1800" b="1" dirty="0" smtClean="0">
                <a:solidFill>
                  <a:schemeClr val="bg1"/>
                </a:solidFill>
                <a:latin typeface="Candara" panose="020E0502030303020204" pitchFamily="34" charset="0"/>
              </a:rPr>
              <a:t>Presented to</a:t>
            </a:r>
          </a:p>
          <a:p>
            <a:r>
              <a:rPr lang="en-GB" sz="3600" b="1" dirty="0" smtClean="0">
                <a:solidFill>
                  <a:schemeClr val="bg1"/>
                </a:solidFill>
                <a:latin typeface="Candara" panose="020E0502030303020204" pitchFamily="34" charset="0"/>
              </a:rPr>
              <a:t>PORTFOLIO </a:t>
            </a:r>
            <a:r>
              <a:rPr lang="en-GB" sz="3600" b="1" dirty="0">
                <a:solidFill>
                  <a:schemeClr val="bg1"/>
                </a:solidFill>
                <a:latin typeface="Candara" panose="020E0502030303020204" pitchFamily="34" charset="0"/>
              </a:rPr>
              <a:t>COMMITTEE ON TRANSPORT</a:t>
            </a:r>
            <a:endParaRPr lang="en-ZA" sz="3600" dirty="0">
              <a:solidFill>
                <a:schemeClr val="bg1"/>
              </a:solidFill>
              <a:latin typeface="Candara" panose="020E0502030303020204" pitchFamily="34" charset="0"/>
            </a:endParaRPr>
          </a:p>
          <a:p>
            <a:r>
              <a:rPr lang="en-US" sz="2400" b="1" i="1" dirty="0" smtClean="0">
                <a:solidFill>
                  <a:schemeClr val="bg1"/>
                </a:solidFill>
                <a:latin typeface="Candara" panose="020E0502030303020204" pitchFamily="34" charset="0"/>
                <a:cs typeface="Myriad Arabic"/>
              </a:rPr>
              <a:t>7</a:t>
            </a:r>
            <a:r>
              <a:rPr lang="en-US" sz="2400" b="1" i="1" baseline="30000" dirty="0" smtClean="0">
                <a:solidFill>
                  <a:schemeClr val="bg1"/>
                </a:solidFill>
                <a:latin typeface="Candara" panose="020E0502030303020204" pitchFamily="34" charset="0"/>
                <a:cs typeface="Myriad Arabic"/>
              </a:rPr>
              <a:t>th</a:t>
            </a:r>
            <a:r>
              <a:rPr lang="en-US" sz="2400" b="1" i="1" dirty="0" smtClean="0">
                <a:solidFill>
                  <a:schemeClr val="bg1"/>
                </a:solidFill>
                <a:latin typeface="Candara" panose="020E0502030303020204" pitchFamily="34" charset="0"/>
                <a:cs typeface="Myriad Arabic"/>
              </a:rPr>
              <a:t> MARCH 2017</a:t>
            </a:r>
            <a:endParaRPr lang="en-US" sz="2400" b="1" i="1" dirty="0">
              <a:solidFill>
                <a:schemeClr val="bg1"/>
              </a:solidFill>
              <a:latin typeface="Candara" panose="020E0502030303020204" pitchFamily="34" charset="0"/>
              <a:cs typeface="Myriad Arabic"/>
            </a:endParaRPr>
          </a:p>
        </p:txBody>
      </p:sp>
      <p:sp>
        <p:nvSpPr>
          <p:cNvPr id="4" name="TextBox 3"/>
          <p:cNvSpPr txBox="1"/>
          <p:nvPr/>
        </p:nvSpPr>
        <p:spPr>
          <a:xfrm>
            <a:off x="2193636" y="76969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21512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ctangle 38"/>
          <p:cNvSpPr>
            <a:spLocks noChangeArrowheads="1"/>
          </p:cNvSpPr>
          <p:nvPr>
            <p:custDataLst>
              <p:tags r:id="rId1"/>
            </p:custDataLst>
          </p:nvPr>
        </p:nvSpPr>
        <p:spPr bwMode="gray">
          <a:xfrm>
            <a:off x="397381" y="7426385"/>
            <a:ext cx="8785225" cy="314325"/>
          </a:xfrm>
          <a:prstGeom prst="rect">
            <a:avLst/>
          </a:prstGeom>
          <a:gradFill rotWithShape="1">
            <a:gsLst>
              <a:gs pos="0">
                <a:srgbClr val="808080"/>
              </a:gs>
              <a:gs pos="100000">
                <a:srgbClr val="FFFFFF"/>
              </a:gs>
            </a:gsLst>
            <a:path path="shape">
              <a:fillToRect l="50000" t="50000" r="50000" b="50000"/>
            </a:path>
          </a:gradFill>
          <a:ln w="9525">
            <a:noFill/>
            <a:miter lim="800000"/>
            <a:headEnd/>
            <a:tailEnd/>
          </a:ln>
        </p:spPr>
        <p:txBody>
          <a:bodyPr wrap="none" anchor="ctr"/>
          <a:lstStyle/>
          <a:p>
            <a:pPr algn="ctr" defTabSz="933450" fontAlgn="auto">
              <a:spcBef>
                <a:spcPts val="0"/>
              </a:spcBef>
              <a:spcAft>
                <a:spcPts val="0"/>
              </a:spcAft>
              <a:defRPr/>
            </a:pPr>
            <a:endParaRPr lang="en-GB" sz="1100" kern="0">
              <a:solidFill>
                <a:srgbClr val="003896"/>
              </a:solidFill>
              <a:latin typeface="Arial" charset="0"/>
              <a:cs typeface="Arial" charset="0"/>
            </a:endParaRPr>
          </a:p>
        </p:txBody>
      </p:sp>
      <p:sp>
        <p:nvSpPr>
          <p:cNvPr id="5" name="Slide Number Placeholder 2"/>
          <p:cNvSpPr>
            <a:spLocks noGrp="1"/>
          </p:cNvSpPr>
          <p:nvPr>
            <p:ph type="sldNum" sz="quarter" idx="10"/>
          </p:nvPr>
        </p:nvSpPr>
        <p:spPr>
          <a:xfrm>
            <a:off x="6771193" y="7787740"/>
            <a:ext cx="2133600" cy="365125"/>
          </a:xfrm>
        </p:spPr>
        <p:txBody>
          <a:bodyPr/>
          <a:lstStyle/>
          <a:p>
            <a:pPr>
              <a:defRPr/>
            </a:pPr>
            <a:fld id="{9B255116-640A-41A0-9ED6-A5E25C45F443}" type="slidenum">
              <a:rPr lang="en-US" smtClean="0"/>
              <a:pPr>
                <a:defRPr/>
              </a:pPr>
              <a:t>10</a:t>
            </a:fld>
            <a:endParaRPr lang="en-US"/>
          </a:p>
        </p:txBody>
      </p:sp>
      <p:sp>
        <p:nvSpPr>
          <p:cNvPr id="7" name="Title 1"/>
          <p:cNvSpPr>
            <a:spLocks noGrp="1"/>
          </p:cNvSpPr>
          <p:nvPr>
            <p:ph type="title"/>
          </p:nvPr>
        </p:nvSpPr>
        <p:spPr>
          <a:xfrm>
            <a:off x="1046163" y="501650"/>
            <a:ext cx="7778750" cy="490538"/>
          </a:xfrm>
        </p:spPr>
        <p:txBody>
          <a:bodyPr>
            <a:noAutofit/>
          </a:bodyPr>
          <a:lstStyle/>
          <a:p>
            <a:pPr algn="l"/>
            <a:r>
              <a:rPr lang="en-ZA" sz="2800" b="1" dirty="0" smtClean="0">
                <a:solidFill>
                  <a:schemeClr val="accent5"/>
                </a:solidFill>
                <a:latin typeface="Candara" panose="020E0502030303020204" pitchFamily="34" charset="0"/>
              </a:rPr>
              <a:t>PRASA Turn-Around Interventions</a:t>
            </a:r>
            <a:endParaRPr sz="2800" b="1" dirty="0">
              <a:solidFill>
                <a:schemeClr val="accent5"/>
              </a:solidFill>
              <a:latin typeface="Candara" panose="020E0502030303020204" pitchFamily="34" charset="0"/>
            </a:endParaRPr>
          </a:p>
        </p:txBody>
      </p:sp>
      <p:sp>
        <p:nvSpPr>
          <p:cNvPr id="2" name="TextBox 1"/>
          <p:cNvSpPr txBox="1"/>
          <p:nvPr/>
        </p:nvSpPr>
        <p:spPr>
          <a:xfrm>
            <a:off x="1269235" y="1255586"/>
            <a:ext cx="5472753" cy="4893647"/>
          </a:xfrm>
          <a:prstGeom prst="rect">
            <a:avLst/>
          </a:prstGeom>
          <a:noFill/>
        </p:spPr>
        <p:txBody>
          <a:bodyPr wrap="square" rtlCol="0">
            <a:spAutoFit/>
          </a:bodyPr>
          <a:lstStyle/>
          <a:p>
            <a:pPr marL="285750" indent="-285750">
              <a:buFont typeface="Arial" panose="020B0604020202020204" pitchFamily="34" charset="0"/>
              <a:buChar char="•"/>
            </a:pPr>
            <a:endParaRPr lang="en-ZA" sz="2400" b="1" dirty="0"/>
          </a:p>
          <a:p>
            <a:pPr marL="285750" indent="-285750">
              <a:buFont typeface="Arial" panose="020B0604020202020204" pitchFamily="34" charset="0"/>
              <a:buChar char="•"/>
            </a:pPr>
            <a:r>
              <a:rPr lang="en-ZA" sz="2400" b="1" dirty="0" smtClean="0">
                <a:solidFill>
                  <a:schemeClr val="accent5">
                    <a:lumMod val="75000"/>
                  </a:schemeClr>
                </a:solidFill>
              </a:rPr>
              <a:t>Operational Turn-Around</a:t>
            </a:r>
          </a:p>
          <a:p>
            <a:pPr marL="285750" indent="-285750">
              <a:buFont typeface="Arial" panose="020B0604020202020204" pitchFamily="34" charset="0"/>
              <a:buChar char="•"/>
            </a:pPr>
            <a:endParaRPr lang="en-ZA" sz="2400" b="1" dirty="0">
              <a:solidFill>
                <a:schemeClr val="accent5">
                  <a:lumMod val="75000"/>
                </a:schemeClr>
              </a:solidFill>
            </a:endParaRPr>
          </a:p>
          <a:p>
            <a:pPr marL="285750" indent="-285750">
              <a:buFont typeface="Arial" panose="020B0604020202020204" pitchFamily="34" charset="0"/>
              <a:buChar char="•"/>
            </a:pPr>
            <a:r>
              <a:rPr lang="en-ZA" sz="2400" b="1" dirty="0" smtClean="0">
                <a:solidFill>
                  <a:schemeClr val="accent5">
                    <a:lumMod val="75000"/>
                  </a:schemeClr>
                </a:solidFill>
              </a:rPr>
              <a:t>Engineering (Technical) Turn-Around</a:t>
            </a:r>
            <a:endParaRPr lang="en-ZA" sz="2400" b="1" dirty="0"/>
          </a:p>
          <a:p>
            <a:pPr marL="285750" indent="-285750">
              <a:buFont typeface="Arial" panose="020B0604020202020204" pitchFamily="34" charset="0"/>
              <a:buChar char="•"/>
            </a:pPr>
            <a:endParaRPr lang="en-ZA" sz="2400" b="1" dirty="0"/>
          </a:p>
          <a:p>
            <a:pPr marL="285750" indent="-285750">
              <a:buFont typeface="Arial" panose="020B0604020202020204" pitchFamily="34" charset="0"/>
              <a:buChar char="•"/>
            </a:pPr>
            <a:r>
              <a:rPr lang="en-ZA" sz="2400" b="1" dirty="0" smtClean="0"/>
              <a:t>Human Capital Turn-Around</a:t>
            </a:r>
          </a:p>
          <a:p>
            <a:pPr marL="285750" indent="-285750">
              <a:buFont typeface="Arial" panose="020B0604020202020204" pitchFamily="34" charset="0"/>
              <a:buChar char="•"/>
            </a:pPr>
            <a:endParaRPr lang="en-ZA" sz="2400" b="1" dirty="0"/>
          </a:p>
          <a:p>
            <a:pPr marL="285750" indent="-285750">
              <a:buFont typeface="Arial" panose="020B0604020202020204" pitchFamily="34" charset="0"/>
              <a:buChar char="•"/>
            </a:pPr>
            <a:r>
              <a:rPr lang="en-ZA" sz="2400" b="1" dirty="0" smtClean="0"/>
              <a:t>Property portfolio Turn-Around</a:t>
            </a:r>
          </a:p>
          <a:p>
            <a:pPr marL="285750" indent="-285750">
              <a:buFont typeface="Arial" panose="020B0604020202020204" pitchFamily="34" charset="0"/>
              <a:buChar char="•"/>
            </a:pPr>
            <a:endParaRPr lang="en-ZA" sz="2400" b="1" dirty="0"/>
          </a:p>
          <a:p>
            <a:pPr marL="285750" indent="-285750">
              <a:buFont typeface="Arial" panose="020B0604020202020204" pitchFamily="34" charset="0"/>
              <a:buChar char="•"/>
            </a:pPr>
            <a:r>
              <a:rPr lang="en-ZA" sz="2400" b="1" dirty="0" smtClean="0"/>
              <a:t>Systems and processes Turn-Around</a:t>
            </a:r>
          </a:p>
          <a:p>
            <a:pPr marL="285750" indent="-285750">
              <a:buFont typeface="Arial" panose="020B0604020202020204" pitchFamily="34" charset="0"/>
              <a:buChar char="•"/>
            </a:pPr>
            <a:endParaRPr lang="en-ZA" sz="2400" b="1" dirty="0"/>
          </a:p>
          <a:p>
            <a:pPr marL="342900" indent="-342900">
              <a:buFont typeface="Arial" panose="020B0604020202020204" pitchFamily="34" charset="0"/>
              <a:buChar char="•"/>
            </a:pPr>
            <a:r>
              <a:rPr lang="en-ZA" sz="2400" b="1" dirty="0"/>
              <a:t>Finance and funding Turn-around</a:t>
            </a:r>
          </a:p>
          <a:p>
            <a:endParaRPr lang="en-ZA" sz="2400" b="1" dirty="0" smtClean="0"/>
          </a:p>
        </p:txBody>
      </p:sp>
    </p:spTree>
    <p:extLst>
      <p:ext uri="{BB962C8B-B14F-4D97-AF65-F5344CB8AC3E}">
        <p14:creationId xmlns:p14="http://schemas.microsoft.com/office/powerpoint/2010/main" xmlns="" val="2014183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ctangle 38"/>
          <p:cNvSpPr>
            <a:spLocks noChangeArrowheads="1"/>
          </p:cNvSpPr>
          <p:nvPr>
            <p:custDataLst>
              <p:tags r:id="rId1"/>
            </p:custDataLst>
          </p:nvPr>
        </p:nvSpPr>
        <p:spPr bwMode="gray">
          <a:xfrm>
            <a:off x="397381" y="7426385"/>
            <a:ext cx="8785225" cy="314325"/>
          </a:xfrm>
          <a:prstGeom prst="rect">
            <a:avLst/>
          </a:prstGeom>
          <a:gradFill rotWithShape="1">
            <a:gsLst>
              <a:gs pos="0">
                <a:srgbClr val="808080"/>
              </a:gs>
              <a:gs pos="100000">
                <a:srgbClr val="FFFFFF"/>
              </a:gs>
            </a:gsLst>
            <a:path path="shape">
              <a:fillToRect l="50000" t="50000" r="50000" b="50000"/>
            </a:path>
          </a:gradFill>
          <a:ln w="9525">
            <a:noFill/>
            <a:miter lim="800000"/>
            <a:headEnd/>
            <a:tailEnd/>
          </a:ln>
        </p:spPr>
        <p:txBody>
          <a:bodyPr wrap="none" anchor="ctr"/>
          <a:lstStyle/>
          <a:p>
            <a:pPr algn="ctr" defTabSz="933450" fontAlgn="auto">
              <a:spcBef>
                <a:spcPts val="0"/>
              </a:spcBef>
              <a:spcAft>
                <a:spcPts val="0"/>
              </a:spcAft>
              <a:defRPr/>
            </a:pPr>
            <a:endParaRPr lang="en-GB" sz="1100" kern="0">
              <a:solidFill>
                <a:srgbClr val="003896"/>
              </a:solidFill>
              <a:latin typeface="Arial" charset="0"/>
              <a:cs typeface="Arial" charset="0"/>
            </a:endParaRPr>
          </a:p>
        </p:txBody>
      </p:sp>
      <p:sp>
        <p:nvSpPr>
          <p:cNvPr id="5" name="Slide Number Placeholder 2"/>
          <p:cNvSpPr>
            <a:spLocks noGrp="1"/>
          </p:cNvSpPr>
          <p:nvPr>
            <p:ph type="sldNum" sz="quarter" idx="10"/>
          </p:nvPr>
        </p:nvSpPr>
        <p:spPr>
          <a:xfrm>
            <a:off x="6771193" y="7787740"/>
            <a:ext cx="2133600" cy="365125"/>
          </a:xfrm>
        </p:spPr>
        <p:txBody>
          <a:bodyPr/>
          <a:lstStyle/>
          <a:p>
            <a:pPr>
              <a:defRPr/>
            </a:pPr>
            <a:fld id="{9B255116-640A-41A0-9ED6-A5E25C45F443}" type="slidenum">
              <a:rPr lang="en-US" smtClean="0"/>
              <a:pPr>
                <a:defRPr/>
              </a:pPr>
              <a:t>11</a:t>
            </a:fld>
            <a:endParaRPr lang="en-US"/>
          </a:p>
        </p:txBody>
      </p:sp>
      <p:sp>
        <p:nvSpPr>
          <p:cNvPr id="6" name="Title 1"/>
          <p:cNvSpPr>
            <a:spLocks noGrp="1"/>
          </p:cNvSpPr>
          <p:nvPr>
            <p:ph type="title"/>
          </p:nvPr>
        </p:nvSpPr>
        <p:spPr>
          <a:xfrm>
            <a:off x="1046146" y="501483"/>
            <a:ext cx="7778619" cy="490537"/>
          </a:xfrm>
        </p:spPr>
        <p:txBody>
          <a:bodyPr>
            <a:normAutofit/>
          </a:bodyPr>
          <a:lstStyle/>
          <a:p>
            <a:pPr algn="l"/>
            <a:r>
              <a:rPr lang="en-ZA" sz="2000" b="1" dirty="0" smtClean="0">
                <a:solidFill>
                  <a:schemeClr val="accent5"/>
                </a:solidFill>
                <a:latin typeface="Cambria" panose="02040503050406030204" pitchFamily="18" charset="0"/>
              </a:rPr>
              <a:t>Operations Turn around Plan in perspective </a:t>
            </a:r>
            <a:endParaRPr sz="2000" b="1" dirty="0">
              <a:solidFill>
                <a:schemeClr val="accent5"/>
              </a:solidFill>
              <a:latin typeface="Cambria" panose="02040503050406030204" pitchFamily="18" charset="0"/>
            </a:endParaRPr>
          </a:p>
        </p:txBody>
      </p:sp>
      <p:grpSp>
        <p:nvGrpSpPr>
          <p:cNvPr id="7" name="Group 5"/>
          <p:cNvGrpSpPr>
            <a:grpSpLocks/>
          </p:cNvGrpSpPr>
          <p:nvPr/>
        </p:nvGrpSpPr>
        <p:grpSpPr bwMode="auto">
          <a:xfrm>
            <a:off x="2627313" y="1009605"/>
            <a:ext cx="4537075" cy="2819400"/>
            <a:chOff x="1259632" y="2348880"/>
            <a:chExt cx="6194073" cy="4243067"/>
          </a:xfrm>
        </p:grpSpPr>
        <p:sp>
          <p:nvSpPr>
            <p:cNvPr id="8" name="AutoShape 9"/>
            <p:cNvSpPr>
              <a:spLocks noChangeArrowheads="1"/>
            </p:cNvSpPr>
            <p:nvPr/>
          </p:nvSpPr>
          <p:spPr bwMode="auto">
            <a:xfrm>
              <a:off x="1981334" y="2986774"/>
              <a:ext cx="3745052" cy="2952945"/>
            </a:xfrm>
            <a:prstGeom prst="triangle">
              <a:avLst>
                <a:gd name="adj" fmla="val 50000"/>
              </a:avLst>
            </a:prstGeom>
            <a:solidFill>
              <a:srgbClr val="60B5CC"/>
            </a:solidFill>
            <a:ln w="9525">
              <a:noFill/>
              <a:miter lim="800000"/>
              <a:headEnd/>
              <a:tailEnd/>
            </a:ln>
            <a:effectLst/>
          </p:spPr>
          <p:txBody>
            <a:bodyPr wrap="none" anchor="ctr"/>
            <a:lstStyle/>
            <a:p>
              <a:pPr>
                <a:defRPr/>
              </a:pPr>
              <a:endParaRPr lang="en-GB" kern="0" dirty="0">
                <a:solidFill>
                  <a:prstClr val="black"/>
                </a:solidFill>
                <a:latin typeface="Arial" pitchFamily="34" charset="0"/>
                <a:cs typeface="Arial" pitchFamily="34" charset="0"/>
              </a:endParaRPr>
            </a:p>
          </p:txBody>
        </p:sp>
        <p:sp>
          <p:nvSpPr>
            <p:cNvPr id="9" name="Text Box 10"/>
            <p:cNvSpPr txBox="1">
              <a:spLocks noChangeArrowheads="1"/>
            </p:cNvSpPr>
            <p:nvPr/>
          </p:nvSpPr>
          <p:spPr bwMode="auto">
            <a:xfrm>
              <a:off x="2193727" y="2348880"/>
              <a:ext cx="3313765" cy="647451"/>
            </a:xfrm>
            <a:prstGeom prst="rect">
              <a:avLst/>
            </a:prstGeom>
            <a:noFill/>
            <a:ln w="9525">
              <a:noFill/>
              <a:miter lim="800000"/>
              <a:headEnd/>
              <a:tailEnd/>
            </a:ln>
            <a:effectLst/>
          </p:spPr>
          <p:txBody>
            <a:bodyPr>
              <a:spAutoFit/>
            </a:bodyPr>
            <a:lstStyle/>
            <a:p>
              <a:pPr algn="ctr">
                <a:defRPr/>
              </a:pPr>
              <a:r>
                <a:rPr lang="en-GB" sz="1200" b="1" kern="0" dirty="0">
                  <a:solidFill>
                    <a:prstClr val="black"/>
                  </a:solidFill>
                  <a:latin typeface="Arial" pitchFamily="34" charset="0"/>
                  <a:cs typeface="Arial" pitchFamily="34" charset="0"/>
                </a:rPr>
                <a:t>Rail Service </a:t>
              </a:r>
            </a:p>
            <a:p>
              <a:pPr algn="ctr">
                <a:defRPr/>
              </a:pPr>
              <a:r>
                <a:rPr lang="en-GB" sz="1000" b="1" kern="0" dirty="0">
                  <a:solidFill>
                    <a:prstClr val="black"/>
                  </a:solidFill>
                  <a:latin typeface="Arial" pitchFamily="34" charset="0"/>
                  <a:cs typeface="Arial" pitchFamily="34" charset="0"/>
                </a:rPr>
                <a:t>Operations/Timetable/Capacity</a:t>
              </a:r>
            </a:p>
          </p:txBody>
        </p:sp>
        <p:sp>
          <p:nvSpPr>
            <p:cNvPr id="10" name="Text Box 11"/>
            <p:cNvSpPr txBox="1">
              <a:spLocks noChangeArrowheads="1"/>
            </p:cNvSpPr>
            <p:nvPr/>
          </p:nvSpPr>
          <p:spPr bwMode="auto">
            <a:xfrm>
              <a:off x="1259632" y="5994668"/>
              <a:ext cx="2234460" cy="355979"/>
            </a:xfrm>
            <a:prstGeom prst="rect">
              <a:avLst/>
            </a:prstGeom>
            <a:noFill/>
            <a:ln w="9525">
              <a:noFill/>
              <a:miter lim="800000"/>
              <a:headEnd/>
              <a:tailEnd/>
            </a:ln>
            <a:effectLst/>
          </p:spPr>
          <p:txBody>
            <a:bodyPr>
              <a:spAutoFit/>
            </a:bodyPr>
            <a:lstStyle/>
            <a:p>
              <a:pPr>
                <a:spcBef>
                  <a:spcPct val="50000"/>
                </a:spcBef>
                <a:defRPr/>
              </a:pPr>
              <a:r>
                <a:rPr lang="en-GB" sz="1200" b="1" kern="0" dirty="0">
                  <a:solidFill>
                    <a:prstClr val="black"/>
                  </a:solidFill>
                  <a:latin typeface="Arial" pitchFamily="34" charset="0"/>
                  <a:cs typeface="Arial" pitchFamily="34" charset="0"/>
                </a:rPr>
                <a:t>Rolling Stock</a:t>
              </a:r>
            </a:p>
          </p:txBody>
        </p:sp>
        <p:sp>
          <p:nvSpPr>
            <p:cNvPr id="11" name="Text Box 12"/>
            <p:cNvSpPr txBox="1">
              <a:spLocks noChangeArrowheads="1"/>
            </p:cNvSpPr>
            <p:nvPr/>
          </p:nvSpPr>
          <p:spPr bwMode="auto">
            <a:xfrm>
              <a:off x="4720770" y="5944498"/>
              <a:ext cx="2732935" cy="647449"/>
            </a:xfrm>
            <a:prstGeom prst="rect">
              <a:avLst/>
            </a:prstGeom>
            <a:noFill/>
            <a:ln w="9525">
              <a:noFill/>
              <a:miter lim="800000"/>
              <a:headEnd/>
              <a:tailEnd/>
            </a:ln>
            <a:effectLst/>
          </p:spPr>
          <p:txBody>
            <a:bodyPr>
              <a:spAutoFit/>
            </a:bodyPr>
            <a:lstStyle/>
            <a:p>
              <a:pPr>
                <a:spcBef>
                  <a:spcPct val="50000"/>
                </a:spcBef>
                <a:defRPr/>
              </a:pPr>
              <a:r>
                <a:rPr lang="en-GB" sz="1200" b="1" kern="0" dirty="0">
                  <a:solidFill>
                    <a:prstClr val="black"/>
                  </a:solidFill>
                  <a:latin typeface="Arial" pitchFamily="34" charset="0"/>
                  <a:cs typeface="Arial" pitchFamily="34" charset="0"/>
                </a:rPr>
                <a:t>Infrastructure (</a:t>
              </a:r>
              <a:r>
                <a:rPr lang="en-GB" sz="1000" b="1" kern="0" dirty="0">
                  <a:solidFill>
                    <a:prstClr val="black"/>
                  </a:solidFill>
                  <a:latin typeface="Arial" pitchFamily="34" charset="0"/>
                  <a:cs typeface="Arial" pitchFamily="34" charset="0"/>
                </a:rPr>
                <a:t>P-</a:t>
              </a:r>
              <a:r>
                <a:rPr lang="en-GB" sz="1000" b="1" kern="0" dirty="0" err="1">
                  <a:solidFill>
                    <a:prstClr val="black"/>
                  </a:solidFill>
                  <a:latin typeface="Arial" pitchFamily="34" charset="0"/>
                  <a:cs typeface="Arial" pitchFamily="34" charset="0"/>
                </a:rPr>
                <a:t>Perway</a:t>
              </a:r>
              <a:r>
                <a:rPr lang="en-GB" sz="1000" b="1" kern="0" dirty="0">
                  <a:solidFill>
                    <a:prstClr val="black"/>
                  </a:solidFill>
                  <a:latin typeface="Arial" pitchFamily="34" charset="0"/>
                  <a:cs typeface="Arial" pitchFamily="34" charset="0"/>
                </a:rPr>
                <a:t>, E-Electrical, S-Signals &amp; Tel)</a:t>
              </a:r>
            </a:p>
          </p:txBody>
        </p:sp>
        <p:sp>
          <p:nvSpPr>
            <p:cNvPr id="12" name="Text Box 13"/>
            <p:cNvSpPr txBox="1">
              <a:spLocks noChangeArrowheads="1"/>
            </p:cNvSpPr>
            <p:nvPr/>
          </p:nvSpPr>
          <p:spPr bwMode="auto">
            <a:xfrm>
              <a:off x="2846078" y="4570756"/>
              <a:ext cx="2058912" cy="676120"/>
            </a:xfrm>
            <a:prstGeom prst="rect">
              <a:avLst/>
            </a:prstGeom>
            <a:noFill/>
            <a:ln w="9525">
              <a:noFill/>
              <a:miter lim="800000"/>
              <a:headEnd/>
              <a:tailEnd/>
            </a:ln>
            <a:effectLst/>
          </p:spPr>
          <p:txBody>
            <a:bodyPr>
              <a:spAutoFit/>
            </a:bodyPr>
            <a:lstStyle/>
            <a:p>
              <a:pPr algn="ctr">
                <a:spcBef>
                  <a:spcPct val="50000"/>
                </a:spcBef>
                <a:defRPr/>
              </a:pPr>
              <a:r>
                <a:rPr lang="en-GB" sz="1400" b="1" kern="0" dirty="0">
                  <a:solidFill>
                    <a:prstClr val="white"/>
                  </a:solidFill>
                  <a:effectLst>
                    <a:outerShdw blurRad="38100" dist="38100" dir="2700000" algn="tl">
                      <a:srgbClr val="C0C0C0"/>
                    </a:outerShdw>
                  </a:effectLst>
                  <a:latin typeface="Arial" pitchFamily="34" charset="0"/>
                  <a:cs typeface="Arial" pitchFamily="34" charset="0"/>
                </a:rPr>
                <a:t>Transport (Rail) System</a:t>
              </a:r>
              <a:endParaRPr lang="en-GB" sz="1400" kern="0" dirty="0">
                <a:solidFill>
                  <a:prstClr val="white"/>
                </a:solidFill>
                <a:latin typeface="Arial" pitchFamily="34" charset="0"/>
                <a:cs typeface="Arial" pitchFamily="34" charset="0"/>
              </a:endParaRPr>
            </a:p>
          </p:txBody>
        </p:sp>
        <p:cxnSp>
          <p:nvCxnSpPr>
            <p:cNvPr id="13" name="Straight Arrow Connector 11"/>
            <p:cNvCxnSpPr>
              <a:cxnSpLocks noChangeShapeType="1"/>
            </p:cNvCxnSpPr>
            <p:nvPr/>
          </p:nvCxnSpPr>
          <p:spPr bwMode="auto">
            <a:xfrm flipH="1">
              <a:off x="2123728" y="3861222"/>
              <a:ext cx="1023137" cy="1584002"/>
            </a:xfrm>
            <a:prstGeom prst="straightConnector1">
              <a:avLst/>
            </a:prstGeom>
            <a:noFill/>
            <a:ln w="60325" algn="ctr">
              <a:solidFill>
                <a:srgbClr val="7F7F7F"/>
              </a:solidFill>
              <a:round/>
              <a:headEnd/>
              <a:tailEnd type="triangle" w="med" len="med"/>
            </a:ln>
            <a:extLst>
              <a:ext uri="{909E8E84-426E-40DD-AFC4-6F175D3DCCD1}">
                <a14:hiddenFill xmlns:a14="http://schemas.microsoft.com/office/drawing/2010/main" xmlns="">
                  <a:noFill/>
                </a14:hiddenFill>
              </a:ext>
            </a:extLst>
          </p:spPr>
        </p:cxnSp>
        <p:cxnSp>
          <p:nvCxnSpPr>
            <p:cNvPr id="14" name="Straight Arrow Connector 12"/>
            <p:cNvCxnSpPr>
              <a:cxnSpLocks noChangeShapeType="1"/>
            </p:cNvCxnSpPr>
            <p:nvPr/>
          </p:nvCxnSpPr>
          <p:spPr bwMode="auto">
            <a:xfrm>
              <a:off x="4572000" y="3911018"/>
              <a:ext cx="974700" cy="1450654"/>
            </a:xfrm>
            <a:prstGeom prst="straightConnector1">
              <a:avLst/>
            </a:prstGeom>
            <a:noFill/>
            <a:ln w="60325" algn="ctr">
              <a:solidFill>
                <a:srgbClr val="7F7F7F"/>
              </a:solidFill>
              <a:round/>
              <a:headEnd/>
              <a:tailEnd type="triangle" w="med" len="med"/>
            </a:ln>
            <a:extLst>
              <a:ext uri="{909E8E84-426E-40DD-AFC4-6F175D3DCCD1}">
                <a14:hiddenFill xmlns:a14="http://schemas.microsoft.com/office/drawing/2010/main" xmlns="">
                  <a:noFill/>
                </a14:hiddenFill>
              </a:ext>
            </a:extLst>
          </p:spPr>
        </p:cxnSp>
        <p:cxnSp>
          <p:nvCxnSpPr>
            <p:cNvPr id="15" name="Straight Arrow Connector 13"/>
            <p:cNvCxnSpPr>
              <a:cxnSpLocks noChangeShapeType="1"/>
            </p:cNvCxnSpPr>
            <p:nvPr/>
          </p:nvCxnSpPr>
          <p:spPr bwMode="auto">
            <a:xfrm flipV="1">
              <a:off x="2194010" y="3911018"/>
              <a:ext cx="678121" cy="1014805"/>
            </a:xfrm>
            <a:prstGeom prst="straightConnector1">
              <a:avLst/>
            </a:prstGeom>
            <a:noFill/>
            <a:ln w="25400" algn="ctr">
              <a:solidFill>
                <a:srgbClr val="7F7F7F"/>
              </a:solidFill>
              <a:prstDash val="sysDash"/>
              <a:round/>
              <a:headEnd/>
              <a:tailEnd type="triangle" w="med" len="med"/>
            </a:ln>
            <a:extLst>
              <a:ext uri="{909E8E84-426E-40DD-AFC4-6F175D3DCCD1}">
                <a14:hiddenFill xmlns:a14="http://schemas.microsoft.com/office/drawing/2010/main" xmlns="">
                  <a:noFill/>
                </a14:hiddenFill>
              </a:ext>
            </a:extLst>
          </p:spPr>
        </p:cxnSp>
        <p:cxnSp>
          <p:nvCxnSpPr>
            <p:cNvPr id="16" name="Straight Arrow Connector 14"/>
            <p:cNvCxnSpPr>
              <a:cxnSpLocks noChangeShapeType="1"/>
            </p:cNvCxnSpPr>
            <p:nvPr/>
          </p:nvCxnSpPr>
          <p:spPr bwMode="auto">
            <a:xfrm flipH="1" flipV="1">
              <a:off x="4716016" y="3872141"/>
              <a:ext cx="753289" cy="1053682"/>
            </a:xfrm>
            <a:prstGeom prst="straightConnector1">
              <a:avLst/>
            </a:prstGeom>
            <a:noFill/>
            <a:ln w="25400" algn="ctr">
              <a:solidFill>
                <a:srgbClr val="7F7F7F"/>
              </a:solidFill>
              <a:prstDash val="sysDash"/>
              <a:round/>
              <a:headEnd/>
              <a:tailEnd type="triangle" w="med" len="med"/>
            </a:ln>
            <a:extLst>
              <a:ext uri="{909E8E84-426E-40DD-AFC4-6F175D3DCCD1}">
                <a14:hiddenFill xmlns:a14="http://schemas.microsoft.com/office/drawing/2010/main" xmlns="">
                  <a:noFill/>
                </a14:hiddenFill>
              </a:ext>
            </a:extLst>
          </p:spPr>
        </p:cxnSp>
      </p:grpSp>
      <p:graphicFrame>
        <p:nvGraphicFramePr>
          <p:cNvPr id="17" name="Diagram 16"/>
          <p:cNvGraphicFramePr/>
          <p:nvPr>
            <p:extLst>
              <p:ext uri="{D42A27DB-BD31-4B8C-83A1-F6EECF244321}">
                <p14:modId xmlns:p14="http://schemas.microsoft.com/office/powerpoint/2010/main" xmlns="" val="2784500240"/>
              </p:ext>
            </p:extLst>
          </p:nvPr>
        </p:nvGraphicFramePr>
        <p:xfrm>
          <a:off x="-219075" y="1906588"/>
          <a:ext cx="9251950" cy="62245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1" name="Group 20"/>
          <p:cNvGrpSpPr/>
          <p:nvPr/>
        </p:nvGrpSpPr>
        <p:grpSpPr>
          <a:xfrm>
            <a:off x="5937126" y="2160459"/>
            <a:ext cx="2675940" cy="314439"/>
            <a:chOff x="5937126" y="2160459"/>
            <a:chExt cx="2675940" cy="314439"/>
          </a:xfrm>
        </p:grpSpPr>
        <p:sp>
          <p:nvSpPr>
            <p:cNvPr id="2" name="TextBox 1"/>
            <p:cNvSpPr txBox="1"/>
            <p:nvPr/>
          </p:nvSpPr>
          <p:spPr>
            <a:xfrm>
              <a:off x="6318912" y="2167121"/>
              <a:ext cx="2294154" cy="307777"/>
            </a:xfrm>
            <a:prstGeom prst="rect">
              <a:avLst/>
            </a:prstGeom>
            <a:noFill/>
          </p:spPr>
          <p:txBody>
            <a:bodyPr wrap="none" rtlCol="0">
              <a:spAutoFit/>
            </a:bodyPr>
            <a:lstStyle/>
            <a:p>
              <a:r>
                <a:rPr lang="en-ZA" sz="1400" b="1" dirty="0" smtClean="0"/>
                <a:t>Securitisation of the system.</a:t>
              </a:r>
              <a:endParaRPr lang="en-ZA" sz="1400" b="1" dirty="0"/>
            </a:p>
          </p:txBody>
        </p:sp>
        <p:sp>
          <p:nvSpPr>
            <p:cNvPr id="4" name="Right Arrow 3"/>
            <p:cNvSpPr/>
            <p:nvPr/>
          </p:nvSpPr>
          <p:spPr>
            <a:xfrm rot="10800000">
              <a:off x="5937126" y="2160459"/>
              <a:ext cx="414752" cy="2897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grpSp>
      <p:grpSp>
        <p:nvGrpSpPr>
          <p:cNvPr id="20" name="Group 19"/>
          <p:cNvGrpSpPr/>
          <p:nvPr/>
        </p:nvGrpSpPr>
        <p:grpSpPr>
          <a:xfrm>
            <a:off x="425346" y="2092232"/>
            <a:ext cx="2725286" cy="738664"/>
            <a:chOff x="425346" y="2092232"/>
            <a:chExt cx="2725286" cy="738664"/>
          </a:xfrm>
        </p:grpSpPr>
        <p:sp>
          <p:nvSpPr>
            <p:cNvPr id="18" name="TextBox 17"/>
            <p:cNvSpPr txBox="1"/>
            <p:nvPr/>
          </p:nvSpPr>
          <p:spPr>
            <a:xfrm>
              <a:off x="425346" y="2092232"/>
              <a:ext cx="2336152" cy="738664"/>
            </a:xfrm>
            <a:prstGeom prst="rect">
              <a:avLst/>
            </a:prstGeom>
            <a:noFill/>
          </p:spPr>
          <p:txBody>
            <a:bodyPr wrap="none" rtlCol="0">
              <a:spAutoFit/>
            </a:bodyPr>
            <a:lstStyle/>
            <a:p>
              <a:r>
                <a:rPr lang="en-ZA" sz="1400" b="1" dirty="0" smtClean="0"/>
                <a:t>Safety Management System</a:t>
              </a:r>
            </a:p>
            <a:p>
              <a:r>
                <a:rPr lang="en-ZA" sz="1400" b="1" dirty="0" smtClean="0"/>
                <a:t> (Operational safety/ human</a:t>
              </a:r>
            </a:p>
            <a:p>
              <a:r>
                <a:rPr lang="en-ZA" sz="1400" b="1" dirty="0" smtClean="0"/>
                <a:t>    factors)</a:t>
              </a:r>
              <a:endParaRPr lang="en-ZA" sz="1400" b="1" dirty="0"/>
            </a:p>
          </p:txBody>
        </p:sp>
        <p:sp>
          <p:nvSpPr>
            <p:cNvPr id="19" name="Right Arrow 18"/>
            <p:cNvSpPr/>
            <p:nvPr/>
          </p:nvSpPr>
          <p:spPr>
            <a:xfrm>
              <a:off x="2735880" y="2160459"/>
              <a:ext cx="414752" cy="2897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xmlns="" val="280608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ctangle 38"/>
          <p:cNvSpPr>
            <a:spLocks noChangeArrowheads="1"/>
          </p:cNvSpPr>
          <p:nvPr>
            <p:custDataLst>
              <p:tags r:id="rId1"/>
            </p:custDataLst>
          </p:nvPr>
        </p:nvSpPr>
        <p:spPr bwMode="gray">
          <a:xfrm>
            <a:off x="397381" y="7426385"/>
            <a:ext cx="8785225" cy="314325"/>
          </a:xfrm>
          <a:prstGeom prst="rect">
            <a:avLst/>
          </a:prstGeom>
          <a:gradFill rotWithShape="1">
            <a:gsLst>
              <a:gs pos="0">
                <a:srgbClr val="808080"/>
              </a:gs>
              <a:gs pos="100000">
                <a:srgbClr val="FFFFFF"/>
              </a:gs>
            </a:gsLst>
            <a:path path="shape">
              <a:fillToRect l="50000" t="50000" r="50000" b="50000"/>
            </a:path>
          </a:gradFill>
          <a:ln w="9525">
            <a:noFill/>
            <a:miter lim="800000"/>
            <a:headEnd/>
            <a:tailEnd/>
          </a:ln>
        </p:spPr>
        <p:txBody>
          <a:bodyPr wrap="none" anchor="ctr"/>
          <a:lstStyle/>
          <a:p>
            <a:pPr algn="ctr" defTabSz="933450" fontAlgn="auto">
              <a:spcBef>
                <a:spcPts val="0"/>
              </a:spcBef>
              <a:spcAft>
                <a:spcPts val="0"/>
              </a:spcAft>
              <a:defRPr/>
            </a:pPr>
            <a:endParaRPr lang="en-GB" sz="1100" kern="0">
              <a:solidFill>
                <a:srgbClr val="003896"/>
              </a:solidFill>
              <a:latin typeface="Arial" charset="0"/>
              <a:cs typeface="Arial" charset="0"/>
            </a:endParaRPr>
          </a:p>
        </p:txBody>
      </p:sp>
      <p:sp>
        <p:nvSpPr>
          <p:cNvPr id="5" name="Slide Number Placeholder 2"/>
          <p:cNvSpPr>
            <a:spLocks noGrp="1"/>
          </p:cNvSpPr>
          <p:nvPr>
            <p:ph type="sldNum" sz="quarter" idx="10"/>
          </p:nvPr>
        </p:nvSpPr>
        <p:spPr>
          <a:xfrm>
            <a:off x="6771193" y="7787740"/>
            <a:ext cx="2133600" cy="365125"/>
          </a:xfrm>
        </p:spPr>
        <p:txBody>
          <a:bodyPr/>
          <a:lstStyle/>
          <a:p>
            <a:pPr>
              <a:defRPr/>
            </a:pPr>
            <a:fld id="{9B255116-640A-41A0-9ED6-A5E25C45F443}" type="slidenum">
              <a:rPr lang="en-US" smtClean="0"/>
              <a:pPr>
                <a:defRPr/>
              </a:pPr>
              <a:t>12</a:t>
            </a:fld>
            <a:endParaRPr lang="en-US"/>
          </a:p>
        </p:txBody>
      </p:sp>
      <p:sp>
        <p:nvSpPr>
          <p:cNvPr id="6" name="Title 1"/>
          <p:cNvSpPr>
            <a:spLocks noGrp="1"/>
          </p:cNvSpPr>
          <p:nvPr>
            <p:ph type="title"/>
          </p:nvPr>
        </p:nvSpPr>
        <p:spPr>
          <a:xfrm>
            <a:off x="1046146" y="501483"/>
            <a:ext cx="7778619" cy="490537"/>
          </a:xfrm>
        </p:spPr>
        <p:txBody>
          <a:bodyPr>
            <a:normAutofit/>
          </a:bodyPr>
          <a:lstStyle/>
          <a:p>
            <a:pPr algn="l"/>
            <a:r>
              <a:rPr lang="en-ZA" sz="2000" b="1" dirty="0" smtClean="0">
                <a:solidFill>
                  <a:schemeClr val="accent5"/>
                </a:solidFill>
                <a:latin typeface="Cambria" panose="02040503050406030204" pitchFamily="18" charset="0"/>
              </a:rPr>
              <a:t>Objective of  the Operations Turn-Around Plan</a:t>
            </a:r>
            <a:endParaRPr sz="2000" b="1" dirty="0">
              <a:solidFill>
                <a:schemeClr val="accent5"/>
              </a:solidFill>
              <a:latin typeface="Cambria" panose="02040503050406030204" pitchFamily="18" charset="0"/>
            </a:endParaRPr>
          </a:p>
        </p:txBody>
      </p:sp>
      <p:sp>
        <p:nvSpPr>
          <p:cNvPr id="2" name="Rectangle 1"/>
          <p:cNvSpPr/>
          <p:nvPr/>
        </p:nvSpPr>
        <p:spPr>
          <a:xfrm>
            <a:off x="614149" y="1953315"/>
            <a:ext cx="8210616" cy="1569660"/>
          </a:xfrm>
          <a:prstGeom prst="rect">
            <a:avLst/>
          </a:prstGeom>
        </p:spPr>
        <p:txBody>
          <a:bodyPr wrap="square">
            <a:spAutoFit/>
          </a:bodyPr>
          <a:lstStyle/>
          <a:p>
            <a:r>
              <a:rPr lang="en-ZA" sz="2400" u="sng" dirty="0"/>
              <a:t>Objective:</a:t>
            </a:r>
            <a:r>
              <a:rPr lang="en-ZA" sz="2400" dirty="0"/>
              <a:t> Service restoration/improvement to 2008/09 service levels. Provide predictable service within current capacity constraints over short term (12 months), as measured by increased ridership, customer satisfaction and efficiency </a:t>
            </a:r>
            <a:r>
              <a:rPr lang="en-ZA" sz="2400" dirty="0" smtClean="0"/>
              <a:t>ratios. </a:t>
            </a:r>
            <a:endParaRPr lang="en-ZA" dirty="0"/>
          </a:p>
        </p:txBody>
      </p:sp>
    </p:spTree>
    <p:extLst>
      <p:ext uri="{BB962C8B-B14F-4D97-AF65-F5344CB8AC3E}">
        <p14:creationId xmlns:p14="http://schemas.microsoft.com/office/powerpoint/2010/main" xmlns="" val="1683616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ctangle 38"/>
          <p:cNvSpPr>
            <a:spLocks noChangeArrowheads="1"/>
          </p:cNvSpPr>
          <p:nvPr>
            <p:custDataLst>
              <p:tags r:id="rId1"/>
            </p:custDataLst>
          </p:nvPr>
        </p:nvSpPr>
        <p:spPr bwMode="gray">
          <a:xfrm>
            <a:off x="397381" y="7426385"/>
            <a:ext cx="8785225" cy="314325"/>
          </a:xfrm>
          <a:prstGeom prst="rect">
            <a:avLst/>
          </a:prstGeom>
          <a:gradFill rotWithShape="1">
            <a:gsLst>
              <a:gs pos="0">
                <a:srgbClr val="808080"/>
              </a:gs>
              <a:gs pos="100000">
                <a:srgbClr val="FFFFFF"/>
              </a:gs>
            </a:gsLst>
            <a:path path="shape">
              <a:fillToRect l="50000" t="50000" r="50000" b="50000"/>
            </a:path>
          </a:gradFill>
          <a:ln w="9525">
            <a:noFill/>
            <a:miter lim="800000"/>
            <a:headEnd/>
            <a:tailEnd/>
          </a:ln>
        </p:spPr>
        <p:txBody>
          <a:bodyPr wrap="none" anchor="ctr"/>
          <a:lstStyle/>
          <a:p>
            <a:pPr algn="ctr" defTabSz="933450" fontAlgn="auto">
              <a:spcBef>
                <a:spcPts val="0"/>
              </a:spcBef>
              <a:spcAft>
                <a:spcPts val="0"/>
              </a:spcAft>
              <a:defRPr/>
            </a:pPr>
            <a:endParaRPr lang="en-GB" sz="1100" kern="0">
              <a:solidFill>
                <a:srgbClr val="003896"/>
              </a:solidFill>
              <a:latin typeface="Arial" charset="0"/>
              <a:cs typeface="Arial" charset="0"/>
            </a:endParaRPr>
          </a:p>
        </p:txBody>
      </p:sp>
      <p:sp>
        <p:nvSpPr>
          <p:cNvPr id="5" name="Slide Number Placeholder 2"/>
          <p:cNvSpPr>
            <a:spLocks noGrp="1"/>
          </p:cNvSpPr>
          <p:nvPr>
            <p:ph type="sldNum" sz="quarter" idx="10"/>
          </p:nvPr>
        </p:nvSpPr>
        <p:spPr>
          <a:xfrm>
            <a:off x="6771193" y="7787740"/>
            <a:ext cx="2133600" cy="365125"/>
          </a:xfrm>
        </p:spPr>
        <p:txBody>
          <a:bodyPr/>
          <a:lstStyle/>
          <a:p>
            <a:pPr>
              <a:defRPr/>
            </a:pPr>
            <a:fld id="{9B255116-640A-41A0-9ED6-A5E25C45F443}" type="slidenum">
              <a:rPr lang="en-US" smtClean="0"/>
              <a:pPr>
                <a:defRPr/>
              </a:pPr>
              <a:t>13</a:t>
            </a:fld>
            <a:endParaRPr lang="en-US"/>
          </a:p>
        </p:txBody>
      </p:sp>
      <p:sp>
        <p:nvSpPr>
          <p:cNvPr id="6" name="Title 1"/>
          <p:cNvSpPr>
            <a:spLocks noGrp="1"/>
          </p:cNvSpPr>
          <p:nvPr>
            <p:ph type="title"/>
          </p:nvPr>
        </p:nvSpPr>
        <p:spPr>
          <a:xfrm>
            <a:off x="1046146" y="501483"/>
            <a:ext cx="7778619" cy="490537"/>
          </a:xfrm>
        </p:spPr>
        <p:txBody>
          <a:bodyPr>
            <a:normAutofit/>
          </a:bodyPr>
          <a:lstStyle/>
          <a:p>
            <a:pPr algn="l"/>
            <a:r>
              <a:rPr lang="en-ZA" sz="2000" b="1" dirty="0" smtClean="0">
                <a:solidFill>
                  <a:schemeClr val="accent5"/>
                </a:solidFill>
                <a:latin typeface="Cambria" panose="02040503050406030204" pitchFamily="18" charset="0"/>
              </a:rPr>
              <a:t>Summary of Operations Turn-Around Plan</a:t>
            </a:r>
            <a:endParaRPr sz="2000" b="1" dirty="0">
              <a:solidFill>
                <a:schemeClr val="accent5"/>
              </a:solidFill>
              <a:latin typeface="Cambria" panose="02040503050406030204" pitchFamily="18" charset="0"/>
            </a:endParaRPr>
          </a:p>
        </p:txBody>
      </p:sp>
      <p:sp>
        <p:nvSpPr>
          <p:cNvPr id="4" name="Rectangle 3"/>
          <p:cNvSpPr/>
          <p:nvPr/>
        </p:nvSpPr>
        <p:spPr>
          <a:xfrm>
            <a:off x="-2" y="923529"/>
            <a:ext cx="9182607" cy="5078313"/>
          </a:xfrm>
          <a:prstGeom prst="rect">
            <a:avLst/>
          </a:prstGeom>
        </p:spPr>
        <p:txBody>
          <a:bodyPr wrap="square">
            <a:spAutoFit/>
          </a:bodyPr>
          <a:lstStyle/>
          <a:p>
            <a:pPr marL="742950" lvl="1" indent="-285750">
              <a:buSzPct val="150000"/>
              <a:buFont typeface="Arial" panose="020B0604020202020204" pitchFamily="34" charset="0"/>
              <a:buChar char="•"/>
            </a:pPr>
            <a:r>
              <a:rPr lang="en-ZA" dirty="0" smtClean="0"/>
              <a:t>Service </a:t>
            </a:r>
            <a:r>
              <a:rPr lang="en-ZA" dirty="0"/>
              <a:t>redesign to ensure demand driven services according to customer travel needs, and ensuring a predictable service with easy understandable time table in the form of regular head ways around the hour (i.e. every 15 minutes in the peak, or every 30 minutes in the off peak).  </a:t>
            </a:r>
          </a:p>
          <a:p>
            <a:pPr marL="742950" lvl="1" indent="-285750">
              <a:buSzPct val="150000"/>
              <a:buFont typeface="Arial" panose="020B0604020202020204" pitchFamily="34" charset="0"/>
              <a:buChar char="•"/>
            </a:pPr>
            <a:endParaRPr lang="en-ZA" dirty="0"/>
          </a:p>
          <a:p>
            <a:pPr marL="742950" lvl="1" indent="-285750">
              <a:buSzPct val="150000"/>
              <a:buFont typeface="Arial" panose="020B0604020202020204" pitchFamily="34" charset="0"/>
              <a:buChar char="•"/>
            </a:pPr>
            <a:r>
              <a:rPr lang="en-ZA" dirty="0"/>
              <a:t>Customer responsiveness through listening to customers, dignified treatment of customers and communicating to customers. Using various communication and digital channels for customers to understand services, buying tickets and be kept informed on status of services, as well as improving customer experience on-board and at stations. </a:t>
            </a:r>
          </a:p>
          <a:p>
            <a:pPr marL="742950" lvl="1" indent="-285750">
              <a:buSzPct val="150000"/>
              <a:buFont typeface="Arial" panose="020B0604020202020204" pitchFamily="34" charset="0"/>
              <a:buChar char="•"/>
            </a:pPr>
            <a:endParaRPr lang="en-ZA" dirty="0"/>
          </a:p>
          <a:p>
            <a:pPr marL="742950" lvl="1" indent="-285750">
              <a:buSzPct val="150000"/>
              <a:buFont typeface="Arial" panose="020B0604020202020204" pitchFamily="34" charset="0"/>
              <a:buChar char="•"/>
            </a:pPr>
            <a:r>
              <a:rPr lang="en-ZA" dirty="0"/>
              <a:t>Improve supervision and control in key areas such as security, train operations and station operations to ensure </a:t>
            </a:r>
            <a:r>
              <a:rPr lang="en-ZA" dirty="0" smtClean="0"/>
              <a:t>efficiencies </a:t>
            </a:r>
            <a:r>
              <a:rPr lang="en-ZA" dirty="0"/>
              <a:t>aligned with peak </a:t>
            </a:r>
            <a:r>
              <a:rPr lang="en-ZA" dirty="0" smtClean="0"/>
              <a:t>period demands. </a:t>
            </a:r>
          </a:p>
          <a:p>
            <a:pPr lvl="1">
              <a:buSzPct val="150000"/>
            </a:pPr>
            <a:endParaRPr lang="en-ZA" dirty="0"/>
          </a:p>
          <a:p>
            <a:pPr marL="742950" lvl="1" indent="-285750">
              <a:buSzPct val="150000"/>
              <a:buFont typeface="Arial" panose="020B0604020202020204" pitchFamily="34" charset="0"/>
              <a:buChar char="•"/>
            </a:pPr>
            <a:r>
              <a:rPr lang="en-ZA" dirty="0"/>
              <a:t>Revenue improvement plan to ensure customers can obtain/pay for tickets and tickets are verified to reduce fare evasion through technology assisted automation. The revenue and cost coverage improvement program also includes efficiency initiatives to optimise and reduce costs to impact on the bottom line. </a:t>
            </a:r>
          </a:p>
          <a:p>
            <a:r>
              <a:rPr lang="en-ZA" dirty="0"/>
              <a:t> </a:t>
            </a:r>
          </a:p>
        </p:txBody>
      </p:sp>
    </p:spTree>
    <p:extLst>
      <p:ext uri="{BB962C8B-B14F-4D97-AF65-F5344CB8AC3E}">
        <p14:creationId xmlns:p14="http://schemas.microsoft.com/office/powerpoint/2010/main" xmlns="" val="3204000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ctangle 38"/>
          <p:cNvSpPr>
            <a:spLocks noChangeArrowheads="1"/>
          </p:cNvSpPr>
          <p:nvPr>
            <p:custDataLst>
              <p:tags r:id="rId1"/>
            </p:custDataLst>
          </p:nvPr>
        </p:nvSpPr>
        <p:spPr bwMode="gray">
          <a:xfrm>
            <a:off x="397381" y="7426385"/>
            <a:ext cx="8785225" cy="314325"/>
          </a:xfrm>
          <a:prstGeom prst="rect">
            <a:avLst/>
          </a:prstGeom>
          <a:gradFill rotWithShape="1">
            <a:gsLst>
              <a:gs pos="0">
                <a:srgbClr val="808080"/>
              </a:gs>
              <a:gs pos="100000">
                <a:srgbClr val="FFFFFF"/>
              </a:gs>
            </a:gsLst>
            <a:path path="shape">
              <a:fillToRect l="50000" t="50000" r="50000" b="50000"/>
            </a:path>
          </a:gradFill>
          <a:ln w="9525">
            <a:noFill/>
            <a:miter lim="800000"/>
            <a:headEnd/>
            <a:tailEnd/>
          </a:ln>
        </p:spPr>
        <p:txBody>
          <a:bodyPr wrap="none" anchor="ctr"/>
          <a:lstStyle/>
          <a:p>
            <a:pPr algn="ctr" defTabSz="933450" fontAlgn="auto">
              <a:spcBef>
                <a:spcPts val="0"/>
              </a:spcBef>
              <a:spcAft>
                <a:spcPts val="0"/>
              </a:spcAft>
              <a:defRPr/>
            </a:pPr>
            <a:endParaRPr lang="en-GB" sz="1100" kern="0">
              <a:solidFill>
                <a:srgbClr val="003896"/>
              </a:solidFill>
              <a:latin typeface="Arial" charset="0"/>
              <a:cs typeface="Arial" charset="0"/>
            </a:endParaRPr>
          </a:p>
        </p:txBody>
      </p:sp>
      <p:sp>
        <p:nvSpPr>
          <p:cNvPr id="5" name="Slide Number Placeholder 2"/>
          <p:cNvSpPr>
            <a:spLocks noGrp="1"/>
          </p:cNvSpPr>
          <p:nvPr>
            <p:ph type="sldNum" sz="quarter" idx="10"/>
          </p:nvPr>
        </p:nvSpPr>
        <p:spPr>
          <a:xfrm>
            <a:off x="6771193" y="7787740"/>
            <a:ext cx="2133600" cy="365125"/>
          </a:xfrm>
        </p:spPr>
        <p:txBody>
          <a:bodyPr/>
          <a:lstStyle/>
          <a:p>
            <a:pPr>
              <a:defRPr/>
            </a:pPr>
            <a:fld id="{9B255116-640A-41A0-9ED6-A5E25C45F443}" type="slidenum">
              <a:rPr lang="en-US" smtClean="0"/>
              <a:pPr>
                <a:defRPr/>
              </a:pPr>
              <a:t>14</a:t>
            </a:fld>
            <a:endParaRPr lang="en-US"/>
          </a:p>
        </p:txBody>
      </p:sp>
      <p:sp>
        <p:nvSpPr>
          <p:cNvPr id="6" name="Title 1"/>
          <p:cNvSpPr>
            <a:spLocks noGrp="1"/>
          </p:cNvSpPr>
          <p:nvPr>
            <p:ph type="title"/>
          </p:nvPr>
        </p:nvSpPr>
        <p:spPr>
          <a:xfrm>
            <a:off x="1046146" y="501483"/>
            <a:ext cx="7778619" cy="490537"/>
          </a:xfrm>
        </p:spPr>
        <p:txBody>
          <a:bodyPr>
            <a:normAutofit/>
          </a:bodyPr>
          <a:lstStyle/>
          <a:p>
            <a:pPr algn="l"/>
            <a:r>
              <a:rPr lang="en-ZA" sz="2000" b="1" dirty="0" smtClean="0">
                <a:solidFill>
                  <a:schemeClr val="accent5"/>
                </a:solidFill>
                <a:latin typeface="Cambria" panose="02040503050406030204" pitchFamily="18" charset="0"/>
              </a:rPr>
              <a:t>Summary of Operations Turn-Around Plan</a:t>
            </a:r>
            <a:endParaRPr sz="2000" b="1" dirty="0">
              <a:solidFill>
                <a:schemeClr val="accent5"/>
              </a:solidFill>
              <a:latin typeface="Cambria" panose="02040503050406030204" pitchFamily="18" charset="0"/>
            </a:endParaRPr>
          </a:p>
        </p:txBody>
      </p:sp>
      <p:sp>
        <p:nvSpPr>
          <p:cNvPr id="7" name="Rectangle 6"/>
          <p:cNvSpPr/>
          <p:nvPr/>
        </p:nvSpPr>
        <p:spPr>
          <a:xfrm>
            <a:off x="551475" y="1579933"/>
            <a:ext cx="7470322" cy="3139321"/>
          </a:xfrm>
          <a:prstGeom prst="rect">
            <a:avLst/>
          </a:prstGeom>
        </p:spPr>
        <p:txBody>
          <a:bodyPr wrap="square">
            <a:spAutoFit/>
          </a:bodyPr>
          <a:lstStyle/>
          <a:p>
            <a:pPr algn="just"/>
            <a:r>
              <a:rPr lang="en-ZA" b="1" dirty="0" smtClean="0"/>
              <a:t>Engineering support (providing rolling stock and infrastructure), together with Security services and the Safety Management System will ensure an integrated approach to the management of the system to deliver quality and safe service to customers. </a:t>
            </a:r>
            <a:endParaRPr lang="en-ZA" b="1" dirty="0"/>
          </a:p>
          <a:p>
            <a:pPr algn="just"/>
            <a:endParaRPr lang="en-ZA" b="1" dirty="0" smtClean="0"/>
          </a:p>
          <a:p>
            <a:pPr algn="just"/>
            <a:endParaRPr lang="en-ZA" b="1" dirty="0" smtClean="0"/>
          </a:p>
          <a:p>
            <a:pPr algn="just"/>
            <a:r>
              <a:rPr lang="en-ZA" b="1" u="sng" dirty="0" smtClean="0"/>
              <a:t>Sustainability of the Operations Turn around plan:</a:t>
            </a:r>
          </a:p>
          <a:p>
            <a:pPr algn="just"/>
            <a:r>
              <a:rPr lang="en-ZA" b="1" dirty="0" smtClean="0"/>
              <a:t>The turn-around plan will provide the basis and catalyst to address the longer term operating model improvements of improved systems, processes and HCM capacity to sustain the turn-around into the future. </a:t>
            </a:r>
          </a:p>
          <a:p>
            <a:pPr algn="just"/>
            <a:r>
              <a:rPr lang="en-ZA" b="1" dirty="0" smtClean="0"/>
              <a:t> </a:t>
            </a:r>
            <a:endParaRPr lang="en-ZA" b="1" dirty="0"/>
          </a:p>
        </p:txBody>
      </p:sp>
    </p:spTree>
    <p:extLst>
      <p:ext uri="{BB962C8B-B14F-4D97-AF65-F5344CB8AC3E}">
        <p14:creationId xmlns:p14="http://schemas.microsoft.com/office/powerpoint/2010/main" xmlns="" val="2944170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ctangle 38"/>
          <p:cNvSpPr>
            <a:spLocks noChangeArrowheads="1"/>
          </p:cNvSpPr>
          <p:nvPr>
            <p:custDataLst>
              <p:tags r:id="rId1"/>
            </p:custDataLst>
          </p:nvPr>
        </p:nvSpPr>
        <p:spPr bwMode="gray">
          <a:xfrm>
            <a:off x="397381" y="7426385"/>
            <a:ext cx="8785225" cy="314325"/>
          </a:xfrm>
          <a:prstGeom prst="rect">
            <a:avLst/>
          </a:prstGeom>
          <a:gradFill rotWithShape="1">
            <a:gsLst>
              <a:gs pos="0">
                <a:srgbClr val="808080"/>
              </a:gs>
              <a:gs pos="100000">
                <a:srgbClr val="FFFFFF"/>
              </a:gs>
            </a:gsLst>
            <a:path path="shape">
              <a:fillToRect l="50000" t="50000" r="50000" b="50000"/>
            </a:path>
          </a:gradFill>
          <a:ln w="9525">
            <a:noFill/>
            <a:miter lim="800000"/>
            <a:headEnd/>
            <a:tailEnd/>
          </a:ln>
        </p:spPr>
        <p:txBody>
          <a:bodyPr wrap="none" anchor="ctr"/>
          <a:lstStyle/>
          <a:p>
            <a:pPr algn="ctr" defTabSz="933450" fontAlgn="auto">
              <a:spcBef>
                <a:spcPts val="0"/>
              </a:spcBef>
              <a:spcAft>
                <a:spcPts val="0"/>
              </a:spcAft>
              <a:defRPr/>
            </a:pPr>
            <a:endParaRPr lang="en-GB" sz="1100" kern="0">
              <a:solidFill>
                <a:srgbClr val="003896"/>
              </a:solidFill>
              <a:latin typeface="Arial" charset="0"/>
              <a:cs typeface="Arial" charset="0"/>
            </a:endParaRPr>
          </a:p>
        </p:txBody>
      </p:sp>
      <p:sp>
        <p:nvSpPr>
          <p:cNvPr id="5" name="Slide Number Placeholder 2"/>
          <p:cNvSpPr>
            <a:spLocks noGrp="1"/>
          </p:cNvSpPr>
          <p:nvPr>
            <p:ph type="sldNum" sz="quarter" idx="10"/>
          </p:nvPr>
        </p:nvSpPr>
        <p:spPr>
          <a:xfrm>
            <a:off x="6771193" y="7787740"/>
            <a:ext cx="2133600" cy="365125"/>
          </a:xfrm>
        </p:spPr>
        <p:txBody>
          <a:bodyPr/>
          <a:lstStyle/>
          <a:p>
            <a:pPr>
              <a:defRPr/>
            </a:pPr>
            <a:fld id="{9B255116-640A-41A0-9ED6-A5E25C45F443}" type="slidenum">
              <a:rPr lang="en-US" smtClean="0"/>
              <a:pPr>
                <a:defRPr/>
              </a:pPr>
              <a:t>15</a:t>
            </a:fld>
            <a:endParaRPr lang="en-US"/>
          </a:p>
        </p:txBody>
      </p:sp>
      <p:sp>
        <p:nvSpPr>
          <p:cNvPr id="6" name="Title 1"/>
          <p:cNvSpPr>
            <a:spLocks noGrp="1"/>
          </p:cNvSpPr>
          <p:nvPr>
            <p:ph type="title"/>
          </p:nvPr>
        </p:nvSpPr>
        <p:spPr>
          <a:xfrm>
            <a:off x="1046146" y="501483"/>
            <a:ext cx="7778619" cy="490537"/>
          </a:xfrm>
        </p:spPr>
        <p:txBody>
          <a:bodyPr>
            <a:normAutofit/>
          </a:bodyPr>
          <a:lstStyle/>
          <a:p>
            <a:pPr algn="l"/>
            <a:r>
              <a:rPr lang="en-ZA" sz="2000" b="1" dirty="0" smtClean="0">
                <a:solidFill>
                  <a:schemeClr val="accent5"/>
                </a:solidFill>
                <a:latin typeface="Cambria" panose="02040503050406030204" pitchFamily="18" charset="0"/>
              </a:rPr>
              <a:t>Improving Customer Experience</a:t>
            </a:r>
            <a:endParaRPr sz="2000" b="1" dirty="0">
              <a:solidFill>
                <a:schemeClr val="accent5"/>
              </a:solidFill>
              <a:latin typeface="Cambria" panose="02040503050406030204" pitchFamily="18" charset="0"/>
            </a:endParaRPr>
          </a:p>
        </p:txBody>
      </p:sp>
      <p:sp>
        <p:nvSpPr>
          <p:cNvPr id="8" name="Content Placeholder 1"/>
          <p:cNvSpPr txBox="1">
            <a:spLocks/>
          </p:cNvSpPr>
          <p:nvPr/>
        </p:nvSpPr>
        <p:spPr bwMode="auto">
          <a:xfrm>
            <a:off x="457199" y="1364208"/>
            <a:ext cx="8059003" cy="440609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smtClean="0"/>
              <a:t>Marked </a:t>
            </a:r>
            <a:r>
              <a:rPr lang="en-US" sz="1800" b="1" dirty="0"/>
              <a:t>improvement in customer experience as measured against customer satisfaction and driven through the following Action Plans:</a:t>
            </a:r>
            <a:endParaRPr lang="en-ZA" sz="1800" b="1" dirty="0"/>
          </a:p>
          <a:p>
            <a:pPr marL="0" indent="0">
              <a:buNone/>
            </a:pPr>
            <a:endParaRPr lang="en-ZA" sz="1800" b="1" dirty="0"/>
          </a:p>
          <a:p>
            <a:pPr lvl="0">
              <a:buFont typeface="+mj-lt"/>
              <a:buAutoNum type="alphaLcParenR"/>
            </a:pPr>
            <a:r>
              <a:rPr lang="en-ZA" sz="1800" b="1" dirty="0"/>
              <a:t>Functional communication platforms such as </a:t>
            </a:r>
            <a:r>
              <a:rPr lang="en-US" sz="1800" b="1" dirty="0"/>
              <a:t>Integrated website(s), Prasa Smartphone Applications (APPs), Social Network, Public Address systems and Loudhailers</a:t>
            </a:r>
            <a:endParaRPr lang="en-ZA" sz="1800" b="1" dirty="0"/>
          </a:p>
          <a:p>
            <a:pPr lvl="0">
              <a:buFont typeface="+mj-lt"/>
              <a:buAutoNum type="alphaLcParenR"/>
            </a:pPr>
            <a:r>
              <a:rPr lang="en-ZA" sz="1800" b="1" dirty="0"/>
              <a:t>Integration of Railcom / ISAMS to provide commuters with real time service level information </a:t>
            </a:r>
          </a:p>
          <a:p>
            <a:pPr lvl="0">
              <a:buFont typeface="+mj-lt"/>
              <a:buAutoNum type="alphaLcParenR"/>
            </a:pPr>
            <a:r>
              <a:rPr lang="en-ZA" sz="1800" b="1" dirty="0"/>
              <a:t>Establishment of  Customer Desks at Key Stations </a:t>
            </a:r>
          </a:p>
          <a:p>
            <a:pPr lvl="0">
              <a:buFont typeface="+mj-lt"/>
              <a:buAutoNum type="alphaLcParenR"/>
            </a:pPr>
            <a:r>
              <a:rPr lang="en-ZA" sz="1800" b="1" dirty="0"/>
              <a:t>Integration of Call Centers for Metrorail/MLPS and Autopax</a:t>
            </a:r>
          </a:p>
          <a:p>
            <a:pPr lvl="0">
              <a:buFont typeface="+mj-lt"/>
              <a:buAutoNum type="alphaLcParenR"/>
            </a:pPr>
            <a:r>
              <a:rPr lang="en-ZA" sz="1800" b="1" dirty="0"/>
              <a:t>Driving the total station management programme that ensures accountability at a frontline level for service performance. </a:t>
            </a:r>
          </a:p>
        </p:txBody>
      </p:sp>
    </p:spTree>
    <p:extLst>
      <p:ext uri="{BB962C8B-B14F-4D97-AF65-F5344CB8AC3E}">
        <p14:creationId xmlns:p14="http://schemas.microsoft.com/office/powerpoint/2010/main" xmlns="" val="4135907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ctangle 38"/>
          <p:cNvSpPr>
            <a:spLocks noChangeArrowheads="1"/>
          </p:cNvSpPr>
          <p:nvPr>
            <p:custDataLst>
              <p:tags r:id="rId1"/>
            </p:custDataLst>
          </p:nvPr>
        </p:nvSpPr>
        <p:spPr bwMode="gray">
          <a:xfrm>
            <a:off x="397381" y="7426385"/>
            <a:ext cx="8785225" cy="314325"/>
          </a:xfrm>
          <a:prstGeom prst="rect">
            <a:avLst/>
          </a:prstGeom>
          <a:gradFill rotWithShape="1">
            <a:gsLst>
              <a:gs pos="0">
                <a:srgbClr val="808080"/>
              </a:gs>
              <a:gs pos="100000">
                <a:srgbClr val="FFFFFF"/>
              </a:gs>
            </a:gsLst>
            <a:path path="shape">
              <a:fillToRect l="50000" t="50000" r="50000" b="50000"/>
            </a:path>
          </a:gradFill>
          <a:ln w="9525">
            <a:noFill/>
            <a:miter lim="800000"/>
            <a:headEnd/>
            <a:tailEnd/>
          </a:ln>
        </p:spPr>
        <p:txBody>
          <a:bodyPr wrap="none" anchor="ctr"/>
          <a:lstStyle/>
          <a:p>
            <a:pPr algn="ctr" defTabSz="933450" fontAlgn="auto">
              <a:spcBef>
                <a:spcPts val="0"/>
              </a:spcBef>
              <a:spcAft>
                <a:spcPts val="0"/>
              </a:spcAft>
              <a:defRPr/>
            </a:pPr>
            <a:endParaRPr lang="en-GB" sz="1100" kern="0">
              <a:solidFill>
                <a:srgbClr val="003896"/>
              </a:solidFill>
              <a:latin typeface="Arial" charset="0"/>
              <a:cs typeface="Arial" charset="0"/>
            </a:endParaRPr>
          </a:p>
        </p:txBody>
      </p:sp>
      <p:sp>
        <p:nvSpPr>
          <p:cNvPr id="5" name="Slide Number Placeholder 2"/>
          <p:cNvSpPr>
            <a:spLocks noGrp="1"/>
          </p:cNvSpPr>
          <p:nvPr>
            <p:ph type="sldNum" sz="quarter" idx="10"/>
          </p:nvPr>
        </p:nvSpPr>
        <p:spPr>
          <a:xfrm>
            <a:off x="6771193" y="7787740"/>
            <a:ext cx="2133600" cy="365125"/>
          </a:xfrm>
        </p:spPr>
        <p:txBody>
          <a:bodyPr/>
          <a:lstStyle/>
          <a:p>
            <a:pPr>
              <a:defRPr/>
            </a:pPr>
            <a:fld id="{9B255116-640A-41A0-9ED6-A5E25C45F443}" type="slidenum">
              <a:rPr lang="en-US" smtClean="0"/>
              <a:pPr>
                <a:defRPr/>
              </a:pPr>
              <a:t>16</a:t>
            </a:fld>
            <a:endParaRPr lang="en-US"/>
          </a:p>
        </p:txBody>
      </p:sp>
      <p:sp>
        <p:nvSpPr>
          <p:cNvPr id="6" name="Title 1"/>
          <p:cNvSpPr>
            <a:spLocks noGrp="1"/>
          </p:cNvSpPr>
          <p:nvPr>
            <p:ph type="title"/>
          </p:nvPr>
        </p:nvSpPr>
        <p:spPr>
          <a:xfrm>
            <a:off x="1046146" y="501483"/>
            <a:ext cx="7778619" cy="490537"/>
          </a:xfrm>
        </p:spPr>
        <p:txBody>
          <a:bodyPr>
            <a:normAutofit/>
          </a:bodyPr>
          <a:lstStyle/>
          <a:p>
            <a:pPr algn="l"/>
            <a:r>
              <a:rPr lang="en-ZA" sz="2000" b="1" dirty="0" smtClean="0">
                <a:solidFill>
                  <a:schemeClr val="accent5"/>
                </a:solidFill>
                <a:latin typeface="Cambria" panose="02040503050406030204" pitchFamily="18" charset="0"/>
              </a:rPr>
              <a:t>Improve Rail System Performance.</a:t>
            </a:r>
            <a:endParaRPr sz="2000" b="1" dirty="0">
              <a:solidFill>
                <a:schemeClr val="accent5"/>
              </a:solidFill>
              <a:latin typeface="Cambria" panose="02040503050406030204" pitchFamily="18" charset="0"/>
            </a:endParaRPr>
          </a:p>
        </p:txBody>
      </p:sp>
      <p:sp>
        <p:nvSpPr>
          <p:cNvPr id="7" name="Content Placeholder 1"/>
          <p:cNvSpPr txBox="1">
            <a:spLocks/>
          </p:cNvSpPr>
          <p:nvPr/>
        </p:nvSpPr>
        <p:spPr bwMode="auto">
          <a:xfrm>
            <a:off x="457200" y="951912"/>
            <a:ext cx="8140700" cy="440609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t>Reverse </a:t>
            </a:r>
            <a:r>
              <a:rPr lang="en-GB" sz="1800" dirty="0"/>
              <a:t>the current operational performance and improve service offering to the users of the rail system. </a:t>
            </a:r>
            <a:endParaRPr lang="en-ZA" sz="1800" dirty="0"/>
          </a:p>
          <a:p>
            <a:pPr lvl="0">
              <a:buFont typeface="+mj-lt"/>
              <a:buAutoNum type="arabicParenR"/>
            </a:pPr>
            <a:r>
              <a:rPr lang="en-ZA" sz="1800" b="1" dirty="0" smtClean="0"/>
              <a:t>Marked </a:t>
            </a:r>
            <a:r>
              <a:rPr lang="en-ZA" sz="1800" b="1" dirty="0"/>
              <a:t>improvement in operational performance levels to restore to the 2008/09 levels through :</a:t>
            </a:r>
            <a:endParaRPr lang="en-ZA" sz="1800" dirty="0"/>
          </a:p>
          <a:p>
            <a:pPr marL="723900" lvl="0" indent="-368300">
              <a:buFont typeface="+mj-lt"/>
              <a:buAutoNum type="alphaLcParenR"/>
            </a:pPr>
            <a:r>
              <a:rPr lang="en-ZA" sz="1800" dirty="0"/>
              <a:t>Service Predictability by introducing a Regular/Clock-face timetable for peak/off-peak service, introducing  inner / outer services. </a:t>
            </a:r>
          </a:p>
          <a:p>
            <a:pPr lvl="0">
              <a:buFont typeface="+mj-lt"/>
              <a:buAutoNum type="arabicParenR" startAt="2"/>
            </a:pPr>
            <a:r>
              <a:rPr lang="en-ZA" sz="1800" b="1" dirty="0" smtClean="0"/>
              <a:t>Marked </a:t>
            </a:r>
            <a:r>
              <a:rPr lang="en-ZA" sz="1800" b="1" dirty="0"/>
              <a:t>improvement in financial performance and sustainability through </a:t>
            </a:r>
            <a:endParaRPr lang="en-ZA" sz="1800" dirty="0"/>
          </a:p>
          <a:p>
            <a:pPr marL="723900" indent="-368300">
              <a:buFont typeface="+mj-lt"/>
              <a:buAutoNum type="alphaLcParenR"/>
            </a:pPr>
            <a:r>
              <a:rPr lang="en-ZA" sz="1800" dirty="0"/>
              <a:t>Fare revenue collection by monitoring revenue budgets for high level corridor / stations, and reviewing the ticketing / tariff regime. </a:t>
            </a:r>
          </a:p>
          <a:p>
            <a:pPr marL="723900" indent="-368300">
              <a:buFont typeface="+mj-lt"/>
              <a:buAutoNum type="alphaLcParenR"/>
            </a:pPr>
            <a:r>
              <a:rPr lang="en-ZA" sz="1800" dirty="0"/>
              <a:t>Fare evasion is being addressed by increasing the closure of the rail system through walling and fencing of stations and corridors, automation of ticketing and verification.  </a:t>
            </a:r>
          </a:p>
          <a:p>
            <a:pPr lvl="0">
              <a:buFont typeface="+mj-lt"/>
              <a:buAutoNum type="arabicParenR" startAt="3"/>
            </a:pPr>
            <a:r>
              <a:rPr lang="en-ZA" sz="1800" b="1" dirty="0" smtClean="0"/>
              <a:t>Marked </a:t>
            </a:r>
            <a:r>
              <a:rPr lang="en-ZA" sz="1800" b="1" dirty="0"/>
              <a:t>improvement in passenger safety through </a:t>
            </a:r>
            <a:endParaRPr lang="en-ZA" sz="1800" dirty="0"/>
          </a:p>
          <a:p>
            <a:pPr marL="723900" lvl="0" indent="-368300">
              <a:buFont typeface="+mj-lt"/>
              <a:buAutoNum type="alphaLcParenR"/>
            </a:pPr>
            <a:r>
              <a:rPr lang="en-ZA" sz="1800" dirty="0"/>
              <a:t>Reduction in crime related incidents involving passenger </a:t>
            </a:r>
          </a:p>
          <a:p>
            <a:pPr marL="723900" lvl="0" indent="-368300">
              <a:buFont typeface="+mj-lt"/>
              <a:buAutoNum type="alphaLcParenR"/>
            </a:pPr>
            <a:r>
              <a:rPr lang="en-ZA" sz="1800" dirty="0"/>
              <a:t>Reduction in the number of passenger injuries and fatalities through improved service availability, reliability and predictability that addresses overcrowding on trains as well as order on stations.</a:t>
            </a:r>
          </a:p>
        </p:txBody>
      </p:sp>
    </p:spTree>
    <p:extLst>
      <p:ext uri="{BB962C8B-B14F-4D97-AF65-F5344CB8AC3E}">
        <p14:creationId xmlns:p14="http://schemas.microsoft.com/office/powerpoint/2010/main" xmlns="" val="8922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ctangle 38"/>
          <p:cNvSpPr>
            <a:spLocks noChangeArrowheads="1"/>
          </p:cNvSpPr>
          <p:nvPr>
            <p:custDataLst>
              <p:tags r:id="rId1"/>
            </p:custDataLst>
          </p:nvPr>
        </p:nvSpPr>
        <p:spPr bwMode="gray">
          <a:xfrm>
            <a:off x="397381" y="7426385"/>
            <a:ext cx="8785225" cy="314325"/>
          </a:xfrm>
          <a:prstGeom prst="rect">
            <a:avLst/>
          </a:prstGeom>
          <a:gradFill rotWithShape="1">
            <a:gsLst>
              <a:gs pos="0">
                <a:srgbClr val="808080"/>
              </a:gs>
              <a:gs pos="100000">
                <a:srgbClr val="FFFFFF"/>
              </a:gs>
            </a:gsLst>
            <a:path path="shape">
              <a:fillToRect l="50000" t="50000" r="50000" b="50000"/>
            </a:path>
          </a:gradFill>
          <a:ln w="9525">
            <a:noFill/>
            <a:miter lim="800000"/>
            <a:headEnd/>
            <a:tailEnd/>
          </a:ln>
        </p:spPr>
        <p:txBody>
          <a:bodyPr wrap="none" anchor="ctr"/>
          <a:lstStyle/>
          <a:p>
            <a:pPr algn="ctr" defTabSz="933450" fontAlgn="auto">
              <a:spcBef>
                <a:spcPts val="0"/>
              </a:spcBef>
              <a:spcAft>
                <a:spcPts val="0"/>
              </a:spcAft>
              <a:defRPr/>
            </a:pPr>
            <a:endParaRPr lang="en-GB" sz="1100" kern="0">
              <a:solidFill>
                <a:srgbClr val="003896"/>
              </a:solidFill>
              <a:latin typeface="Arial" charset="0"/>
              <a:cs typeface="Arial" charset="0"/>
            </a:endParaRPr>
          </a:p>
        </p:txBody>
      </p:sp>
      <p:sp>
        <p:nvSpPr>
          <p:cNvPr id="5" name="Slide Number Placeholder 2"/>
          <p:cNvSpPr>
            <a:spLocks noGrp="1"/>
          </p:cNvSpPr>
          <p:nvPr>
            <p:ph type="sldNum" sz="quarter" idx="10"/>
          </p:nvPr>
        </p:nvSpPr>
        <p:spPr>
          <a:xfrm>
            <a:off x="6771193" y="7787740"/>
            <a:ext cx="2133600" cy="365125"/>
          </a:xfrm>
        </p:spPr>
        <p:txBody>
          <a:bodyPr/>
          <a:lstStyle/>
          <a:p>
            <a:pPr>
              <a:defRPr/>
            </a:pPr>
            <a:fld id="{9B255116-640A-41A0-9ED6-A5E25C45F443}" type="slidenum">
              <a:rPr lang="en-US" smtClean="0"/>
              <a:pPr>
                <a:defRPr/>
              </a:pPr>
              <a:t>17</a:t>
            </a:fld>
            <a:endParaRPr lang="en-US"/>
          </a:p>
        </p:txBody>
      </p:sp>
      <p:sp>
        <p:nvSpPr>
          <p:cNvPr id="6" name="Title 1"/>
          <p:cNvSpPr>
            <a:spLocks noGrp="1"/>
          </p:cNvSpPr>
          <p:nvPr>
            <p:ph type="title"/>
          </p:nvPr>
        </p:nvSpPr>
        <p:spPr>
          <a:xfrm>
            <a:off x="1046146" y="501483"/>
            <a:ext cx="7778619" cy="490537"/>
          </a:xfrm>
        </p:spPr>
        <p:txBody>
          <a:bodyPr>
            <a:normAutofit/>
          </a:bodyPr>
          <a:lstStyle/>
          <a:p>
            <a:pPr algn="l"/>
            <a:r>
              <a:rPr lang="en-ZA" sz="2000" b="1" dirty="0" smtClean="0">
                <a:solidFill>
                  <a:schemeClr val="accent5"/>
                </a:solidFill>
                <a:latin typeface="Cambria" panose="02040503050406030204" pitchFamily="18" charset="0"/>
              </a:rPr>
              <a:t>Improve Rail System Performance (Engineering).</a:t>
            </a:r>
            <a:endParaRPr sz="2000" b="1" dirty="0">
              <a:solidFill>
                <a:schemeClr val="accent5"/>
              </a:solidFill>
              <a:latin typeface="Cambria" panose="02040503050406030204" pitchFamily="18" charset="0"/>
            </a:endParaRPr>
          </a:p>
        </p:txBody>
      </p:sp>
      <p:sp>
        <p:nvSpPr>
          <p:cNvPr id="2" name="Rectangle 1"/>
          <p:cNvSpPr/>
          <p:nvPr/>
        </p:nvSpPr>
        <p:spPr>
          <a:xfrm>
            <a:off x="559558" y="1173718"/>
            <a:ext cx="8345235" cy="5078313"/>
          </a:xfrm>
          <a:prstGeom prst="rect">
            <a:avLst/>
          </a:prstGeom>
        </p:spPr>
        <p:txBody>
          <a:bodyPr wrap="square">
            <a:spAutoFit/>
          </a:bodyPr>
          <a:lstStyle/>
          <a:p>
            <a:pPr>
              <a:lnSpc>
                <a:spcPct val="90000"/>
              </a:lnSpc>
            </a:pPr>
            <a:r>
              <a:rPr lang="en-GB" b="1" dirty="0"/>
              <a:t>The Engineering Turnaround has been developed to improve Reliability, Availability, Predictability and Safety of the service.  The Engineering Turnaround Plan will be measured against the following: </a:t>
            </a:r>
            <a:endParaRPr lang="en-ZA" b="1" dirty="0"/>
          </a:p>
          <a:p>
            <a:pPr lvl="0">
              <a:lnSpc>
                <a:spcPct val="90000"/>
              </a:lnSpc>
            </a:pPr>
            <a:endParaRPr lang="en-GB" b="1" dirty="0"/>
          </a:p>
          <a:p>
            <a:pPr marL="285750" lvl="0" indent="-285750">
              <a:lnSpc>
                <a:spcPct val="90000"/>
              </a:lnSpc>
              <a:buFont typeface="Arial" panose="020B0604020202020204" pitchFamily="34" charset="0"/>
              <a:buChar char="•"/>
            </a:pPr>
            <a:r>
              <a:rPr lang="en-GB" b="1" dirty="0"/>
              <a:t>Arresting the decline in the operations by improving infrastructure reliability</a:t>
            </a:r>
            <a:endParaRPr lang="en-ZA" b="1" dirty="0"/>
          </a:p>
          <a:p>
            <a:pPr marL="285750" lvl="0" indent="-285750">
              <a:lnSpc>
                <a:spcPct val="90000"/>
              </a:lnSpc>
              <a:buFont typeface="Arial" panose="020B0604020202020204" pitchFamily="34" charset="0"/>
              <a:buChar char="•"/>
            </a:pPr>
            <a:r>
              <a:rPr lang="en-GB" b="1" dirty="0"/>
              <a:t>Raising performance levels through interventions focused on improving service </a:t>
            </a:r>
            <a:r>
              <a:rPr lang="en-GB" b="1" dirty="0" smtClean="0"/>
              <a:t>      </a:t>
            </a:r>
          </a:p>
          <a:p>
            <a:pPr lvl="0">
              <a:lnSpc>
                <a:spcPct val="90000"/>
              </a:lnSpc>
            </a:pPr>
            <a:r>
              <a:rPr lang="en-GB" b="1" dirty="0"/>
              <a:t> </a:t>
            </a:r>
            <a:r>
              <a:rPr lang="en-GB" b="1" dirty="0" smtClean="0"/>
              <a:t>     reliability</a:t>
            </a:r>
            <a:endParaRPr lang="en-ZA" b="1" dirty="0"/>
          </a:p>
          <a:p>
            <a:pPr marL="285750" lvl="0" indent="-285750">
              <a:lnSpc>
                <a:spcPct val="90000"/>
              </a:lnSpc>
              <a:buFont typeface="Arial" panose="020B0604020202020204" pitchFamily="34" charset="0"/>
              <a:buChar char="•"/>
            </a:pPr>
            <a:r>
              <a:rPr lang="en-GB" b="1" dirty="0"/>
              <a:t>Improving rolling stock availability</a:t>
            </a:r>
            <a:endParaRPr lang="en-ZA" b="1" dirty="0"/>
          </a:p>
          <a:p>
            <a:pPr marL="285750" lvl="0" indent="-285750">
              <a:lnSpc>
                <a:spcPct val="90000"/>
              </a:lnSpc>
              <a:buFont typeface="Arial" panose="020B0604020202020204" pitchFamily="34" charset="0"/>
              <a:buChar char="•"/>
            </a:pPr>
            <a:r>
              <a:rPr lang="en-GB" b="1" dirty="0" smtClean="0"/>
              <a:t>Reducing </a:t>
            </a:r>
            <a:r>
              <a:rPr lang="en-GB" b="1" dirty="0"/>
              <a:t>infrastructure contribution to train delays and cancellations </a:t>
            </a:r>
            <a:endParaRPr lang="en-GB" b="1" dirty="0" smtClean="0"/>
          </a:p>
          <a:p>
            <a:pPr marL="285750" lvl="0" indent="-285750">
              <a:lnSpc>
                <a:spcPct val="90000"/>
              </a:lnSpc>
              <a:buFont typeface="Arial" panose="020B0604020202020204" pitchFamily="34" charset="0"/>
              <a:buChar char="•"/>
            </a:pPr>
            <a:endParaRPr lang="en-GB" b="1" dirty="0"/>
          </a:p>
          <a:p>
            <a:pPr>
              <a:lnSpc>
                <a:spcPct val="90000"/>
              </a:lnSpc>
            </a:pPr>
            <a:r>
              <a:rPr lang="en-US" b="1" u="sng" dirty="0" smtClean="0"/>
              <a:t>Rolling Stock: </a:t>
            </a:r>
            <a:endParaRPr lang="en-ZA" b="1" u="sng" dirty="0"/>
          </a:p>
          <a:p>
            <a:pPr marL="285750" indent="-285750">
              <a:lnSpc>
                <a:spcPct val="90000"/>
              </a:lnSpc>
              <a:buFont typeface="Arial" panose="020B0604020202020204" pitchFamily="34" charset="0"/>
              <a:buChar char="•"/>
            </a:pPr>
            <a:r>
              <a:rPr lang="en-US" b="1" dirty="0"/>
              <a:t>The Rolling Stock target is to increase the number of coaches from 2 702 to 3 500 coaches in service (out of a total fleet of 4 500 coaches); equivalent to 291 fully configured 12 coach set. The focus areas are:</a:t>
            </a:r>
            <a:endParaRPr lang="en-ZA" b="1" dirty="0"/>
          </a:p>
          <a:p>
            <a:pPr marL="285750" lvl="0" indent="-285750">
              <a:lnSpc>
                <a:spcPct val="90000"/>
              </a:lnSpc>
              <a:buFont typeface="Arial" panose="020B0604020202020204" pitchFamily="34" charset="0"/>
              <a:buChar char="•"/>
            </a:pPr>
            <a:r>
              <a:rPr lang="en-US" b="1" dirty="0"/>
              <a:t>Improve availability by recovering coaches that are out of service.  </a:t>
            </a:r>
            <a:endParaRPr lang="en-ZA" b="1" dirty="0"/>
          </a:p>
          <a:p>
            <a:pPr marL="285750" lvl="0" indent="-285750">
              <a:lnSpc>
                <a:spcPct val="90000"/>
              </a:lnSpc>
              <a:buFont typeface="Arial" panose="020B0604020202020204" pitchFamily="34" charset="0"/>
              <a:buChar char="•"/>
            </a:pPr>
            <a:r>
              <a:rPr lang="en-US" b="1" dirty="0"/>
              <a:t>Improving reliability to prevent further loss of in-service fleet. </a:t>
            </a:r>
            <a:endParaRPr lang="en-US" b="1" dirty="0" smtClean="0"/>
          </a:p>
          <a:p>
            <a:pPr lvl="0">
              <a:lnSpc>
                <a:spcPct val="90000"/>
              </a:lnSpc>
            </a:pPr>
            <a:endParaRPr lang="en-ZA" b="1" dirty="0"/>
          </a:p>
          <a:p>
            <a:pPr>
              <a:lnSpc>
                <a:spcPct val="90000"/>
              </a:lnSpc>
            </a:pPr>
            <a:r>
              <a:rPr lang="en-US" b="1" u="sng" dirty="0" smtClean="0"/>
              <a:t>Infrastructure:</a:t>
            </a:r>
            <a:r>
              <a:rPr lang="en-US" b="1" dirty="0" smtClean="0"/>
              <a:t> </a:t>
            </a:r>
            <a:endParaRPr lang="en-ZA" b="1" dirty="0"/>
          </a:p>
          <a:p>
            <a:pPr marL="285750" indent="-285750">
              <a:lnSpc>
                <a:spcPct val="90000"/>
              </a:lnSpc>
              <a:buFont typeface="Arial" panose="020B0604020202020204" pitchFamily="34" charset="0"/>
              <a:buChar char="•"/>
            </a:pPr>
            <a:r>
              <a:rPr lang="en-ZA" b="1" dirty="0"/>
              <a:t>The Infrastructure Target is to</a:t>
            </a:r>
            <a:r>
              <a:rPr lang="en-US" b="1" dirty="0"/>
              <a:t> improve performance through the improvement of Infrastructure Availability, Reliability and kilometers under speed restriction</a:t>
            </a:r>
            <a:endParaRPr lang="en-ZA" b="1" dirty="0"/>
          </a:p>
        </p:txBody>
      </p:sp>
    </p:spTree>
    <p:extLst>
      <p:ext uri="{BB962C8B-B14F-4D97-AF65-F5344CB8AC3E}">
        <p14:creationId xmlns:p14="http://schemas.microsoft.com/office/powerpoint/2010/main" xmlns="" val="1096031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ctangle 38"/>
          <p:cNvSpPr>
            <a:spLocks noChangeArrowheads="1"/>
          </p:cNvSpPr>
          <p:nvPr>
            <p:custDataLst>
              <p:tags r:id="rId1"/>
            </p:custDataLst>
          </p:nvPr>
        </p:nvSpPr>
        <p:spPr bwMode="gray">
          <a:xfrm>
            <a:off x="397381" y="7426385"/>
            <a:ext cx="8785225" cy="314325"/>
          </a:xfrm>
          <a:prstGeom prst="rect">
            <a:avLst/>
          </a:prstGeom>
          <a:gradFill rotWithShape="1">
            <a:gsLst>
              <a:gs pos="0">
                <a:srgbClr val="808080"/>
              </a:gs>
              <a:gs pos="100000">
                <a:srgbClr val="FFFFFF"/>
              </a:gs>
            </a:gsLst>
            <a:path path="shape">
              <a:fillToRect l="50000" t="50000" r="50000" b="50000"/>
            </a:path>
          </a:gradFill>
          <a:ln w="9525">
            <a:noFill/>
            <a:miter lim="800000"/>
            <a:headEnd/>
            <a:tailEnd/>
          </a:ln>
        </p:spPr>
        <p:txBody>
          <a:bodyPr wrap="none" anchor="ctr"/>
          <a:lstStyle/>
          <a:p>
            <a:pPr algn="ctr" defTabSz="933450" fontAlgn="auto">
              <a:spcBef>
                <a:spcPts val="0"/>
              </a:spcBef>
              <a:spcAft>
                <a:spcPts val="0"/>
              </a:spcAft>
              <a:defRPr/>
            </a:pPr>
            <a:endParaRPr lang="en-GB" sz="1100" kern="0">
              <a:solidFill>
                <a:srgbClr val="003896"/>
              </a:solidFill>
              <a:latin typeface="Arial" charset="0"/>
              <a:cs typeface="Arial" charset="0"/>
            </a:endParaRPr>
          </a:p>
        </p:txBody>
      </p:sp>
      <p:sp>
        <p:nvSpPr>
          <p:cNvPr id="5" name="Slide Number Placeholder 2"/>
          <p:cNvSpPr>
            <a:spLocks noGrp="1"/>
          </p:cNvSpPr>
          <p:nvPr>
            <p:ph type="sldNum" sz="quarter" idx="10"/>
          </p:nvPr>
        </p:nvSpPr>
        <p:spPr>
          <a:xfrm>
            <a:off x="6771193" y="7787740"/>
            <a:ext cx="2133600" cy="365125"/>
          </a:xfrm>
        </p:spPr>
        <p:txBody>
          <a:bodyPr/>
          <a:lstStyle/>
          <a:p>
            <a:pPr>
              <a:defRPr/>
            </a:pPr>
            <a:fld id="{9B255116-640A-41A0-9ED6-A5E25C45F443}" type="slidenum">
              <a:rPr lang="en-US" smtClean="0"/>
              <a:pPr>
                <a:defRPr/>
              </a:pPr>
              <a:t>18</a:t>
            </a:fld>
            <a:endParaRPr lang="en-US"/>
          </a:p>
        </p:txBody>
      </p:sp>
      <p:sp>
        <p:nvSpPr>
          <p:cNvPr id="7" name="Title 1"/>
          <p:cNvSpPr>
            <a:spLocks noGrp="1"/>
          </p:cNvSpPr>
          <p:nvPr>
            <p:ph type="title"/>
          </p:nvPr>
        </p:nvSpPr>
        <p:spPr>
          <a:xfrm>
            <a:off x="3439171" y="2889450"/>
            <a:ext cx="1706035" cy="490537"/>
          </a:xfrm>
        </p:spPr>
        <p:txBody>
          <a:bodyPr>
            <a:normAutofit/>
          </a:bodyPr>
          <a:lstStyle/>
          <a:p>
            <a:pPr algn="l"/>
            <a:r>
              <a:rPr lang="en-ZA" sz="2000" b="1" dirty="0" smtClean="0">
                <a:solidFill>
                  <a:schemeClr val="accent5"/>
                </a:solidFill>
                <a:latin typeface="Cambria" panose="02040503050406030204" pitchFamily="18" charset="0"/>
              </a:rPr>
              <a:t>Thank you</a:t>
            </a:r>
            <a:endParaRPr sz="2000" b="1" dirty="0">
              <a:solidFill>
                <a:schemeClr val="accent5"/>
              </a:solidFill>
              <a:latin typeface="Cambria" panose="02040503050406030204" pitchFamily="18" charset="0"/>
            </a:endParaRPr>
          </a:p>
        </p:txBody>
      </p:sp>
    </p:spTree>
    <p:extLst>
      <p:ext uri="{BB962C8B-B14F-4D97-AF65-F5344CB8AC3E}">
        <p14:creationId xmlns:p14="http://schemas.microsoft.com/office/powerpoint/2010/main" xmlns="" val="1903466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ctangle 38"/>
          <p:cNvSpPr>
            <a:spLocks noChangeArrowheads="1"/>
          </p:cNvSpPr>
          <p:nvPr>
            <p:custDataLst>
              <p:tags r:id="rId1"/>
            </p:custDataLst>
          </p:nvPr>
        </p:nvSpPr>
        <p:spPr bwMode="gray">
          <a:xfrm>
            <a:off x="397381" y="7426385"/>
            <a:ext cx="8785225" cy="314325"/>
          </a:xfrm>
          <a:prstGeom prst="rect">
            <a:avLst/>
          </a:prstGeom>
          <a:gradFill rotWithShape="1">
            <a:gsLst>
              <a:gs pos="0">
                <a:srgbClr val="808080"/>
              </a:gs>
              <a:gs pos="100000">
                <a:srgbClr val="FFFFFF"/>
              </a:gs>
            </a:gsLst>
            <a:path path="shape">
              <a:fillToRect l="50000" t="50000" r="50000" b="50000"/>
            </a:path>
          </a:gradFill>
          <a:ln w="9525">
            <a:noFill/>
            <a:miter lim="800000"/>
            <a:headEnd/>
            <a:tailEnd/>
          </a:ln>
        </p:spPr>
        <p:txBody>
          <a:bodyPr wrap="none" anchor="ctr"/>
          <a:lstStyle/>
          <a:p>
            <a:pPr algn="ctr" defTabSz="933450" fontAlgn="auto">
              <a:spcBef>
                <a:spcPts val="0"/>
              </a:spcBef>
              <a:spcAft>
                <a:spcPts val="0"/>
              </a:spcAft>
              <a:defRPr/>
            </a:pPr>
            <a:endParaRPr lang="en-GB" sz="1100" kern="0">
              <a:solidFill>
                <a:srgbClr val="003896"/>
              </a:solidFill>
              <a:latin typeface="Arial" charset="0"/>
              <a:cs typeface="Arial" charset="0"/>
            </a:endParaRPr>
          </a:p>
        </p:txBody>
      </p:sp>
      <p:sp>
        <p:nvSpPr>
          <p:cNvPr id="5" name="Slide Number Placeholder 2"/>
          <p:cNvSpPr>
            <a:spLocks noGrp="1"/>
          </p:cNvSpPr>
          <p:nvPr>
            <p:ph type="sldNum" sz="quarter" idx="10"/>
          </p:nvPr>
        </p:nvSpPr>
        <p:spPr>
          <a:xfrm>
            <a:off x="6771193" y="7787740"/>
            <a:ext cx="2133600" cy="365125"/>
          </a:xfrm>
        </p:spPr>
        <p:txBody>
          <a:bodyPr/>
          <a:lstStyle/>
          <a:p>
            <a:pPr>
              <a:defRPr/>
            </a:pPr>
            <a:fld id="{9B255116-640A-41A0-9ED6-A5E25C45F443}" type="slidenum">
              <a:rPr lang="en-US" smtClean="0"/>
              <a:pPr>
                <a:defRPr/>
              </a:pPr>
              <a:t>19</a:t>
            </a:fld>
            <a:endParaRPr lang="en-US"/>
          </a:p>
        </p:txBody>
      </p:sp>
      <p:sp>
        <p:nvSpPr>
          <p:cNvPr id="6" name="Title 1"/>
          <p:cNvSpPr>
            <a:spLocks noGrp="1"/>
          </p:cNvSpPr>
          <p:nvPr>
            <p:ph type="title"/>
          </p:nvPr>
        </p:nvSpPr>
        <p:spPr>
          <a:xfrm>
            <a:off x="1046146" y="501483"/>
            <a:ext cx="7778619" cy="490537"/>
          </a:xfrm>
        </p:spPr>
        <p:txBody>
          <a:bodyPr>
            <a:normAutofit/>
          </a:bodyPr>
          <a:lstStyle/>
          <a:p>
            <a:pPr algn="l"/>
            <a:r>
              <a:rPr lang="en-ZA" sz="2000" b="1" dirty="0" smtClean="0">
                <a:solidFill>
                  <a:schemeClr val="accent5"/>
                </a:solidFill>
                <a:latin typeface="Cambria" panose="02040503050406030204" pitchFamily="18" charset="0"/>
              </a:rPr>
              <a:t>Engineering Turn Around supporting Operational Turn-Around</a:t>
            </a:r>
            <a:endParaRPr sz="2000" b="1" dirty="0">
              <a:solidFill>
                <a:schemeClr val="accent5"/>
              </a:solidFill>
              <a:latin typeface="Cambria" panose="02040503050406030204" pitchFamily="18" charset="0"/>
            </a:endParaRPr>
          </a:p>
        </p:txBody>
      </p:sp>
      <p:grpSp>
        <p:nvGrpSpPr>
          <p:cNvPr id="7" name="Group 6"/>
          <p:cNvGrpSpPr/>
          <p:nvPr/>
        </p:nvGrpSpPr>
        <p:grpSpPr>
          <a:xfrm>
            <a:off x="654897" y="972879"/>
            <a:ext cx="2385268" cy="1020098"/>
            <a:chOff x="941069" y="2655412"/>
            <a:chExt cx="2385268" cy="1020098"/>
          </a:xfrm>
          <a:scene3d>
            <a:camera prst="orthographicFront"/>
            <a:lightRig rig="flat" dir="t"/>
          </a:scene3d>
        </p:grpSpPr>
        <p:sp>
          <p:nvSpPr>
            <p:cNvPr id="8" name="Right Arrow 7"/>
            <p:cNvSpPr/>
            <p:nvPr/>
          </p:nvSpPr>
          <p:spPr>
            <a:xfrm>
              <a:off x="941069" y="2655412"/>
              <a:ext cx="2385268" cy="1020098"/>
            </a:xfrm>
            <a:prstGeom prst="rightArrow">
              <a:avLst>
                <a:gd name="adj1" fmla="val 70000"/>
                <a:gd name="adj2" fmla="val 50000"/>
              </a:avLst>
            </a:prstGeom>
            <a:solidFill>
              <a:srgbClr val="D9EED6">
                <a:alpha val="89804"/>
              </a:srgbClr>
            </a:solidFill>
            <a:ln w="9525" cap="flat" cmpd="sng" algn="ctr">
              <a:solidFill>
                <a:srgbClr val="F0AD00">
                  <a:alpha val="90000"/>
                  <a:tint val="40000"/>
                  <a:hueOff val="0"/>
                  <a:satOff val="0"/>
                  <a:lumOff val="0"/>
                  <a:alphaOff val="0"/>
                </a:srgbClr>
              </a:solidFill>
              <a:prstDash val="solid"/>
            </a:ln>
            <a:effectLst>
              <a:outerShdw blurRad="40000" dist="23000" dir="5400000" rotWithShape="0">
                <a:srgbClr val="000000">
                  <a:alpha val="35000"/>
                </a:srgbClr>
              </a:outerShdw>
            </a:effectLst>
            <a:sp3d z="-190500" extrusionH="12700" prstMaterial="plastic">
              <a:bevelT w="50800" h="50800"/>
            </a:sp3d>
          </p:spPr>
          <p:style>
            <a:lnRef idx="1">
              <a:scrgbClr r="0" g="0" b="0"/>
            </a:lnRef>
            <a:fillRef idx="1">
              <a:scrgbClr r="0" g="0" b="0"/>
            </a:fillRef>
            <a:effectRef idx="2">
              <a:scrgbClr r="0" g="0" b="0"/>
            </a:effectRef>
            <a:fontRef idx="minor">
              <a:schemeClr val="dk1">
                <a:hueOff val="0"/>
                <a:satOff val="0"/>
                <a:lumOff val="0"/>
                <a:alphaOff val="0"/>
              </a:schemeClr>
            </a:fontRef>
          </p:style>
        </p:sp>
        <p:sp>
          <p:nvSpPr>
            <p:cNvPr id="9" name="Right Arrow 4"/>
            <p:cNvSpPr/>
            <p:nvPr/>
          </p:nvSpPr>
          <p:spPr>
            <a:xfrm>
              <a:off x="1537386" y="2808427"/>
              <a:ext cx="1431917" cy="714068"/>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lIns="116840" tIns="29210" rIns="58420" bIns="29210" spcCol="1270" anchor="ctr"/>
            <a:lstStyle/>
            <a:p>
              <a:pPr algn="ctr" defTabSz="2044700">
                <a:lnSpc>
                  <a:spcPct val="90000"/>
                </a:lnSpc>
                <a:spcAft>
                  <a:spcPct val="35000"/>
                </a:spcAft>
                <a:defRPr/>
              </a:pPr>
              <a:endParaRPr lang="en-US" sz="4600" b="1" u="sng" dirty="0">
                <a:solidFill>
                  <a:sysClr val="windowText" lastClr="000000">
                    <a:hueOff val="0"/>
                    <a:satOff val="0"/>
                    <a:lumOff val="0"/>
                    <a:alphaOff val="0"/>
                  </a:sysClr>
                </a:solidFill>
              </a:endParaRPr>
            </a:p>
          </p:txBody>
        </p:sp>
      </p:grpSp>
      <p:grpSp>
        <p:nvGrpSpPr>
          <p:cNvPr id="10" name="Group 9"/>
          <p:cNvGrpSpPr/>
          <p:nvPr/>
        </p:nvGrpSpPr>
        <p:grpSpPr>
          <a:xfrm>
            <a:off x="273791" y="1113260"/>
            <a:ext cx="762236" cy="712014"/>
            <a:chOff x="559963" y="2809441"/>
            <a:chExt cx="762236" cy="712014"/>
          </a:xfrm>
          <a:scene3d>
            <a:camera prst="orthographicFront"/>
            <a:lightRig rig="flat" dir="t"/>
          </a:scene3d>
        </p:grpSpPr>
        <p:sp>
          <p:nvSpPr>
            <p:cNvPr id="11" name="Oval 10"/>
            <p:cNvSpPr/>
            <p:nvPr/>
          </p:nvSpPr>
          <p:spPr>
            <a:xfrm>
              <a:off x="559963" y="2809441"/>
              <a:ext cx="762236" cy="712014"/>
            </a:xfrm>
            <a:prstGeom prst="ellipse">
              <a:avLst/>
            </a:prstGeom>
            <a:solidFill>
              <a:srgbClr val="92D050"/>
            </a:solidFill>
            <a:ln>
              <a:noFill/>
            </a:ln>
            <a:effectLst>
              <a:outerShdw blurRad="40000" dist="23000" dir="5400000" rotWithShape="0">
                <a:srgbClr val="000000">
                  <a:alpha val="35000"/>
                </a:srgbClr>
              </a:outerShdw>
            </a:effectLst>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sp>
        <p:sp>
          <p:nvSpPr>
            <p:cNvPr id="12" name="Oval 6"/>
            <p:cNvSpPr/>
            <p:nvPr/>
          </p:nvSpPr>
          <p:spPr>
            <a:xfrm>
              <a:off x="671590" y="2913713"/>
              <a:ext cx="538982" cy="503470"/>
            </a:xfrm>
            <a:prstGeom prst="rect">
              <a:avLst/>
            </a:prstGeom>
            <a:sp3d/>
          </p:spPr>
          <p:style>
            <a:lnRef idx="0">
              <a:scrgbClr r="0" g="0" b="0"/>
            </a:lnRef>
            <a:fillRef idx="0">
              <a:scrgbClr r="0" g="0" b="0"/>
            </a:fillRef>
            <a:effectRef idx="0">
              <a:scrgbClr r="0" g="0" b="0"/>
            </a:effectRef>
            <a:fontRef idx="minor">
              <a:schemeClr val="lt1"/>
            </a:fontRef>
          </p:style>
          <p:txBody>
            <a:bodyPr lIns="6985" tIns="6985" rIns="6985" bIns="6985" spcCol="1270" anchor="ctr"/>
            <a:lstStyle/>
            <a:p>
              <a:pPr algn="ctr" defTabSz="488950">
                <a:lnSpc>
                  <a:spcPct val="90000"/>
                </a:lnSpc>
                <a:spcAft>
                  <a:spcPct val="35000"/>
                </a:spcAft>
                <a:defRPr/>
              </a:pPr>
              <a:r>
                <a:rPr lang="en-US" sz="1100" b="1" dirty="0">
                  <a:solidFill>
                    <a:sysClr val="window" lastClr="FFFFFF"/>
                  </a:solidFill>
                </a:rPr>
                <a:t>2008/09</a:t>
              </a:r>
            </a:p>
          </p:txBody>
        </p:sp>
      </p:grpSp>
      <p:grpSp>
        <p:nvGrpSpPr>
          <p:cNvPr id="13" name="Group 12"/>
          <p:cNvGrpSpPr/>
          <p:nvPr/>
        </p:nvGrpSpPr>
        <p:grpSpPr>
          <a:xfrm>
            <a:off x="3452960" y="959231"/>
            <a:ext cx="2385268" cy="1020098"/>
            <a:chOff x="3739132" y="2655412"/>
            <a:chExt cx="2385268" cy="1020098"/>
          </a:xfrm>
          <a:scene3d>
            <a:camera prst="orthographicFront"/>
            <a:lightRig rig="flat" dir="t"/>
          </a:scene3d>
        </p:grpSpPr>
        <p:sp>
          <p:nvSpPr>
            <p:cNvPr id="14" name="Right Arrow 13"/>
            <p:cNvSpPr/>
            <p:nvPr/>
          </p:nvSpPr>
          <p:spPr>
            <a:xfrm>
              <a:off x="3739132" y="2655412"/>
              <a:ext cx="2385268" cy="1020098"/>
            </a:xfrm>
            <a:prstGeom prst="rightArrow">
              <a:avLst>
                <a:gd name="adj1" fmla="val 70000"/>
                <a:gd name="adj2" fmla="val 50000"/>
              </a:avLst>
            </a:prstGeom>
            <a:solidFill>
              <a:srgbClr val="E66C7D">
                <a:lumMod val="40000"/>
                <a:lumOff val="60000"/>
                <a:alpha val="90000"/>
              </a:srgbClr>
            </a:solidFill>
            <a:ln w="9525" cap="flat" cmpd="sng" algn="ctr">
              <a:solidFill>
                <a:srgbClr val="F0AD00">
                  <a:alpha val="90000"/>
                  <a:tint val="40000"/>
                  <a:hueOff val="0"/>
                  <a:satOff val="0"/>
                  <a:lumOff val="0"/>
                  <a:alphaOff val="0"/>
                </a:srgbClr>
              </a:solidFill>
              <a:prstDash val="solid"/>
            </a:ln>
            <a:effectLst>
              <a:outerShdw blurRad="40000" dist="23000" dir="5400000" rotWithShape="0">
                <a:srgbClr val="000000">
                  <a:alpha val="35000"/>
                </a:srgbClr>
              </a:outerShdw>
            </a:effectLst>
            <a:sp3d z="-190500" extrusionH="12700" prstMaterial="plastic">
              <a:bevelT w="50800" h="50800"/>
            </a:sp3d>
          </p:spPr>
          <p:style>
            <a:lnRef idx="1">
              <a:scrgbClr r="0" g="0" b="0"/>
            </a:lnRef>
            <a:fillRef idx="1">
              <a:scrgbClr r="0" g="0" b="0"/>
            </a:fillRef>
            <a:effectRef idx="2">
              <a:scrgbClr r="0" g="0" b="0"/>
            </a:effectRef>
            <a:fontRef idx="minor">
              <a:schemeClr val="dk1">
                <a:hueOff val="0"/>
                <a:satOff val="0"/>
                <a:lumOff val="0"/>
                <a:alphaOff val="0"/>
              </a:schemeClr>
            </a:fontRef>
          </p:style>
        </p:sp>
        <p:sp>
          <p:nvSpPr>
            <p:cNvPr id="15" name="Right Arrow 8"/>
            <p:cNvSpPr/>
            <p:nvPr/>
          </p:nvSpPr>
          <p:spPr>
            <a:xfrm>
              <a:off x="4335449" y="2808427"/>
              <a:ext cx="1431917" cy="714068"/>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lIns="116840" tIns="29210" rIns="58420" bIns="29210" spcCol="1270" anchor="ctr"/>
            <a:lstStyle/>
            <a:p>
              <a:pPr algn="ctr" defTabSz="2044700">
                <a:lnSpc>
                  <a:spcPct val="90000"/>
                </a:lnSpc>
                <a:spcAft>
                  <a:spcPct val="35000"/>
                </a:spcAft>
                <a:defRPr/>
              </a:pPr>
              <a:endParaRPr lang="en-US" sz="4600" b="1" u="sng" dirty="0">
                <a:solidFill>
                  <a:sysClr val="windowText" lastClr="000000">
                    <a:hueOff val="0"/>
                    <a:satOff val="0"/>
                    <a:lumOff val="0"/>
                    <a:alphaOff val="0"/>
                  </a:sysClr>
                </a:solidFill>
              </a:endParaRPr>
            </a:p>
          </p:txBody>
        </p:sp>
      </p:grpSp>
      <p:grpSp>
        <p:nvGrpSpPr>
          <p:cNvPr id="16" name="Group 15"/>
          <p:cNvGrpSpPr/>
          <p:nvPr/>
        </p:nvGrpSpPr>
        <p:grpSpPr>
          <a:xfrm>
            <a:off x="3071853" y="1113260"/>
            <a:ext cx="762236" cy="712014"/>
            <a:chOff x="3358025" y="2809441"/>
            <a:chExt cx="762236" cy="712014"/>
          </a:xfrm>
          <a:scene3d>
            <a:camera prst="orthographicFront"/>
            <a:lightRig rig="flat" dir="t"/>
          </a:scene3d>
        </p:grpSpPr>
        <p:sp>
          <p:nvSpPr>
            <p:cNvPr id="17" name="Oval 16"/>
            <p:cNvSpPr/>
            <p:nvPr/>
          </p:nvSpPr>
          <p:spPr>
            <a:xfrm>
              <a:off x="3358025" y="2809441"/>
              <a:ext cx="762236" cy="712014"/>
            </a:xfrm>
            <a:prstGeom prst="ellipse">
              <a:avLst/>
            </a:prstGeom>
            <a:solidFill>
              <a:srgbClr val="FF0000"/>
            </a:solidFill>
            <a:ln>
              <a:noFill/>
            </a:ln>
            <a:effectLst>
              <a:outerShdw blurRad="40000" dist="23000" dir="5400000" rotWithShape="0">
                <a:srgbClr val="000000">
                  <a:alpha val="35000"/>
                </a:srgbClr>
              </a:outerShdw>
            </a:effectLst>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sp>
        <p:sp>
          <p:nvSpPr>
            <p:cNvPr id="18" name="Oval 10"/>
            <p:cNvSpPr/>
            <p:nvPr/>
          </p:nvSpPr>
          <p:spPr>
            <a:xfrm>
              <a:off x="3469652" y="2913713"/>
              <a:ext cx="538982" cy="503470"/>
            </a:xfrm>
            <a:prstGeom prst="rect">
              <a:avLst/>
            </a:prstGeom>
            <a:sp3d/>
          </p:spPr>
          <p:style>
            <a:lnRef idx="0">
              <a:scrgbClr r="0" g="0" b="0"/>
            </a:lnRef>
            <a:fillRef idx="0">
              <a:scrgbClr r="0" g="0" b="0"/>
            </a:fillRef>
            <a:effectRef idx="0">
              <a:scrgbClr r="0" g="0" b="0"/>
            </a:effectRef>
            <a:fontRef idx="minor">
              <a:schemeClr val="lt1"/>
            </a:fontRef>
          </p:style>
          <p:txBody>
            <a:bodyPr lIns="6985" tIns="6985" rIns="6985" bIns="6985" spcCol="1270" anchor="ctr"/>
            <a:lstStyle/>
            <a:p>
              <a:pPr algn="ctr" defTabSz="488950">
                <a:lnSpc>
                  <a:spcPct val="90000"/>
                </a:lnSpc>
                <a:spcAft>
                  <a:spcPct val="35000"/>
                </a:spcAft>
                <a:defRPr/>
              </a:pPr>
              <a:r>
                <a:rPr lang="en-US" sz="1100" b="1" dirty="0">
                  <a:solidFill>
                    <a:sysClr val="window" lastClr="FFFFFF"/>
                  </a:solidFill>
                </a:rPr>
                <a:t>2016/17</a:t>
              </a:r>
            </a:p>
          </p:txBody>
        </p:sp>
      </p:grpSp>
      <p:grpSp>
        <p:nvGrpSpPr>
          <p:cNvPr id="19" name="Group 18"/>
          <p:cNvGrpSpPr/>
          <p:nvPr/>
        </p:nvGrpSpPr>
        <p:grpSpPr>
          <a:xfrm>
            <a:off x="6251023" y="959231"/>
            <a:ext cx="2385268" cy="1020098"/>
            <a:chOff x="6537195" y="2655412"/>
            <a:chExt cx="2385268" cy="1020098"/>
          </a:xfrm>
          <a:scene3d>
            <a:camera prst="orthographicFront"/>
            <a:lightRig rig="flat" dir="t"/>
          </a:scene3d>
        </p:grpSpPr>
        <p:sp>
          <p:nvSpPr>
            <p:cNvPr id="20" name="Right Arrow 19"/>
            <p:cNvSpPr/>
            <p:nvPr/>
          </p:nvSpPr>
          <p:spPr>
            <a:xfrm>
              <a:off x="6537195" y="2655412"/>
              <a:ext cx="2385268" cy="1020098"/>
            </a:xfrm>
            <a:prstGeom prst="rightArrow">
              <a:avLst>
                <a:gd name="adj1" fmla="val 70000"/>
                <a:gd name="adj2" fmla="val 50000"/>
              </a:avLst>
            </a:prstGeom>
            <a:solidFill>
              <a:srgbClr val="F0AD00">
                <a:alpha val="90000"/>
                <a:tint val="40000"/>
                <a:hueOff val="0"/>
                <a:satOff val="0"/>
                <a:lumOff val="0"/>
                <a:alphaOff val="0"/>
              </a:srgbClr>
            </a:solidFill>
            <a:ln w="9525" cap="flat" cmpd="sng" algn="ctr">
              <a:solidFill>
                <a:srgbClr val="F0AD00">
                  <a:alpha val="90000"/>
                  <a:tint val="40000"/>
                  <a:hueOff val="0"/>
                  <a:satOff val="0"/>
                  <a:lumOff val="0"/>
                  <a:alphaOff val="0"/>
                </a:srgbClr>
              </a:solidFill>
              <a:prstDash val="solid"/>
            </a:ln>
            <a:effectLst>
              <a:outerShdw blurRad="40000" dist="23000" dir="5400000" rotWithShape="0">
                <a:srgbClr val="000000">
                  <a:alpha val="35000"/>
                </a:srgbClr>
              </a:outerShdw>
            </a:effectLst>
            <a:sp3d z="-190500" extrusionH="12700" prstMaterial="plastic">
              <a:bevelT w="50800" h="50800"/>
            </a:sp3d>
          </p:spPr>
          <p:style>
            <a:lnRef idx="1">
              <a:scrgbClr r="0" g="0" b="0"/>
            </a:lnRef>
            <a:fillRef idx="1">
              <a:scrgbClr r="0" g="0" b="0"/>
            </a:fillRef>
            <a:effectRef idx="2">
              <a:scrgbClr r="0" g="0" b="0"/>
            </a:effectRef>
            <a:fontRef idx="minor">
              <a:schemeClr val="dk1">
                <a:hueOff val="0"/>
                <a:satOff val="0"/>
                <a:lumOff val="0"/>
                <a:alphaOff val="0"/>
              </a:schemeClr>
            </a:fontRef>
          </p:style>
        </p:sp>
        <p:sp>
          <p:nvSpPr>
            <p:cNvPr id="21" name="Right Arrow 12"/>
            <p:cNvSpPr/>
            <p:nvPr/>
          </p:nvSpPr>
          <p:spPr>
            <a:xfrm>
              <a:off x="7133512" y="2808427"/>
              <a:ext cx="1431917" cy="714068"/>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lIns="116840" tIns="29210" rIns="58420" bIns="29210" spcCol="1270" anchor="ctr"/>
            <a:lstStyle/>
            <a:p>
              <a:pPr algn="ctr" defTabSz="2044700">
                <a:lnSpc>
                  <a:spcPct val="90000"/>
                </a:lnSpc>
                <a:spcAft>
                  <a:spcPct val="35000"/>
                </a:spcAft>
                <a:defRPr/>
              </a:pPr>
              <a:endParaRPr lang="en-US" sz="4600" b="1" u="sng" dirty="0">
                <a:solidFill>
                  <a:sysClr val="windowText" lastClr="000000">
                    <a:hueOff val="0"/>
                    <a:satOff val="0"/>
                    <a:lumOff val="0"/>
                    <a:alphaOff val="0"/>
                  </a:sysClr>
                </a:solidFill>
              </a:endParaRPr>
            </a:p>
          </p:txBody>
        </p:sp>
      </p:grpSp>
      <p:grpSp>
        <p:nvGrpSpPr>
          <p:cNvPr id="22" name="Group 21"/>
          <p:cNvGrpSpPr/>
          <p:nvPr/>
        </p:nvGrpSpPr>
        <p:grpSpPr>
          <a:xfrm>
            <a:off x="5869916" y="1113260"/>
            <a:ext cx="762236" cy="712014"/>
            <a:chOff x="6156088" y="2809441"/>
            <a:chExt cx="762236" cy="712014"/>
          </a:xfrm>
          <a:scene3d>
            <a:camera prst="orthographicFront"/>
            <a:lightRig rig="flat" dir="t"/>
          </a:scene3d>
        </p:grpSpPr>
        <p:sp>
          <p:nvSpPr>
            <p:cNvPr id="23" name="Oval 22"/>
            <p:cNvSpPr/>
            <p:nvPr/>
          </p:nvSpPr>
          <p:spPr>
            <a:xfrm>
              <a:off x="6156088" y="2809441"/>
              <a:ext cx="762236" cy="712014"/>
            </a:xfrm>
            <a:prstGeom prst="ellipse">
              <a:avLst/>
            </a:prstGeom>
            <a:gradFill rotWithShape="0">
              <a:gsLst>
                <a:gs pos="0">
                  <a:srgbClr val="F0AD00">
                    <a:hueOff val="0"/>
                    <a:satOff val="0"/>
                    <a:lumOff val="0"/>
                    <a:alphaOff val="0"/>
                    <a:shade val="51000"/>
                    <a:satMod val="130000"/>
                  </a:srgbClr>
                </a:gs>
                <a:gs pos="80000">
                  <a:srgbClr val="F0AD00">
                    <a:hueOff val="0"/>
                    <a:satOff val="0"/>
                    <a:lumOff val="0"/>
                    <a:alphaOff val="0"/>
                    <a:shade val="93000"/>
                    <a:satMod val="130000"/>
                  </a:srgbClr>
                </a:gs>
                <a:gs pos="100000">
                  <a:srgbClr val="F0AD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sp>
        <p:sp>
          <p:nvSpPr>
            <p:cNvPr id="24" name="Oval 14"/>
            <p:cNvSpPr/>
            <p:nvPr/>
          </p:nvSpPr>
          <p:spPr>
            <a:xfrm>
              <a:off x="6267715" y="2913713"/>
              <a:ext cx="538982" cy="503470"/>
            </a:xfrm>
            <a:prstGeom prst="rect">
              <a:avLst/>
            </a:prstGeom>
            <a:sp3d/>
          </p:spPr>
          <p:style>
            <a:lnRef idx="0">
              <a:scrgbClr r="0" g="0" b="0"/>
            </a:lnRef>
            <a:fillRef idx="0">
              <a:scrgbClr r="0" g="0" b="0"/>
            </a:fillRef>
            <a:effectRef idx="0">
              <a:scrgbClr r="0" g="0" b="0"/>
            </a:effectRef>
            <a:fontRef idx="minor">
              <a:schemeClr val="lt1"/>
            </a:fontRef>
          </p:style>
          <p:txBody>
            <a:bodyPr lIns="6985" tIns="6985" rIns="6985" bIns="6985" spcCol="1270" anchor="ctr"/>
            <a:lstStyle/>
            <a:p>
              <a:pPr algn="ctr" defTabSz="488950">
                <a:lnSpc>
                  <a:spcPct val="90000"/>
                </a:lnSpc>
                <a:spcAft>
                  <a:spcPct val="35000"/>
                </a:spcAft>
                <a:defRPr/>
              </a:pPr>
              <a:r>
                <a:rPr lang="en-US" sz="1100" b="1" dirty="0">
                  <a:solidFill>
                    <a:sysClr val="window" lastClr="FFFFFF"/>
                  </a:solidFill>
                </a:rPr>
                <a:t>2017/18</a:t>
              </a:r>
            </a:p>
          </p:txBody>
        </p:sp>
      </p:grpSp>
      <p:grpSp>
        <p:nvGrpSpPr>
          <p:cNvPr id="25" name="Group 33"/>
          <p:cNvGrpSpPr>
            <a:grpSpLocks/>
          </p:cNvGrpSpPr>
          <p:nvPr/>
        </p:nvGrpSpPr>
        <p:grpSpPr bwMode="auto">
          <a:xfrm>
            <a:off x="574675" y="1966913"/>
            <a:ext cx="4070350" cy="4583112"/>
            <a:chOff x="282762" y="44128"/>
            <a:chExt cx="1474753" cy="5748002"/>
          </a:xfrm>
        </p:grpSpPr>
        <p:sp>
          <p:nvSpPr>
            <p:cNvPr id="26" name="Rectangle 25"/>
            <p:cNvSpPr/>
            <p:nvPr/>
          </p:nvSpPr>
          <p:spPr>
            <a:xfrm>
              <a:off x="282762" y="44128"/>
              <a:ext cx="1474753" cy="5748002"/>
            </a:xfrm>
            <a:prstGeom prst="rect">
              <a:avLst/>
            </a:prstGeom>
            <a:solidFill>
              <a:schemeClr val="accent1">
                <a:lumMod val="20000"/>
                <a:lumOff val="80000"/>
              </a:schemeClr>
            </a:soli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sp>
        <p:sp>
          <p:nvSpPr>
            <p:cNvPr id="27" name="Rectangle 26"/>
            <p:cNvSpPr/>
            <p:nvPr/>
          </p:nvSpPr>
          <p:spPr>
            <a:xfrm>
              <a:off x="282762" y="44128"/>
              <a:ext cx="1474753" cy="5748002"/>
            </a:xfrm>
            <a:prstGeom prst="rect">
              <a:avLst/>
            </a:prstGeom>
          </p:spPr>
          <p:style>
            <a:lnRef idx="0">
              <a:scrgbClr r="0" g="0" b="0"/>
            </a:lnRef>
            <a:fillRef idx="0">
              <a:scrgbClr r="0" g="0" b="0"/>
            </a:fillRef>
            <a:effectRef idx="0">
              <a:scrgbClr r="0" g="0" b="0"/>
            </a:effectRef>
            <a:fontRef idx="minor">
              <a:schemeClr val="lt1"/>
            </a:fontRef>
          </p:style>
          <p:txBody>
            <a:bodyPr lIns="85344" tIns="197701" rIns="85344" bIns="85344" spcCol="1270"/>
            <a:lstStyle/>
            <a:p>
              <a:pPr marL="0" lvl="1" defTabSz="533400">
                <a:lnSpc>
                  <a:spcPct val="90000"/>
                </a:lnSpc>
                <a:spcAft>
                  <a:spcPct val="15000"/>
                </a:spcAft>
                <a:defRPr/>
              </a:pPr>
              <a:r>
                <a:rPr lang="en-ZA" sz="2400" b="1" dirty="0">
                  <a:solidFill>
                    <a:schemeClr val="tx1"/>
                  </a:solidFill>
                </a:rPr>
                <a:t>Challenges</a:t>
              </a:r>
              <a:r>
                <a:rPr lang="en-ZA" sz="1200" b="1" dirty="0">
                  <a:solidFill>
                    <a:schemeClr val="tx1"/>
                  </a:solidFill>
                </a:rPr>
                <a:t> </a:t>
              </a:r>
            </a:p>
            <a:p>
              <a:pPr marL="0" lvl="1" defTabSz="533400">
                <a:lnSpc>
                  <a:spcPct val="90000"/>
                </a:lnSpc>
                <a:spcAft>
                  <a:spcPct val="15000"/>
                </a:spcAft>
                <a:defRPr/>
              </a:pPr>
              <a:r>
                <a:rPr lang="en-ZA" sz="1600" b="1" dirty="0">
                  <a:solidFill>
                    <a:schemeClr val="tx1"/>
                  </a:solidFill>
                </a:rPr>
                <a:t>Rolling stock performance</a:t>
              </a:r>
            </a:p>
            <a:p>
              <a:pPr marL="228600" lvl="1" indent="-228600" defTabSz="533400">
                <a:lnSpc>
                  <a:spcPct val="90000"/>
                </a:lnSpc>
                <a:spcAft>
                  <a:spcPct val="15000"/>
                </a:spcAft>
                <a:buFont typeface="+mj-lt"/>
                <a:buAutoNum type="arabicPeriod"/>
                <a:defRPr/>
              </a:pPr>
              <a:r>
                <a:rPr lang="en-ZA" sz="1200" b="1" dirty="0">
                  <a:solidFill>
                    <a:schemeClr val="tx1"/>
                  </a:solidFill>
                </a:rPr>
                <a:t>High rate of vandalism of coaches </a:t>
              </a:r>
            </a:p>
            <a:p>
              <a:pPr marL="228600" lvl="1" indent="-228600" defTabSz="533400">
                <a:lnSpc>
                  <a:spcPct val="90000"/>
                </a:lnSpc>
                <a:spcAft>
                  <a:spcPct val="15000"/>
                </a:spcAft>
                <a:buFont typeface="+mj-lt"/>
                <a:buAutoNum type="arabicPeriod"/>
                <a:defRPr/>
              </a:pPr>
              <a:r>
                <a:rPr lang="en-ZA" sz="1200" b="1" dirty="0">
                  <a:solidFill>
                    <a:schemeClr val="tx1"/>
                  </a:solidFill>
                </a:rPr>
                <a:t>Arson incidents destabilised train services (especially the Cape)</a:t>
              </a:r>
            </a:p>
            <a:p>
              <a:pPr marL="228600" lvl="1" indent="-228600" defTabSz="533400">
                <a:lnSpc>
                  <a:spcPct val="90000"/>
                </a:lnSpc>
                <a:spcAft>
                  <a:spcPct val="15000"/>
                </a:spcAft>
                <a:buFont typeface="+mj-lt"/>
                <a:buAutoNum type="arabicPeriod"/>
                <a:defRPr/>
              </a:pPr>
              <a:r>
                <a:rPr lang="en-ZA" sz="1200" b="1" dirty="0">
                  <a:solidFill>
                    <a:schemeClr val="tx1"/>
                  </a:solidFill>
                </a:rPr>
                <a:t>Old rolling stock – over 40 years</a:t>
              </a:r>
            </a:p>
            <a:p>
              <a:pPr marL="228600" lvl="1" indent="-228600" defTabSz="533400">
                <a:lnSpc>
                  <a:spcPct val="90000"/>
                </a:lnSpc>
                <a:spcAft>
                  <a:spcPct val="15000"/>
                </a:spcAft>
                <a:buFont typeface="+mj-lt"/>
                <a:buAutoNum type="arabicPeriod"/>
                <a:defRPr/>
              </a:pPr>
              <a:r>
                <a:rPr lang="en-ZA" sz="1200" b="1" dirty="0">
                  <a:solidFill>
                    <a:schemeClr val="tx1"/>
                  </a:solidFill>
                </a:rPr>
                <a:t>Age and quality of refurbished components  with poor reliability </a:t>
              </a:r>
            </a:p>
            <a:p>
              <a:pPr marL="228600" lvl="1" indent="-228600" defTabSz="533400">
                <a:lnSpc>
                  <a:spcPct val="90000"/>
                </a:lnSpc>
                <a:spcAft>
                  <a:spcPct val="15000"/>
                </a:spcAft>
                <a:buFont typeface="+mj-lt"/>
                <a:buAutoNum type="arabicPeriod"/>
                <a:defRPr/>
              </a:pPr>
              <a:r>
                <a:rPr lang="en-ZA" sz="1200" b="1" dirty="0">
                  <a:solidFill>
                    <a:schemeClr val="tx1"/>
                  </a:solidFill>
                </a:rPr>
                <a:t>Incidents require long term intervention</a:t>
              </a:r>
            </a:p>
            <a:p>
              <a:pPr marL="0" lvl="1" defTabSz="533400">
                <a:lnSpc>
                  <a:spcPct val="90000"/>
                </a:lnSpc>
                <a:spcAft>
                  <a:spcPct val="15000"/>
                </a:spcAft>
                <a:defRPr/>
              </a:pPr>
              <a:r>
                <a:rPr lang="en-ZA" sz="1600" b="1" dirty="0">
                  <a:solidFill>
                    <a:schemeClr val="tx1"/>
                  </a:solidFill>
                </a:rPr>
                <a:t>Infrastructure performance</a:t>
              </a:r>
            </a:p>
            <a:p>
              <a:pPr marL="228600" lvl="1" indent="-228600" defTabSz="533400">
                <a:lnSpc>
                  <a:spcPct val="90000"/>
                </a:lnSpc>
                <a:spcAft>
                  <a:spcPct val="15000"/>
                </a:spcAft>
                <a:buFont typeface="+mj-lt"/>
                <a:buAutoNum type="arabicPeriod"/>
                <a:defRPr/>
              </a:pPr>
              <a:r>
                <a:rPr lang="en-ZA" sz="1200" b="1" dirty="0">
                  <a:solidFill>
                    <a:schemeClr val="tx1"/>
                  </a:solidFill>
                </a:rPr>
                <a:t>Old signalling system prone to high failure</a:t>
              </a:r>
            </a:p>
            <a:p>
              <a:pPr marL="228600" lvl="1" indent="-228600" defTabSz="533400">
                <a:lnSpc>
                  <a:spcPct val="90000"/>
                </a:lnSpc>
                <a:spcAft>
                  <a:spcPct val="15000"/>
                </a:spcAft>
                <a:buFont typeface="+mj-lt"/>
                <a:buAutoNum type="arabicPeriod"/>
                <a:defRPr/>
              </a:pPr>
              <a:r>
                <a:rPr lang="en-ZA" sz="1200" b="1" dirty="0">
                  <a:solidFill>
                    <a:schemeClr val="tx1"/>
                  </a:solidFill>
                </a:rPr>
                <a:t>Lack of signalling result in manual operation and  </a:t>
              </a:r>
            </a:p>
            <a:p>
              <a:pPr marL="228600" lvl="1" indent="-228600" defTabSz="533400">
                <a:lnSpc>
                  <a:spcPct val="90000"/>
                </a:lnSpc>
                <a:spcAft>
                  <a:spcPct val="15000"/>
                </a:spcAft>
                <a:buFont typeface="+mj-lt"/>
                <a:buAutoNum type="arabicPeriod"/>
                <a:defRPr/>
              </a:pPr>
              <a:r>
                <a:rPr lang="en-ZA" sz="1200" b="1" dirty="0">
                  <a:solidFill>
                    <a:schemeClr val="tx1"/>
                  </a:solidFill>
                </a:rPr>
                <a:t>Loss of capacity/skills (levels of skills and vacancies)</a:t>
              </a:r>
            </a:p>
            <a:p>
              <a:pPr marL="228600" lvl="1" indent="-228600" defTabSz="533400">
                <a:lnSpc>
                  <a:spcPct val="90000"/>
                </a:lnSpc>
                <a:spcAft>
                  <a:spcPct val="15000"/>
                </a:spcAft>
                <a:buFont typeface="+mj-lt"/>
                <a:buAutoNum type="arabicPeriod"/>
                <a:defRPr/>
              </a:pPr>
              <a:r>
                <a:rPr lang="en-ZA" sz="1200" b="1" dirty="0">
                  <a:solidFill>
                    <a:schemeClr val="tx1"/>
                  </a:solidFill>
                </a:rPr>
                <a:t>Inadequate contracts management of suppliers leading to poor asset performance</a:t>
              </a:r>
            </a:p>
            <a:p>
              <a:pPr marL="228600" lvl="1" indent="-228600" defTabSz="533400">
                <a:lnSpc>
                  <a:spcPct val="90000"/>
                </a:lnSpc>
                <a:spcAft>
                  <a:spcPct val="15000"/>
                </a:spcAft>
                <a:buFont typeface="+mj-lt"/>
                <a:buAutoNum type="arabicPeriod"/>
                <a:defRPr/>
              </a:pPr>
              <a:r>
                <a:rPr lang="en-ZA" sz="1200" b="1" dirty="0">
                  <a:solidFill>
                    <a:schemeClr val="tx1"/>
                  </a:solidFill>
                </a:rPr>
                <a:t>Open nature of the system leaves infrastructure vulnerable to metal theft and vandalism, fare evasion and community safety incidents</a:t>
              </a:r>
            </a:p>
            <a:p>
              <a:pPr marL="228600" lvl="1" indent="-228600" defTabSz="533400">
                <a:lnSpc>
                  <a:spcPct val="90000"/>
                </a:lnSpc>
                <a:spcAft>
                  <a:spcPct val="15000"/>
                </a:spcAft>
                <a:buFont typeface="+mj-lt"/>
                <a:buAutoNum type="arabicPeriod"/>
                <a:defRPr/>
              </a:pPr>
              <a:r>
                <a:rPr lang="en-ZA" sz="1200" b="1" dirty="0">
                  <a:solidFill>
                    <a:schemeClr val="tx1"/>
                  </a:solidFill>
                </a:rPr>
                <a:t>Commuter and community unrest, protests and dissatisfaction with service delivery</a:t>
              </a:r>
            </a:p>
            <a:p>
              <a:pPr marL="228600" lvl="1" indent="-228600" defTabSz="533400">
                <a:lnSpc>
                  <a:spcPct val="90000"/>
                </a:lnSpc>
                <a:spcAft>
                  <a:spcPct val="15000"/>
                </a:spcAft>
                <a:buFont typeface="+mj-lt"/>
                <a:buAutoNum type="arabicPeriod"/>
                <a:defRPr/>
              </a:pPr>
              <a:r>
                <a:rPr lang="en-ZA" sz="1200" b="1" dirty="0">
                  <a:solidFill>
                    <a:schemeClr val="tx1"/>
                  </a:solidFill>
                </a:rPr>
                <a:t>Lack of track material, poor formation and drainage made worse by severe rains </a:t>
              </a:r>
            </a:p>
            <a:p>
              <a:pPr marL="228600" lvl="1" indent="-228600" defTabSz="533400">
                <a:lnSpc>
                  <a:spcPct val="90000"/>
                </a:lnSpc>
                <a:spcAft>
                  <a:spcPct val="15000"/>
                </a:spcAft>
                <a:buFont typeface="+mj-lt"/>
                <a:buAutoNum type="arabicPeriod"/>
                <a:defRPr/>
              </a:pPr>
              <a:endParaRPr lang="en-ZA" sz="1200" dirty="0">
                <a:solidFill>
                  <a:schemeClr val="tx1"/>
                </a:solidFill>
              </a:endParaRPr>
            </a:p>
          </p:txBody>
        </p:sp>
      </p:grpSp>
      <p:grpSp>
        <p:nvGrpSpPr>
          <p:cNvPr id="28" name="Group 34"/>
          <p:cNvGrpSpPr>
            <a:grpSpLocks/>
          </p:cNvGrpSpPr>
          <p:nvPr/>
        </p:nvGrpSpPr>
        <p:grpSpPr bwMode="auto">
          <a:xfrm>
            <a:off x="4713288" y="1944688"/>
            <a:ext cx="4048125" cy="4605337"/>
            <a:chOff x="2053861" y="21250"/>
            <a:chExt cx="1474753" cy="5748002"/>
          </a:xfrm>
        </p:grpSpPr>
        <p:sp>
          <p:nvSpPr>
            <p:cNvPr id="29" name="Rectangle 28"/>
            <p:cNvSpPr/>
            <p:nvPr/>
          </p:nvSpPr>
          <p:spPr>
            <a:xfrm>
              <a:off x="2053861" y="21250"/>
              <a:ext cx="1474753" cy="5748002"/>
            </a:xfrm>
            <a:prstGeom prst="rect">
              <a:avLst/>
            </a:prstGeom>
            <a:solidFill>
              <a:schemeClr val="accent1">
                <a:lumMod val="20000"/>
                <a:lumOff val="80000"/>
              </a:schemeClr>
            </a:soli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sp>
        <p:sp>
          <p:nvSpPr>
            <p:cNvPr id="30" name="Rectangle 29"/>
            <p:cNvSpPr/>
            <p:nvPr/>
          </p:nvSpPr>
          <p:spPr>
            <a:xfrm>
              <a:off x="2053861" y="21250"/>
              <a:ext cx="1474753" cy="5748002"/>
            </a:xfrm>
            <a:prstGeom prst="rect">
              <a:avLst/>
            </a:prstGeom>
          </p:spPr>
          <p:style>
            <a:lnRef idx="0">
              <a:scrgbClr r="0" g="0" b="0"/>
            </a:lnRef>
            <a:fillRef idx="0">
              <a:scrgbClr r="0" g="0" b="0"/>
            </a:fillRef>
            <a:effectRef idx="0">
              <a:scrgbClr r="0" g="0" b="0"/>
            </a:effectRef>
            <a:fontRef idx="minor">
              <a:schemeClr val="lt1"/>
            </a:fontRef>
          </p:style>
          <p:txBody>
            <a:bodyPr lIns="85344" tIns="197701" rIns="85344" bIns="85344" spcCol="1270"/>
            <a:lstStyle/>
            <a:p>
              <a:pPr marL="0" lvl="1" defTabSz="533400">
                <a:lnSpc>
                  <a:spcPct val="90000"/>
                </a:lnSpc>
                <a:spcAft>
                  <a:spcPct val="15000"/>
                </a:spcAft>
                <a:defRPr/>
              </a:pPr>
              <a:r>
                <a:rPr lang="en-ZA" sz="2400" b="1" dirty="0">
                  <a:solidFill>
                    <a:schemeClr val="tx1"/>
                  </a:solidFill>
                </a:rPr>
                <a:t>Turnaround Interventions</a:t>
              </a:r>
            </a:p>
            <a:p>
              <a:pPr marL="0" lvl="1" defTabSz="533400">
                <a:lnSpc>
                  <a:spcPct val="90000"/>
                </a:lnSpc>
                <a:spcAft>
                  <a:spcPct val="15000"/>
                </a:spcAft>
                <a:defRPr/>
              </a:pPr>
              <a:r>
                <a:rPr lang="en-ZA" sz="1600" b="1" dirty="0">
                  <a:solidFill>
                    <a:schemeClr val="tx1"/>
                  </a:solidFill>
                </a:rPr>
                <a:t>Rolling stock performance</a:t>
              </a:r>
            </a:p>
            <a:p>
              <a:pPr marL="228600" lvl="1" indent="-228600" defTabSz="533400">
                <a:lnSpc>
                  <a:spcPct val="90000"/>
                </a:lnSpc>
                <a:spcAft>
                  <a:spcPct val="15000"/>
                </a:spcAft>
                <a:buFont typeface="+mj-lt"/>
                <a:buAutoNum type="arabicPeriod"/>
                <a:defRPr/>
              </a:pPr>
              <a:r>
                <a:rPr lang="en-ZA" sz="1200" b="1" dirty="0">
                  <a:solidFill>
                    <a:schemeClr val="tx1"/>
                  </a:solidFill>
                </a:rPr>
                <a:t>Recover 798 coaches to restore capacity to 3500 coaches</a:t>
              </a:r>
            </a:p>
            <a:p>
              <a:pPr marL="228600" lvl="1" indent="-228600" defTabSz="533400">
                <a:lnSpc>
                  <a:spcPct val="90000"/>
                </a:lnSpc>
                <a:spcAft>
                  <a:spcPct val="15000"/>
                </a:spcAft>
                <a:buFont typeface="+mj-lt"/>
                <a:buAutoNum type="arabicPeriod"/>
                <a:defRPr/>
              </a:pPr>
              <a:r>
                <a:rPr lang="en-ZA" sz="1200" b="1" dirty="0">
                  <a:solidFill>
                    <a:schemeClr val="tx1"/>
                  </a:solidFill>
                </a:rPr>
                <a:t>Review and update Maintenance at depots nationally to improve reliability of trains in service</a:t>
              </a:r>
            </a:p>
            <a:p>
              <a:pPr marL="228600" lvl="1" indent="-228600" defTabSz="533400">
                <a:lnSpc>
                  <a:spcPct val="90000"/>
                </a:lnSpc>
                <a:spcAft>
                  <a:spcPct val="15000"/>
                </a:spcAft>
                <a:buFont typeface="+mj-lt"/>
                <a:buAutoNum type="arabicPeriod"/>
                <a:defRPr/>
              </a:pPr>
              <a:r>
                <a:rPr lang="en-ZA" sz="1200" b="1" dirty="0">
                  <a:solidFill>
                    <a:schemeClr val="tx1"/>
                  </a:solidFill>
                </a:rPr>
                <a:t>Review Condition-based Maintenance(CBM) for General Overhaul to improve reliability of trains from Contractors</a:t>
              </a:r>
            </a:p>
            <a:p>
              <a:pPr marL="228600" lvl="1" indent="-228600" defTabSz="533400">
                <a:lnSpc>
                  <a:spcPct val="90000"/>
                </a:lnSpc>
                <a:spcAft>
                  <a:spcPct val="15000"/>
                </a:spcAft>
                <a:buFont typeface="+mj-lt"/>
                <a:buAutoNum type="arabicPeriod"/>
                <a:defRPr/>
              </a:pPr>
              <a:r>
                <a:rPr lang="en-ZA" sz="1200" b="1" dirty="0">
                  <a:solidFill>
                    <a:schemeClr val="tx1"/>
                  </a:solidFill>
                </a:rPr>
                <a:t>Maintenance execution with modern Computerised Maintenance Information System (SAP Plant)</a:t>
              </a:r>
            </a:p>
            <a:p>
              <a:pPr marL="228600" lvl="1" indent="-228600" defTabSz="533400">
                <a:lnSpc>
                  <a:spcPct val="90000"/>
                </a:lnSpc>
                <a:spcAft>
                  <a:spcPct val="15000"/>
                </a:spcAft>
                <a:buFont typeface="+mj-lt"/>
                <a:buAutoNum type="arabicPeriod"/>
                <a:defRPr/>
              </a:pPr>
              <a:r>
                <a:rPr lang="en-ZA" sz="1200" b="1" dirty="0">
                  <a:solidFill>
                    <a:schemeClr val="tx1"/>
                  </a:solidFill>
                </a:rPr>
                <a:t>Rollout of New Rolling Stock</a:t>
              </a:r>
            </a:p>
            <a:p>
              <a:pPr marL="0" lvl="1" defTabSz="533400">
                <a:lnSpc>
                  <a:spcPct val="90000"/>
                </a:lnSpc>
                <a:spcAft>
                  <a:spcPct val="15000"/>
                </a:spcAft>
                <a:defRPr/>
              </a:pPr>
              <a:r>
                <a:rPr lang="en-ZA" sz="1600" b="1" dirty="0">
                  <a:solidFill>
                    <a:schemeClr val="tx1"/>
                  </a:solidFill>
                </a:rPr>
                <a:t>Infrastructure</a:t>
              </a:r>
            </a:p>
            <a:p>
              <a:pPr marL="228600" lvl="1" indent="-228600" defTabSz="533400">
                <a:lnSpc>
                  <a:spcPct val="90000"/>
                </a:lnSpc>
                <a:spcAft>
                  <a:spcPct val="15000"/>
                </a:spcAft>
                <a:buFont typeface="+mj-lt"/>
                <a:buAutoNum type="arabicPeriod"/>
                <a:defRPr/>
              </a:pPr>
              <a:r>
                <a:rPr lang="en-ZA" sz="1200" b="1" dirty="0">
                  <a:solidFill>
                    <a:schemeClr val="tx1"/>
                  </a:solidFill>
                </a:rPr>
                <a:t>Long term Re-</a:t>
              </a:r>
              <a:r>
                <a:rPr lang="en-ZA" sz="1200" b="1" dirty="0" err="1">
                  <a:solidFill>
                    <a:schemeClr val="tx1"/>
                  </a:solidFill>
                </a:rPr>
                <a:t>signaling</a:t>
              </a:r>
              <a:r>
                <a:rPr lang="en-ZA" sz="1200" b="1" dirty="0">
                  <a:solidFill>
                    <a:schemeClr val="tx1"/>
                  </a:solidFill>
                </a:rPr>
                <a:t> Programme to replace legacy signalling in all Regions</a:t>
              </a:r>
            </a:p>
            <a:p>
              <a:pPr marL="228600" lvl="1" indent="-228600" defTabSz="533400">
                <a:lnSpc>
                  <a:spcPct val="90000"/>
                </a:lnSpc>
                <a:spcAft>
                  <a:spcPct val="15000"/>
                </a:spcAft>
                <a:buFont typeface="+mj-lt"/>
                <a:buAutoNum type="arabicPeriod"/>
                <a:defRPr/>
              </a:pPr>
              <a:r>
                <a:rPr lang="en-ZA" sz="1200" b="1" dirty="0">
                  <a:solidFill>
                    <a:schemeClr val="tx1"/>
                  </a:solidFill>
                </a:rPr>
                <a:t>Interim interventions to stabilise faulty equipment, spares provision and power supplies</a:t>
              </a:r>
            </a:p>
            <a:p>
              <a:pPr marL="228600" lvl="1" indent="-228600" defTabSz="533400">
                <a:lnSpc>
                  <a:spcPct val="90000"/>
                </a:lnSpc>
                <a:spcAft>
                  <a:spcPct val="15000"/>
                </a:spcAft>
                <a:buFont typeface="+mj-lt"/>
                <a:buAutoNum type="arabicPeriod"/>
                <a:defRPr/>
              </a:pPr>
              <a:r>
                <a:rPr lang="en-ZA" sz="1200" b="1" dirty="0">
                  <a:solidFill>
                    <a:schemeClr val="tx1"/>
                  </a:solidFill>
                </a:rPr>
                <a:t>Rehabilitation of Electrical infrastructure </a:t>
              </a:r>
            </a:p>
            <a:p>
              <a:pPr marL="228600" lvl="1" indent="-228600" defTabSz="533400">
                <a:lnSpc>
                  <a:spcPct val="90000"/>
                </a:lnSpc>
                <a:spcAft>
                  <a:spcPct val="15000"/>
                </a:spcAft>
                <a:buFont typeface="+mj-lt"/>
                <a:buAutoNum type="arabicPeriod"/>
                <a:defRPr/>
              </a:pPr>
              <a:r>
                <a:rPr lang="en-ZA" sz="1200" b="1" dirty="0">
                  <a:solidFill>
                    <a:schemeClr val="tx1"/>
                  </a:solidFill>
                </a:rPr>
                <a:t>Rehabilitation of Track and Civil infrastructure through on track machines and replacement of perway material</a:t>
              </a:r>
            </a:p>
            <a:p>
              <a:pPr marL="228600" lvl="1" indent="-228600" defTabSz="533400">
                <a:lnSpc>
                  <a:spcPct val="90000"/>
                </a:lnSpc>
                <a:spcAft>
                  <a:spcPct val="15000"/>
                </a:spcAft>
                <a:buFont typeface="+mj-lt"/>
                <a:buAutoNum type="arabicPeriod"/>
                <a:defRPr/>
              </a:pPr>
              <a:r>
                <a:rPr lang="en-ZA" sz="1200" b="1" dirty="0">
                  <a:solidFill>
                    <a:schemeClr val="tx1"/>
                  </a:solidFill>
                </a:rPr>
                <a:t>Implementation of ISO Quality Management System </a:t>
              </a:r>
            </a:p>
            <a:p>
              <a:pPr marL="228600" lvl="1" indent="-228600" defTabSz="533400">
                <a:lnSpc>
                  <a:spcPct val="90000"/>
                </a:lnSpc>
                <a:spcAft>
                  <a:spcPct val="15000"/>
                </a:spcAft>
                <a:buFont typeface="+mj-lt"/>
                <a:buAutoNum type="arabicPeriod"/>
                <a:defRPr/>
              </a:pPr>
              <a:r>
                <a:rPr lang="en-ZA" sz="1200" b="1" dirty="0">
                  <a:solidFill>
                    <a:schemeClr val="tx1"/>
                  </a:solidFill>
                </a:rPr>
                <a:t>Corridor, depot, yard and station fencing (walling) for the protection of Infrastructure and Rolling Stock</a:t>
              </a:r>
            </a:p>
            <a:p>
              <a:pPr marL="228600" lvl="1" indent="-228600" defTabSz="533400">
                <a:lnSpc>
                  <a:spcPct val="90000"/>
                </a:lnSpc>
                <a:spcAft>
                  <a:spcPct val="15000"/>
                </a:spcAft>
                <a:buFont typeface="+mj-lt"/>
                <a:buAutoNum type="arabicPeriod"/>
                <a:defRPr/>
              </a:pPr>
              <a:endParaRPr lang="en-ZA" sz="1200" b="1" dirty="0">
                <a:solidFill>
                  <a:schemeClr val="tx1"/>
                </a:solidFill>
              </a:endParaRPr>
            </a:p>
            <a:p>
              <a:pPr marL="228600" lvl="1" indent="-228600" defTabSz="533400">
                <a:lnSpc>
                  <a:spcPct val="90000"/>
                </a:lnSpc>
                <a:spcAft>
                  <a:spcPct val="15000"/>
                </a:spcAft>
                <a:buFont typeface="+mj-lt"/>
                <a:buAutoNum type="arabicPeriod"/>
                <a:defRPr/>
              </a:pPr>
              <a:endParaRPr lang="en-ZA" sz="1200" b="1" dirty="0">
                <a:solidFill>
                  <a:schemeClr val="tx1"/>
                </a:solidFill>
              </a:endParaRPr>
            </a:p>
            <a:p>
              <a:pPr marL="228600" lvl="1" indent="-228600" defTabSz="533400">
                <a:lnSpc>
                  <a:spcPct val="90000"/>
                </a:lnSpc>
                <a:spcAft>
                  <a:spcPct val="15000"/>
                </a:spcAft>
                <a:buFont typeface="+mj-lt"/>
                <a:buAutoNum type="arabicPeriod"/>
                <a:defRPr/>
              </a:pPr>
              <a:endParaRPr lang="en-ZA" sz="1200" b="1" dirty="0">
                <a:solidFill>
                  <a:schemeClr val="tx1"/>
                </a:solidFill>
              </a:endParaRPr>
            </a:p>
            <a:p>
              <a:pPr marL="228600" lvl="1" indent="-228600" defTabSz="533400">
                <a:lnSpc>
                  <a:spcPct val="90000"/>
                </a:lnSpc>
                <a:spcAft>
                  <a:spcPct val="15000"/>
                </a:spcAft>
                <a:buFont typeface="+mj-lt"/>
                <a:buAutoNum type="arabicPeriod"/>
                <a:defRPr/>
              </a:pPr>
              <a:endParaRPr lang="en-ZA" sz="1200" b="1" dirty="0">
                <a:solidFill>
                  <a:schemeClr val="tx1"/>
                </a:solidFill>
              </a:endParaRPr>
            </a:p>
            <a:p>
              <a:pPr marL="228600" lvl="1" indent="-228600" defTabSz="533400">
                <a:lnSpc>
                  <a:spcPct val="90000"/>
                </a:lnSpc>
                <a:spcAft>
                  <a:spcPct val="15000"/>
                </a:spcAft>
                <a:buFont typeface="+mj-lt"/>
                <a:buAutoNum type="arabicPeriod"/>
                <a:defRPr/>
              </a:pPr>
              <a:endParaRPr lang="en-ZA" sz="1200" b="1" dirty="0">
                <a:solidFill>
                  <a:schemeClr val="tx1"/>
                </a:solidFill>
              </a:endParaRPr>
            </a:p>
            <a:p>
              <a:pPr marL="228600" lvl="1" indent="-228600" defTabSz="533400">
                <a:lnSpc>
                  <a:spcPct val="90000"/>
                </a:lnSpc>
                <a:spcAft>
                  <a:spcPct val="15000"/>
                </a:spcAft>
                <a:buFont typeface="+mj-lt"/>
                <a:buAutoNum type="arabicPeriod"/>
                <a:defRPr/>
              </a:pPr>
              <a:endParaRPr lang="en-ZA" sz="1200" b="1" dirty="0">
                <a:solidFill>
                  <a:schemeClr val="tx1"/>
                </a:solidFill>
              </a:endParaRPr>
            </a:p>
            <a:p>
              <a:pPr marL="228600" lvl="1" indent="-228600" defTabSz="533400">
                <a:lnSpc>
                  <a:spcPct val="90000"/>
                </a:lnSpc>
                <a:spcAft>
                  <a:spcPct val="15000"/>
                </a:spcAft>
                <a:buFont typeface="+mj-lt"/>
                <a:buAutoNum type="arabicPeriod"/>
                <a:defRPr/>
              </a:pPr>
              <a:endParaRPr lang="en-ZA" sz="1200" b="1" dirty="0">
                <a:solidFill>
                  <a:schemeClr val="tx1"/>
                </a:solidFill>
              </a:endParaRPr>
            </a:p>
            <a:p>
              <a:pPr marL="228600" lvl="1" indent="-228600" defTabSz="533400">
                <a:lnSpc>
                  <a:spcPct val="90000"/>
                </a:lnSpc>
                <a:spcAft>
                  <a:spcPct val="15000"/>
                </a:spcAft>
                <a:buFont typeface="+mj-lt"/>
                <a:buAutoNum type="arabicPeriod"/>
                <a:defRPr/>
              </a:pPr>
              <a:endParaRPr lang="en-ZA" sz="1200" b="1" dirty="0">
                <a:solidFill>
                  <a:schemeClr val="tx1"/>
                </a:solidFill>
              </a:endParaRPr>
            </a:p>
            <a:p>
              <a:pPr marL="228600" lvl="1" indent="-228600" defTabSz="533400">
                <a:lnSpc>
                  <a:spcPct val="90000"/>
                </a:lnSpc>
                <a:spcAft>
                  <a:spcPct val="15000"/>
                </a:spcAft>
                <a:buFont typeface="+mj-lt"/>
                <a:buAutoNum type="arabicPeriod"/>
                <a:defRPr/>
              </a:pPr>
              <a:endParaRPr lang="en-ZA" sz="1200" b="1" dirty="0">
                <a:solidFill>
                  <a:schemeClr val="tx1"/>
                </a:solidFill>
              </a:endParaRPr>
            </a:p>
            <a:p>
              <a:pPr marL="228600" lvl="1" indent="-228600" defTabSz="533400">
                <a:lnSpc>
                  <a:spcPct val="90000"/>
                </a:lnSpc>
                <a:spcAft>
                  <a:spcPct val="15000"/>
                </a:spcAft>
                <a:buFont typeface="+mj-lt"/>
                <a:buAutoNum type="arabicPeriod"/>
                <a:defRPr/>
              </a:pPr>
              <a:endParaRPr lang="en-ZA" sz="1200" b="1" dirty="0">
                <a:solidFill>
                  <a:schemeClr val="tx1"/>
                </a:solidFill>
              </a:endParaRPr>
            </a:p>
          </p:txBody>
        </p:sp>
      </p:grpSp>
    </p:spTree>
    <p:extLst>
      <p:ext uri="{BB962C8B-B14F-4D97-AF65-F5344CB8AC3E}">
        <p14:creationId xmlns:p14="http://schemas.microsoft.com/office/powerpoint/2010/main" xmlns="" val="3649802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ctangle 38"/>
          <p:cNvSpPr>
            <a:spLocks noChangeArrowheads="1"/>
          </p:cNvSpPr>
          <p:nvPr>
            <p:custDataLst>
              <p:tags r:id="rId1"/>
            </p:custDataLst>
          </p:nvPr>
        </p:nvSpPr>
        <p:spPr bwMode="gray">
          <a:xfrm>
            <a:off x="397381" y="7426385"/>
            <a:ext cx="8785225" cy="314325"/>
          </a:xfrm>
          <a:prstGeom prst="rect">
            <a:avLst/>
          </a:prstGeom>
          <a:gradFill rotWithShape="1">
            <a:gsLst>
              <a:gs pos="0">
                <a:srgbClr val="808080"/>
              </a:gs>
              <a:gs pos="100000">
                <a:srgbClr val="FFFFFF"/>
              </a:gs>
            </a:gsLst>
            <a:path path="shape">
              <a:fillToRect l="50000" t="50000" r="50000" b="50000"/>
            </a:path>
          </a:gradFill>
          <a:ln w="9525">
            <a:noFill/>
            <a:miter lim="800000"/>
            <a:headEnd/>
            <a:tailEnd/>
          </a:ln>
        </p:spPr>
        <p:txBody>
          <a:bodyPr wrap="none" anchor="ctr"/>
          <a:lstStyle/>
          <a:p>
            <a:pPr algn="ctr" defTabSz="933450" fontAlgn="auto">
              <a:spcBef>
                <a:spcPts val="0"/>
              </a:spcBef>
              <a:spcAft>
                <a:spcPts val="0"/>
              </a:spcAft>
              <a:defRPr/>
            </a:pPr>
            <a:endParaRPr lang="en-GB" sz="1100" kern="0">
              <a:solidFill>
                <a:srgbClr val="003896"/>
              </a:solidFill>
              <a:latin typeface="Arial" charset="0"/>
              <a:cs typeface="Arial" charset="0"/>
            </a:endParaRPr>
          </a:p>
        </p:txBody>
      </p:sp>
      <p:sp>
        <p:nvSpPr>
          <p:cNvPr id="5" name="Slide Number Placeholder 2"/>
          <p:cNvSpPr>
            <a:spLocks noGrp="1"/>
          </p:cNvSpPr>
          <p:nvPr>
            <p:ph type="sldNum" sz="quarter" idx="10"/>
          </p:nvPr>
        </p:nvSpPr>
        <p:spPr>
          <a:xfrm>
            <a:off x="6771193" y="7787740"/>
            <a:ext cx="2133600" cy="365125"/>
          </a:xfrm>
        </p:spPr>
        <p:txBody>
          <a:bodyPr/>
          <a:lstStyle/>
          <a:p>
            <a:pPr>
              <a:defRPr/>
            </a:pPr>
            <a:fld id="{9B255116-640A-41A0-9ED6-A5E25C45F443}" type="slidenum">
              <a:rPr lang="en-US" smtClean="0"/>
              <a:pPr>
                <a:defRPr/>
              </a:pPr>
              <a:t>2</a:t>
            </a:fld>
            <a:endParaRPr lang="en-US"/>
          </a:p>
        </p:txBody>
      </p:sp>
      <p:sp>
        <p:nvSpPr>
          <p:cNvPr id="4" name="TextBox 3"/>
          <p:cNvSpPr txBox="1"/>
          <p:nvPr/>
        </p:nvSpPr>
        <p:spPr>
          <a:xfrm>
            <a:off x="710958" y="1389308"/>
            <a:ext cx="7920880" cy="3083921"/>
          </a:xfrm>
          <a:prstGeom prst="rect">
            <a:avLst/>
          </a:prstGeom>
          <a:noFill/>
        </p:spPr>
        <p:txBody>
          <a:bodyPr wrap="square" rtlCol="0">
            <a:spAutoFit/>
          </a:bodyPr>
          <a:lstStyle/>
          <a:p>
            <a:pPr marL="457200" indent="-457200">
              <a:lnSpc>
                <a:spcPct val="90000"/>
              </a:lnSpc>
              <a:buFont typeface="+mj-lt"/>
              <a:buAutoNum type="arabicPeriod"/>
            </a:pPr>
            <a:r>
              <a:rPr lang="en-ZA" sz="2400" b="1" dirty="0" smtClean="0"/>
              <a:t>Background (Operations problem statement)</a:t>
            </a:r>
          </a:p>
          <a:p>
            <a:pPr marL="457200" indent="-457200">
              <a:lnSpc>
                <a:spcPct val="90000"/>
              </a:lnSpc>
              <a:buFont typeface="+mj-lt"/>
              <a:buAutoNum type="arabicPeriod"/>
            </a:pPr>
            <a:endParaRPr lang="en-ZA" sz="2400" b="1" dirty="0"/>
          </a:p>
          <a:p>
            <a:pPr marL="457200" indent="-457200">
              <a:lnSpc>
                <a:spcPct val="90000"/>
              </a:lnSpc>
              <a:buFont typeface="+mj-lt"/>
              <a:buAutoNum type="arabicPeriod"/>
            </a:pPr>
            <a:r>
              <a:rPr lang="en-ZA" sz="2400" b="1" dirty="0" smtClean="0"/>
              <a:t>Current performance </a:t>
            </a:r>
          </a:p>
          <a:p>
            <a:pPr marL="457200" indent="-457200">
              <a:lnSpc>
                <a:spcPct val="90000"/>
              </a:lnSpc>
              <a:buFont typeface="+mj-lt"/>
              <a:buAutoNum type="arabicPeriod"/>
            </a:pPr>
            <a:endParaRPr lang="en-ZA" sz="2400" b="1" dirty="0" smtClean="0"/>
          </a:p>
          <a:p>
            <a:pPr marL="457200" indent="-457200">
              <a:lnSpc>
                <a:spcPct val="90000"/>
              </a:lnSpc>
              <a:buFont typeface="+mj-lt"/>
              <a:buAutoNum type="arabicPeriod"/>
            </a:pPr>
            <a:r>
              <a:rPr lang="en-ZA" sz="2400" b="1" dirty="0" smtClean="0"/>
              <a:t>Key interventions (Operations/Engineering Turn-Around) </a:t>
            </a:r>
          </a:p>
          <a:p>
            <a:pPr marL="457200" indent="-457200">
              <a:lnSpc>
                <a:spcPct val="90000"/>
              </a:lnSpc>
              <a:buFont typeface="+mj-lt"/>
              <a:buAutoNum type="arabicPeriod"/>
            </a:pPr>
            <a:endParaRPr lang="en-ZA" sz="2400" b="1" dirty="0"/>
          </a:p>
          <a:p>
            <a:pPr marL="457200" indent="-457200">
              <a:lnSpc>
                <a:spcPct val="90000"/>
              </a:lnSpc>
              <a:buFont typeface="+mj-lt"/>
              <a:buAutoNum type="arabicPeriod"/>
            </a:pPr>
            <a:r>
              <a:rPr lang="en-ZA" sz="2400" b="1" dirty="0" smtClean="0"/>
              <a:t>Rolling </a:t>
            </a:r>
            <a:r>
              <a:rPr lang="en-ZA" sz="2400" b="1" dirty="0"/>
              <a:t>Stock/Infrastructure focus – capacity constraints</a:t>
            </a:r>
          </a:p>
          <a:p>
            <a:pPr marL="457200" indent="-457200">
              <a:lnSpc>
                <a:spcPct val="90000"/>
              </a:lnSpc>
              <a:buFont typeface="+mj-lt"/>
              <a:buAutoNum type="arabicPeriod"/>
            </a:pPr>
            <a:endParaRPr lang="en-ZA" sz="2400" b="1" dirty="0" smtClean="0"/>
          </a:p>
          <a:p>
            <a:pPr marL="457200" indent="-457200">
              <a:lnSpc>
                <a:spcPct val="90000"/>
              </a:lnSpc>
              <a:buFont typeface="+mj-lt"/>
              <a:buAutoNum type="arabicPeriod"/>
            </a:pPr>
            <a:endParaRPr lang="en-ZA" sz="2400" b="1" dirty="0" smtClean="0"/>
          </a:p>
        </p:txBody>
      </p:sp>
      <p:sp>
        <p:nvSpPr>
          <p:cNvPr id="6" name="Rectangle 5"/>
          <p:cNvSpPr/>
          <p:nvPr/>
        </p:nvSpPr>
        <p:spPr>
          <a:xfrm>
            <a:off x="983913" y="516742"/>
            <a:ext cx="7920880" cy="461665"/>
          </a:xfrm>
          <a:prstGeom prst="rect">
            <a:avLst/>
          </a:prstGeom>
        </p:spPr>
        <p:txBody>
          <a:bodyPr wrap="square">
            <a:spAutoFit/>
          </a:bodyPr>
          <a:lstStyle/>
          <a:p>
            <a:r>
              <a:rPr lang="en-ZA" sz="2400" b="1" dirty="0" smtClean="0">
                <a:solidFill>
                  <a:schemeClr val="accent5"/>
                </a:solidFill>
                <a:latin typeface="Cambria" panose="02040503050406030204" pitchFamily="18" charset="0"/>
              </a:rPr>
              <a:t>Contents </a:t>
            </a:r>
            <a:endParaRPr lang="en-US" sz="2400" dirty="0">
              <a:latin typeface="Cambria" panose="02040503050406030204" pitchFamily="18" charset="0"/>
            </a:endParaRPr>
          </a:p>
        </p:txBody>
      </p:sp>
    </p:spTree>
    <p:extLst>
      <p:ext uri="{BB962C8B-B14F-4D97-AF65-F5344CB8AC3E}">
        <p14:creationId xmlns:p14="http://schemas.microsoft.com/office/powerpoint/2010/main" xmlns="" val="474828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386"/>
            <a:ext cx="8229600" cy="1143000"/>
          </a:xfrm>
          <a:noFill/>
          <a:ln w="9525">
            <a:noFill/>
            <a:miter lim="800000"/>
            <a:headEnd/>
            <a:tailEnd/>
          </a:ln>
        </p:spPr>
        <p:txBody>
          <a:bodyPr vert="horz" wrap="square" lIns="0" tIns="45720" rIns="91440" bIns="45720" numCol="1" anchor="ctr" anchorCtr="0" compatLnSpc="1">
            <a:prstTxWarp prst="textNoShape">
              <a:avLst/>
            </a:prstTxWarp>
            <a:normAutofit/>
          </a:bodyPr>
          <a:lstStyle/>
          <a:p>
            <a:r>
              <a:rPr lang="en-ZA" sz="2800" b="1" dirty="0"/>
              <a:t>PRASA’s Modernisation Programme</a:t>
            </a:r>
          </a:p>
        </p:txBody>
      </p:sp>
      <p:sp>
        <p:nvSpPr>
          <p:cNvPr id="3" name="Slide Number Placeholder 2"/>
          <p:cNvSpPr>
            <a:spLocks noGrp="1"/>
          </p:cNvSpPr>
          <p:nvPr>
            <p:ph type="sldNum" sz="quarter" idx="10"/>
          </p:nvPr>
        </p:nvSpPr>
        <p:spPr/>
        <p:txBody>
          <a:bodyPr/>
          <a:lstStyle/>
          <a:p>
            <a:pPr>
              <a:defRPr/>
            </a:pPr>
            <a:fld id="{9B255116-640A-41A0-9ED6-A5E25C45F443}" type="slidenum">
              <a:rPr lang="en-US" smtClean="0"/>
              <a:pPr>
                <a:defRPr/>
              </a:pPr>
              <a:t>20</a:t>
            </a:fld>
            <a:endParaRPr lang="en-US"/>
          </a:p>
        </p:txBody>
      </p:sp>
      <p:pic>
        <p:nvPicPr>
          <p:cNvPr id="2938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1888" y="581049"/>
            <a:ext cx="8815387" cy="555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58906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055" y="116632"/>
            <a:ext cx="8785225" cy="490537"/>
          </a:xfrm>
          <a:noFill/>
          <a:ln w="9525">
            <a:noFill/>
            <a:miter lim="800000"/>
            <a:headEnd/>
            <a:tailEnd/>
          </a:ln>
        </p:spPr>
        <p:txBody>
          <a:bodyPr vert="horz" wrap="square" lIns="0" tIns="45720" rIns="91440" bIns="45720" numCol="1" anchor="ctr" anchorCtr="0" compatLnSpc="1">
            <a:prstTxWarp prst="textNoShape">
              <a:avLst/>
            </a:prstTxWarp>
            <a:noAutofit/>
          </a:bodyPr>
          <a:lstStyle/>
          <a:p>
            <a:r>
              <a:rPr lang="en-US" sz="2800" b="1" dirty="0"/>
              <a:t>Creating a “new” Modern Business: </a:t>
            </a:r>
            <a:r>
              <a:rPr lang="en-US" sz="2800" b="1" dirty="0" smtClean="0"/>
              <a:t>Projects </a:t>
            </a:r>
            <a:r>
              <a:rPr lang="en-US" sz="2800" b="1" dirty="0"/>
              <a:t>Summary</a:t>
            </a:r>
            <a:endParaRPr lang="en-ZA" sz="28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a:p>
        </p:txBody>
      </p:sp>
      <p:pic>
        <p:nvPicPr>
          <p:cNvPr id="2949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672727"/>
            <a:ext cx="8779768" cy="5599486"/>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139469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382000" cy="334962"/>
          </a:xfrm>
          <a:ln>
            <a:noFill/>
          </a:ln>
        </p:spPr>
        <p:txBody>
          <a:bodyPr>
            <a:noAutofit/>
          </a:bodyPr>
          <a:lstStyle/>
          <a:p>
            <a:r>
              <a:rPr lang="en-ZA" sz="2000" b="1" dirty="0" smtClean="0">
                <a:solidFill>
                  <a:schemeClr val="accent5"/>
                </a:solidFill>
                <a:latin typeface="Cambria" panose="02040503050406030204" pitchFamily="18" charset="0"/>
              </a:rPr>
              <a:t>PRASA Readiness Delivery Objectives– 15 year Programme</a:t>
            </a:r>
            <a:endParaRPr lang="en-ZA" sz="2000" b="1" dirty="0">
              <a:solidFill>
                <a:schemeClr val="accent5"/>
              </a:solidFill>
              <a:latin typeface="Cambria" panose="02040503050406030204" pitchFamily="18" charset="0"/>
            </a:endParaRPr>
          </a:p>
        </p:txBody>
      </p:sp>
      <p:sp>
        <p:nvSpPr>
          <p:cNvPr id="37" name="TextBox 36"/>
          <p:cNvSpPr txBox="1"/>
          <p:nvPr/>
        </p:nvSpPr>
        <p:spPr>
          <a:xfrm>
            <a:off x="7772400" y="6629400"/>
            <a:ext cx="1143000" cy="261610"/>
          </a:xfrm>
          <a:prstGeom prst="rect">
            <a:avLst/>
          </a:prstGeom>
          <a:noFill/>
        </p:spPr>
        <p:txBody>
          <a:bodyPr wrap="square" rtlCol="0">
            <a:spAutoFit/>
          </a:bodyPr>
          <a:lstStyle/>
          <a:p>
            <a:r>
              <a:rPr lang="en-ZA" sz="1050" dirty="0" smtClean="0"/>
              <a:t>20 July 2015</a:t>
            </a:r>
            <a:endParaRPr lang="en-ZA" sz="1050" dirty="0"/>
          </a:p>
        </p:txBody>
      </p:sp>
      <p:sp>
        <p:nvSpPr>
          <p:cNvPr id="3" name="Rectangle 2"/>
          <p:cNvSpPr/>
          <p:nvPr/>
        </p:nvSpPr>
        <p:spPr>
          <a:xfrm>
            <a:off x="228600" y="1181100"/>
            <a:ext cx="381000" cy="1676400"/>
          </a:xfrm>
          <a:prstGeom prst="rect">
            <a:avLst/>
          </a:prstGeom>
          <a:solidFill>
            <a:srgbClr val="3399FF"/>
          </a:solidFill>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a:r>
              <a:rPr lang="en-ZA" sz="1100" b="1" dirty="0" smtClean="0"/>
              <a:t>New Rolling Stock</a:t>
            </a:r>
            <a:endParaRPr lang="en-ZA" sz="1100" b="1" dirty="0"/>
          </a:p>
        </p:txBody>
      </p:sp>
      <p:grpSp>
        <p:nvGrpSpPr>
          <p:cNvPr id="33" name="Group 32"/>
          <p:cNvGrpSpPr/>
          <p:nvPr/>
        </p:nvGrpSpPr>
        <p:grpSpPr>
          <a:xfrm>
            <a:off x="914400" y="483282"/>
            <a:ext cx="7924800" cy="457200"/>
            <a:chOff x="914400" y="483282"/>
            <a:chExt cx="7924800" cy="457200"/>
          </a:xfrm>
        </p:grpSpPr>
        <p:sp>
          <p:nvSpPr>
            <p:cNvPr id="4" name="Rectangle 3"/>
            <p:cNvSpPr/>
            <p:nvPr/>
          </p:nvSpPr>
          <p:spPr>
            <a:xfrm>
              <a:off x="914400" y="483282"/>
              <a:ext cx="1524000" cy="228600"/>
            </a:xfrm>
            <a:prstGeom prst="rect">
              <a:avLst/>
            </a:prstGeom>
            <a:solidFill>
              <a:srgbClr val="33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smtClean="0"/>
                <a:t>2015</a:t>
              </a:r>
              <a:endParaRPr lang="en-ZA" sz="1100" b="1" dirty="0"/>
            </a:p>
          </p:txBody>
        </p:sp>
        <p:sp>
          <p:nvSpPr>
            <p:cNvPr id="5" name="Rectangle 4"/>
            <p:cNvSpPr/>
            <p:nvPr/>
          </p:nvSpPr>
          <p:spPr>
            <a:xfrm>
              <a:off x="918592" y="708622"/>
              <a:ext cx="381000" cy="228600"/>
            </a:xfrm>
            <a:prstGeom prst="rect">
              <a:avLst/>
            </a:prstGeom>
            <a:noFill/>
            <a:ln>
              <a:solidFill>
                <a:srgbClr val="3399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ZA" sz="1100" dirty="0" smtClean="0"/>
                <a:t>Q1</a:t>
              </a:r>
              <a:endParaRPr lang="en-ZA" sz="1100" dirty="0"/>
            </a:p>
          </p:txBody>
        </p:sp>
        <p:sp>
          <p:nvSpPr>
            <p:cNvPr id="6" name="Rectangle 5"/>
            <p:cNvSpPr/>
            <p:nvPr/>
          </p:nvSpPr>
          <p:spPr>
            <a:xfrm>
              <a:off x="1299592" y="708622"/>
              <a:ext cx="381000" cy="228600"/>
            </a:xfrm>
            <a:prstGeom prst="rect">
              <a:avLst/>
            </a:prstGeom>
            <a:noFill/>
            <a:ln>
              <a:solidFill>
                <a:srgbClr val="3399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ZA" sz="1100" dirty="0" smtClean="0"/>
                <a:t>Q2</a:t>
              </a:r>
              <a:endParaRPr lang="en-ZA" sz="1100" dirty="0"/>
            </a:p>
          </p:txBody>
        </p:sp>
        <p:sp>
          <p:nvSpPr>
            <p:cNvPr id="7" name="Rectangle 6"/>
            <p:cNvSpPr/>
            <p:nvPr/>
          </p:nvSpPr>
          <p:spPr>
            <a:xfrm>
              <a:off x="1680592" y="708622"/>
              <a:ext cx="381000" cy="228600"/>
            </a:xfrm>
            <a:prstGeom prst="rect">
              <a:avLst/>
            </a:prstGeom>
            <a:noFill/>
            <a:ln>
              <a:solidFill>
                <a:srgbClr val="3399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ZA" sz="1100" dirty="0" smtClean="0"/>
                <a:t>Q3</a:t>
              </a:r>
              <a:endParaRPr lang="en-ZA" sz="1100" dirty="0"/>
            </a:p>
          </p:txBody>
        </p:sp>
        <p:sp>
          <p:nvSpPr>
            <p:cNvPr id="8" name="Rectangle 7"/>
            <p:cNvSpPr/>
            <p:nvPr/>
          </p:nvSpPr>
          <p:spPr>
            <a:xfrm>
              <a:off x="2061592" y="708622"/>
              <a:ext cx="381000" cy="228600"/>
            </a:xfrm>
            <a:prstGeom prst="rect">
              <a:avLst/>
            </a:prstGeom>
            <a:noFill/>
            <a:ln>
              <a:solidFill>
                <a:srgbClr val="3399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ZA" sz="1100" dirty="0" smtClean="0"/>
                <a:t>Q4</a:t>
              </a:r>
              <a:endParaRPr lang="en-ZA" sz="1100" dirty="0"/>
            </a:p>
          </p:txBody>
        </p:sp>
        <p:sp>
          <p:nvSpPr>
            <p:cNvPr id="9" name="Rectangle 8"/>
            <p:cNvSpPr/>
            <p:nvPr/>
          </p:nvSpPr>
          <p:spPr>
            <a:xfrm>
              <a:off x="2514600" y="483282"/>
              <a:ext cx="1524000" cy="228600"/>
            </a:xfrm>
            <a:prstGeom prst="rect">
              <a:avLst/>
            </a:prstGeom>
            <a:noFill/>
            <a:ln>
              <a:solidFill>
                <a:srgbClr val="3399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ZA" sz="1100" b="1" dirty="0" smtClean="0"/>
                <a:t>2016</a:t>
              </a:r>
              <a:endParaRPr lang="en-ZA" sz="1100" b="1" dirty="0"/>
            </a:p>
          </p:txBody>
        </p:sp>
        <p:sp>
          <p:nvSpPr>
            <p:cNvPr id="10" name="Rectangle 9"/>
            <p:cNvSpPr/>
            <p:nvPr/>
          </p:nvSpPr>
          <p:spPr>
            <a:xfrm>
              <a:off x="2518792" y="708622"/>
              <a:ext cx="381000" cy="228600"/>
            </a:xfrm>
            <a:prstGeom prst="rect">
              <a:avLst/>
            </a:prstGeom>
            <a:noFill/>
            <a:ln>
              <a:solidFill>
                <a:srgbClr val="3399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ZA" sz="1100" dirty="0" smtClean="0"/>
                <a:t>Q1</a:t>
              </a:r>
              <a:endParaRPr lang="en-ZA" sz="1100" dirty="0"/>
            </a:p>
          </p:txBody>
        </p:sp>
        <p:sp>
          <p:nvSpPr>
            <p:cNvPr id="11" name="Rectangle 10"/>
            <p:cNvSpPr/>
            <p:nvPr/>
          </p:nvSpPr>
          <p:spPr>
            <a:xfrm>
              <a:off x="2899792" y="708622"/>
              <a:ext cx="381000" cy="228600"/>
            </a:xfrm>
            <a:prstGeom prst="rect">
              <a:avLst/>
            </a:prstGeom>
            <a:noFill/>
            <a:ln>
              <a:solidFill>
                <a:srgbClr val="3399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ZA" sz="1100" dirty="0" smtClean="0"/>
                <a:t>Q2</a:t>
              </a:r>
              <a:endParaRPr lang="en-ZA" sz="1100" dirty="0"/>
            </a:p>
          </p:txBody>
        </p:sp>
        <p:sp>
          <p:nvSpPr>
            <p:cNvPr id="12" name="Rectangle 11"/>
            <p:cNvSpPr/>
            <p:nvPr/>
          </p:nvSpPr>
          <p:spPr>
            <a:xfrm>
              <a:off x="3280792" y="708622"/>
              <a:ext cx="381000" cy="228600"/>
            </a:xfrm>
            <a:prstGeom prst="rect">
              <a:avLst/>
            </a:prstGeom>
            <a:noFill/>
            <a:ln>
              <a:solidFill>
                <a:srgbClr val="3399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ZA" sz="1100" dirty="0" smtClean="0"/>
                <a:t>Q3</a:t>
              </a:r>
              <a:endParaRPr lang="en-ZA" sz="1100" dirty="0"/>
            </a:p>
          </p:txBody>
        </p:sp>
        <p:sp>
          <p:nvSpPr>
            <p:cNvPr id="13" name="Rectangle 12"/>
            <p:cNvSpPr/>
            <p:nvPr/>
          </p:nvSpPr>
          <p:spPr>
            <a:xfrm>
              <a:off x="3661792" y="708622"/>
              <a:ext cx="381000" cy="228600"/>
            </a:xfrm>
            <a:prstGeom prst="rect">
              <a:avLst/>
            </a:prstGeom>
            <a:noFill/>
            <a:ln>
              <a:solidFill>
                <a:srgbClr val="3399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ZA" sz="1100" dirty="0" smtClean="0"/>
                <a:t>Q4</a:t>
              </a:r>
              <a:endParaRPr lang="en-ZA" sz="1100" dirty="0"/>
            </a:p>
          </p:txBody>
        </p:sp>
        <p:sp>
          <p:nvSpPr>
            <p:cNvPr id="14" name="Rectangle 13"/>
            <p:cNvSpPr/>
            <p:nvPr/>
          </p:nvSpPr>
          <p:spPr>
            <a:xfrm>
              <a:off x="4114800" y="483282"/>
              <a:ext cx="1524000" cy="228600"/>
            </a:xfrm>
            <a:prstGeom prst="rect">
              <a:avLst/>
            </a:prstGeom>
            <a:solidFill>
              <a:srgbClr val="33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smtClean="0"/>
                <a:t>2017</a:t>
              </a:r>
              <a:endParaRPr lang="en-ZA" sz="1100" b="1" dirty="0"/>
            </a:p>
          </p:txBody>
        </p:sp>
        <p:sp>
          <p:nvSpPr>
            <p:cNvPr id="15" name="Rectangle 14"/>
            <p:cNvSpPr/>
            <p:nvPr/>
          </p:nvSpPr>
          <p:spPr>
            <a:xfrm>
              <a:off x="4105344" y="708622"/>
              <a:ext cx="381000" cy="231860"/>
            </a:xfrm>
            <a:prstGeom prst="rect">
              <a:avLst/>
            </a:prstGeom>
            <a:noFill/>
            <a:ln>
              <a:solidFill>
                <a:srgbClr val="3399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ZA" sz="1100" dirty="0" smtClean="0"/>
                <a:t>Q1</a:t>
              </a:r>
              <a:endParaRPr lang="en-ZA" sz="1100" dirty="0"/>
            </a:p>
          </p:txBody>
        </p:sp>
        <p:sp>
          <p:nvSpPr>
            <p:cNvPr id="16" name="Rectangle 15"/>
            <p:cNvSpPr/>
            <p:nvPr/>
          </p:nvSpPr>
          <p:spPr>
            <a:xfrm>
              <a:off x="4495800" y="711882"/>
              <a:ext cx="381000" cy="228600"/>
            </a:xfrm>
            <a:prstGeom prst="rect">
              <a:avLst/>
            </a:prstGeom>
            <a:noFill/>
            <a:ln>
              <a:solidFill>
                <a:srgbClr val="3399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ZA" sz="1100" dirty="0" smtClean="0"/>
                <a:t>Q2</a:t>
              </a:r>
              <a:endParaRPr lang="en-ZA" sz="1100" dirty="0"/>
            </a:p>
          </p:txBody>
        </p:sp>
        <p:sp>
          <p:nvSpPr>
            <p:cNvPr id="17" name="Rectangle 16"/>
            <p:cNvSpPr/>
            <p:nvPr/>
          </p:nvSpPr>
          <p:spPr>
            <a:xfrm>
              <a:off x="4876800" y="711882"/>
              <a:ext cx="381000" cy="228600"/>
            </a:xfrm>
            <a:prstGeom prst="rect">
              <a:avLst/>
            </a:prstGeom>
            <a:noFill/>
            <a:ln>
              <a:solidFill>
                <a:srgbClr val="3399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ZA" sz="1100" dirty="0" smtClean="0"/>
                <a:t>Q3</a:t>
              </a:r>
              <a:endParaRPr lang="en-ZA" sz="1100" dirty="0"/>
            </a:p>
          </p:txBody>
        </p:sp>
        <p:sp>
          <p:nvSpPr>
            <p:cNvPr id="18" name="Rectangle 17"/>
            <p:cNvSpPr/>
            <p:nvPr/>
          </p:nvSpPr>
          <p:spPr>
            <a:xfrm>
              <a:off x="5257800" y="711882"/>
              <a:ext cx="381000" cy="228600"/>
            </a:xfrm>
            <a:prstGeom prst="rect">
              <a:avLst/>
            </a:prstGeom>
            <a:noFill/>
            <a:ln>
              <a:solidFill>
                <a:srgbClr val="3399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ZA" sz="1100" dirty="0" smtClean="0"/>
                <a:t>Q4</a:t>
              </a:r>
              <a:endParaRPr lang="en-ZA" sz="1100" dirty="0"/>
            </a:p>
          </p:txBody>
        </p:sp>
        <p:sp>
          <p:nvSpPr>
            <p:cNvPr id="19" name="Rectangle 18"/>
            <p:cNvSpPr/>
            <p:nvPr/>
          </p:nvSpPr>
          <p:spPr>
            <a:xfrm>
              <a:off x="5715000" y="483282"/>
              <a:ext cx="1524000" cy="228600"/>
            </a:xfrm>
            <a:prstGeom prst="rect">
              <a:avLst/>
            </a:prstGeom>
            <a:noFill/>
            <a:ln>
              <a:solidFill>
                <a:srgbClr val="3399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ZA" sz="1100" b="1" dirty="0" smtClean="0"/>
                <a:t>2018</a:t>
              </a:r>
              <a:endParaRPr lang="en-ZA" sz="1100" b="1" dirty="0"/>
            </a:p>
          </p:txBody>
        </p:sp>
        <p:sp>
          <p:nvSpPr>
            <p:cNvPr id="20" name="Rectangle 19"/>
            <p:cNvSpPr/>
            <p:nvPr/>
          </p:nvSpPr>
          <p:spPr>
            <a:xfrm>
              <a:off x="5715000" y="711882"/>
              <a:ext cx="381000" cy="228600"/>
            </a:xfrm>
            <a:prstGeom prst="rect">
              <a:avLst/>
            </a:prstGeom>
            <a:noFill/>
            <a:ln>
              <a:solidFill>
                <a:srgbClr val="3399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ZA" sz="1100" dirty="0" smtClean="0"/>
                <a:t>Q1</a:t>
              </a:r>
              <a:endParaRPr lang="en-ZA" sz="1100" dirty="0"/>
            </a:p>
          </p:txBody>
        </p:sp>
        <p:sp>
          <p:nvSpPr>
            <p:cNvPr id="21" name="Rectangle 20"/>
            <p:cNvSpPr/>
            <p:nvPr/>
          </p:nvSpPr>
          <p:spPr>
            <a:xfrm>
              <a:off x="6096000" y="711882"/>
              <a:ext cx="381000" cy="228600"/>
            </a:xfrm>
            <a:prstGeom prst="rect">
              <a:avLst/>
            </a:prstGeom>
            <a:noFill/>
            <a:ln>
              <a:solidFill>
                <a:srgbClr val="3399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ZA" sz="1100" dirty="0" smtClean="0"/>
                <a:t>Q2</a:t>
              </a:r>
              <a:endParaRPr lang="en-ZA" sz="1100" dirty="0"/>
            </a:p>
          </p:txBody>
        </p:sp>
        <p:sp>
          <p:nvSpPr>
            <p:cNvPr id="22" name="Rectangle 21"/>
            <p:cNvSpPr/>
            <p:nvPr/>
          </p:nvSpPr>
          <p:spPr>
            <a:xfrm>
              <a:off x="6477000" y="711882"/>
              <a:ext cx="381000" cy="228600"/>
            </a:xfrm>
            <a:prstGeom prst="rect">
              <a:avLst/>
            </a:prstGeom>
            <a:noFill/>
            <a:ln>
              <a:solidFill>
                <a:srgbClr val="3399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ZA" sz="1100" dirty="0" smtClean="0"/>
                <a:t>Q3</a:t>
              </a:r>
              <a:endParaRPr lang="en-ZA" sz="1100" dirty="0"/>
            </a:p>
          </p:txBody>
        </p:sp>
        <p:sp>
          <p:nvSpPr>
            <p:cNvPr id="23" name="Rectangle 22"/>
            <p:cNvSpPr/>
            <p:nvPr/>
          </p:nvSpPr>
          <p:spPr>
            <a:xfrm>
              <a:off x="6858000" y="711882"/>
              <a:ext cx="381000" cy="228600"/>
            </a:xfrm>
            <a:prstGeom prst="rect">
              <a:avLst/>
            </a:prstGeom>
            <a:noFill/>
            <a:ln>
              <a:solidFill>
                <a:srgbClr val="3399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ZA" sz="1100" dirty="0" smtClean="0"/>
                <a:t>Q4</a:t>
              </a:r>
              <a:endParaRPr lang="en-ZA" sz="1100" dirty="0"/>
            </a:p>
          </p:txBody>
        </p:sp>
        <p:sp>
          <p:nvSpPr>
            <p:cNvPr id="24" name="Rectangle 23"/>
            <p:cNvSpPr/>
            <p:nvPr/>
          </p:nvSpPr>
          <p:spPr>
            <a:xfrm>
              <a:off x="7315200" y="483282"/>
              <a:ext cx="1524000" cy="228600"/>
            </a:xfrm>
            <a:prstGeom prst="rect">
              <a:avLst/>
            </a:prstGeom>
            <a:solidFill>
              <a:srgbClr val="33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smtClean="0"/>
                <a:t>2019</a:t>
              </a:r>
              <a:endParaRPr lang="en-ZA" sz="1100" b="1" dirty="0"/>
            </a:p>
          </p:txBody>
        </p:sp>
        <p:sp>
          <p:nvSpPr>
            <p:cNvPr id="25" name="Rectangle 24"/>
            <p:cNvSpPr/>
            <p:nvPr/>
          </p:nvSpPr>
          <p:spPr>
            <a:xfrm>
              <a:off x="7315200" y="711882"/>
              <a:ext cx="381000" cy="228600"/>
            </a:xfrm>
            <a:prstGeom prst="rect">
              <a:avLst/>
            </a:prstGeom>
            <a:noFill/>
            <a:ln>
              <a:solidFill>
                <a:srgbClr val="3399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ZA" sz="1100" dirty="0" smtClean="0"/>
                <a:t>Q1</a:t>
              </a:r>
              <a:endParaRPr lang="en-ZA" sz="1100" dirty="0"/>
            </a:p>
          </p:txBody>
        </p:sp>
        <p:sp>
          <p:nvSpPr>
            <p:cNvPr id="26" name="Rectangle 25"/>
            <p:cNvSpPr/>
            <p:nvPr/>
          </p:nvSpPr>
          <p:spPr>
            <a:xfrm>
              <a:off x="7696200" y="711882"/>
              <a:ext cx="381000" cy="228600"/>
            </a:xfrm>
            <a:prstGeom prst="rect">
              <a:avLst/>
            </a:prstGeom>
            <a:noFill/>
            <a:ln>
              <a:solidFill>
                <a:srgbClr val="3399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ZA" sz="1100" dirty="0" smtClean="0"/>
                <a:t>Q2</a:t>
              </a:r>
              <a:endParaRPr lang="en-ZA" sz="1100" dirty="0"/>
            </a:p>
          </p:txBody>
        </p:sp>
        <p:sp>
          <p:nvSpPr>
            <p:cNvPr id="27" name="Rectangle 26"/>
            <p:cNvSpPr/>
            <p:nvPr/>
          </p:nvSpPr>
          <p:spPr>
            <a:xfrm>
              <a:off x="8077200" y="711882"/>
              <a:ext cx="381000" cy="228600"/>
            </a:xfrm>
            <a:prstGeom prst="rect">
              <a:avLst/>
            </a:prstGeom>
            <a:noFill/>
            <a:ln>
              <a:solidFill>
                <a:srgbClr val="3399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ZA" sz="1100" dirty="0" smtClean="0"/>
                <a:t>Q3</a:t>
              </a:r>
              <a:endParaRPr lang="en-ZA" sz="1100" dirty="0"/>
            </a:p>
          </p:txBody>
        </p:sp>
        <p:sp>
          <p:nvSpPr>
            <p:cNvPr id="28" name="Rectangle 27"/>
            <p:cNvSpPr/>
            <p:nvPr/>
          </p:nvSpPr>
          <p:spPr>
            <a:xfrm>
              <a:off x="8458200" y="711882"/>
              <a:ext cx="381000" cy="228600"/>
            </a:xfrm>
            <a:prstGeom prst="rect">
              <a:avLst/>
            </a:prstGeom>
            <a:noFill/>
            <a:ln>
              <a:solidFill>
                <a:srgbClr val="3399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ZA" sz="1100" dirty="0" smtClean="0"/>
                <a:t>Q4</a:t>
              </a:r>
              <a:endParaRPr lang="en-ZA" sz="1100" dirty="0"/>
            </a:p>
          </p:txBody>
        </p:sp>
      </p:grpSp>
      <p:sp>
        <p:nvSpPr>
          <p:cNvPr id="30" name="Rectangle 29"/>
          <p:cNvSpPr/>
          <p:nvPr/>
        </p:nvSpPr>
        <p:spPr>
          <a:xfrm>
            <a:off x="228600" y="2971800"/>
            <a:ext cx="381000" cy="1905000"/>
          </a:xfrm>
          <a:prstGeom prst="rect">
            <a:avLst/>
          </a:prstGeom>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en-ZA" sz="1100" dirty="0" smtClean="0"/>
              <a:t>Infrastructure Readiness</a:t>
            </a:r>
            <a:endParaRPr lang="en-ZA" sz="1100" dirty="0"/>
          </a:p>
        </p:txBody>
      </p:sp>
      <p:sp>
        <p:nvSpPr>
          <p:cNvPr id="31" name="Rectangle 30"/>
          <p:cNvSpPr/>
          <p:nvPr/>
        </p:nvSpPr>
        <p:spPr>
          <a:xfrm>
            <a:off x="228600" y="4991100"/>
            <a:ext cx="381000" cy="762000"/>
          </a:xfrm>
          <a:prstGeom prst="rect">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en-ZA" sz="800" dirty="0" smtClean="0"/>
              <a:t>Rail Operations Readiness</a:t>
            </a:r>
            <a:endParaRPr lang="en-ZA" sz="800" dirty="0"/>
          </a:p>
        </p:txBody>
      </p:sp>
      <p:sp>
        <p:nvSpPr>
          <p:cNvPr id="32" name="Rectangle 31"/>
          <p:cNvSpPr/>
          <p:nvPr/>
        </p:nvSpPr>
        <p:spPr>
          <a:xfrm>
            <a:off x="228600" y="5829300"/>
            <a:ext cx="381000" cy="762000"/>
          </a:xfrm>
          <a:prstGeom prst="rect">
            <a:avLst/>
          </a:prstGeom>
          <a:solidFill>
            <a:schemeClr val="accent6">
              <a:lumMod val="60000"/>
              <a:lumOff val="40000"/>
            </a:schemeClr>
          </a:solidFill>
        </p:spPr>
        <p:style>
          <a:lnRef idx="2">
            <a:schemeClr val="accent4"/>
          </a:lnRef>
          <a:fillRef idx="1">
            <a:schemeClr val="lt1"/>
          </a:fillRef>
          <a:effectRef idx="0">
            <a:schemeClr val="accent4"/>
          </a:effectRef>
          <a:fontRef idx="minor">
            <a:schemeClr val="dk1"/>
          </a:fontRef>
        </p:style>
        <p:txBody>
          <a:bodyPr vert="vert270" rtlCol="0" anchor="ctr"/>
          <a:lstStyle/>
          <a:p>
            <a:pPr algn="ctr"/>
            <a:r>
              <a:rPr lang="en-ZA" sz="800" dirty="0" smtClean="0"/>
              <a:t>Business Processes </a:t>
            </a:r>
            <a:r>
              <a:rPr lang="en-ZA" sz="800" dirty="0" err="1" smtClean="0"/>
              <a:t>Readdiness</a:t>
            </a:r>
            <a:r>
              <a:rPr lang="en-ZA" sz="800" dirty="0" smtClean="0"/>
              <a:t> </a:t>
            </a:r>
            <a:endParaRPr lang="en-ZA" sz="800" dirty="0"/>
          </a:p>
        </p:txBody>
      </p:sp>
      <p:cxnSp>
        <p:nvCxnSpPr>
          <p:cNvPr id="34" name="Straight Connector 33"/>
          <p:cNvCxnSpPr>
            <a:stCxn id="3" idx="2"/>
          </p:cNvCxnSpPr>
          <p:nvPr/>
        </p:nvCxnSpPr>
        <p:spPr>
          <a:xfrm>
            <a:off x="419100" y="2857500"/>
            <a:ext cx="8420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0" idx="2"/>
          </p:cNvCxnSpPr>
          <p:nvPr/>
        </p:nvCxnSpPr>
        <p:spPr>
          <a:xfrm>
            <a:off x="419100" y="4876800"/>
            <a:ext cx="84201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8" name="Straight Connector 37"/>
          <p:cNvCxnSpPr>
            <a:stCxn id="31" idx="2"/>
          </p:cNvCxnSpPr>
          <p:nvPr/>
        </p:nvCxnSpPr>
        <p:spPr>
          <a:xfrm>
            <a:off x="419100" y="5753100"/>
            <a:ext cx="84201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0" name="Straight Connector 39"/>
          <p:cNvCxnSpPr>
            <a:stCxn id="32" idx="2"/>
          </p:cNvCxnSpPr>
          <p:nvPr/>
        </p:nvCxnSpPr>
        <p:spPr>
          <a:xfrm>
            <a:off x="419100" y="6591300"/>
            <a:ext cx="842010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42" name="Straight Connector 41"/>
          <p:cNvCxnSpPr>
            <a:stCxn id="4" idx="3"/>
          </p:cNvCxnSpPr>
          <p:nvPr/>
        </p:nvCxnSpPr>
        <p:spPr>
          <a:xfrm>
            <a:off x="2438400" y="597582"/>
            <a:ext cx="0" cy="59055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038600" y="723900"/>
            <a:ext cx="0" cy="59055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638800" y="658311"/>
            <a:ext cx="0" cy="59055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239000" y="723900"/>
            <a:ext cx="0" cy="59055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839200" y="723900"/>
            <a:ext cx="0" cy="59055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914400" y="723900"/>
            <a:ext cx="0" cy="59055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247900" y="1181100"/>
            <a:ext cx="1028700" cy="152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sz="1050" dirty="0" smtClean="0"/>
              <a:t>Train No. 1</a:t>
            </a:r>
            <a:endParaRPr lang="en-ZA" sz="1050" dirty="0"/>
          </a:p>
        </p:txBody>
      </p:sp>
      <p:sp>
        <p:nvSpPr>
          <p:cNvPr id="50" name="Rectangle 49"/>
          <p:cNvSpPr/>
          <p:nvPr/>
        </p:nvSpPr>
        <p:spPr>
          <a:xfrm>
            <a:off x="3352800" y="1409700"/>
            <a:ext cx="304800" cy="152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sz="1000" dirty="0"/>
              <a:t>7</a:t>
            </a:r>
          </a:p>
        </p:txBody>
      </p:sp>
      <p:sp>
        <p:nvSpPr>
          <p:cNvPr id="51" name="Rectangle 50"/>
          <p:cNvSpPr/>
          <p:nvPr/>
        </p:nvSpPr>
        <p:spPr>
          <a:xfrm>
            <a:off x="3733800" y="1409700"/>
            <a:ext cx="304800" cy="152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sz="800" dirty="0" smtClean="0"/>
              <a:t>13</a:t>
            </a:r>
            <a:endParaRPr lang="en-ZA" sz="800" dirty="0"/>
          </a:p>
        </p:txBody>
      </p:sp>
      <p:sp>
        <p:nvSpPr>
          <p:cNvPr id="52" name="Rectangle 51"/>
          <p:cNvSpPr/>
          <p:nvPr/>
        </p:nvSpPr>
        <p:spPr>
          <a:xfrm>
            <a:off x="4114800" y="1409700"/>
            <a:ext cx="381000" cy="152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sz="800" dirty="0" smtClean="0"/>
              <a:t>18</a:t>
            </a:r>
            <a:endParaRPr lang="en-ZA" sz="800" dirty="0"/>
          </a:p>
        </p:txBody>
      </p:sp>
      <p:sp>
        <p:nvSpPr>
          <p:cNvPr id="53" name="Rectangle 52"/>
          <p:cNvSpPr/>
          <p:nvPr/>
        </p:nvSpPr>
        <p:spPr>
          <a:xfrm>
            <a:off x="4572000" y="1333507"/>
            <a:ext cx="304800" cy="152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sz="800" dirty="0" smtClean="0"/>
              <a:t>20</a:t>
            </a:r>
            <a:endParaRPr lang="en-ZA" sz="800" dirty="0"/>
          </a:p>
        </p:txBody>
      </p:sp>
      <p:sp>
        <p:nvSpPr>
          <p:cNvPr id="54" name="Rectangle 53"/>
          <p:cNvSpPr/>
          <p:nvPr/>
        </p:nvSpPr>
        <p:spPr>
          <a:xfrm>
            <a:off x="4953000" y="1409700"/>
            <a:ext cx="304800" cy="152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sz="800" dirty="0" smtClean="0"/>
              <a:t>27</a:t>
            </a:r>
            <a:endParaRPr lang="en-ZA" sz="800" dirty="0"/>
          </a:p>
        </p:txBody>
      </p:sp>
      <p:sp>
        <p:nvSpPr>
          <p:cNvPr id="55" name="Rectangle 54"/>
          <p:cNvSpPr/>
          <p:nvPr/>
        </p:nvSpPr>
        <p:spPr>
          <a:xfrm>
            <a:off x="5334000" y="1409700"/>
            <a:ext cx="304800" cy="152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sz="800" dirty="0" smtClean="0"/>
              <a:t>37</a:t>
            </a:r>
            <a:endParaRPr lang="en-ZA" sz="800" dirty="0"/>
          </a:p>
        </p:txBody>
      </p:sp>
      <p:sp>
        <p:nvSpPr>
          <p:cNvPr id="59" name="Rectangle 58"/>
          <p:cNvSpPr/>
          <p:nvPr/>
        </p:nvSpPr>
        <p:spPr>
          <a:xfrm>
            <a:off x="5715000" y="1714500"/>
            <a:ext cx="304800" cy="152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sz="800" dirty="0"/>
              <a:t>5</a:t>
            </a:r>
          </a:p>
        </p:txBody>
      </p:sp>
      <p:sp>
        <p:nvSpPr>
          <p:cNvPr id="60" name="Rectangle 59"/>
          <p:cNvSpPr/>
          <p:nvPr/>
        </p:nvSpPr>
        <p:spPr>
          <a:xfrm>
            <a:off x="6172200" y="1714500"/>
            <a:ext cx="304800" cy="152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sz="800" dirty="0" smtClean="0"/>
              <a:t>18</a:t>
            </a:r>
            <a:endParaRPr lang="en-ZA" sz="800" dirty="0"/>
          </a:p>
        </p:txBody>
      </p:sp>
      <p:sp>
        <p:nvSpPr>
          <p:cNvPr id="61" name="Rectangle 60"/>
          <p:cNvSpPr/>
          <p:nvPr/>
        </p:nvSpPr>
        <p:spPr>
          <a:xfrm>
            <a:off x="6553200" y="1714500"/>
            <a:ext cx="304800" cy="152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sz="800" dirty="0" smtClean="0"/>
              <a:t>35</a:t>
            </a:r>
            <a:endParaRPr lang="en-ZA" sz="800" dirty="0"/>
          </a:p>
        </p:txBody>
      </p:sp>
      <p:sp>
        <p:nvSpPr>
          <p:cNvPr id="64" name="Rectangle 63"/>
          <p:cNvSpPr/>
          <p:nvPr/>
        </p:nvSpPr>
        <p:spPr>
          <a:xfrm>
            <a:off x="6553200" y="2001679"/>
            <a:ext cx="304800" cy="152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800" dirty="0" smtClean="0"/>
              <a:t>3</a:t>
            </a:r>
            <a:endParaRPr lang="en-ZA" sz="800" dirty="0"/>
          </a:p>
        </p:txBody>
      </p:sp>
      <p:sp>
        <p:nvSpPr>
          <p:cNvPr id="65" name="Rectangle 64"/>
          <p:cNvSpPr/>
          <p:nvPr/>
        </p:nvSpPr>
        <p:spPr>
          <a:xfrm>
            <a:off x="6934200" y="2001679"/>
            <a:ext cx="304800" cy="152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800" dirty="0" smtClean="0"/>
              <a:t>15</a:t>
            </a:r>
            <a:endParaRPr lang="en-ZA" sz="800" dirty="0"/>
          </a:p>
        </p:txBody>
      </p:sp>
      <p:sp>
        <p:nvSpPr>
          <p:cNvPr id="66" name="Rectangle 65"/>
          <p:cNvSpPr/>
          <p:nvPr/>
        </p:nvSpPr>
        <p:spPr>
          <a:xfrm>
            <a:off x="7315200" y="2001679"/>
            <a:ext cx="304800" cy="152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800" dirty="0" smtClean="0"/>
              <a:t>29</a:t>
            </a:r>
            <a:endParaRPr lang="en-ZA" sz="800" dirty="0"/>
          </a:p>
        </p:txBody>
      </p:sp>
      <p:sp>
        <p:nvSpPr>
          <p:cNvPr id="67" name="Rectangle 66"/>
          <p:cNvSpPr/>
          <p:nvPr/>
        </p:nvSpPr>
        <p:spPr>
          <a:xfrm>
            <a:off x="7696200" y="2001679"/>
            <a:ext cx="304800" cy="152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800" dirty="0" smtClean="0"/>
              <a:t>39</a:t>
            </a:r>
            <a:endParaRPr lang="en-ZA" sz="800" dirty="0"/>
          </a:p>
        </p:txBody>
      </p:sp>
      <p:sp>
        <p:nvSpPr>
          <p:cNvPr id="71" name="Isosceles Triangle 70"/>
          <p:cNvSpPr/>
          <p:nvPr/>
        </p:nvSpPr>
        <p:spPr>
          <a:xfrm>
            <a:off x="3819525" y="2933700"/>
            <a:ext cx="228600" cy="304800"/>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ZA" sz="1600"/>
          </a:p>
        </p:txBody>
      </p:sp>
      <p:sp>
        <p:nvSpPr>
          <p:cNvPr id="72" name="Isosceles Triangle 71"/>
          <p:cNvSpPr/>
          <p:nvPr/>
        </p:nvSpPr>
        <p:spPr>
          <a:xfrm>
            <a:off x="5257800" y="2933700"/>
            <a:ext cx="304800" cy="316468"/>
          </a:xfrm>
          <a:prstGeom prst="triangl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ZA" sz="1600"/>
          </a:p>
        </p:txBody>
      </p:sp>
      <p:sp>
        <p:nvSpPr>
          <p:cNvPr id="73" name="Isosceles Triangle 72"/>
          <p:cNvSpPr/>
          <p:nvPr/>
        </p:nvSpPr>
        <p:spPr>
          <a:xfrm>
            <a:off x="6172200" y="2933700"/>
            <a:ext cx="379956" cy="31646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ZA" sz="1600"/>
          </a:p>
        </p:txBody>
      </p:sp>
      <p:sp>
        <p:nvSpPr>
          <p:cNvPr id="74" name="Diamond 73"/>
          <p:cNvSpPr/>
          <p:nvPr/>
        </p:nvSpPr>
        <p:spPr>
          <a:xfrm>
            <a:off x="2247900" y="2933700"/>
            <a:ext cx="266700" cy="304800"/>
          </a:xfrm>
          <a:prstGeom prst="diamon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ZA" sz="1600"/>
          </a:p>
        </p:txBody>
      </p:sp>
      <p:sp>
        <p:nvSpPr>
          <p:cNvPr id="76" name="Rectangle 75"/>
          <p:cNvSpPr/>
          <p:nvPr/>
        </p:nvSpPr>
        <p:spPr>
          <a:xfrm>
            <a:off x="2571750" y="3488323"/>
            <a:ext cx="1466850" cy="2454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sz="800" dirty="0" smtClean="0"/>
              <a:t>120km/h programme</a:t>
            </a:r>
            <a:endParaRPr lang="en-ZA" sz="800" dirty="0"/>
          </a:p>
        </p:txBody>
      </p:sp>
      <p:sp>
        <p:nvSpPr>
          <p:cNvPr id="79" name="Rounded Rectangle 78"/>
          <p:cNvSpPr/>
          <p:nvPr/>
        </p:nvSpPr>
        <p:spPr>
          <a:xfrm>
            <a:off x="5527360" y="2500700"/>
            <a:ext cx="304800" cy="23083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ZA" sz="700" dirty="0"/>
          </a:p>
        </p:txBody>
      </p:sp>
      <p:sp>
        <p:nvSpPr>
          <p:cNvPr id="80" name="TextBox 79"/>
          <p:cNvSpPr txBox="1"/>
          <p:nvPr/>
        </p:nvSpPr>
        <p:spPr>
          <a:xfrm>
            <a:off x="5859456" y="2463716"/>
            <a:ext cx="609600" cy="338554"/>
          </a:xfrm>
          <a:prstGeom prst="rect">
            <a:avLst/>
          </a:prstGeom>
          <a:noFill/>
        </p:spPr>
        <p:txBody>
          <a:bodyPr wrap="square" rtlCol="0">
            <a:spAutoFit/>
          </a:bodyPr>
          <a:lstStyle/>
          <a:p>
            <a:r>
              <a:rPr lang="en-ZA" sz="800" b="1" dirty="0" smtClean="0"/>
              <a:t>First SA train</a:t>
            </a:r>
            <a:endParaRPr lang="en-ZA" sz="800" b="1" dirty="0"/>
          </a:p>
        </p:txBody>
      </p:sp>
      <p:sp>
        <p:nvSpPr>
          <p:cNvPr id="82" name="TextBox 81"/>
          <p:cNvSpPr txBox="1"/>
          <p:nvPr/>
        </p:nvSpPr>
        <p:spPr>
          <a:xfrm>
            <a:off x="4757400" y="2417802"/>
            <a:ext cx="895350" cy="338554"/>
          </a:xfrm>
          <a:prstGeom prst="rect">
            <a:avLst/>
          </a:prstGeom>
          <a:noFill/>
        </p:spPr>
        <p:txBody>
          <a:bodyPr wrap="square" rtlCol="0">
            <a:spAutoFit/>
          </a:bodyPr>
          <a:lstStyle/>
          <a:p>
            <a:r>
              <a:rPr lang="en-ZA" sz="800" b="1" dirty="0" smtClean="0"/>
              <a:t>Local Factory Completed (P)</a:t>
            </a:r>
            <a:endParaRPr lang="en-ZA" sz="800" b="1" dirty="0"/>
          </a:p>
        </p:txBody>
      </p:sp>
      <p:sp>
        <p:nvSpPr>
          <p:cNvPr id="83" name="Rectangle 82"/>
          <p:cNvSpPr/>
          <p:nvPr/>
        </p:nvSpPr>
        <p:spPr>
          <a:xfrm>
            <a:off x="5715000" y="1409700"/>
            <a:ext cx="304800" cy="152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sz="800" dirty="0" smtClean="0"/>
              <a:t>39</a:t>
            </a:r>
            <a:endParaRPr lang="en-ZA" sz="800" dirty="0"/>
          </a:p>
        </p:txBody>
      </p:sp>
      <p:sp>
        <p:nvSpPr>
          <p:cNvPr id="85" name="TextBox 84"/>
          <p:cNvSpPr txBox="1"/>
          <p:nvPr/>
        </p:nvSpPr>
        <p:spPr>
          <a:xfrm>
            <a:off x="6019800" y="1392079"/>
            <a:ext cx="1143000" cy="369332"/>
          </a:xfrm>
          <a:prstGeom prst="rect">
            <a:avLst/>
          </a:prstGeom>
          <a:noFill/>
        </p:spPr>
        <p:txBody>
          <a:bodyPr wrap="square" rtlCol="0">
            <a:spAutoFit/>
          </a:bodyPr>
          <a:lstStyle/>
          <a:p>
            <a:r>
              <a:rPr lang="en-ZA" sz="900" b="1" dirty="0" smtClean="0">
                <a:solidFill>
                  <a:srgbClr val="FF0000"/>
                </a:solidFill>
              </a:rPr>
              <a:t>A1:39 – GAUTENG</a:t>
            </a:r>
            <a:endParaRPr lang="en-ZA" sz="900" b="1" dirty="0">
              <a:solidFill>
                <a:srgbClr val="FF0000"/>
              </a:solidFill>
            </a:endParaRPr>
          </a:p>
        </p:txBody>
      </p:sp>
      <p:sp>
        <p:nvSpPr>
          <p:cNvPr id="86" name="TextBox 85"/>
          <p:cNvSpPr txBox="1"/>
          <p:nvPr/>
        </p:nvSpPr>
        <p:spPr>
          <a:xfrm>
            <a:off x="6932112" y="1638300"/>
            <a:ext cx="1221288" cy="230832"/>
          </a:xfrm>
          <a:prstGeom prst="rect">
            <a:avLst/>
          </a:prstGeom>
          <a:noFill/>
        </p:spPr>
        <p:txBody>
          <a:bodyPr wrap="square" rtlCol="0">
            <a:spAutoFit/>
          </a:bodyPr>
          <a:lstStyle/>
          <a:p>
            <a:r>
              <a:rPr lang="en-ZA" sz="900" b="1" dirty="0" smtClean="0">
                <a:solidFill>
                  <a:srgbClr val="FF0000"/>
                </a:solidFill>
              </a:rPr>
              <a:t>A1:35 – W/Cape</a:t>
            </a:r>
            <a:endParaRPr lang="en-ZA" sz="900" b="1" dirty="0">
              <a:solidFill>
                <a:srgbClr val="FF0000"/>
              </a:solidFill>
            </a:endParaRPr>
          </a:p>
        </p:txBody>
      </p:sp>
      <p:sp>
        <p:nvSpPr>
          <p:cNvPr id="87" name="TextBox 86"/>
          <p:cNvSpPr txBox="1"/>
          <p:nvPr/>
        </p:nvSpPr>
        <p:spPr>
          <a:xfrm>
            <a:off x="8001000" y="1925479"/>
            <a:ext cx="914400" cy="230832"/>
          </a:xfrm>
          <a:prstGeom prst="rect">
            <a:avLst/>
          </a:prstGeom>
          <a:noFill/>
        </p:spPr>
        <p:txBody>
          <a:bodyPr wrap="square" rtlCol="0">
            <a:spAutoFit/>
          </a:bodyPr>
          <a:lstStyle/>
          <a:p>
            <a:r>
              <a:rPr lang="en-ZA" sz="900" b="1" dirty="0" smtClean="0">
                <a:solidFill>
                  <a:srgbClr val="FF0000"/>
                </a:solidFill>
              </a:rPr>
              <a:t>A1:39 – KZN</a:t>
            </a:r>
            <a:endParaRPr lang="en-ZA" sz="900" b="1" dirty="0">
              <a:solidFill>
                <a:srgbClr val="FF0000"/>
              </a:solidFill>
            </a:endParaRPr>
          </a:p>
        </p:txBody>
      </p:sp>
      <p:sp>
        <p:nvSpPr>
          <p:cNvPr id="88" name="Rectangle 87"/>
          <p:cNvSpPr/>
          <p:nvPr/>
        </p:nvSpPr>
        <p:spPr>
          <a:xfrm>
            <a:off x="7772400" y="2324100"/>
            <a:ext cx="304800" cy="152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sz="800" dirty="0" smtClean="0"/>
              <a:t>46</a:t>
            </a:r>
            <a:endParaRPr lang="en-ZA" sz="800" dirty="0"/>
          </a:p>
        </p:txBody>
      </p:sp>
      <p:sp>
        <p:nvSpPr>
          <p:cNvPr id="89" name="Rectangle 88"/>
          <p:cNvSpPr/>
          <p:nvPr/>
        </p:nvSpPr>
        <p:spPr>
          <a:xfrm>
            <a:off x="8153400" y="2324100"/>
            <a:ext cx="304800" cy="152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sz="800" dirty="0" smtClean="0"/>
              <a:t>62</a:t>
            </a:r>
            <a:endParaRPr lang="en-ZA" sz="800" dirty="0"/>
          </a:p>
        </p:txBody>
      </p:sp>
      <p:sp>
        <p:nvSpPr>
          <p:cNvPr id="90" name="Rectangle 89"/>
          <p:cNvSpPr/>
          <p:nvPr/>
        </p:nvSpPr>
        <p:spPr>
          <a:xfrm>
            <a:off x="8534400" y="2324100"/>
            <a:ext cx="304800" cy="152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sz="800" dirty="0" smtClean="0"/>
              <a:t>68</a:t>
            </a:r>
            <a:endParaRPr lang="en-ZA" sz="800" dirty="0"/>
          </a:p>
        </p:txBody>
      </p:sp>
      <p:sp>
        <p:nvSpPr>
          <p:cNvPr id="101" name="TextBox 100"/>
          <p:cNvSpPr txBox="1"/>
          <p:nvPr/>
        </p:nvSpPr>
        <p:spPr>
          <a:xfrm>
            <a:off x="6552156" y="2284433"/>
            <a:ext cx="1143000" cy="369332"/>
          </a:xfrm>
          <a:prstGeom prst="rect">
            <a:avLst/>
          </a:prstGeom>
          <a:noFill/>
        </p:spPr>
        <p:txBody>
          <a:bodyPr wrap="square" rtlCol="0">
            <a:spAutoFit/>
          </a:bodyPr>
          <a:lstStyle/>
          <a:p>
            <a:r>
              <a:rPr lang="en-ZA" sz="900" b="1" dirty="0" smtClean="0">
                <a:solidFill>
                  <a:srgbClr val="FF0000"/>
                </a:solidFill>
              </a:rPr>
              <a:t>A1:35 – JHB- NLD</a:t>
            </a:r>
            <a:endParaRPr lang="en-ZA" sz="900" b="1" dirty="0">
              <a:solidFill>
                <a:srgbClr val="FF0000"/>
              </a:solidFill>
            </a:endParaRPr>
          </a:p>
        </p:txBody>
      </p:sp>
      <p:sp>
        <p:nvSpPr>
          <p:cNvPr id="103" name="Rounded Rectangle 102"/>
          <p:cNvSpPr/>
          <p:nvPr/>
        </p:nvSpPr>
        <p:spPr>
          <a:xfrm>
            <a:off x="4425304" y="2487052"/>
            <a:ext cx="304800" cy="23083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ZA" sz="900" dirty="0"/>
          </a:p>
        </p:txBody>
      </p:sp>
      <p:sp>
        <p:nvSpPr>
          <p:cNvPr id="109" name="TextBox 108"/>
          <p:cNvSpPr txBox="1"/>
          <p:nvPr/>
        </p:nvSpPr>
        <p:spPr>
          <a:xfrm>
            <a:off x="1066800" y="2895600"/>
            <a:ext cx="1224745" cy="338554"/>
          </a:xfrm>
          <a:prstGeom prst="rect">
            <a:avLst/>
          </a:prstGeom>
          <a:noFill/>
        </p:spPr>
        <p:txBody>
          <a:bodyPr wrap="square" rtlCol="0">
            <a:spAutoFit/>
          </a:bodyPr>
          <a:lstStyle/>
          <a:p>
            <a:pPr algn="ctr"/>
            <a:r>
              <a:rPr lang="en-ZA" sz="800" b="1" dirty="0" smtClean="0">
                <a:solidFill>
                  <a:srgbClr val="002060"/>
                </a:solidFill>
              </a:rPr>
              <a:t>Wolmerton Test &amp; Maintenance Facility</a:t>
            </a:r>
            <a:endParaRPr lang="en-ZA" sz="800" b="1" dirty="0">
              <a:solidFill>
                <a:srgbClr val="002060"/>
              </a:solidFill>
            </a:endParaRPr>
          </a:p>
        </p:txBody>
      </p:sp>
      <p:sp>
        <p:nvSpPr>
          <p:cNvPr id="110" name="TextBox 109"/>
          <p:cNvSpPr txBox="1"/>
          <p:nvPr/>
        </p:nvSpPr>
        <p:spPr>
          <a:xfrm>
            <a:off x="2971800" y="2895600"/>
            <a:ext cx="952500" cy="338554"/>
          </a:xfrm>
          <a:prstGeom prst="rect">
            <a:avLst/>
          </a:prstGeom>
          <a:noFill/>
        </p:spPr>
        <p:txBody>
          <a:bodyPr wrap="square" rtlCol="0">
            <a:spAutoFit/>
          </a:bodyPr>
          <a:lstStyle/>
          <a:p>
            <a:pPr algn="ctr"/>
            <a:r>
              <a:rPr lang="en-ZA" sz="800" b="1" dirty="0" smtClean="0">
                <a:solidFill>
                  <a:srgbClr val="002060"/>
                </a:solidFill>
              </a:rPr>
              <a:t>Braamfontein</a:t>
            </a:r>
          </a:p>
          <a:p>
            <a:pPr algn="ctr"/>
            <a:r>
              <a:rPr lang="en-ZA" sz="800" b="1" dirty="0" smtClean="0">
                <a:solidFill>
                  <a:srgbClr val="002060"/>
                </a:solidFill>
              </a:rPr>
              <a:t>Depot</a:t>
            </a:r>
            <a:endParaRPr lang="en-ZA" sz="800" b="1" dirty="0">
              <a:solidFill>
                <a:srgbClr val="002060"/>
              </a:solidFill>
            </a:endParaRPr>
          </a:p>
        </p:txBody>
      </p:sp>
      <p:sp>
        <p:nvSpPr>
          <p:cNvPr id="111" name="TextBox 110"/>
          <p:cNvSpPr txBox="1"/>
          <p:nvPr/>
        </p:nvSpPr>
        <p:spPr>
          <a:xfrm>
            <a:off x="4581525" y="2937986"/>
            <a:ext cx="952500" cy="338554"/>
          </a:xfrm>
          <a:prstGeom prst="rect">
            <a:avLst/>
          </a:prstGeom>
          <a:noFill/>
        </p:spPr>
        <p:txBody>
          <a:bodyPr wrap="square" rtlCol="0">
            <a:spAutoFit/>
          </a:bodyPr>
          <a:lstStyle/>
          <a:p>
            <a:pPr algn="ctr"/>
            <a:r>
              <a:rPr lang="en-ZA" sz="800" b="1" dirty="0" smtClean="0">
                <a:solidFill>
                  <a:srgbClr val="002060"/>
                </a:solidFill>
              </a:rPr>
              <a:t>Salt River</a:t>
            </a:r>
          </a:p>
          <a:p>
            <a:pPr algn="ctr"/>
            <a:r>
              <a:rPr lang="en-ZA" sz="800" b="1" dirty="0" smtClean="0">
                <a:solidFill>
                  <a:srgbClr val="002060"/>
                </a:solidFill>
              </a:rPr>
              <a:t>Depot</a:t>
            </a:r>
            <a:endParaRPr lang="en-ZA" sz="800" b="1" dirty="0">
              <a:solidFill>
                <a:srgbClr val="002060"/>
              </a:solidFill>
            </a:endParaRPr>
          </a:p>
        </p:txBody>
      </p:sp>
      <p:sp>
        <p:nvSpPr>
          <p:cNvPr id="114" name="TextBox 113"/>
          <p:cNvSpPr txBox="1"/>
          <p:nvPr/>
        </p:nvSpPr>
        <p:spPr>
          <a:xfrm>
            <a:off x="6400800" y="2933700"/>
            <a:ext cx="952500" cy="461665"/>
          </a:xfrm>
          <a:prstGeom prst="rect">
            <a:avLst/>
          </a:prstGeom>
          <a:noFill/>
        </p:spPr>
        <p:txBody>
          <a:bodyPr wrap="square" rtlCol="0">
            <a:spAutoFit/>
          </a:bodyPr>
          <a:lstStyle/>
          <a:p>
            <a:pPr algn="ctr"/>
            <a:r>
              <a:rPr lang="en-ZA" sz="800" b="1" dirty="0" smtClean="0">
                <a:solidFill>
                  <a:srgbClr val="002060"/>
                </a:solidFill>
              </a:rPr>
              <a:t>Springfield, KZN</a:t>
            </a:r>
          </a:p>
          <a:p>
            <a:pPr algn="ctr"/>
            <a:r>
              <a:rPr lang="en-ZA" sz="800" b="1" dirty="0" smtClean="0">
                <a:solidFill>
                  <a:srgbClr val="002060"/>
                </a:solidFill>
              </a:rPr>
              <a:t>Depot</a:t>
            </a:r>
            <a:endParaRPr lang="en-ZA" sz="800" b="1" dirty="0">
              <a:solidFill>
                <a:srgbClr val="002060"/>
              </a:solidFill>
            </a:endParaRPr>
          </a:p>
        </p:txBody>
      </p:sp>
      <p:sp>
        <p:nvSpPr>
          <p:cNvPr id="116" name="Rectangle 115"/>
          <p:cNvSpPr/>
          <p:nvPr/>
        </p:nvSpPr>
        <p:spPr>
          <a:xfrm>
            <a:off x="2324100" y="3488323"/>
            <a:ext cx="114300" cy="2286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ZA" sz="1600"/>
          </a:p>
        </p:txBody>
      </p:sp>
      <p:sp>
        <p:nvSpPr>
          <p:cNvPr id="84" name="Isosceles Triangle 83"/>
          <p:cNvSpPr/>
          <p:nvPr/>
        </p:nvSpPr>
        <p:spPr>
          <a:xfrm>
            <a:off x="3219450" y="5219700"/>
            <a:ext cx="247651" cy="198632"/>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ZA" sz="1600"/>
          </a:p>
        </p:txBody>
      </p:sp>
      <p:sp>
        <p:nvSpPr>
          <p:cNvPr id="91" name="Isosceles Triangle 90"/>
          <p:cNvSpPr/>
          <p:nvPr/>
        </p:nvSpPr>
        <p:spPr>
          <a:xfrm>
            <a:off x="2971801" y="5524500"/>
            <a:ext cx="228599" cy="196126"/>
          </a:xfrm>
          <a:prstGeom prst="triangle">
            <a:avLst/>
          </a:prstGeom>
          <a:ln>
            <a:solidFill>
              <a:srgbClr val="FF99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ZA" sz="1600"/>
          </a:p>
        </p:txBody>
      </p:sp>
      <p:sp>
        <p:nvSpPr>
          <p:cNvPr id="92" name="Isosceles Triangle 91"/>
          <p:cNvSpPr/>
          <p:nvPr/>
        </p:nvSpPr>
        <p:spPr>
          <a:xfrm>
            <a:off x="6324600" y="5219700"/>
            <a:ext cx="232867" cy="165965"/>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ZA" sz="1600"/>
          </a:p>
        </p:txBody>
      </p:sp>
      <p:sp>
        <p:nvSpPr>
          <p:cNvPr id="98" name="Rectangle 97"/>
          <p:cNvSpPr/>
          <p:nvPr/>
        </p:nvSpPr>
        <p:spPr>
          <a:xfrm>
            <a:off x="2057400" y="4991100"/>
            <a:ext cx="6781800" cy="152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ZA" sz="800" dirty="0" smtClean="0"/>
              <a:t>Training, Test drivers, personnel, processes &amp; Procedures</a:t>
            </a:r>
            <a:endParaRPr lang="en-ZA" sz="800" dirty="0"/>
          </a:p>
        </p:txBody>
      </p:sp>
      <p:sp>
        <p:nvSpPr>
          <p:cNvPr id="99" name="Rectangle 98"/>
          <p:cNvSpPr/>
          <p:nvPr/>
        </p:nvSpPr>
        <p:spPr>
          <a:xfrm>
            <a:off x="1062532" y="6392863"/>
            <a:ext cx="7776668" cy="19843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ZA" sz="900" b="1" dirty="0" smtClean="0"/>
              <a:t>Company Wide Change Management:</a:t>
            </a:r>
            <a:r>
              <a:rPr lang="en-ZA" sz="900" dirty="0" smtClean="0"/>
              <a:t> New PE concept; Personnel Resourcing, Impact, business  processes; Communications</a:t>
            </a:r>
            <a:endParaRPr lang="en-ZA" sz="900" dirty="0"/>
          </a:p>
        </p:txBody>
      </p:sp>
      <p:sp>
        <p:nvSpPr>
          <p:cNvPr id="104" name="TextBox 103"/>
          <p:cNvSpPr txBox="1"/>
          <p:nvPr/>
        </p:nvSpPr>
        <p:spPr>
          <a:xfrm>
            <a:off x="1676400" y="5219700"/>
            <a:ext cx="1744640" cy="215444"/>
          </a:xfrm>
          <a:prstGeom prst="rect">
            <a:avLst/>
          </a:prstGeom>
          <a:noFill/>
        </p:spPr>
        <p:txBody>
          <a:bodyPr wrap="square" rtlCol="0">
            <a:spAutoFit/>
          </a:bodyPr>
          <a:lstStyle/>
          <a:p>
            <a:pPr algn="ctr"/>
            <a:r>
              <a:rPr lang="en-ZA" sz="800" b="1" dirty="0" smtClean="0">
                <a:solidFill>
                  <a:srgbClr val="002060"/>
                </a:solidFill>
              </a:rPr>
              <a:t>Maintenance Ready (GP)</a:t>
            </a:r>
          </a:p>
        </p:txBody>
      </p:sp>
      <p:sp>
        <p:nvSpPr>
          <p:cNvPr id="105" name="TextBox 104"/>
          <p:cNvSpPr txBox="1"/>
          <p:nvPr/>
        </p:nvSpPr>
        <p:spPr>
          <a:xfrm>
            <a:off x="1062532" y="5522268"/>
            <a:ext cx="1833068" cy="215444"/>
          </a:xfrm>
          <a:prstGeom prst="rect">
            <a:avLst/>
          </a:prstGeom>
          <a:noFill/>
        </p:spPr>
        <p:txBody>
          <a:bodyPr wrap="square" rtlCol="0">
            <a:spAutoFit/>
          </a:bodyPr>
          <a:lstStyle/>
          <a:p>
            <a:pPr algn="ctr"/>
            <a:r>
              <a:rPr lang="en-ZA" sz="800" b="1" dirty="0" smtClean="0">
                <a:solidFill>
                  <a:srgbClr val="002060"/>
                </a:solidFill>
              </a:rPr>
              <a:t>Train Operations Readiness (GP)</a:t>
            </a:r>
          </a:p>
        </p:txBody>
      </p:sp>
      <p:sp>
        <p:nvSpPr>
          <p:cNvPr id="106" name="Isosceles Triangle 105"/>
          <p:cNvSpPr/>
          <p:nvPr/>
        </p:nvSpPr>
        <p:spPr>
          <a:xfrm>
            <a:off x="5238751" y="5222012"/>
            <a:ext cx="228599" cy="196126"/>
          </a:xfrm>
          <a:prstGeom prst="triangl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ZA" sz="1600"/>
          </a:p>
        </p:txBody>
      </p:sp>
      <p:sp>
        <p:nvSpPr>
          <p:cNvPr id="107" name="Isosceles Triangle 106"/>
          <p:cNvSpPr/>
          <p:nvPr/>
        </p:nvSpPr>
        <p:spPr>
          <a:xfrm>
            <a:off x="4953000" y="5556974"/>
            <a:ext cx="228599" cy="196126"/>
          </a:xfrm>
          <a:prstGeom prst="triangl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ZA" sz="1600"/>
          </a:p>
        </p:txBody>
      </p:sp>
      <p:sp>
        <p:nvSpPr>
          <p:cNvPr id="108" name="Isosceles Triangle 107"/>
          <p:cNvSpPr/>
          <p:nvPr/>
        </p:nvSpPr>
        <p:spPr>
          <a:xfrm>
            <a:off x="6172200" y="5554663"/>
            <a:ext cx="232867" cy="165965"/>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ZA" sz="1600"/>
          </a:p>
        </p:txBody>
      </p:sp>
      <p:sp>
        <p:nvSpPr>
          <p:cNvPr id="117" name="TextBox 116"/>
          <p:cNvSpPr txBox="1"/>
          <p:nvPr/>
        </p:nvSpPr>
        <p:spPr>
          <a:xfrm>
            <a:off x="3899491" y="5470371"/>
            <a:ext cx="1106213" cy="307777"/>
          </a:xfrm>
          <a:prstGeom prst="rect">
            <a:avLst/>
          </a:prstGeom>
          <a:noFill/>
        </p:spPr>
        <p:txBody>
          <a:bodyPr wrap="square" rtlCol="0">
            <a:spAutoFit/>
          </a:bodyPr>
          <a:lstStyle/>
          <a:p>
            <a:pPr algn="ctr"/>
            <a:r>
              <a:rPr lang="en-ZA" sz="700" b="1" dirty="0" smtClean="0">
                <a:solidFill>
                  <a:srgbClr val="002060"/>
                </a:solidFill>
              </a:rPr>
              <a:t>Train Operations Readiness (WC)</a:t>
            </a:r>
          </a:p>
        </p:txBody>
      </p:sp>
      <p:sp>
        <p:nvSpPr>
          <p:cNvPr id="118" name="TextBox 117"/>
          <p:cNvSpPr txBox="1"/>
          <p:nvPr/>
        </p:nvSpPr>
        <p:spPr>
          <a:xfrm>
            <a:off x="6324600" y="5524500"/>
            <a:ext cx="1906280" cy="215444"/>
          </a:xfrm>
          <a:prstGeom prst="rect">
            <a:avLst/>
          </a:prstGeom>
          <a:noFill/>
        </p:spPr>
        <p:txBody>
          <a:bodyPr wrap="square" rtlCol="0">
            <a:spAutoFit/>
          </a:bodyPr>
          <a:lstStyle/>
          <a:p>
            <a:pPr algn="ctr"/>
            <a:r>
              <a:rPr lang="en-ZA" sz="800" b="1" dirty="0" smtClean="0">
                <a:solidFill>
                  <a:srgbClr val="002060"/>
                </a:solidFill>
              </a:rPr>
              <a:t>Train Operations Readiness  (KZN)</a:t>
            </a:r>
          </a:p>
        </p:txBody>
      </p:sp>
      <p:sp>
        <p:nvSpPr>
          <p:cNvPr id="119" name="TextBox 118"/>
          <p:cNvSpPr txBox="1"/>
          <p:nvPr/>
        </p:nvSpPr>
        <p:spPr>
          <a:xfrm>
            <a:off x="4439172" y="5101039"/>
            <a:ext cx="1123428" cy="338554"/>
          </a:xfrm>
          <a:prstGeom prst="rect">
            <a:avLst/>
          </a:prstGeom>
          <a:noFill/>
        </p:spPr>
        <p:txBody>
          <a:bodyPr wrap="square" rtlCol="0">
            <a:spAutoFit/>
          </a:bodyPr>
          <a:lstStyle/>
          <a:p>
            <a:r>
              <a:rPr lang="en-ZA" sz="800" b="1" dirty="0" smtClean="0">
                <a:solidFill>
                  <a:srgbClr val="002060"/>
                </a:solidFill>
              </a:rPr>
              <a:t>Maintenance </a:t>
            </a:r>
          </a:p>
          <a:p>
            <a:r>
              <a:rPr lang="en-ZA" sz="800" b="1" dirty="0" smtClean="0">
                <a:solidFill>
                  <a:srgbClr val="002060"/>
                </a:solidFill>
              </a:rPr>
              <a:t> Ready  (WC)</a:t>
            </a:r>
          </a:p>
        </p:txBody>
      </p:sp>
      <p:sp>
        <p:nvSpPr>
          <p:cNvPr id="120" name="TextBox 119"/>
          <p:cNvSpPr txBox="1"/>
          <p:nvPr/>
        </p:nvSpPr>
        <p:spPr>
          <a:xfrm>
            <a:off x="6553200" y="5217468"/>
            <a:ext cx="1744640" cy="215444"/>
          </a:xfrm>
          <a:prstGeom prst="rect">
            <a:avLst/>
          </a:prstGeom>
          <a:noFill/>
        </p:spPr>
        <p:txBody>
          <a:bodyPr wrap="square" rtlCol="0">
            <a:spAutoFit/>
          </a:bodyPr>
          <a:lstStyle/>
          <a:p>
            <a:r>
              <a:rPr lang="en-ZA" sz="800" b="1" dirty="0" smtClean="0">
                <a:solidFill>
                  <a:srgbClr val="002060"/>
                </a:solidFill>
              </a:rPr>
              <a:t>Maintenance Ready ( KZN)</a:t>
            </a:r>
          </a:p>
        </p:txBody>
      </p:sp>
      <p:sp>
        <p:nvSpPr>
          <p:cNvPr id="121" name="Diamond 120"/>
          <p:cNvSpPr/>
          <p:nvPr/>
        </p:nvSpPr>
        <p:spPr>
          <a:xfrm>
            <a:off x="3200400" y="5776287"/>
            <a:ext cx="284518" cy="192257"/>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sz="1600"/>
          </a:p>
        </p:txBody>
      </p:sp>
      <p:sp>
        <p:nvSpPr>
          <p:cNvPr id="122" name="TextBox 121"/>
          <p:cNvSpPr txBox="1"/>
          <p:nvPr/>
        </p:nvSpPr>
        <p:spPr>
          <a:xfrm>
            <a:off x="3352800" y="5753100"/>
            <a:ext cx="1696682" cy="200055"/>
          </a:xfrm>
          <a:prstGeom prst="rect">
            <a:avLst/>
          </a:prstGeom>
          <a:noFill/>
        </p:spPr>
        <p:txBody>
          <a:bodyPr wrap="square" rtlCol="0">
            <a:spAutoFit/>
          </a:bodyPr>
          <a:lstStyle/>
          <a:p>
            <a:pPr algn="ctr"/>
            <a:r>
              <a:rPr lang="en-ZA" sz="700" b="1" dirty="0" smtClean="0">
                <a:solidFill>
                  <a:srgbClr val="002060"/>
                </a:solidFill>
              </a:rPr>
              <a:t>ICT: MMIS &amp; Train to Ground </a:t>
            </a:r>
          </a:p>
        </p:txBody>
      </p:sp>
      <p:sp>
        <p:nvSpPr>
          <p:cNvPr id="133" name="Rounded Rectangle 132"/>
          <p:cNvSpPr/>
          <p:nvPr/>
        </p:nvSpPr>
        <p:spPr>
          <a:xfrm>
            <a:off x="967432" y="2461818"/>
            <a:ext cx="304800" cy="23083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ZA" sz="900" dirty="0"/>
          </a:p>
        </p:txBody>
      </p:sp>
      <p:sp>
        <p:nvSpPr>
          <p:cNvPr id="134" name="TextBox 133"/>
          <p:cNvSpPr txBox="1"/>
          <p:nvPr/>
        </p:nvSpPr>
        <p:spPr>
          <a:xfrm>
            <a:off x="1248418" y="2413269"/>
            <a:ext cx="1085207" cy="461665"/>
          </a:xfrm>
          <a:prstGeom prst="rect">
            <a:avLst/>
          </a:prstGeom>
          <a:noFill/>
        </p:spPr>
        <p:txBody>
          <a:bodyPr wrap="square" rtlCol="0">
            <a:spAutoFit/>
          </a:bodyPr>
          <a:lstStyle/>
          <a:p>
            <a:r>
              <a:rPr lang="en-ZA" sz="800" b="1" dirty="0" smtClean="0"/>
              <a:t>Start Local Factory </a:t>
            </a:r>
            <a:r>
              <a:rPr lang="en-ZA" sz="800" b="1" dirty="0"/>
              <a:t>C</a:t>
            </a:r>
            <a:r>
              <a:rPr lang="en-ZA" sz="800" b="1" dirty="0" smtClean="0"/>
              <a:t>onstruction</a:t>
            </a:r>
            <a:endParaRPr lang="en-ZA" sz="800" b="1" dirty="0"/>
          </a:p>
        </p:txBody>
      </p:sp>
      <p:sp>
        <p:nvSpPr>
          <p:cNvPr id="115" name="TextBox 114"/>
          <p:cNvSpPr txBox="1"/>
          <p:nvPr/>
        </p:nvSpPr>
        <p:spPr>
          <a:xfrm>
            <a:off x="1524000" y="3433346"/>
            <a:ext cx="800100" cy="307777"/>
          </a:xfrm>
          <a:prstGeom prst="rect">
            <a:avLst/>
          </a:prstGeom>
          <a:noFill/>
        </p:spPr>
        <p:txBody>
          <a:bodyPr wrap="square" rtlCol="0">
            <a:spAutoFit/>
          </a:bodyPr>
          <a:lstStyle/>
          <a:p>
            <a:pPr algn="ctr"/>
            <a:r>
              <a:rPr lang="en-ZA" sz="700" b="1" dirty="0" smtClean="0">
                <a:solidFill>
                  <a:srgbClr val="002060"/>
                </a:solidFill>
              </a:rPr>
              <a:t>120km/h Test Section</a:t>
            </a:r>
            <a:endParaRPr lang="en-ZA" sz="700" b="1" dirty="0">
              <a:solidFill>
                <a:srgbClr val="002060"/>
              </a:solidFill>
            </a:endParaRPr>
          </a:p>
        </p:txBody>
      </p:sp>
      <p:sp>
        <p:nvSpPr>
          <p:cNvPr id="126" name="Cross 125"/>
          <p:cNvSpPr/>
          <p:nvPr/>
        </p:nvSpPr>
        <p:spPr>
          <a:xfrm>
            <a:off x="2171700" y="6096000"/>
            <a:ext cx="226136" cy="158978"/>
          </a:xfrm>
          <a:prstGeom prst="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sz="1600"/>
          </a:p>
        </p:txBody>
      </p:sp>
      <p:sp>
        <p:nvSpPr>
          <p:cNvPr id="127" name="TextBox 126"/>
          <p:cNvSpPr txBox="1"/>
          <p:nvPr/>
        </p:nvSpPr>
        <p:spPr>
          <a:xfrm>
            <a:off x="665518" y="5981700"/>
            <a:ext cx="1696682" cy="307777"/>
          </a:xfrm>
          <a:prstGeom prst="rect">
            <a:avLst/>
          </a:prstGeom>
          <a:noFill/>
        </p:spPr>
        <p:txBody>
          <a:bodyPr wrap="square" rtlCol="0">
            <a:spAutoFit/>
          </a:bodyPr>
          <a:lstStyle/>
          <a:p>
            <a:r>
              <a:rPr lang="en-ZA" sz="700" b="1" dirty="0" smtClean="0">
                <a:solidFill>
                  <a:srgbClr val="002060"/>
                </a:solidFill>
              </a:rPr>
              <a:t>Safety &amp; Asset Protection Plan – Testing Phase</a:t>
            </a:r>
          </a:p>
        </p:txBody>
      </p:sp>
      <p:sp>
        <p:nvSpPr>
          <p:cNvPr id="131" name="Cross 130"/>
          <p:cNvSpPr/>
          <p:nvPr/>
        </p:nvSpPr>
        <p:spPr>
          <a:xfrm>
            <a:off x="2895600" y="6096000"/>
            <a:ext cx="284518" cy="158978"/>
          </a:xfrm>
          <a:prstGeom prst="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ZA" sz="1600"/>
          </a:p>
        </p:txBody>
      </p:sp>
      <p:sp>
        <p:nvSpPr>
          <p:cNvPr id="135" name="TextBox 134"/>
          <p:cNvSpPr txBox="1"/>
          <p:nvPr/>
        </p:nvSpPr>
        <p:spPr>
          <a:xfrm>
            <a:off x="3124200" y="5981700"/>
            <a:ext cx="1314972" cy="415498"/>
          </a:xfrm>
          <a:prstGeom prst="rect">
            <a:avLst/>
          </a:prstGeom>
          <a:noFill/>
        </p:spPr>
        <p:txBody>
          <a:bodyPr wrap="square" rtlCol="0">
            <a:spAutoFit/>
          </a:bodyPr>
          <a:lstStyle/>
          <a:p>
            <a:r>
              <a:rPr lang="en-ZA" sz="700" b="1" dirty="0" smtClean="0">
                <a:solidFill>
                  <a:srgbClr val="002060"/>
                </a:solidFill>
              </a:rPr>
              <a:t>Customer Services, Safety &amp; Protection Plan, People &amp; Processes - GP</a:t>
            </a:r>
          </a:p>
        </p:txBody>
      </p:sp>
      <p:sp>
        <p:nvSpPr>
          <p:cNvPr id="137" name="Cross 136"/>
          <p:cNvSpPr/>
          <p:nvPr/>
        </p:nvSpPr>
        <p:spPr>
          <a:xfrm>
            <a:off x="4914900" y="6096000"/>
            <a:ext cx="226136" cy="158978"/>
          </a:xfrm>
          <a:prstGeom prst="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ZA" sz="1600"/>
          </a:p>
        </p:txBody>
      </p:sp>
      <p:sp>
        <p:nvSpPr>
          <p:cNvPr id="138" name="TextBox 137"/>
          <p:cNvSpPr txBox="1"/>
          <p:nvPr/>
        </p:nvSpPr>
        <p:spPr>
          <a:xfrm>
            <a:off x="5085118" y="5791200"/>
            <a:ext cx="1087082" cy="523220"/>
          </a:xfrm>
          <a:prstGeom prst="rect">
            <a:avLst/>
          </a:prstGeom>
          <a:noFill/>
        </p:spPr>
        <p:txBody>
          <a:bodyPr wrap="square" rtlCol="0">
            <a:spAutoFit/>
          </a:bodyPr>
          <a:lstStyle/>
          <a:p>
            <a:r>
              <a:rPr lang="en-ZA" sz="700" b="1" dirty="0">
                <a:solidFill>
                  <a:srgbClr val="002060"/>
                </a:solidFill>
              </a:rPr>
              <a:t>Customer Services, Safety &amp; Protection Plan, People &amp; Processes - </a:t>
            </a:r>
            <a:r>
              <a:rPr lang="en-ZA" sz="700" b="1" dirty="0" smtClean="0">
                <a:solidFill>
                  <a:srgbClr val="002060"/>
                </a:solidFill>
              </a:rPr>
              <a:t>WC</a:t>
            </a:r>
            <a:endParaRPr lang="en-ZA" sz="700" b="1" dirty="0">
              <a:solidFill>
                <a:srgbClr val="002060"/>
              </a:solidFill>
            </a:endParaRPr>
          </a:p>
        </p:txBody>
      </p:sp>
      <p:sp>
        <p:nvSpPr>
          <p:cNvPr id="139" name="Cross 138"/>
          <p:cNvSpPr/>
          <p:nvPr/>
        </p:nvSpPr>
        <p:spPr>
          <a:xfrm>
            <a:off x="6172200" y="6096000"/>
            <a:ext cx="226136" cy="158978"/>
          </a:xfrm>
          <a:prstGeom prst="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ZA" sz="1600"/>
          </a:p>
        </p:txBody>
      </p:sp>
      <p:sp>
        <p:nvSpPr>
          <p:cNvPr id="140" name="TextBox 139"/>
          <p:cNvSpPr txBox="1"/>
          <p:nvPr/>
        </p:nvSpPr>
        <p:spPr>
          <a:xfrm>
            <a:off x="6342418" y="5981700"/>
            <a:ext cx="1277582" cy="523220"/>
          </a:xfrm>
          <a:prstGeom prst="rect">
            <a:avLst/>
          </a:prstGeom>
          <a:noFill/>
        </p:spPr>
        <p:txBody>
          <a:bodyPr wrap="square" rtlCol="0">
            <a:spAutoFit/>
          </a:bodyPr>
          <a:lstStyle/>
          <a:p>
            <a:r>
              <a:rPr lang="en-ZA" sz="700" b="1" dirty="0">
                <a:solidFill>
                  <a:srgbClr val="002060"/>
                </a:solidFill>
              </a:rPr>
              <a:t>Customer Services, Safety &amp; Protection Plan, People &amp; Processes </a:t>
            </a:r>
            <a:r>
              <a:rPr lang="en-ZA" sz="700" b="1" dirty="0" smtClean="0">
                <a:solidFill>
                  <a:srgbClr val="002060"/>
                </a:solidFill>
              </a:rPr>
              <a:t>- KZN</a:t>
            </a:r>
          </a:p>
        </p:txBody>
      </p:sp>
      <p:sp>
        <p:nvSpPr>
          <p:cNvPr id="123" name="Rectangle 122"/>
          <p:cNvSpPr/>
          <p:nvPr/>
        </p:nvSpPr>
        <p:spPr>
          <a:xfrm>
            <a:off x="2305050" y="4059823"/>
            <a:ext cx="114300" cy="228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sz="1600"/>
          </a:p>
        </p:txBody>
      </p:sp>
      <p:sp>
        <p:nvSpPr>
          <p:cNvPr id="124" name="TextBox 123"/>
          <p:cNvSpPr txBox="1"/>
          <p:nvPr/>
        </p:nvSpPr>
        <p:spPr>
          <a:xfrm>
            <a:off x="1733549" y="4076699"/>
            <a:ext cx="597941" cy="307777"/>
          </a:xfrm>
          <a:prstGeom prst="rect">
            <a:avLst/>
          </a:prstGeom>
          <a:noFill/>
        </p:spPr>
        <p:txBody>
          <a:bodyPr wrap="square" rtlCol="0">
            <a:spAutoFit/>
          </a:bodyPr>
          <a:lstStyle/>
          <a:p>
            <a:pPr algn="ctr"/>
            <a:r>
              <a:rPr lang="en-ZA" sz="700" b="1" dirty="0" smtClean="0">
                <a:solidFill>
                  <a:srgbClr val="002060"/>
                </a:solidFill>
              </a:rPr>
              <a:t>Signalling</a:t>
            </a:r>
          </a:p>
        </p:txBody>
      </p:sp>
      <p:sp>
        <p:nvSpPr>
          <p:cNvPr id="125" name="Rectangle 124"/>
          <p:cNvSpPr/>
          <p:nvPr/>
        </p:nvSpPr>
        <p:spPr>
          <a:xfrm>
            <a:off x="2343150" y="4517023"/>
            <a:ext cx="114300" cy="2286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ZA" sz="1600"/>
          </a:p>
        </p:txBody>
      </p:sp>
      <p:sp>
        <p:nvSpPr>
          <p:cNvPr id="128" name="TextBox 127"/>
          <p:cNvSpPr txBox="1"/>
          <p:nvPr/>
        </p:nvSpPr>
        <p:spPr>
          <a:xfrm>
            <a:off x="1657350" y="4478923"/>
            <a:ext cx="723899" cy="307777"/>
          </a:xfrm>
          <a:prstGeom prst="rect">
            <a:avLst/>
          </a:prstGeom>
          <a:noFill/>
        </p:spPr>
        <p:txBody>
          <a:bodyPr wrap="square" rtlCol="0">
            <a:spAutoFit/>
          </a:bodyPr>
          <a:lstStyle/>
          <a:p>
            <a:pPr algn="ctr"/>
            <a:r>
              <a:rPr lang="en-ZA" sz="700" b="1" dirty="0" smtClean="0">
                <a:solidFill>
                  <a:srgbClr val="002060"/>
                </a:solidFill>
              </a:rPr>
              <a:t>Pantograph Test Section</a:t>
            </a:r>
            <a:endParaRPr lang="en-ZA" sz="700" b="1" dirty="0">
              <a:solidFill>
                <a:srgbClr val="002060"/>
              </a:solidFill>
            </a:endParaRPr>
          </a:p>
        </p:txBody>
      </p:sp>
      <p:sp>
        <p:nvSpPr>
          <p:cNvPr id="136" name="Rectangle 135"/>
          <p:cNvSpPr/>
          <p:nvPr/>
        </p:nvSpPr>
        <p:spPr>
          <a:xfrm>
            <a:off x="4305300" y="3488323"/>
            <a:ext cx="1466850" cy="24547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sz="800" b="1" dirty="0" smtClean="0"/>
              <a:t>WC: </a:t>
            </a:r>
            <a:r>
              <a:rPr lang="en-ZA" sz="800" dirty="0" smtClean="0"/>
              <a:t>120km/h programme</a:t>
            </a:r>
            <a:endParaRPr lang="en-ZA" sz="800" dirty="0"/>
          </a:p>
        </p:txBody>
      </p:sp>
      <p:sp>
        <p:nvSpPr>
          <p:cNvPr id="141" name="Rectangle 140"/>
          <p:cNvSpPr/>
          <p:nvPr/>
        </p:nvSpPr>
        <p:spPr>
          <a:xfrm>
            <a:off x="5848350" y="3488323"/>
            <a:ext cx="114300" cy="2286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ZA" sz="1600"/>
          </a:p>
        </p:txBody>
      </p:sp>
      <p:sp>
        <p:nvSpPr>
          <p:cNvPr id="142" name="Rectangle 141"/>
          <p:cNvSpPr/>
          <p:nvPr/>
        </p:nvSpPr>
        <p:spPr>
          <a:xfrm>
            <a:off x="5105400" y="3793123"/>
            <a:ext cx="1466850" cy="2454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800" b="1" dirty="0" smtClean="0"/>
              <a:t>KZN: </a:t>
            </a:r>
            <a:r>
              <a:rPr lang="en-ZA" sz="800" dirty="0" smtClean="0"/>
              <a:t>120km/h programme</a:t>
            </a:r>
            <a:endParaRPr lang="en-ZA" sz="800" dirty="0"/>
          </a:p>
        </p:txBody>
      </p:sp>
      <p:sp>
        <p:nvSpPr>
          <p:cNvPr id="143" name="Rectangle 142"/>
          <p:cNvSpPr/>
          <p:nvPr/>
        </p:nvSpPr>
        <p:spPr>
          <a:xfrm>
            <a:off x="6648450" y="3793123"/>
            <a:ext cx="114300" cy="2286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ZA" sz="1600"/>
          </a:p>
        </p:txBody>
      </p:sp>
      <p:sp>
        <p:nvSpPr>
          <p:cNvPr id="144" name="Rectangle 143"/>
          <p:cNvSpPr/>
          <p:nvPr/>
        </p:nvSpPr>
        <p:spPr>
          <a:xfrm>
            <a:off x="3257550" y="4191001"/>
            <a:ext cx="5486400" cy="1143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sz="700" b="1" dirty="0" smtClean="0"/>
              <a:t>GAUTENG: Stations </a:t>
            </a:r>
            <a:r>
              <a:rPr lang="en-ZA" sz="700" dirty="0" smtClean="0"/>
              <a:t>Platform Rectification Programme</a:t>
            </a:r>
            <a:endParaRPr lang="en-ZA" sz="700" dirty="0"/>
          </a:p>
        </p:txBody>
      </p:sp>
      <p:sp>
        <p:nvSpPr>
          <p:cNvPr id="145" name="Rectangle 144"/>
          <p:cNvSpPr/>
          <p:nvPr/>
        </p:nvSpPr>
        <p:spPr>
          <a:xfrm>
            <a:off x="3105150" y="4191000"/>
            <a:ext cx="95250" cy="1143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ZA" sz="1600"/>
          </a:p>
        </p:txBody>
      </p:sp>
      <p:sp>
        <p:nvSpPr>
          <p:cNvPr id="148" name="Rectangle 147"/>
          <p:cNvSpPr/>
          <p:nvPr/>
        </p:nvSpPr>
        <p:spPr>
          <a:xfrm>
            <a:off x="4019550" y="4438650"/>
            <a:ext cx="4724400" cy="13335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sz="800" b="1" dirty="0" smtClean="0"/>
              <a:t>WC: Stations, </a:t>
            </a:r>
            <a:r>
              <a:rPr lang="en-ZA" sz="800" dirty="0" smtClean="0"/>
              <a:t>Platform Rectification Programme</a:t>
            </a:r>
            <a:endParaRPr lang="en-ZA" sz="800" dirty="0"/>
          </a:p>
        </p:txBody>
      </p:sp>
      <p:sp>
        <p:nvSpPr>
          <p:cNvPr id="149" name="Rectangle 148"/>
          <p:cNvSpPr/>
          <p:nvPr/>
        </p:nvSpPr>
        <p:spPr>
          <a:xfrm>
            <a:off x="3867150" y="4419600"/>
            <a:ext cx="95250" cy="1143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ZA" sz="1600"/>
          </a:p>
        </p:txBody>
      </p:sp>
      <p:sp>
        <p:nvSpPr>
          <p:cNvPr id="150" name="Rectangle 149"/>
          <p:cNvSpPr/>
          <p:nvPr/>
        </p:nvSpPr>
        <p:spPr>
          <a:xfrm>
            <a:off x="4857750" y="4686299"/>
            <a:ext cx="3886200" cy="1143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700" b="1" dirty="0" smtClean="0"/>
              <a:t>KZN: </a:t>
            </a:r>
            <a:r>
              <a:rPr lang="en-ZA" sz="700" dirty="0" smtClean="0"/>
              <a:t>Platform Rectification Programme</a:t>
            </a:r>
            <a:endParaRPr lang="en-ZA" sz="700" dirty="0"/>
          </a:p>
        </p:txBody>
      </p:sp>
      <p:sp>
        <p:nvSpPr>
          <p:cNvPr id="151" name="Rectangle 150"/>
          <p:cNvSpPr/>
          <p:nvPr/>
        </p:nvSpPr>
        <p:spPr>
          <a:xfrm>
            <a:off x="4705350" y="4686300"/>
            <a:ext cx="78351" cy="1143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ZA" sz="1600"/>
          </a:p>
        </p:txBody>
      </p:sp>
      <p:sp>
        <p:nvSpPr>
          <p:cNvPr id="147" name="Right Arrow 146"/>
          <p:cNvSpPr/>
          <p:nvPr/>
        </p:nvSpPr>
        <p:spPr>
          <a:xfrm>
            <a:off x="3358206" y="1714500"/>
            <a:ext cx="756593" cy="241281"/>
          </a:xfrm>
          <a:prstGeom prst="rightArrow">
            <a:avLst/>
          </a:prstGeom>
        </p:spPr>
        <p:style>
          <a:lnRef idx="2">
            <a:schemeClr val="accent6"/>
          </a:lnRef>
          <a:fillRef idx="1002">
            <a:schemeClr val="dk2"/>
          </a:fillRef>
          <a:effectRef idx="0">
            <a:schemeClr val="accent6"/>
          </a:effectRef>
          <a:fontRef idx="minor">
            <a:schemeClr val="dk1"/>
          </a:fontRef>
        </p:style>
        <p:txBody>
          <a:bodyPr rtlCol="0" anchor="ctr"/>
          <a:lstStyle/>
          <a:p>
            <a:pPr algn="ctr"/>
            <a:endParaRPr lang="en-ZA" sz="900" dirty="0"/>
          </a:p>
        </p:txBody>
      </p:sp>
      <p:sp>
        <p:nvSpPr>
          <p:cNvPr id="153" name="TextBox 152"/>
          <p:cNvSpPr txBox="1"/>
          <p:nvPr/>
        </p:nvSpPr>
        <p:spPr>
          <a:xfrm>
            <a:off x="2076449" y="1676400"/>
            <a:ext cx="1276351" cy="461665"/>
          </a:xfrm>
          <a:prstGeom prst="rect">
            <a:avLst/>
          </a:prstGeom>
          <a:noFill/>
        </p:spPr>
        <p:txBody>
          <a:bodyPr wrap="square" rtlCol="0">
            <a:spAutoFit/>
          </a:bodyPr>
          <a:lstStyle/>
          <a:p>
            <a:pPr algn="ctr"/>
            <a:r>
              <a:rPr lang="en-ZA" sz="800" b="1" dirty="0" smtClean="0"/>
              <a:t>Crd_1: Proof of service</a:t>
            </a:r>
          </a:p>
          <a:p>
            <a:pPr algn="ctr"/>
            <a:r>
              <a:rPr lang="en-ZA" sz="800" b="1" dirty="0" smtClean="0"/>
              <a:t>PTA – PSP/SVL</a:t>
            </a:r>
            <a:endParaRPr lang="en-ZA" sz="800" b="1" dirty="0"/>
          </a:p>
        </p:txBody>
      </p:sp>
      <p:sp>
        <p:nvSpPr>
          <p:cNvPr id="154" name="Right Arrow 153"/>
          <p:cNvSpPr/>
          <p:nvPr/>
        </p:nvSpPr>
        <p:spPr>
          <a:xfrm>
            <a:off x="4038600" y="2001679"/>
            <a:ext cx="1590059" cy="258902"/>
          </a:xfrm>
          <a:prstGeom prst="rightArrow">
            <a:avLst/>
          </a:prstGeom>
        </p:spPr>
        <p:style>
          <a:lnRef idx="2">
            <a:schemeClr val="accent6"/>
          </a:lnRef>
          <a:fillRef idx="1002">
            <a:schemeClr val="dk2"/>
          </a:fillRef>
          <a:effectRef idx="0">
            <a:schemeClr val="accent6"/>
          </a:effectRef>
          <a:fontRef idx="minor">
            <a:schemeClr val="dk1"/>
          </a:fontRef>
        </p:style>
        <p:txBody>
          <a:bodyPr rtlCol="0" anchor="ctr"/>
          <a:lstStyle/>
          <a:p>
            <a:pPr algn="ctr"/>
            <a:endParaRPr lang="en-ZA" sz="900" dirty="0"/>
          </a:p>
        </p:txBody>
      </p:sp>
      <p:sp>
        <p:nvSpPr>
          <p:cNvPr id="155" name="TextBox 154"/>
          <p:cNvSpPr txBox="1"/>
          <p:nvPr/>
        </p:nvSpPr>
        <p:spPr>
          <a:xfrm>
            <a:off x="4114800" y="1764268"/>
            <a:ext cx="1428751" cy="461665"/>
          </a:xfrm>
          <a:prstGeom prst="rect">
            <a:avLst/>
          </a:prstGeom>
          <a:noFill/>
        </p:spPr>
        <p:txBody>
          <a:bodyPr wrap="square" rtlCol="0">
            <a:spAutoFit/>
          </a:bodyPr>
          <a:lstStyle/>
          <a:p>
            <a:pPr algn="ctr"/>
            <a:r>
              <a:rPr lang="en-ZA" sz="800" b="1" dirty="0" smtClean="0"/>
              <a:t>Crd_2: Roll Out of service</a:t>
            </a:r>
          </a:p>
          <a:p>
            <a:pPr algn="ctr"/>
            <a:r>
              <a:rPr lang="en-ZA" sz="800" b="1" dirty="0" smtClean="0"/>
              <a:t>PTA – JHB</a:t>
            </a:r>
            <a:endParaRPr lang="en-ZA" sz="800" b="1" dirty="0"/>
          </a:p>
        </p:txBody>
      </p:sp>
    </p:spTree>
    <p:extLst>
      <p:ext uri="{BB962C8B-B14F-4D97-AF65-F5344CB8AC3E}">
        <p14:creationId xmlns:p14="http://schemas.microsoft.com/office/powerpoint/2010/main" xmlns="" val="293040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000"/>
                                        <p:tgtEl>
                                          <p:spTgt spid="50"/>
                                        </p:tgtEl>
                                      </p:cBhvr>
                                    </p:animEffect>
                                    <p:anim calcmode="lin" valueType="num">
                                      <p:cBhvr>
                                        <p:cTn id="13" dur="1000" fill="hold"/>
                                        <p:tgtEl>
                                          <p:spTgt spid="50"/>
                                        </p:tgtEl>
                                        <p:attrNameLst>
                                          <p:attrName>ppt_x</p:attrName>
                                        </p:attrNameLst>
                                      </p:cBhvr>
                                      <p:tavLst>
                                        <p:tav tm="0">
                                          <p:val>
                                            <p:strVal val="#ppt_x"/>
                                          </p:val>
                                        </p:tav>
                                        <p:tav tm="100000">
                                          <p:val>
                                            <p:strVal val="#ppt_x"/>
                                          </p:val>
                                        </p:tav>
                                      </p:tavLst>
                                    </p:anim>
                                    <p:anim calcmode="lin" valueType="num">
                                      <p:cBhvr>
                                        <p:cTn id="14" dur="1000" fill="hold"/>
                                        <p:tgtEl>
                                          <p:spTgt spid="5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1000" fill="hold"/>
                                        <p:tgtEl>
                                          <p:spTgt spid="5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1000"/>
                                        <p:tgtEl>
                                          <p:spTgt spid="52"/>
                                        </p:tgtEl>
                                      </p:cBhvr>
                                    </p:animEffect>
                                    <p:anim calcmode="lin" valueType="num">
                                      <p:cBhvr>
                                        <p:cTn id="23" dur="1000" fill="hold"/>
                                        <p:tgtEl>
                                          <p:spTgt spid="52"/>
                                        </p:tgtEl>
                                        <p:attrNameLst>
                                          <p:attrName>ppt_x</p:attrName>
                                        </p:attrNameLst>
                                      </p:cBhvr>
                                      <p:tavLst>
                                        <p:tav tm="0">
                                          <p:val>
                                            <p:strVal val="#ppt_x"/>
                                          </p:val>
                                        </p:tav>
                                        <p:tav tm="100000">
                                          <p:val>
                                            <p:strVal val="#ppt_x"/>
                                          </p:val>
                                        </p:tav>
                                      </p:tavLst>
                                    </p:anim>
                                    <p:anim calcmode="lin" valueType="num">
                                      <p:cBhvr>
                                        <p:cTn id="24" dur="1000" fill="hold"/>
                                        <p:tgtEl>
                                          <p:spTgt spid="5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1000"/>
                                        <p:tgtEl>
                                          <p:spTgt spid="53"/>
                                        </p:tgtEl>
                                      </p:cBhvr>
                                    </p:animEffect>
                                    <p:anim calcmode="lin" valueType="num">
                                      <p:cBhvr>
                                        <p:cTn id="28" dur="1000" fill="hold"/>
                                        <p:tgtEl>
                                          <p:spTgt spid="53"/>
                                        </p:tgtEl>
                                        <p:attrNameLst>
                                          <p:attrName>ppt_x</p:attrName>
                                        </p:attrNameLst>
                                      </p:cBhvr>
                                      <p:tavLst>
                                        <p:tav tm="0">
                                          <p:val>
                                            <p:strVal val="#ppt_x"/>
                                          </p:val>
                                        </p:tav>
                                        <p:tav tm="100000">
                                          <p:val>
                                            <p:strVal val="#ppt_x"/>
                                          </p:val>
                                        </p:tav>
                                      </p:tavLst>
                                    </p:anim>
                                    <p:anim calcmode="lin" valueType="num">
                                      <p:cBhvr>
                                        <p:cTn id="29" dur="1000" fill="hold"/>
                                        <p:tgtEl>
                                          <p:spTgt spid="5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1000"/>
                                        <p:tgtEl>
                                          <p:spTgt spid="54"/>
                                        </p:tgtEl>
                                      </p:cBhvr>
                                    </p:animEffect>
                                    <p:anim calcmode="lin" valueType="num">
                                      <p:cBhvr>
                                        <p:cTn id="33" dur="1000" fill="hold"/>
                                        <p:tgtEl>
                                          <p:spTgt spid="54"/>
                                        </p:tgtEl>
                                        <p:attrNameLst>
                                          <p:attrName>ppt_x</p:attrName>
                                        </p:attrNameLst>
                                      </p:cBhvr>
                                      <p:tavLst>
                                        <p:tav tm="0">
                                          <p:val>
                                            <p:strVal val="#ppt_x"/>
                                          </p:val>
                                        </p:tav>
                                        <p:tav tm="100000">
                                          <p:val>
                                            <p:strVal val="#ppt_x"/>
                                          </p:val>
                                        </p:tav>
                                      </p:tavLst>
                                    </p:anim>
                                    <p:anim calcmode="lin" valueType="num">
                                      <p:cBhvr>
                                        <p:cTn id="34" dur="1000" fill="hold"/>
                                        <p:tgtEl>
                                          <p:spTgt spid="5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1000"/>
                                        <p:tgtEl>
                                          <p:spTgt spid="55"/>
                                        </p:tgtEl>
                                      </p:cBhvr>
                                    </p:animEffect>
                                    <p:anim calcmode="lin" valueType="num">
                                      <p:cBhvr>
                                        <p:cTn id="38" dur="1000" fill="hold"/>
                                        <p:tgtEl>
                                          <p:spTgt spid="55"/>
                                        </p:tgtEl>
                                        <p:attrNameLst>
                                          <p:attrName>ppt_x</p:attrName>
                                        </p:attrNameLst>
                                      </p:cBhvr>
                                      <p:tavLst>
                                        <p:tav tm="0">
                                          <p:val>
                                            <p:strVal val="#ppt_x"/>
                                          </p:val>
                                        </p:tav>
                                        <p:tav tm="100000">
                                          <p:val>
                                            <p:strVal val="#ppt_x"/>
                                          </p:val>
                                        </p:tav>
                                      </p:tavLst>
                                    </p:anim>
                                    <p:anim calcmode="lin" valueType="num">
                                      <p:cBhvr>
                                        <p:cTn id="39" dur="1000" fill="hold"/>
                                        <p:tgtEl>
                                          <p:spTgt spid="5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1000"/>
                                        <p:tgtEl>
                                          <p:spTgt spid="59"/>
                                        </p:tgtEl>
                                      </p:cBhvr>
                                    </p:animEffect>
                                    <p:anim calcmode="lin" valueType="num">
                                      <p:cBhvr>
                                        <p:cTn id="43" dur="1000" fill="hold"/>
                                        <p:tgtEl>
                                          <p:spTgt spid="59"/>
                                        </p:tgtEl>
                                        <p:attrNameLst>
                                          <p:attrName>ppt_x</p:attrName>
                                        </p:attrNameLst>
                                      </p:cBhvr>
                                      <p:tavLst>
                                        <p:tav tm="0">
                                          <p:val>
                                            <p:strVal val="#ppt_x"/>
                                          </p:val>
                                        </p:tav>
                                        <p:tav tm="100000">
                                          <p:val>
                                            <p:strVal val="#ppt_x"/>
                                          </p:val>
                                        </p:tav>
                                      </p:tavLst>
                                    </p:anim>
                                    <p:anim calcmode="lin" valueType="num">
                                      <p:cBhvr>
                                        <p:cTn id="44" dur="1000" fill="hold"/>
                                        <p:tgtEl>
                                          <p:spTgt spid="5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1000"/>
                                        <p:tgtEl>
                                          <p:spTgt spid="60"/>
                                        </p:tgtEl>
                                      </p:cBhvr>
                                    </p:animEffect>
                                    <p:anim calcmode="lin" valueType="num">
                                      <p:cBhvr>
                                        <p:cTn id="48" dur="1000" fill="hold"/>
                                        <p:tgtEl>
                                          <p:spTgt spid="60"/>
                                        </p:tgtEl>
                                        <p:attrNameLst>
                                          <p:attrName>ppt_x</p:attrName>
                                        </p:attrNameLst>
                                      </p:cBhvr>
                                      <p:tavLst>
                                        <p:tav tm="0">
                                          <p:val>
                                            <p:strVal val="#ppt_x"/>
                                          </p:val>
                                        </p:tav>
                                        <p:tav tm="100000">
                                          <p:val>
                                            <p:strVal val="#ppt_x"/>
                                          </p:val>
                                        </p:tav>
                                      </p:tavLst>
                                    </p:anim>
                                    <p:anim calcmode="lin" valueType="num">
                                      <p:cBhvr>
                                        <p:cTn id="49" dur="1000" fill="hold"/>
                                        <p:tgtEl>
                                          <p:spTgt spid="6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1000"/>
                                        <p:tgtEl>
                                          <p:spTgt spid="61"/>
                                        </p:tgtEl>
                                      </p:cBhvr>
                                    </p:animEffect>
                                    <p:anim calcmode="lin" valueType="num">
                                      <p:cBhvr>
                                        <p:cTn id="53" dur="1000" fill="hold"/>
                                        <p:tgtEl>
                                          <p:spTgt spid="61"/>
                                        </p:tgtEl>
                                        <p:attrNameLst>
                                          <p:attrName>ppt_x</p:attrName>
                                        </p:attrNameLst>
                                      </p:cBhvr>
                                      <p:tavLst>
                                        <p:tav tm="0">
                                          <p:val>
                                            <p:strVal val="#ppt_x"/>
                                          </p:val>
                                        </p:tav>
                                        <p:tav tm="100000">
                                          <p:val>
                                            <p:strVal val="#ppt_x"/>
                                          </p:val>
                                        </p:tav>
                                      </p:tavLst>
                                    </p:anim>
                                    <p:anim calcmode="lin" valueType="num">
                                      <p:cBhvr>
                                        <p:cTn id="54" dur="1000" fill="hold"/>
                                        <p:tgtEl>
                                          <p:spTgt spid="6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1000"/>
                                        <p:tgtEl>
                                          <p:spTgt spid="64"/>
                                        </p:tgtEl>
                                      </p:cBhvr>
                                    </p:animEffect>
                                    <p:anim calcmode="lin" valueType="num">
                                      <p:cBhvr>
                                        <p:cTn id="58" dur="1000" fill="hold"/>
                                        <p:tgtEl>
                                          <p:spTgt spid="64"/>
                                        </p:tgtEl>
                                        <p:attrNameLst>
                                          <p:attrName>ppt_x</p:attrName>
                                        </p:attrNameLst>
                                      </p:cBhvr>
                                      <p:tavLst>
                                        <p:tav tm="0">
                                          <p:val>
                                            <p:strVal val="#ppt_x"/>
                                          </p:val>
                                        </p:tav>
                                        <p:tav tm="100000">
                                          <p:val>
                                            <p:strVal val="#ppt_x"/>
                                          </p:val>
                                        </p:tav>
                                      </p:tavLst>
                                    </p:anim>
                                    <p:anim calcmode="lin" valueType="num">
                                      <p:cBhvr>
                                        <p:cTn id="59" dur="1000" fill="hold"/>
                                        <p:tgtEl>
                                          <p:spTgt spid="6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fade">
                                      <p:cBhvr>
                                        <p:cTn id="62" dur="1000"/>
                                        <p:tgtEl>
                                          <p:spTgt spid="65"/>
                                        </p:tgtEl>
                                      </p:cBhvr>
                                    </p:animEffect>
                                    <p:anim calcmode="lin" valueType="num">
                                      <p:cBhvr>
                                        <p:cTn id="63" dur="1000" fill="hold"/>
                                        <p:tgtEl>
                                          <p:spTgt spid="65"/>
                                        </p:tgtEl>
                                        <p:attrNameLst>
                                          <p:attrName>ppt_x</p:attrName>
                                        </p:attrNameLst>
                                      </p:cBhvr>
                                      <p:tavLst>
                                        <p:tav tm="0">
                                          <p:val>
                                            <p:strVal val="#ppt_x"/>
                                          </p:val>
                                        </p:tav>
                                        <p:tav tm="100000">
                                          <p:val>
                                            <p:strVal val="#ppt_x"/>
                                          </p:val>
                                        </p:tav>
                                      </p:tavLst>
                                    </p:anim>
                                    <p:anim calcmode="lin" valueType="num">
                                      <p:cBhvr>
                                        <p:cTn id="64" dur="1000" fill="hold"/>
                                        <p:tgtEl>
                                          <p:spTgt spid="6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1000"/>
                                        <p:tgtEl>
                                          <p:spTgt spid="66"/>
                                        </p:tgtEl>
                                      </p:cBhvr>
                                    </p:animEffect>
                                    <p:anim calcmode="lin" valueType="num">
                                      <p:cBhvr>
                                        <p:cTn id="68" dur="1000" fill="hold"/>
                                        <p:tgtEl>
                                          <p:spTgt spid="66"/>
                                        </p:tgtEl>
                                        <p:attrNameLst>
                                          <p:attrName>ppt_x</p:attrName>
                                        </p:attrNameLst>
                                      </p:cBhvr>
                                      <p:tavLst>
                                        <p:tav tm="0">
                                          <p:val>
                                            <p:strVal val="#ppt_x"/>
                                          </p:val>
                                        </p:tav>
                                        <p:tav tm="100000">
                                          <p:val>
                                            <p:strVal val="#ppt_x"/>
                                          </p:val>
                                        </p:tav>
                                      </p:tavLst>
                                    </p:anim>
                                    <p:anim calcmode="lin" valueType="num">
                                      <p:cBhvr>
                                        <p:cTn id="69" dur="1000" fill="hold"/>
                                        <p:tgtEl>
                                          <p:spTgt spid="6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80"/>
                                        </p:tgtEl>
                                        <p:attrNameLst>
                                          <p:attrName>style.visibility</p:attrName>
                                        </p:attrNameLst>
                                      </p:cBhvr>
                                      <p:to>
                                        <p:strVal val="visible"/>
                                      </p:to>
                                    </p:set>
                                    <p:animEffect transition="in" filter="fade">
                                      <p:cBhvr>
                                        <p:cTn id="82" dur="1000"/>
                                        <p:tgtEl>
                                          <p:spTgt spid="80"/>
                                        </p:tgtEl>
                                      </p:cBhvr>
                                    </p:animEffect>
                                    <p:anim calcmode="lin" valueType="num">
                                      <p:cBhvr>
                                        <p:cTn id="83" dur="1000" fill="hold"/>
                                        <p:tgtEl>
                                          <p:spTgt spid="80"/>
                                        </p:tgtEl>
                                        <p:attrNameLst>
                                          <p:attrName>ppt_x</p:attrName>
                                        </p:attrNameLst>
                                      </p:cBhvr>
                                      <p:tavLst>
                                        <p:tav tm="0">
                                          <p:val>
                                            <p:strVal val="#ppt_x"/>
                                          </p:val>
                                        </p:tav>
                                        <p:tav tm="100000">
                                          <p:val>
                                            <p:strVal val="#ppt_x"/>
                                          </p:val>
                                        </p:tav>
                                      </p:tavLst>
                                    </p:anim>
                                    <p:anim calcmode="lin" valueType="num">
                                      <p:cBhvr>
                                        <p:cTn id="84" dur="1000" fill="hold"/>
                                        <p:tgtEl>
                                          <p:spTgt spid="80"/>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82"/>
                                        </p:tgtEl>
                                        <p:attrNameLst>
                                          <p:attrName>style.visibility</p:attrName>
                                        </p:attrNameLst>
                                      </p:cBhvr>
                                      <p:to>
                                        <p:strVal val="visible"/>
                                      </p:to>
                                    </p:set>
                                    <p:animEffect transition="in" filter="fade">
                                      <p:cBhvr>
                                        <p:cTn id="87" dur="1000"/>
                                        <p:tgtEl>
                                          <p:spTgt spid="82"/>
                                        </p:tgtEl>
                                      </p:cBhvr>
                                    </p:animEffect>
                                    <p:anim calcmode="lin" valueType="num">
                                      <p:cBhvr>
                                        <p:cTn id="88" dur="1000" fill="hold"/>
                                        <p:tgtEl>
                                          <p:spTgt spid="82"/>
                                        </p:tgtEl>
                                        <p:attrNameLst>
                                          <p:attrName>ppt_x</p:attrName>
                                        </p:attrNameLst>
                                      </p:cBhvr>
                                      <p:tavLst>
                                        <p:tav tm="0">
                                          <p:val>
                                            <p:strVal val="#ppt_x"/>
                                          </p:val>
                                        </p:tav>
                                        <p:tav tm="100000">
                                          <p:val>
                                            <p:strVal val="#ppt_x"/>
                                          </p:val>
                                        </p:tav>
                                      </p:tavLst>
                                    </p:anim>
                                    <p:anim calcmode="lin" valueType="num">
                                      <p:cBhvr>
                                        <p:cTn id="89" dur="1000" fill="hold"/>
                                        <p:tgtEl>
                                          <p:spTgt spid="8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83"/>
                                        </p:tgtEl>
                                        <p:attrNameLst>
                                          <p:attrName>style.visibility</p:attrName>
                                        </p:attrNameLst>
                                      </p:cBhvr>
                                      <p:to>
                                        <p:strVal val="visible"/>
                                      </p:to>
                                    </p:set>
                                    <p:animEffect transition="in" filter="fade">
                                      <p:cBhvr>
                                        <p:cTn id="92" dur="1000"/>
                                        <p:tgtEl>
                                          <p:spTgt spid="83"/>
                                        </p:tgtEl>
                                      </p:cBhvr>
                                    </p:animEffect>
                                    <p:anim calcmode="lin" valueType="num">
                                      <p:cBhvr>
                                        <p:cTn id="93" dur="1000" fill="hold"/>
                                        <p:tgtEl>
                                          <p:spTgt spid="83"/>
                                        </p:tgtEl>
                                        <p:attrNameLst>
                                          <p:attrName>ppt_x</p:attrName>
                                        </p:attrNameLst>
                                      </p:cBhvr>
                                      <p:tavLst>
                                        <p:tav tm="0">
                                          <p:val>
                                            <p:strVal val="#ppt_x"/>
                                          </p:val>
                                        </p:tav>
                                        <p:tav tm="100000">
                                          <p:val>
                                            <p:strVal val="#ppt_x"/>
                                          </p:val>
                                        </p:tav>
                                      </p:tavLst>
                                    </p:anim>
                                    <p:anim calcmode="lin" valueType="num">
                                      <p:cBhvr>
                                        <p:cTn id="94" dur="1000" fill="hold"/>
                                        <p:tgtEl>
                                          <p:spTgt spid="8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1000" fill="hold"/>
                                        <p:tgtEl>
                                          <p:spTgt spid="85"/>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86"/>
                                        </p:tgtEl>
                                        <p:attrNameLst>
                                          <p:attrName>style.visibility</p:attrName>
                                        </p:attrNameLst>
                                      </p:cBhvr>
                                      <p:to>
                                        <p:strVal val="visible"/>
                                      </p:to>
                                    </p:set>
                                    <p:animEffect transition="in" filter="fade">
                                      <p:cBhvr>
                                        <p:cTn id="102" dur="1000"/>
                                        <p:tgtEl>
                                          <p:spTgt spid="86"/>
                                        </p:tgtEl>
                                      </p:cBhvr>
                                    </p:animEffect>
                                    <p:anim calcmode="lin" valueType="num">
                                      <p:cBhvr>
                                        <p:cTn id="103" dur="1000" fill="hold"/>
                                        <p:tgtEl>
                                          <p:spTgt spid="86"/>
                                        </p:tgtEl>
                                        <p:attrNameLst>
                                          <p:attrName>ppt_x</p:attrName>
                                        </p:attrNameLst>
                                      </p:cBhvr>
                                      <p:tavLst>
                                        <p:tav tm="0">
                                          <p:val>
                                            <p:strVal val="#ppt_x"/>
                                          </p:val>
                                        </p:tav>
                                        <p:tav tm="100000">
                                          <p:val>
                                            <p:strVal val="#ppt_x"/>
                                          </p:val>
                                        </p:tav>
                                      </p:tavLst>
                                    </p:anim>
                                    <p:anim calcmode="lin" valueType="num">
                                      <p:cBhvr>
                                        <p:cTn id="104" dur="1000" fill="hold"/>
                                        <p:tgtEl>
                                          <p:spTgt spid="86"/>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87"/>
                                        </p:tgtEl>
                                        <p:attrNameLst>
                                          <p:attrName>style.visibility</p:attrName>
                                        </p:attrNameLst>
                                      </p:cBhvr>
                                      <p:to>
                                        <p:strVal val="visible"/>
                                      </p:to>
                                    </p:set>
                                    <p:animEffect transition="in" filter="fade">
                                      <p:cBhvr>
                                        <p:cTn id="107" dur="1000"/>
                                        <p:tgtEl>
                                          <p:spTgt spid="87"/>
                                        </p:tgtEl>
                                      </p:cBhvr>
                                    </p:animEffect>
                                    <p:anim calcmode="lin" valueType="num">
                                      <p:cBhvr>
                                        <p:cTn id="108" dur="1000" fill="hold"/>
                                        <p:tgtEl>
                                          <p:spTgt spid="87"/>
                                        </p:tgtEl>
                                        <p:attrNameLst>
                                          <p:attrName>ppt_x</p:attrName>
                                        </p:attrNameLst>
                                      </p:cBhvr>
                                      <p:tavLst>
                                        <p:tav tm="0">
                                          <p:val>
                                            <p:strVal val="#ppt_x"/>
                                          </p:val>
                                        </p:tav>
                                        <p:tav tm="100000">
                                          <p:val>
                                            <p:strVal val="#ppt_x"/>
                                          </p:val>
                                        </p:tav>
                                      </p:tavLst>
                                    </p:anim>
                                    <p:anim calcmode="lin" valueType="num">
                                      <p:cBhvr>
                                        <p:cTn id="109" dur="1000" fill="hold"/>
                                        <p:tgtEl>
                                          <p:spTgt spid="87"/>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88"/>
                                        </p:tgtEl>
                                        <p:attrNameLst>
                                          <p:attrName>style.visibility</p:attrName>
                                        </p:attrNameLst>
                                      </p:cBhvr>
                                      <p:to>
                                        <p:strVal val="visible"/>
                                      </p:to>
                                    </p:set>
                                    <p:animEffect transition="in" filter="fade">
                                      <p:cBhvr>
                                        <p:cTn id="112" dur="1000"/>
                                        <p:tgtEl>
                                          <p:spTgt spid="88"/>
                                        </p:tgtEl>
                                      </p:cBhvr>
                                    </p:animEffect>
                                    <p:anim calcmode="lin" valueType="num">
                                      <p:cBhvr>
                                        <p:cTn id="113" dur="1000" fill="hold"/>
                                        <p:tgtEl>
                                          <p:spTgt spid="88"/>
                                        </p:tgtEl>
                                        <p:attrNameLst>
                                          <p:attrName>ppt_x</p:attrName>
                                        </p:attrNameLst>
                                      </p:cBhvr>
                                      <p:tavLst>
                                        <p:tav tm="0">
                                          <p:val>
                                            <p:strVal val="#ppt_x"/>
                                          </p:val>
                                        </p:tav>
                                        <p:tav tm="100000">
                                          <p:val>
                                            <p:strVal val="#ppt_x"/>
                                          </p:val>
                                        </p:tav>
                                      </p:tavLst>
                                    </p:anim>
                                    <p:anim calcmode="lin" valueType="num">
                                      <p:cBhvr>
                                        <p:cTn id="114" dur="1000" fill="hold"/>
                                        <p:tgtEl>
                                          <p:spTgt spid="88"/>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89"/>
                                        </p:tgtEl>
                                        <p:attrNameLst>
                                          <p:attrName>style.visibility</p:attrName>
                                        </p:attrNameLst>
                                      </p:cBhvr>
                                      <p:to>
                                        <p:strVal val="visible"/>
                                      </p:to>
                                    </p:set>
                                    <p:animEffect transition="in" filter="fade">
                                      <p:cBhvr>
                                        <p:cTn id="117" dur="1000"/>
                                        <p:tgtEl>
                                          <p:spTgt spid="89"/>
                                        </p:tgtEl>
                                      </p:cBhvr>
                                    </p:animEffect>
                                    <p:anim calcmode="lin" valueType="num">
                                      <p:cBhvr>
                                        <p:cTn id="118" dur="1000" fill="hold"/>
                                        <p:tgtEl>
                                          <p:spTgt spid="89"/>
                                        </p:tgtEl>
                                        <p:attrNameLst>
                                          <p:attrName>ppt_x</p:attrName>
                                        </p:attrNameLst>
                                      </p:cBhvr>
                                      <p:tavLst>
                                        <p:tav tm="0">
                                          <p:val>
                                            <p:strVal val="#ppt_x"/>
                                          </p:val>
                                        </p:tav>
                                        <p:tav tm="100000">
                                          <p:val>
                                            <p:strVal val="#ppt_x"/>
                                          </p:val>
                                        </p:tav>
                                      </p:tavLst>
                                    </p:anim>
                                    <p:anim calcmode="lin" valueType="num">
                                      <p:cBhvr>
                                        <p:cTn id="119" dur="1000" fill="hold"/>
                                        <p:tgtEl>
                                          <p:spTgt spid="89"/>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90"/>
                                        </p:tgtEl>
                                        <p:attrNameLst>
                                          <p:attrName>style.visibility</p:attrName>
                                        </p:attrNameLst>
                                      </p:cBhvr>
                                      <p:to>
                                        <p:strVal val="visible"/>
                                      </p:to>
                                    </p:set>
                                    <p:animEffect transition="in" filter="fade">
                                      <p:cBhvr>
                                        <p:cTn id="122" dur="1000"/>
                                        <p:tgtEl>
                                          <p:spTgt spid="90"/>
                                        </p:tgtEl>
                                      </p:cBhvr>
                                    </p:animEffect>
                                    <p:anim calcmode="lin" valueType="num">
                                      <p:cBhvr>
                                        <p:cTn id="123" dur="1000" fill="hold"/>
                                        <p:tgtEl>
                                          <p:spTgt spid="90"/>
                                        </p:tgtEl>
                                        <p:attrNameLst>
                                          <p:attrName>ppt_x</p:attrName>
                                        </p:attrNameLst>
                                      </p:cBhvr>
                                      <p:tavLst>
                                        <p:tav tm="0">
                                          <p:val>
                                            <p:strVal val="#ppt_x"/>
                                          </p:val>
                                        </p:tav>
                                        <p:tav tm="100000">
                                          <p:val>
                                            <p:strVal val="#ppt_x"/>
                                          </p:val>
                                        </p:tav>
                                      </p:tavLst>
                                    </p:anim>
                                    <p:anim calcmode="lin" valueType="num">
                                      <p:cBhvr>
                                        <p:cTn id="124" dur="1000" fill="hold"/>
                                        <p:tgtEl>
                                          <p:spTgt spid="90"/>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1000" fill="hold"/>
                                        <p:tgtEl>
                                          <p:spTgt spid="101"/>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03"/>
                                        </p:tgtEl>
                                        <p:attrNameLst>
                                          <p:attrName>style.visibility</p:attrName>
                                        </p:attrNameLst>
                                      </p:cBhvr>
                                      <p:to>
                                        <p:strVal val="visible"/>
                                      </p:to>
                                    </p:set>
                                    <p:animEffect transition="in" filter="fade">
                                      <p:cBhvr>
                                        <p:cTn id="132" dur="1000"/>
                                        <p:tgtEl>
                                          <p:spTgt spid="103"/>
                                        </p:tgtEl>
                                      </p:cBhvr>
                                    </p:animEffect>
                                    <p:anim calcmode="lin" valueType="num">
                                      <p:cBhvr>
                                        <p:cTn id="133" dur="1000" fill="hold"/>
                                        <p:tgtEl>
                                          <p:spTgt spid="103"/>
                                        </p:tgtEl>
                                        <p:attrNameLst>
                                          <p:attrName>ppt_x</p:attrName>
                                        </p:attrNameLst>
                                      </p:cBhvr>
                                      <p:tavLst>
                                        <p:tav tm="0">
                                          <p:val>
                                            <p:strVal val="#ppt_x"/>
                                          </p:val>
                                        </p:tav>
                                        <p:tav tm="100000">
                                          <p:val>
                                            <p:strVal val="#ppt_x"/>
                                          </p:val>
                                        </p:tav>
                                      </p:tavLst>
                                    </p:anim>
                                    <p:anim calcmode="lin" valueType="num">
                                      <p:cBhvr>
                                        <p:cTn id="134" dur="1000" fill="hold"/>
                                        <p:tgtEl>
                                          <p:spTgt spid="103"/>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133"/>
                                        </p:tgtEl>
                                        <p:attrNameLst>
                                          <p:attrName>style.visibility</p:attrName>
                                        </p:attrNameLst>
                                      </p:cBhvr>
                                      <p:to>
                                        <p:strVal val="visible"/>
                                      </p:to>
                                    </p:set>
                                    <p:animEffect transition="in" filter="fade">
                                      <p:cBhvr>
                                        <p:cTn id="137" dur="1000"/>
                                        <p:tgtEl>
                                          <p:spTgt spid="133"/>
                                        </p:tgtEl>
                                      </p:cBhvr>
                                    </p:animEffect>
                                    <p:anim calcmode="lin" valueType="num">
                                      <p:cBhvr>
                                        <p:cTn id="138" dur="1000" fill="hold"/>
                                        <p:tgtEl>
                                          <p:spTgt spid="133"/>
                                        </p:tgtEl>
                                        <p:attrNameLst>
                                          <p:attrName>ppt_x</p:attrName>
                                        </p:attrNameLst>
                                      </p:cBhvr>
                                      <p:tavLst>
                                        <p:tav tm="0">
                                          <p:val>
                                            <p:strVal val="#ppt_x"/>
                                          </p:val>
                                        </p:tav>
                                        <p:tav tm="100000">
                                          <p:val>
                                            <p:strVal val="#ppt_x"/>
                                          </p:val>
                                        </p:tav>
                                      </p:tavLst>
                                    </p:anim>
                                    <p:anim calcmode="lin" valueType="num">
                                      <p:cBhvr>
                                        <p:cTn id="139" dur="1000" fill="hold"/>
                                        <p:tgtEl>
                                          <p:spTgt spid="133"/>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134"/>
                                        </p:tgtEl>
                                        <p:attrNameLst>
                                          <p:attrName>style.visibility</p:attrName>
                                        </p:attrNameLst>
                                      </p:cBhvr>
                                      <p:to>
                                        <p:strVal val="visible"/>
                                      </p:to>
                                    </p:set>
                                    <p:animEffect transition="in" filter="fade">
                                      <p:cBhvr>
                                        <p:cTn id="142" dur="1000"/>
                                        <p:tgtEl>
                                          <p:spTgt spid="134"/>
                                        </p:tgtEl>
                                      </p:cBhvr>
                                    </p:animEffect>
                                    <p:anim calcmode="lin" valueType="num">
                                      <p:cBhvr>
                                        <p:cTn id="143" dur="1000" fill="hold"/>
                                        <p:tgtEl>
                                          <p:spTgt spid="134"/>
                                        </p:tgtEl>
                                        <p:attrNameLst>
                                          <p:attrName>ppt_x</p:attrName>
                                        </p:attrNameLst>
                                      </p:cBhvr>
                                      <p:tavLst>
                                        <p:tav tm="0">
                                          <p:val>
                                            <p:strVal val="#ppt_x"/>
                                          </p:val>
                                        </p:tav>
                                        <p:tav tm="100000">
                                          <p:val>
                                            <p:strVal val="#ppt_x"/>
                                          </p:val>
                                        </p:tav>
                                      </p:tavLst>
                                    </p:anim>
                                    <p:anim calcmode="lin" valueType="num">
                                      <p:cBhvr>
                                        <p:cTn id="144" dur="1000" fill="hold"/>
                                        <p:tgtEl>
                                          <p:spTgt spid="134"/>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147"/>
                                        </p:tgtEl>
                                        <p:attrNameLst>
                                          <p:attrName>style.visibility</p:attrName>
                                        </p:attrNameLst>
                                      </p:cBhvr>
                                      <p:to>
                                        <p:strVal val="visible"/>
                                      </p:to>
                                    </p:set>
                                    <p:animEffect transition="in" filter="fade">
                                      <p:cBhvr>
                                        <p:cTn id="147" dur="1000"/>
                                        <p:tgtEl>
                                          <p:spTgt spid="147"/>
                                        </p:tgtEl>
                                      </p:cBhvr>
                                    </p:animEffect>
                                    <p:anim calcmode="lin" valueType="num">
                                      <p:cBhvr>
                                        <p:cTn id="148" dur="1000" fill="hold"/>
                                        <p:tgtEl>
                                          <p:spTgt spid="147"/>
                                        </p:tgtEl>
                                        <p:attrNameLst>
                                          <p:attrName>ppt_x</p:attrName>
                                        </p:attrNameLst>
                                      </p:cBhvr>
                                      <p:tavLst>
                                        <p:tav tm="0">
                                          <p:val>
                                            <p:strVal val="#ppt_x"/>
                                          </p:val>
                                        </p:tav>
                                        <p:tav tm="100000">
                                          <p:val>
                                            <p:strVal val="#ppt_x"/>
                                          </p:val>
                                        </p:tav>
                                      </p:tavLst>
                                    </p:anim>
                                    <p:anim calcmode="lin" valueType="num">
                                      <p:cBhvr>
                                        <p:cTn id="149" dur="1000" fill="hold"/>
                                        <p:tgtEl>
                                          <p:spTgt spid="147"/>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153"/>
                                        </p:tgtEl>
                                        <p:attrNameLst>
                                          <p:attrName>style.visibility</p:attrName>
                                        </p:attrNameLst>
                                      </p:cBhvr>
                                      <p:to>
                                        <p:strVal val="visible"/>
                                      </p:to>
                                    </p:set>
                                    <p:animEffect transition="in" filter="fade">
                                      <p:cBhvr>
                                        <p:cTn id="152" dur="1000"/>
                                        <p:tgtEl>
                                          <p:spTgt spid="153"/>
                                        </p:tgtEl>
                                      </p:cBhvr>
                                    </p:animEffect>
                                    <p:anim calcmode="lin" valueType="num">
                                      <p:cBhvr>
                                        <p:cTn id="153" dur="1000" fill="hold"/>
                                        <p:tgtEl>
                                          <p:spTgt spid="153"/>
                                        </p:tgtEl>
                                        <p:attrNameLst>
                                          <p:attrName>ppt_x</p:attrName>
                                        </p:attrNameLst>
                                      </p:cBhvr>
                                      <p:tavLst>
                                        <p:tav tm="0">
                                          <p:val>
                                            <p:strVal val="#ppt_x"/>
                                          </p:val>
                                        </p:tav>
                                        <p:tav tm="100000">
                                          <p:val>
                                            <p:strVal val="#ppt_x"/>
                                          </p:val>
                                        </p:tav>
                                      </p:tavLst>
                                    </p:anim>
                                    <p:anim calcmode="lin" valueType="num">
                                      <p:cBhvr>
                                        <p:cTn id="154" dur="1000" fill="hold"/>
                                        <p:tgtEl>
                                          <p:spTgt spid="153"/>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154"/>
                                        </p:tgtEl>
                                        <p:attrNameLst>
                                          <p:attrName>style.visibility</p:attrName>
                                        </p:attrNameLst>
                                      </p:cBhvr>
                                      <p:to>
                                        <p:strVal val="visible"/>
                                      </p:to>
                                    </p:set>
                                    <p:animEffect transition="in" filter="fade">
                                      <p:cBhvr>
                                        <p:cTn id="157" dur="1000"/>
                                        <p:tgtEl>
                                          <p:spTgt spid="154"/>
                                        </p:tgtEl>
                                      </p:cBhvr>
                                    </p:animEffect>
                                    <p:anim calcmode="lin" valueType="num">
                                      <p:cBhvr>
                                        <p:cTn id="158" dur="1000" fill="hold"/>
                                        <p:tgtEl>
                                          <p:spTgt spid="154"/>
                                        </p:tgtEl>
                                        <p:attrNameLst>
                                          <p:attrName>ppt_x</p:attrName>
                                        </p:attrNameLst>
                                      </p:cBhvr>
                                      <p:tavLst>
                                        <p:tav tm="0">
                                          <p:val>
                                            <p:strVal val="#ppt_x"/>
                                          </p:val>
                                        </p:tav>
                                        <p:tav tm="100000">
                                          <p:val>
                                            <p:strVal val="#ppt_x"/>
                                          </p:val>
                                        </p:tav>
                                      </p:tavLst>
                                    </p:anim>
                                    <p:anim calcmode="lin" valueType="num">
                                      <p:cBhvr>
                                        <p:cTn id="159" dur="1000" fill="hold"/>
                                        <p:tgtEl>
                                          <p:spTgt spid="154"/>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155"/>
                                        </p:tgtEl>
                                        <p:attrNameLst>
                                          <p:attrName>style.visibility</p:attrName>
                                        </p:attrNameLst>
                                      </p:cBhvr>
                                      <p:to>
                                        <p:strVal val="visible"/>
                                      </p:to>
                                    </p:set>
                                    <p:animEffect transition="in" filter="fade">
                                      <p:cBhvr>
                                        <p:cTn id="162" dur="1000"/>
                                        <p:tgtEl>
                                          <p:spTgt spid="155"/>
                                        </p:tgtEl>
                                      </p:cBhvr>
                                    </p:animEffect>
                                    <p:anim calcmode="lin" valueType="num">
                                      <p:cBhvr>
                                        <p:cTn id="163" dur="1000" fill="hold"/>
                                        <p:tgtEl>
                                          <p:spTgt spid="155"/>
                                        </p:tgtEl>
                                        <p:attrNameLst>
                                          <p:attrName>ppt_x</p:attrName>
                                        </p:attrNameLst>
                                      </p:cBhvr>
                                      <p:tavLst>
                                        <p:tav tm="0">
                                          <p:val>
                                            <p:strVal val="#ppt_x"/>
                                          </p:val>
                                        </p:tav>
                                        <p:tav tm="100000">
                                          <p:val>
                                            <p:strVal val="#ppt_x"/>
                                          </p:val>
                                        </p:tav>
                                      </p:tavLst>
                                    </p:anim>
                                    <p:anim calcmode="lin" valueType="num">
                                      <p:cBhvr>
                                        <p:cTn id="164" dur="1000" fill="hold"/>
                                        <p:tgtEl>
                                          <p:spTgt spid="155"/>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42" presetClass="entr" presetSubtype="0" fill="hold" grpId="0" nodeType="clickEffect">
                                  <p:stCondLst>
                                    <p:cond delay="0"/>
                                  </p:stCondLst>
                                  <p:childTnLst>
                                    <p:set>
                                      <p:cBhvr>
                                        <p:cTn id="173" dur="1" fill="hold">
                                          <p:stCondLst>
                                            <p:cond delay="0"/>
                                          </p:stCondLst>
                                        </p:cTn>
                                        <p:tgtEl>
                                          <p:spTgt spid="71"/>
                                        </p:tgtEl>
                                        <p:attrNameLst>
                                          <p:attrName>style.visibility</p:attrName>
                                        </p:attrNameLst>
                                      </p:cBhvr>
                                      <p:to>
                                        <p:strVal val="visible"/>
                                      </p:to>
                                    </p:set>
                                    <p:animEffect transition="in" filter="fade">
                                      <p:cBhvr>
                                        <p:cTn id="174" dur="1000"/>
                                        <p:tgtEl>
                                          <p:spTgt spid="71"/>
                                        </p:tgtEl>
                                      </p:cBhvr>
                                    </p:animEffect>
                                    <p:anim calcmode="lin" valueType="num">
                                      <p:cBhvr>
                                        <p:cTn id="175" dur="1000" fill="hold"/>
                                        <p:tgtEl>
                                          <p:spTgt spid="71"/>
                                        </p:tgtEl>
                                        <p:attrNameLst>
                                          <p:attrName>ppt_x</p:attrName>
                                        </p:attrNameLst>
                                      </p:cBhvr>
                                      <p:tavLst>
                                        <p:tav tm="0">
                                          <p:val>
                                            <p:strVal val="#ppt_x"/>
                                          </p:val>
                                        </p:tav>
                                        <p:tav tm="100000">
                                          <p:val>
                                            <p:strVal val="#ppt_x"/>
                                          </p:val>
                                        </p:tav>
                                      </p:tavLst>
                                    </p:anim>
                                    <p:anim calcmode="lin" valueType="num">
                                      <p:cBhvr>
                                        <p:cTn id="176" dur="1000" fill="hold"/>
                                        <p:tgtEl>
                                          <p:spTgt spid="71"/>
                                        </p:tgtEl>
                                        <p:attrNameLst>
                                          <p:attrName>ppt_y</p:attrName>
                                        </p:attrNameLst>
                                      </p:cBhvr>
                                      <p:tavLst>
                                        <p:tav tm="0">
                                          <p:val>
                                            <p:strVal val="#ppt_y+.1"/>
                                          </p:val>
                                        </p:tav>
                                        <p:tav tm="100000">
                                          <p:val>
                                            <p:strVal val="#ppt_y"/>
                                          </p:val>
                                        </p:tav>
                                      </p:tavLst>
                                    </p:anim>
                                  </p:childTnLst>
                                </p:cTn>
                              </p:par>
                              <p:par>
                                <p:cTn id="177" presetID="42" presetClass="entr" presetSubtype="0" fill="hold" grpId="0" nodeType="withEffect">
                                  <p:stCondLst>
                                    <p:cond delay="0"/>
                                  </p:stCondLst>
                                  <p:childTnLst>
                                    <p:set>
                                      <p:cBhvr>
                                        <p:cTn id="178" dur="1" fill="hold">
                                          <p:stCondLst>
                                            <p:cond delay="0"/>
                                          </p:stCondLst>
                                        </p:cTn>
                                        <p:tgtEl>
                                          <p:spTgt spid="72"/>
                                        </p:tgtEl>
                                        <p:attrNameLst>
                                          <p:attrName>style.visibility</p:attrName>
                                        </p:attrNameLst>
                                      </p:cBhvr>
                                      <p:to>
                                        <p:strVal val="visible"/>
                                      </p:to>
                                    </p:set>
                                    <p:animEffect transition="in" filter="fade">
                                      <p:cBhvr>
                                        <p:cTn id="179" dur="1000"/>
                                        <p:tgtEl>
                                          <p:spTgt spid="72"/>
                                        </p:tgtEl>
                                      </p:cBhvr>
                                    </p:animEffect>
                                    <p:anim calcmode="lin" valueType="num">
                                      <p:cBhvr>
                                        <p:cTn id="180" dur="1000" fill="hold"/>
                                        <p:tgtEl>
                                          <p:spTgt spid="72"/>
                                        </p:tgtEl>
                                        <p:attrNameLst>
                                          <p:attrName>ppt_x</p:attrName>
                                        </p:attrNameLst>
                                      </p:cBhvr>
                                      <p:tavLst>
                                        <p:tav tm="0">
                                          <p:val>
                                            <p:strVal val="#ppt_x"/>
                                          </p:val>
                                        </p:tav>
                                        <p:tav tm="100000">
                                          <p:val>
                                            <p:strVal val="#ppt_x"/>
                                          </p:val>
                                        </p:tav>
                                      </p:tavLst>
                                    </p:anim>
                                    <p:anim calcmode="lin" valueType="num">
                                      <p:cBhvr>
                                        <p:cTn id="181" dur="1000" fill="hold"/>
                                        <p:tgtEl>
                                          <p:spTgt spid="72"/>
                                        </p:tgtEl>
                                        <p:attrNameLst>
                                          <p:attrName>ppt_y</p:attrName>
                                        </p:attrNameLst>
                                      </p:cBhvr>
                                      <p:tavLst>
                                        <p:tav tm="0">
                                          <p:val>
                                            <p:strVal val="#ppt_y+.1"/>
                                          </p:val>
                                        </p:tav>
                                        <p:tav tm="100000">
                                          <p:val>
                                            <p:strVal val="#ppt_y"/>
                                          </p:val>
                                        </p:tav>
                                      </p:tavLst>
                                    </p:anim>
                                  </p:childTnLst>
                                </p:cTn>
                              </p:par>
                              <p:par>
                                <p:cTn id="182" presetID="42" presetClass="entr" presetSubtype="0" fill="hold" grpId="0" nodeType="withEffect">
                                  <p:stCondLst>
                                    <p:cond delay="0"/>
                                  </p:stCondLst>
                                  <p:childTnLst>
                                    <p:set>
                                      <p:cBhvr>
                                        <p:cTn id="183" dur="1" fill="hold">
                                          <p:stCondLst>
                                            <p:cond delay="0"/>
                                          </p:stCondLst>
                                        </p:cTn>
                                        <p:tgtEl>
                                          <p:spTgt spid="73"/>
                                        </p:tgtEl>
                                        <p:attrNameLst>
                                          <p:attrName>style.visibility</p:attrName>
                                        </p:attrNameLst>
                                      </p:cBhvr>
                                      <p:to>
                                        <p:strVal val="visible"/>
                                      </p:to>
                                    </p:set>
                                    <p:animEffect transition="in" filter="fade">
                                      <p:cBhvr>
                                        <p:cTn id="184" dur="1000"/>
                                        <p:tgtEl>
                                          <p:spTgt spid="73"/>
                                        </p:tgtEl>
                                      </p:cBhvr>
                                    </p:animEffect>
                                    <p:anim calcmode="lin" valueType="num">
                                      <p:cBhvr>
                                        <p:cTn id="185" dur="1000" fill="hold"/>
                                        <p:tgtEl>
                                          <p:spTgt spid="73"/>
                                        </p:tgtEl>
                                        <p:attrNameLst>
                                          <p:attrName>ppt_x</p:attrName>
                                        </p:attrNameLst>
                                      </p:cBhvr>
                                      <p:tavLst>
                                        <p:tav tm="0">
                                          <p:val>
                                            <p:strVal val="#ppt_x"/>
                                          </p:val>
                                        </p:tav>
                                        <p:tav tm="100000">
                                          <p:val>
                                            <p:strVal val="#ppt_x"/>
                                          </p:val>
                                        </p:tav>
                                      </p:tavLst>
                                    </p:anim>
                                    <p:anim calcmode="lin" valueType="num">
                                      <p:cBhvr>
                                        <p:cTn id="186" dur="1000" fill="hold"/>
                                        <p:tgtEl>
                                          <p:spTgt spid="73"/>
                                        </p:tgtEl>
                                        <p:attrNameLst>
                                          <p:attrName>ppt_y</p:attrName>
                                        </p:attrNameLst>
                                      </p:cBhvr>
                                      <p:tavLst>
                                        <p:tav tm="0">
                                          <p:val>
                                            <p:strVal val="#ppt_y+.1"/>
                                          </p:val>
                                        </p:tav>
                                        <p:tav tm="100000">
                                          <p:val>
                                            <p:strVal val="#ppt_y"/>
                                          </p:val>
                                        </p:tav>
                                      </p:tavLst>
                                    </p:anim>
                                  </p:childTnLst>
                                </p:cTn>
                              </p:par>
                              <p:par>
                                <p:cTn id="187" presetID="42" presetClass="entr" presetSubtype="0" fill="hold" grpId="0" nodeType="withEffect">
                                  <p:stCondLst>
                                    <p:cond delay="0"/>
                                  </p:stCondLst>
                                  <p:childTnLst>
                                    <p:set>
                                      <p:cBhvr>
                                        <p:cTn id="188" dur="1" fill="hold">
                                          <p:stCondLst>
                                            <p:cond delay="0"/>
                                          </p:stCondLst>
                                        </p:cTn>
                                        <p:tgtEl>
                                          <p:spTgt spid="74"/>
                                        </p:tgtEl>
                                        <p:attrNameLst>
                                          <p:attrName>style.visibility</p:attrName>
                                        </p:attrNameLst>
                                      </p:cBhvr>
                                      <p:to>
                                        <p:strVal val="visible"/>
                                      </p:to>
                                    </p:set>
                                    <p:animEffect transition="in" filter="fade">
                                      <p:cBhvr>
                                        <p:cTn id="189" dur="1000"/>
                                        <p:tgtEl>
                                          <p:spTgt spid="74"/>
                                        </p:tgtEl>
                                      </p:cBhvr>
                                    </p:animEffect>
                                    <p:anim calcmode="lin" valueType="num">
                                      <p:cBhvr>
                                        <p:cTn id="190" dur="1000" fill="hold"/>
                                        <p:tgtEl>
                                          <p:spTgt spid="74"/>
                                        </p:tgtEl>
                                        <p:attrNameLst>
                                          <p:attrName>ppt_x</p:attrName>
                                        </p:attrNameLst>
                                      </p:cBhvr>
                                      <p:tavLst>
                                        <p:tav tm="0">
                                          <p:val>
                                            <p:strVal val="#ppt_x"/>
                                          </p:val>
                                        </p:tav>
                                        <p:tav tm="100000">
                                          <p:val>
                                            <p:strVal val="#ppt_x"/>
                                          </p:val>
                                        </p:tav>
                                      </p:tavLst>
                                    </p:anim>
                                    <p:anim calcmode="lin" valueType="num">
                                      <p:cBhvr>
                                        <p:cTn id="191" dur="1000" fill="hold"/>
                                        <p:tgtEl>
                                          <p:spTgt spid="74"/>
                                        </p:tgtEl>
                                        <p:attrNameLst>
                                          <p:attrName>ppt_y</p:attrName>
                                        </p:attrNameLst>
                                      </p:cBhvr>
                                      <p:tavLst>
                                        <p:tav tm="0">
                                          <p:val>
                                            <p:strVal val="#ppt_y+.1"/>
                                          </p:val>
                                        </p:tav>
                                        <p:tav tm="100000">
                                          <p:val>
                                            <p:strVal val="#ppt_y"/>
                                          </p:val>
                                        </p:tav>
                                      </p:tavLst>
                                    </p:anim>
                                  </p:childTnLst>
                                </p:cTn>
                              </p:par>
                              <p:par>
                                <p:cTn id="192" presetID="42" presetClass="entr" presetSubtype="0" fill="hold" grpId="0" nodeType="withEffect">
                                  <p:stCondLst>
                                    <p:cond delay="0"/>
                                  </p:stCondLst>
                                  <p:childTnLst>
                                    <p:set>
                                      <p:cBhvr>
                                        <p:cTn id="193" dur="1" fill="hold">
                                          <p:stCondLst>
                                            <p:cond delay="0"/>
                                          </p:stCondLst>
                                        </p:cTn>
                                        <p:tgtEl>
                                          <p:spTgt spid="76"/>
                                        </p:tgtEl>
                                        <p:attrNameLst>
                                          <p:attrName>style.visibility</p:attrName>
                                        </p:attrNameLst>
                                      </p:cBhvr>
                                      <p:to>
                                        <p:strVal val="visible"/>
                                      </p:to>
                                    </p:set>
                                    <p:animEffect transition="in" filter="fade">
                                      <p:cBhvr>
                                        <p:cTn id="194" dur="1000"/>
                                        <p:tgtEl>
                                          <p:spTgt spid="76"/>
                                        </p:tgtEl>
                                      </p:cBhvr>
                                    </p:animEffect>
                                    <p:anim calcmode="lin" valueType="num">
                                      <p:cBhvr>
                                        <p:cTn id="195" dur="1000" fill="hold"/>
                                        <p:tgtEl>
                                          <p:spTgt spid="76"/>
                                        </p:tgtEl>
                                        <p:attrNameLst>
                                          <p:attrName>ppt_x</p:attrName>
                                        </p:attrNameLst>
                                      </p:cBhvr>
                                      <p:tavLst>
                                        <p:tav tm="0">
                                          <p:val>
                                            <p:strVal val="#ppt_x"/>
                                          </p:val>
                                        </p:tav>
                                        <p:tav tm="100000">
                                          <p:val>
                                            <p:strVal val="#ppt_x"/>
                                          </p:val>
                                        </p:tav>
                                      </p:tavLst>
                                    </p:anim>
                                    <p:anim calcmode="lin" valueType="num">
                                      <p:cBhvr>
                                        <p:cTn id="196" dur="1000" fill="hold"/>
                                        <p:tgtEl>
                                          <p:spTgt spid="76"/>
                                        </p:tgtEl>
                                        <p:attrNameLst>
                                          <p:attrName>ppt_y</p:attrName>
                                        </p:attrNameLst>
                                      </p:cBhvr>
                                      <p:tavLst>
                                        <p:tav tm="0">
                                          <p:val>
                                            <p:strVal val="#ppt_y+.1"/>
                                          </p:val>
                                        </p:tav>
                                        <p:tav tm="100000">
                                          <p:val>
                                            <p:strVal val="#ppt_y"/>
                                          </p:val>
                                        </p:tav>
                                      </p:tavLst>
                                    </p:anim>
                                  </p:childTnLst>
                                </p:cTn>
                              </p:par>
                              <p:par>
                                <p:cTn id="197" presetID="42" presetClass="entr" presetSubtype="0" fill="hold" grpId="0" nodeType="withEffect">
                                  <p:stCondLst>
                                    <p:cond delay="0"/>
                                  </p:stCondLst>
                                  <p:childTnLst>
                                    <p:set>
                                      <p:cBhvr>
                                        <p:cTn id="198" dur="1" fill="hold">
                                          <p:stCondLst>
                                            <p:cond delay="0"/>
                                          </p:stCondLst>
                                        </p:cTn>
                                        <p:tgtEl>
                                          <p:spTgt spid="109"/>
                                        </p:tgtEl>
                                        <p:attrNameLst>
                                          <p:attrName>style.visibility</p:attrName>
                                        </p:attrNameLst>
                                      </p:cBhvr>
                                      <p:to>
                                        <p:strVal val="visible"/>
                                      </p:to>
                                    </p:set>
                                    <p:animEffect transition="in" filter="fade">
                                      <p:cBhvr>
                                        <p:cTn id="199" dur="1000"/>
                                        <p:tgtEl>
                                          <p:spTgt spid="109"/>
                                        </p:tgtEl>
                                      </p:cBhvr>
                                    </p:animEffect>
                                    <p:anim calcmode="lin" valueType="num">
                                      <p:cBhvr>
                                        <p:cTn id="200" dur="1000" fill="hold"/>
                                        <p:tgtEl>
                                          <p:spTgt spid="109"/>
                                        </p:tgtEl>
                                        <p:attrNameLst>
                                          <p:attrName>ppt_x</p:attrName>
                                        </p:attrNameLst>
                                      </p:cBhvr>
                                      <p:tavLst>
                                        <p:tav tm="0">
                                          <p:val>
                                            <p:strVal val="#ppt_x"/>
                                          </p:val>
                                        </p:tav>
                                        <p:tav tm="100000">
                                          <p:val>
                                            <p:strVal val="#ppt_x"/>
                                          </p:val>
                                        </p:tav>
                                      </p:tavLst>
                                    </p:anim>
                                    <p:anim calcmode="lin" valueType="num">
                                      <p:cBhvr>
                                        <p:cTn id="201" dur="1000" fill="hold"/>
                                        <p:tgtEl>
                                          <p:spTgt spid="10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110"/>
                                        </p:tgtEl>
                                        <p:attrNameLst>
                                          <p:attrName>style.visibility</p:attrName>
                                        </p:attrNameLst>
                                      </p:cBhvr>
                                      <p:to>
                                        <p:strVal val="visible"/>
                                      </p:to>
                                    </p:set>
                                    <p:animEffect transition="in" filter="fade">
                                      <p:cBhvr>
                                        <p:cTn id="204" dur="1000"/>
                                        <p:tgtEl>
                                          <p:spTgt spid="110"/>
                                        </p:tgtEl>
                                      </p:cBhvr>
                                    </p:animEffect>
                                    <p:anim calcmode="lin" valueType="num">
                                      <p:cBhvr>
                                        <p:cTn id="205" dur="1000" fill="hold"/>
                                        <p:tgtEl>
                                          <p:spTgt spid="110"/>
                                        </p:tgtEl>
                                        <p:attrNameLst>
                                          <p:attrName>ppt_x</p:attrName>
                                        </p:attrNameLst>
                                      </p:cBhvr>
                                      <p:tavLst>
                                        <p:tav tm="0">
                                          <p:val>
                                            <p:strVal val="#ppt_x"/>
                                          </p:val>
                                        </p:tav>
                                        <p:tav tm="100000">
                                          <p:val>
                                            <p:strVal val="#ppt_x"/>
                                          </p:val>
                                        </p:tav>
                                      </p:tavLst>
                                    </p:anim>
                                    <p:anim calcmode="lin" valueType="num">
                                      <p:cBhvr>
                                        <p:cTn id="206" dur="1000" fill="hold"/>
                                        <p:tgtEl>
                                          <p:spTgt spid="110"/>
                                        </p:tgtEl>
                                        <p:attrNameLst>
                                          <p:attrName>ppt_y</p:attrName>
                                        </p:attrNameLst>
                                      </p:cBhvr>
                                      <p:tavLst>
                                        <p:tav tm="0">
                                          <p:val>
                                            <p:strVal val="#ppt_y+.1"/>
                                          </p:val>
                                        </p:tav>
                                        <p:tav tm="100000">
                                          <p:val>
                                            <p:strVal val="#ppt_y"/>
                                          </p:val>
                                        </p:tav>
                                      </p:tavLst>
                                    </p:anim>
                                  </p:childTnLst>
                                </p:cTn>
                              </p:par>
                              <p:par>
                                <p:cTn id="207" presetID="42" presetClass="entr" presetSubtype="0" fill="hold" grpId="0" nodeType="withEffect">
                                  <p:stCondLst>
                                    <p:cond delay="0"/>
                                  </p:stCondLst>
                                  <p:childTnLst>
                                    <p:set>
                                      <p:cBhvr>
                                        <p:cTn id="208" dur="1" fill="hold">
                                          <p:stCondLst>
                                            <p:cond delay="0"/>
                                          </p:stCondLst>
                                        </p:cTn>
                                        <p:tgtEl>
                                          <p:spTgt spid="111"/>
                                        </p:tgtEl>
                                        <p:attrNameLst>
                                          <p:attrName>style.visibility</p:attrName>
                                        </p:attrNameLst>
                                      </p:cBhvr>
                                      <p:to>
                                        <p:strVal val="visible"/>
                                      </p:to>
                                    </p:set>
                                    <p:animEffect transition="in" filter="fade">
                                      <p:cBhvr>
                                        <p:cTn id="209" dur="1000"/>
                                        <p:tgtEl>
                                          <p:spTgt spid="111"/>
                                        </p:tgtEl>
                                      </p:cBhvr>
                                    </p:animEffect>
                                    <p:anim calcmode="lin" valueType="num">
                                      <p:cBhvr>
                                        <p:cTn id="210" dur="1000" fill="hold"/>
                                        <p:tgtEl>
                                          <p:spTgt spid="111"/>
                                        </p:tgtEl>
                                        <p:attrNameLst>
                                          <p:attrName>ppt_x</p:attrName>
                                        </p:attrNameLst>
                                      </p:cBhvr>
                                      <p:tavLst>
                                        <p:tav tm="0">
                                          <p:val>
                                            <p:strVal val="#ppt_x"/>
                                          </p:val>
                                        </p:tav>
                                        <p:tav tm="100000">
                                          <p:val>
                                            <p:strVal val="#ppt_x"/>
                                          </p:val>
                                        </p:tav>
                                      </p:tavLst>
                                    </p:anim>
                                    <p:anim calcmode="lin" valueType="num">
                                      <p:cBhvr>
                                        <p:cTn id="211" dur="1000" fill="hold"/>
                                        <p:tgtEl>
                                          <p:spTgt spid="111"/>
                                        </p:tgtEl>
                                        <p:attrNameLst>
                                          <p:attrName>ppt_y</p:attrName>
                                        </p:attrNameLst>
                                      </p:cBhvr>
                                      <p:tavLst>
                                        <p:tav tm="0">
                                          <p:val>
                                            <p:strVal val="#ppt_y+.1"/>
                                          </p:val>
                                        </p:tav>
                                        <p:tav tm="100000">
                                          <p:val>
                                            <p:strVal val="#ppt_y"/>
                                          </p:val>
                                        </p:tav>
                                      </p:tavLst>
                                    </p:anim>
                                  </p:childTnLst>
                                </p:cTn>
                              </p:par>
                              <p:par>
                                <p:cTn id="212" presetID="42" presetClass="entr" presetSubtype="0" fill="hold" grpId="0" nodeType="withEffect">
                                  <p:stCondLst>
                                    <p:cond delay="0"/>
                                  </p:stCondLst>
                                  <p:childTnLst>
                                    <p:set>
                                      <p:cBhvr>
                                        <p:cTn id="213" dur="1" fill="hold">
                                          <p:stCondLst>
                                            <p:cond delay="0"/>
                                          </p:stCondLst>
                                        </p:cTn>
                                        <p:tgtEl>
                                          <p:spTgt spid="114"/>
                                        </p:tgtEl>
                                        <p:attrNameLst>
                                          <p:attrName>style.visibility</p:attrName>
                                        </p:attrNameLst>
                                      </p:cBhvr>
                                      <p:to>
                                        <p:strVal val="visible"/>
                                      </p:to>
                                    </p:set>
                                    <p:animEffect transition="in" filter="fade">
                                      <p:cBhvr>
                                        <p:cTn id="214" dur="1000"/>
                                        <p:tgtEl>
                                          <p:spTgt spid="114"/>
                                        </p:tgtEl>
                                      </p:cBhvr>
                                    </p:animEffect>
                                    <p:anim calcmode="lin" valueType="num">
                                      <p:cBhvr>
                                        <p:cTn id="215" dur="1000" fill="hold"/>
                                        <p:tgtEl>
                                          <p:spTgt spid="114"/>
                                        </p:tgtEl>
                                        <p:attrNameLst>
                                          <p:attrName>ppt_x</p:attrName>
                                        </p:attrNameLst>
                                      </p:cBhvr>
                                      <p:tavLst>
                                        <p:tav tm="0">
                                          <p:val>
                                            <p:strVal val="#ppt_x"/>
                                          </p:val>
                                        </p:tav>
                                        <p:tav tm="100000">
                                          <p:val>
                                            <p:strVal val="#ppt_x"/>
                                          </p:val>
                                        </p:tav>
                                      </p:tavLst>
                                    </p:anim>
                                    <p:anim calcmode="lin" valueType="num">
                                      <p:cBhvr>
                                        <p:cTn id="216" dur="1000" fill="hold"/>
                                        <p:tgtEl>
                                          <p:spTgt spid="114"/>
                                        </p:tgtEl>
                                        <p:attrNameLst>
                                          <p:attrName>ppt_y</p:attrName>
                                        </p:attrNameLst>
                                      </p:cBhvr>
                                      <p:tavLst>
                                        <p:tav tm="0">
                                          <p:val>
                                            <p:strVal val="#ppt_y+.1"/>
                                          </p:val>
                                        </p:tav>
                                        <p:tav tm="100000">
                                          <p:val>
                                            <p:strVal val="#ppt_y"/>
                                          </p:val>
                                        </p:tav>
                                      </p:tavLst>
                                    </p:anim>
                                  </p:childTnLst>
                                </p:cTn>
                              </p:par>
                              <p:par>
                                <p:cTn id="217" presetID="42" presetClass="entr" presetSubtype="0" fill="hold" grpId="0" nodeType="withEffect">
                                  <p:stCondLst>
                                    <p:cond delay="0"/>
                                  </p:stCondLst>
                                  <p:childTnLst>
                                    <p:set>
                                      <p:cBhvr>
                                        <p:cTn id="218" dur="1" fill="hold">
                                          <p:stCondLst>
                                            <p:cond delay="0"/>
                                          </p:stCondLst>
                                        </p:cTn>
                                        <p:tgtEl>
                                          <p:spTgt spid="116"/>
                                        </p:tgtEl>
                                        <p:attrNameLst>
                                          <p:attrName>style.visibility</p:attrName>
                                        </p:attrNameLst>
                                      </p:cBhvr>
                                      <p:to>
                                        <p:strVal val="visible"/>
                                      </p:to>
                                    </p:set>
                                    <p:animEffect transition="in" filter="fade">
                                      <p:cBhvr>
                                        <p:cTn id="219" dur="1000"/>
                                        <p:tgtEl>
                                          <p:spTgt spid="116"/>
                                        </p:tgtEl>
                                      </p:cBhvr>
                                    </p:animEffect>
                                    <p:anim calcmode="lin" valueType="num">
                                      <p:cBhvr>
                                        <p:cTn id="220" dur="1000" fill="hold"/>
                                        <p:tgtEl>
                                          <p:spTgt spid="116"/>
                                        </p:tgtEl>
                                        <p:attrNameLst>
                                          <p:attrName>ppt_x</p:attrName>
                                        </p:attrNameLst>
                                      </p:cBhvr>
                                      <p:tavLst>
                                        <p:tav tm="0">
                                          <p:val>
                                            <p:strVal val="#ppt_x"/>
                                          </p:val>
                                        </p:tav>
                                        <p:tav tm="100000">
                                          <p:val>
                                            <p:strVal val="#ppt_x"/>
                                          </p:val>
                                        </p:tav>
                                      </p:tavLst>
                                    </p:anim>
                                    <p:anim calcmode="lin" valueType="num">
                                      <p:cBhvr>
                                        <p:cTn id="221" dur="1000" fill="hold"/>
                                        <p:tgtEl>
                                          <p:spTgt spid="116"/>
                                        </p:tgtEl>
                                        <p:attrNameLst>
                                          <p:attrName>ppt_y</p:attrName>
                                        </p:attrNameLst>
                                      </p:cBhvr>
                                      <p:tavLst>
                                        <p:tav tm="0">
                                          <p:val>
                                            <p:strVal val="#ppt_y+.1"/>
                                          </p:val>
                                        </p:tav>
                                        <p:tav tm="100000">
                                          <p:val>
                                            <p:strVal val="#ppt_y"/>
                                          </p:val>
                                        </p:tav>
                                      </p:tavLst>
                                    </p:anim>
                                  </p:childTnLst>
                                </p:cTn>
                              </p:par>
                              <p:par>
                                <p:cTn id="222" presetID="42" presetClass="entr" presetSubtype="0" fill="hold" grpId="0" nodeType="withEffect">
                                  <p:stCondLst>
                                    <p:cond delay="0"/>
                                  </p:stCondLst>
                                  <p:childTnLst>
                                    <p:set>
                                      <p:cBhvr>
                                        <p:cTn id="223" dur="1" fill="hold">
                                          <p:stCondLst>
                                            <p:cond delay="0"/>
                                          </p:stCondLst>
                                        </p:cTn>
                                        <p:tgtEl>
                                          <p:spTgt spid="115"/>
                                        </p:tgtEl>
                                        <p:attrNameLst>
                                          <p:attrName>style.visibility</p:attrName>
                                        </p:attrNameLst>
                                      </p:cBhvr>
                                      <p:to>
                                        <p:strVal val="visible"/>
                                      </p:to>
                                    </p:set>
                                    <p:animEffect transition="in" filter="fade">
                                      <p:cBhvr>
                                        <p:cTn id="224" dur="1000"/>
                                        <p:tgtEl>
                                          <p:spTgt spid="115"/>
                                        </p:tgtEl>
                                      </p:cBhvr>
                                    </p:animEffect>
                                    <p:anim calcmode="lin" valueType="num">
                                      <p:cBhvr>
                                        <p:cTn id="225" dur="1000" fill="hold"/>
                                        <p:tgtEl>
                                          <p:spTgt spid="115"/>
                                        </p:tgtEl>
                                        <p:attrNameLst>
                                          <p:attrName>ppt_x</p:attrName>
                                        </p:attrNameLst>
                                      </p:cBhvr>
                                      <p:tavLst>
                                        <p:tav tm="0">
                                          <p:val>
                                            <p:strVal val="#ppt_x"/>
                                          </p:val>
                                        </p:tav>
                                        <p:tav tm="100000">
                                          <p:val>
                                            <p:strVal val="#ppt_x"/>
                                          </p:val>
                                        </p:tav>
                                      </p:tavLst>
                                    </p:anim>
                                    <p:anim calcmode="lin" valueType="num">
                                      <p:cBhvr>
                                        <p:cTn id="226" dur="1000" fill="hold"/>
                                        <p:tgtEl>
                                          <p:spTgt spid="115"/>
                                        </p:tgtEl>
                                        <p:attrNameLst>
                                          <p:attrName>ppt_y</p:attrName>
                                        </p:attrNameLst>
                                      </p:cBhvr>
                                      <p:tavLst>
                                        <p:tav tm="0">
                                          <p:val>
                                            <p:strVal val="#ppt_y+.1"/>
                                          </p:val>
                                        </p:tav>
                                        <p:tav tm="100000">
                                          <p:val>
                                            <p:strVal val="#ppt_y"/>
                                          </p:val>
                                        </p:tav>
                                      </p:tavLst>
                                    </p:anim>
                                  </p:childTnLst>
                                </p:cTn>
                              </p:par>
                              <p:par>
                                <p:cTn id="227" presetID="42" presetClass="entr" presetSubtype="0" fill="hold" grpId="0" nodeType="withEffect">
                                  <p:stCondLst>
                                    <p:cond delay="0"/>
                                  </p:stCondLst>
                                  <p:childTnLst>
                                    <p:set>
                                      <p:cBhvr>
                                        <p:cTn id="228" dur="1" fill="hold">
                                          <p:stCondLst>
                                            <p:cond delay="0"/>
                                          </p:stCondLst>
                                        </p:cTn>
                                        <p:tgtEl>
                                          <p:spTgt spid="123"/>
                                        </p:tgtEl>
                                        <p:attrNameLst>
                                          <p:attrName>style.visibility</p:attrName>
                                        </p:attrNameLst>
                                      </p:cBhvr>
                                      <p:to>
                                        <p:strVal val="visible"/>
                                      </p:to>
                                    </p:set>
                                    <p:animEffect transition="in" filter="fade">
                                      <p:cBhvr>
                                        <p:cTn id="229" dur="1000"/>
                                        <p:tgtEl>
                                          <p:spTgt spid="123"/>
                                        </p:tgtEl>
                                      </p:cBhvr>
                                    </p:animEffect>
                                    <p:anim calcmode="lin" valueType="num">
                                      <p:cBhvr>
                                        <p:cTn id="230" dur="1000" fill="hold"/>
                                        <p:tgtEl>
                                          <p:spTgt spid="123"/>
                                        </p:tgtEl>
                                        <p:attrNameLst>
                                          <p:attrName>ppt_x</p:attrName>
                                        </p:attrNameLst>
                                      </p:cBhvr>
                                      <p:tavLst>
                                        <p:tav tm="0">
                                          <p:val>
                                            <p:strVal val="#ppt_x"/>
                                          </p:val>
                                        </p:tav>
                                        <p:tav tm="100000">
                                          <p:val>
                                            <p:strVal val="#ppt_x"/>
                                          </p:val>
                                        </p:tav>
                                      </p:tavLst>
                                    </p:anim>
                                    <p:anim calcmode="lin" valueType="num">
                                      <p:cBhvr>
                                        <p:cTn id="231" dur="1000" fill="hold"/>
                                        <p:tgtEl>
                                          <p:spTgt spid="123"/>
                                        </p:tgtEl>
                                        <p:attrNameLst>
                                          <p:attrName>ppt_y</p:attrName>
                                        </p:attrNameLst>
                                      </p:cBhvr>
                                      <p:tavLst>
                                        <p:tav tm="0">
                                          <p:val>
                                            <p:strVal val="#ppt_y+.1"/>
                                          </p:val>
                                        </p:tav>
                                        <p:tav tm="100000">
                                          <p:val>
                                            <p:strVal val="#ppt_y"/>
                                          </p:val>
                                        </p:tav>
                                      </p:tavLst>
                                    </p:anim>
                                  </p:childTnLst>
                                </p:cTn>
                              </p:par>
                              <p:par>
                                <p:cTn id="232" presetID="42" presetClass="entr" presetSubtype="0" fill="hold" grpId="0" nodeType="withEffect">
                                  <p:stCondLst>
                                    <p:cond delay="0"/>
                                  </p:stCondLst>
                                  <p:childTnLst>
                                    <p:set>
                                      <p:cBhvr>
                                        <p:cTn id="233" dur="1" fill="hold">
                                          <p:stCondLst>
                                            <p:cond delay="0"/>
                                          </p:stCondLst>
                                        </p:cTn>
                                        <p:tgtEl>
                                          <p:spTgt spid="124"/>
                                        </p:tgtEl>
                                        <p:attrNameLst>
                                          <p:attrName>style.visibility</p:attrName>
                                        </p:attrNameLst>
                                      </p:cBhvr>
                                      <p:to>
                                        <p:strVal val="visible"/>
                                      </p:to>
                                    </p:set>
                                    <p:animEffect transition="in" filter="fade">
                                      <p:cBhvr>
                                        <p:cTn id="234" dur="1000"/>
                                        <p:tgtEl>
                                          <p:spTgt spid="124"/>
                                        </p:tgtEl>
                                      </p:cBhvr>
                                    </p:animEffect>
                                    <p:anim calcmode="lin" valueType="num">
                                      <p:cBhvr>
                                        <p:cTn id="235" dur="1000" fill="hold"/>
                                        <p:tgtEl>
                                          <p:spTgt spid="124"/>
                                        </p:tgtEl>
                                        <p:attrNameLst>
                                          <p:attrName>ppt_x</p:attrName>
                                        </p:attrNameLst>
                                      </p:cBhvr>
                                      <p:tavLst>
                                        <p:tav tm="0">
                                          <p:val>
                                            <p:strVal val="#ppt_x"/>
                                          </p:val>
                                        </p:tav>
                                        <p:tav tm="100000">
                                          <p:val>
                                            <p:strVal val="#ppt_x"/>
                                          </p:val>
                                        </p:tav>
                                      </p:tavLst>
                                    </p:anim>
                                    <p:anim calcmode="lin" valueType="num">
                                      <p:cBhvr>
                                        <p:cTn id="236" dur="1000" fill="hold"/>
                                        <p:tgtEl>
                                          <p:spTgt spid="124"/>
                                        </p:tgtEl>
                                        <p:attrNameLst>
                                          <p:attrName>ppt_y</p:attrName>
                                        </p:attrNameLst>
                                      </p:cBhvr>
                                      <p:tavLst>
                                        <p:tav tm="0">
                                          <p:val>
                                            <p:strVal val="#ppt_y+.1"/>
                                          </p:val>
                                        </p:tav>
                                        <p:tav tm="100000">
                                          <p:val>
                                            <p:strVal val="#ppt_y"/>
                                          </p:val>
                                        </p:tav>
                                      </p:tavLst>
                                    </p:anim>
                                  </p:childTnLst>
                                </p:cTn>
                              </p:par>
                              <p:par>
                                <p:cTn id="237" presetID="42" presetClass="entr" presetSubtype="0" fill="hold" grpId="0" nodeType="withEffect">
                                  <p:stCondLst>
                                    <p:cond delay="0"/>
                                  </p:stCondLst>
                                  <p:childTnLst>
                                    <p:set>
                                      <p:cBhvr>
                                        <p:cTn id="238" dur="1" fill="hold">
                                          <p:stCondLst>
                                            <p:cond delay="0"/>
                                          </p:stCondLst>
                                        </p:cTn>
                                        <p:tgtEl>
                                          <p:spTgt spid="125"/>
                                        </p:tgtEl>
                                        <p:attrNameLst>
                                          <p:attrName>style.visibility</p:attrName>
                                        </p:attrNameLst>
                                      </p:cBhvr>
                                      <p:to>
                                        <p:strVal val="visible"/>
                                      </p:to>
                                    </p:set>
                                    <p:animEffect transition="in" filter="fade">
                                      <p:cBhvr>
                                        <p:cTn id="239" dur="1000"/>
                                        <p:tgtEl>
                                          <p:spTgt spid="125"/>
                                        </p:tgtEl>
                                      </p:cBhvr>
                                    </p:animEffect>
                                    <p:anim calcmode="lin" valueType="num">
                                      <p:cBhvr>
                                        <p:cTn id="240" dur="1000" fill="hold"/>
                                        <p:tgtEl>
                                          <p:spTgt spid="125"/>
                                        </p:tgtEl>
                                        <p:attrNameLst>
                                          <p:attrName>ppt_x</p:attrName>
                                        </p:attrNameLst>
                                      </p:cBhvr>
                                      <p:tavLst>
                                        <p:tav tm="0">
                                          <p:val>
                                            <p:strVal val="#ppt_x"/>
                                          </p:val>
                                        </p:tav>
                                        <p:tav tm="100000">
                                          <p:val>
                                            <p:strVal val="#ppt_x"/>
                                          </p:val>
                                        </p:tav>
                                      </p:tavLst>
                                    </p:anim>
                                    <p:anim calcmode="lin" valueType="num">
                                      <p:cBhvr>
                                        <p:cTn id="241" dur="1000" fill="hold"/>
                                        <p:tgtEl>
                                          <p:spTgt spid="125"/>
                                        </p:tgtEl>
                                        <p:attrNameLst>
                                          <p:attrName>ppt_y</p:attrName>
                                        </p:attrNameLst>
                                      </p:cBhvr>
                                      <p:tavLst>
                                        <p:tav tm="0">
                                          <p:val>
                                            <p:strVal val="#ppt_y+.1"/>
                                          </p:val>
                                        </p:tav>
                                        <p:tav tm="100000">
                                          <p:val>
                                            <p:strVal val="#ppt_y"/>
                                          </p:val>
                                        </p:tav>
                                      </p:tavLst>
                                    </p:anim>
                                  </p:childTnLst>
                                </p:cTn>
                              </p:par>
                              <p:par>
                                <p:cTn id="242" presetID="42" presetClass="entr" presetSubtype="0" fill="hold" grpId="0" nodeType="withEffect">
                                  <p:stCondLst>
                                    <p:cond delay="0"/>
                                  </p:stCondLst>
                                  <p:childTnLst>
                                    <p:set>
                                      <p:cBhvr>
                                        <p:cTn id="243" dur="1" fill="hold">
                                          <p:stCondLst>
                                            <p:cond delay="0"/>
                                          </p:stCondLst>
                                        </p:cTn>
                                        <p:tgtEl>
                                          <p:spTgt spid="128"/>
                                        </p:tgtEl>
                                        <p:attrNameLst>
                                          <p:attrName>style.visibility</p:attrName>
                                        </p:attrNameLst>
                                      </p:cBhvr>
                                      <p:to>
                                        <p:strVal val="visible"/>
                                      </p:to>
                                    </p:set>
                                    <p:animEffect transition="in" filter="fade">
                                      <p:cBhvr>
                                        <p:cTn id="244" dur="1000"/>
                                        <p:tgtEl>
                                          <p:spTgt spid="128"/>
                                        </p:tgtEl>
                                      </p:cBhvr>
                                    </p:animEffect>
                                    <p:anim calcmode="lin" valueType="num">
                                      <p:cBhvr>
                                        <p:cTn id="245" dur="1000" fill="hold"/>
                                        <p:tgtEl>
                                          <p:spTgt spid="128"/>
                                        </p:tgtEl>
                                        <p:attrNameLst>
                                          <p:attrName>ppt_x</p:attrName>
                                        </p:attrNameLst>
                                      </p:cBhvr>
                                      <p:tavLst>
                                        <p:tav tm="0">
                                          <p:val>
                                            <p:strVal val="#ppt_x"/>
                                          </p:val>
                                        </p:tav>
                                        <p:tav tm="100000">
                                          <p:val>
                                            <p:strVal val="#ppt_x"/>
                                          </p:val>
                                        </p:tav>
                                      </p:tavLst>
                                    </p:anim>
                                    <p:anim calcmode="lin" valueType="num">
                                      <p:cBhvr>
                                        <p:cTn id="246" dur="1000" fill="hold"/>
                                        <p:tgtEl>
                                          <p:spTgt spid="128"/>
                                        </p:tgtEl>
                                        <p:attrNameLst>
                                          <p:attrName>ppt_y</p:attrName>
                                        </p:attrNameLst>
                                      </p:cBhvr>
                                      <p:tavLst>
                                        <p:tav tm="0">
                                          <p:val>
                                            <p:strVal val="#ppt_y+.1"/>
                                          </p:val>
                                        </p:tav>
                                        <p:tav tm="100000">
                                          <p:val>
                                            <p:strVal val="#ppt_y"/>
                                          </p:val>
                                        </p:tav>
                                      </p:tavLst>
                                    </p:anim>
                                  </p:childTnLst>
                                </p:cTn>
                              </p:par>
                              <p:par>
                                <p:cTn id="247" presetID="42" presetClass="entr" presetSubtype="0" fill="hold" grpId="0" nodeType="withEffect">
                                  <p:stCondLst>
                                    <p:cond delay="0"/>
                                  </p:stCondLst>
                                  <p:childTnLst>
                                    <p:set>
                                      <p:cBhvr>
                                        <p:cTn id="248" dur="1" fill="hold">
                                          <p:stCondLst>
                                            <p:cond delay="0"/>
                                          </p:stCondLst>
                                        </p:cTn>
                                        <p:tgtEl>
                                          <p:spTgt spid="136"/>
                                        </p:tgtEl>
                                        <p:attrNameLst>
                                          <p:attrName>style.visibility</p:attrName>
                                        </p:attrNameLst>
                                      </p:cBhvr>
                                      <p:to>
                                        <p:strVal val="visible"/>
                                      </p:to>
                                    </p:set>
                                    <p:animEffect transition="in" filter="fade">
                                      <p:cBhvr>
                                        <p:cTn id="249" dur="1000"/>
                                        <p:tgtEl>
                                          <p:spTgt spid="136"/>
                                        </p:tgtEl>
                                      </p:cBhvr>
                                    </p:animEffect>
                                    <p:anim calcmode="lin" valueType="num">
                                      <p:cBhvr>
                                        <p:cTn id="250" dur="1000" fill="hold"/>
                                        <p:tgtEl>
                                          <p:spTgt spid="136"/>
                                        </p:tgtEl>
                                        <p:attrNameLst>
                                          <p:attrName>ppt_x</p:attrName>
                                        </p:attrNameLst>
                                      </p:cBhvr>
                                      <p:tavLst>
                                        <p:tav tm="0">
                                          <p:val>
                                            <p:strVal val="#ppt_x"/>
                                          </p:val>
                                        </p:tav>
                                        <p:tav tm="100000">
                                          <p:val>
                                            <p:strVal val="#ppt_x"/>
                                          </p:val>
                                        </p:tav>
                                      </p:tavLst>
                                    </p:anim>
                                    <p:anim calcmode="lin" valueType="num">
                                      <p:cBhvr>
                                        <p:cTn id="251" dur="1000" fill="hold"/>
                                        <p:tgtEl>
                                          <p:spTgt spid="136"/>
                                        </p:tgtEl>
                                        <p:attrNameLst>
                                          <p:attrName>ppt_y</p:attrName>
                                        </p:attrNameLst>
                                      </p:cBhvr>
                                      <p:tavLst>
                                        <p:tav tm="0">
                                          <p:val>
                                            <p:strVal val="#ppt_y+.1"/>
                                          </p:val>
                                        </p:tav>
                                        <p:tav tm="100000">
                                          <p:val>
                                            <p:strVal val="#ppt_y"/>
                                          </p:val>
                                        </p:tav>
                                      </p:tavLst>
                                    </p:anim>
                                  </p:childTnLst>
                                </p:cTn>
                              </p:par>
                              <p:par>
                                <p:cTn id="252" presetID="42" presetClass="entr" presetSubtype="0" fill="hold" grpId="0" nodeType="withEffect">
                                  <p:stCondLst>
                                    <p:cond delay="0"/>
                                  </p:stCondLst>
                                  <p:childTnLst>
                                    <p:set>
                                      <p:cBhvr>
                                        <p:cTn id="253" dur="1" fill="hold">
                                          <p:stCondLst>
                                            <p:cond delay="0"/>
                                          </p:stCondLst>
                                        </p:cTn>
                                        <p:tgtEl>
                                          <p:spTgt spid="141"/>
                                        </p:tgtEl>
                                        <p:attrNameLst>
                                          <p:attrName>style.visibility</p:attrName>
                                        </p:attrNameLst>
                                      </p:cBhvr>
                                      <p:to>
                                        <p:strVal val="visible"/>
                                      </p:to>
                                    </p:set>
                                    <p:animEffect transition="in" filter="fade">
                                      <p:cBhvr>
                                        <p:cTn id="254" dur="1000"/>
                                        <p:tgtEl>
                                          <p:spTgt spid="141"/>
                                        </p:tgtEl>
                                      </p:cBhvr>
                                    </p:animEffect>
                                    <p:anim calcmode="lin" valueType="num">
                                      <p:cBhvr>
                                        <p:cTn id="255" dur="1000" fill="hold"/>
                                        <p:tgtEl>
                                          <p:spTgt spid="141"/>
                                        </p:tgtEl>
                                        <p:attrNameLst>
                                          <p:attrName>ppt_x</p:attrName>
                                        </p:attrNameLst>
                                      </p:cBhvr>
                                      <p:tavLst>
                                        <p:tav tm="0">
                                          <p:val>
                                            <p:strVal val="#ppt_x"/>
                                          </p:val>
                                        </p:tav>
                                        <p:tav tm="100000">
                                          <p:val>
                                            <p:strVal val="#ppt_x"/>
                                          </p:val>
                                        </p:tav>
                                      </p:tavLst>
                                    </p:anim>
                                    <p:anim calcmode="lin" valueType="num">
                                      <p:cBhvr>
                                        <p:cTn id="256" dur="1000" fill="hold"/>
                                        <p:tgtEl>
                                          <p:spTgt spid="141"/>
                                        </p:tgtEl>
                                        <p:attrNameLst>
                                          <p:attrName>ppt_y</p:attrName>
                                        </p:attrNameLst>
                                      </p:cBhvr>
                                      <p:tavLst>
                                        <p:tav tm="0">
                                          <p:val>
                                            <p:strVal val="#ppt_y+.1"/>
                                          </p:val>
                                        </p:tav>
                                        <p:tav tm="100000">
                                          <p:val>
                                            <p:strVal val="#ppt_y"/>
                                          </p:val>
                                        </p:tav>
                                      </p:tavLst>
                                    </p:anim>
                                  </p:childTnLst>
                                </p:cTn>
                              </p:par>
                              <p:par>
                                <p:cTn id="257" presetID="42" presetClass="entr" presetSubtype="0" fill="hold" grpId="0" nodeType="withEffect">
                                  <p:stCondLst>
                                    <p:cond delay="0"/>
                                  </p:stCondLst>
                                  <p:childTnLst>
                                    <p:set>
                                      <p:cBhvr>
                                        <p:cTn id="258" dur="1" fill="hold">
                                          <p:stCondLst>
                                            <p:cond delay="0"/>
                                          </p:stCondLst>
                                        </p:cTn>
                                        <p:tgtEl>
                                          <p:spTgt spid="142"/>
                                        </p:tgtEl>
                                        <p:attrNameLst>
                                          <p:attrName>style.visibility</p:attrName>
                                        </p:attrNameLst>
                                      </p:cBhvr>
                                      <p:to>
                                        <p:strVal val="visible"/>
                                      </p:to>
                                    </p:set>
                                    <p:animEffect transition="in" filter="fade">
                                      <p:cBhvr>
                                        <p:cTn id="259" dur="1000"/>
                                        <p:tgtEl>
                                          <p:spTgt spid="142"/>
                                        </p:tgtEl>
                                      </p:cBhvr>
                                    </p:animEffect>
                                    <p:anim calcmode="lin" valueType="num">
                                      <p:cBhvr>
                                        <p:cTn id="260" dur="1000" fill="hold"/>
                                        <p:tgtEl>
                                          <p:spTgt spid="142"/>
                                        </p:tgtEl>
                                        <p:attrNameLst>
                                          <p:attrName>ppt_x</p:attrName>
                                        </p:attrNameLst>
                                      </p:cBhvr>
                                      <p:tavLst>
                                        <p:tav tm="0">
                                          <p:val>
                                            <p:strVal val="#ppt_x"/>
                                          </p:val>
                                        </p:tav>
                                        <p:tav tm="100000">
                                          <p:val>
                                            <p:strVal val="#ppt_x"/>
                                          </p:val>
                                        </p:tav>
                                      </p:tavLst>
                                    </p:anim>
                                    <p:anim calcmode="lin" valueType="num">
                                      <p:cBhvr>
                                        <p:cTn id="261" dur="1000" fill="hold"/>
                                        <p:tgtEl>
                                          <p:spTgt spid="142"/>
                                        </p:tgtEl>
                                        <p:attrNameLst>
                                          <p:attrName>ppt_y</p:attrName>
                                        </p:attrNameLst>
                                      </p:cBhvr>
                                      <p:tavLst>
                                        <p:tav tm="0">
                                          <p:val>
                                            <p:strVal val="#ppt_y+.1"/>
                                          </p:val>
                                        </p:tav>
                                        <p:tav tm="100000">
                                          <p:val>
                                            <p:strVal val="#ppt_y"/>
                                          </p:val>
                                        </p:tav>
                                      </p:tavLst>
                                    </p:anim>
                                  </p:childTnLst>
                                </p:cTn>
                              </p:par>
                              <p:par>
                                <p:cTn id="262" presetID="42" presetClass="entr" presetSubtype="0" fill="hold" grpId="0" nodeType="withEffect">
                                  <p:stCondLst>
                                    <p:cond delay="0"/>
                                  </p:stCondLst>
                                  <p:childTnLst>
                                    <p:set>
                                      <p:cBhvr>
                                        <p:cTn id="263" dur="1" fill="hold">
                                          <p:stCondLst>
                                            <p:cond delay="0"/>
                                          </p:stCondLst>
                                        </p:cTn>
                                        <p:tgtEl>
                                          <p:spTgt spid="143"/>
                                        </p:tgtEl>
                                        <p:attrNameLst>
                                          <p:attrName>style.visibility</p:attrName>
                                        </p:attrNameLst>
                                      </p:cBhvr>
                                      <p:to>
                                        <p:strVal val="visible"/>
                                      </p:to>
                                    </p:set>
                                    <p:animEffect transition="in" filter="fade">
                                      <p:cBhvr>
                                        <p:cTn id="264" dur="1000"/>
                                        <p:tgtEl>
                                          <p:spTgt spid="143"/>
                                        </p:tgtEl>
                                      </p:cBhvr>
                                    </p:animEffect>
                                    <p:anim calcmode="lin" valueType="num">
                                      <p:cBhvr>
                                        <p:cTn id="265" dur="1000" fill="hold"/>
                                        <p:tgtEl>
                                          <p:spTgt spid="143"/>
                                        </p:tgtEl>
                                        <p:attrNameLst>
                                          <p:attrName>ppt_x</p:attrName>
                                        </p:attrNameLst>
                                      </p:cBhvr>
                                      <p:tavLst>
                                        <p:tav tm="0">
                                          <p:val>
                                            <p:strVal val="#ppt_x"/>
                                          </p:val>
                                        </p:tav>
                                        <p:tav tm="100000">
                                          <p:val>
                                            <p:strVal val="#ppt_x"/>
                                          </p:val>
                                        </p:tav>
                                      </p:tavLst>
                                    </p:anim>
                                    <p:anim calcmode="lin" valueType="num">
                                      <p:cBhvr>
                                        <p:cTn id="266" dur="1000" fill="hold"/>
                                        <p:tgtEl>
                                          <p:spTgt spid="143"/>
                                        </p:tgtEl>
                                        <p:attrNameLst>
                                          <p:attrName>ppt_y</p:attrName>
                                        </p:attrNameLst>
                                      </p:cBhvr>
                                      <p:tavLst>
                                        <p:tav tm="0">
                                          <p:val>
                                            <p:strVal val="#ppt_y+.1"/>
                                          </p:val>
                                        </p:tav>
                                        <p:tav tm="100000">
                                          <p:val>
                                            <p:strVal val="#ppt_y"/>
                                          </p:val>
                                        </p:tav>
                                      </p:tavLst>
                                    </p:anim>
                                  </p:childTnLst>
                                </p:cTn>
                              </p:par>
                              <p:par>
                                <p:cTn id="267" presetID="42" presetClass="entr" presetSubtype="0" fill="hold" grpId="0" nodeType="withEffect">
                                  <p:stCondLst>
                                    <p:cond delay="0"/>
                                  </p:stCondLst>
                                  <p:childTnLst>
                                    <p:set>
                                      <p:cBhvr>
                                        <p:cTn id="268" dur="1" fill="hold">
                                          <p:stCondLst>
                                            <p:cond delay="0"/>
                                          </p:stCondLst>
                                        </p:cTn>
                                        <p:tgtEl>
                                          <p:spTgt spid="144"/>
                                        </p:tgtEl>
                                        <p:attrNameLst>
                                          <p:attrName>style.visibility</p:attrName>
                                        </p:attrNameLst>
                                      </p:cBhvr>
                                      <p:to>
                                        <p:strVal val="visible"/>
                                      </p:to>
                                    </p:set>
                                    <p:animEffect transition="in" filter="fade">
                                      <p:cBhvr>
                                        <p:cTn id="269" dur="1000"/>
                                        <p:tgtEl>
                                          <p:spTgt spid="144"/>
                                        </p:tgtEl>
                                      </p:cBhvr>
                                    </p:animEffect>
                                    <p:anim calcmode="lin" valueType="num">
                                      <p:cBhvr>
                                        <p:cTn id="270" dur="1000" fill="hold"/>
                                        <p:tgtEl>
                                          <p:spTgt spid="144"/>
                                        </p:tgtEl>
                                        <p:attrNameLst>
                                          <p:attrName>ppt_x</p:attrName>
                                        </p:attrNameLst>
                                      </p:cBhvr>
                                      <p:tavLst>
                                        <p:tav tm="0">
                                          <p:val>
                                            <p:strVal val="#ppt_x"/>
                                          </p:val>
                                        </p:tav>
                                        <p:tav tm="100000">
                                          <p:val>
                                            <p:strVal val="#ppt_x"/>
                                          </p:val>
                                        </p:tav>
                                      </p:tavLst>
                                    </p:anim>
                                    <p:anim calcmode="lin" valueType="num">
                                      <p:cBhvr>
                                        <p:cTn id="271" dur="1000" fill="hold"/>
                                        <p:tgtEl>
                                          <p:spTgt spid="144"/>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145"/>
                                        </p:tgtEl>
                                        <p:attrNameLst>
                                          <p:attrName>style.visibility</p:attrName>
                                        </p:attrNameLst>
                                      </p:cBhvr>
                                      <p:to>
                                        <p:strVal val="visible"/>
                                      </p:to>
                                    </p:set>
                                    <p:animEffect transition="in" filter="fade">
                                      <p:cBhvr>
                                        <p:cTn id="274" dur="1000"/>
                                        <p:tgtEl>
                                          <p:spTgt spid="145"/>
                                        </p:tgtEl>
                                      </p:cBhvr>
                                    </p:animEffect>
                                    <p:anim calcmode="lin" valueType="num">
                                      <p:cBhvr>
                                        <p:cTn id="275" dur="1000" fill="hold"/>
                                        <p:tgtEl>
                                          <p:spTgt spid="145"/>
                                        </p:tgtEl>
                                        <p:attrNameLst>
                                          <p:attrName>ppt_x</p:attrName>
                                        </p:attrNameLst>
                                      </p:cBhvr>
                                      <p:tavLst>
                                        <p:tav tm="0">
                                          <p:val>
                                            <p:strVal val="#ppt_x"/>
                                          </p:val>
                                        </p:tav>
                                        <p:tav tm="100000">
                                          <p:val>
                                            <p:strVal val="#ppt_x"/>
                                          </p:val>
                                        </p:tav>
                                      </p:tavLst>
                                    </p:anim>
                                    <p:anim calcmode="lin" valueType="num">
                                      <p:cBhvr>
                                        <p:cTn id="276" dur="1000" fill="hold"/>
                                        <p:tgtEl>
                                          <p:spTgt spid="145"/>
                                        </p:tgtEl>
                                        <p:attrNameLst>
                                          <p:attrName>ppt_y</p:attrName>
                                        </p:attrNameLst>
                                      </p:cBhvr>
                                      <p:tavLst>
                                        <p:tav tm="0">
                                          <p:val>
                                            <p:strVal val="#ppt_y+.1"/>
                                          </p:val>
                                        </p:tav>
                                        <p:tav tm="100000">
                                          <p:val>
                                            <p:strVal val="#ppt_y"/>
                                          </p:val>
                                        </p:tav>
                                      </p:tavLst>
                                    </p:anim>
                                  </p:childTnLst>
                                </p:cTn>
                              </p:par>
                              <p:par>
                                <p:cTn id="277" presetID="42" presetClass="entr" presetSubtype="0" fill="hold" grpId="0" nodeType="withEffect">
                                  <p:stCondLst>
                                    <p:cond delay="0"/>
                                  </p:stCondLst>
                                  <p:childTnLst>
                                    <p:set>
                                      <p:cBhvr>
                                        <p:cTn id="278" dur="1" fill="hold">
                                          <p:stCondLst>
                                            <p:cond delay="0"/>
                                          </p:stCondLst>
                                        </p:cTn>
                                        <p:tgtEl>
                                          <p:spTgt spid="148"/>
                                        </p:tgtEl>
                                        <p:attrNameLst>
                                          <p:attrName>style.visibility</p:attrName>
                                        </p:attrNameLst>
                                      </p:cBhvr>
                                      <p:to>
                                        <p:strVal val="visible"/>
                                      </p:to>
                                    </p:set>
                                    <p:animEffect transition="in" filter="fade">
                                      <p:cBhvr>
                                        <p:cTn id="279" dur="1000"/>
                                        <p:tgtEl>
                                          <p:spTgt spid="148"/>
                                        </p:tgtEl>
                                      </p:cBhvr>
                                    </p:animEffect>
                                    <p:anim calcmode="lin" valueType="num">
                                      <p:cBhvr>
                                        <p:cTn id="280" dur="1000" fill="hold"/>
                                        <p:tgtEl>
                                          <p:spTgt spid="148"/>
                                        </p:tgtEl>
                                        <p:attrNameLst>
                                          <p:attrName>ppt_x</p:attrName>
                                        </p:attrNameLst>
                                      </p:cBhvr>
                                      <p:tavLst>
                                        <p:tav tm="0">
                                          <p:val>
                                            <p:strVal val="#ppt_x"/>
                                          </p:val>
                                        </p:tav>
                                        <p:tav tm="100000">
                                          <p:val>
                                            <p:strVal val="#ppt_x"/>
                                          </p:val>
                                        </p:tav>
                                      </p:tavLst>
                                    </p:anim>
                                    <p:anim calcmode="lin" valueType="num">
                                      <p:cBhvr>
                                        <p:cTn id="281" dur="1000" fill="hold"/>
                                        <p:tgtEl>
                                          <p:spTgt spid="148"/>
                                        </p:tgtEl>
                                        <p:attrNameLst>
                                          <p:attrName>ppt_y</p:attrName>
                                        </p:attrNameLst>
                                      </p:cBhvr>
                                      <p:tavLst>
                                        <p:tav tm="0">
                                          <p:val>
                                            <p:strVal val="#ppt_y+.1"/>
                                          </p:val>
                                        </p:tav>
                                        <p:tav tm="100000">
                                          <p:val>
                                            <p:strVal val="#ppt_y"/>
                                          </p:val>
                                        </p:tav>
                                      </p:tavLst>
                                    </p:anim>
                                  </p:childTnLst>
                                </p:cTn>
                              </p:par>
                              <p:par>
                                <p:cTn id="282" presetID="42" presetClass="entr" presetSubtype="0" fill="hold" grpId="0" nodeType="withEffect">
                                  <p:stCondLst>
                                    <p:cond delay="0"/>
                                  </p:stCondLst>
                                  <p:childTnLst>
                                    <p:set>
                                      <p:cBhvr>
                                        <p:cTn id="283" dur="1" fill="hold">
                                          <p:stCondLst>
                                            <p:cond delay="0"/>
                                          </p:stCondLst>
                                        </p:cTn>
                                        <p:tgtEl>
                                          <p:spTgt spid="149"/>
                                        </p:tgtEl>
                                        <p:attrNameLst>
                                          <p:attrName>style.visibility</p:attrName>
                                        </p:attrNameLst>
                                      </p:cBhvr>
                                      <p:to>
                                        <p:strVal val="visible"/>
                                      </p:to>
                                    </p:set>
                                    <p:animEffect transition="in" filter="fade">
                                      <p:cBhvr>
                                        <p:cTn id="284" dur="1000"/>
                                        <p:tgtEl>
                                          <p:spTgt spid="149"/>
                                        </p:tgtEl>
                                      </p:cBhvr>
                                    </p:animEffect>
                                    <p:anim calcmode="lin" valueType="num">
                                      <p:cBhvr>
                                        <p:cTn id="285" dur="1000" fill="hold"/>
                                        <p:tgtEl>
                                          <p:spTgt spid="149"/>
                                        </p:tgtEl>
                                        <p:attrNameLst>
                                          <p:attrName>ppt_x</p:attrName>
                                        </p:attrNameLst>
                                      </p:cBhvr>
                                      <p:tavLst>
                                        <p:tav tm="0">
                                          <p:val>
                                            <p:strVal val="#ppt_x"/>
                                          </p:val>
                                        </p:tav>
                                        <p:tav tm="100000">
                                          <p:val>
                                            <p:strVal val="#ppt_x"/>
                                          </p:val>
                                        </p:tav>
                                      </p:tavLst>
                                    </p:anim>
                                    <p:anim calcmode="lin" valueType="num">
                                      <p:cBhvr>
                                        <p:cTn id="286" dur="1000" fill="hold"/>
                                        <p:tgtEl>
                                          <p:spTgt spid="149"/>
                                        </p:tgtEl>
                                        <p:attrNameLst>
                                          <p:attrName>ppt_y</p:attrName>
                                        </p:attrNameLst>
                                      </p:cBhvr>
                                      <p:tavLst>
                                        <p:tav tm="0">
                                          <p:val>
                                            <p:strVal val="#ppt_y+.1"/>
                                          </p:val>
                                        </p:tav>
                                        <p:tav tm="100000">
                                          <p:val>
                                            <p:strVal val="#ppt_y"/>
                                          </p:val>
                                        </p:tav>
                                      </p:tavLst>
                                    </p:anim>
                                  </p:childTnLst>
                                </p:cTn>
                              </p:par>
                              <p:par>
                                <p:cTn id="287" presetID="42" presetClass="entr" presetSubtype="0" fill="hold" grpId="0" nodeType="withEffect">
                                  <p:stCondLst>
                                    <p:cond delay="0"/>
                                  </p:stCondLst>
                                  <p:childTnLst>
                                    <p:set>
                                      <p:cBhvr>
                                        <p:cTn id="288" dur="1" fill="hold">
                                          <p:stCondLst>
                                            <p:cond delay="0"/>
                                          </p:stCondLst>
                                        </p:cTn>
                                        <p:tgtEl>
                                          <p:spTgt spid="150"/>
                                        </p:tgtEl>
                                        <p:attrNameLst>
                                          <p:attrName>style.visibility</p:attrName>
                                        </p:attrNameLst>
                                      </p:cBhvr>
                                      <p:to>
                                        <p:strVal val="visible"/>
                                      </p:to>
                                    </p:set>
                                    <p:animEffect transition="in" filter="fade">
                                      <p:cBhvr>
                                        <p:cTn id="289" dur="1000"/>
                                        <p:tgtEl>
                                          <p:spTgt spid="150"/>
                                        </p:tgtEl>
                                      </p:cBhvr>
                                    </p:animEffect>
                                    <p:anim calcmode="lin" valueType="num">
                                      <p:cBhvr>
                                        <p:cTn id="290" dur="1000" fill="hold"/>
                                        <p:tgtEl>
                                          <p:spTgt spid="150"/>
                                        </p:tgtEl>
                                        <p:attrNameLst>
                                          <p:attrName>ppt_x</p:attrName>
                                        </p:attrNameLst>
                                      </p:cBhvr>
                                      <p:tavLst>
                                        <p:tav tm="0">
                                          <p:val>
                                            <p:strVal val="#ppt_x"/>
                                          </p:val>
                                        </p:tav>
                                        <p:tav tm="100000">
                                          <p:val>
                                            <p:strVal val="#ppt_x"/>
                                          </p:val>
                                        </p:tav>
                                      </p:tavLst>
                                    </p:anim>
                                    <p:anim calcmode="lin" valueType="num">
                                      <p:cBhvr>
                                        <p:cTn id="291" dur="1000" fill="hold"/>
                                        <p:tgtEl>
                                          <p:spTgt spid="150"/>
                                        </p:tgtEl>
                                        <p:attrNameLst>
                                          <p:attrName>ppt_y</p:attrName>
                                        </p:attrNameLst>
                                      </p:cBhvr>
                                      <p:tavLst>
                                        <p:tav tm="0">
                                          <p:val>
                                            <p:strVal val="#ppt_y+.1"/>
                                          </p:val>
                                        </p:tav>
                                        <p:tav tm="100000">
                                          <p:val>
                                            <p:strVal val="#ppt_y"/>
                                          </p:val>
                                        </p:tav>
                                      </p:tavLst>
                                    </p:anim>
                                  </p:childTnLst>
                                </p:cTn>
                              </p:par>
                              <p:par>
                                <p:cTn id="292" presetID="42" presetClass="entr" presetSubtype="0" fill="hold" grpId="0" nodeType="withEffect">
                                  <p:stCondLst>
                                    <p:cond delay="0"/>
                                  </p:stCondLst>
                                  <p:childTnLst>
                                    <p:set>
                                      <p:cBhvr>
                                        <p:cTn id="293" dur="1" fill="hold">
                                          <p:stCondLst>
                                            <p:cond delay="0"/>
                                          </p:stCondLst>
                                        </p:cTn>
                                        <p:tgtEl>
                                          <p:spTgt spid="151"/>
                                        </p:tgtEl>
                                        <p:attrNameLst>
                                          <p:attrName>style.visibility</p:attrName>
                                        </p:attrNameLst>
                                      </p:cBhvr>
                                      <p:to>
                                        <p:strVal val="visible"/>
                                      </p:to>
                                    </p:set>
                                    <p:animEffect transition="in" filter="fade">
                                      <p:cBhvr>
                                        <p:cTn id="294" dur="1000"/>
                                        <p:tgtEl>
                                          <p:spTgt spid="151"/>
                                        </p:tgtEl>
                                      </p:cBhvr>
                                    </p:animEffect>
                                    <p:anim calcmode="lin" valueType="num">
                                      <p:cBhvr>
                                        <p:cTn id="295" dur="1000" fill="hold"/>
                                        <p:tgtEl>
                                          <p:spTgt spid="151"/>
                                        </p:tgtEl>
                                        <p:attrNameLst>
                                          <p:attrName>ppt_x</p:attrName>
                                        </p:attrNameLst>
                                      </p:cBhvr>
                                      <p:tavLst>
                                        <p:tav tm="0">
                                          <p:val>
                                            <p:strVal val="#ppt_x"/>
                                          </p:val>
                                        </p:tav>
                                        <p:tav tm="100000">
                                          <p:val>
                                            <p:strVal val="#ppt_x"/>
                                          </p:val>
                                        </p:tav>
                                      </p:tavLst>
                                    </p:anim>
                                    <p:anim calcmode="lin" valueType="num">
                                      <p:cBhvr>
                                        <p:cTn id="296"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par>
                    <p:cTn id="297" fill="hold">
                      <p:stCondLst>
                        <p:cond delay="indefinite"/>
                      </p:stCondLst>
                      <p:childTnLst>
                        <p:par>
                          <p:cTn id="298" fill="hold">
                            <p:stCondLst>
                              <p:cond delay="0"/>
                            </p:stCondLst>
                            <p:childTnLst>
                              <p:par>
                                <p:cTn id="299" presetID="42" presetClass="entr" presetSubtype="0" fill="hold" grpId="0" nodeType="clickEffect">
                                  <p:stCondLst>
                                    <p:cond delay="0"/>
                                  </p:stCondLst>
                                  <p:childTnLst>
                                    <p:set>
                                      <p:cBhvr>
                                        <p:cTn id="300" dur="1" fill="hold">
                                          <p:stCondLst>
                                            <p:cond delay="0"/>
                                          </p:stCondLst>
                                        </p:cTn>
                                        <p:tgtEl>
                                          <p:spTgt spid="84"/>
                                        </p:tgtEl>
                                        <p:attrNameLst>
                                          <p:attrName>style.visibility</p:attrName>
                                        </p:attrNameLst>
                                      </p:cBhvr>
                                      <p:to>
                                        <p:strVal val="visible"/>
                                      </p:to>
                                    </p:set>
                                    <p:animEffect transition="in" filter="fade">
                                      <p:cBhvr>
                                        <p:cTn id="301" dur="1000"/>
                                        <p:tgtEl>
                                          <p:spTgt spid="84"/>
                                        </p:tgtEl>
                                      </p:cBhvr>
                                    </p:animEffect>
                                    <p:anim calcmode="lin" valueType="num">
                                      <p:cBhvr>
                                        <p:cTn id="302" dur="1000" fill="hold"/>
                                        <p:tgtEl>
                                          <p:spTgt spid="84"/>
                                        </p:tgtEl>
                                        <p:attrNameLst>
                                          <p:attrName>ppt_x</p:attrName>
                                        </p:attrNameLst>
                                      </p:cBhvr>
                                      <p:tavLst>
                                        <p:tav tm="0">
                                          <p:val>
                                            <p:strVal val="#ppt_x"/>
                                          </p:val>
                                        </p:tav>
                                        <p:tav tm="100000">
                                          <p:val>
                                            <p:strVal val="#ppt_x"/>
                                          </p:val>
                                        </p:tav>
                                      </p:tavLst>
                                    </p:anim>
                                    <p:anim calcmode="lin" valueType="num">
                                      <p:cBhvr>
                                        <p:cTn id="303" dur="1000" fill="hold"/>
                                        <p:tgtEl>
                                          <p:spTgt spid="84"/>
                                        </p:tgtEl>
                                        <p:attrNameLst>
                                          <p:attrName>ppt_y</p:attrName>
                                        </p:attrNameLst>
                                      </p:cBhvr>
                                      <p:tavLst>
                                        <p:tav tm="0">
                                          <p:val>
                                            <p:strVal val="#ppt_y+.1"/>
                                          </p:val>
                                        </p:tav>
                                        <p:tav tm="100000">
                                          <p:val>
                                            <p:strVal val="#ppt_y"/>
                                          </p:val>
                                        </p:tav>
                                      </p:tavLst>
                                    </p:anim>
                                  </p:childTnLst>
                                </p:cTn>
                              </p:par>
                              <p:par>
                                <p:cTn id="304" presetID="42" presetClass="entr" presetSubtype="0" fill="hold" grpId="0" nodeType="withEffect">
                                  <p:stCondLst>
                                    <p:cond delay="0"/>
                                  </p:stCondLst>
                                  <p:childTnLst>
                                    <p:set>
                                      <p:cBhvr>
                                        <p:cTn id="305" dur="1" fill="hold">
                                          <p:stCondLst>
                                            <p:cond delay="0"/>
                                          </p:stCondLst>
                                        </p:cTn>
                                        <p:tgtEl>
                                          <p:spTgt spid="91"/>
                                        </p:tgtEl>
                                        <p:attrNameLst>
                                          <p:attrName>style.visibility</p:attrName>
                                        </p:attrNameLst>
                                      </p:cBhvr>
                                      <p:to>
                                        <p:strVal val="visible"/>
                                      </p:to>
                                    </p:set>
                                    <p:animEffect transition="in" filter="fade">
                                      <p:cBhvr>
                                        <p:cTn id="306" dur="1000"/>
                                        <p:tgtEl>
                                          <p:spTgt spid="91"/>
                                        </p:tgtEl>
                                      </p:cBhvr>
                                    </p:animEffect>
                                    <p:anim calcmode="lin" valueType="num">
                                      <p:cBhvr>
                                        <p:cTn id="307" dur="1000" fill="hold"/>
                                        <p:tgtEl>
                                          <p:spTgt spid="91"/>
                                        </p:tgtEl>
                                        <p:attrNameLst>
                                          <p:attrName>ppt_x</p:attrName>
                                        </p:attrNameLst>
                                      </p:cBhvr>
                                      <p:tavLst>
                                        <p:tav tm="0">
                                          <p:val>
                                            <p:strVal val="#ppt_x"/>
                                          </p:val>
                                        </p:tav>
                                        <p:tav tm="100000">
                                          <p:val>
                                            <p:strVal val="#ppt_x"/>
                                          </p:val>
                                        </p:tav>
                                      </p:tavLst>
                                    </p:anim>
                                    <p:anim calcmode="lin" valueType="num">
                                      <p:cBhvr>
                                        <p:cTn id="308" dur="1000" fill="hold"/>
                                        <p:tgtEl>
                                          <p:spTgt spid="91"/>
                                        </p:tgtEl>
                                        <p:attrNameLst>
                                          <p:attrName>ppt_y</p:attrName>
                                        </p:attrNameLst>
                                      </p:cBhvr>
                                      <p:tavLst>
                                        <p:tav tm="0">
                                          <p:val>
                                            <p:strVal val="#ppt_y+.1"/>
                                          </p:val>
                                        </p:tav>
                                        <p:tav tm="100000">
                                          <p:val>
                                            <p:strVal val="#ppt_y"/>
                                          </p:val>
                                        </p:tav>
                                      </p:tavLst>
                                    </p:anim>
                                  </p:childTnLst>
                                </p:cTn>
                              </p:par>
                              <p:par>
                                <p:cTn id="309" presetID="42" presetClass="entr" presetSubtype="0" fill="hold" grpId="0" nodeType="withEffect">
                                  <p:stCondLst>
                                    <p:cond delay="0"/>
                                  </p:stCondLst>
                                  <p:childTnLst>
                                    <p:set>
                                      <p:cBhvr>
                                        <p:cTn id="310" dur="1" fill="hold">
                                          <p:stCondLst>
                                            <p:cond delay="0"/>
                                          </p:stCondLst>
                                        </p:cTn>
                                        <p:tgtEl>
                                          <p:spTgt spid="92"/>
                                        </p:tgtEl>
                                        <p:attrNameLst>
                                          <p:attrName>style.visibility</p:attrName>
                                        </p:attrNameLst>
                                      </p:cBhvr>
                                      <p:to>
                                        <p:strVal val="visible"/>
                                      </p:to>
                                    </p:set>
                                    <p:animEffect transition="in" filter="fade">
                                      <p:cBhvr>
                                        <p:cTn id="311" dur="1000"/>
                                        <p:tgtEl>
                                          <p:spTgt spid="92"/>
                                        </p:tgtEl>
                                      </p:cBhvr>
                                    </p:animEffect>
                                    <p:anim calcmode="lin" valueType="num">
                                      <p:cBhvr>
                                        <p:cTn id="312" dur="1000" fill="hold"/>
                                        <p:tgtEl>
                                          <p:spTgt spid="92"/>
                                        </p:tgtEl>
                                        <p:attrNameLst>
                                          <p:attrName>ppt_x</p:attrName>
                                        </p:attrNameLst>
                                      </p:cBhvr>
                                      <p:tavLst>
                                        <p:tav tm="0">
                                          <p:val>
                                            <p:strVal val="#ppt_x"/>
                                          </p:val>
                                        </p:tav>
                                        <p:tav tm="100000">
                                          <p:val>
                                            <p:strVal val="#ppt_x"/>
                                          </p:val>
                                        </p:tav>
                                      </p:tavLst>
                                    </p:anim>
                                    <p:anim calcmode="lin" valueType="num">
                                      <p:cBhvr>
                                        <p:cTn id="313" dur="1000" fill="hold"/>
                                        <p:tgtEl>
                                          <p:spTgt spid="92"/>
                                        </p:tgtEl>
                                        <p:attrNameLst>
                                          <p:attrName>ppt_y</p:attrName>
                                        </p:attrNameLst>
                                      </p:cBhvr>
                                      <p:tavLst>
                                        <p:tav tm="0">
                                          <p:val>
                                            <p:strVal val="#ppt_y+.1"/>
                                          </p:val>
                                        </p:tav>
                                        <p:tav tm="100000">
                                          <p:val>
                                            <p:strVal val="#ppt_y"/>
                                          </p:val>
                                        </p:tav>
                                      </p:tavLst>
                                    </p:anim>
                                  </p:childTnLst>
                                </p:cTn>
                              </p:par>
                              <p:par>
                                <p:cTn id="314" presetID="42" presetClass="entr" presetSubtype="0" fill="hold" grpId="0" nodeType="withEffect">
                                  <p:stCondLst>
                                    <p:cond delay="0"/>
                                  </p:stCondLst>
                                  <p:childTnLst>
                                    <p:set>
                                      <p:cBhvr>
                                        <p:cTn id="315" dur="1" fill="hold">
                                          <p:stCondLst>
                                            <p:cond delay="0"/>
                                          </p:stCondLst>
                                        </p:cTn>
                                        <p:tgtEl>
                                          <p:spTgt spid="98"/>
                                        </p:tgtEl>
                                        <p:attrNameLst>
                                          <p:attrName>style.visibility</p:attrName>
                                        </p:attrNameLst>
                                      </p:cBhvr>
                                      <p:to>
                                        <p:strVal val="visible"/>
                                      </p:to>
                                    </p:set>
                                    <p:animEffect transition="in" filter="fade">
                                      <p:cBhvr>
                                        <p:cTn id="316" dur="1000"/>
                                        <p:tgtEl>
                                          <p:spTgt spid="98"/>
                                        </p:tgtEl>
                                      </p:cBhvr>
                                    </p:animEffect>
                                    <p:anim calcmode="lin" valueType="num">
                                      <p:cBhvr>
                                        <p:cTn id="317" dur="1000" fill="hold"/>
                                        <p:tgtEl>
                                          <p:spTgt spid="98"/>
                                        </p:tgtEl>
                                        <p:attrNameLst>
                                          <p:attrName>ppt_x</p:attrName>
                                        </p:attrNameLst>
                                      </p:cBhvr>
                                      <p:tavLst>
                                        <p:tav tm="0">
                                          <p:val>
                                            <p:strVal val="#ppt_x"/>
                                          </p:val>
                                        </p:tav>
                                        <p:tav tm="100000">
                                          <p:val>
                                            <p:strVal val="#ppt_x"/>
                                          </p:val>
                                        </p:tav>
                                      </p:tavLst>
                                    </p:anim>
                                    <p:anim calcmode="lin" valueType="num">
                                      <p:cBhvr>
                                        <p:cTn id="318" dur="1000" fill="hold"/>
                                        <p:tgtEl>
                                          <p:spTgt spid="98"/>
                                        </p:tgtEl>
                                        <p:attrNameLst>
                                          <p:attrName>ppt_y</p:attrName>
                                        </p:attrNameLst>
                                      </p:cBhvr>
                                      <p:tavLst>
                                        <p:tav tm="0">
                                          <p:val>
                                            <p:strVal val="#ppt_y+.1"/>
                                          </p:val>
                                        </p:tav>
                                        <p:tav tm="100000">
                                          <p:val>
                                            <p:strVal val="#ppt_y"/>
                                          </p:val>
                                        </p:tav>
                                      </p:tavLst>
                                    </p:anim>
                                  </p:childTnLst>
                                </p:cTn>
                              </p:par>
                              <p:par>
                                <p:cTn id="319" presetID="42" presetClass="entr" presetSubtype="0" fill="hold" grpId="0" nodeType="withEffect">
                                  <p:stCondLst>
                                    <p:cond delay="0"/>
                                  </p:stCondLst>
                                  <p:childTnLst>
                                    <p:set>
                                      <p:cBhvr>
                                        <p:cTn id="320" dur="1" fill="hold">
                                          <p:stCondLst>
                                            <p:cond delay="0"/>
                                          </p:stCondLst>
                                        </p:cTn>
                                        <p:tgtEl>
                                          <p:spTgt spid="104"/>
                                        </p:tgtEl>
                                        <p:attrNameLst>
                                          <p:attrName>style.visibility</p:attrName>
                                        </p:attrNameLst>
                                      </p:cBhvr>
                                      <p:to>
                                        <p:strVal val="visible"/>
                                      </p:to>
                                    </p:set>
                                    <p:animEffect transition="in" filter="fade">
                                      <p:cBhvr>
                                        <p:cTn id="321" dur="1000"/>
                                        <p:tgtEl>
                                          <p:spTgt spid="104"/>
                                        </p:tgtEl>
                                      </p:cBhvr>
                                    </p:animEffect>
                                    <p:anim calcmode="lin" valueType="num">
                                      <p:cBhvr>
                                        <p:cTn id="322" dur="1000" fill="hold"/>
                                        <p:tgtEl>
                                          <p:spTgt spid="104"/>
                                        </p:tgtEl>
                                        <p:attrNameLst>
                                          <p:attrName>ppt_x</p:attrName>
                                        </p:attrNameLst>
                                      </p:cBhvr>
                                      <p:tavLst>
                                        <p:tav tm="0">
                                          <p:val>
                                            <p:strVal val="#ppt_x"/>
                                          </p:val>
                                        </p:tav>
                                        <p:tav tm="100000">
                                          <p:val>
                                            <p:strVal val="#ppt_x"/>
                                          </p:val>
                                        </p:tav>
                                      </p:tavLst>
                                    </p:anim>
                                    <p:anim calcmode="lin" valueType="num">
                                      <p:cBhvr>
                                        <p:cTn id="323" dur="1000" fill="hold"/>
                                        <p:tgtEl>
                                          <p:spTgt spid="104"/>
                                        </p:tgtEl>
                                        <p:attrNameLst>
                                          <p:attrName>ppt_y</p:attrName>
                                        </p:attrNameLst>
                                      </p:cBhvr>
                                      <p:tavLst>
                                        <p:tav tm="0">
                                          <p:val>
                                            <p:strVal val="#ppt_y+.1"/>
                                          </p:val>
                                        </p:tav>
                                        <p:tav tm="100000">
                                          <p:val>
                                            <p:strVal val="#ppt_y"/>
                                          </p:val>
                                        </p:tav>
                                      </p:tavLst>
                                    </p:anim>
                                  </p:childTnLst>
                                </p:cTn>
                              </p:par>
                              <p:par>
                                <p:cTn id="324" presetID="42" presetClass="entr" presetSubtype="0" fill="hold" grpId="0" nodeType="withEffect">
                                  <p:stCondLst>
                                    <p:cond delay="0"/>
                                  </p:stCondLst>
                                  <p:childTnLst>
                                    <p:set>
                                      <p:cBhvr>
                                        <p:cTn id="325" dur="1" fill="hold">
                                          <p:stCondLst>
                                            <p:cond delay="0"/>
                                          </p:stCondLst>
                                        </p:cTn>
                                        <p:tgtEl>
                                          <p:spTgt spid="105"/>
                                        </p:tgtEl>
                                        <p:attrNameLst>
                                          <p:attrName>style.visibility</p:attrName>
                                        </p:attrNameLst>
                                      </p:cBhvr>
                                      <p:to>
                                        <p:strVal val="visible"/>
                                      </p:to>
                                    </p:set>
                                    <p:animEffect transition="in" filter="fade">
                                      <p:cBhvr>
                                        <p:cTn id="326" dur="1000"/>
                                        <p:tgtEl>
                                          <p:spTgt spid="105"/>
                                        </p:tgtEl>
                                      </p:cBhvr>
                                    </p:animEffect>
                                    <p:anim calcmode="lin" valueType="num">
                                      <p:cBhvr>
                                        <p:cTn id="327" dur="1000" fill="hold"/>
                                        <p:tgtEl>
                                          <p:spTgt spid="105"/>
                                        </p:tgtEl>
                                        <p:attrNameLst>
                                          <p:attrName>ppt_x</p:attrName>
                                        </p:attrNameLst>
                                      </p:cBhvr>
                                      <p:tavLst>
                                        <p:tav tm="0">
                                          <p:val>
                                            <p:strVal val="#ppt_x"/>
                                          </p:val>
                                        </p:tav>
                                        <p:tav tm="100000">
                                          <p:val>
                                            <p:strVal val="#ppt_x"/>
                                          </p:val>
                                        </p:tav>
                                      </p:tavLst>
                                    </p:anim>
                                    <p:anim calcmode="lin" valueType="num">
                                      <p:cBhvr>
                                        <p:cTn id="328" dur="1000" fill="hold"/>
                                        <p:tgtEl>
                                          <p:spTgt spid="105"/>
                                        </p:tgtEl>
                                        <p:attrNameLst>
                                          <p:attrName>ppt_y</p:attrName>
                                        </p:attrNameLst>
                                      </p:cBhvr>
                                      <p:tavLst>
                                        <p:tav tm="0">
                                          <p:val>
                                            <p:strVal val="#ppt_y+.1"/>
                                          </p:val>
                                        </p:tav>
                                        <p:tav tm="100000">
                                          <p:val>
                                            <p:strVal val="#ppt_y"/>
                                          </p:val>
                                        </p:tav>
                                      </p:tavLst>
                                    </p:anim>
                                  </p:childTnLst>
                                </p:cTn>
                              </p:par>
                              <p:par>
                                <p:cTn id="329" presetID="42" presetClass="entr" presetSubtype="0" fill="hold" grpId="0" nodeType="withEffect">
                                  <p:stCondLst>
                                    <p:cond delay="0"/>
                                  </p:stCondLst>
                                  <p:childTnLst>
                                    <p:set>
                                      <p:cBhvr>
                                        <p:cTn id="330" dur="1" fill="hold">
                                          <p:stCondLst>
                                            <p:cond delay="0"/>
                                          </p:stCondLst>
                                        </p:cTn>
                                        <p:tgtEl>
                                          <p:spTgt spid="106"/>
                                        </p:tgtEl>
                                        <p:attrNameLst>
                                          <p:attrName>style.visibility</p:attrName>
                                        </p:attrNameLst>
                                      </p:cBhvr>
                                      <p:to>
                                        <p:strVal val="visible"/>
                                      </p:to>
                                    </p:set>
                                    <p:animEffect transition="in" filter="fade">
                                      <p:cBhvr>
                                        <p:cTn id="331" dur="1000"/>
                                        <p:tgtEl>
                                          <p:spTgt spid="106"/>
                                        </p:tgtEl>
                                      </p:cBhvr>
                                    </p:animEffect>
                                    <p:anim calcmode="lin" valueType="num">
                                      <p:cBhvr>
                                        <p:cTn id="332" dur="1000" fill="hold"/>
                                        <p:tgtEl>
                                          <p:spTgt spid="106"/>
                                        </p:tgtEl>
                                        <p:attrNameLst>
                                          <p:attrName>ppt_x</p:attrName>
                                        </p:attrNameLst>
                                      </p:cBhvr>
                                      <p:tavLst>
                                        <p:tav tm="0">
                                          <p:val>
                                            <p:strVal val="#ppt_x"/>
                                          </p:val>
                                        </p:tav>
                                        <p:tav tm="100000">
                                          <p:val>
                                            <p:strVal val="#ppt_x"/>
                                          </p:val>
                                        </p:tav>
                                      </p:tavLst>
                                    </p:anim>
                                    <p:anim calcmode="lin" valueType="num">
                                      <p:cBhvr>
                                        <p:cTn id="333" dur="1000" fill="hold"/>
                                        <p:tgtEl>
                                          <p:spTgt spid="106"/>
                                        </p:tgtEl>
                                        <p:attrNameLst>
                                          <p:attrName>ppt_y</p:attrName>
                                        </p:attrNameLst>
                                      </p:cBhvr>
                                      <p:tavLst>
                                        <p:tav tm="0">
                                          <p:val>
                                            <p:strVal val="#ppt_y+.1"/>
                                          </p:val>
                                        </p:tav>
                                        <p:tav tm="100000">
                                          <p:val>
                                            <p:strVal val="#ppt_y"/>
                                          </p:val>
                                        </p:tav>
                                      </p:tavLst>
                                    </p:anim>
                                  </p:childTnLst>
                                </p:cTn>
                              </p:par>
                              <p:par>
                                <p:cTn id="334" presetID="42" presetClass="entr" presetSubtype="0" fill="hold" grpId="0" nodeType="withEffect">
                                  <p:stCondLst>
                                    <p:cond delay="0"/>
                                  </p:stCondLst>
                                  <p:childTnLst>
                                    <p:set>
                                      <p:cBhvr>
                                        <p:cTn id="335" dur="1" fill="hold">
                                          <p:stCondLst>
                                            <p:cond delay="0"/>
                                          </p:stCondLst>
                                        </p:cTn>
                                        <p:tgtEl>
                                          <p:spTgt spid="107"/>
                                        </p:tgtEl>
                                        <p:attrNameLst>
                                          <p:attrName>style.visibility</p:attrName>
                                        </p:attrNameLst>
                                      </p:cBhvr>
                                      <p:to>
                                        <p:strVal val="visible"/>
                                      </p:to>
                                    </p:set>
                                    <p:animEffect transition="in" filter="fade">
                                      <p:cBhvr>
                                        <p:cTn id="336" dur="1000"/>
                                        <p:tgtEl>
                                          <p:spTgt spid="107"/>
                                        </p:tgtEl>
                                      </p:cBhvr>
                                    </p:animEffect>
                                    <p:anim calcmode="lin" valueType="num">
                                      <p:cBhvr>
                                        <p:cTn id="337" dur="1000" fill="hold"/>
                                        <p:tgtEl>
                                          <p:spTgt spid="107"/>
                                        </p:tgtEl>
                                        <p:attrNameLst>
                                          <p:attrName>ppt_x</p:attrName>
                                        </p:attrNameLst>
                                      </p:cBhvr>
                                      <p:tavLst>
                                        <p:tav tm="0">
                                          <p:val>
                                            <p:strVal val="#ppt_x"/>
                                          </p:val>
                                        </p:tav>
                                        <p:tav tm="100000">
                                          <p:val>
                                            <p:strVal val="#ppt_x"/>
                                          </p:val>
                                        </p:tav>
                                      </p:tavLst>
                                    </p:anim>
                                    <p:anim calcmode="lin" valueType="num">
                                      <p:cBhvr>
                                        <p:cTn id="338" dur="1000" fill="hold"/>
                                        <p:tgtEl>
                                          <p:spTgt spid="107"/>
                                        </p:tgtEl>
                                        <p:attrNameLst>
                                          <p:attrName>ppt_y</p:attrName>
                                        </p:attrNameLst>
                                      </p:cBhvr>
                                      <p:tavLst>
                                        <p:tav tm="0">
                                          <p:val>
                                            <p:strVal val="#ppt_y+.1"/>
                                          </p:val>
                                        </p:tav>
                                        <p:tav tm="100000">
                                          <p:val>
                                            <p:strVal val="#ppt_y"/>
                                          </p:val>
                                        </p:tav>
                                      </p:tavLst>
                                    </p:anim>
                                  </p:childTnLst>
                                </p:cTn>
                              </p:par>
                              <p:par>
                                <p:cTn id="339" presetID="42" presetClass="entr" presetSubtype="0" fill="hold" grpId="0" nodeType="withEffect">
                                  <p:stCondLst>
                                    <p:cond delay="0"/>
                                  </p:stCondLst>
                                  <p:childTnLst>
                                    <p:set>
                                      <p:cBhvr>
                                        <p:cTn id="340" dur="1" fill="hold">
                                          <p:stCondLst>
                                            <p:cond delay="0"/>
                                          </p:stCondLst>
                                        </p:cTn>
                                        <p:tgtEl>
                                          <p:spTgt spid="108"/>
                                        </p:tgtEl>
                                        <p:attrNameLst>
                                          <p:attrName>style.visibility</p:attrName>
                                        </p:attrNameLst>
                                      </p:cBhvr>
                                      <p:to>
                                        <p:strVal val="visible"/>
                                      </p:to>
                                    </p:set>
                                    <p:animEffect transition="in" filter="fade">
                                      <p:cBhvr>
                                        <p:cTn id="341" dur="1000"/>
                                        <p:tgtEl>
                                          <p:spTgt spid="108"/>
                                        </p:tgtEl>
                                      </p:cBhvr>
                                    </p:animEffect>
                                    <p:anim calcmode="lin" valueType="num">
                                      <p:cBhvr>
                                        <p:cTn id="342" dur="1000" fill="hold"/>
                                        <p:tgtEl>
                                          <p:spTgt spid="108"/>
                                        </p:tgtEl>
                                        <p:attrNameLst>
                                          <p:attrName>ppt_x</p:attrName>
                                        </p:attrNameLst>
                                      </p:cBhvr>
                                      <p:tavLst>
                                        <p:tav tm="0">
                                          <p:val>
                                            <p:strVal val="#ppt_x"/>
                                          </p:val>
                                        </p:tav>
                                        <p:tav tm="100000">
                                          <p:val>
                                            <p:strVal val="#ppt_x"/>
                                          </p:val>
                                        </p:tav>
                                      </p:tavLst>
                                    </p:anim>
                                    <p:anim calcmode="lin" valueType="num">
                                      <p:cBhvr>
                                        <p:cTn id="343" dur="1000" fill="hold"/>
                                        <p:tgtEl>
                                          <p:spTgt spid="108"/>
                                        </p:tgtEl>
                                        <p:attrNameLst>
                                          <p:attrName>ppt_y</p:attrName>
                                        </p:attrNameLst>
                                      </p:cBhvr>
                                      <p:tavLst>
                                        <p:tav tm="0">
                                          <p:val>
                                            <p:strVal val="#ppt_y+.1"/>
                                          </p:val>
                                        </p:tav>
                                        <p:tav tm="100000">
                                          <p:val>
                                            <p:strVal val="#ppt_y"/>
                                          </p:val>
                                        </p:tav>
                                      </p:tavLst>
                                    </p:anim>
                                  </p:childTnLst>
                                </p:cTn>
                              </p:par>
                              <p:par>
                                <p:cTn id="344" presetID="42" presetClass="entr" presetSubtype="0" fill="hold" grpId="0" nodeType="withEffect">
                                  <p:stCondLst>
                                    <p:cond delay="0"/>
                                  </p:stCondLst>
                                  <p:childTnLst>
                                    <p:set>
                                      <p:cBhvr>
                                        <p:cTn id="345" dur="1" fill="hold">
                                          <p:stCondLst>
                                            <p:cond delay="0"/>
                                          </p:stCondLst>
                                        </p:cTn>
                                        <p:tgtEl>
                                          <p:spTgt spid="117"/>
                                        </p:tgtEl>
                                        <p:attrNameLst>
                                          <p:attrName>style.visibility</p:attrName>
                                        </p:attrNameLst>
                                      </p:cBhvr>
                                      <p:to>
                                        <p:strVal val="visible"/>
                                      </p:to>
                                    </p:set>
                                    <p:animEffect transition="in" filter="fade">
                                      <p:cBhvr>
                                        <p:cTn id="346" dur="1000"/>
                                        <p:tgtEl>
                                          <p:spTgt spid="117"/>
                                        </p:tgtEl>
                                      </p:cBhvr>
                                    </p:animEffect>
                                    <p:anim calcmode="lin" valueType="num">
                                      <p:cBhvr>
                                        <p:cTn id="347" dur="1000" fill="hold"/>
                                        <p:tgtEl>
                                          <p:spTgt spid="117"/>
                                        </p:tgtEl>
                                        <p:attrNameLst>
                                          <p:attrName>ppt_x</p:attrName>
                                        </p:attrNameLst>
                                      </p:cBhvr>
                                      <p:tavLst>
                                        <p:tav tm="0">
                                          <p:val>
                                            <p:strVal val="#ppt_x"/>
                                          </p:val>
                                        </p:tav>
                                        <p:tav tm="100000">
                                          <p:val>
                                            <p:strVal val="#ppt_x"/>
                                          </p:val>
                                        </p:tav>
                                      </p:tavLst>
                                    </p:anim>
                                    <p:anim calcmode="lin" valueType="num">
                                      <p:cBhvr>
                                        <p:cTn id="348" dur="1000" fill="hold"/>
                                        <p:tgtEl>
                                          <p:spTgt spid="117"/>
                                        </p:tgtEl>
                                        <p:attrNameLst>
                                          <p:attrName>ppt_y</p:attrName>
                                        </p:attrNameLst>
                                      </p:cBhvr>
                                      <p:tavLst>
                                        <p:tav tm="0">
                                          <p:val>
                                            <p:strVal val="#ppt_y+.1"/>
                                          </p:val>
                                        </p:tav>
                                        <p:tav tm="100000">
                                          <p:val>
                                            <p:strVal val="#ppt_y"/>
                                          </p:val>
                                        </p:tav>
                                      </p:tavLst>
                                    </p:anim>
                                  </p:childTnLst>
                                </p:cTn>
                              </p:par>
                              <p:par>
                                <p:cTn id="349" presetID="42" presetClass="entr" presetSubtype="0" fill="hold" grpId="0" nodeType="withEffect">
                                  <p:stCondLst>
                                    <p:cond delay="0"/>
                                  </p:stCondLst>
                                  <p:childTnLst>
                                    <p:set>
                                      <p:cBhvr>
                                        <p:cTn id="350" dur="1" fill="hold">
                                          <p:stCondLst>
                                            <p:cond delay="0"/>
                                          </p:stCondLst>
                                        </p:cTn>
                                        <p:tgtEl>
                                          <p:spTgt spid="118"/>
                                        </p:tgtEl>
                                        <p:attrNameLst>
                                          <p:attrName>style.visibility</p:attrName>
                                        </p:attrNameLst>
                                      </p:cBhvr>
                                      <p:to>
                                        <p:strVal val="visible"/>
                                      </p:to>
                                    </p:set>
                                    <p:animEffect transition="in" filter="fade">
                                      <p:cBhvr>
                                        <p:cTn id="351" dur="1000"/>
                                        <p:tgtEl>
                                          <p:spTgt spid="118"/>
                                        </p:tgtEl>
                                      </p:cBhvr>
                                    </p:animEffect>
                                    <p:anim calcmode="lin" valueType="num">
                                      <p:cBhvr>
                                        <p:cTn id="352" dur="1000" fill="hold"/>
                                        <p:tgtEl>
                                          <p:spTgt spid="118"/>
                                        </p:tgtEl>
                                        <p:attrNameLst>
                                          <p:attrName>ppt_x</p:attrName>
                                        </p:attrNameLst>
                                      </p:cBhvr>
                                      <p:tavLst>
                                        <p:tav tm="0">
                                          <p:val>
                                            <p:strVal val="#ppt_x"/>
                                          </p:val>
                                        </p:tav>
                                        <p:tav tm="100000">
                                          <p:val>
                                            <p:strVal val="#ppt_x"/>
                                          </p:val>
                                        </p:tav>
                                      </p:tavLst>
                                    </p:anim>
                                    <p:anim calcmode="lin" valueType="num">
                                      <p:cBhvr>
                                        <p:cTn id="353" dur="1000" fill="hold"/>
                                        <p:tgtEl>
                                          <p:spTgt spid="118"/>
                                        </p:tgtEl>
                                        <p:attrNameLst>
                                          <p:attrName>ppt_y</p:attrName>
                                        </p:attrNameLst>
                                      </p:cBhvr>
                                      <p:tavLst>
                                        <p:tav tm="0">
                                          <p:val>
                                            <p:strVal val="#ppt_y+.1"/>
                                          </p:val>
                                        </p:tav>
                                        <p:tav tm="100000">
                                          <p:val>
                                            <p:strVal val="#ppt_y"/>
                                          </p:val>
                                        </p:tav>
                                      </p:tavLst>
                                    </p:anim>
                                  </p:childTnLst>
                                </p:cTn>
                              </p:par>
                              <p:par>
                                <p:cTn id="354" presetID="42" presetClass="entr" presetSubtype="0" fill="hold" grpId="0" nodeType="withEffect">
                                  <p:stCondLst>
                                    <p:cond delay="0"/>
                                  </p:stCondLst>
                                  <p:childTnLst>
                                    <p:set>
                                      <p:cBhvr>
                                        <p:cTn id="355" dur="1" fill="hold">
                                          <p:stCondLst>
                                            <p:cond delay="0"/>
                                          </p:stCondLst>
                                        </p:cTn>
                                        <p:tgtEl>
                                          <p:spTgt spid="119"/>
                                        </p:tgtEl>
                                        <p:attrNameLst>
                                          <p:attrName>style.visibility</p:attrName>
                                        </p:attrNameLst>
                                      </p:cBhvr>
                                      <p:to>
                                        <p:strVal val="visible"/>
                                      </p:to>
                                    </p:set>
                                    <p:animEffect transition="in" filter="fade">
                                      <p:cBhvr>
                                        <p:cTn id="356" dur="1000"/>
                                        <p:tgtEl>
                                          <p:spTgt spid="119"/>
                                        </p:tgtEl>
                                      </p:cBhvr>
                                    </p:animEffect>
                                    <p:anim calcmode="lin" valueType="num">
                                      <p:cBhvr>
                                        <p:cTn id="357" dur="1000" fill="hold"/>
                                        <p:tgtEl>
                                          <p:spTgt spid="119"/>
                                        </p:tgtEl>
                                        <p:attrNameLst>
                                          <p:attrName>ppt_x</p:attrName>
                                        </p:attrNameLst>
                                      </p:cBhvr>
                                      <p:tavLst>
                                        <p:tav tm="0">
                                          <p:val>
                                            <p:strVal val="#ppt_x"/>
                                          </p:val>
                                        </p:tav>
                                        <p:tav tm="100000">
                                          <p:val>
                                            <p:strVal val="#ppt_x"/>
                                          </p:val>
                                        </p:tav>
                                      </p:tavLst>
                                    </p:anim>
                                    <p:anim calcmode="lin" valueType="num">
                                      <p:cBhvr>
                                        <p:cTn id="358" dur="1000" fill="hold"/>
                                        <p:tgtEl>
                                          <p:spTgt spid="119"/>
                                        </p:tgtEl>
                                        <p:attrNameLst>
                                          <p:attrName>ppt_y</p:attrName>
                                        </p:attrNameLst>
                                      </p:cBhvr>
                                      <p:tavLst>
                                        <p:tav tm="0">
                                          <p:val>
                                            <p:strVal val="#ppt_y+.1"/>
                                          </p:val>
                                        </p:tav>
                                        <p:tav tm="100000">
                                          <p:val>
                                            <p:strVal val="#ppt_y"/>
                                          </p:val>
                                        </p:tav>
                                      </p:tavLst>
                                    </p:anim>
                                  </p:childTnLst>
                                </p:cTn>
                              </p:par>
                              <p:par>
                                <p:cTn id="359" presetID="42" presetClass="entr" presetSubtype="0" fill="hold" grpId="0" nodeType="withEffect">
                                  <p:stCondLst>
                                    <p:cond delay="0"/>
                                  </p:stCondLst>
                                  <p:childTnLst>
                                    <p:set>
                                      <p:cBhvr>
                                        <p:cTn id="360" dur="1" fill="hold">
                                          <p:stCondLst>
                                            <p:cond delay="0"/>
                                          </p:stCondLst>
                                        </p:cTn>
                                        <p:tgtEl>
                                          <p:spTgt spid="120"/>
                                        </p:tgtEl>
                                        <p:attrNameLst>
                                          <p:attrName>style.visibility</p:attrName>
                                        </p:attrNameLst>
                                      </p:cBhvr>
                                      <p:to>
                                        <p:strVal val="visible"/>
                                      </p:to>
                                    </p:set>
                                    <p:animEffect transition="in" filter="fade">
                                      <p:cBhvr>
                                        <p:cTn id="361" dur="1000"/>
                                        <p:tgtEl>
                                          <p:spTgt spid="120"/>
                                        </p:tgtEl>
                                      </p:cBhvr>
                                    </p:animEffect>
                                    <p:anim calcmode="lin" valueType="num">
                                      <p:cBhvr>
                                        <p:cTn id="362" dur="1000" fill="hold"/>
                                        <p:tgtEl>
                                          <p:spTgt spid="120"/>
                                        </p:tgtEl>
                                        <p:attrNameLst>
                                          <p:attrName>ppt_x</p:attrName>
                                        </p:attrNameLst>
                                      </p:cBhvr>
                                      <p:tavLst>
                                        <p:tav tm="0">
                                          <p:val>
                                            <p:strVal val="#ppt_x"/>
                                          </p:val>
                                        </p:tav>
                                        <p:tav tm="100000">
                                          <p:val>
                                            <p:strVal val="#ppt_x"/>
                                          </p:val>
                                        </p:tav>
                                      </p:tavLst>
                                    </p:anim>
                                    <p:anim calcmode="lin" valueType="num">
                                      <p:cBhvr>
                                        <p:cTn id="363" dur="1000" fill="hold"/>
                                        <p:tgtEl>
                                          <p:spTgt spid="120"/>
                                        </p:tgtEl>
                                        <p:attrNameLst>
                                          <p:attrName>ppt_y</p:attrName>
                                        </p:attrNameLst>
                                      </p:cBhvr>
                                      <p:tavLst>
                                        <p:tav tm="0">
                                          <p:val>
                                            <p:strVal val="#ppt_y+.1"/>
                                          </p:val>
                                        </p:tav>
                                        <p:tav tm="100000">
                                          <p:val>
                                            <p:strVal val="#ppt_y"/>
                                          </p:val>
                                        </p:tav>
                                      </p:tavLst>
                                    </p:anim>
                                  </p:childTnLst>
                                </p:cTn>
                              </p:par>
                              <p:par>
                                <p:cTn id="364" presetID="42" presetClass="entr" presetSubtype="0" fill="hold" nodeType="withEffect">
                                  <p:stCondLst>
                                    <p:cond delay="0"/>
                                  </p:stCondLst>
                                  <p:childTnLst>
                                    <p:set>
                                      <p:cBhvr>
                                        <p:cTn id="365" dur="1" fill="hold">
                                          <p:stCondLst>
                                            <p:cond delay="0"/>
                                          </p:stCondLst>
                                        </p:cTn>
                                        <p:tgtEl>
                                          <p:spTgt spid="36"/>
                                        </p:tgtEl>
                                        <p:attrNameLst>
                                          <p:attrName>style.visibility</p:attrName>
                                        </p:attrNameLst>
                                      </p:cBhvr>
                                      <p:to>
                                        <p:strVal val="visible"/>
                                      </p:to>
                                    </p:set>
                                    <p:animEffect transition="in" filter="fade">
                                      <p:cBhvr>
                                        <p:cTn id="366" dur="1000"/>
                                        <p:tgtEl>
                                          <p:spTgt spid="36"/>
                                        </p:tgtEl>
                                      </p:cBhvr>
                                    </p:animEffect>
                                    <p:anim calcmode="lin" valueType="num">
                                      <p:cBhvr>
                                        <p:cTn id="367" dur="1000" fill="hold"/>
                                        <p:tgtEl>
                                          <p:spTgt spid="36"/>
                                        </p:tgtEl>
                                        <p:attrNameLst>
                                          <p:attrName>ppt_x</p:attrName>
                                        </p:attrNameLst>
                                      </p:cBhvr>
                                      <p:tavLst>
                                        <p:tav tm="0">
                                          <p:val>
                                            <p:strVal val="#ppt_x"/>
                                          </p:val>
                                        </p:tav>
                                        <p:tav tm="100000">
                                          <p:val>
                                            <p:strVal val="#ppt_x"/>
                                          </p:val>
                                        </p:tav>
                                      </p:tavLst>
                                    </p:anim>
                                    <p:anim calcmode="lin" valueType="num">
                                      <p:cBhvr>
                                        <p:cTn id="368" dur="1000" fill="hold"/>
                                        <p:tgtEl>
                                          <p:spTgt spid="36"/>
                                        </p:tgtEl>
                                        <p:attrNameLst>
                                          <p:attrName>ppt_y</p:attrName>
                                        </p:attrNameLst>
                                      </p:cBhvr>
                                      <p:tavLst>
                                        <p:tav tm="0">
                                          <p:val>
                                            <p:strVal val="#ppt_y+.1"/>
                                          </p:val>
                                        </p:tav>
                                        <p:tav tm="100000">
                                          <p:val>
                                            <p:strVal val="#ppt_y"/>
                                          </p:val>
                                        </p:tav>
                                      </p:tavLst>
                                    </p:anim>
                                  </p:childTnLst>
                                </p:cTn>
                              </p:par>
                              <p:par>
                                <p:cTn id="369" presetID="42" presetClass="entr" presetSubtype="0" fill="hold" nodeType="withEffect">
                                  <p:stCondLst>
                                    <p:cond delay="0"/>
                                  </p:stCondLst>
                                  <p:childTnLst>
                                    <p:set>
                                      <p:cBhvr>
                                        <p:cTn id="370" dur="1" fill="hold">
                                          <p:stCondLst>
                                            <p:cond delay="0"/>
                                          </p:stCondLst>
                                        </p:cTn>
                                        <p:tgtEl>
                                          <p:spTgt spid="38"/>
                                        </p:tgtEl>
                                        <p:attrNameLst>
                                          <p:attrName>style.visibility</p:attrName>
                                        </p:attrNameLst>
                                      </p:cBhvr>
                                      <p:to>
                                        <p:strVal val="visible"/>
                                      </p:to>
                                    </p:set>
                                    <p:animEffect transition="in" filter="fade">
                                      <p:cBhvr>
                                        <p:cTn id="371" dur="1000"/>
                                        <p:tgtEl>
                                          <p:spTgt spid="38"/>
                                        </p:tgtEl>
                                      </p:cBhvr>
                                    </p:animEffect>
                                    <p:anim calcmode="lin" valueType="num">
                                      <p:cBhvr>
                                        <p:cTn id="372" dur="1000" fill="hold"/>
                                        <p:tgtEl>
                                          <p:spTgt spid="38"/>
                                        </p:tgtEl>
                                        <p:attrNameLst>
                                          <p:attrName>ppt_x</p:attrName>
                                        </p:attrNameLst>
                                      </p:cBhvr>
                                      <p:tavLst>
                                        <p:tav tm="0">
                                          <p:val>
                                            <p:strVal val="#ppt_x"/>
                                          </p:val>
                                        </p:tav>
                                        <p:tav tm="100000">
                                          <p:val>
                                            <p:strVal val="#ppt_x"/>
                                          </p:val>
                                        </p:tav>
                                      </p:tavLst>
                                    </p:anim>
                                    <p:anim calcmode="lin" valueType="num">
                                      <p:cBhvr>
                                        <p:cTn id="37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74" fill="hold">
                      <p:stCondLst>
                        <p:cond delay="indefinite"/>
                      </p:stCondLst>
                      <p:childTnLst>
                        <p:par>
                          <p:cTn id="375" fill="hold">
                            <p:stCondLst>
                              <p:cond delay="0"/>
                            </p:stCondLst>
                            <p:childTnLst>
                              <p:par>
                                <p:cTn id="376" presetID="42" presetClass="entr" presetSubtype="0" fill="hold" grpId="0" nodeType="clickEffect">
                                  <p:stCondLst>
                                    <p:cond delay="0"/>
                                  </p:stCondLst>
                                  <p:childTnLst>
                                    <p:set>
                                      <p:cBhvr>
                                        <p:cTn id="377" dur="1" fill="hold">
                                          <p:stCondLst>
                                            <p:cond delay="0"/>
                                          </p:stCondLst>
                                        </p:cTn>
                                        <p:tgtEl>
                                          <p:spTgt spid="99"/>
                                        </p:tgtEl>
                                        <p:attrNameLst>
                                          <p:attrName>style.visibility</p:attrName>
                                        </p:attrNameLst>
                                      </p:cBhvr>
                                      <p:to>
                                        <p:strVal val="visible"/>
                                      </p:to>
                                    </p:set>
                                    <p:animEffect transition="in" filter="fade">
                                      <p:cBhvr>
                                        <p:cTn id="378" dur="1000"/>
                                        <p:tgtEl>
                                          <p:spTgt spid="99"/>
                                        </p:tgtEl>
                                      </p:cBhvr>
                                    </p:animEffect>
                                    <p:anim calcmode="lin" valueType="num">
                                      <p:cBhvr>
                                        <p:cTn id="379" dur="1000" fill="hold"/>
                                        <p:tgtEl>
                                          <p:spTgt spid="99"/>
                                        </p:tgtEl>
                                        <p:attrNameLst>
                                          <p:attrName>ppt_x</p:attrName>
                                        </p:attrNameLst>
                                      </p:cBhvr>
                                      <p:tavLst>
                                        <p:tav tm="0">
                                          <p:val>
                                            <p:strVal val="#ppt_x"/>
                                          </p:val>
                                        </p:tav>
                                        <p:tav tm="100000">
                                          <p:val>
                                            <p:strVal val="#ppt_x"/>
                                          </p:val>
                                        </p:tav>
                                      </p:tavLst>
                                    </p:anim>
                                    <p:anim calcmode="lin" valueType="num">
                                      <p:cBhvr>
                                        <p:cTn id="380" dur="1000" fill="hold"/>
                                        <p:tgtEl>
                                          <p:spTgt spid="99"/>
                                        </p:tgtEl>
                                        <p:attrNameLst>
                                          <p:attrName>ppt_y</p:attrName>
                                        </p:attrNameLst>
                                      </p:cBhvr>
                                      <p:tavLst>
                                        <p:tav tm="0">
                                          <p:val>
                                            <p:strVal val="#ppt_y+.1"/>
                                          </p:val>
                                        </p:tav>
                                        <p:tav tm="100000">
                                          <p:val>
                                            <p:strVal val="#ppt_y"/>
                                          </p:val>
                                        </p:tav>
                                      </p:tavLst>
                                    </p:anim>
                                  </p:childTnLst>
                                </p:cTn>
                              </p:par>
                              <p:par>
                                <p:cTn id="381" presetID="42" presetClass="entr" presetSubtype="0" fill="hold" grpId="0" nodeType="withEffect">
                                  <p:stCondLst>
                                    <p:cond delay="0"/>
                                  </p:stCondLst>
                                  <p:childTnLst>
                                    <p:set>
                                      <p:cBhvr>
                                        <p:cTn id="382" dur="1" fill="hold">
                                          <p:stCondLst>
                                            <p:cond delay="0"/>
                                          </p:stCondLst>
                                        </p:cTn>
                                        <p:tgtEl>
                                          <p:spTgt spid="121"/>
                                        </p:tgtEl>
                                        <p:attrNameLst>
                                          <p:attrName>style.visibility</p:attrName>
                                        </p:attrNameLst>
                                      </p:cBhvr>
                                      <p:to>
                                        <p:strVal val="visible"/>
                                      </p:to>
                                    </p:set>
                                    <p:animEffect transition="in" filter="fade">
                                      <p:cBhvr>
                                        <p:cTn id="383" dur="1000"/>
                                        <p:tgtEl>
                                          <p:spTgt spid="121"/>
                                        </p:tgtEl>
                                      </p:cBhvr>
                                    </p:animEffect>
                                    <p:anim calcmode="lin" valueType="num">
                                      <p:cBhvr>
                                        <p:cTn id="384" dur="1000" fill="hold"/>
                                        <p:tgtEl>
                                          <p:spTgt spid="121"/>
                                        </p:tgtEl>
                                        <p:attrNameLst>
                                          <p:attrName>ppt_x</p:attrName>
                                        </p:attrNameLst>
                                      </p:cBhvr>
                                      <p:tavLst>
                                        <p:tav tm="0">
                                          <p:val>
                                            <p:strVal val="#ppt_x"/>
                                          </p:val>
                                        </p:tav>
                                        <p:tav tm="100000">
                                          <p:val>
                                            <p:strVal val="#ppt_x"/>
                                          </p:val>
                                        </p:tav>
                                      </p:tavLst>
                                    </p:anim>
                                    <p:anim calcmode="lin" valueType="num">
                                      <p:cBhvr>
                                        <p:cTn id="385" dur="1000" fill="hold"/>
                                        <p:tgtEl>
                                          <p:spTgt spid="121"/>
                                        </p:tgtEl>
                                        <p:attrNameLst>
                                          <p:attrName>ppt_y</p:attrName>
                                        </p:attrNameLst>
                                      </p:cBhvr>
                                      <p:tavLst>
                                        <p:tav tm="0">
                                          <p:val>
                                            <p:strVal val="#ppt_y+.1"/>
                                          </p:val>
                                        </p:tav>
                                        <p:tav tm="100000">
                                          <p:val>
                                            <p:strVal val="#ppt_y"/>
                                          </p:val>
                                        </p:tav>
                                      </p:tavLst>
                                    </p:anim>
                                  </p:childTnLst>
                                </p:cTn>
                              </p:par>
                              <p:par>
                                <p:cTn id="386" presetID="42" presetClass="entr" presetSubtype="0" fill="hold" grpId="0" nodeType="withEffect">
                                  <p:stCondLst>
                                    <p:cond delay="0"/>
                                  </p:stCondLst>
                                  <p:childTnLst>
                                    <p:set>
                                      <p:cBhvr>
                                        <p:cTn id="387" dur="1" fill="hold">
                                          <p:stCondLst>
                                            <p:cond delay="0"/>
                                          </p:stCondLst>
                                        </p:cTn>
                                        <p:tgtEl>
                                          <p:spTgt spid="122"/>
                                        </p:tgtEl>
                                        <p:attrNameLst>
                                          <p:attrName>style.visibility</p:attrName>
                                        </p:attrNameLst>
                                      </p:cBhvr>
                                      <p:to>
                                        <p:strVal val="visible"/>
                                      </p:to>
                                    </p:set>
                                    <p:animEffect transition="in" filter="fade">
                                      <p:cBhvr>
                                        <p:cTn id="388" dur="1000"/>
                                        <p:tgtEl>
                                          <p:spTgt spid="122"/>
                                        </p:tgtEl>
                                      </p:cBhvr>
                                    </p:animEffect>
                                    <p:anim calcmode="lin" valueType="num">
                                      <p:cBhvr>
                                        <p:cTn id="389" dur="1000" fill="hold"/>
                                        <p:tgtEl>
                                          <p:spTgt spid="122"/>
                                        </p:tgtEl>
                                        <p:attrNameLst>
                                          <p:attrName>ppt_x</p:attrName>
                                        </p:attrNameLst>
                                      </p:cBhvr>
                                      <p:tavLst>
                                        <p:tav tm="0">
                                          <p:val>
                                            <p:strVal val="#ppt_x"/>
                                          </p:val>
                                        </p:tav>
                                        <p:tav tm="100000">
                                          <p:val>
                                            <p:strVal val="#ppt_x"/>
                                          </p:val>
                                        </p:tav>
                                      </p:tavLst>
                                    </p:anim>
                                    <p:anim calcmode="lin" valueType="num">
                                      <p:cBhvr>
                                        <p:cTn id="390" dur="1000" fill="hold"/>
                                        <p:tgtEl>
                                          <p:spTgt spid="122"/>
                                        </p:tgtEl>
                                        <p:attrNameLst>
                                          <p:attrName>ppt_y</p:attrName>
                                        </p:attrNameLst>
                                      </p:cBhvr>
                                      <p:tavLst>
                                        <p:tav tm="0">
                                          <p:val>
                                            <p:strVal val="#ppt_y+.1"/>
                                          </p:val>
                                        </p:tav>
                                        <p:tav tm="100000">
                                          <p:val>
                                            <p:strVal val="#ppt_y"/>
                                          </p:val>
                                        </p:tav>
                                      </p:tavLst>
                                    </p:anim>
                                  </p:childTnLst>
                                </p:cTn>
                              </p:par>
                              <p:par>
                                <p:cTn id="391" presetID="42" presetClass="entr" presetSubtype="0" fill="hold" grpId="0" nodeType="withEffect">
                                  <p:stCondLst>
                                    <p:cond delay="0"/>
                                  </p:stCondLst>
                                  <p:childTnLst>
                                    <p:set>
                                      <p:cBhvr>
                                        <p:cTn id="392" dur="1" fill="hold">
                                          <p:stCondLst>
                                            <p:cond delay="0"/>
                                          </p:stCondLst>
                                        </p:cTn>
                                        <p:tgtEl>
                                          <p:spTgt spid="126"/>
                                        </p:tgtEl>
                                        <p:attrNameLst>
                                          <p:attrName>style.visibility</p:attrName>
                                        </p:attrNameLst>
                                      </p:cBhvr>
                                      <p:to>
                                        <p:strVal val="visible"/>
                                      </p:to>
                                    </p:set>
                                    <p:animEffect transition="in" filter="fade">
                                      <p:cBhvr>
                                        <p:cTn id="393" dur="1000"/>
                                        <p:tgtEl>
                                          <p:spTgt spid="126"/>
                                        </p:tgtEl>
                                      </p:cBhvr>
                                    </p:animEffect>
                                    <p:anim calcmode="lin" valueType="num">
                                      <p:cBhvr>
                                        <p:cTn id="394" dur="1000" fill="hold"/>
                                        <p:tgtEl>
                                          <p:spTgt spid="126"/>
                                        </p:tgtEl>
                                        <p:attrNameLst>
                                          <p:attrName>ppt_x</p:attrName>
                                        </p:attrNameLst>
                                      </p:cBhvr>
                                      <p:tavLst>
                                        <p:tav tm="0">
                                          <p:val>
                                            <p:strVal val="#ppt_x"/>
                                          </p:val>
                                        </p:tav>
                                        <p:tav tm="100000">
                                          <p:val>
                                            <p:strVal val="#ppt_x"/>
                                          </p:val>
                                        </p:tav>
                                      </p:tavLst>
                                    </p:anim>
                                    <p:anim calcmode="lin" valueType="num">
                                      <p:cBhvr>
                                        <p:cTn id="395" dur="1000" fill="hold"/>
                                        <p:tgtEl>
                                          <p:spTgt spid="126"/>
                                        </p:tgtEl>
                                        <p:attrNameLst>
                                          <p:attrName>ppt_y</p:attrName>
                                        </p:attrNameLst>
                                      </p:cBhvr>
                                      <p:tavLst>
                                        <p:tav tm="0">
                                          <p:val>
                                            <p:strVal val="#ppt_y+.1"/>
                                          </p:val>
                                        </p:tav>
                                        <p:tav tm="100000">
                                          <p:val>
                                            <p:strVal val="#ppt_y"/>
                                          </p:val>
                                        </p:tav>
                                      </p:tavLst>
                                    </p:anim>
                                  </p:childTnLst>
                                </p:cTn>
                              </p:par>
                              <p:par>
                                <p:cTn id="396" presetID="42" presetClass="entr" presetSubtype="0" fill="hold" grpId="0" nodeType="withEffect">
                                  <p:stCondLst>
                                    <p:cond delay="0"/>
                                  </p:stCondLst>
                                  <p:childTnLst>
                                    <p:set>
                                      <p:cBhvr>
                                        <p:cTn id="397" dur="1" fill="hold">
                                          <p:stCondLst>
                                            <p:cond delay="0"/>
                                          </p:stCondLst>
                                        </p:cTn>
                                        <p:tgtEl>
                                          <p:spTgt spid="127"/>
                                        </p:tgtEl>
                                        <p:attrNameLst>
                                          <p:attrName>style.visibility</p:attrName>
                                        </p:attrNameLst>
                                      </p:cBhvr>
                                      <p:to>
                                        <p:strVal val="visible"/>
                                      </p:to>
                                    </p:set>
                                    <p:animEffect transition="in" filter="fade">
                                      <p:cBhvr>
                                        <p:cTn id="398" dur="1000"/>
                                        <p:tgtEl>
                                          <p:spTgt spid="127"/>
                                        </p:tgtEl>
                                      </p:cBhvr>
                                    </p:animEffect>
                                    <p:anim calcmode="lin" valueType="num">
                                      <p:cBhvr>
                                        <p:cTn id="399" dur="1000" fill="hold"/>
                                        <p:tgtEl>
                                          <p:spTgt spid="127"/>
                                        </p:tgtEl>
                                        <p:attrNameLst>
                                          <p:attrName>ppt_x</p:attrName>
                                        </p:attrNameLst>
                                      </p:cBhvr>
                                      <p:tavLst>
                                        <p:tav tm="0">
                                          <p:val>
                                            <p:strVal val="#ppt_x"/>
                                          </p:val>
                                        </p:tav>
                                        <p:tav tm="100000">
                                          <p:val>
                                            <p:strVal val="#ppt_x"/>
                                          </p:val>
                                        </p:tav>
                                      </p:tavLst>
                                    </p:anim>
                                    <p:anim calcmode="lin" valueType="num">
                                      <p:cBhvr>
                                        <p:cTn id="400" dur="1000" fill="hold"/>
                                        <p:tgtEl>
                                          <p:spTgt spid="127"/>
                                        </p:tgtEl>
                                        <p:attrNameLst>
                                          <p:attrName>ppt_y</p:attrName>
                                        </p:attrNameLst>
                                      </p:cBhvr>
                                      <p:tavLst>
                                        <p:tav tm="0">
                                          <p:val>
                                            <p:strVal val="#ppt_y+.1"/>
                                          </p:val>
                                        </p:tav>
                                        <p:tav tm="100000">
                                          <p:val>
                                            <p:strVal val="#ppt_y"/>
                                          </p:val>
                                        </p:tav>
                                      </p:tavLst>
                                    </p:anim>
                                  </p:childTnLst>
                                </p:cTn>
                              </p:par>
                              <p:par>
                                <p:cTn id="401" presetID="42" presetClass="entr" presetSubtype="0" fill="hold" grpId="0" nodeType="withEffect">
                                  <p:stCondLst>
                                    <p:cond delay="0"/>
                                  </p:stCondLst>
                                  <p:childTnLst>
                                    <p:set>
                                      <p:cBhvr>
                                        <p:cTn id="402" dur="1" fill="hold">
                                          <p:stCondLst>
                                            <p:cond delay="0"/>
                                          </p:stCondLst>
                                        </p:cTn>
                                        <p:tgtEl>
                                          <p:spTgt spid="131"/>
                                        </p:tgtEl>
                                        <p:attrNameLst>
                                          <p:attrName>style.visibility</p:attrName>
                                        </p:attrNameLst>
                                      </p:cBhvr>
                                      <p:to>
                                        <p:strVal val="visible"/>
                                      </p:to>
                                    </p:set>
                                    <p:animEffect transition="in" filter="fade">
                                      <p:cBhvr>
                                        <p:cTn id="403" dur="1000"/>
                                        <p:tgtEl>
                                          <p:spTgt spid="131"/>
                                        </p:tgtEl>
                                      </p:cBhvr>
                                    </p:animEffect>
                                    <p:anim calcmode="lin" valueType="num">
                                      <p:cBhvr>
                                        <p:cTn id="404" dur="1000" fill="hold"/>
                                        <p:tgtEl>
                                          <p:spTgt spid="131"/>
                                        </p:tgtEl>
                                        <p:attrNameLst>
                                          <p:attrName>ppt_x</p:attrName>
                                        </p:attrNameLst>
                                      </p:cBhvr>
                                      <p:tavLst>
                                        <p:tav tm="0">
                                          <p:val>
                                            <p:strVal val="#ppt_x"/>
                                          </p:val>
                                        </p:tav>
                                        <p:tav tm="100000">
                                          <p:val>
                                            <p:strVal val="#ppt_x"/>
                                          </p:val>
                                        </p:tav>
                                      </p:tavLst>
                                    </p:anim>
                                    <p:anim calcmode="lin" valueType="num">
                                      <p:cBhvr>
                                        <p:cTn id="405" dur="1000" fill="hold"/>
                                        <p:tgtEl>
                                          <p:spTgt spid="131"/>
                                        </p:tgtEl>
                                        <p:attrNameLst>
                                          <p:attrName>ppt_y</p:attrName>
                                        </p:attrNameLst>
                                      </p:cBhvr>
                                      <p:tavLst>
                                        <p:tav tm="0">
                                          <p:val>
                                            <p:strVal val="#ppt_y+.1"/>
                                          </p:val>
                                        </p:tav>
                                        <p:tav tm="100000">
                                          <p:val>
                                            <p:strVal val="#ppt_y"/>
                                          </p:val>
                                        </p:tav>
                                      </p:tavLst>
                                    </p:anim>
                                  </p:childTnLst>
                                </p:cTn>
                              </p:par>
                              <p:par>
                                <p:cTn id="406" presetID="42" presetClass="entr" presetSubtype="0" fill="hold" grpId="0" nodeType="withEffect">
                                  <p:stCondLst>
                                    <p:cond delay="0"/>
                                  </p:stCondLst>
                                  <p:childTnLst>
                                    <p:set>
                                      <p:cBhvr>
                                        <p:cTn id="407" dur="1" fill="hold">
                                          <p:stCondLst>
                                            <p:cond delay="0"/>
                                          </p:stCondLst>
                                        </p:cTn>
                                        <p:tgtEl>
                                          <p:spTgt spid="135"/>
                                        </p:tgtEl>
                                        <p:attrNameLst>
                                          <p:attrName>style.visibility</p:attrName>
                                        </p:attrNameLst>
                                      </p:cBhvr>
                                      <p:to>
                                        <p:strVal val="visible"/>
                                      </p:to>
                                    </p:set>
                                    <p:animEffect transition="in" filter="fade">
                                      <p:cBhvr>
                                        <p:cTn id="408" dur="1000"/>
                                        <p:tgtEl>
                                          <p:spTgt spid="135"/>
                                        </p:tgtEl>
                                      </p:cBhvr>
                                    </p:animEffect>
                                    <p:anim calcmode="lin" valueType="num">
                                      <p:cBhvr>
                                        <p:cTn id="409" dur="1000" fill="hold"/>
                                        <p:tgtEl>
                                          <p:spTgt spid="135"/>
                                        </p:tgtEl>
                                        <p:attrNameLst>
                                          <p:attrName>ppt_x</p:attrName>
                                        </p:attrNameLst>
                                      </p:cBhvr>
                                      <p:tavLst>
                                        <p:tav tm="0">
                                          <p:val>
                                            <p:strVal val="#ppt_x"/>
                                          </p:val>
                                        </p:tav>
                                        <p:tav tm="100000">
                                          <p:val>
                                            <p:strVal val="#ppt_x"/>
                                          </p:val>
                                        </p:tav>
                                      </p:tavLst>
                                    </p:anim>
                                    <p:anim calcmode="lin" valueType="num">
                                      <p:cBhvr>
                                        <p:cTn id="410" dur="1000" fill="hold"/>
                                        <p:tgtEl>
                                          <p:spTgt spid="135"/>
                                        </p:tgtEl>
                                        <p:attrNameLst>
                                          <p:attrName>ppt_y</p:attrName>
                                        </p:attrNameLst>
                                      </p:cBhvr>
                                      <p:tavLst>
                                        <p:tav tm="0">
                                          <p:val>
                                            <p:strVal val="#ppt_y+.1"/>
                                          </p:val>
                                        </p:tav>
                                        <p:tav tm="100000">
                                          <p:val>
                                            <p:strVal val="#ppt_y"/>
                                          </p:val>
                                        </p:tav>
                                      </p:tavLst>
                                    </p:anim>
                                  </p:childTnLst>
                                </p:cTn>
                              </p:par>
                              <p:par>
                                <p:cTn id="411" presetID="42" presetClass="entr" presetSubtype="0" fill="hold" grpId="0" nodeType="withEffect">
                                  <p:stCondLst>
                                    <p:cond delay="0"/>
                                  </p:stCondLst>
                                  <p:childTnLst>
                                    <p:set>
                                      <p:cBhvr>
                                        <p:cTn id="412" dur="1" fill="hold">
                                          <p:stCondLst>
                                            <p:cond delay="0"/>
                                          </p:stCondLst>
                                        </p:cTn>
                                        <p:tgtEl>
                                          <p:spTgt spid="137"/>
                                        </p:tgtEl>
                                        <p:attrNameLst>
                                          <p:attrName>style.visibility</p:attrName>
                                        </p:attrNameLst>
                                      </p:cBhvr>
                                      <p:to>
                                        <p:strVal val="visible"/>
                                      </p:to>
                                    </p:set>
                                    <p:animEffect transition="in" filter="fade">
                                      <p:cBhvr>
                                        <p:cTn id="413" dur="1000"/>
                                        <p:tgtEl>
                                          <p:spTgt spid="137"/>
                                        </p:tgtEl>
                                      </p:cBhvr>
                                    </p:animEffect>
                                    <p:anim calcmode="lin" valueType="num">
                                      <p:cBhvr>
                                        <p:cTn id="414" dur="1000" fill="hold"/>
                                        <p:tgtEl>
                                          <p:spTgt spid="137"/>
                                        </p:tgtEl>
                                        <p:attrNameLst>
                                          <p:attrName>ppt_x</p:attrName>
                                        </p:attrNameLst>
                                      </p:cBhvr>
                                      <p:tavLst>
                                        <p:tav tm="0">
                                          <p:val>
                                            <p:strVal val="#ppt_x"/>
                                          </p:val>
                                        </p:tav>
                                        <p:tav tm="100000">
                                          <p:val>
                                            <p:strVal val="#ppt_x"/>
                                          </p:val>
                                        </p:tav>
                                      </p:tavLst>
                                    </p:anim>
                                    <p:anim calcmode="lin" valueType="num">
                                      <p:cBhvr>
                                        <p:cTn id="415" dur="1000" fill="hold"/>
                                        <p:tgtEl>
                                          <p:spTgt spid="137"/>
                                        </p:tgtEl>
                                        <p:attrNameLst>
                                          <p:attrName>ppt_y</p:attrName>
                                        </p:attrNameLst>
                                      </p:cBhvr>
                                      <p:tavLst>
                                        <p:tav tm="0">
                                          <p:val>
                                            <p:strVal val="#ppt_y+.1"/>
                                          </p:val>
                                        </p:tav>
                                        <p:tav tm="100000">
                                          <p:val>
                                            <p:strVal val="#ppt_y"/>
                                          </p:val>
                                        </p:tav>
                                      </p:tavLst>
                                    </p:anim>
                                  </p:childTnLst>
                                </p:cTn>
                              </p:par>
                              <p:par>
                                <p:cTn id="416" presetID="42" presetClass="entr" presetSubtype="0" fill="hold" grpId="0" nodeType="withEffect">
                                  <p:stCondLst>
                                    <p:cond delay="0"/>
                                  </p:stCondLst>
                                  <p:childTnLst>
                                    <p:set>
                                      <p:cBhvr>
                                        <p:cTn id="417" dur="1" fill="hold">
                                          <p:stCondLst>
                                            <p:cond delay="0"/>
                                          </p:stCondLst>
                                        </p:cTn>
                                        <p:tgtEl>
                                          <p:spTgt spid="138"/>
                                        </p:tgtEl>
                                        <p:attrNameLst>
                                          <p:attrName>style.visibility</p:attrName>
                                        </p:attrNameLst>
                                      </p:cBhvr>
                                      <p:to>
                                        <p:strVal val="visible"/>
                                      </p:to>
                                    </p:set>
                                    <p:animEffect transition="in" filter="fade">
                                      <p:cBhvr>
                                        <p:cTn id="418" dur="1000"/>
                                        <p:tgtEl>
                                          <p:spTgt spid="138"/>
                                        </p:tgtEl>
                                      </p:cBhvr>
                                    </p:animEffect>
                                    <p:anim calcmode="lin" valueType="num">
                                      <p:cBhvr>
                                        <p:cTn id="419" dur="1000" fill="hold"/>
                                        <p:tgtEl>
                                          <p:spTgt spid="138"/>
                                        </p:tgtEl>
                                        <p:attrNameLst>
                                          <p:attrName>ppt_x</p:attrName>
                                        </p:attrNameLst>
                                      </p:cBhvr>
                                      <p:tavLst>
                                        <p:tav tm="0">
                                          <p:val>
                                            <p:strVal val="#ppt_x"/>
                                          </p:val>
                                        </p:tav>
                                        <p:tav tm="100000">
                                          <p:val>
                                            <p:strVal val="#ppt_x"/>
                                          </p:val>
                                        </p:tav>
                                      </p:tavLst>
                                    </p:anim>
                                    <p:anim calcmode="lin" valueType="num">
                                      <p:cBhvr>
                                        <p:cTn id="420" dur="1000" fill="hold"/>
                                        <p:tgtEl>
                                          <p:spTgt spid="138"/>
                                        </p:tgtEl>
                                        <p:attrNameLst>
                                          <p:attrName>ppt_y</p:attrName>
                                        </p:attrNameLst>
                                      </p:cBhvr>
                                      <p:tavLst>
                                        <p:tav tm="0">
                                          <p:val>
                                            <p:strVal val="#ppt_y+.1"/>
                                          </p:val>
                                        </p:tav>
                                        <p:tav tm="100000">
                                          <p:val>
                                            <p:strVal val="#ppt_y"/>
                                          </p:val>
                                        </p:tav>
                                      </p:tavLst>
                                    </p:anim>
                                  </p:childTnLst>
                                </p:cTn>
                              </p:par>
                              <p:par>
                                <p:cTn id="421" presetID="42" presetClass="entr" presetSubtype="0" fill="hold" grpId="0" nodeType="withEffect">
                                  <p:stCondLst>
                                    <p:cond delay="0"/>
                                  </p:stCondLst>
                                  <p:childTnLst>
                                    <p:set>
                                      <p:cBhvr>
                                        <p:cTn id="422" dur="1" fill="hold">
                                          <p:stCondLst>
                                            <p:cond delay="0"/>
                                          </p:stCondLst>
                                        </p:cTn>
                                        <p:tgtEl>
                                          <p:spTgt spid="139"/>
                                        </p:tgtEl>
                                        <p:attrNameLst>
                                          <p:attrName>style.visibility</p:attrName>
                                        </p:attrNameLst>
                                      </p:cBhvr>
                                      <p:to>
                                        <p:strVal val="visible"/>
                                      </p:to>
                                    </p:set>
                                    <p:animEffect transition="in" filter="fade">
                                      <p:cBhvr>
                                        <p:cTn id="423" dur="1000"/>
                                        <p:tgtEl>
                                          <p:spTgt spid="139"/>
                                        </p:tgtEl>
                                      </p:cBhvr>
                                    </p:animEffect>
                                    <p:anim calcmode="lin" valueType="num">
                                      <p:cBhvr>
                                        <p:cTn id="424" dur="1000" fill="hold"/>
                                        <p:tgtEl>
                                          <p:spTgt spid="139"/>
                                        </p:tgtEl>
                                        <p:attrNameLst>
                                          <p:attrName>ppt_x</p:attrName>
                                        </p:attrNameLst>
                                      </p:cBhvr>
                                      <p:tavLst>
                                        <p:tav tm="0">
                                          <p:val>
                                            <p:strVal val="#ppt_x"/>
                                          </p:val>
                                        </p:tav>
                                        <p:tav tm="100000">
                                          <p:val>
                                            <p:strVal val="#ppt_x"/>
                                          </p:val>
                                        </p:tav>
                                      </p:tavLst>
                                    </p:anim>
                                    <p:anim calcmode="lin" valueType="num">
                                      <p:cBhvr>
                                        <p:cTn id="425" dur="1000" fill="hold"/>
                                        <p:tgtEl>
                                          <p:spTgt spid="139"/>
                                        </p:tgtEl>
                                        <p:attrNameLst>
                                          <p:attrName>ppt_y</p:attrName>
                                        </p:attrNameLst>
                                      </p:cBhvr>
                                      <p:tavLst>
                                        <p:tav tm="0">
                                          <p:val>
                                            <p:strVal val="#ppt_y+.1"/>
                                          </p:val>
                                        </p:tav>
                                        <p:tav tm="100000">
                                          <p:val>
                                            <p:strVal val="#ppt_y"/>
                                          </p:val>
                                        </p:tav>
                                      </p:tavLst>
                                    </p:anim>
                                  </p:childTnLst>
                                </p:cTn>
                              </p:par>
                              <p:par>
                                <p:cTn id="426" presetID="42" presetClass="entr" presetSubtype="0" fill="hold" grpId="0" nodeType="withEffect">
                                  <p:stCondLst>
                                    <p:cond delay="0"/>
                                  </p:stCondLst>
                                  <p:childTnLst>
                                    <p:set>
                                      <p:cBhvr>
                                        <p:cTn id="427" dur="1" fill="hold">
                                          <p:stCondLst>
                                            <p:cond delay="0"/>
                                          </p:stCondLst>
                                        </p:cTn>
                                        <p:tgtEl>
                                          <p:spTgt spid="140"/>
                                        </p:tgtEl>
                                        <p:attrNameLst>
                                          <p:attrName>style.visibility</p:attrName>
                                        </p:attrNameLst>
                                      </p:cBhvr>
                                      <p:to>
                                        <p:strVal val="visible"/>
                                      </p:to>
                                    </p:set>
                                    <p:animEffect transition="in" filter="fade">
                                      <p:cBhvr>
                                        <p:cTn id="428" dur="1000"/>
                                        <p:tgtEl>
                                          <p:spTgt spid="140"/>
                                        </p:tgtEl>
                                      </p:cBhvr>
                                    </p:animEffect>
                                    <p:anim calcmode="lin" valueType="num">
                                      <p:cBhvr>
                                        <p:cTn id="429" dur="1000" fill="hold"/>
                                        <p:tgtEl>
                                          <p:spTgt spid="140"/>
                                        </p:tgtEl>
                                        <p:attrNameLst>
                                          <p:attrName>ppt_x</p:attrName>
                                        </p:attrNameLst>
                                      </p:cBhvr>
                                      <p:tavLst>
                                        <p:tav tm="0">
                                          <p:val>
                                            <p:strVal val="#ppt_x"/>
                                          </p:val>
                                        </p:tav>
                                        <p:tav tm="100000">
                                          <p:val>
                                            <p:strVal val="#ppt_x"/>
                                          </p:val>
                                        </p:tav>
                                      </p:tavLst>
                                    </p:anim>
                                    <p:anim calcmode="lin" valueType="num">
                                      <p:cBhvr>
                                        <p:cTn id="430" dur="1000" fill="hold"/>
                                        <p:tgtEl>
                                          <p:spTgt spid="1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51" grpId="0" animBg="1"/>
      <p:bldP spid="52" grpId="0" animBg="1"/>
      <p:bldP spid="53" grpId="0" animBg="1"/>
      <p:bldP spid="54" grpId="0" animBg="1"/>
      <p:bldP spid="55" grpId="0" animBg="1"/>
      <p:bldP spid="59" grpId="0" animBg="1"/>
      <p:bldP spid="60" grpId="0" animBg="1"/>
      <p:bldP spid="61" grpId="0" animBg="1"/>
      <p:bldP spid="64" grpId="0" animBg="1"/>
      <p:bldP spid="65" grpId="0" animBg="1"/>
      <p:bldP spid="66" grpId="0" animBg="1"/>
      <p:bldP spid="67" grpId="0" animBg="1"/>
      <p:bldP spid="71" grpId="0" animBg="1"/>
      <p:bldP spid="72" grpId="0" animBg="1"/>
      <p:bldP spid="73" grpId="0" animBg="1"/>
      <p:bldP spid="74" grpId="0" animBg="1"/>
      <p:bldP spid="76" grpId="0" animBg="1"/>
      <p:bldP spid="79" grpId="0" animBg="1"/>
      <p:bldP spid="80" grpId="0"/>
      <p:bldP spid="82" grpId="0"/>
      <p:bldP spid="83" grpId="0" animBg="1"/>
      <p:bldP spid="85" grpId="0"/>
      <p:bldP spid="86" grpId="0"/>
      <p:bldP spid="87" grpId="0"/>
      <p:bldP spid="88" grpId="0" animBg="1"/>
      <p:bldP spid="89" grpId="0" animBg="1"/>
      <p:bldP spid="90" grpId="0" animBg="1"/>
      <p:bldP spid="101" grpId="0"/>
      <p:bldP spid="103" grpId="0" animBg="1"/>
      <p:bldP spid="109" grpId="0"/>
      <p:bldP spid="110" grpId="0"/>
      <p:bldP spid="111" grpId="0"/>
      <p:bldP spid="114" grpId="0"/>
      <p:bldP spid="116" grpId="0" animBg="1"/>
      <p:bldP spid="84" grpId="0" animBg="1"/>
      <p:bldP spid="91" grpId="0" animBg="1"/>
      <p:bldP spid="92" grpId="0" animBg="1"/>
      <p:bldP spid="98" grpId="0" animBg="1"/>
      <p:bldP spid="99" grpId="0" animBg="1"/>
      <p:bldP spid="104" grpId="0"/>
      <p:bldP spid="105" grpId="0"/>
      <p:bldP spid="106" grpId="0" animBg="1"/>
      <p:bldP spid="107" grpId="0" animBg="1"/>
      <p:bldP spid="108" grpId="0" animBg="1"/>
      <p:bldP spid="117" grpId="0"/>
      <p:bldP spid="118" grpId="0"/>
      <p:bldP spid="119" grpId="0"/>
      <p:bldP spid="120" grpId="0"/>
      <p:bldP spid="121" grpId="0" animBg="1"/>
      <p:bldP spid="122" grpId="0"/>
      <p:bldP spid="133" grpId="0" animBg="1"/>
      <p:bldP spid="134" grpId="0"/>
      <p:bldP spid="115" grpId="0"/>
      <p:bldP spid="126" grpId="0" animBg="1"/>
      <p:bldP spid="127" grpId="0"/>
      <p:bldP spid="131" grpId="0" animBg="1"/>
      <p:bldP spid="135" grpId="0"/>
      <p:bldP spid="137" grpId="0" animBg="1"/>
      <p:bldP spid="138" grpId="0"/>
      <p:bldP spid="139" grpId="0" animBg="1"/>
      <p:bldP spid="140" grpId="0"/>
      <p:bldP spid="123" grpId="0" animBg="1"/>
      <p:bldP spid="124" grpId="0"/>
      <p:bldP spid="125" grpId="0" animBg="1"/>
      <p:bldP spid="128" grpId="0"/>
      <p:bldP spid="136" grpId="0" animBg="1"/>
      <p:bldP spid="141" grpId="0" animBg="1"/>
      <p:bldP spid="142" grpId="0" animBg="1"/>
      <p:bldP spid="143" grpId="0" animBg="1"/>
      <p:bldP spid="144" grpId="0" animBg="1"/>
      <p:bldP spid="145" grpId="0" animBg="1"/>
      <p:bldP spid="148" grpId="0" animBg="1"/>
      <p:bldP spid="149" grpId="0" animBg="1"/>
      <p:bldP spid="150" grpId="0" animBg="1"/>
      <p:bldP spid="151" grpId="0" animBg="1"/>
      <p:bldP spid="147" grpId="0" animBg="1"/>
      <p:bldP spid="153" grpId="0"/>
      <p:bldP spid="154" grpId="0" animBg="1"/>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9"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620688"/>
            <a:ext cx="8784976" cy="57606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Title 1"/>
          <p:cNvSpPr>
            <a:spLocks noGrp="1"/>
          </p:cNvSpPr>
          <p:nvPr>
            <p:ph type="title"/>
          </p:nvPr>
        </p:nvSpPr>
        <p:spPr>
          <a:xfrm>
            <a:off x="457200" y="-401189"/>
            <a:ext cx="8229600" cy="1143000"/>
          </a:xfrm>
          <a:noFill/>
          <a:ln w="9525">
            <a:noFill/>
            <a:miter lim="800000"/>
            <a:headEnd/>
            <a:tailEnd/>
          </a:ln>
        </p:spPr>
        <p:txBody>
          <a:bodyPr vert="horz" wrap="square" lIns="0" tIns="45720" rIns="91440" bIns="45720" numCol="1" anchor="ctr" anchorCtr="0" compatLnSpc="1">
            <a:prstTxWarp prst="textNoShape">
              <a:avLst/>
            </a:prstTxWarp>
            <a:normAutofit/>
          </a:bodyPr>
          <a:lstStyle/>
          <a:p>
            <a:r>
              <a:rPr lang="en-US" sz="2800" b="1" dirty="0" smtClean="0"/>
              <a:t>Road to EMU Commercial Service</a:t>
            </a:r>
            <a:endParaRPr lang="fr-FR" sz="2800" b="1" dirty="0"/>
          </a:p>
        </p:txBody>
      </p:sp>
    </p:spTree>
    <p:extLst>
      <p:ext uri="{BB962C8B-B14F-4D97-AF65-F5344CB8AC3E}">
        <p14:creationId xmlns:p14="http://schemas.microsoft.com/office/powerpoint/2010/main" xmlns="" val="2056033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048512" y="481085"/>
            <a:ext cx="7854188" cy="490537"/>
          </a:xfrm>
        </p:spPr>
        <p:txBody>
          <a:bodyPr>
            <a:normAutofit/>
          </a:bodyPr>
          <a:lstStyle/>
          <a:p>
            <a:pPr algn="l"/>
            <a:r>
              <a:rPr lang="en-ZA" sz="2000" b="1" dirty="0" smtClean="0">
                <a:solidFill>
                  <a:schemeClr val="accent5"/>
                </a:solidFill>
                <a:latin typeface="Cambria" panose="02040503050406030204" pitchFamily="18" charset="0"/>
              </a:rPr>
              <a:t>Roll-out of New Fleet</a:t>
            </a:r>
            <a:endParaRPr sz="2000" b="1" dirty="0">
              <a:solidFill>
                <a:schemeClr val="accent5"/>
              </a:solidFill>
              <a:latin typeface="Cambria" panose="02040503050406030204" pitchFamily="18" charset="0"/>
            </a:endParaRPr>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0800" y="1089141"/>
            <a:ext cx="9170988" cy="4882396"/>
          </a:xfrm>
          <a:prstGeom prst="rect">
            <a:avLst/>
          </a:prstGeom>
          <a:noFill/>
          <a:ln w="9525">
            <a:noFill/>
            <a:miter lim="800000"/>
            <a:headEnd/>
            <a:tailEnd/>
          </a:ln>
          <a:effectLst/>
        </p:spPr>
      </p:pic>
    </p:spTree>
    <p:extLst>
      <p:ext uri="{BB962C8B-B14F-4D97-AF65-F5344CB8AC3E}">
        <p14:creationId xmlns:p14="http://schemas.microsoft.com/office/powerpoint/2010/main" xmlns="" val="3852044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ctangle 38"/>
          <p:cNvSpPr>
            <a:spLocks noChangeArrowheads="1"/>
          </p:cNvSpPr>
          <p:nvPr>
            <p:custDataLst>
              <p:tags r:id="rId1"/>
            </p:custDataLst>
          </p:nvPr>
        </p:nvSpPr>
        <p:spPr bwMode="gray">
          <a:xfrm>
            <a:off x="397381" y="7426385"/>
            <a:ext cx="8785225" cy="314325"/>
          </a:xfrm>
          <a:prstGeom prst="rect">
            <a:avLst/>
          </a:prstGeom>
          <a:gradFill rotWithShape="1">
            <a:gsLst>
              <a:gs pos="0">
                <a:srgbClr val="808080"/>
              </a:gs>
              <a:gs pos="100000">
                <a:srgbClr val="FFFFFF"/>
              </a:gs>
            </a:gsLst>
            <a:path path="shape">
              <a:fillToRect l="50000" t="50000" r="50000" b="50000"/>
            </a:path>
          </a:gradFill>
          <a:ln w="9525">
            <a:noFill/>
            <a:miter lim="800000"/>
            <a:headEnd/>
            <a:tailEnd/>
          </a:ln>
        </p:spPr>
        <p:txBody>
          <a:bodyPr wrap="none" anchor="ctr"/>
          <a:lstStyle/>
          <a:p>
            <a:pPr algn="ctr" defTabSz="933450" fontAlgn="auto">
              <a:spcBef>
                <a:spcPts val="0"/>
              </a:spcBef>
              <a:spcAft>
                <a:spcPts val="0"/>
              </a:spcAft>
              <a:defRPr/>
            </a:pPr>
            <a:endParaRPr lang="en-GB" sz="1100" kern="0">
              <a:solidFill>
                <a:srgbClr val="003896"/>
              </a:solidFill>
              <a:latin typeface="Arial" charset="0"/>
              <a:cs typeface="Arial" charset="0"/>
            </a:endParaRPr>
          </a:p>
        </p:txBody>
      </p:sp>
      <p:sp>
        <p:nvSpPr>
          <p:cNvPr id="5" name="Slide Number Placeholder 2"/>
          <p:cNvSpPr>
            <a:spLocks noGrp="1"/>
          </p:cNvSpPr>
          <p:nvPr>
            <p:ph type="sldNum" sz="quarter" idx="10"/>
          </p:nvPr>
        </p:nvSpPr>
        <p:spPr>
          <a:xfrm>
            <a:off x="6771193" y="7787740"/>
            <a:ext cx="2133600" cy="365125"/>
          </a:xfrm>
        </p:spPr>
        <p:txBody>
          <a:bodyPr/>
          <a:lstStyle/>
          <a:p>
            <a:pPr>
              <a:defRPr/>
            </a:pPr>
            <a:fld id="{9B255116-640A-41A0-9ED6-A5E25C45F443}" type="slidenum">
              <a:rPr lang="en-US" smtClean="0"/>
              <a:pPr>
                <a:defRPr/>
              </a:pPr>
              <a:t>3</a:t>
            </a:fld>
            <a:endParaRPr lang="en-US"/>
          </a:p>
        </p:txBody>
      </p:sp>
      <p:sp>
        <p:nvSpPr>
          <p:cNvPr id="6" name="Title 1"/>
          <p:cNvSpPr>
            <a:spLocks noGrp="1"/>
          </p:cNvSpPr>
          <p:nvPr>
            <p:ph type="title"/>
          </p:nvPr>
        </p:nvSpPr>
        <p:spPr>
          <a:xfrm>
            <a:off x="1046146" y="501483"/>
            <a:ext cx="7778619" cy="490537"/>
          </a:xfrm>
        </p:spPr>
        <p:txBody>
          <a:bodyPr>
            <a:normAutofit/>
          </a:bodyPr>
          <a:lstStyle/>
          <a:p>
            <a:pPr algn="l"/>
            <a:r>
              <a:rPr lang="en-ZA" sz="2000" b="1" dirty="0" smtClean="0">
                <a:solidFill>
                  <a:schemeClr val="accent5"/>
                </a:solidFill>
                <a:latin typeface="Cambria" panose="02040503050406030204" pitchFamily="18" charset="0"/>
              </a:rPr>
              <a:t>Operations – Problem statement</a:t>
            </a:r>
            <a:endParaRPr sz="2000" b="1" dirty="0">
              <a:solidFill>
                <a:schemeClr val="accent5"/>
              </a:solidFill>
              <a:latin typeface="Cambria" panose="02040503050406030204" pitchFamily="18" charset="0"/>
            </a:endParaRPr>
          </a:p>
        </p:txBody>
      </p:sp>
      <p:sp>
        <p:nvSpPr>
          <p:cNvPr id="7" name="Rectangle 6"/>
          <p:cNvSpPr/>
          <p:nvPr/>
        </p:nvSpPr>
        <p:spPr>
          <a:xfrm>
            <a:off x="147232" y="4171184"/>
            <a:ext cx="2548791" cy="1694719"/>
          </a:xfrm>
          <a:prstGeom prst="rect">
            <a:avLst/>
          </a:prstGeom>
          <a:solidFill>
            <a:schemeClr val="bg1">
              <a:lumMod val="9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4257161" y="1314171"/>
            <a:ext cx="3479352" cy="688392"/>
          </a:xfrm>
          <a:prstGeom prst="rect">
            <a:avLst/>
          </a:prstGeom>
          <a:solidFill>
            <a:schemeClr val="bg1">
              <a:lumMod val="9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p:cNvSpPr/>
          <p:nvPr/>
        </p:nvSpPr>
        <p:spPr>
          <a:xfrm>
            <a:off x="6453979" y="2178095"/>
            <a:ext cx="2387384" cy="1281887"/>
          </a:xfrm>
          <a:prstGeom prst="rect">
            <a:avLst/>
          </a:prstGeom>
          <a:solidFill>
            <a:schemeClr val="bg1">
              <a:lumMod val="9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p:cNvSpPr/>
          <p:nvPr/>
        </p:nvSpPr>
        <p:spPr>
          <a:xfrm>
            <a:off x="5951948" y="4410480"/>
            <a:ext cx="2889413" cy="1152128"/>
          </a:xfrm>
          <a:prstGeom prst="rect">
            <a:avLst/>
          </a:prstGeom>
          <a:solidFill>
            <a:schemeClr val="bg1">
              <a:lumMod val="9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p:cNvSpPr/>
          <p:nvPr/>
        </p:nvSpPr>
        <p:spPr>
          <a:xfrm>
            <a:off x="4480378" y="5781604"/>
            <a:ext cx="3256134" cy="493664"/>
          </a:xfrm>
          <a:prstGeom prst="rect">
            <a:avLst/>
          </a:prstGeom>
          <a:solidFill>
            <a:schemeClr val="bg1">
              <a:lumMod val="9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p:cNvSpPr/>
          <p:nvPr/>
        </p:nvSpPr>
        <p:spPr>
          <a:xfrm>
            <a:off x="147234" y="1787515"/>
            <a:ext cx="2548790" cy="2100285"/>
          </a:xfrm>
          <a:prstGeom prst="rect">
            <a:avLst/>
          </a:prstGeom>
          <a:solidFill>
            <a:schemeClr val="bg1">
              <a:lumMod val="9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Slide Number Placeholder 2"/>
          <p:cNvSpPr>
            <a:spLocks noGrp="1"/>
          </p:cNvSpPr>
          <p:nvPr>
            <p:ph type="sldNum" sz="quarter" idx="4294967295"/>
          </p:nvPr>
        </p:nvSpPr>
        <p:spPr>
          <a:xfrm>
            <a:off x="8640872" y="6979496"/>
            <a:ext cx="432173" cy="221109"/>
          </a:xfrm>
          <a:prstGeom prst="rect">
            <a:avLst/>
          </a:prstGeom>
        </p:spPr>
        <p:txBody>
          <a:bodyPr/>
          <a:lstStyle/>
          <a:p>
            <a:pPr>
              <a:defRPr/>
            </a:pPr>
            <a:fld id="{9B255116-640A-41A0-9ED6-A5E25C45F443}" type="slidenum">
              <a:rPr lang="en-US" smtClean="0"/>
              <a:pPr>
                <a:defRPr/>
              </a:pPr>
              <a:t>3</a:t>
            </a:fld>
            <a:endParaRPr lang="en-US"/>
          </a:p>
        </p:txBody>
      </p:sp>
      <p:sp>
        <p:nvSpPr>
          <p:cNvPr id="14" name="TextBox 13"/>
          <p:cNvSpPr txBox="1"/>
          <p:nvPr/>
        </p:nvSpPr>
        <p:spPr>
          <a:xfrm>
            <a:off x="5121257" y="1318447"/>
            <a:ext cx="2399303" cy="692497"/>
          </a:xfrm>
          <a:prstGeom prst="rect">
            <a:avLst/>
          </a:prstGeom>
          <a:noFill/>
        </p:spPr>
        <p:txBody>
          <a:bodyPr wrap="square" rtlCol="0">
            <a:spAutoFit/>
          </a:bodyPr>
          <a:lstStyle/>
          <a:p>
            <a:pPr marL="285750" indent="-285750">
              <a:buFont typeface="Arial" panose="020B0604020202020204" pitchFamily="34" charset="0"/>
              <a:buChar char="•"/>
            </a:pPr>
            <a:r>
              <a:rPr lang="en-ZA" sz="1300" dirty="0" smtClean="0"/>
              <a:t>Trains are not starting nor completing journeys as per schedule </a:t>
            </a:r>
            <a:endParaRPr lang="en-ZA" sz="1300" dirty="0"/>
          </a:p>
        </p:txBody>
      </p:sp>
      <p:sp>
        <p:nvSpPr>
          <p:cNvPr id="15" name="TextBox 14"/>
          <p:cNvSpPr txBox="1"/>
          <p:nvPr/>
        </p:nvSpPr>
        <p:spPr>
          <a:xfrm>
            <a:off x="7016504" y="2167320"/>
            <a:ext cx="1824857" cy="1292662"/>
          </a:xfrm>
          <a:prstGeom prst="rect">
            <a:avLst/>
          </a:prstGeom>
          <a:noFill/>
        </p:spPr>
        <p:txBody>
          <a:bodyPr wrap="square" rtlCol="0">
            <a:spAutoFit/>
          </a:bodyPr>
          <a:lstStyle/>
          <a:p>
            <a:pPr marL="285750" indent="-285750">
              <a:buFont typeface="Arial" panose="020B0604020202020204" pitchFamily="34" charset="0"/>
              <a:buChar char="•"/>
            </a:pPr>
            <a:r>
              <a:rPr lang="en-ZA" sz="1300" dirty="0" smtClean="0"/>
              <a:t>Lack of communication to the customer</a:t>
            </a:r>
          </a:p>
          <a:p>
            <a:pPr marL="285750" indent="-285750">
              <a:buFont typeface="Arial" panose="020B0604020202020204" pitchFamily="34" charset="0"/>
              <a:buChar char="•"/>
            </a:pPr>
            <a:r>
              <a:rPr lang="en-ZA" sz="1300" dirty="0" smtClean="0"/>
              <a:t>Inadequate focus on customer service</a:t>
            </a:r>
            <a:endParaRPr lang="en-ZA" sz="1300" dirty="0"/>
          </a:p>
        </p:txBody>
      </p:sp>
      <p:sp>
        <p:nvSpPr>
          <p:cNvPr id="16" name="TextBox 15"/>
          <p:cNvSpPr txBox="1"/>
          <p:nvPr/>
        </p:nvSpPr>
        <p:spPr>
          <a:xfrm>
            <a:off x="6863838" y="4412428"/>
            <a:ext cx="2096882" cy="1292662"/>
          </a:xfrm>
          <a:prstGeom prst="rect">
            <a:avLst/>
          </a:prstGeom>
          <a:noFill/>
        </p:spPr>
        <p:txBody>
          <a:bodyPr wrap="square" rtlCol="0">
            <a:spAutoFit/>
          </a:bodyPr>
          <a:lstStyle/>
          <a:p>
            <a:pPr marL="285750" indent="-285750">
              <a:buFont typeface="Arial" panose="020B0604020202020204" pitchFamily="34" charset="0"/>
              <a:buChar char="•"/>
            </a:pPr>
            <a:r>
              <a:rPr lang="en-ZA" sz="1300" dirty="0" smtClean="0"/>
              <a:t>Revenue leakage is recorded due to manual collection of cash, access control, open system etc.</a:t>
            </a:r>
          </a:p>
          <a:p>
            <a:pPr marL="285750" indent="-285750">
              <a:buFont typeface="Arial" panose="020B0604020202020204" pitchFamily="34" charset="0"/>
              <a:buChar char="•"/>
            </a:pPr>
            <a:endParaRPr lang="en-ZA" sz="1300" dirty="0"/>
          </a:p>
        </p:txBody>
      </p:sp>
      <p:sp>
        <p:nvSpPr>
          <p:cNvPr id="17" name="TextBox 16"/>
          <p:cNvSpPr txBox="1"/>
          <p:nvPr/>
        </p:nvSpPr>
        <p:spPr>
          <a:xfrm>
            <a:off x="5288312" y="5787102"/>
            <a:ext cx="2560597" cy="492443"/>
          </a:xfrm>
          <a:prstGeom prst="rect">
            <a:avLst/>
          </a:prstGeom>
          <a:noFill/>
        </p:spPr>
        <p:txBody>
          <a:bodyPr wrap="square" rtlCol="0">
            <a:spAutoFit/>
          </a:bodyPr>
          <a:lstStyle/>
          <a:p>
            <a:pPr marL="285750" indent="-285750">
              <a:buFont typeface="Arial" panose="020B0604020202020204" pitchFamily="34" charset="0"/>
              <a:buChar char="•"/>
            </a:pPr>
            <a:r>
              <a:rPr lang="en-ZA" sz="1300" dirty="0" smtClean="0"/>
              <a:t>Supervision is lacking at all levels of operations</a:t>
            </a:r>
          </a:p>
        </p:txBody>
      </p:sp>
      <p:sp>
        <p:nvSpPr>
          <p:cNvPr id="18" name="TextBox 17"/>
          <p:cNvSpPr txBox="1"/>
          <p:nvPr/>
        </p:nvSpPr>
        <p:spPr>
          <a:xfrm>
            <a:off x="114652" y="1794920"/>
            <a:ext cx="2014399" cy="1892826"/>
          </a:xfrm>
          <a:prstGeom prst="rect">
            <a:avLst/>
          </a:prstGeom>
          <a:noFill/>
        </p:spPr>
        <p:txBody>
          <a:bodyPr wrap="square" rtlCol="0">
            <a:spAutoFit/>
          </a:bodyPr>
          <a:lstStyle/>
          <a:p>
            <a:pPr marL="285750" indent="-285750">
              <a:buFont typeface="Arial" panose="020B0604020202020204" pitchFamily="34" charset="0"/>
              <a:buChar char="•"/>
            </a:pPr>
            <a:r>
              <a:rPr lang="en-ZA" sz="1300" dirty="0" smtClean="0"/>
              <a:t>Frequent failure of rolling stock – currently 40% of fleet is out of service</a:t>
            </a:r>
          </a:p>
          <a:p>
            <a:pPr marL="285750" indent="-285750">
              <a:buFont typeface="Arial" panose="020B0604020202020204" pitchFamily="34" charset="0"/>
              <a:buChar char="•"/>
            </a:pPr>
            <a:r>
              <a:rPr lang="en-ZA" sz="1300" dirty="0" err="1" smtClean="0"/>
              <a:t>Perway</a:t>
            </a:r>
            <a:r>
              <a:rPr lang="en-ZA" sz="1300" dirty="0" smtClean="0"/>
              <a:t>,  </a:t>
            </a:r>
            <a:r>
              <a:rPr lang="en-ZA" sz="1300" dirty="0" err="1" smtClean="0"/>
              <a:t>signaling</a:t>
            </a:r>
            <a:r>
              <a:rPr lang="en-ZA" sz="1300" dirty="0" smtClean="0"/>
              <a:t> &amp;  electrical continue to fail</a:t>
            </a:r>
          </a:p>
          <a:p>
            <a:pPr marL="285750" indent="-285750">
              <a:buFont typeface="Arial" panose="020B0604020202020204" pitchFamily="34" charset="0"/>
              <a:buChar char="•"/>
            </a:pPr>
            <a:r>
              <a:rPr lang="en-ZA" sz="1300" dirty="0" smtClean="0"/>
              <a:t>Timeous maintenance not undertaken</a:t>
            </a:r>
          </a:p>
        </p:txBody>
      </p:sp>
      <p:graphicFrame>
        <p:nvGraphicFramePr>
          <p:cNvPr id="19" name="Diagram 18"/>
          <p:cNvGraphicFramePr/>
          <p:nvPr>
            <p:extLst>
              <p:ext uri="{D42A27DB-BD31-4B8C-83A1-F6EECF244321}">
                <p14:modId xmlns:p14="http://schemas.microsoft.com/office/powerpoint/2010/main" xmlns="" val="1287031936"/>
              </p:ext>
            </p:extLst>
          </p:nvPr>
        </p:nvGraphicFramePr>
        <p:xfrm>
          <a:off x="1528050" y="1074840"/>
          <a:ext cx="5904656" cy="56150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TextBox 19"/>
          <p:cNvSpPr txBox="1"/>
          <p:nvPr/>
        </p:nvSpPr>
        <p:spPr>
          <a:xfrm>
            <a:off x="147232" y="4173133"/>
            <a:ext cx="1828711" cy="1692771"/>
          </a:xfrm>
          <a:prstGeom prst="rect">
            <a:avLst/>
          </a:prstGeom>
          <a:noFill/>
        </p:spPr>
        <p:txBody>
          <a:bodyPr wrap="square" rtlCol="0">
            <a:spAutoFit/>
          </a:bodyPr>
          <a:lstStyle/>
          <a:p>
            <a:pPr marL="285750" indent="-285750">
              <a:buFont typeface="Arial" panose="020B0604020202020204" pitchFamily="34" charset="0"/>
              <a:buChar char="•"/>
            </a:pPr>
            <a:r>
              <a:rPr lang="en-ZA" sz="1300" dirty="0" smtClean="0"/>
              <a:t>Safety of Passengers is highly compromised</a:t>
            </a:r>
          </a:p>
          <a:p>
            <a:pPr marL="285750" indent="-285750">
              <a:buFont typeface="Arial" panose="020B0604020202020204" pitchFamily="34" charset="0"/>
              <a:buChar char="•"/>
            </a:pPr>
            <a:r>
              <a:rPr lang="en-ZA" sz="1300" dirty="0" smtClean="0"/>
              <a:t>High occurrences of vandalism</a:t>
            </a:r>
          </a:p>
          <a:p>
            <a:pPr marL="285750" indent="-285750">
              <a:buFont typeface="Arial" panose="020B0604020202020204" pitchFamily="34" charset="0"/>
              <a:buChar char="•"/>
            </a:pPr>
            <a:r>
              <a:rPr lang="en-ZA" sz="1300" dirty="0" smtClean="0"/>
              <a:t>High levels of cable theft</a:t>
            </a:r>
            <a:endParaRPr lang="en-ZA" sz="1300" dirty="0"/>
          </a:p>
        </p:txBody>
      </p:sp>
    </p:spTree>
    <p:extLst>
      <p:ext uri="{BB962C8B-B14F-4D97-AF65-F5344CB8AC3E}">
        <p14:creationId xmlns:p14="http://schemas.microsoft.com/office/powerpoint/2010/main" xmlns="" val="1606094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1048512" y="481090"/>
            <a:ext cx="7854188" cy="490537"/>
          </a:xfrm>
        </p:spPr>
        <p:txBody>
          <a:bodyPr>
            <a:normAutofit/>
          </a:bodyPr>
          <a:lstStyle/>
          <a:p>
            <a:pPr algn="l"/>
            <a:r>
              <a:rPr lang="en-ZA" sz="2000" b="1" dirty="0" smtClean="0">
                <a:solidFill>
                  <a:schemeClr val="accent5"/>
                </a:solidFill>
                <a:latin typeface="Candara" panose="020E0502030303020204" pitchFamily="34" charset="0"/>
              </a:rPr>
              <a:t>PRASA Rail Performance – 3</a:t>
            </a:r>
            <a:r>
              <a:rPr lang="en-ZA" sz="2000" b="1" baseline="30000" dirty="0" smtClean="0">
                <a:solidFill>
                  <a:schemeClr val="accent5"/>
                </a:solidFill>
                <a:latin typeface="Candara" panose="020E0502030303020204" pitchFamily="34" charset="0"/>
              </a:rPr>
              <a:t>rd</a:t>
            </a:r>
            <a:r>
              <a:rPr lang="en-ZA" sz="2000" b="1" dirty="0" smtClean="0">
                <a:solidFill>
                  <a:schemeClr val="accent5"/>
                </a:solidFill>
                <a:latin typeface="Candara" panose="020E0502030303020204" pitchFamily="34" charset="0"/>
              </a:rPr>
              <a:t> Quarter 2016</a:t>
            </a:r>
            <a:endParaRPr sz="2000" b="1" dirty="0">
              <a:solidFill>
                <a:schemeClr val="accent5"/>
              </a:solidFill>
              <a:latin typeface="Candara" panose="020E0502030303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xmlns="" val="1701194998"/>
              </p:ext>
            </p:extLst>
          </p:nvPr>
        </p:nvGraphicFramePr>
        <p:xfrm>
          <a:off x="918656" y="1293260"/>
          <a:ext cx="7560226" cy="3719316"/>
        </p:xfrm>
        <a:graphic>
          <a:graphicData uri="http://schemas.openxmlformats.org/drawingml/2006/table">
            <a:tbl>
              <a:tblPr firstRow="1" bandRow="1">
                <a:tableStyleId>{7DF18680-E054-41AD-8BC1-D1AEF772440D}</a:tableStyleId>
              </a:tblPr>
              <a:tblGrid>
                <a:gridCol w="2343317"/>
                <a:gridCol w="764260"/>
                <a:gridCol w="880562"/>
                <a:gridCol w="955325"/>
                <a:gridCol w="872254"/>
                <a:gridCol w="872254"/>
                <a:gridCol w="872254"/>
              </a:tblGrid>
              <a:tr h="276923">
                <a:tc>
                  <a:txBody>
                    <a:bodyPr/>
                    <a:lstStyle/>
                    <a:p>
                      <a:r>
                        <a:rPr lang="en-ZA" sz="1000" dirty="0" smtClean="0"/>
                        <a:t>METRORAIL</a:t>
                      </a:r>
                      <a:endParaRPr lang="en-ZA" sz="1000" dirty="0"/>
                    </a:p>
                  </a:txBody>
                  <a:tcPr marL="84406" marR="84406"/>
                </a:tc>
                <a:tc gridSpan="2">
                  <a:txBody>
                    <a:bodyPr/>
                    <a:lstStyle/>
                    <a:p>
                      <a:pPr algn="ctr"/>
                      <a:r>
                        <a:rPr lang="en-ZA" sz="1000" dirty="0" smtClean="0"/>
                        <a:t>1</a:t>
                      </a:r>
                      <a:r>
                        <a:rPr lang="en-ZA" sz="1000" baseline="30000" dirty="0" smtClean="0"/>
                        <a:t>st</a:t>
                      </a:r>
                      <a:r>
                        <a:rPr lang="en-ZA" sz="1000" dirty="0" smtClean="0"/>
                        <a:t>  Quarter</a:t>
                      </a:r>
                      <a:endParaRPr lang="en-ZA" sz="1000" dirty="0"/>
                    </a:p>
                  </a:txBody>
                  <a:tcPr marL="84406" marR="84406"/>
                </a:tc>
                <a:tc hMerge="1">
                  <a:txBody>
                    <a:bodyPr/>
                    <a:lstStyle/>
                    <a:p>
                      <a:endParaRPr lang="en-ZA" sz="1000" dirty="0"/>
                    </a:p>
                  </a:txBody>
                  <a:tcPr/>
                </a:tc>
                <a:tc gridSpan="2">
                  <a:txBody>
                    <a:bodyPr/>
                    <a:lstStyle/>
                    <a:p>
                      <a:pPr algn="ctr"/>
                      <a:r>
                        <a:rPr lang="en-ZA" sz="1000" dirty="0" smtClean="0"/>
                        <a:t>2</a:t>
                      </a:r>
                      <a:r>
                        <a:rPr lang="en-ZA" sz="1000" baseline="30000" dirty="0" smtClean="0"/>
                        <a:t>nd</a:t>
                      </a:r>
                      <a:r>
                        <a:rPr lang="en-ZA" sz="1000" baseline="0" dirty="0" smtClean="0"/>
                        <a:t> </a:t>
                      </a:r>
                      <a:r>
                        <a:rPr lang="en-ZA" sz="1000" dirty="0" smtClean="0"/>
                        <a:t> Quarter</a:t>
                      </a:r>
                      <a:endParaRPr lang="en-ZA" sz="1000" dirty="0"/>
                    </a:p>
                  </a:txBody>
                  <a:tcPr marL="84406" marR="84406"/>
                </a:tc>
                <a:tc hMerge="1">
                  <a:txBody>
                    <a:bodyPr/>
                    <a:lstStyle/>
                    <a:p>
                      <a:endParaRPr lang="en-ZA" sz="1000" dirty="0"/>
                    </a:p>
                  </a:txBody>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000" dirty="0" smtClean="0"/>
                        <a:t>3</a:t>
                      </a:r>
                      <a:r>
                        <a:rPr lang="en-ZA" sz="1000" baseline="30000" dirty="0" smtClean="0"/>
                        <a:t>rd</a:t>
                      </a:r>
                      <a:r>
                        <a:rPr lang="en-ZA" sz="1000" dirty="0" smtClean="0"/>
                        <a:t> Quarter</a:t>
                      </a:r>
                    </a:p>
                  </a:txBody>
                  <a:tcPr marL="84406" marR="84406"/>
                </a:tc>
                <a:tc hMerge="1">
                  <a:txBody>
                    <a:bodyPr/>
                    <a:lstStyle/>
                    <a:p>
                      <a:pPr algn="ctr"/>
                      <a:endParaRPr lang="en-ZA" sz="1200" dirty="0"/>
                    </a:p>
                  </a:txBody>
                  <a:tcPr/>
                </a:tc>
              </a:tr>
              <a:tr h="276923">
                <a:tc>
                  <a:txBody>
                    <a:bodyPr/>
                    <a:lstStyle/>
                    <a:p>
                      <a:endParaRPr lang="en-ZA" sz="1000" dirty="0"/>
                    </a:p>
                  </a:txBody>
                  <a:tcPr marL="84406" marR="84406"/>
                </a:tc>
                <a:tc>
                  <a:txBody>
                    <a:bodyPr/>
                    <a:lstStyle/>
                    <a:p>
                      <a:pPr algn="r"/>
                      <a:r>
                        <a:rPr lang="en-ZA" sz="1000" b="1" dirty="0" smtClean="0"/>
                        <a:t>TARGET</a:t>
                      </a:r>
                      <a:endParaRPr lang="en-ZA" sz="1000" b="1" dirty="0"/>
                    </a:p>
                  </a:txBody>
                  <a:tcPr marL="84406" marR="84406"/>
                </a:tc>
                <a:tc>
                  <a:txBody>
                    <a:bodyPr/>
                    <a:lstStyle/>
                    <a:p>
                      <a:pPr algn="r"/>
                      <a:r>
                        <a:rPr lang="en-ZA" sz="1000" b="1" dirty="0" smtClean="0"/>
                        <a:t>ACTUAL</a:t>
                      </a:r>
                      <a:endParaRPr lang="en-ZA" sz="1000" b="1" dirty="0"/>
                    </a:p>
                  </a:txBody>
                  <a:tcPr marL="84406" marR="84406"/>
                </a:tc>
                <a:tc>
                  <a:txBody>
                    <a:bodyPr/>
                    <a:lstStyle/>
                    <a:p>
                      <a:pPr algn="r"/>
                      <a:r>
                        <a:rPr lang="en-ZA" sz="1000" b="1" dirty="0" smtClean="0"/>
                        <a:t>TARGET</a:t>
                      </a:r>
                      <a:endParaRPr lang="en-ZA" sz="1000" b="1" dirty="0"/>
                    </a:p>
                  </a:txBody>
                  <a:tcPr marL="84406" marR="84406"/>
                </a:tc>
                <a:tc>
                  <a:txBody>
                    <a:bodyPr/>
                    <a:lstStyle/>
                    <a:p>
                      <a:pPr algn="r"/>
                      <a:r>
                        <a:rPr lang="en-ZA" sz="1000" b="1" dirty="0" smtClean="0"/>
                        <a:t>ACTUAL</a:t>
                      </a:r>
                      <a:endParaRPr lang="en-ZA" sz="1000" b="1" dirty="0"/>
                    </a:p>
                  </a:txBody>
                  <a:tcPr marL="84406" marR="84406"/>
                </a:tc>
                <a:tc>
                  <a:txBody>
                    <a:bodyPr/>
                    <a:lstStyle/>
                    <a:p>
                      <a:pPr algn="r"/>
                      <a:r>
                        <a:rPr lang="en-ZA" sz="1000" b="1" dirty="0" smtClean="0"/>
                        <a:t>TARGET</a:t>
                      </a:r>
                      <a:endParaRPr lang="en-ZA" sz="1000" b="1" dirty="0"/>
                    </a:p>
                  </a:txBody>
                  <a:tcPr marL="84406" marR="84406"/>
                </a:tc>
                <a:tc>
                  <a:txBody>
                    <a:bodyPr/>
                    <a:lstStyle/>
                    <a:p>
                      <a:pPr algn="r"/>
                      <a:r>
                        <a:rPr lang="en-ZA" sz="1000" b="1" dirty="0" smtClean="0"/>
                        <a:t>ACTUAL</a:t>
                      </a:r>
                      <a:endParaRPr lang="en-ZA" sz="1000" b="1" dirty="0"/>
                    </a:p>
                  </a:txBody>
                  <a:tcPr marL="84406" marR="84406"/>
                </a:tc>
              </a:tr>
              <a:tr h="276923">
                <a:tc>
                  <a:txBody>
                    <a:bodyPr/>
                    <a:lstStyle/>
                    <a:p>
                      <a:r>
                        <a:rPr lang="en-ZA" sz="1000" b="1" dirty="0" smtClean="0"/>
                        <a:t>Metrorail Trips</a:t>
                      </a:r>
                      <a:endParaRPr lang="en-ZA" sz="1000" b="1" dirty="0"/>
                    </a:p>
                  </a:txBody>
                  <a:tcPr marL="84406" marR="84406"/>
                </a:tc>
                <a:tc>
                  <a:txBody>
                    <a:bodyPr/>
                    <a:lstStyle/>
                    <a:p>
                      <a:pPr algn="r"/>
                      <a:r>
                        <a:rPr lang="en-ZA" sz="1000" b="1" dirty="0" smtClean="0"/>
                        <a:t>117,3m</a:t>
                      </a:r>
                      <a:endParaRPr lang="en-ZA" sz="1000" b="1" dirty="0"/>
                    </a:p>
                  </a:txBody>
                  <a:tcPr marL="84406" marR="84406"/>
                </a:tc>
                <a:tc>
                  <a:txBody>
                    <a:bodyPr/>
                    <a:lstStyle/>
                    <a:p>
                      <a:pPr algn="r"/>
                      <a:r>
                        <a:rPr lang="en-ZA" sz="1000" b="1" dirty="0" smtClean="0">
                          <a:solidFill>
                            <a:schemeClr val="bg1"/>
                          </a:solidFill>
                        </a:rPr>
                        <a:t>93,88m</a:t>
                      </a:r>
                      <a:endParaRPr lang="en-ZA" sz="1000" b="1" dirty="0">
                        <a:solidFill>
                          <a:schemeClr val="bg1"/>
                        </a:solidFill>
                      </a:endParaRPr>
                    </a:p>
                  </a:txBody>
                  <a:tcPr marL="84406" marR="84406">
                    <a:solidFill>
                      <a:srgbClr val="FF0000"/>
                    </a:solidFill>
                  </a:tcPr>
                </a:tc>
                <a:tc>
                  <a:txBody>
                    <a:bodyPr/>
                    <a:lstStyle/>
                    <a:p>
                      <a:pPr algn="r"/>
                      <a:r>
                        <a:rPr lang="en-ZA" sz="1000" b="1" dirty="0" smtClean="0"/>
                        <a:t>117,6</a:t>
                      </a:r>
                      <a:endParaRPr lang="en-ZA" sz="1000" b="1" dirty="0"/>
                    </a:p>
                  </a:txBody>
                  <a:tcPr marL="84406" marR="84406"/>
                </a:tc>
                <a:tc>
                  <a:txBody>
                    <a:bodyPr/>
                    <a:lstStyle/>
                    <a:p>
                      <a:pPr algn="r"/>
                      <a:r>
                        <a:rPr lang="en-ZA" sz="1000" b="1" dirty="0" smtClean="0">
                          <a:solidFill>
                            <a:schemeClr val="bg1"/>
                          </a:solidFill>
                        </a:rPr>
                        <a:t>99,17m</a:t>
                      </a:r>
                      <a:endParaRPr lang="en-ZA" sz="1000" b="1" dirty="0">
                        <a:solidFill>
                          <a:schemeClr val="bg1"/>
                        </a:solidFill>
                      </a:endParaRPr>
                    </a:p>
                  </a:txBody>
                  <a:tcPr marL="84406" marR="84406">
                    <a:solidFill>
                      <a:srgbClr val="FF0000"/>
                    </a:solidFill>
                  </a:tcPr>
                </a:tc>
                <a:tc>
                  <a:txBody>
                    <a:bodyPr/>
                    <a:lstStyle/>
                    <a:p>
                      <a:pPr algn="r"/>
                      <a:r>
                        <a:rPr lang="en-ZA" sz="1000" b="1" dirty="0" smtClean="0"/>
                        <a:t>109,62m</a:t>
                      </a:r>
                      <a:endParaRPr lang="en-ZA" sz="1000" b="1" dirty="0"/>
                    </a:p>
                  </a:txBody>
                  <a:tcPr marL="84406" marR="84406"/>
                </a:tc>
                <a:tc>
                  <a:txBody>
                    <a:bodyPr/>
                    <a:lstStyle/>
                    <a:p>
                      <a:pPr algn="r"/>
                      <a:r>
                        <a:rPr lang="en-ZA" sz="1000" b="1" dirty="0" smtClean="0">
                          <a:solidFill>
                            <a:schemeClr val="bg1"/>
                          </a:solidFill>
                        </a:rPr>
                        <a:t>90,3m</a:t>
                      </a:r>
                      <a:endParaRPr lang="en-ZA" sz="1000" b="1" dirty="0">
                        <a:solidFill>
                          <a:schemeClr val="bg1"/>
                        </a:solidFill>
                      </a:endParaRPr>
                    </a:p>
                  </a:txBody>
                  <a:tcPr marL="84406" marR="84406">
                    <a:solidFill>
                      <a:srgbClr val="FF0000"/>
                    </a:solidFill>
                  </a:tcPr>
                </a:tc>
              </a:tr>
              <a:tr h="276923">
                <a:tc>
                  <a:txBody>
                    <a:bodyPr/>
                    <a:lstStyle/>
                    <a:p>
                      <a:r>
                        <a:rPr lang="en-ZA" sz="1000" b="1" dirty="0" smtClean="0"/>
                        <a:t>Metro On-time</a:t>
                      </a:r>
                      <a:endParaRPr lang="en-ZA" sz="1000" b="1" dirty="0"/>
                    </a:p>
                  </a:txBody>
                  <a:tcPr marL="84406" marR="84406"/>
                </a:tc>
                <a:tc>
                  <a:txBody>
                    <a:bodyPr/>
                    <a:lstStyle/>
                    <a:p>
                      <a:pPr algn="r"/>
                      <a:r>
                        <a:rPr lang="en-ZA" sz="1000" b="1" dirty="0" smtClean="0"/>
                        <a:t>82%</a:t>
                      </a:r>
                      <a:endParaRPr lang="en-ZA" sz="1000" b="1" dirty="0"/>
                    </a:p>
                  </a:txBody>
                  <a:tcPr marL="84406" marR="84406"/>
                </a:tc>
                <a:tc>
                  <a:txBody>
                    <a:bodyPr/>
                    <a:lstStyle/>
                    <a:p>
                      <a:pPr algn="r"/>
                      <a:r>
                        <a:rPr lang="en-ZA" sz="1000" b="1" dirty="0" smtClean="0">
                          <a:solidFill>
                            <a:schemeClr val="bg1"/>
                          </a:solidFill>
                        </a:rPr>
                        <a:t>77,2%</a:t>
                      </a:r>
                      <a:endParaRPr lang="en-ZA" sz="1000" b="1" dirty="0">
                        <a:solidFill>
                          <a:schemeClr val="bg1"/>
                        </a:solidFill>
                      </a:endParaRPr>
                    </a:p>
                  </a:txBody>
                  <a:tcPr marL="84406" marR="84406">
                    <a:solidFill>
                      <a:srgbClr val="FF0000"/>
                    </a:solidFill>
                  </a:tcPr>
                </a:tc>
                <a:tc>
                  <a:txBody>
                    <a:bodyPr/>
                    <a:lstStyle/>
                    <a:p>
                      <a:pPr algn="r"/>
                      <a:r>
                        <a:rPr lang="en-ZA" sz="1000" b="1" dirty="0" smtClean="0"/>
                        <a:t>82%</a:t>
                      </a:r>
                      <a:endParaRPr lang="en-ZA" sz="1000" b="1" dirty="0"/>
                    </a:p>
                  </a:txBody>
                  <a:tcPr marL="84406" marR="84406"/>
                </a:tc>
                <a:tc>
                  <a:txBody>
                    <a:bodyPr/>
                    <a:lstStyle/>
                    <a:p>
                      <a:pPr algn="r"/>
                      <a:r>
                        <a:rPr lang="en-ZA" sz="1000" b="1" dirty="0" smtClean="0">
                          <a:solidFill>
                            <a:schemeClr val="bg1"/>
                          </a:solidFill>
                        </a:rPr>
                        <a:t>79,4%</a:t>
                      </a:r>
                      <a:endParaRPr lang="en-ZA" sz="1000" b="1" dirty="0">
                        <a:solidFill>
                          <a:schemeClr val="bg1"/>
                        </a:solidFill>
                      </a:endParaRPr>
                    </a:p>
                  </a:txBody>
                  <a:tcPr marL="84406" marR="84406">
                    <a:solidFill>
                      <a:srgbClr val="FF0000"/>
                    </a:solidFill>
                  </a:tcPr>
                </a:tc>
                <a:tc>
                  <a:txBody>
                    <a:bodyPr/>
                    <a:lstStyle/>
                    <a:p>
                      <a:pPr algn="r"/>
                      <a:r>
                        <a:rPr lang="en-ZA" sz="1000" b="1" dirty="0" smtClean="0"/>
                        <a:t>82%</a:t>
                      </a:r>
                      <a:endParaRPr lang="en-ZA" sz="1000" b="1" dirty="0"/>
                    </a:p>
                  </a:txBody>
                  <a:tcPr marL="84406" marR="84406"/>
                </a:tc>
                <a:tc>
                  <a:txBody>
                    <a:bodyPr/>
                    <a:lstStyle/>
                    <a:p>
                      <a:pPr algn="r"/>
                      <a:r>
                        <a:rPr lang="en-ZA" sz="1000" b="1" dirty="0" smtClean="0">
                          <a:solidFill>
                            <a:schemeClr val="bg1"/>
                          </a:solidFill>
                        </a:rPr>
                        <a:t>77,56%</a:t>
                      </a:r>
                      <a:endParaRPr lang="en-ZA" sz="1000" b="1" dirty="0">
                        <a:solidFill>
                          <a:schemeClr val="bg1"/>
                        </a:solidFill>
                      </a:endParaRPr>
                    </a:p>
                  </a:txBody>
                  <a:tcPr marL="84406" marR="84406">
                    <a:solidFill>
                      <a:srgbClr val="FF0000"/>
                    </a:solidFill>
                  </a:tcPr>
                </a:tc>
              </a:tr>
              <a:tr h="276923">
                <a:tc>
                  <a:txBody>
                    <a:bodyPr/>
                    <a:lstStyle/>
                    <a:p>
                      <a:r>
                        <a:rPr lang="en-ZA" sz="1000" b="1" dirty="0" smtClean="0"/>
                        <a:t>Metro</a:t>
                      </a:r>
                      <a:r>
                        <a:rPr lang="en-ZA" sz="1000" b="1" baseline="0" dirty="0" smtClean="0"/>
                        <a:t> Availability (Cancellations)</a:t>
                      </a:r>
                      <a:endParaRPr lang="en-ZA" sz="1000" b="1" dirty="0"/>
                    </a:p>
                  </a:txBody>
                  <a:tcPr marL="84406" marR="84406"/>
                </a:tc>
                <a:tc>
                  <a:txBody>
                    <a:bodyPr/>
                    <a:lstStyle/>
                    <a:p>
                      <a:pPr algn="r"/>
                      <a:r>
                        <a:rPr lang="en-ZA" sz="1000" b="1" dirty="0" smtClean="0"/>
                        <a:t>96%</a:t>
                      </a:r>
                      <a:endParaRPr lang="en-ZA" sz="1000" b="1" dirty="0"/>
                    </a:p>
                  </a:txBody>
                  <a:tcPr marL="84406" marR="84406"/>
                </a:tc>
                <a:tc>
                  <a:txBody>
                    <a:bodyPr/>
                    <a:lstStyle/>
                    <a:p>
                      <a:pPr algn="r"/>
                      <a:r>
                        <a:rPr lang="en-ZA" sz="1000" b="1" dirty="0" smtClean="0">
                          <a:solidFill>
                            <a:schemeClr val="bg1"/>
                          </a:solidFill>
                        </a:rPr>
                        <a:t>91,8%</a:t>
                      </a:r>
                      <a:endParaRPr lang="en-ZA" sz="1000" b="1" dirty="0">
                        <a:solidFill>
                          <a:schemeClr val="bg1"/>
                        </a:solidFill>
                      </a:endParaRPr>
                    </a:p>
                  </a:txBody>
                  <a:tcPr marL="84406" marR="84406">
                    <a:solidFill>
                      <a:srgbClr val="FF0000"/>
                    </a:solidFill>
                  </a:tcPr>
                </a:tc>
                <a:tc>
                  <a:txBody>
                    <a:bodyPr/>
                    <a:lstStyle/>
                    <a:p>
                      <a:pPr algn="r"/>
                      <a:r>
                        <a:rPr lang="en-ZA" sz="1000" b="1" dirty="0" smtClean="0"/>
                        <a:t>96%</a:t>
                      </a:r>
                      <a:endParaRPr lang="en-ZA" sz="1000" b="1" dirty="0"/>
                    </a:p>
                  </a:txBody>
                  <a:tcPr marL="84406" marR="84406"/>
                </a:tc>
                <a:tc>
                  <a:txBody>
                    <a:bodyPr/>
                    <a:lstStyle/>
                    <a:p>
                      <a:pPr algn="r"/>
                      <a:r>
                        <a:rPr lang="en-ZA" sz="1000" b="1" dirty="0" smtClean="0">
                          <a:solidFill>
                            <a:schemeClr val="bg1"/>
                          </a:solidFill>
                        </a:rPr>
                        <a:t>91,9%</a:t>
                      </a:r>
                      <a:endParaRPr lang="en-ZA" sz="1000" b="1" dirty="0">
                        <a:solidFill>
                          <a:schemeClr val="bg1"/>
                        </a:solidFill>
                      </a:endParaRPr>
                    </a:p>
                  </a:txBody>
                  <a:tcPr marL="84406" marR="84406">
                    <a:solidFill>
                      <a:srgbClr val="FF0000"/>
                    </a:solidFill>
                  </a:tcPr>
                </a:tc>
                <a:tc>
                  <a:txBody>
                    <a:bodyPr/>
                    <a:lstStyle/>
                    <a:p>
                      <a:pPr algn="r"/>
                      <a:r>
                        <a:rPr lang="en-ZA" sz="1000" b="1" dirty="0" smtClean="0"/>
                        <a:t>96%</a:t>
                      </a:r>
                      <a:endParaRPr lang="en-ZA" sz="1000" b="1" dirty="0"/>
                    </a:p>
                  </a:txBody>
                  <a:tcPr marL="84406" marR="84406"/>
                </a:tc>
                <a:tc>
                  <a:txBody>
                    <a:bodyPr/>
                    <a:lstStyle/>
                    <a:p>
                      <a:pPr algn="r"/>
                      <a:r>
                        <a:rPr lang="en-ZA" sz="1000" b="1" dirty="0" smtClean="0">
                          <a:solidFill>
                            <a:schemeClr val="bg1"/>
                          </a:solidFill>
                        </a:rPr>
                        <a:t>92,63%</a:t>
                      </a:r>
                      <a:endParaRPr lang="en-ZA" sz="1000" b="1" dirty="0">
                        <a:solidFill>
                          <a:schemeClr val="bg1"/>
                        </a:solidFill>
                      </a:endParaRPr>
                    </a:p>
                  </a:txBody>
                  <a:tcPr marL="84406" marR="84406">
                    <a:solidFill>
                      <a:srgbClr val="FF0000"/>
                    </a:solidFill>
                  </a:tcPr>
                </a:tc>
              </a:tr>
              <a:tr h="276923">
                <a:tc>
                  <a:txBody>
                    <a:bodyPr/>
                    <a:lstStyle/>
                    <a:p>
                      <a:r>
                        <a:rPr lang="en-ZA" sz="1000" b="1" dirty="0" smtClean="0"/>
                        <a:t>Metro PPM</a:t>
                      </a:r>
                      <a:endParaRPr lang="en-ZA" sz="1000" b="1" dirty="0"/>
                    </a:p>
                  </a:txBody>
                  <a:tcPr marL="84406" marR="84406"/>
                </a:tc>
                <a:tc>
                  <a:txBody>
                    <a:bodyPr/>
                    <a:lstStyle/>
                    <a:p>
                      <a:pPr algn="r"/>
                      <a:r>
                        <a:rPr lang="en-ZA" sz="1000" b="1" dirty="0" smtClean="0"/>
                        <a:t>85%</a:t>
                      </a:r>
                      <a:endParaRPr lang="en-ZA" sz="1000" b="1" dirty="0"/>
                    </a:p>
                  </a:txBody>
                  <a:tcPr marL="84406" marR="84406"/>
                </a:tc>
                <a:tc>
                  <a:txBody>
                    <a:bodyPr/>
                    <a:lstStyle/>
                    <a:p>
                      <a:pPr algn="r"/>
                      <a:r>
                        <a:rPr lang="en-ZA" sz="1000" b="1" dirty="0" smtClean="0">
                          <a:solidFill>
                            <a:schemeClr val="bg1"/>
                          </a:solidFill>
                        </a:rPr>
                        <a:t>70,9%</a:t>
                      </a:r>
                      <a:endParaRPr lang="en-ZA" sz="1000" b="1" dirty="0">
                        <a:solidFill>
                          <a:schemeClr val="bg1"/>
                        </a:solidFill>
                      </a:endParaRPr>
                    </a:p>
                  </a:txBody>
                  <a:tcPr marL="84406" marR="84406">
                    <a:solidFill>
                      <a:srgbClr val="FF0000"/>
                    </a:solidFill>
                  </a:tcPr>
                </a:tc>
                <a:tc>
                  <a:txBody>
                    <a:bodyPr/>
                    <a:lstStyle/>
                    <a:p>
                      <a:pPr algn="r"/>
                      <a:r>
                        <a:rPr lang="en-ZA" sz="1000" b="1" dirty="0" smtClean="0"/>
                        <a:t>85%</a:t>
                      </a:r>
                      <a:endParaRPr lang="en-ZA" sz="1000" b="1" dirty="0"/>
                    </a:p>
                  </a:txBody>
                  <a:tcPr marL="84406" marR="84406"/>
                </a:tc>
                <a:tc>
                  <a:txBody>
                    <a:bodyPr/>
                    <a:lstStyle/>
                    <a:p>
                      <a:pPr algn="r"/>
                      <a:r>
                        <a:rPr lang="en-ZA" sz="1000" b="1" dirty="0" smtClean="0">
                          <a:solidFill>
                            <a:schemeClr val="bg1"/>
                          </a:solidFill>
                        </a:rPr>
                        <a:t>73,0%</a:t>
                      </a:r>
                      <a:endParaRPr lang="en-ZA" sz="1000" b="1" dirty="0">
                        <a:solidFill>
                          <a:schemeClr val="bg1"/>
                        </a:solidFill>
                      </a:endParaRPr>
                    </a:p>
                  </a:txBody>
                  <a:tcPr marL="84406" marR="84406">
                    <a:solidFill>
                      <a:srgbClr val="FF0000"/>
                    </a:solidFill>
                  </a:tcPr>
                </a:tc>
                <a:tc>
                  <a:txBody>
                    <a:bodyPr/>
                    <a:lstStyle/>
                    <a:p>
                      <a:pPr algn="r"/>
                      <a:r>
                        <a:rPr lang="en-ZA" sz="1000" b="1" dirty="0" smtClean="0"/>
                        <a:t>85%</a:t>
                      </a:r>
                      <a:endParaRPr lang="en-ZA" sz="1000" b="1" dirty="0"/>
                    </a:p>
                  </a:txBody>
                  <a:tcPr marL="84406" marR="84406"/>
                </a:tc>
                <a:tc>
                  <a:txBody>
                    <a:bodyPr/>
                    <a:lstStyle/>
                    <a:p>
                      <a:pPr algn="r"/>
                      <a:r>
                        <a:rPr lang="en-ZA" sz="1000" b="1" dirty="0" smtClean="0">
                          <a:solidFill>
                            <a:schemeClr val="bg1"/>
                          </a:solidFill>
                        </a:rPr>
                        <a:t>71,84%</a:t>
                      </a:r>
                      <a:endParaRPr lang="en-ZA" sz="1000" b="1" dirty="0">
                        <a:solidFill>
                          <a:schemeClr val="bg1"/>
                        </a:solidFill>
                      </a:endParaRPr>
                    </a:p>
                  </a:txBody>
                  <a:tcPr marL="84406" marR="84406">
                    <a:solidFill>
                      <a:srgbClr val="FF0000"/>
                    </a:solidFill>
                  </a:tcPr>
                </a:tc>
              </a:tr>
              <a:tr h="276923">
                <a:tc>
                  <a:txBody>
                    <a:bodyPr/>
                    <a:lstStyle/>
                    <a:p>
                      <a:r>
                        <a:rPr lang="en-ZA" sz="1000" b="1" dirty="0" smtClean="0"/>
                        <a:t>Infra Reliability</a:t>
                      </a:r>
                      <a:endParaRPr lang="en-ZA" sz="1000" b="1" dirty="0"/>
                    </a:p>
                  </a:txBody>
                  <a:tcPr marL="84406" marR="84406"/>
                </a:tc>
                <a:tc>
                  <a:txBody>
                    <a:bodyPr/>
                    <a:lstStyle/>
                    <a:p>
                      <a:pPr algn="r"/>
                      <a:r>
                        <a:rPr lang="en-ZA" sz="1000" b="1" dirty="0" smtClean="0"/>
                        <a:t>80%</a:t>
                      </a:r>
                      <a:endParaRPr lang="en-ZA" sz="1000" b="1" dirty="0"/>
                    </a:p>
                  </a:txBody>
                  <a:tcPr marL="84406" marR="84406"/>
                </a:tc>
                <a:tc>
                  <a:txBody>
                    <a:bodyPr/>
                    <a:lstStyle/>
                    <a:p>
                      <a:pPr algn="r"/>
                      <a:r>
                        <a:rPr lang="en-ZA" sz="1000" b="1" dirty="0" smtClean="0">
                          <a:solidFill>
                            <a:schemeClr val="bg1"/>
                          </a:solidFill>
                        </a:rPr>
                        <a:t>76%</a:t>
                      </a:r>
                      <a:endParaRPr lang="en-ZA" sz="1000" b="1" dirty="0">
                        <a:solidFill>
                          <a:schemeClr val="bg1"/>
                        </a:solidFill>
                      </a:endParaRPr>
                    </a:p>
                  </a:txBody>
                  <a:tcPr marL="84406" marR="84406">
                    <a:solidFill>
                      <a:srgbClr val="FF0000"/>
                    </a:solidFill>
                  </a:tcPr>
                </a:tc>
                <a:tc>
                  <a:txBody>
                    <a:bodyPr/>
                    <a:lstStyle/>
                    <a:p>
                      <a:pPr algn="r"/>
                      <a:r>
                        <a:rPr lang="en-ZA" sz="1000" b="1" dirty="0" smtClean="0"/>
                        <a:t>80%</a:t>
                      </a:r>
                      <a:endParaRPr lang="en-ZA" sz="1000" b="1" dirty="0"/>
                    </a:p>
                  </a:txBody>
                  <a:tcPr marL="84406" marR="84406"/>
                </a:tc>
                <a:tc>
                  <a:txBody>
                    <a:bodyPr/>
                    <a:lstStyle/>
                    <a:p>
                      <a:pPr algn="r"/>
                      <a:r>
                        <a:rPr lang="en-ZA" sz="1000" b="1" dirty="0" smtClean="0">
                          <a:solidFill>
                            <a:schemeClr val="bg1"/>
                          </a:solidFill>
                        </a:rPr>
                        <a:t>80,0%</a:t>
                      </a:r>
                      <a:endParaRPr lang="en-ZA" sz="1000" b="1" dirty="0">
                        <a:solidFill>
                          <a:schemeClr val="bg1"/>
                        </a:solidFill>
                      </a:endParaRPr>
                    </a:p>
                  </a:txBody>
                  <a:tcPr marL="84406" marR="84406">
                    <a:solidFill>
                      <a:srgbClr val="00B050"/>
                    </a:solidFill>
                  </a:tcPr>
                </a:tc>
                <a:tc>
                  <a:txBody>
                    <a:bodyPr/>
                    <a:lstStyle/>
                    <a:p>
                      <a:pPr algn="r"/>
                      <a:r>
                        <a:rPr lang="en-ZA" sz="1000" b="1" dirty="0" smtClean="0"/>
                        <a:t>80%</a:t>
                      </a:r>
                      <a:endParaRPr lang="en-ZA" sz="1000" b="1" dirty="0"/>
                    </a:p>
                  </a:txBody>
                  <a:tcPr marL="84406" marR="84406"/>
                </a:tc>
                <a:tc>
                  <a:txBody>
                    <a:bodyPr/>
                    <a:lstStyle/>
                    <a:p>
                      <a:pPr algn="r"/>
                      <a:r>
                        <a:rPr lang="en-ZA" sz="1000" b="1" dirty="0" smtClean="0">
                          <a:solidFill>
                            <a:schemeClr val="bg1"/>
                          </a:solidFill>
                        </a:rPr>
                        <a:t>80%</a:t>
                      </a:r>
                      <a:endParaRPr lang="en-ZA" sz="1000" b="1" dirty="0">
                        <a:solidFill>
                          <a:schemeClr val="bg1"/>
                        </a:solidFill>
                      </a:endParaRPr>
                    </a:p>
                  </a:txBody>
                  <a:tcPr marL="84406" marR="84406">
                    <a:solidFill>
                      <a:srgbClr val="00B050"/>
                    </a:solidFill>
                  </a:tcPr>
                </a:tc>
              </a:tr>
              <a:tr h="276923">
                <a:tc>
                  <a:txBody>
                    <a:bodyPr/>
                    <a:lstStyle/>
                    <a:p>
                      <a:r>
                        <a:rPr lang="en-ZA" sz="1000" b="1" dirty="0" smtClean="0"/>
                        <a:t>Infra Availability</a:t>
                      </a:r>
                      <a:endParaRPr lang="en-ZA" sz="1000" b="1" dirty="0"/>
                    </a:p>
                  </a:txBody>
                  <a:tcPr marL="84406" marR="84406"/>
                </a:tc>
                <a:tc>
                  <a:txBody>
                    <a:bodyPr/>
                    <a:lstStyle/>
                    <a:p>
                      <a:pPr algn="r"/>
                      <a:r>
                        <a:rPr lang="en-ZA" sz="1000" b="1" dirty="0" smtClean="0"/>
                        <a:t>93%</a:t>
                      </a:r>
                      <a:endParaRPr lang="en-ZA" sz="1000" b="1" dirty="0"/>
                    </a:p>
                  </a:txBody>
                  <a:tcPr marL="84406" marR="84406"/>
                </a:tc>
                <a:tc>
                  <a:txBody>
                    <a:bodyPr/>
                    <a:lstStyle/>
                    <a:p>
                      <a:pPr algn="r"/>
                      <a:r>
                        <a:rPr lang="en-ZA" sz="1000" b="1" dirty="0" smtClean="0">
                          <a:solidFill>
                            <a:schemeClr val="bg1"/>
                          </a:solidFill>
                        </a:rPr>
                        <a:t>71%</a:t>
                      </a:r>
                      <a:endParaRPr lang="en-ZA" sz="1000" b="1" dirty="0">
                        <a:solidFill>
                          <a:schemeClr val="bg1"/>
                        </a:solidFill>
                      </a:endParaRPr>
                    </a:p>
                  </a:txBody>
                  <a:tcPr marL="84406" marR="84406">
                    <a:solidFill>
                      <a:srgbClr val="FF0000"/>
                    </a:solidFill>
                  </a:tcPr>
                </a:tc>
                <a:tc>
                  <a:txBody>
                    <a:bodyPr/>
                    <a:lstStyle/>
                    <a:p>
                      <a:pPr algn="r"/>
                      <a:r>
                        <a:rPr lang="en-ZA" sz="1000" b="1" dirty="0" smtClean="0"/>
                        <a:t>93%</a:t>
                      </a:r>
                      <a:endParaRPr lang="en-ZA" sz="1000" b="1" dirty="0"/>
                    </a:p>
                  </a:txBody>
                  <a:tcPr marL="84406" marR="84406"/>
                </a:tc>
                <a:tc>
                  <a:txBody>
                    <a:bodyPr/>
                    <a:lstStyle/>
                    <a:p>
                      <a:pPr algn="r"/>
                      <a:r>
                        <a:rPr lang="en-ZA" sz="1000" b="1" dirty="0" smtClean="0">
                          <a:solidFill>
                            <a:schemeClr val="bg1"/>
                          </a:solidFill>
                        </a:rPr>
                        <a:t>71%</a:t>
                      </a:r>
                      <a:endParaRPr lang="en-ZA" sz="1000" b="1" dirty="0">
                        <a:solidFill>
                          <a:schemeClr val="bg1"/>
                        </a:solidFill>
                      </a:endParaRPr>
                    </a:p>
                  </a:txBody>
                  <a:tcPr marL="84406" marR="84406">
                    <a:solidFill>
                      <a:srgbClr val="FF0000"/>
                    </a:solidFill>
                  </a:tcPr>
                </a:tc>
                <a:tc>
                  <a:txBody>
                    <a:bodyPr/>
                    <a:lstStyle/>
                    <a:p>
                      <a:pPr algn="r"/>
                      <a:r>
                        <a:rPr lang="en-ZA" sz="1000" b="1" dirty="0" smtClean="0"/>
                        <a:t>93%</a:t>
                      </a:r>
                      <a:endParaRPr lang="en-ZA" sz="1000" b="1" dirty="0"/>
                    </a:p>
                  </a:txBody>
                  <a:tcPr marL="84406" marR="84406"/>
                </a:tc>
                <a:tc>
                  <a:txBody>
                    <a:bodyPr/>
                    <a:lstStyle/>
                    <a:p>
                      <a:pPr algn="r"/>
                      <a:r>
                        <a:rPr lang="en-ZA" sz="1000" b="1" dirty="0" smtClean="0">
                          <a:solidFill>
                            <a:schemeClr val="bg1"/>
                          </a:solidFill>
                        </a:rPr>
                        <a:t>70%</a:t>
                      </a:r>
                      <a:endParaRPr lang="en-ZA" sz="1000" b="1" dirty="0">
                        <a:solidFill>
                          <a:schemeClr val="bg1"/>
                        </a:solidFill>
                      </a:endParaRPr>
                    </a:p>
                  </a:txBody>
                  <a:tcPr marL="84406" marR="84406">
                    <a:solidFill>
                      <a:srgbClr val="FF0000"/>
                    </a:solidFill>
                  </a:tcPr>
                </a:tc>
              </a:tr>
              <a:tr h="276923">
                <a:tc>
                  <a:txBody>
                    <a:bodyPr/>
                    <a:lstStyle/>
                    <a:p>
                      <a:r>
                        <a:rPr lang="en-ZA" sz="1000" b="1" dirty="0" smtClean="0"/>
                        <a:t>Impact speed restrictions (on-time)</a:t>
                      </a:r>
                      <a:endParaRPr lang="en-ZA" sz="1000" b="1" dirty="0"/>
                    </a:p>
                  </a:txBody>
                  <a:tcPr marL="84406" marR="84406"/>
                </a:tc>
                <a:tc>
                  <a:txBody>
                    <a:bodyPr/>
                    <a:lstStyle/>
                    <a:p>
                      <a:pPr algn="r"/>
                      <a:r>
                        <a:rPr lang="en-ZA" sz="1000" b="1" dirty="0" smtClean="0"/>
                        <a:t>0,35%</a:t>
                      </a:r>
                      <a:endParaRPr lang="en-ZA" sz="1000" b="1" dirty="0"/>
                    </a:p>
                  </a:txBody>
                  <a:tcPr marL="84406" marR="84406"/>
                </a:tc>
                <a:tc>
                  <a:txBody>
                    <a:bodyPr/>
                    <a:lstStyle/>
                    <a:p>
                      <a:pPr algn="r"/>
                      <a:r>
                        <a:rPr lang="en-ZA" sz="1000" b="1" dirty="0" smtClean="0">
                          <a:solidFill>
                            <a:schemeClr val="bg1"/>
                          </a:solidFill>
                        </a:rPr>
                        <a:t>0,61%</a:t>
                      </a:r>
                      <a:endParaRPr lang="en-ZA" sz="1000" b="1" dirty="0">
                        <a:solidFill>
                          <a:schemeClr val="bg1"/>
                        </a:solidFill>
                      </a:endParaRPr>
                    </a:p>
                  </a:txBody>
                  <a:tcPr marL="84406" marR="84406">
                    <a:solidFill>
                      <a:srgbClr val="FF0000"/>
                    </a:solidFill>
                  </a:tcPr>
                </a:tc>
                <a:tc>
                  <a:txBody>
                    <a:bodyPr/>
                    <a:lstStyle/>
                    <a:p>
                      <a:pPr algn="r"/>
                      <a:r>
                        <a:rPr lang="en-ZA" sz="1000" b="1" dirty="0" smtClean="0"/>
                        <a:t>0,35%</a:t>
                      </a:r>
                      <a:endParaRPr lang="en-ZA" sz="1000" b="1" dirty="0"/>
                    </a:p>
                  </a:txBody>
                  <a:tcPr marL="84406" marR="84406"/>
                </a:tc>
                <a:tc>
                  <a:txBody>
                    <a:bodyPr/>
                    <a:lstStyle/>
                    <a:p>
                      <a:pPr algn="r"/>
                      <a:r>
                        <a:rPr lang="en-ZA" sz="1000" b="1" dirty="0" smtClean="0">
                          <a:solidFill>
                            <a:schemeClr val="bg1"/>
                          </a:solidFill>
                        </a:rPr>
                        <a:t>0,63%</a:t>
                      </a:r>
                      <a:endParaRPr lang="en-ZA" sz="1000" b="1" dirty="0">
                        <a:solidFill>
                          <a:schemeClr val="bg1"/>
                        </a:solidFill>
                      </a:endParaRPr>
                    </a:p>
                  </a:txBody>
                  <a:tcPr marL="84406" marR="84406">
                    <a:solidFill>
                      <a:srgbClr val="FF0000"/>
                    </a:solidFill>
                  </a:tcPr>
                </a:tc>
                <a:tc>
                  <a:txBody>
                    <a:bodyPr/>
                    <a:lstStyle/>
                    <a:p>
                      <a:pPr algn="r"/>
                      <a:r>
                        <a:rPr lang="en-ZA" sz="1000" b="1" dirty="0" smtClean="0"/>
                        <a:t>0,35%</a:t>
                      </a:r>
                      <a:endParaRPr lang="en-ZA" sz="1000" b="1" dirty="0"/>
                    </a:p>
                  </a:txBody>
                  <a:tcPr marL="84406" marR="84406"/>
                </a:tc>
                <a:tc>
                  <a:txBody>
                    <a:bodyPr/>
                    <a:lstStyle/>
                    <a:p>
                      <a:pPr algn="r"/>
                      <a:r>
                        <a:rPr lang="en-ZA" sz="1000" b="1" dirty="0" smtClean="0">
                          <a:solidFill>
                            <a:schemeClr val="bg1"/>
                          </a:solidFill>
                        </a:rPr>
                        <a:t>0,71%</a:t>
                      </a:r>
                      <a:endParaRPr lang="en-ZA" sz="1000" b="1" dirty="0">
                        <a:solidFill>
                          <a:schemeClr val="bg1"/>
                        </a:solidFill>
                      </a:endParaRPr>
                    </a:p>
                  </a:txBody>
                  <a:tcPr marL="84406" marR="84406">
                    <a:solidFill>
                      <a:srgbClr val="FF0000"/>
                    </a:solidFill>
                  </a:tcPr>
                </a:tc>
              </a:tr>
              <a:tr h="276923">
                <a:tc>
                  <a:txBody>
                    <a:bodyPr/>
                    <a:lstStyle/>
                    <a:p>
                      <a:r>
                        <a:rPr lang="en-ZA" sz="1000" b="1" dirty="0" smtClean="0"/>
                        <a:t>Rolling Stock availability (sets)</a:t>
                      </a:r>
                      <a:endParaRPr lang="en-ZA" sz="1000" b="1" dirty="0"/>
                    </a:p>
                  </a:txBody>
                  <a:tcPr marL="84406" marR="84406"/>
                </a:tc>
                <a:tc>
                  <a:txBody>
                    <a:bodyPr/>
                    <a:lstStyle/>
                    <a:p>
                      <a:pPr algn="r"/>
                      <a:r>
                        <a:rPr lang="en-ZA" sz="1000" b="1" dirty="0" smtClean="0"/>
                        <a:t>260</a:t>
                      </a:r>
                      <a:endParaRPr lang="en-ZA" sz="1000" b="1" dirty="0"/>
                    </a:p>
                  </a:txBody>
                  <a:tcPr marL="84406" marR="84406"/>
                </a:tc>
                <a:tc>
                  <a:txBody>
                    <a:bodyPr/>
                    <a:lstStyle/>
                    <a:p>
                      <a:pPr algn="r"/>
                      <a:r>
                        <a:rPr lang="en-ZA" sz="1000" b="1" dirty="0" smtClean="0">
                          <a:solidFill>
                            <a:schemeClr val="bg1"/>
                          </a:solidFill>
                        </a:rPr>
                        <a:t>245</a:t>
                      </a:r>
                      <a:endParaRPr lang="en-ZA" sz="1000" b="1" dirty="0">
                        <a:solidFill>
                          <a:schemeClr val="bg1"/>
                        </a:solidFill>
                      </a:endParaRPr>
                    </a:p>
                  </a:txBody>
                  <a:tcPr marL="84406" marR="84406">
                    <a:solidFill>
                      <a:srgbClr val="FF0000"/>
                    </a:solidFill>
                  </a:tcPr>
                </a:tc>
                <a:tc>
                  <a:txBody>
                    <a:bodyPr/>
                    <a:lstStyle/>
                    <a:p>
                      <a:pPr algn="r"/>
                      <a:r>
                        <a:rPr lang="en-ZA" sz="1000" b="1" dirty="0" smtClean="0"/>
                        <a:t>276</a:t>
                      </a:r>
                      <a:endParaRPr lang="en-ZA" sz="1000" b="1" dirty="0"/>
                    </a:p>
                  </a:txBody>
                  <a:tcPr marL="84406" marR="84406"/>
                </a:tc>
                <a:tc>
                  <a:txBody>
                    <a:bodyPr/>
                    <a:lstStyle/>
                    <a:p>
                      <a:pPr algn="r"/>
                      <a:r>
                        <a:rPr lang="en-ZA" sz="1000" b="1" dirty="0" smtClean="0">
                          <a:solidFill>
                            <a:schemeClr val="bg1"/>
                          </a:solidFill>
                        </a:rPr>
                        <a:t>240</a:t>
                      </a:r>
                      <a:endParaRPr lang="en-ZA" sz="1000" b="1" dirty="0">
                        <a:solidFill>
                          <a:schemeClr val="bg1"/>
                        </a:solidFill>
                      </a:endParaRPr>
                    </a:p>
                  </a:txBody>
                  <a:tcPr marL="84406" marR="84406">
                    <a:solidFill>
                      <a:srgbClr val="FF0000"/>
                    </a:solidFill>
                  </a:tcPr>
                </a:tc>
                <a:tc>
                  <a:txBody>
                    <a:bodyPr/>
                    <a:lstStyle/>
                    <a:p>
                      <a:pPr algn="r"/>
                      <a:r>
                        <a:rPr lang="en-ZA" sz="1000" b="1" dirty="0" smtClean="0"/>
                        <a:t>279</a:t>
                      </a:r>
                      <a:endParaRPr lang="en-ZA" sz="1000" b="1" dirty="0"/>
                    </a:p>
                  </a:txBody>
                  <a:tcPr marL="84406" marR="84406"/>
                </a:tc>
                <a:tc>
                  <a:txBody>
                    <a:bodyPr/>
                    <a:lstStyle/>
                    <a:p>
                      <a:pPr algn="r"/>
                      <a:r>
                        <a:rPr lang="en-ZA" sz="1000" b="1" dirty="0" smtClean="0">
                          <a:solidFill>
                            <a:schemeClr val="bg1"/>
                          </a:solidFill>
                        </a:rPr>
                        <a:t>242</a:t>
                      </a:r>
                      <a:endParaRPr lang="en-ZA" sz="1000" b="1" dirty="0">
                        <a:solidFill>
                          <a:schemeClr val="bg1"/>
                        </a:solidFill>
                      </a:endParaRPr>
                    </a:p>
                  </a:txBody>
                  <a:tcPr marL="84406" marR="84406">
                    <a:solidFill>
                      <a:srgbClr val="FF0000"/>
                    </a:solidFill>
                  </a:tcPr>
                </a:tc>
              </a:tr>
              <a:tr h="276923">
                <a:tc>
                  <a:txBody>
                    <a:bodyPr/>
                    <a:lstStyle/>
                    <a:p>
                      <a:r>
                        <a:rPr lang="en-ZA" sz="1000" b="1" dirty="0" smtClean="0"/>
                        <a:t>Rolling Stock</a:t>
                      </a:r>
                      <a:r>
                        <a:rPr lang="en-ZA" sz="1000" b="1" baseline="0" dirty="0" smtClean="0"/>
                        <a:t> availability (fleet availability)</a:t>
                      </a:r>
                      <a:endParaRPr lang="en-ZA" sz="1000" b="1" dirty="0"/>
                    </a:p>
                  </a:txBody>
                  <a:tcPr marL="84406" marR="84406"/>
                </a:tc>
                <a:tc>
                  <a:txBody>
                    <a:bodyPr/>
                    <a:lstStyle/>
                    <a:p>
                      <a:pPr algn="r"/>
                      <a:r>
                        <a:rPr lang="en-ZA" sz="1000" b="1" dirty="0" smtClean="0"/>
                        <a:t>70%</a:t>
                      </a:r>
                      <a:endParaRPr lang="en-ZA" sz="1000" b="1" dirty="0"/>
                    </a:p>
                  </a:txBody>
                  <a:tcPr marL="84406" marR="84406"/>
                </a:tc>
                <a:tc>
                  <a:txBody>
                    <a:bodyPr/>
                    <a:lstStyle/>
                    <a:p>
                      <a:pPr algn="r"/>
                      <a:r>
                        <a:rPr lang="en-ZA" sz="1000" b="1" dirty="0" smtClean="0">
                          <a:solidFill>
                            <a:schemeClr val="bg1"/>
                          </a:solidFill>
                        </a:rPr>
                        <a:t>64,4%</a:t>
                      </a:r>
                      <a:endParaRPr lang="en-ZA" sz="1000" b="1" dirty="0">
                        <a:solidFill>
                          <a:schemeClr val="bg1"/>
                        </a:solidFill>
                      </a:endParaRPr>
                    </a:p>
                  </a:txBody>
                  <a:tcPr marL="84406" marR="84406">
                    <a:solidFill>
                      <a:srgbClr val="FF0000"/>
                    </a:solidFill>
                  </a:tcPr>
                </a:tc>
                <a:tc>
                  <a:txBody>
                    <a:bodyPr/>
                    <a:lstStyle/>
                    <a:p>
                      <a:pPr algn="r"/>
                      <a:r>
                        <a:rPr lang="en-ZA" sz="1000" b="1" dirty="0" smtClean="0"/>
                        <a:t>70%</a:t>
                      </a:r>
                      <a:endParaRPr lang="en-ZA" sz="1000" b="1" dirty="0"/>
                    </a:p>
                  </a:txBody>
                  <a:tcPr marL="84406" marR="84406"/>
                </a:tc>
                <a:tc>
                  <a:txBody>
                    <a:bodyPr/>
                    <a:lstStyle/>
                    <a:p>
                      <a:pPr algn="r"/>
                      <a:r>
                        <a:rPr lang="en-ZA" sz="1000" b="1" dirty="0" smtClean="0">
                          <a:solidFill>
                            <a:schemeClr val="bg1"/>
                          </a:solidFill>
                        </a:rPr>
                        <a:t>60,2%</a:t>
                      </a:r>
                      <a:endParaRPr lang="en-ZA" sz="1000" b="1" dirty="0">
                        <a:solidFill>
                          <a:schemeClr val="bg1"/>
                        </a:solidFill>
                      </a:endParaRPr>
                    </a:p>
                  </a:txBody>
                  <a:tcPr marL="84406" marR="84406">
                    <a:solidFill>
                      <a:srgbClr val="FF0000"/>
                    </a:solidFill>
                  </a:tcPr>
                </a:tc>
                <a:tc>
                  <a:txBody>
                    <a:bodyPr/>
                    <a:lstStyle/>
                    <a:p>
                      <a:pPr algn="r"/>
                      <a:r>
                        <a:rPr lang="en-ZA" sz="1000" b="1" dirty="0" smtClean="0"/>
                        <a:t>70%</a:t>
                      </a:r>
                      <a:endParaRPr lang="en-ZA" sz="1000" b="1" dirty="0"/>
                    </a:p>
                  </a:txBody>
                  <a:tcPr marL="84406" marR="84406"/>
                </a:tc>
                <a:tc>
                  <a:txBody>
                    <a:bodyPr/>
                    <a:lstStyle/>
                    <a:p>
                      <a:pPr algn="r"/>
                      <a:r>
                        <a:rPr lang="en-ZA" sz="1000" b="1" dirty="0" smtClean="0">
                          <a:solidFill>
                            <a:schemeClr val="bg1"/>
                          </a:solidFill>
                        </a:rPr>
                        <a:t>66,0%</a:t>
                      </a:r>
                    </a:p>
                  </a:txBody>
                  <a:tcPr marL="84406" marR="84406">
                    <a:solidFill>
                      <a:srgbClr val="FF0000"/>
                    </a:solidFill>
                  </a:tcPr>
                </a:tc>
              </a:tr>
              <a:tr h="276923">
                <a:tc>
                  <a:txBody>
                    <a:bodyPr/>
                    <a:lstStyle/>
                    <a:p>
                      <a:r>
                        <a:rPr lang="en-ZA" sz="1000" b="1" dirty="0" smtClean="0"/>
                        <a:t>Sets running short configuration</a:t>
                      </a:r>
                      <a:endParaRPr lang="en-ZA" sz="1000" b="1" dirty="0"/>
                    </a:p>
                  </a:txBody>
                  <a:tcPr marL="84406" marR="84406"/>
                </a:tc>
                <a:tc>
                  <a:txBody>
                    <a:bodyPr/>
                    <a:lstStyle/>
                    <a:p>
                      <a:pPr algn="r"/>
                      <a:r>
                        <a:rPr lang="en-ZA" sz="1000" b="1" dirty="0" smtClean="0"/>
                        <a:t>40%</a:t>
                      </a:r>
                      <a:endParaRPr lang="en-ZA" sz="1000" b="1" dirty="0"/>
                    </a:p>
                  </a:txBody>
                  <a:tcPr marL="84406" marR="84406"/>
                </a:tc>
                <a:tc>
                  <a:txBody>
                    <a:bodyPr/>
                    <a:lstStyle/>
                    <a:p>
                      <a:pPr algn="r"/>
                      <a:r>
                        <a:rPr lang="en-ZA" sz="1000" b="1" dirty="0" smtClean="0">
                          <a:solidFill>
                            <a:schemeClr val="bg1"/>
                          </a:solidFill>
                        </a:rPr>
                        <a:t>47,7%</a:t>
                      </a:r>
                      <a:endParaRPr lang="en-ZA" sz="1000" b="1" dirty="0">
                        <a:solidFill>
                          <a:schemeClr val="bg1"/>
                        </a:solidFill>
                      </a:endParaRPr>
                    </a:p>
                  </a:txBody>
                  <a:tcPr marL="84406" marR="84406">
                    <a:solidFill>
                      <a:srgbClr val="FF0000"/>
                    </a:solidFill>
                  </a:tcPr>
                </a:tc>
                <a:tc>
                  <a:txBody>
                    <a:bodyPr/>
                    <a:lstStyle/>
                    <a:p>
                      <a:pPr algn="r"/>
                      <a:r>
                        <a:rPr lang="en-ZA" sz="1000" b="1" dirty="0" smtClean="0"/>
                        <a:t>40%</a:t>
                      </a:r>
                      <a:endParaRPr lang="en-ZA" sz="1000" b="1" dirty="0"/>
                    </a:p>
                  </a:txBody>
                  <a:tcPr marL="84406" marR="84406"/>
                </a:tc>
                <a:tc>
                  <a:txBody>
                    <a:bodyPr/>
                    <a:lstStyle/>
                    <a:p>
                      <a:pPr algn="r"/>
                      <a:r>
                        <a:rPr lang="en-ZA" sz="1000" b="1" dirty="0" smtClean="0">
                          <a:solidFill>
                            <a:schemeClr val="bg1"/>
                          </a:solidFill>
                        </a:rPr>
                        <a:t>55,4%</a:t>
                      </a:r>
                      <a:endParaRPr lang="en-ZA" sz="1000" b="1" dirty="0">
                        <a:solidFill>
                          <a:schemeClr val="bg1"/>
                        </a:solidFill>
                      </a:endParaRPr>
                    </a:p>
                  </a:txBody>
                  <a:tcPr marL="84406" marR="84406">
                    <a:solidFill>
                      <a:srgbClr val="FF0000"/>
                    </a:solidFill>
                  </a:tcPr>
                </a:tc>
                <a:tc>
                  <a:txBody>
                    <a:bodyPr/>
                    <a:lstStyle/>
                    <a:p>
                      <a:pPr algn="r"/>
                      <a:r>
                        <a:rPr lang="en-ZA" sz="1000" b="1" dirty="0" smtClean="0"/>
                        <a:t>40%</a:t>
                      </a:r>
                      <a:endParaRPr lang="en-ZA" sz="1000" b="1" dirty="0"/>
                    </a:p>
                  </a:txBody>
                  <a:tcPr marL="84406" marR="84406"/>
                </a:tc>
                <a:tc>
                  <a:txBody>
                    <a:bodyPr/>
                    <a:lstStyle/>
                    <a:p>
                      <a:pPr algn="r"/>
                      <a:r>
                        <a:rPr lang="en-ZA" sz="1000" b="1" dirty="0" smtClean="0">
                          <a:solidFill>
                            <a:schemeClr val="bg1"/>
                          </a:solidFill>
                        </a:rPr>
                        <a:t>58,6%</a:t>
                      </a:r>
                      <a:endParaRPr lang="en-ZA" sz="1000" b="1" dirty="0">
                        <a:solidFill>
                          <a:schemeClr val="bg1"/>
                        </a:solidFill>
                      </a:endParaRPr>
                    </a:p>
                  </a:txBody>
                  <a:tcPr marL="84406" marR="84406">
                    <a:solidFill>
                      <a:srgbClr val="FF0000"/>
                    </a:solidFill>
                  </a:tcPr>
                </a:tc>
              </a:tr>
              <a:tr h="276923">
                <a:tc>
                  <a:txBody>
                    <a:bodyPr/>
                    <a:lstStyle/>
                    <a:p>
                      <a:r>
                        <a:rPr lang="en-ZA" sz="1000" b="1" dirty="0" smtClean="0"/>
                        <a:t>MDBF Rolling Stock</a:t>
                      </a:r>
                      <a:endParaRPr lang="en-ZA" sz="1000" b="1" dirty="0"/>
                    </a:p>
                  </a:txBody>
                  <a:tcPr marL="84406" marR="84406"/>
                </a:tc>
                <a:tc>
                  <a:txBody>
                    <a:bodyPr/>
                    <a:lstStyle/>
                    <a:p>
                      <a:pPr algn="r"/>
                      <a:r>
                        <a:rPr lang="en-ZA" sz="1000" b="1" dirty="0" smtClean="0"/>
                        <a:t>800km</a:t>
                      </a:r>
                      <a:endParaRPr lang="en-ZA" sz="1000" b="1" dirty="0"/>
                    </a:p>
                  </a:txBody>
                  <a:tcPr marL="84406" marR="84406"/>
                </a:tc>
                <a:tc>
                  <a:txBody>
                    <a:bodyPr/>
                    <a:lstStyle/>
                    <a:p>
                      <a:pPr algn="r"/>
                      <a:r>
                        <a:rPr lang="en-ZA" sz="1000" b="1" dirty="0" smtClean="0">
                          <a:solidFill>
                            <a:schemeClr val="bg1"/>
                          </a:solidFill>
                        </a:rPr>
                        <a:t>771km</a:t>
                      </a:r>
                      <a:endParaRPr lang="en-ZA" sz="1000" b="1" dirty="0">
                        <a:solidFill>
                          <a:schemeClr val="bg1"/>
                        </a:solidFill>
                      </a:endParaRPr>
                    </a:p>
                  </a:txBody>
                  <a:tcPr marL="84406" marR="84406">
                    <a:solidFill>
                      <a:srgbClr val="FF0000"/>
                    </a:solidFill>
                  </a:tcPr>
                </a:tc>
                <a:tc>
                  <a:txBody>
                    <a:bodyPr/>
                    <a:lstStyle/>
                    <a:p>
                      <a:pPr algn="r"/>
                      <a:r>
                        <a:rPr lang="en-ZA" sz="1000" b="1" dirty="0" smtClean="0"/>
                        <a:t>1 000km</a:t>
                      </a:r>
                      <a:endParaRPr lang="en-ZA" sz="1000" b="1" dirty="0"/>
                    </a:p>
                  </a:txBody>
                  <a:tcPr marL="84406" marR="84406"/>
                </a:tc>
                <a:tc>
                  <a:txBody>
                    <a:bodyPr/>
                    <a:lstStyle/>
                    <a:p>
                      <a:pPr algn="r"/>
                      <a:r>
                        <a:rPr lang="en-ZA" sz="1000" b="1" dirty="0" smtClean="0">
                          <a:solidFill>
                            <a:schemeClr val="bg1"/>
                          </a:solidFill>
                        </a:rPr>
                        <a:t>779km</a:t>
                      </a:r>
                      <a:endParaRPr lang="en-ZA" sz="1000" b="1" dirty="0">
                        <a:solidFill>
                          <a:schemeClr val="bg1"/>
                        </a:solidFill>
                      </a:endParaRPr>
                    </a:p>
                  </a:txBody>
                  <a:tcPr marL="84406" marR="84406">
                    <a:solidFill>
                      <a:srgbClr val="FF0000"/>
                    </a:solidFill>
                  </a:tcPr>
                </a:tc>
                <a:tc>
                  <a:txBody>
                    <a:bodyPr/>
                    <a:lstStyle/>
                    <a:p>
                      <a:pPr algn="r"/>
                      <a:r>
                        <a:rPr lang="en-ZA" sz="1000" b="1" dirty="0" smtClean="0"/>
                        <a:t>1 000km</a:t>
                      </a:r>
                      <a:endParaRPr lang="en-ZA" sz="1000" b="1" dirty="0"/>
                    </a:p>
                  </a:txBody>
                  <a:tcPr marL="84406" marR="84406"/>
                </a:tc>
                <a:tc>
                  <a:txBody>
                    <a:bodyPr/>
                    <a:lstStyle/>
                    <a:p>
                      <a:pPr algn="r"/>
                      <a:r>
                        <a:rPr lang="en-ZA" sz="1000" b="1" dirty="0" smtClean="0">
                          <a:solidFill>
                            <a:schemeClr val="bg1"/>
                          </a:solidFill>
                        </a:rPr>
                        <a:t>648km</a:t>
                      </a:r>
                      <a:endParaRPr lang="en-ZA" sz="1000" b="1" dirty="0">
                        <a:solidFill>
                          <a:schemeClr val="bg1"/>
                        </a:solidFill>
                      </a:endParaRPr>
                    </a:p>
                  </a:txBody>
                  <a:tcPr marL="84406" marR="84406">
                    <a:solidFill>
                      <a:srgbClr val="FF0000"/>
                    </a:solidFill>
                  </a:tcPr>
                </a:tc>
              </a:tr>
            </a:tbl>
          </a:graphicData>
        </a:graphic>
      </p:graphicFrame>
    </p:spTree>
    <p:extLst>
      <p:ext uri="{BB962C8B-B14F-4D97-AF65-F5344CB8AC3E}">
        <p14:creationId xmlns:p14="http://schemas.microsoft.com/office/powerpoint/2010/main" xmlns="" val="3046831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341373282"/>
              </p:ext>
            </p:extLst>
          </p:nvPr>
        </p:nvGraphicFramePr>
        <p:xfrm>
          <a:off x="654469" y="1299458"/>
          <a:ext cx="7835062" cy="1780855"/>
        </p:xfrm>
        <a:graphic>
          <a:graphicData uri="http://schemas.openxmlformats.org/drawingml/2006/table">
            <a:tbl>
              <a:tblPr firstRow="1" bandRow="1">
                <a:tableStyleId>{7DF18680-E054-41AD-8BC1-D1AEF772440D}</a:tableStyleId>
              </a:tblPr>
              <a:tblGrid>
                <a:gridCol w="2416277"/>
                <a:gridCol w="691755"/>
                <a:gridCol w="973917"/>
                <a:gridCol w="927540"/>
                <a:gridCol w="1001743"/>
                <a:gridCol w="899714"/>
                <a:gridCol w="924116"/>
              </a:tblGrid>
              <a:tr h="276923">
                <a:tc>
                  <a:txBody>
                    <a:bodyPr/>
                    <a:lstStyle/>
                    <a:p>
                      <a:r>
                        <a:rPr lang="en-ZA" sz="1000" dirty="0" smtClean="0"/>
                        <a:t>SAFETY AND SECURITY</a:t>
                      </a:r>
                      <a:endParaRPr lang="en-ZA" sz="1000" dirty="0"/>
                    </a:p>
                  </a:txBody>
                  <a:tcPr marL="84406" marR="84406"/>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000" dirty="0" smtClean="0"/>
                        <a:t>1</a:t>
                      </a:r>
                      <a:r>
                        <a:rPr lang="en-ZA" sz="1000" baseline="30000" dirty="0" smtClean="0"/>
                        <a:t>st</a:t>
                      </a:r>
                      <a:r>
                        <a:rPr lang="en-ZA" sz="1000" dirty="0" smtClean="0"/>
                        <a:t>  Quarter</a:t>
                      </a:r>
                    </a:p>
                    <a:p>
                      <a:pPr algn="ctr"/>
                      <a:endParaRPr lang="en-ZA" sz="1000" dirty="0"/>
                    </a:p>
                  </a:txBody>
                  <a:tcPr marL="84406" marR="84406"/>
                </a:tc>
                <a:tc hMerge="1">
                  <a:txBody>
                    <a:bodyPr/>
                    <a:lstStyle/>
                    <a:p>
                      <a:endParaRPr lang="en-ZA" sz="1000" dirty="0"/>
                    </a:p>
                  </a:txBody>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000" dirty="0" smtClean="0"/>
                        <a:t>2</a:t>
                      </a:r>
                      <a:r>
                        <a:rPr lang="en-ZA" sz="1000" baseline="30000" dirty="0" smtClean="0"/>
                        <a:t>nd</a:t>
                      </a:r>
                      <a:r>
                        <a:rPr lang="en-ZA" sz="1000" baseline="0" dirty="0" smtClean="0"/>
                        <a:t> </a:t>
                      </a:r>
                      <a:r>
                        <a:rPr lang="en-ZA" sz="1000" dirty="0" smtClean="0"/>
                        <a:t> Quarter</a:t>
                      </a:r>
                    </a:p>
                    <a:p>
                      <a:pPr marL="0" marR="0" indent="0" algn="ctr" defTabSz="457200" rtl="0" eaLnBrk="1" fontAlgn="auto" latinLnBrk="0" hangingPunct="1">
                        <a:lnSpc>
                          <a:spcPct val="100000"/>
                        </a:lnSpc>
                        <a:spcBef>
                          <a:spcPts val="0"/>
                        </a:spcBef>
                        <a:spcAft>
                          <a:spcPts val="0"/>
                        </a:spcAft>
                        <a:buClrTx/>
                        <a:buSzTx/>
                        <a:buFontTx/>
                        <a:buNone/>
                        <a:tabLst/>
                        <a:defRPr/>
                      </a:pPr>
                      <a:endParaRPr lang="en-ZA" sz="1000" dirty="0" smtClean="0"/>
                    </a:p>
                  </a:txBody>
                  <a:tcPr marL="84406" marR="84406"/>
                </a:tc>
                <a:tc hMerge="1">
                  <a:txBody>
                    <a:bodyPr/>
                    <a:lstStyle/>
                    <a:p>
                      <a:endParaRPr lang="en-ZA" sz="1000" dirty="0"/>
                    </a:p>
                  </a:txBody>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000" dirty="0" smtClean="0"/>
                        <a:t>3</a:t>
                      </a:r>
                      <a:r>
                        <a:rPr lang="en-ZA" sz="1000" baseline="30000" dirty="0" smtClean="0"/>
                        <a:t>rd</a:t>
                      </a:r>
                      <a:r>
                        <a:rPr lang="en-ZA" sz="1000" dirty="0" smtClean="0"/>
                        <a:t> Quarter</a:t>
                      </a:r>
                    </a:p>
                    <a:p>
                      <a:pPr algn="ctr"/>
                      <a:endParaRPr lang="en-ZA" sz="1000" dirty="0"/>
                    </a:p>
                  </a:txBody>
                  <a:tcPr marL="84406" marR="84406"/>
                </a:tc>
                <a:tc hMerge="1">
                  <a:txBody>
                    <a:bodyPr/>
                    <a:lstStyle/>
                    <a:p>
                      <a:pPr algn="ctr"/>
                      <a:endParaRPr lang="en-ZA" sz="1200" dirty="0"/>
                    </a:p>
                  </a:txBody>
                  <a:tcPr/>
                </a:tc>
              </a:tr>
              <a:tr h="276923">
                <a:tc>
                  <a:txBody>
                    <a:bodyPr/>
                    <a:lstStyle/>
                    <a:p>
                      <a:endParaRPr lang="en-ZA" sz="1000" dirty="0"/>
                    </a:p>
                  </a:txBody>
                  <a:tcPr marL="84406" marR="84406"/>
                </a:tc>
                <a:tc>
                  <a:txBody>
                    <a:bodyPr/>
                    <a:lstStyle/>
                    <a:p>
                      <a:pPr algn="r"/>
                      <a:r>
                        <a:rPr lang="en-ZA" sz="1000" b="1" dirty="0" smtClean="0"/>
                        <a:t>TARGET</a:t>
                      </a:r>
                      <a:endParaRPr lang="en-ZA" sz="1000" b="1" dirty="0"/>
                    </a:p>
                  </a:txBody>
                  <a:tcPr marL="84406" marR="84406"/>
                </a:tc>
                <a:tc>
                  <a:txBody>
                    <a:bodyPr/>
                    <a:lstStyle/>
                    <a:p>
                      <a:pPr algn="r"/>
                      <a:r>
                        <a:rPr lang="en-ZA" sz="1000" b="1" dirty="0" smtClean="0"/>
                        <a:t>ACTUAL</a:t>
                      </a:r>
                      <a:endParaRPr lang="en-ZA" sz="1000" b="1" dirty="0"/>
                    </a:p>
                  </a:txBody>
                  <a:tcPr marL="84406" marR="84406"/>
                </a:tc>
                <a:tc>
                  <a:txBody>
                    <a:bodyPr/>
                    <a:lstStyle/>
                    <a:p>
                      <a:pPr algn="r"/>
                      <a:r>
                        <a:rPr lang="en-ZA" sz="1000" b="1" dirty="0" smtClean="0"/>
                        <a:t>TARGET</a:t>
                      </a:r>
                      <a:endParaRPr lang="en-ZA" sz="1000" b="1" dirty="0"/>
                    </a:p>
                  </a:txBody>
                  <a:tcPr marL="84406" marR="84406"/>
                </a:tc>
                <a:tc>
                  <a:txBody>
                    <a:bodyPr/>
                    <a:lstStyle/>
                    <a:p>
                      <a:pPr algn="r"/>
                      <a:r>
                        <a:rPr lang="en-ZA" sz="1000" b="1" dirty="0" smtClean="0"/>
                        <a:t>ACTUAL</a:t>
                      </a:r>
                      <a:endParaRPr lang="en-ZA" sz="1000" b="1" dirty="0"/>
                    </a:p>
                  </a:txBody>
                  <a:tcPr marL="84406" marR="84406"/>
                </a:tc>
                <a:tc>
                  <a:txBody>
                    <a:bodyPr/>
                    <a:lstStyle/>
                    <a:p>
                      <a:pPr algn="r"/>
                      <a:r>
                        <a:rPr lang="en-ZA" sz="1000" b="1" dirty="0" smtClean="0"/>
                        <a:t>TARGET</a:t>
                      </a:r>
                      <a:endParaRPr lang="en-ZA" sz="1000" b="1" dirty="0"/>
                    </a:p>
                  </a:txBody>
                  <a:tcPr marL="84406" marR="84406"/>
                </a:tc>
                <a:tc>
                  <a:txBody>
                    <a:bodyPr/>
                    <a:lstStyle/>
                    <a:p>
                      <a:pPr algn="r"/>
                      <a:r>
                        <a:rPr lang="en-ZA" sz="1000" b="1" dirty="0" smtClean="0"/>
                        <a:t>ACTUAL</a:t>
                      </a:r>
                      <a:endParaRPr lang="en-ZA" sz="1000" b="1" dirty="0"/>
                    </a:p>
                  </a:txBody>
                  <a:tcPr marL="84406" marR="84406"/>
                </a:tc>
              </a:tr>
              <a:tr h="276923">
                <a:tc>
                  <a:txBody>
                    <a:bodyPr/>
                    <a:lstStyle/>
                    <a:p>
                      <a:r>
                        <a:rPr lang="en-ZA" sz="1000" b="1" dirty="0" smtClean="0"/>
                        <a:t>Security Incidents Assets</a:t>
                      </a:r>
                      <a:endParaRPr lang="en-ZA" sz="1000" b="1" dirty="0"/>
                    </a:p>
                  </a:txBody>
                  <a:tcPr marL="84406" marR="84406"/>
                </a:tc>
                <a:tc>
                  <a:txBody>
                    <a:bodyPr/>
                    <a:lstStyle/>
                    <a:p>
                      <a:pPr algn="r"/>
                      <a:r>
                        <a:rPr lang="en-ZA" sz="1000" b="1" dirty="0" smtClean="0"/>
                        <a:t>775</a:t>
                      </a:r>
                      <a:endParaRPr lang="en-ZA" sz="1000" b="1" dirty="0"/>
                    </a:p>
                  </a:txBody>
                  <a:tcPr marL="84406" marR="84406"/>
                </a:tc>
                <a:tc>
                  <a:txBody>
                    <a:bodyPr/>
                    <a:lstStyle/>
                    <a:p>
                      <a:pPr algn="r"/>
                      <a:r>
                        <a:rPr lang="en-ZA" sz="1000" b="1" dirty="0" smtClean="0">
                          <a:solidFill>
                            <a:schemeClr val="bg1"/>
                          </a:solidFill>
                        </a:rPr>
                        <a:t>752</a:t>
                      </a:r>
                      <a:endParaRPr lang="en-ZA" sz="1000" b="1" dirty="0">
                        <a:solidFill>
                          <a:schemeClr val="bg1"/>
                        </a:solidFill>
                      </a:endParaRPr>
                    </a:p>
                  </a:txBody>
                  <a:tcPr marL="84406" marR="84406">
                    <a:solidFill>
                      <a:srgbClr val="00B050"/>
                    </a:solidFill>
                  </a:tcPr>
                </a:tc>
                <a:tc>
                  <a:txBody>
                    <a:bodyPr/>
                    <a:lstStyle/>
                    <a:p>
                      <a:pPr algn="r"/>
                      <a:r>
                        <a:rPr lang="en-ZA" sz="1000" b="1" dirty="0" smtClean="0"/>
                        <a:t>773</a:t>
                      </a:r>
                      <a:endParaRPr lang="en-ZA" sz="1000" b="1" dirty="0"/>
                    </a:p>
                  </a:txBody>
                  <a:tcPr marL="84406" marR="84406"/>
                </a:tc>
                <a:tc>
                  <a:txBody>
                    <a:bodyPr/>
                    <a:lstStyle/>
                    <a:p>
                      <a:pPr algn="r"/>
                      <a:r>
                        <a:rPr lang="en-ZA" sz="1000" b="1" dirty="0" smtClean="0">
                          <a:solidFill>
                            <a:schemeClr val="bg1"/>
                          </a:solidFill>
                        </a:rPr>
                        <a:t>936</a:t>
                      </a:r>
                      <a:endParaRPr lang="en-ZA" sz="1000" b="1" dirty="0">
                        <a:solidFill>
                          <a:schemeClr val="bg1"/>
                        </a:solidFill>
                      </a:endParaRPr>
                    </a:p>
                  </a:txBody>
                  <a:tcPr marL="84406" marR="84406">
                    <a:solidFill>
                      <a:srgbClr val="FF0000"/>
                    </a:solidFill>
                  </a:tcPr>
                </a:tc>
                <a:tc>
                  <a:txBody>
                    <a:bodyPr/>
                    <a:lstStyle/>
                    <a:p>
                      <a:pPr algn="r"/>
                      <a:r>
                        <a:rPr lang="en-ZA" sz="1000" b="1" dirty="0" smtClean="0"/>
                        <a:t>773</a:t>
                      </a:r>
                      <a:endParaRPr lang="en-ZA" sz="1000" b="1" dirty="0"/>
                    </a:p>
                  </a:txBody>
                  <a:tcPr marL="84406" marR="84406"/>
                </a:tc>
                <a:tc>
                  <a:txBody>
                    <a:bodyPr/>
                    <a:lstStyle/>
                    <a:p>
                      <a:pPr algn="r"/>
                      <a:r>
                        <a:rPr lang="en-ZA" sz="1000" b="1" dirty="0" smtClean="0">
                          <a:solidFill>
                            <a:schemeClr val="bg1"/>
                          </a:solidFill>
                        </a:rPr>
                        <a:t>936</a:t>
                      </a:r>
                      <a:endParaRPr lang="en-ZA" sz="1000" b="1" dirty="0">
                        <a:solidFill>
                          <a:schemeClr val="bg1"/>
                        </a:solidFill>
                      </a:endParaRPr>
                    </a:p>
                  </a:txBody>
                  <a:tcPr marL="84406" marR="84406">
                    <a:solidFill>
                      <a:srgbClr val="FF0000"/>
                    </a:solidFill>
                  </a:tcPr>
                </a:tc>
              </a:tr>
              <a:tr h="276923">
                <a:tc>
                  <a:txBody>
                    <a:bodyPr/>
                    <a:lstStyle/>
                    <a:p>
                      <a:r>
                        <a:rPr lang="en-ZA" sz="1000" b="1" dirty="0" smtClean="0"/>
                        <a:t>Security Passenger Incidents</a:t>
                      </a:r>
                      <a:endParaRPr lang="en-ZA" sz="1000" b="1" dirty="0"/>
                    </a:p>
                  </a:txBody>
                  <a:tcPr marL="84406" marR="84406"/>
                </a:tc>
                <a:tc>
                  <a:txBody>
                    <a:bodyPr/>
                    <a:lstStyle/>
                    <a:p>
                      <a:pPr algn="r"/>
                      <a:r>
                        <a:rPr lang="en-ZA" sz="1000" b="1" dirty="0" smtClean="0"/>
                        <a:t>120</a:t>
                      </a:r>
                      <a:endParaRPr lang="en-ZA" sz="1000" b="1" dirty="0"/>
                    </a:p>
                  </a:txBody>
                  <a:tcPr marL="84406" marR="84406"/>
                </a:tc>
                <a:tc>
                  <a:txBody>
                    <a:bodyPr/>
                    <a:lstStyle/>
                    <a:p>
                      <a:pPr algn="r"/>
                      <a:r>
                        <a:rPr lang="en-ZA" sz="1000" b="1" dirty="0" smtClean="0">
                          <a:solidFill>
                            <a:schemeClr val="bg1"/>
                          </a:solidFill>
                        </a:rPr>
                        <a:t>119</a:t>
                      </a:r>
                      <a:endParaRPr lang="en-ZA" sz="1000" b="1" dirty="0">
                        <a:solidFill>
                          <a:schemeClr val="bg1"/>
                        </a:solidFill>
                      </a:endParaRPr>
                    </a:p>
                  </a:txBody>
                  <a:tcPr marL="84406" marR="84406">
                    <a:solidFill>
                      <a:srgbClr val="00B050"/>
                    </a:solidFill>
                  </a:tcPr>
                </a:tc>
                <a:tc>
                  <a:txBody>
                    <a:bodyPr/>
                    <a:lstStyle/>
                    <a:p>
                      <a:pPr algn="r"/>
                      <a:r>
                        <a:rPr lang="en-ZA" sz="1000" b="1" dirty="0" smtClean="0"/>
                        <a:t>129</a:t>
                      </a:r>
                      <a:endParaRPr lang="en-ZA" sz="1000" b="1" dirty="0"/>
                    </a:p>
                  </a:txBody>
                  <a:tcPr marL="84406" marR="84406"/>
                </a:tc>
                <a:tc>
                  <a:txBody>
                    <a:bodyPr/>
                    <a:lstStyle/>
                    <a:p>
                      <a:pPr algn="r"/>
                      <a:r>
                        <a:rPr lang="en-ZA" sz="1000" b="1" dirty="0" smtClean="0">
                          <a:solidFill>
                            <a:schemeClr val="bg1"/>
                          </a:solidFill>
                        </a:rPr>
                        <a:t>154</a:t>
                      </a:r>
                      <a:endParaRPr lang="en-ZA" sz="1000" b="1" dirty="0">
                        <a:solidFill>
                          <a:schemeClr val="bg1"/>
                        </a:solidFill>
                      </a:endParaRPr>
                    </a:p>
                  </a:txBody>
                  <a:tcPr marL="84406" marR="84406">
                    <a:solidFill>
                      <a:srgbClr val="FF0000"/>
                    </a:solidFill>
                  </a:tcPr>
                </a:tc>
                <a:tc>
                  <a:txBody>
                    <a:bodyPr/>
                    <a:lstStyle/>
                    <a:p>
                      <a:pPr algn="r"/>
                      <a:r>
                        <a:rPr lang="en-ZA" sz="1000" b="1" dirty="0" smtClean="0"/>
                        <a:t>129</a:t>
                      </a:r>
                      <a:endParaRPr lang="en-ZA" sz="1000" b="1" dirty="0"/>
                    </a:p>
                  </a:txBody>
                  <a:tcPr marL="84406" marR="84406"/>
                </a:tc>
                <a:tc>
                  <a:txBody>
                    <a:bodyPr/>
                    <a:lstStyle/>
                    <a:p>
                      <a:pPr algn="r"/>
                      <a:r>
                        <a:rPr lang="en-ZA" sz="1000" b="1" dirty="0" smtClean="0">
                          <a:solidFill>
                            <a:schemeClr val="bg1"/>
                          </a:solidFill>
                        </a:rPr>
                        <a:t>153</a:t>
                      </a:r>
                      <a:endParaRPr lang="en-ZA" sz="1000" b="1" dirty="0">
                        <a:solidFill>
                          <a:schemeClr val="bg1"/>
                        </a:solidFill>
                      </a:endParaRPr>
                    </a:p>
                  </a:txBody>
                  <a:tcPr marL="84406" marR="84406">
                    <a:solidFill>
                      <a:srgbClr val="FF0000"/>
                    </a:solidFill>
                  </a:tcPr>
                </a:tc>
              </a:tr>
              <a:tr h="276923">
                <a:tc>
                  <a:txBody>
                    <a:bodyPr/>
                    <a:lstStyle/>
                    <a:p>
                      <a:r>
                        <a:rPr lang="en-ZA" sz="1000" b="1" dirty="0" smtClean="0"/>
                        <a:t>Passenger Injuries and Fatalities</a:t>
                      </a:r>
                      <a:endParaRPr lang="en-ZA" sz="1000" b="1" dirty="0"/>
                    </a:p>
                  </a:txBody>
                  <a:tcPr marL="84406" marR="84406"/>
                </a:tc>
                <a:tc>
                  <a:txBody>
                    <a:bodyPr/>
                    <a:lstStyle/>
                    <a:p>
                      <a:pPr algn="r"/>
                      <a:r>
                        <a:rPr lang="en-ZA" sz="1000" b="1" dirty="0" smtClean="0"/>
                        <a:t>542</a:t>
                      </a:r>
                      <a:endParaRPr lang="en-ZA" sz="1000" b="1" dirty="0"/>
                    </a:p>
                  </a:txBody>
                  <a:tcPr marL="84406" marR="84406"/>
                </a:tc>
                <a:tc>
                  <a:txBody>
                    <a:bodyPr/>
                    <a:lstStyle/>
                    <a:p>
                      <a:pPr algn="r"/>
                      <a:r>
                        <a:rPr lang="en-ZA" sz="1000" b="1" dirty="0" smtClean="0">
                          <a:solidFill>
                            <a:schemeClr val="bg1"/>
                          </a:solidFill>
                        </a:rPr>
                        <a:t>398</a:t>
                      </a:r>
                      <a:endParaRPr lang="en-ZA" sz="1000" b="1" dirty="0">
                        <a:solidFill>
                          <a:schemeClr val="bg1"/>
                        </a:solidFill>
                      </a:endParaRPr>
                    </a:p>
                  </a:txBody>
                  <a:tcPr marL="84406" marR="84406">
                    <a:solidFill>
                      <a:srgbClr val="00B050"/>
                    </a:solidFill>
                  </a:tcPr>
                </a:tc>
                <a:tc>
                  <a:txBody>
                    <a:bodyPr/>
                    <a:lstStyle/>
                    <a:p>
                      <a:pPr algn="r"/>
                      <a:r>
                        <a:rPr lang="en-ZA" sz="1000" b="1" dirty="0" smtClean="0"/>
                        <a:t>542</a:t>
                      </a:r>
                      <a:endParaRPr lang="en-ZA" sz="1000" b="1" dirty="0"/>
                    </a:p>
                  </a:txBody>
                  <a:tcPr marL="84406" marR="84406"/>
                </a:tc>
                <a:tc>
                  <a:txBody>
                    <a:bodyPr/>
                    <a:lstStyle/>
                    <a:p>
                      <a:pPr algn="r"/>
                      <a:r>
                        <a:rPr lang="en-ZA" sz="1000" b="1" dirty="0" smtClean="0">
                          <a:solidFill>
                            <a:schemeClr val="bg1"/>
                          </a:solidFill>
                        </a:rPr>
                        <a:t>260</a:t>
                      </a:r>
                      <a:endParaRPr lang="en-ZA" sz="1000" b="1" dirty="0">
                        <a:solidFill>
                          <a:schemeClr val="bg1"/>
                        </a:solidFill>
                      </a:endParaRPr>
                    </a:p>
                  </a:txBody>
                  <a:tcPr marL="84406" marR="84406">
                    <a:solidFill>
                      <a:srgbClr val="00B050"/>
                    </a:solidFill>
                  </a:tcPr>
                </a:tc>
                <a:tc>
                  <a:txBody>
                    <a:bodyPr/>
                    <a:lstStyle/>
                    <a:p>
                      <a:pPr algn="r"/>
                      <a:r>
                        <a:rPr lang="en-ZA" sz="1000" b="1" dirty="0" smtClean="0"/>
                        <a:t>542</a:t>
                      </a:r>
                      <a:endParaRPr lang="en-ZA" sz="1000" b="1" dirty="0"/>
                    </a:p>
                  </a:txBody>
                  <a:tcPr marL="84406" marR="84406"/>
                </a:tc>
                <a:tc>
                  <a:txBody>
                    <a:bodyPr/>
                    <a:lstStyle/>
                    <a:p>
                      <a:pPr algn="r"/>
                      <a:r>
                        <a:rPr lang="en-ZA" sz="1000" b="1" dirty="0" smtClean="0">
                          <a:solidFill>
                            <a:schemeClr val="bg1"/>
                          </a:solidFill>
                        </a:rPr>
                        <a:t>459</a:t>
                      </a:r>
                      <a:endParaRPr lang="en-ZA" sz="1000" b="1" dirty="0">
                        <a:solidFill>
                          <a:schemeClr val="bg1"/>
                        </a:solidFill>
                      </a:endParaRPr>
                    </a:p>
                  </a:txBody>
                  <a:tcPr marL="84406" marR="84406">
                    <a:solidFill>
                      <a:srgbClr val="00B050"/>
                    </a:solidFill>
                  </a:tcPr>
                </a:tc>
              </a:tr>
              <a:tr h="276923">
                <a:tc>
                  <a:txBody>
                    <a:bodyPr/>
                    <a:lstStyle/>
                    <a:p>
                      <a:r>
                        <a:rPr lang="en-ZA" sz="1000" b="1" dirty="0" smtClean="0"/>
                        <a:t>Public Injuries and Fatalities</a:t>
                      </a:r>
                      <a:endParaRPr lang="en-ZA" sz="1000" b="1" dirty="0"/>
                    </a:p>
                  </a:txBody>
                  <a:tcPr marL="84406" marR="84406"/>
                </a:tc>
                <a:tc>
                  <a:txBody>
                    <a:bodyPr/>
                    <a:lstStyle/>
                    <a:p>
                      <a:pPr algn="r"/>
                      <a:r>
                        <a:rPr lang="en-ZA" sz="1000" b="1" dirty="0" smtClean="0"/>
                        <a:t>136</a:t>
                      </a:r>
                      <a:endParaRPr lang="en-ZA" sz="1000" b="1" dirty="0"/>
                    </a:p>
                  </a:txBody>
                  <a:tcPr marL="84406" marR="84406"/>
                </a:tc>
                <a:tc>
                  <a:txBody>
                    <a:bodyPr/>
                    <a:lstStyle/>
                    <a:p>
                      <a:pPr algn="r"/>
                      <a:r>
                        <a:rPr lang="en-ZA" sz="1000" b="1" dirty="0" smtClean="0">
                          <a:solidFill>
                            <a:schemeClr val="bg1"/>
                          </a:solidFill>
                        </a:rPr>
                        <a:t>162</a:t>
                      </a:r>
                      <a:endParaRPr lang="en-ZA" sz="1000" b="1" dirty="0">
                        <a:solidFill>
                          <a:schemeClr val="bg1"/>
                        </a:solidFill>
                      </a:endParaRPr>
                    </a:p>
                  </a:txBody>
                  <a:tcPr marL="84406" marR="84406">
                    <a:solidFill>
                      <a:srgbClr val="FF0000"/>
                    </a:solidFill>
                  </a:tcPr>
                </a:tc>
                <a:tc>
                  <a:txBody>
                    <a:bodyPr/>
                    <a:lstStyle/>
                    <a:p>
                      <a:pPr algn="r"/>
                      <a:r>
                        <a:rPr lang="en-ZA" sz="1000" b="1" dirty="0" smtClean="0"/>
                        <a:t>136</a:t>
                      </a:r>
                      <a:endParaRPr lang="en-ZA" sz="1000" b="1" dirty="0"/>
                    </a:p>
                  </a:txBody>
                  <a:tcPr marL="84406" marR="84406"/>
                </a:tc>
                <a:tc>
                  <a:txBody>
                    <a:bodyPr/>
                    <a:lstStyle/>
                    <a:p>
                      <a:pPr algn="r"/>
                      <a:r>
                        <a:rPr lang="en-ZA" sz="1000" b="1" dirty="0" smtClean="0">
                          <a:solidFill>
                            <a:schemeClr val="bg1"/>
                          </a:solidFill>
                        </a:rPr>
                        <a:t>173</a:t>
                      </a:r>
                      <a:endParaRPr lang="en-ZA" sz="1000" b="1" dirty="0">
                        <a:solidFill>
                          <a:schemeClr val="bg1"/>
                        </a:solidFill>
                      </a:endParaRPr>
                    </a:p>
                  </a:txBody>
                  <a:tcPr marL="84406" marR="84406">
                    <a:solidFill>
                      <a:srgbClr val="FF0000"/>
                    </a:solidFill>
                  </a:tcPr>
                </a:tc>
                <a:tc>
                  <a:txBody>
                    <a:bodyPr/>
                    <a:lstStyle/>
                    <a:p>
                      <a:pPr algn="r"/>
                      <a:r>
                        <a:rPr lang="en-ZA" sz="1000" b="1" dirty="0" smtClean="0"/>
                        <a:t>136</a:t>
                      </a:r>
                      <a:endParaRPr lang="en-ZA" sz="1000" b="1" dirty="0"/>
                    </a:p>
                  </a:txBody>
                  <a:tcPr marL="84406" marR="84406"/>
                </a:tc>
                <a:tc>
                  <a:txBody>
                    <a:bodyPr/>
                    <a:lstStyle/>
                    <a:p>
                      <a:pPr algn="r"/>
                      <a:r>
                        <a:rPr lang="en-ZA" sz="1000" b="1" dirty="0" smtClean="0">
                          <a:solidFill>
                            <a:schemeClr val="bg1"/>
                          </a:solidFill>
                        </a:rPr>
                        <a:t>170</a:t>
                      </a:r>
                      <a:endParaRPr lang="en-ZA" sz="1000" b="1" dirty="0">
                        <a:solidFill>
                          <a:schemeClr val="bg1"/>
                        </a:solidFill>
                      </a:endParaRPr>
                    </a:p>
                  </a:txBody>
                  <a:tcPr marL="84406" marR="84406">
                    <a:solidFill>
                      <a:srgbClr val="FF0000"/>
                    </a:solidFill>
                  </a:tcPr>
                </a:tc>
              </a:tr>
            </a:tbl>
          </a:graphicData>
        </a:graphic>
      </p:graphicFrame>
      <p:sp>
        <p:nvSpPr>
          <p:cNvPr id="4" name="Title 1"/>
          <p:cNvSpPr>
            <a:spLocks noGrp="1"/>
          </p:cNvSpPr>
          <p:nvPr>
            <p:ph type="title"/>
          </p:nvPr>
        </p:nvSpPr>
        <p:spPr>
          <a:xfrm>
            <a:off x="1048512" y="481090"/>
            <a:ext cx="7854188" cy="490537"/>
          </a:xfrm>
        </p:spPr>
        <p:txBody>
          <a:bodyPr>
            <a:normAutofit/>
          </a:bodyPr>
          <a:lstStyle/>
          <a:p>
            <a:pPr algn="l"/>
            <a:r>
              <a:rPr lang="en-ZA" sz="2000" b="1" dirty="0" smtClean="0">
                <a:solidFill>
                  <a:schemeClr val="accent5"/>
                </a:solidFill>
                <a:latin typeface="Candara" panose="020E0502030303020204" pitchFamily="34" charset="0"/>
              </a:rPr>
              <a:t>PRASA Rail Performance – 3</a:t>
            </a:r>
            <a:r>
              <a:rPr lang="en-ZA" sz="2000" b="1" baseline="30000" dirty="0" smtClean="0">
                <a:solidFill>
                  <a:schemeClr val="accent5"/>
                </a:solidFill>
                <a:latin typeface="Candara" panose="020E0502030303020204" pitchFamily="34" charset="0"/>
              </a:rPr>
              <a:t>rd</a:t>
            </a:r>
            <a:r>
              <a:rPr lang="en-ZA" sz="2000" b="1" dirty="0" smtClean="0">
                <a:solidFill>
                  <a:schemeClr val="accent5"/>
                </a:solidFill>
                <a:latin typeface="Candara" panose="020E0502030303020204" pitchFamily="34" charset="0"/>
              </a:rPr>
              <a:t> Quarter 2016</a:t>
            </a:r>
            <a:endParaRPr sz="2000" b="1" dirty="0">
              <a:solidFill>
                <a:schemeClr val="accent5"/>
              </a:solidFill>
              <a:latin typeface="Candara" panose="020E0502030303020204" pitchFamily="34" charset="0"/>
            </a:endParaRPr>
          </a:p>
        </p:txBody>
      </p:sp>
    </p:spTree>
    <p:extLst>
      <p:ext uri="{BB962C8B-B14F-4D97-AF65-F5344CB8AC3E}">
        <p14:creationId xmlns:p14="http://schemas.microsoft.com/office/powerpoint/2010/main" xmlns="" val="3814890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78424"/>
            <a:ext cx="6233775" cy="784321"/>
          </a:xfrm>
        </p:spPr>
        <p:txBody>
          <a:bodyPr>
            <a:noAutofit/>
          </a:bodyPr>
          <a:lstStyle/>
          <a:p>
            <a:pPr algn="l"/>
            <a:r>
              <a:rPr lang="en-US" sz="4000" b="1" dirty="0" smtClean="0">
                <a:solidFill>
                  <a:schemeClr val="bg1"/>
                </a:solidFill>
                <a:latin typeface="Calibri"/>
                <a:cs typeface="Calibri"/>
              </a:rPr>
              <a:t/>
            </a:r>
            <a:br>
              <a:rPr lang="en-US" sz="4000" b="1" dirty="0" smtClean="0">
                <a:solidFill>
                  <a:schemeClr val="bg1"/>
                </a:solidFill>
                <a:latin typeface="Calibri"/>
                <a:cs typeface="Calibri"/>
              </a:rPr>
            </a:br>
            <a:r>
              <a:rPr lang="en-US" sz="6000" dirty="0" smtClean="0"/>
              <a:t/>
            </a:r>
            <a:br>
              <a:rPr lang="en-US" sz="6000" dirty="0" smtClean="0"/>
            </a:br>
            <a:endParaRPr lang="en-US" sz="6000" dirty="0"/>
          </a:p>
        </p:txBody>
      </p:sp>
      <p:sp>
        <p:nvSpPr>
          <p:cNvPr id="3" name="Subtitle 2"/>
          <p:cNvSpPr>
            <a:spLocks noGrp="1"/>
          </p:cNvSpPr>
          <p:nvPr>
            <p:ph type="subTitle" idx="1"/>
          </p:nvPr>
        </p:nvSpPr>
        <p:spPr>
          <a:xfrm>
            <a:off x="409433" y="2851437"/>
            <a:ext cx="8734567" cy="562649"/>
          </a:xfrm>
        </p:spPr>
        <p:txBody>
          <a:bodyPr>
            <a:noAutofit/>
          </a:bodyPr>
          <a:lstStyle/>
          <a:p>
            <a:pPr algn="l"/>
            <a:r>
              <a:rPr lang="en-US" b="1" dirty="0" smtClean="0">
                <a:solidFill>
                  <a:schemeClr val="bg1"/>
                </a:solidFill>
                <a:latin typeface="Candara" panose="020E0502030303020204" pitchFamily="34" charset="0"/>
                <a:cs typeface="Myriad Arabic"/>
              </a:rPr>
              <a:t>CUSTOMER DISSATISFACTION  - DECREASING CAPACITY AND POOR SERVICE</a:t>
            </a:r>
            <a:endParaRPr lang="en-US" sz="1400" b="1" i="1" dirty="0">
              <a:solidFill>
                <a:schemeClr val="bg1"/>
              </a:solidFill>
              <a:latin typeface="Candara" panose="020E0502030303020204" pitchFamily="34" charset="0"/>
              <a:cs typeface="Myriad Arabic"/>
            </a:endParaRPr>
          </a:p>
        </p:txBody>
      </p:sp>
      <p:sp>
        <p:nvSpPr>
          <p:cNvPr id="4" name="TextBox 3"/>
          <p:cNvSpPr txBox="1"/>
          <p:nvPr/>
        </p:nvSpPr>
        <p:spPr>
          <a:xfrm>
            <a:off x="2193636" y="76969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1987714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ctangle 38"/>
          <p:cNvSpPr>
            <a:spLocks noChangeArrowheads="1"/>
          </p:cNvSpPr>
          <p:nvPr>
            <p:custDataLst>
              <p:tags r:id="rId1"/>
            </p:custDataLst>
          </p:nvPr>
        </p:nvSpPr>
        <p:spPr bwMode="gray">
          <a:xfrm>
            <a:off x="397381" y="7426385"/>
            <a:ext cx="8785225" cy="314325"/>
          </a:xfrm>
          <a:prstGeom prst="rect">
            <a:avLst/>
          </a:prstGeom>
          <a:gradFill rotWithShape="1">
            <a:gsLst>
              <a:gs pos="0">
                <a:srgbClr val="808080"/>
              </a:gs>
              <a:gs pos="100000">
                <a:srgbClr val="FFFFFF"/>
              </a:gs>
            </a:gsLst>
            <a:path path="shape">
              <a:fillToRect l="50000" t="50000" r="50000" b="50000"/>
            </a:path>
          </a:gradFill>
          <a:ln w="9525">
            <a:noFill/>
            <a:miter lim="800000"/>
            <a:headEnd/>
            <a:tailEnd/>
          </a:ln>
        </p:spPr>
        <p:txBody>
          <a:bodyPr wrap="none" anchor="ctr"/>
          <a:lstStyle/>
          <a:p>
            <a:pPr algn="ctr" defTabSz="933450" fontAlgn="auto">
              <a:spcBef>
                <a:spcPts val="0"/>
              </a:spcBef>
              <a:spcAft>
                <a:spcPts val="0"/>
              </a:spcAft>
              <a:defRPr/>
            </a:pPr>
            <a:endParaRPr lang="en-GB" sz="1100" kern="0">
              <a:solidFill>
                <a:srgbClr val="003896"/>
              </a:solidFill>
              <a:latin typeface="Arial" charset="0"/>
              <a:cs typeface="Arial" charset="0"/>
            </a:endParaRPr>
          </a:p>
        </p:txBody>
      </p:sp>
      <p:sp>
        <p:nvSpPr>
          <p:cNvPr id="5" name="Slide Number Placeholder 2"/>
          <p:cNvSpPr>
            <a:spLocks noGrp="1"/>
          </p:cNvSpPr>
          <p:nvPr>
            <p:ph type="sldNum" sz="quarter" idx="10"/>
          </p:nvPr>
        </p:nvSpPr>
        <p:spPr>
          <a:xfrm>
            <a:off x="6771193" y="7787740"/>
            <a:ext cx="2133600" cy="365125"/>
          </a:xfrm>
        </p:spPr>
        <p:txBody>
          <a:bodyPr/>
          <a:lstStyle/>
          <a:p>
            <a:pPr>
              <a:defRPr/>
            </a:pPr>
            <a:fld id="{9B255116-640A-41A0-9ED6-A5E25C45F443}" type="slidenum">
              <a:rPr lang="en-US" smtClean="0"/>
              <a:pPr>
                <a:defRPr/>
              </a:pPr>
              <a:t>7</a:t>
            </a:fld>
            <a:endParaRPr lang="en-US"/>
          </a:p>
        </p:txBody>
      </p:sp>
      <p:sp>
        <p:nvSpPr>
          <p:cNvPr id="4" name="Rectangle 3"/>
          <p:cNvSpPr/>
          <p:nvPr/>
        </p:nvSpPr>
        <p:spPr>
          <a:xfrm>
            <a:off x="518614" y="2082499"/>
            <a:ext cx="4650849" cy="4031873"/>
          </a:xfrm>
          <a:prstGeom prst="rect">
            <a:avLst/>
          </a:prstGeom>
        </p:spPr>
        <p:txBody>
          <a:bodyPr wrap="square">
            <a:spAutoFit/>
          </a:bodyPr>
          <a:lstStyle/>
          <a:p>
            <a:r>
              <a:rPr lang="en-ZA" sz="1600" dirty="0" smtClean="0"/>
              <a:t>Over the last four years PRASA has suffered and recorded the following incidents relating to theft </a:t>
            </a:r>
            <a:r>
              <a:rPr lang="en-ZA" sz="1600" dirty="0"/>
              <a:t>and vandalism on Rolling Stock and </a:t>
            </a:r>
            <a:r>
              <a:rPr lang="en-ZA" sz="1600" dirty="0" smtClean="0"/>
              <a:t>Infrastructure, train </a:t>
            </a:r>
            <a:r>
              <a:rPr lang="en-ZA" sz="1600" dirty="0"/>
              <a:t>fires – commuter </a:t>
            </a:r>
            <a:r>
              <a:rPr lang="en-ZA" sz="1600" dirty="0" smtClean="0"/>
              <a:t>backlash</a:t>
            </a:r>
            <a:r>
              <a:rPr lang="en-ZA" sz="1600" dirty="0"/>
              <a:t> </a:t>
            </a:r>
            <a:r>
              <a:rPr lang="en-ZA" sz="1600" dirty="0" smtClean="0"/>
              <a:t>and service delivery protests:</a:t>
            </a:r>
          </a:p>
          <a:p>
            <a:endParaRPr lang="en-ZA" sz="1600" dirty="0" smtClean="0"/>
          </a:p>
          <a:p>
            <a:pPr lvl="0"/>
            <a:r>
              <a:rPr lang="en-ZA" sz="1600" b="1" dirty="0" smtClean="0"/>
              <a:t>2013</a:t>
            </a:r>
            <a:endParaRPr lang="en-ZA" sz="1600" b="1" dirty="0"/>
          </a:p>
          <a:p>
            <a:pPr marL="285750" lvl="0" indent="-285750">
              <a:buFont typeface="Wingdings" charset="2"/>
              <a:buChar char="§"/>
            </a:pPr>
            <a:r>
              <a:rPr lang="en-ZA" sz="1600" dirty="0" smtClean="0"/>
              <a:t>1 621 incidents</a:t>
            </a:r>
          </a:p>
          <a:p>
            <a:pPr lvl="0"/>
            <a:r>
              <a:rPr lang="en-ZA" sz="1600" b="1" dirty="0" smtClean="0"/>
              <a:t>2014</a:t>
            </a:r>
            <a:endParaRPr lang="en-ZA" sz="1600" b="1" dirty="0"/>
          </a:p>
          <a:p>
            <a:pPr marL="285750" lvl="0" indent="-285750">
              <a:buFont typeface="Wingdings" charset="2"/>
              <a:buChar char="§"/>
            </a:pPr>
            <a:r>
              <a:rPr lang="en-ZA" sz="1600" dirty="0" smtClean="0"/>
              <a:t>2 568 incidents</a:t>
            </a:r>
            <a:endParaRPr lang="en-ZA" sz="1600" dirty="0"/>
          </a:p>
          <a:p>
            <a:pPr lvl="0"/>
            <a:r>
              <a:rPr lang="en-ZA" sz="1600" b="1" dirty="0" smtClean="0"/>
              <a:t>2015</a:t>
            </a:r>
            <a:endParaRPr lang="en-ZA" sz="1600" b="1" dirty="0"/>
          </a:p>
          <a:p>
            <a:pPr marL="285750" lvl="0" indent="-285750">
              <a:buFont typeface="Wingdings" charset="2"/>
              <a:buChar char="§"/>
            </a:pPr>
            <a:r>
              <a:rPr lang="en-ZA" sz="1600" dirty="0" smtClean="0"/>
              <a:t>1 773 incindents</a:t>
            </a:r>
            <a:endParaRPr lang="en-ZA" sz="1600" dirty="0"/>
          </a:p>
          <a:p>
            <a:pPr lvl="0"/>
            <a:r>
              <a:rPr lang="en-ZA" sz="1600" b="1" dirty="0" smtClean="0"/>
              <a:t>2016</a:t>
            </a:r>
            <a:endParaRPr lang="en-ZA" sz="1600" b="1" dirty="0"/>
          </a:p>
          <a:p>
            <a:pPr marL="285750" lvl="0" indent="-285750">
              <a:buFont typeface="Wingdings" charset="2"/>
              <a:buChar char="§"/>
            </a:pPr>
            <a:r>
              <a:rPr lang="en-ZA" sz="1600" dirty="0" smtClean="0"/>
              <a:t>470 incidents (Jan- April)</a:t>
            </a:r>
          </a:p>
          <a:p>
            <a:pPr marL="285750" lvl="0" indent="-285750">
              <a:buFont typeface="Wingdings" charset="2"/>
              <a:buChar char="§"/>
            </a:pPr>
            <a:r>
              <a:rPr lang="en-ZA" sz="1600" dirty="0" smtClean="0"/>
              <a:t>Estimate 2016/17: 1830</a:t>
            </a:r>
            <a:endParaRPr lang="en-ZA" sz="1600" dirty="0"/>
          </a:p>
          <a:p>
            <a:pPr lvl="0"/>
            <a:endParaRPr lang="en-ZA" sz="1600" dirty="0" smtClean="0"/>
          </a:p>
        </p:txBody>
      </p:sp>
      <p:pic>
        <p:nvPicPr>
          <p:cNvPr id="6" name="Picture 5" descr="C:\Users\jjordaan2\Desktop\Train Fires WC\Train fire Kraaifontein 1.04.2016\Photo 1.jpg"/>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049301" y="2088107"/>
            <a:ext cx="3958328" cy="1979083"/>
          </a:xfrm>
          <a:prstGeom prst="rect">
            <a:avLst/>
          </a:prstGeom>
          <a:noFill/>
          <a:ln>
            <a:noFill/>
          </a:ln>
        </p:spPr>
      </p:pic>
      <p:sp>
        <p:nvSpPr>
          <p:cNvPr id="9" name="Title 1"/>
          <p:cNvSpPr>
            <a:spLocks noGrp="1"/>
          </p:cNvSpPr>
          <p:nvPr>
            <p:ph type="title"/>
          </p:nvPr>
        </p:nvSpPr>
        <p:spPr>
          <a:xfrm>
            <a:off x="1080868" y="527494"/>
            <a:ext cx="7569100" cy="490537"/>
          </a:xfrm>
        </p:spPr>
        <p:txBody>
          <a:bodyPr>
            <a:normAutofit/>
          </a:bodyPr>
          <a:lstStyle/>
          <a:p>
            <a:pPr algn="l"/>
            <a:r>
              <a:rPr lang="en-ZA" sz="2000" b="1" dirty="0" smtClean="0">
                <a:solidFill>
                  <a:schemeClr val="accent5"/>
                </a:solidFill>
                <a:latin typeface="Cambria" panose="02040503050406030204" pitchFamily="18" charset="0"/>
              </a:rPr>
              <a:t>PRASA Assets under Siege since 2013</a:t>
            </a:r>
            <a:endParaRPr sz="2000" b="1" dirty="0">
              <a:solidFill>
                <a:schemeClr val="accent5"/>
              </a:solidFill>
              <a:latin typeface="Cambria" panose="02040503050406030204" pitchFamily="18" charset="0"/>
            </a:endParaRPr>
          </a:p>
        </p:txBody>
      </p:sp>
      <p:pic>
        <p:nvPicPr>
          <p:cNvPr id="10" name="Picture 2"/>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5049301" y="4173894"/>
            <a:ext cx="3958327" cy="18662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Title 1"/>
          <p:cNvSpPr txBox="1">
            <a:spLocks/>
          </p:cNvSpPr>
          <p:nvPr/>
        </p:nvSpPr>
        <p:spPr>
          <a:xfrm>
            <a:off x="577260" y="1247852"/>
            <a:ext cx="8348372" cy="4905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1800" b="1" dirty="0" smtClean="0">
                <a:solidFill>
                  <a:schemeClr val="accent5"/>
                </a:solidFill>
                <a:latin typeface="Cambria" panose="02040503050406030204" pitchFamily="18" charset="0"/>
              </a:rPr>
              <a:t>Including commuter backlash as a result of train delays and/or </a:t>
            </a:r>
            <a:r>
              <a:rPr lang="en-ZA" sz="1800" b="1" dirty="0" err="1" smtClean="0">
                <a:solidFill>
                  <a:schemeClr val="accent5"/>
                </a:solidFill>
                <a:latin typeface="Cambria" panose="02040503050406030204" pitchFamily="18" charset="0"/>
              </a:rPr>
              <a:t>ancellations</a:t>
            </a:r>
            <a:endParaRPr lang="en-ZA" sz="1800" b="1" dirty="0">
              <a:solidFill>
                <a:schemeClr val="accent5"/>
              </a:solidFill>
              <a:latin typeface="Cambria" panose="02040503050406030204" pitchFamily="18" charset="0"/>
            </a:endParaRPr>
          </a:p>
        </p:txBody>
      </p:sp>
    </p:spTree>
    <p:extLst>
      <p:ext uri="{BB962C8B-B14F-4D97-AF65-F5344CB8AC3E}">
        <p14:creationId xmlns:p14="http://schemas.microsoft.com/office/powerpoint/2010/main" xmlns="" val="3599153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ctangle 38"/>
          <p:cNvSpPr>
            <a:spLocks noChangeArrowheads="1"/>
          </p:cNvSpPr>
          <p:nvPr>
            <p:custDataLst>
              <p:tags r:id="rId1"/>
            </p:custDataLst>
          </p:nvPr>
        </p:nvSpPr>
        <p:spPr bwMode="gray">
          <a:xfrm>
            <a:off x="397381" y="7426385"/>
            <a:ext cx="8785225" cy="314325"/>
          </a:xfrm>
          <a:prstGeom prst="rect">
            <a:avLst/>
          </a:prstGeom>
          <a:gradFill rotWithShape="1">
            <a:gsLst>
              <a:gs pos="0">
                <a:srgbClr val="808080"/>
              </a:gs>
              <a:gs pos="100000">
                <a:srgbClr val="FFFFFF"/>
              </a:gs>
            </a:gsLst>
            <a:path path="shape">
              <a:fillToRect l="50000" t="50000" r="50000" b="50000"/>
            </a:path>
          </a:gradFill>
          <a:ln w="9525">
            <a:noFill/>
            <a:miter lim="800000"/>
            <a:headEnd/>
            <a:tailEnd/>
          </a:ln>
        </p:spPr>
        <p:txBody>
          <a:bodyPr wrap="none" anchor="ctr"/>
          <a:lstStyle/>
          <a:p>
            <a:pPr algn="ctr" defTabSz="933450" fontAlgn="auto">
              <a:spcBef>
                <a:spcPts val="0"/>
              </a:spcBef>
              <a:spcAft>
                <a:spcPts val="0"/>
              </a:spcAft>
              <a:defRPr/>
            </a:pPr>
            <a:endParaRPr lang="en-GB" sz="1100" kern="0">
              <a:solidFill>
                <a:srgbClr val="003896"/>
              </a:solidFill>
              <a:latin typeface="Arial" charset="0"/>
              <a:cs typeface="Arial" charset="0"/>
            </a:endParaRPr>
          </a:p>
        </p:txBody>
      </p:sp>
      <p:sp>
        <p:nvSpPr>
          <p:cNvPr id="5" name="Slide Number Placeholder 2"/>
          <p:cNvSpPr>
            <a:spLocks noGrp="1"/>
          </p:cNvSpPr>
          <p:nvPr>
            <p:ph type="sldNum" sz="quarter" idx="10"/>
          </p:nvPr>
        </p:nvSpPr>
        <p:spPr>
          <a:xfrm>
            <a:off x="6771193" y="7787740"/>
            <a:ext cx="2133600" cy="365125"/>
          </a:xfrm>
        </p:spPr>
        <p:txBody>
          <a:bodyPr/>
          <a:lstStyle/>
          <a:p>
            <a:pPr>
              <a:defRPr/>
            </a:pPr>
            <a:fld id="{9B255116-640A-41A0-9ED6-A5E25C45F443}" type="slidenum">
              <a:rPr lang="en-US" smtClean="0"/>
              <a:pPr>
                <a:defRPr/>
              </a:pPr>
              <a:t>8</a:t>
            </a:fld>
            <a:endParaRPr lang="en-US"/>
          </a:p>
        </p:txBody>
      </p:sp>
      <p:sp>
        <p:nvSpPr>
          <p:cNvPr id="4" name="Title 1"/>
          <p:cNvSpPr>
            <a:spLocks noGrp="1"/>
          </p:cNvSpPr>
          <p:nvPr>
            <p:ph type="title"/>
          </p:nvPr>
        </p:nvSpPr>
        <p:spPr>
          <a:xfrm>
            <a:off x="1043491" y="512240"/>
            <a:ext cx="7781273" cy="490537"/>
          </a:xfrm>
        </p:spPr>
        <p:txBody>
          <a:bodyPr>
            <a:normAutofit/>
          </a:bodyPr>
          <a:lstStyle/>
          <a:p>
            <a:pPr algn="l"/>
            <a:r>
              <a:rPr lang="en-ZA" sz="2000" b="1" dirty="0" smtClean="0">
                <a:solidFill>
                  <a:schemeClr val="accent5"/>
                </a:solidFill>
                <a:latin typeface="Cambria" panose="02040503050406030204" pitchFamily="18" charset="0"/>
              </a:rPr>
              <a:t>Crimes on PRASA Assets: Cable Theft Incidents</a:t>
            </a:r>
            <a:endParaRPr sz="2000" b="1" dirty="0">
              <a:solidFill>
                <a:schemeClr val="accent5"/>
              </a:solidFill>
              <a:latin typeface="Cambria" panose="02040503050406030204" pitchFamily="18" charset="0"/>
            </a:endParaRPr>
          </a:p>
        </p:txBody>
      </p:sp>
      <p:pic>
        <p:nvPicPr>
          <p:cNvPr id="6" name="Picture 2"/>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91674" y="1971563"/>
            <a:ext cx="2945929" cy="36176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6"/>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5907492" y="1948590"/>
            <a:ext cx="2997301" cy="36636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6"/>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3246602" y="1971562"/>
            <a:ext cx="2560864" cy="36176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86330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ctangle 38"/>
          <p:cNvSpPr>
            <a:spLocks noChangeArrowheads="1"/>
          </p:cNvSpPr>
          <p:nvPr>
            <p:custDataLst>
              <p:tags r:id="rId1"/>
            </p:custDataLst>
          </p:nvPr>
        </p:nvSpPr>
        <p:spPr bwMode="gray">
          <a:xfrm>
            <a:off x="397381" y="7426385"/>
            <a:ext cx="8785225" cy="314325"/>
          </a:xfrm>
          <a:prstGeom prst="rect">
            <a:avLst/>
          </a:prstGeom>
          <a:gradFill rotWithShape="1">
            <a:gsLst>
              <a:gs pos="0">
                <a:srgbClr val="808080"/>
              </a:gs>
              <a:gs pos="100000">
                <a:srgbClr val="FFFFFF"/>
              </a:gs>
            </a:gsLst>
            <a:path path="shape">
              <a:fillToRect l="50000" t="50000" r="50000" b="50000"/>
            </a:path>
          </a:gradFill>
          <a:ln w="9525">
            <a:noFill/>
            <a:miter lim="800000"/>
            <a:headEnd/>
            <a:tailEnd/>
          </a:ln>
        </p:spPr>
        <p:txBody>
          <a:bodyPr wrap="none" anchor="ctr"/>
          <a:lstStyle/>
          <a:p>
            <a:pPr algn="ctr" defTabSz="933450" fontAlgn="auto">
              <a:spcBef>
                <a:spcPts val="0"/>
              </a:spcBef>
              <a:spcAft>
                <a:spcPts val="0"/>
              </a:spcAft>
              <a:defRPr/>
            </a:pPr>
            <a:endParaRPr lang="en-GB" sz="1100" kern="0">
              <a:solidFill>
                <a:srgbClr val="003896"/>
              </a:solidFill>
              <a:latin typeface="Arial" charset="0"/>
              <a:cs typeface="Arial" charset="0"/>
            </a:endParaRPr>
          </a:p>
        </p:txBody>
      </p:sp>
      <p:sp>
        <p:nvSpPr>
          <p:cNvPr id="5" name="Slide Number Placeholder 2"/>
          <p:cNvSpPr>
            <a:spLocks noGrp="1"/>
          </p:cNvSpPr>
          <p:nvPr>
            <p:ph type="sldNum" sz="quarter" idx="10"/>
          </p:nvPr>
        </p:nvSpPr>
        <p:spPr>
          <a:xfrm>
            <a:off x="6771193" y="7787740"/>
            <a:ext cx="2133600" cy="365125"/>
          </a:xfrm>
        </p:spPr>
        <p:txBody>
          <a:bodyPr/>
          <a:lstStyle/>
          <a:p>
            <a:pPr>
              <a:defRPr/>
            </a:pPr>
            <a:fld id="{9B255116-640A-41A0-9ED6-A5E25C45F443}" type="slidenum">
              <a:rPr lang="en-US" smtClean="0"/>
              <a:pPr>
                <a:defRPr/>
              </a:pPr>
              <a:t>9</a:t>
            </a:fld>
            <a:endParaRPr lang="en-US"/>
          </a:p>
        </p:txBody>
      </p:sp>
      <p:sp>
        <p:nvSpPr>
          <p:cNvPr id="7" name="Title 1"/>
          <p:cNvSpPr>
            <a:spLocks noGrp="1"/>
          </p:cNvSpPr>
          <p:nvPr>
            <p:ph type="title"/>
          </p:nvPr>
        </p:nvSpPr>
        <p:spPr>
          <a:xfrm>
            <a:off x="1046163" y="501650"/>
            <a:ext cx="7778750" cy="490538"/>
          </a:xfrm>
        </p:spPr>
        <p:txBody>
          <a:bodyPr>
            <a:noAutofit/>
          </a:bodyPr>
          <a:lstStyle/>
          <a:p>
            <a:pPr algn="l"/>
            <a:r>
              <a:rPr lang="en-ZA" sz="2800" b="1" dirty="0" smtClean="0">
                <a:solidFill>
                  <a:schemeClr val="accent5"/>
                </a:solidFill>
                <a:latin typeface="Candara" panose="020E0502030303020204" pitchFamily="34" charset="0"/>
              </a:rPr>
              <a:t>Turn-Around Plan</a:t>
            </a:r>
            <a:endParaRPr sz="2800" b="1" dirty="0">
              <a:solidFill>
                <a:schemeClr val="accent5"/>
              </a:solidFill>
              <a:latin typeface="Candara" panose="020E0502030303020204" pitchFamily="34" charset="0"/>
            </a:endParaRPr>
          </a:p>
        </p:txBody>
      </p:sp>
      <p:grpSp>
        <p:nvGrpSpPr>
          <p:cNvPr id="6" name="Group 5"/>
          <p:cNvGrpSpPr/>
          <p:nvPr/>
        </p:nvGrpSpPr>
        <p:grpSpPr>
          <a:xfrm>
            <a:off x="109184" y="1618822"/>
            <a:ext cx="8785223" cy="1900547"/>
            <a:chOff x="0" y="2851400"/>
            <a:chExt cx="8785223" cy="1900547"/>
          </a:xfrm>
          <a:scene3d>
            <a:camera prst="orthographicFront">
              <a:rot lat="0" lon="0" rev="0"/>
            </a:camera>
            <a:lightRig rig="threePt" dir="t">
              <a:rot lat="0" lon="0" rev="1200000"/>
            </a:lightRig>
          </a:scene3d>
        </p:grpSpPr>
        <p:sp>
          <p:nvSpPr>
            <p:cNvPr id="9" name="Rounded Rectangle 8"/>
            <p:cNvSpPr/>
            <p:nvPr/>
          </p:nvSpPr>
          <p:spPr>
            <a:xfrm>
              <a:off x="0" y="2851400"/>
              <a:ext cx="8785223" cy="1900547"/>
            </a:xfrm>
            <a:prstGeom prst="roundRect">
              <a:avLst>
                <a:gd name="adj" fmla="val 10000"/>
              </a:avLst>
            </a:prstGeom>
            <a:gradFill rotWithShape="1">
              <a:gsLst>
                <a:gs pos="0">
                  <a:srgbClr val="6BB76D">
                    <a:shade val="51000"/>
                    <a:satMod val="130000"/>
                  </a:srgbClr>
                </a:gs>
                <a:gs pos="80000">
                  <a:srgbClr val="6BB76D">
                    <a:shade val="93000"/>
                    <a:satMod val="130000"/>
                  </a:srgbClr>
                </a:gs>
                <a:gs pos="100000">
                  <a:srgbClr val="6BB76D">
                    <a:shade val="94000"/>
                    <a:satMod val="135000"/>
                  </a:srgbClr>
                </a:gs>
              </a:gsLst>
              <a:lin ang="16200000" scaled="0"/>
            </a:gradFill>
            <a:ln>
              <a:noFill/>
            </a:ln>
            <a:effectLst>
              <a:outerShdw blurRad="40000" dist="23000" dir="5400000" rotWithShape="0">
                <a:srgbClr val="000000">
                  <a:alpha val="35000"/>
                </a:srgbClr>
              </a:outerShdw>
            </a:effectLst>
            <a:sp3d>
              <a:bevelT w="63500" h="25400"/>
            </a:sp3d>
          </p:spPr>
          <p:style>
            <a:lnRef idx="0">
              <a:schemeClr val="accent4"/>
            </a:lnRef>
            <a:fillRef idx="3">
              <a:schemeClr val="accent4"/>
            </a:fillRef>
            <a:effectRef idx="3">
              <a:schemeClr val="accent4"/>
            </a:effectRef>
            <a:fontRef idx="minor">
              <a:schemeClr val="lt1"/>
            </a:fontRef>
          </p:style>
        </p:sp>
        <p:sp>
          <p:nvSpPr>
            <p:cNvPr id="10" name="Rounded Rectangle 4"/>
            <p:cNvSpPr/>
            <p:nvPr/>
          </p:nvSpPr>
          <p:spPr>
            <a:xfrm>
              <a:off x="82961" y="2907065"/>
              <a:ext cx="8673893" cy="17892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u="sng" kern="1200" dirty="0" smtClean="0">
                  <a:solidFill>
                    <a:sysClr val="window" lastClr="FFFFFF"/>
                  </a:solidFill>
                  <a:latin typeface="+mn-lt"/>
                  <a:ea typeface="+mn-ea"/>
                  <a:cs typeface="+mn-cs"/>
                </a:rPr>
                <a:t>Turn Around Plan </a:t>
              </a:r>
            </a:p>
            <a:p>
              <a:pPr lvl="0" algn="ctr" defTabSz="1066800">
                <a:lnSpc>
                  <a:spcPct val="90000"/>
                </a:lnSpc>
                <a:spcBef>
                  <a:spcPct val="0"/>
                </a:spcBef>
                <a:spcAft>
                  <a:spcPct val="35000"/>
                </a:spcAft>
              </a:pPr>
              <a:r>
                <a:rPr lang="en-ZA" sz="2000" dirty="0">
                  <a:solidFill>
                    <a:sysClr val="window" lastClr="FFFFFF"/>
                  </a:solidFill>
                </a:rPr>
                <a:t>A</a:t>
              </a:r>
              <a:r>
                <a:rPr lang="en-ZA" sz="2000" kern="1200" dirty="0" smtClean="0">
                  <a:solidFill>
                    <a:sysClr val="window" lastClr="FFFFFF"/>
                  </a:solidFill>
                  <a:latin typeface="+mn-lt"/>
                  <a:ea typeface="+mn-ea"/>
                  <a:cs typeface="+mn-cs"/>
                </a:rPr>
                <a:t>imed at stabilising the organisation and addressing the issue of its poor offering and financial distress. Our customers require a reliable, safe, clean and dignified service. The Plan will assist PRASA to achieve the objectives.</a:t>
              </a:r>
              <a:endParaRPr lang="en-US" sz="2000" kern="1200" dirty="0">
                <a:solidFill>
                  <a:sysClr val="window" lastClr="FFFFFF"/>
                </a:solidFill>
                <a:latin typeface="+mn-lt"/>
                <a:ea typeface="+mn-ea"/>
                <a:cs typeface="+mn-cs"/>
              </a:endParaRPr>
            </a:p>
          </p:txBody>
        </p:sp>
      </p:grpSp>
    </p:spTree>
    <p:extLst>
      <p:ext uri="{BB962C8B-B14F-4D97-AF65-F5344CB8AC3E}">
        <p14:creationId xmlns:p14="http://schemas.microsoft.com/office/powerpoint/2010/main" xmlns="" val="37183601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n62K90Vfe0ibqDHZiaDg0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n62K90Vfe0ibqDHZiaDg0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n62K90Vfe0ibqDHZiaDg0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n62K90Vfe0ibqDHZiaDg0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n62K90Vfe0ibqDHZiaDg0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n62K90Vfe0ibqDHZiaDg0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n62K90Vfe0ibqDHZiaDg0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n62K90Vfe0ibqDHZiaDg0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n62K90Vfe0ibqDHZiaDg0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n62K90Vfe0ibqDHZiaDg0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n62K90Vfe0ibqDHZiaDg0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n62K90Vfe0ibqDHZiaDg0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n62K90Vfe0ibqDHZiaDg0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n62K90Vfe0ibqDHZiaDg0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n62K90Vfe0ibqDHZiaDg0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heme/theme1.xml><?xml version="1.0" encoding="utf-8"?>
<a:theme xmlns:a="http://schemas.openxmlformats.org/drawingml/2006/main" name="Powerpoint Presentation 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owerpoint Presentation 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Presentation Template .potx</Template>
  <TotalTime>2859</TotalTime>
  <Words>1690</Words>
  <Application>Microsoft Office PowerPoint</Application>
  <PresentationFormat>On-screen Show (4:3)</PresentationFormat>
  <Paragraphs>433</Paragraphs>
  <Slides>24</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27" baseType="lpstr">
      <vt:lpstr>Powerpoint Presentation Template </vt:lpstr>
      <vt:lpstr>1_Powerpoint Presentation Template </vt:lpstr>
      <vt:lpstr>think-cell Slide</vt:lpstr>
      <vt:lpstr>  </vt:lpstr>
      <vt:lpstr>Slide 2</vt:lpstr>
      <vt:lpstr>Operations – Problem statement</vt:lpstr>
      <vt:lpstr>PRASA Rail Performance – 3rd Quarter 2016</vt:lpstr>
      <vt:lpstr>PRASA Rail Performance – 3rd Quarter 2016</vt:lpstr>
      <vt:lpstr>  </vt:lpstr>
      <vt:lpstr>PRASA Assets under Siege since 2013</vt:lpstr>
      <vt:lpstr>Crimes on PRASA Assets: Cable Theft Incidents</vt:lpstr>
      <vt:lpstr>Turn-Around Plan</vt:lpstr>
      <vt:lpstr>PRASA Turn-Around Interventions</vt:lpstr>
      <vt:lpstr>Operations Turn around Plan in perspective </vt:lpstr>
      <vt:lpstr>Objective of  the Operations Turn-Around Plan</vt:lpstr>
      <vt:lpstr>Summary of Operations Turn-Around Plan</vt:lpstr>
      <vt:lpstr>Summary of Operations Turn-Around Plan</vt:lpstr>
      <vt:lpstr>Improving Customer Experience</vt:lpstr>
      <vt:lpstr>Improve Rail System Performance.</vt:lpstr>
      <vt:lpstr>Improve Rail System Performance (Engineering).</vt:lpstr>
      <vt:lpstr>Thank you</vt:lpstr>
      <vt:lpstr>Engineering Turn Around supporting Operational Turn-Around</vt:lpstr>
      <vt:lpstr>PRASA’s Modernisation Programme</vt:lpstr>
      <vt:lpstr>Creating a “new” Modern Business: Projects Summary</vt:lpstr>
      <vt:lpstr>PRASA Readiness Delivery Objectives– 15 year Programme</vt:lpstr>
      <vt:lpstr>Road to EMU Commercial Service</vt:lpstr>
      <vt:lpstr>Roll-out of New Fleet</vt:lpstr>
    </vt:vector>
  </TitlesOfParts>
  <Company>Prasa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Sibusiso Ngwenya</dc:creator>
  <cp:lastModifiedBy>PUMZA</cp:lastModifiedBy>
  <cp:revision>227</cp:revision>
  <cp:lastPrinted>2015-09-10T09:07:50Z</cp:lastPrinted>
  <dcterms:created xsi:type="dcterms:W3CDTF">2014-02-07T14:38:25Z</dcterms:created>
  <dcterms:modified xsi:type="dcterms:W3CDTF">2017-03-09T12:25:26Z</dcterms:modified>
</cp:coreProperties>
</file>